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3"/>
  </p:notesMasterIdLst>
  <p:handoutMasterIdLst>
    <p:handoutMasterId r:id="rId74"/>
  </p:handoutMasterIdLst>
  <p:sldIdLst>
    <p:sldId id="353" r:id="rId2"/>
    <p:sldId id="295" r:id="rId3"/>
    <p:sldId id="316" r:id="rId4"/>
    <p:sldId id="296" r:id="rId5"/>
    <p:sldId id="297" r:id="rId6"/>
    <p:sldId id="298" r:id="rId7"/>
    <p:sldId id="299" r:id="rId8"/>
    <p:sldId id="257" r:id="rId9"/>
    <p:sldId id="262" r:id="rId10"/>
    <p:sldId id="263" r:id="rId11"/>
    <p:sldId id="302" r:id="rId12"/>
    <p:sldId id="264" r:id="rId13"/>
    <p:sldId id="361" r:id="rId14"/>
    <p:sldId id="383" r:id="rId15"/>
    <p:sldId id="362" r:id="rId16"/>
    <p:sldId id="381" r:id="rId17"/>
    <p:sldId id="382" r:id="rId18"/>
    <p:sldId id="380" r:id="rId19"/>
    <p:sldId id="304" r:id="rId20"/>
    <p:sldId id="307" r:id="rId21"/>
    <p:sldId id="310" r:id="rId22"/>
    <p:sldId id="325" r:id="rId23"/>
    <p:sldId id="326" r:id="rId24"/>
    <p:sldId id="328" r:id="rId25"/>
    <p:sldId id="339" r:id="rId26"/>
    <p:sldId id="333" r:id="rId27"/>
    <p:sldId id="340" r:id="rId28"/>
    <p:sldId id="374" r:id="rId29"/>
    <p:sldId id="288" r:id="rId30"/>
    <p:sldId id="344" r:id="rId31"/>
    <p:sldId id="373" r:id="rId32"/>
    <p:sldId id="364" r:id="rId33"/>
    <p:sldId id="375" r:id="rId34"/>
    <p:sldId id="350" r:id="rId35"/>
    <p:sldId id="365" r:id="rId36"/>
    <p:sldId id="291" r:id="rId37"/>
    <p:sldId id="387" r:id="rId38"/>
    <p:sldId id="287" r:id="rId39"/>
    <p:sldId id="338" r:id="rId40"/>
    <p:sldId id="351" r:id="rId41"/>
    <p:sldId id="352" r:id="rId42"/>
    <p:sldId id="292" r:id="rId43"/>
    <p:sldId id="293" r:id="rId44"/>
    <p:sldId id="385" r:id="rId45"/>
    <p:sldId id="386" r:id="rId46"/>
    <p:sldId id="388" r:id="rId47"/>
    <p:sldId id="300" r:id="rId48"/>
    <p:sldId id="301" r:id="rId49"/>
    <p:sldId id="266" r:id="rId50"/>
    <p:sldId id="303" r:id="rId51"/>
    <p:sldId id="267" r:id="rId52"/>
    <p:sldId id="270" r:id="rId53"/>
    <p:sldId id="271" r:id="rId54"/>
    <p:sldId id="306" r:id="rId55"/>
    <p:sldId id="272" r:id="rId56"/>
    <p:sldId id="369" r:id="rId57"/>
    <p:sldId id="370" r:id="rId58"/>
    <p:sldId id="311" r:id="rId59"/>
    <p:sldId id="269" r:id="rId60"/>
    <p:sldId id="274" r:id="rId61"/>
    <p:sldId id="275" r:id="rId62"/>
    <p:sldId id="312" r:id="rId63"/>
    <p:sldId id="276" r:id="rId64"/>
    <p:sldId id="313" r:id="rId65"/>
    <p:sldId id="314" r:id="rId66"/>
    <p:sldId id="317" r:id="rId67"/>
    <p:sldId id="277" r:id="rId68"/>
    <p:sldId id="318" r:id="rId69"/>
    <p:sldId id="279" r:id="rId70"/>
    <p:sldId id="319" r:id="rId71"/>
    <p:sldId id="378" r:id="rId7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CCCCFF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7" autoAdjust="0"/>
    <p:restoredTop sz="95256" autoAdjust="0"/>
  </p:normalViewPr>
  <p:slideViewPr>
    <p:cSldViewPr>
      <p:cViewPr varScale="1">
        <p:scale>
          <a:sx n="82" d="100"/>
          <a:sy n="82" d="100"/>
        </p:scale>
        <p:origin x="167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>
            <a:extLst>
              <a:ext uri="{FF2B5EF4-FFF2-40B4-BE49-F238E27FC236}">
                <a16:creationId xmlns:a16="http://schemas.microsoft.com/office/drawing/2014/main" id="{9C6773B2-CC95-4A00-BAEA-89E362965A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399C3221-65A4-4A7B-A105-74A3D0A05B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10308" name="Rectangle 4">
            <a:extLst>
              <a:ext uri="{FF2B5EF4-FFF2-40B4-BE49-F238E27FC236}">
                <a16:creationId xmlns:a16="http://schemas.microsoft.com/office/drawing/2014/main" id="{65B79E3B-1F3B-449B-8CCD-91092A82E0F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10309" name="Rectangle 5">
            <a:extLst>
              <a:ext uri="{FF2B5EF4-FFF2-40B4-BE49-F238E27FC236}">
                <a16:creationId xmlns:a16="http://schemas.microsoft.com/office/drawing/2014/main" id="{B5F8EDAC-C982-4496-9EF1-BB5E22E08B5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F1E34F-6D8A-454B-B2AD-586CC5533EF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BE052E44-2CCE-4A92-BA0F-E5E0EC46F0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08A899B-9898-46A3-9D71-8DB79F9996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0CC5349-53CF-49C3-94F7-BD6B856274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CBCCE790-21EC-47EE-92B8-2196893656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F836EA81-0ED7-4891-90F6-C0594BCD5A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9BD2FCA5-3452-471F-89C5-AD14F3A8F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8F82D1-BEFF-46C3-8A5B-398BC1E9C2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A5F5F1A-D752-4451-8FB3-3DC5C4D0F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9525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754B6-CBE7-4505-A645-701B3FA3CD99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28EA4A3-E48C-4AF4-A703-71D7A2D0E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2ADC528-E6B6-4A94-8227-BAB02A38A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FF9A71-50F4-476A-AF91-A23A5B07C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9061E-2CCB-4245-B48B-B079974C7F68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793602" name="Rectangle 2">
            <a:extLst>
              <a:ext uri="{FF2B5EF4-FFF2-40B4-BE49-F238E27FC236}">
                <a16:creationId xmlns:a16="http://schemas.microsoft.com/office/drawing/2014/main" id="{D3749D8C-3A33-497C-9014-4B52991F9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>
            <a:extLst>
              <a:ext uri="{FF2B5EF4-FFF2-40B4-BE49-F238E27FC236}">
                <a16:creationId xmlns:a16="http://schemas.microsoft.com/office/drawing/2014/main" id="{EA2CE34B-ACAD-47EB-92AE-15196449D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A9B60-3A24-4F61-8068-15D9A8C27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7226A-A99C-418F-8F4D-BA125F9E6B21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877570" name="Rectangle 2">
            <a:extLst>
              <a:ext uri="{FF2B5EF4-FFF2-40B4-BE49-F238E27FC236}">
                <a16:creationId xmlns:a16="http://schemas.microsoft.com/office/drawing/2014/main" id="{E96F5609-6BD9-422B-8745-7BFE900A2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>
            <a:extLst>
              <a:ext uri="{FF2B5EF4-FFF2-40B4-BE49-F238E27FC236}">
                <a16:creationId xmlns:a16="http://schemas.microsoft.com/office/drawing/2014/main" id="{6F0688E8-AE29-4628-9765-5D07BF7E4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A23095-A35B-4F64-A658-B4D0747A5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4802D-523C-4E1F-BB46-7D1934D5DF44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795650" name="Rectangle 2">
            <a:extLst>
              <a:ext uri="{FF2B5EF4-FFF2-40B4-BE49-F238E27FC236}">
                <a16:creationId xmlns:a16="http://schemas.microsoft.com/office/drawing/2014/main" id="{1E21C631-42DA-475C-922B-355483343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>
            <a:extLst>
              <a:ext uri="{FF2B5EF4-FFF2-40B4-BE49-F238E27FC236}">
                <a16:creationId xmlns:a16="http://schemas.microsoft.com/office/drawing/2014/main" id="{AB4A512A-DA19-4502-B88F-799B3896D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B9D423-DEAB-42B6-81BE-784463E07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63C8A-D037-4A18-93D5-4EA39D4032A7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012738" name="Rectangle 2">
            <a:extLst>
              <a:ext uri="{FF2B5EF4-FFF2-40B4-BE49-F238E27FC236}">
                <a16:creationId xmlns:a16="http://schemas.microsoft.com/office/drawing/2014/main" id="{C127FBAF-501E-4886-B035-5959787DEA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>
            <a:extLst>
              <a:ext uri="{FF2B5EF4-FFF2-40B4-BE49-F238E27FC236}">
                <a16:creationId xmlns:a16="http://schemas.microsoft.com/office/drawing/2014/main" id="{A9695943-25DB-4F4D-8ADF-5E989246E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346660-4900-4B57-A4D2-500303588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F3D3A-E8A2-4195-B296-D03885A5A81E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1073154" name="Rectangle 2">
            <a:extLst>
              <a:ext uri="{FF2B5EF4-FFF2-40B4-BE49-F238E27FC236}">
                <a16:creationId xmlns:a16="http://schemas.microsoft.com/office/drawing/2014/main" id="{486CFD38-40AE-42F3-8826-5615987DB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>
            <a:extLst>
              <a:ext uri="{FF2B5EF4-FFF2-40B4-BE49-F238E27FC236}">
                <a16:creationId xmlns:a16="http://schemas.microsoft.com/office/drawing/2014/main" id="{2994A6DE-46E8-4B49-9A28-B680E2142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B56C57-44AC-4688-8C6F-79EBAF427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04969-0664-4A21-9E1F-DB33C525BAC4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1015810" name="Rectangle 2">
            <a:extLst>
              <a:ext uri="{FF2B5EF4-FFF2-40B4-BE49-F238E27FC236}">
                <a16:creationId xmlns:a16="http://schemas.microsoft.com/office/drawing/2014/main" id="{4ABCD8B5-F728-4EF9-9DC4-6DDC815DC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>
            <a:extLst>
              <a:ext uri="{FF2B5EF4-FFF2-40B4-BE49-F238E27FC236}">
                <a16:creationId xmlns:a16="http://schemas.microsoft.com/office/drawing/2014/main" id="{AF9E71C9-1EA9-41D1-94B1-C963BB566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b="1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E9B0BA-2AC4-4943-9E46-013654050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4C911-E227-44B3-B0DC-B49F214A243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069058" name="Rectangle 2">
            <a:extLst>
              <a:ext uri="{FF2B5EF4-FFF2-40B4-BE49-F238E27FC236}">
                <a16:creationId xmlns:a16="http://schemas.microsoft.com/office/drawing/2014/main" id="{238F43E8-95DF-41EB-AC27-B4B68931D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>
            <a:extLst>
              <a:ext uri="{FF2B5EF4-FFF2-40B4-BE49-F238E27FC236}">
                <a16:creationId xmlns:a16="http://schemas.microsoft.com/office/drawing/2014/main" id="{AB7489A8-8D83-4A98-80F5-15C034094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b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ADF28B-6423-4579-9477-67F12F4D5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5A272-158B-4E13-9DCA-1DE00323FEAD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1071106" name="Rectangle 2">
            <a:extLst>
              <a:ext uri="{FF2B5EF4-FFF2-40B4-BE49-F238E27FC236}">
                <a16:creationId xmlns:a16="http://schemas.microsoft.com/office/drawing/2014/main" id="{644FFE97-B0F3-4567-BDD2-429D6356C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>
            <a:extLst>
              <a:ext uri="{FF2B5EF4-FFF2-40B4-BE49-F238E27FC236}">
                <a16:creationId xmlns:a16="http://schemas.microsoft.com/office/drawing/2014/main" id="{8B88A116-5099-413C-86FB-D5DDBEDC9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b="1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4BFCD2-BC7C-4FEC-8149-E9C74881D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DE83C-BFB8-4EF8-A4FE-22835DAEDC69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067010" name="Rectangle 2">
            <a:extLst>
              <a:ext uri="{FF2B5EF4-FFF2-40B4-BE49-F238E27FC236}">
                <a16:creationId xmlns:a16="http://schemas.microsoft.com/office/drawing/2014/main" id="{8296685C-6BF1-4C0E-9700-ECA556449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>
            <a:extLst>
              <a:ext uri="{FF2B5EF4-FFF2-40B4-BE49-F238E27FC236}">
                <a16:creationId xmlns:a16="http://schemas.microsoft.com/office/drawing/2014/main" id="{AFB4FB5C-8FBF-4E50-9375-DDB0E7D49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b="1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5DA913-206C-4403-A060-6DA8B9CB0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10C18-90A8-4F45-BF09-9E390895212B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881666" name="Rectangle 2">
            <a:extLst>
              <a:ext uri="{FF2B5EF4-FFF2-40B4-BE49-F238E27FC236}">
                <a16:creationId xmlns:a16="http://schemas.microsoft.com/office/drawing/2014/main" id="{B1994E0C-25E1-4007-B031-0E385DA38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>
            <a:extLst>
              <a:ext uri="{FF2B5EF4-FFF2-40B4-BE49-F238E27FC236}">
                <a16:creationId xmlns:a16="http://schemas.microsoft.com/office/drawing/2014/main" id="{7AA5129A-BC27-43C6-8631-D40E2801C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7C67EC-299B-48B5-838E-58F4B7679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F99C5-6FA9-4AC5-BA63-B216FDCE95E7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863234" name="Rectangle 2">
            <a:extLst>
              <a:ext uri="{FF2B5EF4-FFF2-40B4-BE49-F238E27FC236}">
                <a16:creationId xmlns:a16="http://schemas.microsoft.com/office/drawing/2014/main" id="{C0728C70-615D-43B6-B02A-6357C7666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9A1A1284-9484-487C-9A88-82BA8C1D9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52E7EE-6612-4B6B-ACD3-6F19EC5D8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5F80E-BEC9-4191-A011-B47BB9A6A409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887810" name="Rectangle 2">
            <a:extLst>
              <a:ext uri="{FF2B5EF4-FFF2-40B4-BE49-F238E27FC236}">
                <a16:creationId xmlns:a16="http://schemas.microsoft.com/office/drawing/2014/main" id="{A635B692-FE13-4224-803D-D4A245E05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>
            <a:extLst>
              <a:ext uri="{FF2B5EF4-FFF2-40B4-BE49-F238E27FC236}">
                <a16:creationId xmlns:a16="http://schemas.microsoft.com/office/drawing/2014/main" id="{0CB70917-EB69-442D-8586-D81E0D5FD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323562-4E8C-4ECC-A261-8B89B0634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94166-9E8E-4BEF-81B3-88BE364153B9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893954" name="Rectangle 2">
            <a:extLst>
              <a:ext uri="{FF2B5EF4-FFF2-40B4-BE49-F238E27FC236}">
                <a16:creationId xmlns:a16="http://schemas.microsoft.com/office/drawing/2014/main" id="{5FB49E99-1544-4DD8-8234-9D543EB57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>
            <a:extLst>
              <a:ext uri="{FF2B5EF4-FFF2-40B4-BE49-F238E27FC236}">
                <a16:creationId xmlns:a16="http://schemas.microsoft.com/office/drawing/2014/main" id="{A0359909-2955-4062-B28D-473811460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5B5E4C-953A-470C-A5B2-DE0673F16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F140C-2621-4265-B3DC-4D3D9D615591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925698" name="Rectangle 2">
            <a:extLst>
              <a:ext uri="{FF2B5EF4-FFF2-40B4-BE49-F238E27FC236}">
                <a16:creationId xmlns:a16="http://schemas.microsoft.com/office/drawing/2014/main" id="{7725F584-9002-464E-B58E-A60E7596F5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41C0F6A6-470B-4C80-858A-A0F7F3A99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 altLang="it-IT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1D0B49-552C-4C2C-A4A1-59E6602BE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6A316-E93D-42A0-8B8F-45E572BABDFA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928770" name="Rectangle 2">
            <a:extLst>
              <a:ext uri="{FF2B5EF4-FFF2-40B4-BE49-F238E27FC236}">
                <a16:creationId xmlns:a16="http://schemas.microsoft.com/office/drawing/2014/main" id="{AC8ECAC2-7D16-4094-BFE9-F00803612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>
            <a:extLst>
              <a:ext uri="{FF2B5EF4-FFF2-40B4-BE49-F238E27FC236}">
                <a16:creationId xmlns:a16="http://schemas.microsoft.com/office/drawing/2014/main" id="{C2D4AF6A-62E1-45CA-90FD-77A75F35E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 altLang="it-IT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0E4A8D-9E71-4A7B-8BF1-DBA605250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A59A2-DA55-44A7-A7F7-E9EC5430C902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933890" name="Rectangle 2">
            <a:extLst>
              <a:ext uri="{FF2B5EF4-FFF2-40B4-BE49-F238E27FC236}">
                <a16:creationId xmlns:a16="http://schemas.microsoft.com/office/drawing/2014/main" id="{3E1FF392-D29B-4686-813B-ADCE07126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>
            <a:extLst>
              <a:ext uri="{FF2B5EF4-FFF2-40B4-BE49-F238E27FC236}">
                <a16:creationId xmlns:a16="http://schemas.microsoft.com/office/drawing/2014/main" id="{430FEF3D-8BC4-45AD-B344-FFD18CAD0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 altLang="it-IT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5ADAA-E961-4E3F-A227-AB1B67108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A5D2E-0F5A-4081-810A-C38706B13F0D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958466" name="Rectangle 2">
            <a:extLst>
              <a:ext uri="{FF2B5EF4-FFF2-40B4-BE49-F238E27FC236}">
                <a16:creationId xmlns:a16="http://schemas.microsoft.com/office/drawing/2014/main" id="{6C35441A-9BDF-4375-AB19-098ECE705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>
            <a:extLst>
              <a:ext uri="{FF2B5EF4-FFF2-40B4-BE49-F238E27FC236}">
                <a16:creationId xmlns:a16="http://schemas.microsoft.com/office/drawing/2014/main" id="{F05231AF-7718-4BE5-992B-70E58DFF5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	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FBCB55-9C4C-4C35-AD75-5B7DC9B69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94E9A-D38D-422D-82F6-0FD4575E9C43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946178" name="Rectangle 2">
            <a:extLst>
              <a:ext uri="{FF2B5EF4-FFF2-40B4-BE49-F238E27FC236}">
                <a16:creationId xmlns:a16="http://schemas.microsoft.com/office/drawing/2014/main" id="{91993358-3C7E-4E8A-B77C-999C1DA85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>
            <a:extLst>
              <a:ext uri="{FF2B5EF4-FFF2-40B4-BE49-F238E27FC236}">
                <a16:creationId xmlns:a16="http://schemas.microsoft.com/office/drawing/2014/main" id="{4DF330DC-A6A5-4D35-B02A-8DE962E53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en-US" altLang="it-IT" sz="9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56C224-F1E2-4E22-80E1-BCD921061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86738-7A1A-4B2E-8218-8CE206136829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960514" name="Rectangle 2">
            <a:extLst>
              <a:ext uri="{FF2B5EF4-FFF2-40B4-BE49-F238E27FC236}">
                <a16:creationId xmlns:a16="http://schemas.microsoft.com/office/drawing/2014/main" id="{9FE5034A-1F71-4FBB-9EAC-B79D9BE8C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>
            <a:extLst>
              <a:ext uri="{FF2B5EF4-FFF2-40B4-BE49-F238E27FC236}">
                <a16:creationId xmlns:a16="http://schemas.microsoft.com/office/drawing/2014/main" id="{8165D510-252A-4B68-BA3A-B2FBB885A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en-US" altLang="it-IT" sz="9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BD882B-D3A2-4F56-9D19-86DFC09FD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58C64-DAC9-4D92-A90B-806B5BB56AE3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1049602" name="Rectangle 2">
            <a:extLst>
              <a:ext uri="{FF2B5EF4-FFF2-40B4-BE49-F238E27FC236}">
                <a16:creationId xmlns:a16="http://schemas.microsoft.com/office/drawing/2014/main" id="{C8A671CB-C0A3-4B20-BE36-FD0131447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>
            <a:extLst>
              <a:ext uri="{FF2B5EF4-FFF2-40B4-BE49-F238E27FC236}">
                <a16:creationId xmlns:a16="http://schemas.microsoft.com/office/drawing/2014/main" id="{AB09A08A-4E37-44FE-80F7-560A0B037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11AFA9-F387-4C18-A404-D895491D1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A88AC-8A25-4AC3-8E8B-FB9F79097AD9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845826" name="Rectangle 2">
            <a:extLst>
              <a:ext uri="{FF2B5EF4-FFF2-40B4-BE49-F238E27FC236}">
                <a16:creationId xmlns:a16="http://schemas.microsoft.com/office/drawing/2014/main" id="{30A89EDC-93B4-44D5-B05D-AEA296998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>
            <a:extLst>
              <a:ext uri="{FF2B5EF4-FFF2-40B4-BE49-F238E27FC236}">
                <a16:creationId xmlns:a16="http://schemas.microsoft.com/office/drawing/2014/main" id="{C7EB33A3-8B66-4A28-BFDC-D8182DA37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4D56D2-FE59-4ABA-8237-D4AA2330B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BFEC3-B075-4678-B047-289B6166BC3F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907266" name="Rectangle 2">
            <a:extLst>
              <a:ext uri="{FF2B5EF4-FFF2-40B4-BE49-F238E27FC236}">
                <a16:creationId xmlns:a16="http://schemas.microsoft.com/office/drawing/2014/main" id="{82CF84D6-CD4F-4745-BC35-9E80736C1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>
            <a:extLst>
              <a:ext uri="{FF2B5EF4-FFF2-40B4-BE49-F238E27FC236}">
                <a16:creationId xmlns:a16="http://schemas.microsoft.com/office/drawing/2014/main" id="{7FCDE85E-927F-49F0-9369-890D66928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F3381D-813C-4617-8742-CC6E1E1D6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F4E5D-E358-47F3-828B-84CEF639E636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970754" name="Rectangle 2">
            <a:extLst>
              <a:ext uri="{FF2B5EF4-FFF2-40B4-BE49-F238E27FC236}">
                <a16:creationId xmlns:a16="http://schemas.microsoft.com/office/drawing/2014/main" id="{F727623F-FB00-42C8-BA5A-9AAAD76CA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>
            <a:extLst>
              <a:ext uri="{FF2B5EF4-FFF2-40B4-BE49-F238E27FC236}">
                <a16:creationId xmlns:a16="http://schemas.microsoft.com/office/drawing/2014/main" id="{C32245D8-A2EB-438C-9AFB-25CEBA0B5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D80BB-5DFA-45A2-B6DC-76BE3B590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FD160-5F15-4A46-AC93-86F3EFA9B5D0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1047554" name="Rectangle 2">
            <a:extLst>
              <a:ext uri="{FF2B5EF4-FFF2-40B4-BE49-F238E27FC236}">
                <a16:creationId xmlns:a16="http://schemas.microsoft.com/office/drawing/2014/main" id="{A9CD4EFA-0564-4B10-A2E2-921F43382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>
            <a:extLst>
              <a:ext uri="{FF2B5EF4-FFF2-40B4-BE49-F238E27FC236}">
                <a16:creationId xmlns:a16="http://schemas.microsoft.com/office/drawing/2014/main" id="{4E4E0BF5-BD21-490A-9D11-8C7582053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516AFF-3F1F-4751-B052-45EF22137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5DD5F-48C8-4CD9-8A8A-75A7E3620F8B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1025026" name="Rectangle 2">
            <a:extLst>
              <a:ext uri="{FF2B5EF4-FFF2-40B4-BE49-F238E27FC236}">
                <a16:creationId xmlns:a16="http://schemas.microsoft.com/office/drawing/2014/main" id="{59620CE8-056A-4E94-8CC6-64A2A74F5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>
            <a:extLst>
              <a:ext uri="{FF2B5EF4-FFF2-40B4-BE49-F238E27FC236}">
                <a16:creationId xmlns:a16="http://schemas.microsoft.com/office/drawing/2014/main" id="{7DCDDF63-B325-4339-9424-D58C633FA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	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38A45C-F1C9-484F-9647-4A23D7191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D89A5-16A5-4543-BDF8-50623DA67E7E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1051650" name="Rectangle 2">
            <a:extLst>
              <a:ext uri="{FF2B5EF4-FFF2-40B4-BE49-F238E27FC236}">
                <a16:creationId xmlns:a16="http://schemas.microsoft.com/office/drawing/2014/main" id="{F1B88E7C-8BCA-480C-AE9B-AD107DB07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>
            <a:extLst>
              <a:ext uri="{FF2B5EF4-FFF2-40B4-BE49-F238E27FC236}">
                <a16:creationId xmlns:a16="http://schemas.microsoft.com/office/drawing/2014/main" id="{D2475909-5C4F-48C0-B504-6714BAC18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96A6FF-10C7-48E8-9AB8-4F0EB5D88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0C90F-2897-43E6-9705-F4B79FC2B533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51886C7D-AE4B-41D5-B9CC-407686D83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A15EF19D-D93B-4DAA-953C-5859A0306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FEB782-7CC7-4DDC-B4DE-1C691E677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ABD79-EA53-498F-BFDC-04644D4E077C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1027074" name="Rectangle 2">
            <a:extLst>
              <a:ext uri="{FF2B5EF4-FFF2-40B4-BE49-F238E27FC236}">
                <a16:creationId xmlns:a16="http://schemas.microsoft.com/office/drawing/2014/main" id="{6F1A7265-74C4-417E-8C4F-02DF026DF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>
            <a:extLst>
              <a:ext uri="{FF2B5EF4-FFF2-40B4-BE49-F238E27FC236}">
                <a16:creationId xmlns:a16="http://schemas.microsoft.com/office/drawing/2014/main" id="{B92AD600-7D6A-4F85-BCA9-B679DEBA2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FE773B-6100-477C-B90C-BBC8D4EDF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F1B5C-0C99-4582-B4F9-059184AC259F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855042" name="Rectangle 2">
            <a:extLst>
              <a:ext uri="{FF2B5EF4-FFF2-40B4-BE49-F238E27FC236}">
                <a16:creationId xmlns:a16="http://schemas.microsoft.com/office/drawing/2014/main" id="{27A97792-9CC9-4A9F-8D5D-1F51A9BA0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>
            <a:extLst>
              <a:ext uri="{FF2B5EF4-FFF2-40B4-BE49-F238E27FC236}">
                <a16:creationId xmlns:a16="http://schemas.microsoft.com/office/drawing/2014/main" id="{BB817CE1-B362-478D-983C-503E4D79D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2CC4E1-F65C-4DD2-9F15-2FD5139C2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C88C1-7B59-464A-A437-C0A06485F3CB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844802" name="Rectangle 2">
            <a:extLst>
              <a:ext uri="{FF2B5EF4-FFF2-40B4-BE49-F238E27FC236}">
                <a16:creationId xmlns:a16="http://schemas.microsoft.com/office/drawing/2014/main" id="{1657F494-B7B2-4023-9805-87DE2E98B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>
            <a:extLst>
              <a:ext uri="{FF2B5EF4-FFF2-40B4-BE49-F238E27FC236}">
                <a16:creationId xmlns:a16="http://schemas.microsoft.com/office/drawing/2014/main" id="{BB8BAA11-656F-4389-8A51-0DA2D8F09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B0D3BF-9027-4F68-9A70-38AFF8922F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DD826-7F47-4F9A-9BCE-37E01C634FAE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956418" name="Rectangle 2">
            <a:extLst>
              <a:ext uri="{FF2B5EF4-FFF2-40B4-BE49-F238E27FC236}">
                <a16:creationId xmlns:a16="http://schemas.microsoft.com/office/drawing/2014/main" id="{442AEE0E-9500-4EB0-8C39-7DD74DDA6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>
            <a:extLst>
              <a:ext uri="{FF2B5EF4-FFF2-40B4-BE49-F238E27FC236}">
                <a16:creationId xmlns:a16="http://schemas.microsoft.com/office/drawing/2014/main" id="{BCE2465E-71BC-4174-A123-0ACF9F020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4FEDEC-CD2F-463E-B470-18A22291F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8CFF5-10BB-478A-B5B4-B58905764CFD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990210" name="Rectangle 2">
            <a:extLst>
              <a:ext uri="{FF2B5EF4-FFF2-40B4-BE49-F238E27FC236}">
                <a16:creationId xmlns:a16="http://schemas.microsoft.com/office/drawing/2014/main" id="{C1E6F722-EBC9-46A6-A6C4-11468B4501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>
            <a:extLst>
              <a:ext uri="{FF2B5EF4-FFF2-40B4-BE49-F238E27FC236}">
                <a16:creationId xmlns:a16="http://schemas.microsoft.com/office/drawing/2014/main" id="{FBC3604E-3224-404D-9570-755043B79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en-US" altLang="it-IT"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71C9D3-7427-4572-88CB-A2ECBAA41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C4A56-6EDA-444A-B20C-50ABC9EAE421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865282" name="Rectangle 2">
            <a:extLst>
              <a:ext uri="{FF2B5EF4-FFF2-40B4-BE49-F238E27FC236}">
                <a16:creationId xmlns:a16="http://schemas.microsoft.com/office/drawing/2014/main" id="{D58B9EC1-A13A-498F-8DFA-9A0122C4F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>
            <a:extLst>
              <a:ext uri="{FF2B5EF4-FFF2-40B4-BE49-F238E27FC236}">
                <a16:creationId xmlns:a16="http://schemas.microsoft.com/office/drawing/2014/main" id="{C6709DBF-3624-4197-84CF-A4BA03685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47650" indent="-247650">
              <a:lnSpc>
                <a:spcPct val="80000"/>
              </a:lnSpc>
            </a:pPr>
            <a:endParaRPr lang="it-IT" altLang="it-IT" sz="9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FC3009-5D6A-40A3-8A03-F61A35955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CFEA9-9FC5-4A8D-91F3-A68212B1D2DF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992258" name="Rectangle 2">
            <a:extLst>
              <a:ext uri="{FF2B5EF4-FFF2-40B4-BE49-F238E27FC236}">
                <a16:creationId xmlns:a16="http://schemas.microsoft.com/office/drawing/2014/main" id="{178F5494-0D21-422D-AD5B-40E8E2D5E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>
            <a:extLst>
              <a:ext uri="{FF2B5EF4-FFF2-40B4-BE49-F238E27FC236}">
                <a16:creationId xmlns:a16="http://schemas.microsoft.com/office/drawing/2014/main" id="{462EA7BB-77D4-4D5C-A46F-4A3412205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en-US" altLang="it-IT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CEF583-7E9E-400C-B61B-332DED1EF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DCD4D-9FA9-457A-9523-6CBC318C992F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858114" name="Rectangle 2">
            <a:extLst>
              <a:ext uri="{FF2B5EF4-FFF2-40B4-BE49-F238E27FC236}">
                <a16:creationId xmlns:a16="http://schemas.microsoft.com/office/drawing/2014/main" id="{5CEF06DD-C531-4DD4-A524-CA39D349E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>
            <a:extLst>
              <a:ext uri="{FF2B5EF4-FFF2-40B4-BE49-F238E27FC236}">
                <a16:creationId xmlns:a16="http://schemas.microsoft.com/office/drawing/2014/main" id="{2C496E01-4DA2-44FF-B223-CC3D9893B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FEAE79-6815-4E60-A3C5-FB95496D5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B2365-F360-44CF-B218-6CF6C573D99F}" type="slidenum">
              <a:rPr lang="it-IT" altLang="it-IT"/>
              <a:pPr/>
              <a:t>43</a:t>
            </a:fld>
            <a:endParaRPr lang="it-IT" altLang="it-IT"/>
          </a:p>
        </p:txBody>
      </p:sp>
      <p:sp>
        <p:nvSpPr>
          <p:cNvPr id="859138" name="Rectangle 2">
            <a:extLst>
              <a:ext uri="{FF2B5EF4-FFF2-40B4-BE49-F238E27FC236}">
                <a16:creationId xmlns:a16="http://schemas.microsoft.com/office/drawing/2014/main" id="{9212AE9A-4A59-4188-8537-E31166BDDA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>
            <a:extLst>
              <a:ext uri="{FF2B5EF4-FFF2-40B4-BE49-F238E27FC236}">
                <a16:creationId xmlns:a16="http://schemas.microsoft.com/office/drawing/2014/main" id="{C5BDBFCC-D7D7-4CAA-9A7F-8F90ED469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012A43-506F-403D-8E1C-54B908441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8CD11-1BFF-4107-BC3E-64E48984D4BE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994306" name="Rectangle 2">
            <a:extLst>
              <a:ext uri="{FF2B5EF4-FFF2-40B4-BE49-F238E27FC236}">
                <a16:creationId xmlns:a16="http://schemas.microsoft.com/office/drawing/2014/main" id="{6286E191-49F2-4B6A-BB14-C9200ACF8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>
            <a:extLst>
              <a:ext uri="{FF2B5EF4-FFF2-40B4-BE49-F238E27FC236}">
                <a16:creationId xmlns:a16="http://schemas.microsoft.com/office/drawing/2014/main" id="{F2EC34A3-95B7-4C59-8FA9-7D29DD22C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en-US" altLang="it-IT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CF5DFF-DDA6-436E-ADB8-54AF8E64C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C535A-2553-4FC4-B43F-E754635A099E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861186" name="Rectangle 2">
            <a:extLst>
              <a:ext uri="{FF2B5EF4-FFF2-40B4-BE49-F238E27FC236}">
                <a16:creationId xmlns:a16="http://schemas.microsoft.com/office/drawing/2014/main" id="{4286E343-5B0A-4DB5-A783-2240A315B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>
            <a:extLst>
              <a:ext uri="{FF2B5EF4-FFF2-40B4-BE49-F238E27FC236}">
                <a16:creationId xmlns:a16="http://schemas.microsoft.com/office/drawing/2014/main" id="{2AB4587D-D0BA-4BDA-9C5C-61E2E0F35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0B9837-3454-497D-8DB2-855689BC2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FBEC5-C12B-4F70-AFFB-65A42A1A560C}" type="slidenum">
              <a:rPr lang="it-IT" altLang="it-IT"/>
              <a:pPr/>
              <a:t>47</a:t>
            </a:fld>
            <a:endParaRPr lang="it-IT" altLang="it-IT"/>
          </a:p>
        </p:txBody>
      </p:sp>
      <p:sp>
        <p:nvSpPr>
          <p:cNvPr id="873474" name="Rectangle 2">
            <a:extLst>
              <a:ext uri="{FF2B5EF4-FFF2-40B4-BE49-F238E27FC236}">
                <a16:creationId xmlns:a16="http://schemas.microsoft.com/office/drawing/2014/main" id="{63B12FA1-435D-400C-8D09-75312590B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>
            <a:extLst>
              <a:ext uri="{FF2B5EF4-FFF2-40B4-BE49-F238E27FC236}">
                <a16:creationId xmlns:a16="http://schemas.microsoft.com/office/drawing/2014/main" id="{AA0AC324-DC1B-43CD-B28A-4727D8877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6693713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F26778-E88F-456E-BAED-7490C155B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E4591-31F0-4C0E-AAF1-3770ED2726A9}" type="slidenum">
              <a:rPr lang="it-IT" altLang="it-IT"/>
              <a:pPr/>
              <a:t>48</a:t>
            </a:fld>
            <a:endParaRPr lang="it-IT" altLang="it-IT"/>
          </a:p>
        </p:txBody>
      </p:sp>
      <p:sp>
        <p:nvSpPr>
          <p:cNvPr id="875522" name="Rectangle 2">
            <a:extLst>
              <a:ext uri="{FF2B5EF4-FFF2-40B4-BE49-F238E27FC236}">
                <a16:creationId xmlns:a16="http://schemas.microsoft.com/office/drawing/2014/main" id="{12BF8A09-1787-46E0-9F28-01CAA7E71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>
            <a:extLst>
              <a:ext uri="{FF2B5EF4-FFF2-40B4-BE49-F238E27FC236}">
                <a16:creationId xmlns:a16="http://schemas.microsoft.com/office/drawing/2014/main" id="{F66CAFF6-DC28-44AF-89BF-194AFAF03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711173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053EFC-3B7D-4FA9-A249-E6D7FCC73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5D65-6733-4F39-A16B-D803E31A4C7F}" type="slidenum">
              <a:rPr lang="it-IT" altLang="it-IT"/>
              <a:pPr/>
              <a:t>49</a:t>
            </a:fld>
            <a:endParaRPr lang="it-IT" altLang="it-IT"/>
          </a:p>
        </p:txBody>
      </p:sp>
      <p:sp>
        <p:nvSpPr>
          <p:cNvPr id="799746" name="Rectangle 2">
            <a:extLst>
              <a:ext uri="{FF2B5EF4-FFF2-40B4-BE49-F238E27FC236}">
                <a16:creationId xmlns:a16="http://schemas.microsoft.com/office/drawing/2014/main" id="{C4B5DD45-B980-442C-9B95-94B08C8CA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id="{441F9CAA-9066-4EC3-9942-CEF6672AB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6797607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74B373-949A-424C-B5E9-74B772A6F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9C135-9301-484B-BE90-FE617C5F8A4B}" type="slidenum">
              <a:rPr lang="it-IT" altLang="it-IT"/>
              <a:pPr/>
              <a:t>50</a:t>
            </a:fld>
            <a:endParaRPr lang="it-IT" altLang="it-IT"/>
          </a:p>
        </p:txBody>
      </p:sp>
      <p:sp>
        <p:nvSpPr>
          <p:cNvPr id="879618" name="Rectangle 2">
            <a:extLst>
              <a:ext uri="{FF2B5EF4-FFF2-40B4-BE49-F238E27FC236}">
                <a16:creationId xmlns:a16="http://schemas.microsoft.com/office/drawing/2014/main" id="{6E00ABB4-07C3-4509-BD2C-2257CB7C1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>
            <a:extLst>
              <a:ext uri="{FF2B5EF4-FFF2-40B4-BE49-F238E27FC236}">
                <a16:creationId xmlns:a16="http://schemas.microsoft.com/office/drawing/2014/main" id="{26D4E2C9-486F-4F2C-B0F5-7C093355D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8702949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B5E463-ABA2-4F1A-951B-F0BECC45B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9B723-871C-4297-BE68-7E79C1D57D1F}" type="slidenum">
              <a:rPr lang="it-IT" altLang="it-IT"/>
              <a:pPr/>
              <a:t>51</a:t>
            </a:fld>
            <a:endParaRPr lang="it-IT" altLang="it-IT"/>
          </a:p>
        </p:txBody>
      </p:sp>
      <p:sp>
        <p:nvSpPr>
          <p:cNvPr id="803842" name="Rectangle 2">
            <a:extLst>
              <a:ext uri="{FF2B5EF4-FFF2-40B4-BE49-F238E27FC236}">
                <a16:creationId xmlns:a16="http://schemas.microsoft.com/office/drawing/2014/main" id="{A6F04E9C-72B5-4942-BF2E-634A2EC86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>
            <a:extLst>
              <a:ext uri="{FF2B5EF4-FFF2-40B4-BE49-F238E27FC236}">
                <a16:creationId xmlns:a16="http://schemas.microsoft.com/office/drawing/2014/main" id="{772C8650-F3B2-4C3A-8E25-E80536652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82574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F9CC9D-1564-41F7-AF1B-1CD200B75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AF2DD-2940-4C14-816F-57348865677D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867330" name="Rectangle 2">
            <a:extLst>
              <a:ext uri="{FF2B5EF4-FFF2-40B4-BE49-F238E27FC236}">
                <a16:creationId xmlns:a16="http://schemas.microsoft.com/office/drawing/2014/main" id="{560F4970-69F8-482E-B062-785B2CDB5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>
            <a:extLst>
              <a:ext uri="{FF2B5EF4-FFF2-40B4-BE49-F238E27FC236}">
                <a16:creationId xmlns:a16="http://schemas.microsoft.com/office/drawing/2014/main" id="{02C95584-3920-4F53-8ED9-E1124AE59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it-IT" altLang="it-IT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3D7341-E138-4B64-996E-9F3794CAC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5B87E-8B5B-4861-9AED-03FFD3984E32}" type="slidenum">
              <a:rPr lang="it-IT" altLang="it-IT"/>
              <a:pPr/>
              <a:t>52</a:t>
            </a:fld>
            <a:endParaRPr lang="it-IT" altLang="it-IT"/>
          </a:p>
        </p:txBody>
      </p:sp>
      <p:sp>
        <p:nvSpPr>
          <p:cNvPr id="807938" name="Rectangle 2">
            <a:extLst>
              <a:ext uri="{FF2B5EF4-FFF2-40B4-BE49-F238E27FC236}">
                <a16:creationId xmlns:a16="http://schemas.microsoft.com/office/drawing/2014/main" id="{8FB69A56-8502-42C2-8776-3474408F1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>
            <a:extLst>
              <a:ext uri="{FF2B5EF4-FFF2-40B4-BE49-F238E27FC236}">
                <a16:creationId xmlns:a16="http://schemas.microsoft.com/office/drawing/2014/main" id="{E7473CA2-66ED-48CF-95AF-5444C62B7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b="1" dirty="0"/>
          </a:p>
        </p:txBody>
      </p:sp>
    </p:spTree>
    <p:extLst>
      <p:ext uri="{BB962C8B-B14F-4D97-AF65-F5344CB8AC3E}">
        <p14:creationId xmlns:p14="http://schemas.microsoft.com/office/powerpoint/2010/main" val="4724279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5C193-7CF0-4798-A702-4A807A2237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04D0C-DB9C-4C88-BEEF-1BFE167917FB}" type="slidenum">
              <a:rPr lang="it-IT" altLang="it-IT"/>
              <a:pPr/>
              <a:t>53</a:t>
            </a:fld>
            <a:endParaRPr lang="it-IT" altLang="it-IT"/>
          </a:p>
        </p:txBody>
      </p:sp>
      <p:sp>
        <p:nvSpPr>
          <p:cNvPr id="809986" name="Rectangle 2">
            <a:extLst>
              <a:ext uri="{FF2B5EF4-FFF2-40B4-BE49-F238E27FC236}">
                <a16:creationId xmlns:a16="http://schemas.microsoft.com/office/drawing/2014/main" id="{3D6D6348-A46F-408F-ABB4-AB5B508A1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>
            <a:extLst>
              <a:ext uri="{FF2B5EF4-FFF2-40B4-BE49-F238E27FC236}">
                <a16:creationId xmlns:a16="http://schemas.microsoft.com/office/drawing/2014/main" id="{2520F624-8F42-440F-86DE-B28F5EEA5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4397755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75C98B-69BD-46F7-9D70-BB9DD7BF7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599DC-1691-49C3-8CAB-895F2B5CC8BC}" type="slidenum">
              <a:rPr lang="it-IT" altLang="it-IT"/>
              <a:pPr/>
              <a:t>54</a:t>
            </a:fld>
            <a:endParaRPr lang="it-IT" altLang="it-IT"/>
          </a:p>
        </p:txBody>
      </p:sp>
      <p:sp>
        <p:nvSpPr>
          <p:cNvPr id="885762" name="Rectangle 2">
            <a:extLst>
              <a:ext uri="{FF2B5EF4-FFF2-40B4-BE49-F238E27FC236}">
                <a16:creationId xmlns:a16="http://schemas.microsoft.com/office/drawing/2014/main" id="{D409D7F9-5E7D-4344-AB36-F356C5B72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>
            <a:extLst>
              <a:ext uri="{FF2B5EF4-FFF2-40B4-BE49-F238E27FC236}">
                <a16:creationId xmlns:a16="http://schemas.microsoft.com/office/drawing/2014/main" id="{EC69DB7A-06DD-46A6-920D-3C375EC5A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b="1" dirty="0"/>
          </a:p>
        </p:txBody>
      </p:sp>
    </p:spTree>
    <p:extLst>
      <p:ext uri="{BB962C8B-B14F-4D97-AF65-F5344CB8AC3E}">
        <p14:creationId xmlns:p14="http://schemas.microsoft.com/office/powerpoint/2010/main" val="2035757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70BD63-D922-4244-972C-0233B3AB4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C816F-4B8D-4E34-A290-2109A0728ED1}" type="slidenum">
              <a:rPr lang="it-IT" altLang="it-IT"/>
              <a:pPr/>
              <a:t>55</a:t>
            </a:fld>
            <a:endParaRPr lang="it-IT" altLang="it-IT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B139D8BA-D031-482A-AE03-0C56CE8D5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4915E8D1-BDA8-4D9A-9EF6-6F8F810E3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4176138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447CDD-7DC8-4366-BE6B-5AD321FEC7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B8BCE-B442-43D8-B791-A746D36B09CC}" type="slidenum">
              <a:rPr lang="it-IT" altLang="it-IT"/>
              <a:pPr/>
              <a:t>56</a:t>
            </a:fld>
            <a:endParaRPr lang="it-IT" altLang="it-IT"/>
          </a:p>
        </p:txBody>
      </p:sp>
      <p:sp>
        <p:nvSpPr>
          <p:cNvPr id="1037314" name="Rectangle 2">
            <a:extLst>
              <a:ext uri="{FF2B5EF4-FFF2-40B4-BE49-F238E27FC236}">
                <a16:creationId xmlns:a16="http://schemas.microsoft.com/office/drawing/2014/main" id="{B62A06CF-18D3-46BC-828F-1AC96ADB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>
            <a:extLst>
              <a:ext uri="{FF2B5EF4-FFF2-40B4-BE49-F238E27FC236}">
                <a16:creationId xmlns:a16="http://schemas.microsoft.com/office/drawing/2014/main" id="{2A350A68-0A17-4A18-836C-AF5C9377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606120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42936C-2453-4547-8A5E-EDC317086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18804-C5FC-4657-9CD3-434329C922A3}" type="slidenum">
              <a:rPr lang="it-IT" altLang="it-IT"/>
              <a:pPr/>
              <a:t>57</a:t>
            </a:fld>
            <a:endParaRPr lang="it-IT" altLang="it-IT"/>
          </a:p>
        </p:txBody>
      </p:sp>
      <p:sp>
        <p:nvSpPr>
          <p:cNvPr id="1039362" name="Rectangle 2">
            <a:extLst>
              <a:ext uri="{FF2B5EF4-FFF2-40B4-BE49-F238E27FC236}">
                <a16:creationId xmlns:a16="http://schemas.microsoft.com/office/drawing/2014/main" id="{0B7E3E59-F277-473D-95B0-BF2371D448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>
            <a:extLst>
              <a:ext uri="{FF2B5EF4-FFF2-40B4-BE49-F238E27FC236}">
                <a16:creationId xmlns:a16="http://schemas.microsoft.com/office/drawing/2014/main" id="{BC962643-617A-4D68-AF80-CFC408635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4051088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D7DEC9-90F7-462A-8F24-0D34C12C5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94801-F462-4D9F-A987-B4837934F4AB}" type="slidenum">
              <a:rPr lang="it-IT" altLang="it-IT"/>
              <a:pPr/>
              <a:t>58</a:t>
            </a:fld>
            <a:endParaRPr lang="it-IT" altLang="it-IT"/>
          </a:p>
        </p:txBody>
      </p:sp>
      <p:sp>
        <p:nvSpPr>
          <p:cNvPr id="896002" name="Rectangle 2">
            <a:extLst>
              <a:ext uri="{FF2B5EF4-FFF2-40B4-BE49-F238E27FC236}">
                <a16:creationId xmlns:a16="http://schemas.microsoft.com/office/drawing/2014/main" id="{0C9573B8-3FED-457B-93E9-A51DB9263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>
            <a:extLst>
              <a:ext uri="{FF2B5EF4-FFF2-40B4-BE49-F238E27FC236}">
                <a16:creationId xmlns:a16="http://schemas.microsoft.com/office/drawing/2014/main" id="{DC0620B1-BF07-4327-B616-FD0BA026F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367350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506935-7342-4F9B-A746-70C071482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86ABF-75BB-4A91-BB64-D0576A1E3D0E}" type="slidenum">
              <a:rPr lang="it-IT" altLang="it-IT"/>
              <a:pPr/>
              <a:t>59</a:t>
            </a:fld>
            <a:endParaRPr lang="it-IT" altLang="it-IT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8A255EE0-575E-446A-A347-A051BA985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605D16EA-69A8-406E-A8BC-684371C00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2070074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41A701-4AE8-4EFC-A121-0597857A8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D495C-609A-4AA1-BC17-C7AC499E6F87}" type="slidenum">
              <a:rPr lang="it-IT" altLang="it-IT"/>
              <a:pPr/>
              <a:t>60</a:t>
            </a:fld>
            <a:endParaRPr lang="it-IT" altLang="it-IT"/>
          </a:p>
        </p:txBody>
      </p:sp>
      <p:sp>
        <p:nvSpPr>
          <p:cNvPr id="818178" name="Rectangle 2">
            <a:extLst>
              <a:ext uri="{FF2B5EF4-FFF2-40B4-BE49-F238E27FC236}">
                <a16:creationId xmlns:a16="http://schemas.microsoft.com/office/drawing/2014/main" id="{465B4212-0172-46CF-BA01-1ED475890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id="{EF26642B-AAB0-4E6E-BDB6-AC18BF479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502197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500CF7-5265-4A44-90AB-531707F12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18F16-7C99-498E-B28A-F68DAAD10713}" type="slidenum">
              <a:rPr lang="it-IT" altLang="it-IT"/>
              <a:pPr/>
              <a:t>61</a:t>
            </a:fld>
            <a:endParaRPr lang="it-IT" altLang="it-IT"/>
          </a:p>
        </p:txBody>
      </p:sp>
      <p:sp>
        <p:nvSpPr>
          <p:cNvPr id="820226" name="Rectangle 2">
            <a:extLst>
              <a:ext uri="{FF2B5EF4-FFF2-40B4-BE49-F238E27FC236}">
                <a16:creationId xmlns:a16="http://schemas.microsoft.com/office/drawing/2014/main" id="{70061A41-95CB-4570-AE06-FF37ECA787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>
            <a:extLst>
              <a:ext uri="{FF2B5EF4-FFF2-40B4-BE49-F238E27FC236}">
                <a16:creationId xmlns:a16="http://schemas.microsoft.com/office/drawing/2014/main" id="{DC580C66-6B71-4B77-8F1B-CF51C900A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56450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2E6288-18E3-4EE2-9351-005C02C83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86125-40D9-4B82-989B-5D2C6D039C1C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869378" name="Rectangle 2">
            <a:extLst>
              <a:ext uri="{FF2B5EF4-FFF2-40B4-BE49-F238E27FC236}">
                <a16:creationId xmlns:a16="http://schemas.microsoft.com/office/drawing/2014/main" id="{2051746B-44B8-4811-A2C6-92AE557F6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>
            <a:extLst>
              <a:ext uri="{FF2B5EF4-FFF2-40B4-BE49-F238E27FC236}">
                <a16:creationId xmlns:a16="http://schemas.microsoft.com/office/drawing/2014/main" id="{CCE695A6-5ED1-41A8-B493-F55179504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endParaRPr lang="it-IT" altLang="it-IT" sz="900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E14D83-667F-43BA-BA3C-33811B11B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11A3F-0DD5-4202-887A-2CB36375F543}" type="slidenum">
              <a:rPr lang="it-IT" altLang="it-IT"/>
              <a:pPr/>
              <a:t>62</a:t>
            </a:fld>
            <a:endParaRPr lang="it-IT" altLang="it-IT"/>
          </a:p>
        </p:txBody>
      </p:sp>
      <p:sp>
        <p:nvSpPr>
          <p:cNvPr id="899074" name="Rectangle 2">
            <a:extLst>
              <a:ext uri="{FF2B5EF4-FFF2-40B4-BE49-F238E27FC236}">
                <a16:creationId xmlns:a16="http://schemas.microsoft.com/office/drawing/2014/main" id="{BE207400-8353-417F-91D6-5ADDB5421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>
            <a:extLst>
              <a:ext uri="{FF2B5EF4-FFF2-40B4-BE49-F238E27FC236}">
                <a16:creationId xmlns:a16="http://schemas.microsoft.com/office/drawing/2014/main" id="{FF8F3096-A077-4DCA-AC88-DCD2D27EE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it-IT" i="1"/>
          </a:p>
        </p:txBody>
      </p:sp>
    </p:spTree>
    <p:extLst>
      <p:ext uri="{BB962C8B-B14F-4D97-AF65-F5344CB8AC3E}">
        <p14:creationId xmlns:p14="http://schemas.microsoft.com/office/powerpoint/2010/main" val="35132653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F3400D-95CB-45FA-AAFA-6E6EB29B4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E67D-240C-4440-928B-44DDAC2EB629}" type="slidenum">
              <a:rPr lang="it-IT" altLang="it-IT"/>
              <a:pPr/>
              <a:t>63</a:t>
            </a:fld>
            <a:endParaRPr lang="it-IT" altLang="it-IT"/>
          </a:p>
        </p:txBody>
      </p:sp>
      <p:sp>
        <p:nvSpPr>
          <p:cNvPr id="822274" name="Rectangle 2">
            <a:extLst>
              <a:ext uri="{FF2B5EF4-FFF2-40B4-BE49-F238E27FC236}">
                <a16:creationId xmlns:a16="http://schemas.microsoft.com/office/drawing/2014/main" id="{B8D3D428-CB65-44FA-A847-A199D4BC1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>
            <a:extLst>
              <a:ext uri="{FF2B5EF4-FFF2-40B4-BE49-F238E27FC236}">
                <a16:creationId xmlns:a16="http://schemas.microsoft.com/office/drawing/2014/main" id="{3727E5A3-7C6C-4DE3-8133-965154638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292274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C440DC-4BA9-43E7-ACE5-0A9382DA6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671FD-CB41-49DB-AE5C-6DC208972CE4}" type="slidenum">
              <a:rPr lang="it-IT" altLang="it-IT"/>
              <a:pPr/>
              <a:t>64</a:t>
            </a:fld>
            <a:endParaRPr lang="it-IT" altLang="it-IT"/>
          </a:p>
        </p:txBody>
      </p:sp>
      <p:sp>
        <p:nvSpPr>
          <p:cNvPr id="901122" name="Rectangle 2">
            <a:extLst>
              <a:ext uri="{FF2B5EF4-FFF2-40B4-BE49-F238E27FC236}">
                <a16:creationId xmlns:a16="http://schemas.microsoft.com/office/drawing/2014/main" id="{2A1A9FF5-C260-4FA4-9B75-21482D7A7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>
            <a:extLst>
              <a:ext uri="{FF2B5EF4-FFF2-40B4-BE49-F238E27FC236}">
                <a16:creationId xmlns:a16="http://schemas.microsoft.com/office/drawing/2014/main" id="{ED839C5D-BF3C-49A1-9FEF-D6F561B52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12105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E0C95F-729F-4255-B758-8BEF698CA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86CB3-4D8C-4827-B46B-B698007F5245}" type="slidenum">
              <a:rPr lang="it-IT" altLang="it-IT"/>
              <a:pPr/>
              <a:t>65</a:t>
            </a:fld>
            <a:endParaRPr lang="it-IT" altLang="it-IT"/>
          </a:p>
        </p:txBody>
      </p:sp>
      <p:sp>
        <p:nvSpPr>
          <p:cNvPr id="903170" name="Rectangle 2">
            <a:extLst>
              <a:ext uri="{FF2B5EF4-FFF2-40B4-BE49-F238E27FC236}">
                <a16:creationId xmlns:a16="http://schemas.microsoft.com/office/drawing/2014/main" id="{1FDDD6A3-DF56-4A00-A1EC-DB498A64F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>
            <a:extLst>
              <a:ext uri="{FF2B5EF4-FFF2-40B4-BE49-F238E27FC236}">
                <a16:creationId xmlns:a16="http://schemas.microsoft.com/office/drawing/2014/main" id="{3AF53FD9-0C39-4ED2-A26F-51E979376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2679865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6E89AC-CD3E-4B56-B892-BF616A27C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80A41-5396-4F3B-AD72-0B0CD15C61E6}" type="slidenum">
              <a:rPr lang="it-IT" altLang="it-IT"/>
              <a:pPr/>
              <a:t>66</a:t>
            </a:fld>
            <a:endParaRPr lang="it-IT" altLang="it-IT"/>
          </a:p>
        </p:txBody>
      </p:sp>
      <p:sp>
        <p:nvSpPr>
          <p:cNvPr id="909314" name="Rectangle 2">
            <a:extLst>
              <a:ext uri="{FF2B5EF4-FFF2-40B4-BE49-F238E27FC236}">
                <a16:creationId xmlns:a16="http://schemas.microsoft.com/office/drawing/2014/main" id="{8C267BBB-DF95-4802-ABD6-A65152DD3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>
            <a:extLst>
              <a:ext uri="{FF2B5EF4-FFF2-40B4-BE49-F238E27FC236}">
                <a16:creationId xmlns:a16="http://schemas.microsoft.com/office/drawing/2014/main" id="{D139FA0C-77D1-4E9E-ADB2-B427F4A44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8993780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230CF6-8EB3-45B9-B95B-0A33C359B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42803-703B-478B-B27E-F4723C73F76B}" type="slidenum">
              <a:rPr lang="it-IT" altLang="it-IT"/>
              <a:pPr/>
              <a:t>67</a:t>
            </a:fld>
            <a:endParaRPr lang="it-IT" altLang="it-IT"/>
          </a:p>
        </p:txBody>
      </p:sp>
      <p:sp>
        <p:nvSpPr>
          <p:cNvPr id="826370" name="Rectangle 2">
            <a:extLst>
              <a:ext uri="{FF2B5EF4-FFF2-40B4-BE49-F238E27FC236}">
                <a16:creationId xmlns:a16="http://schemas.microsoft.com/office/drawing/2014/main" id="{953ED070-7796-448E-A326-9FA953E60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>
            <a:extLst>
              <a:ext uri="{FF2B5EF4-FFF2-40B4-BE49-F238E27FC236}">
                <a16:creationId xmlns:a16="http://schemas.microsoft.com/office/drawing/2014/main" id="{C1CB906A-BC10-4325-9769-25E4E9343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4699885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540D88-1BEC-4348-BA33-A117C86C6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86928-E96B-49B9-956E-385F8033973D}" type="slidenum">
              <a:rPr lang="it-IT" altLang="it-IT"/>
              <a:pPr/>
              <a:t>68</a:t>
            </a:fld>
            <a:endParaRPr lang="it-IT" altLang="it-IT"/>
          </a:p>
        </p:txBody>
      </p:sp>
      <p:sp>
        <p:nvSpPr>
          <p:cNvPr id="911362" name="Rectangle 2">
            <a:extLst>
              <a:ext uri="{FF2B5EF4-FFF2-40B4-BE49-F238E27FC236}">
                <a16:creationId xmlns:a16="http://schemas.microsoft.com/office/drawing/2014/main" id="{E8E51063-6158-48C4-AD0B-E22CD51C3D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>
            <a:extLst>
              <a:ext uri="{FF2B5EF4-FFF2-40B4-BE49-F238E27FC236}">
                <a16:creationId xmlns:a16="http://schemas.microsoft.com/office/drawing/2014/main" id="{F8D632D8-94F9-4036-9099-A9F37B367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0165557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653653-3D97-42C0-B673-EAC11D6EA1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07B19-2201-47B0-B05E-6D522CFC256B}" type="slidenum">
              <a:rPr lang="it-IT" altLang="it-IT"/>
              <a:pPr/>
              <a:t>69</a:t>
            </a:fld>
            <a:endParaRPr lang="it-IT" altLang="it-IT"/>
          </a:p>
        </p:txBody>
      </p:sp>
      <p:sp>
        <p:nvSpPr>
          <p:cNvPr id="828418" name="Rectangle 2">
            <a:extLst>
              <a:ext uri="{FF2B5EF4-FFF2-40B4-BE49-F238E27FC236}">
                <a16:creationId xmlns:a16="http://schemas.microsoft.com/office/drawing/2014/main" id="{AA9B89EA-6EC9-40BB-99BA-D49BC75BA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>
            <a:extLst>
              <a:ext uri="{FF2B5EF4-FFF2-40B4-BE49-F238E27FC236}">
                <a16:creationId xmlns:a16="http://schemas.microsoft.com/office/drawing/2014/main" id="{255CB4AC-75DC-46C7-A4BA-4E4849B2A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1236364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1BE128-3875-4726-98CC-53294C99F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79E55-1BF2-41CA-B526-FF1ED1FEB2DA}" type="slidenum">
              <a:rPr lang="it-IT" altLang="it-IT"/>
              <a:pPr/>
              <a:t>70</a:t>
            </a:fld>
            <a:endParaRPr lang="it-IT" altLang="it-IT"/>
          </a:p>
        </p:txBody>
      </p:sp>
      <p:sp>
        <p:nvSpPr>
          <p:cNvPr id="913410" name="Rectangle 2">
            <a:extLst>
              <a:ext uri="{FF2B5EF4-FFF2-40B4-BE49-F238E27FC236}">
                <a16:creationId xmlns:a16="http://schemas.microsoft.com/office/drawing/2014/main" id="{BE2576AD-7954-4EF5-B5F6-E058EA839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>
            <a:extLst>
              <a:ext uri="{FF2B5EF4-FFF2-40B4-BE49-F238E27FC236}">
                <a16:creationId xmlns:a16="http://schemas.microsoft.com/office/drawing/2014/main" id="{3D9E19BE-F10C-4EC3-850E-84B98A9C5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5635374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1971FC-12D4-466E-BFF7-3AEA6F9E5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E3FD8-8DEE-4330-93B5-25407F918E7B}" type="slidenum">
              <a:rPr lang="it-IT" altLang="it-IT"/>
              <a:pPr/>
              <a:t>71</a:t>
            </a:fld>
            <a:endParaRPr lang="it-IT" altLang="it-IT"/>
          </a:p>
        </p:txBody>
      </p:sp>
      <p:sp>
        <p:nvSpPr>
          <p:cNvPr id="1057794" name="Rectangle 2">
            <a:extLst>
              <a:ext uri="{FF2B5EF4-FFF2-40B4-BE49-F238E27FC236}">
                <a16:creationId xmlns:a16="http://schemas.microsoft.com/office/drawing/2014/main" id="{AA903A6A-832F-4A63-B29F-35F1B7FF26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>
            <a:extLst>
              <a:ext uri="{FF2B5EF4-FFF2-40B4-BE49-F238E27FC236}">
                <a16:creationId xmlns:a16="http://schemas.microsoft.com/office/drawing/2014/main" id="{A5ABF985-B27F-489D-877C-CA6B179E5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132651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BF7ECA-1719-41BD-AE5C-EF63350FF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CE14D-A44A-4E6A-9370-443BFA0F2325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871426" name="Rectangle 2">
            <a:extLst>
              <a:ext uri="{FF2B5EF4-FFF2-40B4-BE49-F238E27FC236}">
                <a16:creationId xmlns:a16="http://schemas.microsoft.com/office/drawing/2014/main" id="{064B8318-0206-40F5-8F9E-C3160D5A5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>
            <a:extLst>
              <a:ext uri="{FF2B5EF4-FFF2-40B4-BE49-F238E27FC236}">
                <a16:creationId xmlns:a16="http://schemas.microsoft.com/office/drawing/2014/main" id="{E0093652-E3F2-442C-B8B9-B4BBD87F3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D0BFFC-E391-4154-8949-3B6376FA6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BF63A-822C-437D-AC67-946266ED62C2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780290" name="Rectangle 2">
            <a:extLst>
              <a:ext uri="{FF2B5EF4-FFF2-40B4-BE49-F238E27FC236}">
                <a16:creationId xmlns:a16="http://schemas.microsoft.com/office/drawing/2014/main" id="{0E683BA0-AD21-476B-9863-EB708E378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>
            <a:extLst>
              <a:ext uri="{FF2B5EF4-FFF2-40B4-BE49-F238E27FC236}">
                <a16:creationId xmlns:a16="http://schemas.microsoft.com/office/drawing/2014/main" id="{976FED82-F557-4BB5-9F74-3BFE8DDF8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0DA5F-2AE6-4B5D-B823-2B54E3AAE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3BEB4-06E5-4578-B040-1BE1E4990FB6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791554" name="Rectangle 2">
            <a:extLst>
              <a:ext uri="{FF2B5EF4-FFF2-40B4-BE49-F238E27FC236}">
                <a16:creationId xmlns:a16="http://schemas.microsoft.com/office/drawing/2014/main" id="{9FD295AB-E03B-472B-A9D9-4A948EF6E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>
            <a:extLst>
              <a:ext uri="{FF2B5EF4-FFF2-40B4-BE49-F238E27FC236}">
                <a16:creationId xmlns:a16="http://schemas.microsoft.com/office/drawing/2014/main" id="{534CFB15-1557-4BFE-9BAC-654314422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8D9E99-19D7-43D0-BD87-AB2F1F99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kumimoji="1" lang="en-GB" altLang="it-IT" sz="2400">
              <a:latin typeface="Times New Roman" panose="02020603050405020304" pitchFamily="18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CF15C58-00AC-4D9B-ABA1-1E2D5C8DE9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EE1C83E-A745-4054-9911-87B865E0AC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4231E101-11F3-4F0A-A4AB-6CFB015C52C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716463" y="3908425"/>
            <a:ext cx="3930650" cy="1249363"/>
            <a:chOff x="3016" y="3112"/>
            <a:chExt cx="2476" cy="787"/>
          </a:xfrm>
        </p:grpSpPr>
        <p:graphicFrame>
          <p:nvGraphicFramePr>
            <p:cNvPr id="6" name="Object 14">
              <a:extLst>
                <a:ext uri="{FF2B5EF4-FFF2-40B4-BE49-F238E27FC236}">
                  <a16:creationId xmlns:a16="http://schemas.microsoft.com/office/drawing/2014/main" id="{EEEAF605-7CDB-4291-807B-76DF9A6982FD}"/>
                </a:ext>
              </a:extLst>
            </p:cNvPr>
            <p:cNvGraphicFramePr>
              <a:graphicFrameLocks noChangeAspect="1"/>
            </p:cNvGraphicFramePr>
            <p:nvPr userDrawn="1"/>
          </p:nvGraphicFramePr>
          <p:xfrm>
            <a:off x="3016" y="3112"/>
            <a:ext cx="36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12" name="Immagine" r:id="rId3" imgW="324104" imgH="323490" progId="Word.Picture.8">
                    <p:embed/>
                  </p:oleObj>
                </mc:Choice>
                <mc:Fallback>
                  <p:oleObj name="Immagine" r:id="rId3" imgW="324104" imgH="323490" progId="Word.Picture.8">
                    <p:embed/>
                    <p:pic>
                      <p:nvPicPr>
                        <p:cNvPr id="2071" name="Object 14">
                          <a:extLst>
                            <a:ext uri="{FF2B5EF4-FFF2-40B4-BE49-F238E27FC236}">
                              <a16:creationId xmlns:a16="http://schemas.microsoft.com/office/drawing/2014/main" id="{18853954-90C0-42A8-92E3-6294DFB71D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3112"/>
                          <a:ext cx="363" cy="36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CCCC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012A2619-D0E8-4E04-8334-40C4E1789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3339"/>
              <a:ext cx="19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spcBef>
                  <a:spcPct val="20000"/>
                </a:spcBef>
                <a:buClr>
                  <a:schemeClr val="tx1"/>
                </a:buClr>
                <a:buSzPct val="7500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ctr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ctr">
                <a:spcBef>
                  <a:spcPct val="20000"/>
                </a:spcBef>
                <a:buClr>
                  <a:schemeClr val="tx1"/>
                </a:buClr>
                <a:buSzPct val="8000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ctr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it-IT" altLang="it-IT"/>
                <a:t>Consumatore e domanda di mercato</a:t>
              </a:r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:a16="http://schemas.microsoft.com/office/drawing/2014/main" id="{77E1B8B2-D596-4B08-AC5D-B9CE137759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716463" y="1460500"/>
            <a:ext cx="4002087" cy="889000"/>
            <a:chOff x="3016" y="1888"/>
            <a:chExt cx="2521" cy="560"/>
          </a:xfrm>
        </p:grpSpPr>
        <p:graphicFrame>
          <p:nvGraphicFramePr>
            <p:cNvPr id="9" name="Object 12">
              <a:extLst>
                <a:ext uri="{FF2B5EF4-FFF2-40B4-BE49-F238E27FC236}">
                  <a16:creationId xmlns:a16="http://schemas.microsoft.com/office/drawing/2014/main" id="{F0741114-97D6-4BE3-BE88-39F0E686382B}"/>
                </a:ext>
              </a:extLst>
            </p:cNvPr>
            <p:cNvGraphicFramePr>
              <a:graphicFrameLocks noChangeAspect="1"/>
            </p:cNvGraphicFramePr>
            <p:nvPr userDrawn="1"/>
          </p:nvGraphicFramePr>
          <p:xfrm>
            <a:off x="3016" y="1888"/>
            <a:ext cx="363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13" name="Immagine" r:id="rId5" imgW="457290" imgH="449027" progId="Word.Picture.8">
                    <p:embed/>
                  </p:oleObj>
                </mc:Choice>
                <mc:Fallback>
                  <p:oleObj name="Immagine" r:id="rId5" imgW="457290" imgH="449027" progId="Word.Picture.8">
                    <p:embed/>
                    <p:pic>
                      <p:nvPicPr>
                        <p:cNvPr id="2069" name="Object 12">
                          <a:extLst>
                            <a:ext uri="{FF2B5EF4-FFF2-40B4-BE49-F238E27FC236}">
                              <a16:creationId xmlns:a16="http://schemas.microsoft.com/office/drawing/2014/main" id="{116DBADD-AF8B-42F5-B4CD-1A8A885B1B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1888"/>
                          <a:ext cx="363" cy="35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CCCC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1BE83CC7-7199-4D4D-81DA-1E05F1E3A5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60" y="1888"/>
              <a:ext cx="19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spcBef>
                  <a:spcPct val="20000"/>
                </a:spcBef>
                <a:buClr>
                  <a:schemeClr val="tx1"/>
                </a:buClr>
                <a:buSzPct val="7500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ctr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ctr">
                <a:spcBef>
                  <a:spcPct val="20000"/>
                </a:spcBef>
                <a:buClr>
                  <a:schemeClr val="tx1"/>
                </a:buClr>
                <a:buSzPct val="8000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ctr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it-IT" altLang="it-IT"/>
                <a:t>Microeconomia: agenti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80B7167D-0D5C-43C3-BD8A-E7CF9FF550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76375" y="2708275"/>
            <a:ext cx="3095625" cy="763588"/>
            <a:chOff x="930" y="1126"/>
            <a:chExt cx="1950" cy="481"/>
          </a:xfrm>
        </p:grpSpPr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DDF3A903-B07E-4EF3-9FD3-9BCFE1B99B1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800000">
              <a:off x="930" y="1153"/>
              <a:ext cx="1950" cy="454"/>
              <a:chOff x="2288" y="3080"/>
              <a:chExt cx="3072" cy="201"/>
            </a:xfrm>
          </p:grpSpPr>
          <p:sp>
            <p:nvSpPr>
              <p:cNvPr id="14" name="AutoShape 20">
                <a:extLst>
                  <a:ext uri="{FF2B5EF4-FFF2-40B4-BE49-F238E27FC236}">
                    <a16:creationId xmlns:a16="http://schemas.microsoft.com/office/drawing/2014/main" id="{4E957969-1285-4652-A4EB-7432837F1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07" y="3080"/>
                <a:ext cx="2913" cy="2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5" name="AutoShape 21">
                <a:extLst>
                  <a:ext uri="{FF2B5EF4-FFF2-40B4-BE49-F238E27FC236}">
                    <a16:creationId xmlns:a16="http://schemas.microsoft.com/office/drawing/2014/main" id="{818F032D-C8CB-4E4A-9BB3-3352FE1B1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0" y="3080"/>
                <a:ext cx="164" cy="201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" name="Text Box 24">
              <a:extLst>
                <a:ext uri="{FF2B5EF4-FFF2-40B4-BE49-F238E27FC236}">
                  <a16:creationId xmlns:a16="http://schemas.microsoft.com/office/drawing/2014/main" id="{6B1D3F80-1E68-40D4-A2EE-7D13E7BD028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02" y="1126"/>
              <a:ext cx="1678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it-IT" sz="3400"/>
                <a:t>ECONOMIA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AF2DD372-01FA-44A7-949B-53DD3597A5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57713" y="2695575"/>
            <a:ext cx="3959225" cy="776288"/>
            <a:chOff x="2835" y="1706"/>
            <a:chExt cx="2494" cy="491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54152DA2-0620-42F0-BAAE-7618483026F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835" y="1743"/>
              <a:ext cx="2132" cy="454"/>
              <a:chOff x="2288" y="3080"/>
              <a:chExt cx="3072" cy="201"/>
            </a:xfrm>
          </p:grpSpPr>
          <p:sp>
            <p:nvSpPr>
              <p:cNvPr id="19" name="AutoShape 6">
                <a:extLst>
                  <a:ext uri="{FF2B5EF4-FFF2-40B4-BE49-F238E27FC236}">
                    <a16:creationId xmlns:a16="http://schemas.microsoft.com/office/drawing/2014/main" id="{0133802E-8171-4316-8797-11515EA54F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2288" y="3080"/>
                <a:ext cx="2914" cy="200"/>
              </a:xfrm>
              <a:prstGeom prst="roundRect">
                <a:avLst>
                  <a:gd name="adj" fmla="val 0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0" name="AutoShape 7">
                <a:extLst>
                  <a:ext uri="{FF2B5EF4-FFF2-40B4-BE49-F238E27FC236}">
                    <a16:creationId xmlns:a16="http://schemas.microsoft.com/office/drawing/2014/main" id="{D847381B-0924-4326-9B3B-D0D097A735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196" y="3080"/>
                <a:ext cx="164" cy="201"/>
              </a:xfrm>
              <a:prstGeom prst="flowChartDelay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8" name="Text Box 32">
              <a:extLst>
                <a:ext uri="{FF2B5EF4-FFF2-40B4-BE49-F238E27FC236}">
                  <a16:creationId xmlns:a16="http://schemas.microsoft.com/office/drawing/2014/main" id="{79C1033C-AAA8-477E-96F9-B4D5D773977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016" y="1706"/>
              <a:ext cx="2313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it-IT" sz="3400" b="1">
                  <a:solidFill>
                    <a:schemeClr val="bg1"/>
                  </a:solidFill>
                </a:rPr>
                <a:t>ECONOMIA</a:t>
              </a:r>
            </a:p>
          </p:txBody>
        </p:sp>
      </p:grpSp>
      <p:sp>
        <p:nvSpPr>
          <p:cNvPr id="21" name="Rectangle 8">
            <a:extLst>
              <a:ext uri="{FF2B5EF4-FFF2-40B4-BE49-F238E27FC236}">
                <a16:creationId xmlns:a16="http://schemas.microsoft.com/office/drawing/2014/main" id="{BF42103F-4790-4814-BAC1-CDF3E06A4D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667000" y="6553200"/>
            <a:ext cx="19050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546A1E7-A4FA-49F9-9421-7212D30F95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95888" y="6553200"/>
            <a:ext cx="3279775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199A1EBE-D7DA-400F-AB51-90C61785F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5962650"/>
            <a:ext cx="587375" cy="885825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CC3EED1-ED4E-4A29-8E49-1BA3A9AC94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22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035FE-408A-40B0-8583-A8D250FE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A27C37-AD68-4677-9C79-A363DBDF7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488DAC-703C-4E6D-9117-A8DEF735F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AEE3-2680-48E2-83F4-AEB0796DF7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079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157266-F3CB-4B52-9811-D21AFAA15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57338"/>
            <a:ext cx="1971675" cy="46196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90F3B6-CE0C-4A70-AFCD-4F4C72083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557338"/>
            <a:ext cx="5762625" cy="4619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DEF139-016A-42D3-9125-FBE69259C6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ED1C-7715-4037-BC5D-7FD18BA917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611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6AF990-158F-4B5C-887C-2D55A3942EC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258888" y="1557338"/>
            <a:ext cx="6985000" cy="431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4D77D4-8BA1-466F-8EB9-3318A5A1C4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FDAA7D-32EA-4491-8654-22B5258F772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BDC708A-1635-4DB8-922D-23FB72D624E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A96B57-F40F-4615-9AFE-7330240E1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F726DC-DC66-4DCB-92DA-4AB7EC781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D863-AC77-450C-804F-E00EB85DBE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2197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D4087-4E45-43AB-81F7-5BA9B29A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557338"/>
            <a:ext cx="6985000" cy="431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7AD76F-D45A-4986-967F-E7A20FFC0B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DA6A89-6A5F-4E90-B1F0-6BA4BDF518E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B0D2665-7FEA-4000-B5EB-E114F07F04C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65F047-DB2F-4F59-AD2E-07EB587C3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DFBF-92C9-421C-9E21-524437069A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277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A3B90-2D05-4DEE-AFDF-002E149A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557338"/>
            <a:ext cx="6985000" cy="431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B7BCFB-7A75-4DC0-82B5-87D541F75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6D6482-303B-4BCD-8803-1ED923CB9F8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D8AC524-1503-45A2-A0A7-BE956CC0464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AEF67C-85D1-4A4A-A65E-4A317BFC2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D938-19A2-4FBA-A3EA-60BCD0CF3F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671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6D65FD-56D1-4D61-890C-26FA7DCE8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lnSpc>
                <a:spcPct val="12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9C9551-FB5C-40F3-A46D-876EA9627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lnSpc>
                <a:spcPct val="12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4564D8-3DB8-428A-B3D9-20857BF6C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A1C2-D16A-46E6-BACF-C46B5ED908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191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24DAE-5285-40CF-8459-DD23C969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557338"/>
            <a:ext cx="6985000" cy="431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70AAC4-36E6-4C35-974E-A108CA54E1C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0F0DCD-8E12-4CFE-A258-D9B11C9C8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C66659-1575-48BE-9C66-C1266E6F3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138" y="5946775"/>
            <a:ext cx="587375" cy="885825"/>
          </a:xfrm>
        </p:spPr>
        <p:txBody>
          <a:bodyPr/>
          <a:lstStyle>
            <a:lvl1pPr>
              <a:defRPr/>
            </a:lvl1pPr>
          </a:lstStyle>
          <a:p>
            <a:fld id="{D91B49E6-E6B9-4860-AD05-114C4ECD40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6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27AF00-3846-4EBE-AD73-26DB1201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557338"/>
            <a:ext cx="6985000" cy="431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5087DF00-9201-4203-8F3A-3033438257F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AF7A9A-D388-47BC-9F5F-86404B78D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138" y="5946775"/>
            <a:ext cx="587375" cy="885825"/>
          </a:xfrm>
        </p:spPr>
        <p:txBody>
          <a:bodyPr/>
          <a:lstStyle>
            <a:lvl1pPr>
              <a:defRPr/>
            </a:lvl1pPr>
          </a:lstStyle>
          <a:p>
            <a:fld id="{E4669D69-90A8-4437-9469-A09D7081045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41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27C67-7E2A-41BF-B276-A7B0C651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8F4D94-EE5B-409F-866A-C7DA2FDF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F8CBDD-6ED7-470E-899E-96E5C7E60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538F-C99F-4F67-A3DE-D0361FFDFC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42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81088-6C69-480F-93B2-189DF2703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BE509E-1527-4656-BA2F-24863E17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13F7A9-8188-4999-974C-BE2A74D74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1E57-EA5A-48F9-9478-14ADF4395F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18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6C0B2-7160-4BD0-A1A2-765C508B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9736DB-4821-410A-B54D-8677B7157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A5FE4C-FAB6-470B-9BB7-2AD719DEE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8E4EF4-3117-47D7-BD87-B49E54093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7761-2479-4207-B712-D1373E7DE3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939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F48B05-3F18-4A8D-AECC-07CB6C93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CA4D40-4D74-4954-BF06-B07550F9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23DD95-352B-43FC-B9E3-06DB6D7F8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CEF613-B208-49EA-924B-E77CD2B28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E9507A7-BDD5-4121-A169-A738DC19D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6C2F05-5687-476B-863D-5D24D8CB5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7758-AF20-466E-9424-0817E1D3DB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636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BFFB5-77C1-478E-AFC5-C206F777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2607C2-9745-4A51-9011-AB7D9D55F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2B1C-D527-4DE4-A665-68223603E7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58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DD9ADC-D484-4C2A-ADD8-07F69B19D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7963-17EC-4FE0-BFF7-C376C909DB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00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9F1D62-9A56-4938-8BB1-A6D33E6E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EB8C2E-5456-4E10-B95A-1B2FF470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F3D794-0F77-43C5-9EE5-8EE640A4C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D72E29-ABC7-436C-A77C-DAEADE6A7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0879-6966-49F7-B731-5CEB84B40A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25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29038-EAAC-47C4-89DB-D5F1BE55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06450A-F83E-483F-8C31-D50D071E3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8A7F07-A361-4914-AA10-508EE4217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134102-97B3-4D7B-9174-261920E37C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5D67-E220-437F-B89C-90645C7BF6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663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F8EC55C-5103-4614-AA7F-C0457226AE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8" name="Rectangle 3">
              <a:extLst>
                <a:ext uri="{FF2B5EF4-FFF2-40B4-BE49-F238E27FC236}">
                  <a16:creationId xmlns:a16="http://schemas.microsoft.com/office/drawing/2014/main" id="{BE01D846-E841-4A45-AAC8-139CC4B06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9" name="Rectangle 4">
              <a:extLst>
                <a:ext uri="{FF2B5EF4-FFF2-40B4-BE49-F238E27FC236}">
                  <a16:creationId xmlns:a16="http://schemas.microsoft.com/office/drawing/2014/main" id="{B8821BE6-C9B5-499D-A0B2-7410B1EDE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</p:grpSp>
      <p:sp>
        <p:nvSpPr>
          <p:cNvPr id="1027" name="AutoShape 5">
            <a:extLst>
              <a:ext uri="{FF2B5EF4-FFF2-40B4-BE49-F238E27FC236}">
                <a16:creationId xmlns:a16="http://schemas.microsoft.com/office/drawing/2014/main" id="{B69E314F-8017-4383-B703-4512CAE9D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kumimoji="1" lang="en-GB" altLang="it-IT" sz="2400">
              <a:latin typeface="Times New Roman" panose="02020603050405020304" pitchFamily="18" charset="0"/>
            </a:endParaRP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BBD38CBB-0D4A-4AEA-A999-E51502EE9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5946775"/>
            <a:ext cx="5873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97F72A-2E23-4082-92FC-F9838A9EE6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9" name="Group 11">
            <a:extLst>
              <a:ext uri="{FF2B5EF4-FFF2-40B4-BE49-F238E27FC236}">
                <a16:creationId xmlns:a16="http://schemas.microsoft.com/office/drawing/2014/main" id="{8A8B65CE-DA05-4A07-AF2F-E2923C288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258888" y="1484313"/>
            <a:ext cx="7391400" cy="576262"/>
            <a:chOff x="144" y="1248"/>
            <a:chExt cx="4656" cy="201"/>
          </a:xfrm>
        </p:grpSpPr>
        <p:sp>
          <p:nvSpPr>
            <p:cNvPr id="1036" name="AutoShape 12">
              <a:extLst>
                <a:ext uri="{FF2B5EF4-FFF2-40B4-BE49-F238E27FC236}">
                  <a16:creationId xmlns:a16="http://schemas.microsoft.com/office/drawing/2014/main" id="{0B0C4227-06AA-4AED-8DFB-FC930537A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7" name="AutoShape 13">
              <a:extLst>
                <a:ext uri="{FF2B5EF4-FFF2-40B4-BE49-F238E27FC236}">
                  <a16:creationId xmlns:a16="http://schemas.microsoft.com/office/drawing/2014/main" id="{5441D0E6-9433-4006-BAB3-CAD14E6913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" y="1251"/>
              <a:ext cx="248" cy="201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</p:grpSp>
      <p:grpSp>
        <p:nvGrpSpPr>
          <p:cNvPr id="1030" name="Group 17">
            <a:extLst>
              <a:ext uri="{FF2B5EF4-FFF2-40B4-BE49-F238E27FC236}">
                <a16:creationId xmlns:a16="http://schemas.microsoft.com/office/drawing/2014/main" id="{D18B4C0F-FBFF-46A4-82DA-17C02D749B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76600" y="260350"/>
            <a:ext cx="5867400" cy="466725"/>
            <a:chOff x="2064" y="164"/>
            <a:chExt cx="3696" cy="294"/>
          </a:xfrm>
        </p:grpSpPr>
        <p:graphicFrame>
          <p:nvGraphicFramePr>
            <p:cNvPr id="1034" name="Object 14">
              <a:extLst>
                <a:ext uri="{FF2B5EF4-FFF2-40B4-BE49-F238E27FC236}">
                  <a16:creationId xmlns:a16="http://schemas.microsoft.com/office/drawing/2014/main" id="{1B792498-5BD6-4B0D-BEF7-97E6C6FFA796}"/>
                </a:ext>
              </a:extLst>
            </p:cNvPr>
            <p:cNvGraphicFramePr>
              <a:graphicFrameLocks noChangeAspect="1"/>
            </p:cNvGraphicFramePr>
            <p:nvPr userDrawn="1"/>
          </p:nvGraphicFramePr>
          <p:xfrm>
            <a:off x="2064" y="164"/>
            <a:ext cx="294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Immagine" r:id="rId21" imgW="324104" imgH="323490" progId="Word.Picture.8">
                    <p:embed/>
                  </p:oleObj>
                </mc:Choice>
                <mc:Fallback>
                  <p:oleObj name="Immagine" r:id="rId21" imgW="324104" imgH="323490" progId="Word.Picture.8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64"/>
                          <a:ext cx="294" cy="29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CCCC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Rectangle 16">
              <a:extLst>
                <a:ext uri="{FF2B5EF4-FFF2-40B4-BE49-F238E27FC236}">
                  <a16:creationId xmlns:a16="http://schemas.microsoft.com/office/drawing/2014/main" id="{8794FBF5-191B-4ED5-84F9-D6E2F919B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86"/>
              <a:ext cx="3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it-IT" altLang="it-IT" b="1"/>
                <a:t>Consumatore e domanda di mercato</a:t>
              </a:r>
            </a:p>
          </p:txBody>
        </p:sp>
      </p:grpSp>
      <p:sp>
        <p:nvSpPr>
          <p:cNvPr id="1031" name="Text Box 19">
            <a:extLst>
              <a:ext uri="{FF2B5EF4-FFF2-40B4-BE49-F238E27FC236}">
                <a16:creationId xmlns:a16="http://schemas.microsoft.com/office/drawing/2014/main" id="{4F270077-E4C6-477F-8FC5-29C2433BB1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15888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b="1"/>
              <a:t>ECONOMIA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B00DFB24-9C73-41F8-9089-74E5DC59A0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31913" y="1557338"/>
            <a:ext cx="691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it-IT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62E580C0-21AE-4CDF-BDD3-D4F68D821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557338"/>
            <a:ext cx="6985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Inserire titolo Fig. o Eq (da 16 a 18 pt in bold)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/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d.umn.edu/cla/faculty/jhamlin/2111/gifs/Smith.gif&amp;imgrefurl=http://www.d.umn.edu/cla/faculty/jhamlin/2111/2111schd.html&amp;h=375&amp;w=330&amp;sz=94&amp;hl=it&amp;start=3&amp;sig2=ggOWdlgR6lyiSEDHiPVTqg&amp;um=1&amp;tbnid=95Iqy3NM1dF6xM:&amp;tbnh=122&amp;tbnw=107&amp;ei=ggT6R_vfO4WA-gKQ0sUf&amp;prev=/images%3Fq%3Dadam%2Bsmith%2Bsmith%26um%3D1%26hl%3Dit%26rlz%3D1T4HPND_it___IT218%26sa%3D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content.answers.com/main/content/wp/en/a/aa/Leontief-Harvard.jpg&amp;imgrefurl=http://www.answers.com/topic/wassily-leontief&amp;h=202&amp;w=300&amp;sz=18&amp;hl=it&amp;start=4&amp;sig2=QoRm277BBteTxEZfuCMyFQ&amp;um=1&amp;tbnid=E9ZHRmlF4Sfd8M:&amp;tbnh=78&amp;tbnw=116&amp;ei=WwP6R7DuO4as-QL_0-wY&amp;prev=/images%3Fq%3Dleontief%26um%3D1%26hl%3Dit%26rlz%3D1T4HPND_it___IT218%26sa%3DN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37C13116-74A5-43F8-A7DE-7D7989FA6F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4076700"/>
            <a:ext cx="835183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ISTITUZIONI DI ECONOMIA POLITICA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 Cattani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Capitolo 2: L’impresa e la teoria della produzione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ottobre 2019</a:t>
            </a:r>
          </a:p>
        </p:txBody>
      </p:sp>
      <p:pic>
        <p:nvPicPr>
          <p:cNvPr id="19459" name="Picture 4" descr="SigilloLogoLAST_WhiteOK">
            <a:extLst>
              <a:ext uri="{FF2B5EF4-FFF2-40B4-BE49-F238E27FC236}">
                <a16:creationId xmlns:a16="http://schemas.microsoft.com/office/drawing/2014/main" id="{261F207F-C75D-4330-8E5C-9C9099BA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26427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>
            <a:extLst>
              <a:ext uri="{FF2B5EF4-FFF2-40B4-BE49-F238E27FC236}">
                <a16:creationId xmlns:a16="http://schemas.microsoft.com/office/drawing/2014/main" id="{BB526E46-5B16-46E5-9AF7-AB5F2E0E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Equazione [3] – La produttività marginale dell’input </a:t>
            </a:r>
            <a:r>
              <a:rPr lang="it-IT" altLang="it-IT" i="1"/>
              <a:t>i </a:t>
            </a:r>
            <a:r>
              <a:rPr lang="it-IT" altLang="it-IT"/>
              <a:t>(</a:t>
            </a:r>
            <a:r>
              <a:rPr lang="it-IT" altLang="it-IT" i="1"/>
              <a:t>i</a:t>
            </a:r>
            <a:r>
              <a:rPr lang="it-IT" altLang="it-IT"/>
              <a:t> = 1, 2)</a:t>
            </a:r>
            <a:endParaRPr lang="en-GB" altLang="it-IT" i="1"/>
          </a:p>
        </p:txBody>
      </p:sp>
      <p:sp>
        <p:nvSpPr>
          <p:cNvPr id="792579" name="Text Box 3">
            <a:extLst>
              <a:ext uri="{FF2B5EF4-FFF2-40B4-BE49-F238E27FC236}">
                <a16:creationId xmlns:a16="http://schemas.microsoft.com/office/drawing/2014/main" id="{B2D5086E-99E5-4A36-BDF8-D3C06F0E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3175"/>
            <a:ext cx="7239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 i="1" dirty="0" err="1">
                <a:latin typeface="+mn-lt"/>
              </a:rPr>
              <a:t>PMgx</a:t>
            </a:r>
            <a:r>
              <a:rPr lang="it-IT" altLang="it-IT" sz="2000" b="1" i="1" baseline="-25000" dirty="0" err="1">
                <a:latin typeface="+mn-lt"/>
              </a:rPr>
              <a:t>i</a:t>
            </a:r>
            <a:r>
              <a:rPr lang="it-IT" altLang="it-IT" sz="2000" b="1" i="1" baseline="-25000" dirty="0">
                <a:latin typeface="+mn-lt"/>
              </a:rPr>
              <a:t> </a:t>
            </a: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produttività marginale dell’input </a:t>
            </a:r>
            <a:r>
              <a:rPr lang="it-IT" altLang="it-IT" sz="2000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-esimo</a:t>
            </a:r>
            <a:endParaRPr lang="it-IT" altLang="it-IT" sz="2000" i="1" dirty="0">
              <a:latin typeface="+mn-lt"/>
            </a:endParaRPr>
          </a:p>
          <a:p>
            <a:r>
              <a:rPr lang="it-IT" altLang="it-IT" sz="2000" b="1" i="1" dirty="0">
                <a:latin typeface="+mn-lt"/>
              </a:rPr>
              <a:t>q</a:t>
            </a:r>
            <a:r>
              <a:rPr lang="it-IT" altLang="it-IT" sz="2000" dirty="0">
                <a:latin typeface="+mn-lt"/>
              </a:rPr>
              <a:t>:</a:t>
            </a:r>
            <a:r>
              <a:rPr lang="it-IT" altLang="it-IT" sz="2000" b="1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quantità prodotta</a:t>
            </a:r>
          </a:p>
          <a:p>
            <a:r>
              <a:rPr lang="it-IT" altLang="it-IT" sz="2000" b="1" i="1" dirty="0">
                <a:latin typeface="+mn-lt"/>
              </a:rPr>
              <a:t>x</a:t>
            </a:r>
            <a:r>
              <a:rPr lang="it-IT" altLang="it-IT" sz="2000" b="1" i="1" baseline="-25000" dirty="0">
                <a:latin typeface="+mn-lt"/>
              </a:rPr>
              <a:t>i 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: quantità dell’input </a:t>
            </a:r>
            <a:r>
              <a:rPr lang="it-IT" altLang="it-IT" sz="2000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-esimo</a:t>
            </a:r>
            <a:endParaRPr lang="it-IT" altLang="it-IT" sz="2000" dirty="0">
              <a:latin typeface="+mn-lt"/>
            </a:endParaRPr>
          </a:p>
          <a:p>
            <a:r>
              <a:rPr lang="it-IT" altLang="it-IT" b="1" dirty="0" err="1">
                <a:latin typeface="Symbol" panose="05050102010706020507" pitchFamily="18" charset="2"/>
              </a:rPr>
              <a:t>D</a:t>
            </a:r>
            <a:r>
              <a:rPr lang="it-IT" altLang="it-IT" sz="2000" b="1" i="1" dirty="0" err="1">
                <a:latin typeface="+mn-lt"/>
              </a:rPr>
              <a:t>q</a:t>
            </a:r>
            <a:r>
              <a:rPr lang="it-IT" altLang="it-IT" sz="2000" dirty="0">
                <a:latin typeface="+mn-lt"/>
              </a:rPr>
              <a:t>: variazione della quantità prodotta</a:t>
            </a:r>
          </a:p>
          <a:p>
            <a:r>
              <a:rPr lang="it-IT" altLang="it-IT" b="1" dirty="0" err="1">
                <a:latin typeface="Symbol" panose="05050102010706020507" pitchFamily="18" charset="2"/>
              </a:rPr>
              <a:t>D</a:t>
            </a:r>
            <a:r>
              <a:rPr lang="it-IT" altLang="it-IT" sz="2000" b="1" i="1" dirty="0" err="1">
                <a:latin typeface="+mn-lt"/>
              </a:rPr>
              <a:t>x</a:t>
            </a:r>
            <a:r>
              <a:rPr lang="it-IT" altLang="it-IT" sz="2000" b="1" i="1" baseline="-25000" dirty="0" err="1">
                <a:latin typeface="+mn-lt"/>
              </a:rPr>
              <a:t>i</a:t>
            </a:r>
            <a:r>
              <a:rPr lang="it-IT" altLang="it-IT" sz="2000" dirty="0">
                <a:latin typeface="+mn-lt"/>
              </a:rPr>
              <a:t>: variazione della quantità impiegata dell’input </a:t>
            </a:r>
            <a:r>
              <a:rPr lang="it-IT" altLang="it-IT" sz="2000" i="1" dirty="0">
                <a:latin typeface="+mn-lt"/>
              </a:rPr>
              <a:t>i</a:t>
            </a:r>
            <a:r>
              <a:rPr lang="it-IT" altLang="it-IT" sz="2000" dirty="0">
                <a:latin typeface="+mn-lt"/>
              </a:rPr>
              <a:t>-esimo</a:t>
            </a:r>
          </a:p>
        </p:txBody>
      </p:sp>
      <p:graphicFrame>
        <p:nvGraphicFramePr>
          <p:cNvPr id="792584" name="Object 8">
            <a:extLst>
              <a:ext uri="{FF2B5EF4-FFF2-40B4-BE49-F238E27FC236}">
                <a16:creationId xmlns:a16="http://schemas.microsoft.com/office/drawing/2014/main" id="{7F0251BD-D36E-400D-8BFA-0A05D152F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5025" y="2711450"/>
          <a:ext cx="30051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6" name="Equation" r:id="rId4" imgW="1168200" imgH="215640" progId="Equation.3">
                  <p:embed/>
                </p:oleObj>
              </mc:Choice>
              <mc:Fallback>
                <p:oleObj name="Equation" r:id="rId4" imgW="1168200" imgH="215640" progId="Equation.3">
                  <p:embed/>
                  <p:pic>
                    <p:nvPicPr>
                      <p:cNvPr id="792584" name="Object 8">
                        <a:extLst>
                          <a:ext uri="{FF2B5EF4-FFF2-40B4-BE49-F238E27FC236}">
                            <a16:creationId xmlns:a16="http://schemas.microsoft.com/office/drawing/2014/main" id="{7F0251BD-D36E-400D-8BFA-0A05D152F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2711450"/>
                        <a:ext cx="30051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>
            <a:extLst>
              <a:ext uri="{FF2B5EF4-FFF2-40B4-BE49-F238E27FC236}">
                <a16:creationId xmlns:a16="http://schemas.microsoft.com/office/drawing/2014/main" id="{15E6052D-F0D4-4EB5-B7B5-9DA6CC6C2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a) la “legge della produttività marginale decrescente”</a:t>
            </a:r>
            <a:endParaRPr lang="it-IT" altLang="it-IT" sz="2000" i="1"/>
          </a:p>
        </p:txBody>
      </p:sp>
      <p:sp>
        <p:nvSpPr>
          <p:cNvPr id="876547" name="Rectangle 3">
            <a:extLst>
              <a:ext uri="{FF2B5EF4-FFF2-40B4-BE49-F238E27FC236}">
                <a16:creationId xmlns:a16="http://schemas.microsoft.com/office/drawing/2014/main" id="{EEF92B63-85F0-4A75-870D-E84C9B621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2305050"/>
            <a:ext cx="7345363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Perchè la produttività marginale del fattore variabile decresce?</a:t>
            </a:r>
            <a:endParaRPr lang="en-US" altLang="it-IT" sz="2200" b="1" i="1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</a:pPr>
            <a:endParaRPr lang="en-US" altLang="it-IT" sz="2200" b="1" i="1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200">
                <a:solidFill>
                  <a:schemeClr val="bg2"/>
                </a:solidFill>
              </a:rPr>
              <a:t>… </a:t>
            </a:r>
            <a:r>
              <a:rPr lang="en-US" altLang="it-IT" sz="2200"/>
              <a:t>perchè c’è (almeno) un fattore di produzione </a:t>
            </a:r>
            <a:r>
              <a:rPr lang="en-US" altLang="it-IT" sz="2200" b="1" i="1"/>
              <a:t>fisso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20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200"/>
              <a:t>la cui </a:t>
            </a:r>
            <a:r>
              <a:rPr lang="en-US" altLang="it-IT" sz="2200" b="1" i="1">
                <a:solidFill>
                  <a:schemeClr val="hlink"/>
                </a:solidFill>
              </a:rPr>
              <a:t>scarsità relativa</a:t>
            </a:r>
            <a:r>
              <a:rPr lang="en-US" altLang="it-IT" sz="2200"/>
              <a:t> (non assoluta) aumenta all’aumentare del fattore variabile; Es: 100 (150), 3, 2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20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Caso particolare</a:t>
            </a:r>
            <a:r>
              <a:rPr lang="en-US" altLang="it-IT" sz="2200"/>
              <a:t>: produttività marginale prima crescente, poi decrescente, e poi persino negativa (violazione della monotonicità!)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20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Nota</a:t>
            </a:r>
            <a:r>
              <a:rPr lang="en-US" altLang="it-IT" sz="2200"/>
              <a:t>: un concetto di </a:t>
            </a:r>
            <a:r>
              <a:rPr lang="en-US" altLang="it-IT" sz="2200" b="1">
                <a:solidFill>
                  <a:schemeClr val="hlink"/>
                </a:solidFill>
              </a:rPr>
              <a:t>breve periodo, …</a:t>
            </a:r>
            <a:r>
              <a:rPr lang="en-US" altLang="it-IT" sz="2200"/>
              <a:t>nel</a:t>
            </a:r>
            <a:r>
              <a:rPr lang="en-US" altLang="it-IT" sz="2200" b="1">
                <a:solidFill>
                  <a:schemeClr val="hlink"/>
                </a:solidFill>
              </a:rPr>
              <a:t> lungo?</a:t>
            </a:r>
            <a:r>
              <a:rPr lang="en-US" altLang="it-IT" sz="1800" b="1"/>
              <a:t> </a:t>
            </a:r>
            <a:endParaRPr lang="en-US" altLang="it-IT" sz="180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1800" b="1"/>
          </a:p>
        </p:txBody>
      </p:sp>
      <p:sp>
        <p:nvSpPr>
          <p:cNvPr id="876548" name="Rectangle 4">
            <a:extLst>
              <a:ext uri="{FF2B5EF4-FFF2-40B4-BE49-F238E27FC236}">
                <a16:creationId xmlns:a16="http://schemas.microsoft.com/office/drawing/2014/main" id="{6568A737-A62F-45C6-8AC8-5E65BE34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>
            <a:extLst>
              <a:ext uri="{FF2B5EF4-FFF2-40B4-BE49-F238E27FC236}">
                <a16:creationId xmlns:a16="http://schemas.microsoft.com/office/drawing/2014/main" id="{05EFCAE1-780A-4296-8CFD-88C241118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600"/>
              <a:t>Figura 1. – La funzione di produzione in forma grafica</a:t>
            </a:r>
            <a:br>
              <a:rPr lang="it-IT" altLang="it-IT" sz="1600"/>
            </a:br>
            <a:r>
              <a:rPr lang="it-IT" altLang="it-IT" sz="1600"/>
              <a:t>breve periodo: Equazione [4] </a:t>
            </a:r>
            <a:r>
              <a:rPr lang="it-IT" altLang="it-IT" sz="1600" i="1"/>
              <a:t>q</a:t>
            </a:r>
            <a:r>
              <a:rPr lang="it-IT" altLang="it-IT" sz="1600"/>
              <a:t> = </a:t>
            </a:r>
            <a:r>
              <a:rPr lang="it-IT" altLang="it-IT" sz="1600" i="1"/>
              <a:t>f</a:t>
            </a:r>
            <a:r>
              <a:rPr lang="it-IT" altLang="it-IT" sz="1600"/>
              <a:t>(</a:t>
            </a:r>
            <a:r>
              <a:rPr lang="it-IT" altLang="it-IT" sz="1600" i="1"/>
              <a:t>x</a:t>
            </a:r>
            <a:r>
              <a:rPr lang="it-IT" altLang="it-IT" sz="1600" i="1" baseline="-25000"/>
              <a:t>1</a:t>
            </a:r>
            <a:r>
              <a:rPr lang="it-IT" altLang="it-IT" sz="1600"/>
              <a:t>); 2 casi</a:t>
            </a:r>
            <a:endParaRPr lang="en-GB" altLang="it-IT" sz="1600"/>
          </a:p>
        </p:txBody>
      </p:sp>
      <p:grpSp>
        <p:nvGrpSpPr>
          <p:cNvPr id="794659" name="Group 35">
            <a:extLst>
              <a:ext uri="{FF2B5EF4-FFF2-40B4-BE49-F238E27FC236}">
                <a16:creationId xmlns:a16="http://schemas.microsoft.com/office/drawing/2014/main" id="{62CB76AC-ADF6-4C31-B371-F7021470B93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438400"/>
            <a:ext cx="7134225" cy="4064000"/>
            <a:chOff x="960" y="1536"/>
            <a:chExt cx="4494" cy="2560"/>
          </a:xfrm>
        </p:grpSpPr>
        <p:sp>
          <p:nvSpPr>
            <p:cNvPr id="794632" name="Line 8">
              <a:extLst>
                <a:ext uri="{FF2B5EF4-FFF2-40B4-BE49-F238E27FC236}">
                  <a16:creationId xmlns:a16="http://schemas.microsoft.com/office/drawing/2014/main" id="{BD29C3FF-EFAC-4CEF-809E-E173A5B02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0" y="1536"/>
              <a:ext cx="0" cy="22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4641" name="Line 17">
              <a:extLst>
                <a:ext uri="{FF2B5EF4-FFF2-40B4-BE49-F238E27FC236}">
                  <a16:creationId xmlns:a16="http://schemas.microsoft.com/office/drawing/2014/main" id="{D5E1452B-3E70-475D-B404-4727E1E80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0" y="3779"/>
              <a:ext cx="2821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4642" name="Text Box 18">
              <a:extLst>
                <a:ext uri="{FF2B5EF4-FFF2-40B4-BE49-F238E27FC236}">
                  <a16:creationId xmlns:a16="http://schemas.microsoft.com/office/drawing/2014/main" id="{F9EE1B87-EB3C-4067-9A99-3E220A82E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632"/>
              <a:ext cx="8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 </a:t>
              </a:r>
              <a:r>
                <a:rPr lang="it-IT" altLang="it-IT" b="1"/>
                <a:t>= output</a:t>
              </a:r>
            </a:p>
          </p:txBody>
        </p:sp>
        <p:sp>
          <p:nvSpPr>
            <p:cNvPr id="794643" name="Text Box 19">
              <a:extLst>
                <a:ext uri="{FF2B5EF4-FFF2-40B4-BE49-F238E27FC236}">
                  <a16:creationId xmlns:a16="http://schemas.microsoft.com/office/drawing/2014/main" id="{EBA81BCB-A787-4A8C-A138-DF88C4B6A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792"/>
              <a:ext cx="161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 </a:t>
              </a:r>
              <a:r>
                <a:rPr lang="it-IT" altLang="it-IT" b="1"/>
                <a:t>= input variabile</a:t>
              </a:r>
            </a:p>
          </p:txBody>
        </p:sp>
        <p:sp>
          <p:nvSpPr>
            <p:cNvPr id="794644" name="Text Box 20">
              <a:extLst>
                <a:ext uri="{FF2B5EF4-FFF2-40B4-BE49-F238E27FC236}">
                  <a16:creationId xmlns:a16="http://schemas.microsoft.com/office/drawing/2014/main" id="{C7C926FA-ED63-4618-8073-92008E54C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" y="3787"/>
              <a:ext cx="24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0</a:t>
              </a:r>
            </a:p>
          </p:txBody>
        </p:sp>
      </p:grpSp>
      <p:grpSp>
        <p:nvGrpSpPr>
          <p:cNvPr id="794688" name="Group 64">
            <a:extLst>
              <a:ext uri="{FF2B5EF4-FFF2-40B4-BE49-F238E27FC236}">
                <a16:creationId xmlns:a16="http://schemas.microsoft.com/office/drawing/2014/main" id="{FBC603B5-4BBB-4802-AD0E-14F505D28DA3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495800"/>
            <a:ext cx="1093788" cy="2012950"/>
            <a:chOff x="1776" y="2832"/>
            <a:chExt cx="689" cy="1268"/>
          </a:xfrm>
        </p:grpSpPr>
        <p:grpSp>
          <p:nvGrpSpPr>
            <p:cNvPr id="794684" name="Group 60">
              <a:extLst>
                <a:ext uri="{FF2B5EF4-FFF2-40B4-BE49-F238E27FC236}">
                  <a16:creationId xmlns:a16="http://schemas.microsoft.com/office/drawing/2014/main" id="{8B6A878E-3581-4A1A-8DF6-83AD48EEA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832"/>
              <a:ext cx="432" cy="955"/>
              <a:chOff x="1776" y="2832"/>
              <a:chExt cx="432" cy="955"/>
            </a:xfrm>
          </p:grpSpPr>
          <p:sp>
            <p:nvSpPr>
              <p:cNvPr id="794636" name="Line 12">
                <a:extLst>
                  <a:ext uri="{FF2B5EF4-FFF2-40B4-BE49-F238E27FC236}">
                    <a16:creationId xmlns:a16="http://schemas.microsoft.com/office/drawing/2014/main" id="{E9DF2B10-1019-45B8-B421-76B1A36AB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0" y="2832"/>
                <a:ext cx="8" cy="9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4637" name="Line 13">
                <a:extLst>
                  <a:ext uri="{FF2B5EF4-FFF2-40B4-BE49-F238E27FC236}">
                    <a16:creationId xmlns:a16="http://schemas.microsoft.com/office/drawing/2014/main" id="{EB821579-62F2-484F-AFEB-8928BC97B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83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94646" name="Text Box 22">
              <a:extLst>
                <a:ext uri="{FF2B5EF4-FFF2-40B4-BE49-F238E27FC236}">
                  <a16:creationId xmlns:a16="http://schemas.microsoft.com/office/drawing/2014/main" id="{576818BA-8851-4187-A286-1AEFBA268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92"/>
              <a:ext cx="40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r>
                <a:rPr lang="it-IT" altLang="it-IT" b="1" i="1">
                  <a:sym typeface="Symbol" panose="05050102010706020507" pitchFamily="18" charset="2"/>
                </a:rPr>
                <a:t></a:t>
              </a:r>
              <a:endParaRPr lang="it-IT" altLang="it-IT" b="1" i="1"/>
            </a:p>
          </p:txBody>
        </p:sp>
      </p:grpSp>
      <p:grpSp>
        <p:nvGrpSpPr>
          <p:cNvPr id="794685" name="Group 61">
            <a:extLst>
              <a:ext uri="{FF2B5EF4-FFF2-40B4-BE49-F238E27FC236}">
                <a16:creationId xmlns:a16="http://schemas.microsoft.com/office/drawing/2014/main" id="{5FE632FB-D8A1-465D-9152-6B9322EDAD0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340100"/>
            <a:ext cx="2701925" cy="3170238"/>
            <a:chOff x="1776" y="2104"/>
            <a:chExt cx="1702" cy="1997"/>
          </a:xfrm>
        </p:grpSpPr>
        <p:sp>
          <p:nvSpPr>
            <p:cNvPr id="794633" name="Line 9">
              <a:extLst>
                <a:ext uri="{FF2B5EF4-FFF2-40B4-BE49-F238E27FC236}">
                  <a16:creationId xmlns:a16="http://schemas.microsoft.com/office/drawing/2014/main" id="{0F6CE21D-91D0-4B96-874B-B156E83E7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04"/>
              <a:ext cx="1331" cy="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4634" name="Line 10">
              <a:extLst>
                <a:ext uri="{FF2B5EF4-FFF2-40B4-BE49-F238E27FC236}">
                  <a16:creationId xmlns:a16="http://schemas.microsoft.com/office/drawing/2014/main" id="{61711384-2158-4C03-9344-B7BA13A7B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" y="2115"/>
              <a:ext cx="17" cy="16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4647" name="Text Box 23">
              <a:extLst>
                <a:ext uri="{FF2B5EF4-FFF2-40B4-BE49-F238E27FC236}">
                  <a16:creationId xmlns:a16="http://schemas.microsoft.com/office/drawing/2014/main" id="{84A1CD24-3CDE-4174-AFA9-E6718BDA7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3792"/>
              <a:ext cx="40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r>
                <a:rPr lang="it-IT" altLang="it-IT" b="1" i="1">
                  <a:sym typeface="Symbol" panose="05050102010706020507" pitchFamily="18" charset="2"/>
                </a:rPr>
                <a:t></a:t>
              </a:r>
              <a:endParaRPr lang="it-IT" altLang="it-IT" b="1" i="1"/>
            </a:p>
          </p:txBody>
        </p:sp>
      </p:grpSp>
      <p:sp>
        <p:nvSpPr>
          <p:cNvPr id="794635" name="Freeform 11">
            <a:extLst>
              <a:ext uri="{FF2B5EF4-FFF2-40B4-BE49-F238E27FC236}">
                <a16:creationId xmlns:a16="http://schemas.microsoft.com/office/drawing/2014/main" id="{9EE17232-1C8F-425B-BDB9-750F96723B1E}"/>
              </a:ext>
            </a:extLst>
          </p:cNvPr>
          <p:cNvSpPr>
            <a:spLocks/>
          </p:cNvSpPr>
          <p:nvPr/>
        </p:nvSpPr>
        <p:spPr bwMode="auto">
          <a:xfrm>
            <a:off x="2794000" y="3103563"/>
            <a:ext cx="2587625" cy="2908300"/>
          </a:xfrm>
          <a:custGeom>
            <a:avLst/>
            <a:gdLst>
              <a:gd name="T0" fmla="*/ 0 w 2448"/>
              <a:gd name="T1" fmla="*/ 2304 h 2304"/>
              <a:gd name="T2" fmla="*/ 720 w 2448"/>
              <a:gd name="T3" fmla="*/ 1008 h 2304"/>
              <a:gd name="T4" fmla="*/ 2448 w 2448"/>
              <a:gd name="T5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8" h="2304">
                <a:moveTo>
                  <a:pt x="0" y="2304"/>
                </a:moveTo>
                <a:cubicBezTo>
                  <a:pt x="156" y="1848"/>
                  <a:pt x="312" y="1392"/>
                  <a:pt x="720" y="1008"/>
                </a:cubicBezTo>
                <a:cubicBezTo>
                  <a:pt x="1128" y="624"/>
                  <a:pt x="2160" y="168"/>
                  <a:pt x="2448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794672" name="Group 48">
            <a:extLst>
              <a:ext uri="{FF2B5EF4-FFF2-40B4-BE49-F238E27FC236}">
                <a16:creationId xmlns:a16="http://schemas.microsoft.com/office/drawing/2014/main" id="{69A4FE4A-1442-493F-AD3E-CA6216B61D55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349500"/>
            <a:ext cx="4392364" cy="674688"/>
            <a:chOff x="3198" y="1298"/>
            <a:chExt cx="1776" cy="425"/>
          </a:xfrm>
        </p:grpSpPr>
        <p:sp>
          <p:nvSpPr>
            <p:cNvPr id="794653" name="Text Box 29">
              <a:extLst>
                <a:ext uri="{FF2B5EF4-FFF2-40B4-BE49-F238E27FC236}">
                  <a16:creationId xmlns:a16="http://schemas.microsoft.com/office/drawing/2014/main" id="{75FE2D17-654E-4909-A393-488677FE0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298"/>
              <a:ext cx="1776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solidFill>
                    <a:schemeClr val="bg2"/>
                  </a:solidFill>
                  <a:latin typeface="+mn-lt"/>
                </a:rPr>
                <a:t>Figura 1a</a:t>
              </a:r>
              <a:r>
                <a:rPr lang="it-IT" altLang="it-IT" b="1" dirty="0">
                  <a:latin typeface="+mn-lt"/>
                </a:rPr>
                <a:t>: PMgx</a:t>
              </a:r>
              <a:r>
                <a:rPr lang="it-IT" altLang="it-IT" b="1" baseline="-25000" dirty="0">
                  <a:latin typeface="+mn-lt"/>
                </a:rPr>
                <a:t>1</a:t>
              </a:r>
              <a:r>
                <a:rPr lang="it-IT" altLang="it-IT" b="1" dirty="0">
                  <a:latin typeface="+mn-lt"/>
                </a:rPr>
                <a:t> sempre decrescente</a:t>
              </a:r>
            </a:p>
          </p:txBody>
        </p:sp>
        <p:graphicFrame>
          <p:nvGraphicFramePr>
            <p:cNvPr id="794655" name="Object 31">
              <a:extLst>
                <a:ext uri="{FF2B5EF4-FFF2-40B4-BE49-F238E27FC236}">
                  <a16:creationId xmlns:a16="http://schemas.microsoft.com/office/drawing/2014/main" id="{991C087D-14A0-4C3B-ADC3-C77E63071C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72" y="1480"/>
            <a:ext cx="625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34" name="Equation" r:id="rId4" imgW="609480" imgH="215640" progId="Equation.3">
                    <p:embed/>
                  </p:oleObj>
                </mc:Choice>
                <mc:Fallback>
                  <p:oleObj name="Equation" r:id="rId4" imgW="609480" imgH="215640" progId="Equation.3">
                    <p:embed/>
                    <p:pic>
                      <p:nvPicPr>
                        <p:cNvPr id="794655" name="Object 31">
                          <a:extLst>
                            <a:ext uri="{FF2B5EF4-FFF2-40B4-BE49-F238E27FC236}">
                              <a16:creationId xmlns:a16="http://schemas.microsoft.com/office/drawing/2014/main" id="{991C087D-14A0-4C3B-ADC3-C77E63071C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2" y="1480"/>
                          <a:ext cx="625" cy="2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4638" name="Freeform 14">
            <a:extLst>
              <a:ext uri="{FF2B5EF4-FFF2-40B4-BE49-F238E27FC236}">
                <a16:creationId xmlns:a16="http://schemas.microsoft.com/office/drawing/2014/main" id="{81EF5646-8F94-40F5-90E7-7111C125B2E2}"/>
              </a:ext>
            </a:extLst>
          </p:cNvPr>
          <p:cNvSpPr>
            <a:spLocks/>
          </p:cNvSpPr>
          <p:nvPr/>
        </p:nvSpPr>
        <p:spPr bwMode="auto">
          <a:xfrm>
            <a:off x="2794000" y="4016375"/>
            <a:ext cx="2597150" cy="1989138"/>
          </a:xfrm>
          <a:custGeom>
            <a:avLst/>
            <a:gdLst>
              <a:gd name="T0" fmla="*/ 0 w 2448"/>
              <a:gd name="T1" fmla="*/ 1296 h 1320"/>
              <a:gd name="T2" fmla="*/ 576 w 2448"/>
              <a:gd name="T3" fmla="*/ 1152 h 1320"/>
              <a:gd name="T4" fmla="*/ 1296 w 2448"/>
              <a:gd name="T5" fmla="*/ 288 h 1320"/>
              <a:gd name="T6" fmla="*/ 2448 w 2448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8" h="1320">
                <a:moveTo>
                  <a:pt x="0" y="1296"/>
                </a:moveTo>
                <a:cubicBezTo>
                  <a:pt x="180" y="1308"/>
                  <a:pt x="360" y="1320"/>
                  <a:pt x="576" y="1152"/>
                </a:cubicBezTo>
                <a:cubicBezTo>
                  <a:pt x="792" y="984"/>
                  <a:pt x="984" y="480"/>
                  <a:pt x="1296" y="288"/>
                </a:cubicBezTo>
                <a:cubicBezTo>
                  <a:pt x="1608" y="96"/>
                  <a:pt x="2028" y="48"/>
                  <a:pt x="2448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794689" name="Group 65">
            <a:extLst>
              <a:ext uri="{FF2B5EF4-FFF2-40B4-BE49-F238E27FC236}">
                <a16:creationId xmlns:a16="http://schemas.microsoft.com/office/drawing/2014/main" id="{7E5A018F-5807-4C03-9639-77C3586DA750}"/>
              </a:ext>
            </a:extLst>
          </p:cNvPr>
          <p:cNvGrpSpPr>
            <a:grpSpLocks/>
          </p:cNvGrpSpPr>
          <p:nvPr/>
        </p:nvGrpSpPr>
        <p:grpSpPr bwMode="auto">
          <a:xfrm>
            <a:off x="5265739" y="3705223"/>
            <a:ext cx="3770313" cy="947736"/>
            <a:chOff x="3317" y="1926"/>
            <a:chExt cx="2375" cy="597"/>
          </a:xfrm>
        </p:grpSpPr>
        <p:sp>
          <p:nvSpPr>
            <p:cNvPr id="794650" name="Text Box 26">
              <a:extLst>
                <a:ext uri="{FF2B5EF4-FFF2-40B4-BE49-F238E27FC236}">
                  <a16:creationId xmlns:a16="http://schemas.microsoft.com/office/drawing/2014/main" id="{20EFB085-AF27-4B43-A829-33F28CBBE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1926"/>
              <a:ext cx="237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lnSpc>
                  <a:spcPct val="92000"/>
                </a:lnSpc>
                <a:spcBef>
                  <a:spcPct val="0"/>
                </a:spcBef>
              </a:pPr>
              <a:r>
                <a:rPr lang="it-IT" altLang="it-IT" b="1" i="1" dirty="0">
                  <a:solidFill>
                    <a:schemeClr val="bg2"/>
                  </a:solidFill>
                  <a:latin typeface="+mn-lt"/>
                </a:rPr>
                <a:t>Figura 1b</a:t>
              </a:r>
              <a:r>
                <a:rPr lang="it-IT" altLang="it-IT" b="1" dirty="0">
                  <a:latin typeface="+mn-lt"/>
                </a:rPr>
                <a:t>: PMgx</a:t>
              </a:r>
              <a:r>
                <a:rPr lang="it-IT" altLang="it-IT" b="1" baseline="-25000" dirty="0">
                  <a:latin typeface="+mn-lt"/>
                </a:rPr>
                <a:t>1</a:t>
              </a:r>
              <a:r>
                <a:rPr lang="it-IT" altLang="it-IT" b="1" dirty="0">
                  <a:latin typeface="+mn-lt"/>
                </a:rPr>
                <a:t> prima crescente, poi decrescente</a:t>
              </a:r>
            </a:p>
          </p:txBody>
        </p:sp>
        <p:graphicFrame>
          <p:nvGraphicFramePr>
            <p:cNvPr id="794662" name="Object 38">
              <a:extLst>
                <a:ext uri="{FF2B5EF4-FFF2-40B4-BE49-F238E27FC236}">
                  <a16:creationId xmlns:a16="http://schemas.microsoft.com/office/drawing/2014/main" id="{2AEA3185-88C3-4DA1-A3D5-E8743B07BA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2527330"/>
                </p:ext>
              </p:extLst>
            </p:nvPr>
          </p:nvGraphicFramePr>
          <p:xfrm>
            <a:off x="4063" y="2313"/>
            <a:ext cx="605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35" name="Equation" r:id="rId6" imgW="609480" imgH="215640" progId="Equation.3">
                    <p:embed/>
                  </p:oleObj>
                </mc:Choice>
                <mc:Fallback>
                  <p:oleObj name="Equation" r:id="rId6" imgW="609480" imgH="215640" progId="Equation.3">
                    <p:embed/>
                    <p:pic>
                      <p:nvPicPr>
                        <p:cNvPr id="794662" name="Object 38">
                          <a:extLst>
                            <a:ext uri="{FF2B5EF4-FFF2-40B4-BE49-F238E27FC236}">
                              <a16:creationId xmlns:a16="http://schemas.microsoft.com/office/drawing/2014/main" id="{2AEA3185-88C3-4DA1-A3D5-E8743B07BA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3" y="2313"/>
                          <a:ext cx="605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4671" name="Group 47">
            <a:extLst>
              <a:ext uri="{FF2B5EF4-FFF2-40B4-BE49-F238E27FC236}">
                <a16:creationId xmlns:a16="http://schemas.microsoft.com/office/drawing/2014/main" id="{BFB26A8E-9E13-4063-88BA-C28F6800B21C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4175125"/>
            <a:ext cx="1943100" cy="1846263"/>
            <a:chOff x="522" y="2630"/>
            <a:chExt cx="1224" cy="1163"/>
          </a:xfrm>
        </p:grpSpPr>
        <p:sp>
          <p:nvSpPr>
            <p:cNvPr id="794669" name="Line 45">
              <a:extLst>
                <a:ext uri="{FF2B5EF4-FFF2-40B4-BE49-F238E27FC236}">
                  <a16:creationId xmlns:a16="http://schemas.microsoft.com/office/drawing/2014/main" id="{749E00E3-3872-4119-B9F0-C9646877F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249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4670" name="Text Box 46">
              <a:extLst>
                <a:ext uri="{FF2B5EF4-FFF2-40B4-BE49-F238E27FC236}">
                  <a16:creationId xmlns:a16="http://schemas.microsoft.com/office/drawing/2014/main" id="{85FEAEE6-0330-44CA-9970-854FB1128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" y="2630"/>
              <a:ext cx="1043" cy="6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/>
                <a:t>Parte dall’origine</a:t>
              </a:r>
            </a:p>
            <a:p>
              <a:pPr algn="ctr"/>
              <a:r>
                <a:rPr lang="it-IT" altLang="it-IT"/>
                <a:t>HP1: “essenzialità”</a:t>
              </a:r>
            </a:p>
          </p:txBody>
        </p:sp>
      </p:grpSp>
      <p:grpSp>
        <p:nvGrpSpPr>
          <p:cNvPr id="794673" name="Group 49">
            <a:extLst>
              <a:ext uri="{FF2B5EF4-FFF2-40B4-BE49-F238E27FC236}">
                <a16:creationId xmlns:a16="http://schemas.microsoft.com/office/drawing/2014/main" id="{758D2E6D-CA8E-4279-BA7E-B199EA85CE9D}"/>
              </a:ext>
            </a:extLst>
          </p:cNvPr>
          <p:cNvGrpSpPr>
            <a:grpSpLocks/>
          </p:cNvGrpSpPr>
          <p:nvPr/>
        </p:nvGrpSpPr>
        <p:grpSpPr bwMode="auto">
          <a:xfrm>
            <a:off x="2989263" y="2087563"/>
            <a:ext cx="1798637" cy="1270000"/>
            <a:chOff x="522" y="2630"/>
            <a:chExt cx="1224" cy="1163"/>
          </a:xfrm>
        </p:grpSpPr>
        <p:sp>
          <p:nvSpPr>
            <p:cNvPr id="794674" name="Line 50">
              <a:extLst>
                <a:ext uri="{FF2B5EF4-FFF2-40B4-BE49-F238E27FC236}">
                  <a16:creationId xmlns:a16="http://schemas.microsoft.com/office/drawing/2014/main" id="{C028D0F7-0BE2-4530-A55B-A506237E3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249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4675" name="Text Box 51">
              <a:extLst>
                <a:ext uri="{FF2B5EF4-FFF2-40B4-BE49-F238E27FC236}">
                  <a16:creationId xmlns:a16="http://schemas.microsoft.com/office/drawing/2014/main" id="{412D497A-1405-44B9-9040-59D73CA74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" y="2630"/>
              <a:ext cx="1044" cy="8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/>
                <a:t>E’ crescente</a:t>
              </a:r>
            </a:p>
            <a:p>
              <a:pPr algn="ctr"/>
              <a:r>
                <a:rPr lang="it-IT" altLang="it-IT"/>
                <a:t>HP2: “monotonicità”</a:t>
              </a:r>
            </a:p>
          </p:txBody>
        </p:sp>
      </p:grpSp>
      <p:grpSp>
        <p:nvGrpSpPr>
          <p:cNvPr id="794678" name="Group 54">
            <a:extLst>
              <a:ext uri="{FF2B5EF4-FFF2-40B4-BE49-F238E27FC236}">
                <a16:creationId xmlns:a16="http://schemas.microsoft.com/office/drawing/2014/main" id="{09D2C2B5-AF5B-4DB2-B3D1-1C61080936A8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4292600"/>
            <a:ext cx="2519363" cy="1585913"/>
            <a:chOff x="2426" y="2704"/>
            <a:chExt cx="1587" cy="999"/>
          </a:xfrm>
        </p:grpSpPr>
        <p:sp>
          <p:nvSpPr>
            <p:cNvPr id="794676" name="Text Box 52">
              <a:extLst>
                <a:ext uri="{FF2B5EF4-FFF2-40B4-BE49-F238E27FC236}">
                  <a16:creationId xmlns:a16="http://schemas.microsoft.com/office/drawing/2014/main" id="{87F96F6D-2026-4641-8A2D-64EFB3E0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022"/>
              <a:ext cx="1360" cy="6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/>
                <a:t>Concavità verso il basso</a:t>
              </a:r>
            </a:p>
            <a:p>
              <a:pPr algn="ctr"/>
              <a:r>
                <a:rPr lang="it-IT" altLang="it-IT"/>
                <a:t>HP4:</a:t>
              </a:r>
            </a:p>
            <a:p>
              <a:pPr algn="ctr"/>
              <a:r>
                <a:rPr lang="it-IT" altLang="it-IT"/>
                <a:t>“PMg decresce”</a:t>
              </a:r>
            </a:p>
          </p:txBody>
        </p:sp>
        <p:sp>
          <p:nvSpPr>
            <p:cNvPr id="794677" name="Line 53">
              <a:extLst>
                <a:ext uri="{FF2B5EF4-FFF2-40B4-BE49-F238E27FC236}">
                  <a16:creationId xmlns:a16="http://schemas.microsoft.com/office/drawing/2014/main" id="{CB11B7CE-DB9A-4268-A9B9-24D23E8CC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6" y="2704"/>
              <a:ext cx="6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94686" name="Group 62">
            <a:extLst>
              <a:ext uri="{FF2B5EF4-FFF2-40B4-BE49-F238E27FC236}">
                <a16:creationId xmlns:a16="http://schemas.microsoft.com/office/drawing/2014/main" id="{7F240160-CBBD-4F80-A5CB-6DAEA10B5623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4129088"/>
            <a:ext cx="1704975" cy="2432050"/>
            <a:chOff x="1746" y="2601"/>
            <a:chExt cx="1074" cy="1532"/>
          </a:xfrm>
        </p:grpSpPr>
        <p:grpSp>
          <p:nvGrpSpPr>
            <p:cNvPr id="794668" name="Group 44">
              <a:extLst>
                <a:ext uri="{FF2B5EF4-FFF2-40B4-BE49-F238E27FC236}">
                  <a16:creationId xmlns:a16="http://schemas.microsoft.com/office/drawing/2014/main" id="{FD7D9D50-F95C-4C27-AD06-CB04C0DF1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168"/>
              <a:ext cx="516" cy="965"/>
              <a:chOff x="2304" y="3168"/>
              <a:chExt cx="516" cy="965"/>
            </a:xfrm>
          </p:grpSpPr>
          <p:sp>
            <p:nvSpPr>
              <p:cNvPr id="794639" name="Line 15">
                <a:extLst>
                  <a:ext uri="{FF2B5EF4-FFF2-40B4-BE49-F238E27FC236}">
                    <a16:creationId xmlns:a16="http://schemas.microsoft.com/office/drawing/2014/main" id="{159BB3BB-C941-40A9-957B-8E765AF5F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3168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4648" name="Text Box 24">
                <a:extLst>
                  <a:ext uri="{FF2B5EF4-FFF2-40B4-BE49-F238E27FC236}">
                    <a16:creationId xmlns:a16="http://schemas.microsoft.com/office/drawing/2014/main" id="{A8CE102A-EFCB-41AD-971C-6F3F125B5B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3792"/>
                <a:ext cx="516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x</a:t>
                </a:r>
                <a:r>
                  <a:rPr lang="it-IT" altLang="it-IT" b="1" i="1" baseline="-25000"/>
                  <a:t>1</a:t>
                </a:r>
                <a:r>
                  <a:rPr lang="it-IT" altLang="it-IT" b="1" i="1">
                    <a:sym typeface="Symbol" panose="05050102010706020507" pitchFamily="18" charset="2"/>
                  </a:rPr>
                  <a:t>*</a:t>
                </a:r>
                <a:endParaRPr lang="it-IT" altLang="it-IT" b="1" i="1"/>
              </a:p>
            </p:txBody>
          </p:sp>
        </p:grpSp>
        <p:sp>
          <p:nvSpPr>
            <p:cNvPr id="794679" name="Line 55">
              <a:extLst>
                <a:ext uri="{FF2B5EF4-FFF2-40B4-BE49-F238E27FC236}">
                  <a16:creationId xmlns:a16="http://schemas.microsoft.com/office/drawing/2014/main" id="{3BAF1C78-D4AF-44AC-B109-AB3E25E084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3" y="2614"/>
              <a:ext cx="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4680" name="Line 56">
              <a:extLst>
                <a:ext uri="{FF2B5EF4-FFF2-40B4-BE49-F238E27FC236}">
                  <a16:creationId xmlns:a16="http://schemas.microsoft.com/office/drawing/2014/main" id="{B0C031B4-4996-47D8-9BFC-7E4EA5E55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2601"/>
              <a:ext cx="6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94687" name="Group 63">
            <a:extLst>
              <a:ext uri="{FF2B5EF4-FFF2-40B4-BE49-F238E27FC236}">
                <a16:creationId xmlns:a16="http://schemas.microsoft.com/office/drawing/2014/main" id="{55F4AFC2-E52D-4164-ACA9-0EDABE837B4A}"/>
              </a:ext>
            </a:extLst>
          </p:cNvPr>
          <p:cNvGrpSpPr>
            <a:grpSpLocks/>
          </p:cNvGrpSpPr>
          <p:nvPr/>
        </p:nvGrpSpPr>
        <p:grpSpPr bwMode="auto">
          <a:xfrm>
            <a:off x="2789238" y="3121025"/>
            <a:ext cx="3151187" cy="3403600"/>
            <a:chOff x="1757" y="1966"/>
            <a:chExt cx="1985" cy="2144"/>
          </a:xfrm>
        </p:grpSpPr>
        <p:sp>
          <p:nvSpPr>
            <p:cNvPr id="794681" name="Text Box 57">
              <a:extLst>
                <a:ext uri="{FF2B5EF4-FFF2-40B4-BE49-F238E27FC236}">
                  <a16:creationId xmlns:a16="http://schemas.microsoft.com/office/drawing/2014/main" id="{B192F0C5-69C7-490C-8EE6-28FC05FCF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" y="3801"/>
              <a:ext cx="40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r>
                <a:rPr lang="it-IT" altLang="it-IT" b="1" i="1" baseline="30000">
                  <a:sym typeface="Symbol" panose="05050102010706020507" pitchFamily="18" charset="2"/>
                </a:rPr>
                <a:t>iv</a:t>
              </a:r>
              <a:endParaRPr lang="it-IT" altLang="it-IT" b="1" i="1" baseline="30000"/>
            </a:p>
          </p:txBody>
        </p:sp>
        <p:sp>
          <p:nvSpPr>
            <p:cNvPr id="794682" name="Line 58">
              <a:extLst>
                <a:ext uri="{FF2B5EF4-FFF2-40B4-BE49-F238E27FC236}">
                  <a16:creationId xmlns:a16="http://schemas.microsoft.com/office/drawing/2014/main" id="{3900E246-38C1-4DB6-BCAC-D9196FF5B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5" y="1979"/>
              <a:ext cx="0" cy="18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4683" name="Line 59">
              <a:extLst>
                <a:ext uri="{FF2B5EF4-FFF2-40B4-BE49-F238E27FC236}">
                  <a16:creationId xmlns:a16="http://schemas.microsoft.com/office/drawing/2014/main" id="{DAA6455F-2285-4618-A987-858CDD704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" y="1966"/>
              <a:ext cx="15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94718" name="Group 94">
            <a:extLst>
              <a:ext uri="{FF2B5EF4-FFF2-40B4-BE49-F238E27FC236}">
                <a16:creationId xmlns:a16="http://schemas.microsoft.com/office/drawing/2014/main" id="{7FCDE62B-309F-4B84-BB0E-2765F92EF3BE}"/>
              </a:ext>
            </a:extLst>
          </p:cNvPr>
          <p:cNvGrpSpPr>
            <a:grpSpLocks/>
          </p:cNvGrpSpPr>
          <p:nvPr/>
        </p:nvGrpSpPr>
        <p:grpSpPr bwMode="auto">
          <a:xfrm>
            <a:off x="4573588" y="4365625"/>
            <a:ext cx="2519362" cy="1585913"/>
            <a:chOff x="2426" y="2704"/>
            <a:chExt cx="1587" cy="999"/>
          </a:xfrm>
        </p:grpSpPr>
        <p:sp>
          <p:nvSpPr>
            <p:cNvPr id="794719" name="Text Box 95">
              <a:extLst>
                <a:ext uri="{FF2B5EF4-FFF2-40B4-BE49-F238E27FC236}">
                  <a16:creationId xmlns:a16="http://schemas.microsoft.com/office/drawing/2014/main" id="{F24742DF-29CD-4C32-B79A-0FC73D8E5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022"/>
              <a:ext cx="1360" cy="6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/>
                <a:t>Concavità verso il basso</a:t>
              </a:r>
            </a:p>
            <a:p>
              <a:pPr algn="ctr"/>
              <a:r>
                <a:rPr lang="it-IT" altLang="it-IT"/>
                <a:t>HP4:</a:t>
              </a:r>
            </a:p>
            <a:p>
              <a:pPr algn="ctr"/>
              <a:r>
                <a:rPr lang="it-IT" altLang="it-IT"/>
                <a:t>“PMg decresce”</a:t>
              </a:r>
            </a:p>
          </p:txBody>
        </p:sp>
        <p:sp>
          <p:nvSpPr>
            <p:cNvPr id="794720" name="Line 96">
              <a:extLst>
                <a:ext uri="{FF2B5EF4-FFF2-40B4-BE49-F238E27FC236}">
                  <a16:creationId xmlns:a16="http://schemas.microsoft.com/office/drawing/2014/main" id="{F759CC8F-D20C-4190-B75B-49163A11A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6" y="2704"/>
              <a:ext cx="6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94723" name="Group 99">
            <a:extLst>
              <a:ext uri="{FF2B5EF4-FFF2-40B4-BE49-F238E27FC236}">
                <a16:creationId xmlns:a16="http://schemas.microsoft.com/office/drawing/2014/main" id="{BDF12191-195D-44D8-A03E-A106D6624B84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5373688"/>
            <a:ext cx="2589212" cy="1174750"/>
            <a:chOff x="567" y="3385"/>
            <a:chExt cx="1587" cy="854"/>
          </a:xfrm>
        </p:grpSpPr>
        <p:sp>
          <p:nvSpPr>
            <p:cNvPr id="794721" name="Line 97">
              <a:extLst>
                <a:ext uri="{FF2B5EF4-FFF2-40B4-BE49-F238E27FC236}">
                  <a16:creationId xmlns:a16="http://schemas.microsoft.com/office/drawing/2014/main" id="{68998E11-A624-484F-8673-78832B38B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1" y="3385"/>
              <a:ext cx="1043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4722" name="Text Box 98">
              <a:extLst>
                <a:ext uri="{FF2B5EF4-FFF2-40B4-BE49-F238E27FC236}">
                  <a16:creationId xmlns:a16="http://schemas.microsoft.com/office/drawing/2014/main" id="{57717B52-71FD-4BAB-BE7C-6572BC1F6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3793"/>
              <a:ext cx="1134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/>
                <a:t>Concavità verso l’alto: “PMg cresce”</a:t>
              </a:r>
            </a:p>
          </p:txBody>
        </p:sp>
      </p:grpSp>
      <p:sp>
        <p:nvSpPr>
          <p:cNvPr id="794724" name="Line 100">
            <a:extLst>
              <a:ext uri="{FF2B5EF4-FFF2-40B4-BE49-F238E27FC236}">
                <a16:creationId xmlns:a16="http://schemas.microsoft.com/office/drawing/2014/main" id="{A4D51F14-9151-44D2-89FC-72C6DF667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063" y="4135438"/>
            <a:ext cx="0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4725" name="Line 101">
            <a:extLst>
              <a:ext uri="{FF2B5EF4-FFF2-40B4-BE49-F238E27FC236}">
                <a16:creationId xmlns:a16="http://schemas.microsoft.com/office/drawing/2014/main" id="{E6ECE8CB-C60E-4C2A-AADB-5B29B00AA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063" y="3113088"/>
            <a:ext cx="0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4727" name="Text Box 103">
            <a:extLst>
              <a:ext uri="{FF2B5EF4-FFF2-40B4-BE49-F238E27FC236}">
                <a16:creationId xmlns:a16="http://schemas.microsoft.com/office/drawing/2014/main" id="{FBC35F80-5282-48F9-8EC9-52C24C892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724400"/>
            <a:ext cx="424815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 b="1">
                <a:solidFill>
                  <a:srgbClr val="FF3300"/>
                </a:solidFill>
              </a:rPr>
              <a:t>Attenti alla concavità!!!</a:t>
            </a:r>
          </a:p>
          <a:p>
            <a:pPr algn="ctr"/>
            <a:r>
              <a:rPr lang="it-IT" altLang="it-IT" sz="2400" b="1" u="sng">
                <a:solidFill>
                  <a:srgbClr val="FF3300"/>
                </a:solidFill>
              </a:rPr>
              <a:t>Non</a:t>
            </a:r>
            <a:r>
              <a:rPr lang="it-IT" altLang="it-IT" sz="2400" b="1">
                <a:solidFill>
                  <a:srgbClr val="FF3300"/>
                </a:solidFill>
              </a:rPr>
              <a:t> è così</a:t>
            </a:r>
          </a:p>
        </p:txBody>
      </p:sp>
      <p:sp>
        <p:nvSpPr>
          <p:cNvPr id="794728" name="Freeform 104">
            <a:extLst>
              <a:ext uri="{FF2B5EF4-FFF2-40B4-BE49-F238E27FC236}">
                <a16:creationId xmlns:a16="http://schemas.microsoft.com/office/drawing/2014/main" id="{92597372-0D89-4831-BD22-4B0CFA0816BD}"/>
              </a:ext>
            </a:extLst>
          </p:cNvPr>
          <p:cNvSpPr>
            <a:spLocks/>
          </p:cNvSpPr>
          <p:nvPr/>
        </p:nvSpPr>
        <p:spPr bwMode="auto">
          <a:xfrm>
            <a:off x="2843213" y="3716338"/>
            <a:ext cx="2233612" cy="2305050"/>
          </a:xfrm>
          <a:custGeom>
            <a:avLst/>
            <a:gdLst>
              <a:gd name="T0" fmla="*/ 0 w 1407"/>
              <a:gd name="T1" fmla="*/ 1452 h 1452"/>
              <a:gd name="T2" fmla="*/ 409 w 1407"/>
              <a:gd name="T3" fmla="*/ 772 h 1452"/>
              <a:gd name="T4" fmla="*/ 998 w 1407"/>
              <a:gd name="T5" fmla="*/ 590 h 1452"/>
              <a:gd name="T6" fmla="*/ 1407 w 1407"/>
              <a:gd name="T7" fmla="*/ 0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7" h="1452">
                <a:moveTo>
                  <a:pt x="0" y="1452"/>
                </a:moveTo>
                <a:cubicBezTo>
                  <a:pt x="121" y="1184"/>
                  <a:pt x="243" y="916"/>
                  <a:pt x="409" y="772"/>
                </a:cubicBezTo>
                <a:cubicBezTo>
                  <a:pt x="575" y="628"/>
                  <a:pt x="832" y="719"/>
                  <a:pt x="998" y="590"/>
                </a:cubicBezTo>
                <a:cubicBezTo>
                  <a:pt x="1164" y="461"/>
                  <a:pt x="1285" y="230"/>
                  <a:pt x="1407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4729" name="Oval 105">
            <a:extLst>
              <a:ext uri="{FF2B5EF4-FFF2-40B4-BE49-F238E27FC236}">
                <a16:creationId xmlns:a16="http://schemas.microsoft.com/office/drawing/2014/main" id="{74A56B66-F9FA-4698-99B2-AA051C3C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884738"/>
            <a:ext cx="7302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4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4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9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9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94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9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794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9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794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9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9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79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79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94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94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794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794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794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794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794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794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79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79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79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79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794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79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794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794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94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94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794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9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9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7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>
            <a:extLst>
              <a:ext uri="{FF2B5EF4-FFF2-40B4-BE49-F238E27FC236}">
                <a16:creationId xmlns:a16="http://schemas.microsoft.com/office/drawing/2014/main" id="{EA3F0F4F-2F31-4228-861B-A4B13C0B0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200"/>
              <a:t>Funzione di produzione, produttività marginale e produttività media al variare del prodotto</a:t>
            </a:r>
            <a:endParaRPr lang="en-GB" altLang="it-IT" sz="2200"/>
          </a:p>
        </p:txBody>
      </p:sp>
      <p:graphicFrame>
        <p:nvGraphicFramePr>
          <p:cNvPr id="1011716" name="Object 4">
            <a:extLst>
              <a:ext uri="{FF2B5EF4-FFF2-40B4-BE49-F238E27FC236}">
                <a16:creationId xmlns:a16="http://schemas.microsoft.com/office/drawing/2014/main" id="{5B8F4320-F7BF-4FDD-A70A-25048BB49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9063" y="3573463"/>
          <a:ext cx="17954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6" name="Equation" r:id="rId4" imgW="850680" imgH="431640" progId="Equation.3">
                  <p:embed/>
                </p:oleObj>
              </mc:Choice>
              <mc:Fallback>
                <p:oleObj name="Equation" r:id="rId4" imgW="850680" imgH="431640" progId="Equation.3">
                  <p:embed/>
                  <p:pic>
                    <p:nvPicPr>
                      <p:cNvPr id="1011716" name="Object 4">
                        <a:extLst>
                          <a:ext uri="{FF2B5EF4-FFF2-40B4-BE49-F238E27FC236}">
                            <a16:creationId xmlns:a16="http://schemas.microsoft.com/office/drawing/2014/main" id="{5B8F4320-F7BF-4FDD-A70A-25048BB498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573463"/>
                        <a:ext cx="1795462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1717" name="Text Box 5">
            <a:extLst>
              <a:ext uri="{FF2B5EF4-FFF2-40B4-BE49-F238E27FC236}">
                <a16:creationId xmlns:a16="http://schemas.microsoft.com/office/drawing/2014/main" id="{EFFEE713-1ECB-4744-9C7A-FDA6A753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205038"/>
            <a:ext cx="612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800" b="1" i="1" dirty="0" err="1">
                <a:solidFill>
                  <a:srgbClr val="FF3300"/>
                </a:solidFill>
                <a:latin typeface="+mj-lt"/>
              </a:rPr>
              <a:t>Produttività</a:t>
            </a:r>
            <a:r>
              <a:rPr lang="en-US" altLang="it-IT" sz="1800" b="1" i="1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altLang="it-IT" sz="1800" b="1" i="1" dirty="0" err="1">
                <a:solidFill>
                  <a:srgbClr val="FF3300"/>
                </a:solidFill>
                <a:latin typeface="+mj-lt"/>
              </a:rPr>
              <a:t>marginale</a:t>
            </a:r>
            <a:r>
              <a:rPr lang="en-US" altLang="it-IT" sz="1800" dirty="0">
                <a:latin typeface="+mj-lt"/>
              </a:rPr>
              <a:t>: di </a:t>
            </a:r>
            <a:r>
              <a:rPr lang="en-US" altLang="it-IT" sz="1800" dirty="0" err="1">
                <a:latin typeface="+mj-lt"/>
              </a:rPr>
              <a:t>quanto</a:t>
            </a:r>
            <a:r>
              <a:rPr lang="en-US" altLang="it-IT" sz="1800" dirty="0">
                <a:latin typeface="+mj-lt"/>
              </a:rPr>
              <a:t> </a:t>
            </a:r>
            <a:r>
              <a:rPr lang="en-US" altLang="it-IT" sz="1800" dirty="0" err="1">
                <a:latin typeface="+mj-lt"/>
              </a:rPr>
              <a:t>varia</a:t>
            </a:r>
            <a:r>
              <a:rPr lang="en-US" altLang="it-IT" sz="1800" dirty="0">
                <a:latin typeface="+mj-lt"/>
              </a:rPr>
              <a:t> </a:t>
            </a:r>
            <a:r>
              <a:rPr lang="en-US" altLang="it-IT" sz="1800" b="1" i="1" dirty="0">
                <a:latin typeface="+mj-lt"/>
              </a:rPr>
              <a:t>q</a:t>
            </a:r>
            <a:r>
              <a:rPr lang="en-US" altLang="it-IT" sz="1800" dirty="0">
                <a:latin typeface="+mj-lt"/>
              </a:rPr>
              <a:t> se </a:t>
            </a:r>
            <a:r>
              <a:rPr lang="en-US" altLang="it-IT" sz="1800" b="1" i="1" dirty="0">
                <a:latin typeface="+mj-lt"/>
              </a:rPr>
              <a:t>x</a:t>
            </a:r>
            <a:r>
              <a:rPr lang="en-US" altLang="it-IT" sz="1800" b="1" i="1" baseline="-25000" dirty="0">
                <a:latin typeface="+mj-lt"/>
              </a:rPr>
              <a:t>1</a:t>
            </a:r>
            <a:r>
              <a:rPr lang="en-US" altLang="it-IT" sz="1800" dirty="0">
                <a:latin typeface="+mj-lt"/>
              </a:rPr>
              <a:t> </a:t>
            </a:r>
            <a:r>
              <a:rPr lang="en-US" altLang="it-IT" sz="1800" dirty="0" err="1">
                <a:latin typeface="+mj-lt"/>
              </a:rPr>
              <a:t>varia</a:t>
            </a:r>
            <a:r>
              <a:rPr lang="en-US" altLang="it-IT" sz="1800" dirty="0">
                <a:latin typeface="+mj-lt"/>
              </a:rPr>
              <a:t> di </a:t>
            </a:r>
            <a:r>
              <a:rPr lang="en-US" altLang="it-IT" sz="1800" dirty="0" err="1">
                <a:latin typeface="+mj-lt"/>
              </a:rPr>
              <a:t>un’unità</a:t>
            </a:r>
            <a:r>
              <a:rPr lang="en-US" altLang="it-IT" sz="1800" dirty="0">
                <a:latin typeface="+mj-lt"/>
              </a:rPr>
              <a:t> (</a:t>
            </a:r>
            <a:r>
              <a:rPr lang="en-US" altLang="it-IT" sz="1800" i="1" dirty="0">
                <a:latin typeface="+mj-lt"/>
              </a:rPr>
              <a:t>ceteris paribus</a:t>
            </a:r>
            <a:r>
              <a:rPr lang="en-US" altLang="it-IT" sz="1800" dirty="0">
                <a:latin typeface="+mj-lt"/>
              </a:rPr>
              <a:t>)? </a:t>
            </a:r>
            <a:r>
              <a:rPr lang="en-US" altLang="it-IT" sz="1800" b="1" i="1" dirty="0" err="1">
                <a:solidFill>
                  <a:srgbClr val="3333FF"/>
                </a:solidFill>
                <a:latin typeface="+mj-lt"/>
              </a:rPr>
              <a:t>Dipende</a:t>
            </a:r>
            <a:r>
              <a:rPr lang="en-US" altLang="it-IT" sz="1800" dirty="0">
                <a:latin typeface="+mj-lt"/>
              </a:rPr>
              <a:t> dal </a:t>
            </a:r>
            <a:r>
              <a:rPr lang="en-US" altLang="it-IT" sz="1800" dirty="0" err="1">
                <a:latin typeface="+mj-lt"/>
              </a:rPr>
              <a:t>livello</a:t>
            </a:r>
            <a:r>
              <a:rPr lang="en-US" altLang="it-IT" sz="1800" dirty="0">
                <a:latin typeface="+mj-lt"/>
              </a:rPr>
              <a:t> </a:t>
            </a:r>
            <a:r>
              <a:rPr lang="en-US" altLang="it-IT" sz="1800" dirty="0" err="1">
                <a:latin typeface="+mj-lt"/>
              </a:rPr>
              <a:t>iniziale</a:t>
            </a:r>
            <a:r>
              <a:rPr lang="en-US" altLang="it-IT" sz="1800" dirty="0">
                <a:latin typeface="+mj-lt"/>
              </a:rPr>
              <a:t> di </a:t>
            </a:r>
            <a:r>
              <a:rPr lang="en-US" altLang="it-IT" sz="1800" i="1" dirty="0">
                <a:latin typeface="+mj-lt"/>
              </a:rPr>
              <a:t>x</a:t>
            </a:r>
            <a:r>
              <a:rPr lang="en-US" altLang="it-IT" sz="1800" i="1" baseline="-25000" dirty="0">
                <a:latin typeface="+mj-lt"/>
              </a:rPr>
              <a:t>1</a:t>
            </a:r>
            <a:r>
              <a:rPr lang="en-US" altLang="it-IT" sz="1800" dirty="0">
                <a:latin typeface="+mj-lt"/>
              </a:rPr>
              <a:t> </a:t>
            </a:r>
            <a:r>
              <a:rPr lang="en-US" altLang="it-IT" sz="1800" dirty="0">
                <a:latin typeface="+mj-lt"/>
                <a:cs typeface="Arial" panose="020B0604020202020204" pitchFamily="34" charset="0"/>
              </a:rPr>
              <a:t>→ </a:t>
            </a:r>
            <a:r>
              <a:rPr lang="en-US" altLang="it-IT" sz="1800" dirty="0" err="1">
                <a:latin typeface="+mj-lt"/>
                <a:cs typeface="Arial" panose="020B0604020202020204" pitchFamily="34" charset="0"/>
              </a:rPr>
              <a:t>diversi</a:t>
            </a:r>
            <a:r>
              <a:rPr lang="en-US" altLang="it-IT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+mj-lt"/>
                <a:cs typeface="Arial" panose="020B0604020202020204" pitchFamily="34" charset="0"/>
              </a:rPr>
              <a:t>valori</a:t>
            </a:r>
            <a:r>
              <a:rPr lang="en-US" altLang="it-IT" sz="1800" dirty="0">
                <a:latin typeface="+mj-lt"/>
                <a:cs typeface="Arial" panose="020B0604020202020204" pitchFamily="34" charset="0"/>
              </a:rPr>
              <a:t> di </a:t>
            </a:r>
            <a:r>
              <a:rPr lang="en-US" altLang="it-IT" sz="1800" i="1" dirty="0">
                <a:latin typeface="+mj-lt"/>
                <a:cs typeface="Arial" panose="020B0604020202020204" pitchFamily="34" charset="0"/>
              </a:rPr>
              <a:t>PMgx</a:t>
            </a:r>
            <a:r>
              <a:rPr lang="en-US" altLang="it-IT" sz="1800" i="1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altLang="it-IT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+mj-lt"/>
                <a:cs typeface="Arial" panose="020B0604020202020204" pitchFamily="34" charset="0"/>
              </a:rPr>
              <a:t>lungo</a:t>
            </a:r>
            <a:r>
              <a:rPr lang="en-US" altLang="it-IT" sz="1800" dirty="0">
                <a:latin typeface="+mj-lt"/>
                <a:cs typeface="Arial" panose="020B0604020202020204" pitchFamily="34" charset="0"/>
              </a:rPr>
              <a:t> la </a:t>
            </a:r>
            <a:r>
              <a:rPr lang="en-US" altLang="it-IT" sz="1800" dirty="0" err="1">
                <a:latin typeface="+mj-lt"/>
                <a:cs typeface="Arial" panose="020B0604020202020204" pitchFamily="34" charset="0"/>
              </a:rPr>
              <a:t>funzione</a:t>
            </a:r>
            <a:r>
              <a:rPr lang="en-US" altLang="it-IT" sz="1800" dirty="0">
                <a:latin typeface="+mj-lt"/>
                <a:cs typeface="Arial" panose="020B0604020202020204" pitchFamily="34" charset="0"/>
              </a:rPr>
              <a:t> di </a:t>
            </a:r>
            <a:r>
              <a:rPr lang="en-US" altLang="it-IT" sz="1800" dirty="0" err="1">
                <a:latin typeface="+mj-lt"/>
                <a:cs typeface="Arial" panose="020B0604020202020204" pitchFamily="34" charset="0"/>
              </a:rPr>
              <a:t>produzione</a:t>
            </a:r>
            <a:r>
              <a:rPr lang="en-US" altLang="it-IT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it-IT" sz="1800" dirty="0">
                <a:latin typeface="+mj-lt"/>
              </a:rPr>
              <a:t>→</a:t>
            </a:r>
            <a:r>
              <a:rPr lang="en-US" altLang="it-IT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it-IT" sz="1800" b="1" i="1" dirty="0" err="1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curva</a:t>
            </a:r>
            <a:r>
              <a:rPr lang="en-US" altLang="it-IT" sz="1800" b="1" i="1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it-IT" sz="1800" b="1" i="1" dirty="0" err="1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della</a:t>
            </a:r>
            <a:r>
              <a:rPr lang="en-US" altLang="it-IT" sz="1800" b="1" i="1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 prod. </a:t>
            </a:r>
            <a:r>
              <a:rPr lang="en-US" altLang="it-IT" sz="1800" b="1" i="1" dirty="0" err="1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marginale</a:t>
            </a:r>
            <a:r>
              <a:rPr lang="en-US" altLang="it-IT" sz="1800" b="1" i="1" dirty="0">
                <a:solidFill>
                  <a:srgbClr val="3333FF"/>
                </a:solidFill>
                <a:latin typeface="+mj-lt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1011718" name="Object 6">
            <a:extLst>
              <a:ext uri="{FF2B5EF4-FFF2-40B4-BE49-F238E27FC236}">
                <a16:creationId xmlns:a16="http://schemas.microsoft.com/office/drawing/2014/main" id="{E33F3053-60F8-47E2-8518-9828EA72FFE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981450" y="5876925"/>
          <a:ext cx="16700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7" name="Equation" r:id="rId6" imgW="749160" imgH="431640" progId="Equation.3">
                  <p:embed/>
                </p:oleObj>
              </mc:Choice>
              <mc:Fallback>
                <p:oleObj name="Equation" r:id="rId6" imgW="749160" imgH="431640" progId="Equation.3">
                  <p:embed/>
                  <p:pic>
                    <p:nvPicPr>
                      <p:cNvPr id="1011718" name="Object 6">
                        <a:extLst>
                          <a:ext uri="{FF2B5EF4-FFF2-40B4-BE49-F238E27FC236}">
                            <a16:creationId xmlns:a16="http://schemas.microsoft.com/office/drawing/2014/main" id="{E33F3053-60F8-47E2-8518-9828EA72FFE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5876925"/>
                        <a:ext cx="16700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1720" name="Text Box 8">
            <a:extLst>
              <a:ext uri="{FF2B5EF4-FFF2-40B4-BE49-F238E27FC236}">
                <a16:creationId xmlns:a16="http://schemas.microsoft.com/office/drawing/2014/main" id="{4000AD7F-973D-4144-AE8E-6A2B556D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437063"/>
            <a:ext cx="61214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800" b="1" i="1" dirty="0" err="1">
                <a:solidFill>
                  <a:srgbClr val="FF3300"/>
                </a:solidFill>
                <a:latin typeface="+mn-lt"/>
              </a:rPr>
              <a:t>Produttività</a:t>
            </a:r>
            <a:r>
              <a:rPr lang="en-US" altLang="it-IT" sz="1800" b="1" i="1" dirty="0">
                <a:solidFill>
                  <a:srgbClr val="FF3300"/>
                </a:solidFill>
                <a:latin typeface="+mn-lt"/>
              </a:rPr>
              <a:t> media</a:t>
            </a:r>
            <a:r>
              <a:rPr lang="en-US" altLang="it-IT" sz="1800" dirty="0">
                <a:latin typeface="+mn-lt"/>
              </a:rPr>
              <a:t>: </a:t>
            </a:r>
            <a:r>
              <a:rPr lang="en-US" altLang="it-IT" sz="1800" dirty="0" err="1">
                <a:latin typeface="+mn-lt"/>
              </a:rPr>
              <a:t>quanto</a:t>
            </a:r>
            <a:r>
              <a:rPr lang="en-US" altLang="it-IT" sz="1800" dirty="0">
                <a:latin typeface="+mn-lt"/>
              </a:rPr>
              <a:t> produce </a:t>
            </a:r>
            <a:r>
              <a:rPr lang="en-US" altLang="it-IT" sz="1800" dirty="0" err="1">
                <a:latin typeface="+mn-lt"/>
              </a:rPr>
              <a:t>ciascuna</a:t>
            </a:r>
            <a:r>
              <a:rPr lang="en-US" altLang="it-IT" sz="1800" dirty="0">
                <a:latin typeface="+mn-lt"/>
              </a:rPr>
              <a:t> </a:t>
            </a:r>
            <a:r>
              <a:rPr lang="en-US" altLang="it-IT" sz="1800" dirty="0" err="1">
                <a:latin typeface="+mn-lt"/>
              </a:rPr>
              <a:t>unità</a:t>
            </a:r>
            <a:r>
              <a:rPr lang="en-US" altLang="it-IT" sz="1800" dirty="0">
                <a:latin typeface="+mn-lt"/>
              </a:rPr>
              <a:t> del </a:t>
            </a:r>
            <a:r>
              <a:rPr lang="en-US" altLang="it-IT" sz="1800" dirty="0" err="1">
                <a:latin typeface="+mn-lt"/>
              </a:rPr>
              <a:t>fattore</a:t>
            </a:r>
            <a:r>
              <a:rPr lang="en-US" altLang="it-IT" sz="1800" dirty="0">
                <a:latin typeface="+mn-lt"/>
              </a:rPr>
              <a:t> </a:t>
            </a:r>
            <a:r>
              <a:rPr lang="en-US" altLang="it-IT" sz="1800" dirty="0" err="1">
                <a:latin typeface="+mn-lt"/>
              </a:rPr>
              <a:t>variabile</a:t>
            </a:r>
            <a:r>
              <a:rPr lang="en-US" altLang="it-IT" sz="1800" dirty="0">
                <a:latin typeface="+mn-lt"/>
              </a:rPr>
              <a:t>? </a:t>
            </a:r>
            <a:r>
              <a:rPr lang="en-US" altLang="it-IT" sz="1800" b="1" i="1" dirty="0" err="1">
                <a:solidFill>
                  <a:srgbClr val="3333FF"/>
                </a:solidFill>
                <a:latin typeface="+mn-lt"/>
              </a:rPr>
              <a:t>Dipende</a:t>
            </a:r>
            <a:r>
              <a:rPr lang="en-US" altLang="it-IT" sz="1800" dirty="0">
                <a:latin typeface="+mn-lt"/>
              </a:rPr>
              <a:t> dal </a:t>
            </a:r>
            <a:r>
              <a:rPr lang="en-US" altLang="it-IT" sz="1800" dirty="0" err="1">
                <a:latin typeface="+mn-lt"/>
              </a:rPr>
              <a:t>livello</a:t>
            </a:r>
            <a:r>
              <a:rPr lang="en-US" altLang="it-IT" sz="1800" dirty="0">
                <a:latin typeface="+mn-lt"/>
              </a:rPr>
              <a:t> </a:t>
            </a:r>
            <a:r>
              <a:rPr lang="en-US" altLang="it-IT" sz="1800" dirty="0" err="1">
                <a:latin typeface="+mn-lt"/>
              </a:rPr>
              <a:t>iniziale</a:t>
            </a:r>
            <a:r>
              <a:rPr lang="en-US" altLang="it-IT" sz="1800" dirty="0">
                <a:latin typeface="+mn-lt"/>
              </a:rPr>
              <a:t> di </a:t>
            </a:r>
            <a:r>
              <a:rPr lang="en-US" altLang="it-IT" sz="1800" i="1" dirty="0">
                <a:latin typeface="+mn-lt"/>
              </a:rPr>
              <a:t>x</a:t>
            </a:r>
            <a:r>
              <a:rPr lang="en-US" altLang="it-IT" sz="1800" i="1" baseline="-25000" dirty="0">
                <a:latin typeface="+mn-lt"/>
              </a:rPr>
              <a:t>1</a:t>
            </a:r>
            <a:r>
              <a:rPr lang="en-US" altLang="it-IT" sz="1800" dirty="0">
                <a:latin typeface="+mn-lt"/>
              </a:rPr>
              <a:t> 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→ </a:t>
            </a:r>
            <a:r>
              <a:rPr lang="en-US" altLang="it-IT" sz="1800" dirty="0" err="1">
                <a:latin typeface="+mn-lt"/>
                <a:cs typeface="Arial" panose="020B0604020202020204" pitchFamily="34" charset="0"/>
              </a:rPr>
              <a:t>diversi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+mn-lt"/>
                <a:cs typeface="Arial" panose="020B0604020202020204" pitchFamily="34" charset="0"/>
              </a:rPr>
              <a:t>valori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di </a:t>
            </a:r>
            <a:r>
              <a:rPr lang="en-US" altLang="it-IT" sz="1800" i="1" dirty="0">
                <a:latin typeface="+mn-lt"/>
                <a:cs typeface="Arial" panose="020B0604020202020204" pitchFamily="34" charset="0"/>
              </a:rPr>
              <a:t>PMex</a:t>
            </a:r>
            <a:r>
              <a:rPr lang="en-US" altLang="it-IT" sz="1800" i="1" baseline="-25000" dirty="0">
                <a:latin typeface="+mn-lt"/>
                <a:cs typeface="Arial" panose="020B0604020202020204" pitchFamily="34" charset="0"/>
              </a:rPr>
              <a:t>1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+mn-lt"/>
                <a:cs typeface="Arial" panose="020B0604020202020204" pitchFamily="34" charset="0"/>
              </a:rPr>
              <a:t>lungo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la </a:t>
            </a:r>
            <a:r>
              <a:rPr lang="en-US" altLang="it-IT" sz="1800" dirty="0" err="1">
                <a:latin typeface="+mn-lt"/>
                <a:cs typeface="Arial" panose="020B0604020202020204" pitchFamily="34" charset="0"/>
              </a:rPr>
              <a:t>funzione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di </a:t>
            </a:r>
            <a:r>
              <a:rPr lang="en-US" altLang="it-IT" sz="1800" dirty="0" err="1">
                <a:latin typeface="+mn-lt"/>
                <a:cs typeface="Arial" panose="020B0604020202020204" pitchFamily="34" charset="0"/>
              </a:rPr>
              <a:t>produzione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it-IT" dirty="0">
                <a:latin typeface="+mn-lt"/>
              </a:rPr>
              <a:t>→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it-IT" sz="1800" b="1" i="1" dirty="0" err="1">
                <a:solidFill>
                  <a:srgbClr val="3333FF"/>
                </a:solidFill>
                <a:latin typeface="+mn-lt"/>
                <a:cs typeface="Arial" panose="020B0604020202020204" pitchFamily="34" charset="0"/>
              </a:rPr>
              <a:t>curva</a:t>
            </a:r>
            <a:r>
              <a:rPr lang="en-US" altLang="it-IT" sz="1800" b="1" i="1" dirty="0">
                <a:solidFill>
                  <a:srgbClr val="3333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it-IT" sz="1800" b="1" i="1" dirty="0" err="1">
                <a:solidFill>
                  <a:srgbClr val="3333FF"/>
                </a:solidFill>
                <a:latin typeface="+mn-lt"/>
                <a:cs typeface="Arial" panose="020B0604020202020204" pitchFamily="34" charset="0"/>
              </a:rPr>
              <a:t>della</a:t>
            </a:r>
            <a:r>
              <a:rPr lang="en-US" altLang="it-IT" sz="1800" b="1" i="1" dirty="0">
                <a:solidFill>
                  <a:srgbClr val="3333FF"/>
                </a:solidFill>
                <a:latin typeface="+mn-lt"/>
                <a:cs typeface="Arial" panose="020B0604020202020204" pitchFamily="34" charset="0"/>
              </a:rPr>
              <a:t> prod. media</a:t>
            </a:r>
          </a:p>
        </p:txBody>
      </p:sp>
      <p:sp>
        <p:nvSpPr>
          <p:cNvPr id="1011721" name="Text Box 9">
            <a:extLst>
              <a:ext uri="{FF2B5EF4-FFF2-40B4-BE49-F238E27FC236}">
                <a16:creationId xmlns:a16="http://schemas.microsoft.com/office/drawing/2014/main" id="{8DDB7E11-944D-4B56-B7CD-2324BC0B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073775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it-IT" sz="1800" b="1" dirty="0" err="1">
                <a:latin typeface="+mn-lt"/>
              </a:rPr>
              <a:t>Equazione</a:t>
            </a:r>
            <a:r>
              <a:rPr lang="en-GB" altLang="it-IT" sz="1800" b="1" dirty="0">
                <a:latin typeface="+mn-lt"/>
              </a:rPr>
              <a:t> [5]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7" grpId="0"/>
      <p:bldP spid="1011720" grpId="0"/>
      <p:bldP spid="10117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>
            <a:extLst>
              <a:ext uri="{FF2B5EF4-FFF2-40B4-BE49-F238E27FC236}">
                <a16:creationId xmlns:a16="http://schemas.microsoft.com/office/drawing/2014/main" id="{F4DD9A6C-E730-4DAE-AB1F-EA9EAFCBD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z="2400"/>
              <a:t>La rilevanza di ciò che stiamo trattando</a:t>
            </a:r>
          </a:p>
        </p:txBody>
      </p:sp>
      <p:sp>
        <p:nvSpPr>
          <p:cNvPr id="1072131" name="Rectangle 3">
            <a:extLst>
              <a:ext uri="{FF2B5EF4-FFF2-40B4-BE49-F238E27FC236}">
                <a16:creationId xmlns:a16="http://schemas.microsoft.com/office/drawing/2014/main" id="{C261F37B-E8D9-4853-AC68-B7593C7D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2133600"/>
            <a:ext cx="8229600" cy="5173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it-IT" sz="2000" b="1" i="1">
                <a:solidFill>
                  <a:srgbClr val="FF3300"/>
                </a:solidFill>
              </a:rPr>
              <a:t>Corriere delle Sera - 08 aprile 2008 </a:t>
            </a:r>
          </a:p>
          <a:p>
            <a:pPr>
              <a:lnSpc>
                <a:spcPct val="80000"/>
              </a:lnSpc>
            </a:pPr>
            <a:endParaRPr lang="en-GB" altLang="it-IT" sz="2000" b="1" i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en-GB" altLang="it-IT" sz="16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it-IT" sz="1800" b="1"/>
              <a:t>Produttività, Italia all'ultimo posto  tra i Paesi industrializzati</a:t>
            </a:r>
          </a:p>
          <a:p>
            <a:pPr>
              <a:lnSpc>
                <a:spcPct val="80000"/>
              </a:lnSpc>
            </a:pPr>
            <a:endParaRPr lang="en-GB" altLang="it-IT" sz="1800" i="1"/>
          </a:p>
          <a:p>
            <a:pPr>
              <a:lnSpc>
                <a:spcPct val="80000"/>
              </a:lnSpc>
            </a:pPr>
            <a:r>
              <a:rPr lang="en-GB" altLang="it-IT" sz="1800" i="1"/>
              <a:t>La crescita della produttività del lavoro (Pil per ora lavorata) è stata praticamente nulla </a:t>
            </a:r>
          </a:p>
          <a:p>
            <a:pPr>
              <a:lnSpc>
                <a:spcPct val="80000"/>
              </a:lnSpc>
            </a:pPr>
            <a:r>
              <a:rPr lang="en-GB" altLang="it-IT" sz="1800" b="1" i="1"/>
              <a:t>MILANO</a:t>
            </a:r>
            <a:r>
              <a:rPr lang="en-GB" altLang="it-IT" sz="1800" i="1"/>
              <a:t> - Italia maglia nera tra i maggiori paesi industrializzati per la produttività: è quanto emerge dalle statistiche diffuse dall'Ocse nel 'factbook 2008'. La penisola risulta all'ultimo posto per la crescita della produttività del lavoro (Pil per ora lavorata) che è stata praticamente nulla («inferiore allo 0,5%») nel periodo 2001-2006. La situazione mostra miglioramenti nel 2006 (+1%) rispetto agli anni precedenti (dal -1,2% del 2002 al +0,4% del 2005), ma l'Italia resta ben al di sotto della media Ocse (+1,4%) e dell'Europa a 15 (+1,7%), per non parlare del 5,2% segnato dalla Repubblica Slovacca e del +3,4% di Corea e Ungheria. Prendendo in considerazione la cosiddetta 'produttività multifattoriale' (che include fattori quali l'innovazione tecnologica e organizzativa), l'Italia accusa addirittura una flessione media dello 0,5% nel 2001-2006, confermandosi fanalino di coda. </a:t>
            </a:r>
          </a:p>
          <a:p>
            <a:pPr>
              <a:lnSpc>
                <a:spcPct val="80000"/>
              </a:lnSpc>
            </a:pPr>
            <a:endParaRPr lang="en-GB" altLang="it-IT" sz="1800" i="1"/>
          </a:p>
        </p:txBody>
      </p:sp>
      <p:grpSp>
        <p:nvGrpSpPr>
          <p:cNvPr id="1072136" name="Group 8">
            <a:extLst>
              <a:ext uri="{FF2B5EF4-FFF2-40B4-BE49-F238E27FC236}">
                <a16:creationId xmlns:a16="http://schemas.microsoft.com/office/drawing/2014/main" id="{89D986A5-8369-4B8E-9181-10692CB2953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765175"/>
            <a:ext cx="8315325" cy="6191250"/>
            <a:chOff x="476" y="482"/>
            <a:chExt cx="5238" cy="3900"/>
          </a:xfrm>
        </p:grpSpPr>
        <p:pic>
          <p:nvPicPr>
            <p:cNvPr id="1072133" name="Picture 5" descr="200817_1">
              <a:extLst>
                <a:ext uri="{FF2B5EF4-FFF2-40B4-BE49-F238E27FC236}">
                  <a16:creationId xmlns:a16="http://schemas.microsoft.com/office/drawing/2014/main" id="{CEF87116-4118-462C-BD76-F3A5FA17A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82"/>
              <a:ext cx="1860" cy="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135" name="Picture 7" descr="img-11">
              <a:extLst>
                <a:ext uri="{FF2B5EF4-FFF2-40B4-BE49-F238E27FC236}">
                  <a16:creationId xmlns:a16="http://schemas.microsoft.com/office/drawing/2014/main" id="{617DBC98-707D-405D-A135-FA1A2117F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527"/>
              <a:ext cx="3424" cy="3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7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>
            <a:extLst>
              <a:ext uri="{FF2B5EF4-FFF2-40B4-BE49-F238E27FC236}">
                <a16:creationId xmlns:a16="http://schemas.microsoft.com/office/drawing/2014/main" id="{6EFF4641-8A34-4E63-9F77-4E9C308B3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Figura 2m. – </a:t>
            </a:r>
            <a:r>
              <a:rPr lang="it-IT" altLang="it-IT" dirty="0">
                <a:cs typeface="Times New Roman" panose="02020603050405020304" pitchFamily="18" charset="0"/>
              </a:rPr>
              <a:t>Curve del prodotto totale, della produttività media e della produttività marginale</a:t>
            </a:r>
          </a:p>
        </p:txBody>
      </p:sp>
      <p:grpSp>
        <p:nvGrpSpPr>
          <p:cNvPr id="1014787" name="Group 3">
            <a:extLst>
              <a:ext uri="{FF2B5EF4-FFF2-40B4-BE49-F238E27FC236}">
                <a16:creationId xmlns:a16="http://schemas.microsoft.com/office/drawing/2014/main" id="{D86EB7B6-55B7-4B08-9943-B267AC2C7F5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520950"/>
            <a:ext cx="742950" cy="3995738"/>
            <a:chOff x="2352" y="1588"/>
            <a:chExt cx="468" cy="2517"/>
          </a:xfrm>
        </p:grpSpPr>
        <p:grpSp>
          <p:nvGrpSpPr>
            <p:cNvPr id="1014788" name="Group 4">
              <a:extLst>
                <a:ext uri="{FF2B5EF4-FFF2-40B4-BE49-F238E27FC236}">
                  <a16:creationId xmlns:a16="http://schemas.microsoft.com/office/drawing/2014/main" id="{A0A3448D-BBF9-49FF-9C44-B6E00546A6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588"/>
              <a:ext cx="468" cy="2517"/>
              <a:chOff x="2352" y="1588"/>
              <a:chExt cx="468" cy="2517"/>
            </a:xfrm>
          </p:grpSpPr>
          <p:sp>
            <p:nvSpPr>
              <p:cNvPr id="1014789" name="Line 5">
                <a:extLst>
                  <a:ext uri="{FF2B5EF4-FFF2-40B4-BE49-F238E27FC236}">
                    <a16:creationId xmlns:a16="http://schemas.microsoft.com/office/drawing/2014/main" id="{D4856EC4-9E37-43D6-8A78-1E037D8C0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" y="1588"/>
                <a:ext cx="0" cy="21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14790" name="Text Box 6">
                <a:extLst>
                  <a:ext uri="{FF2B5EF4-FFF2-40B4-BE49-F238E27FC236}">
                    <a16:creationId xmlns:a16="http://schemas.microsoft.com/office/drawing/2014/main" id="{F916544F-081C-45BE-B9BB-EB7BFF18B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3792"/>
                <a:ext cx="468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 dirty="0">
                    <a:latin typeface="+mn-lt"/>
                  </a:rPr>
                  <a:t>Max</a:t>
                </a:r>
              </a:p>
              <a:p>
                <a:pPr algn="ctr"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 dirty="0">
                    <a:latin typeface="+mn-lt"/>
                  </a:rPr>
                  <a:t>PMgx</a:t>
                </a:r>
                <a:r>
                  <a:rPr lang="it-IT" altLang="it-IT" b="1" i="1" baseline="-25000" dirty="0">
                    <a:latin typeface="+mn-lt"/>
                  </a:rPr>
                  <a:t>1</a:t>
                </a:r>
                <a:endParaRPr lang="it-IT" altLang="it-IT" b="1" i="1" dirty="0">
                  <a:latin typeface="+mn-lt"/>
                </a:endParaRPr>
              </a:p>
            </p:txBody>
          </p:sp>
        </p:grpSp>
        <p:sp>
          <p:nvSpPr>
            <p:cNvPr id="1014791" name="Text Box 7">
              <a:extLst>
                <a:ext uri="{FF2B5EF4-FFF2-40B4-BE49-F238E27FC236}">
                  <a16:creationId xmlns:a16="http://schemas.microsoft.com/office/drawing/2014/main" id="{ED211E8C-7A6F-4679-BEEC-DB350717D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1" y="2982"/>
              <a:ext cx="12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A</a:t>
              </a:r>
            </a:p>
          </p:txBody>
        </p:sp>
      </p:grpSp>
      <p:grpSp>
        <p:nvGrpSpPr>
          <p:cNvPr id="1014792" name="Group 8">
            <a:extLst>
              <a:ext uri="{FF2B5EF4-FFF2-40B4-BE49-F238E27FC236}">
                <a16:creationId xmlns:a16="http://schemas.microsoft.com/office/drawing/2014/main" id="{48B4AE51-FF7F-40CF-AAFD-528E28318E1F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3252788"/>
            <a:ext cx="5011737" cy="2635250"/>
            <a:chOff x="1419" y="2049"/>
            <a:chExt cx="3157" cy="1660"/>
          </a:xfrm>
        </p:grpSpPr>
        <p:sp>
          <p:nvSpPr>
            <p:cNvPr id="1014793" name="Freeform 9">
              <a:extLst>
                <a:ext uri="{FF2B5EF4-FFF2-40B4-BE49-F238E27FC236}">
                  <a16:creationId xmlns:a16="http://schemas.microsoft.com/office/drawing/2014/main" id="{D33CE238-988E-4FD4-B7C9-6BA85E8C2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049"/>
              <a:ext cx="2993" cy="1660"/>
            </a:xfrm>
            <a:custGeom>
              <a:avLst/>
              <a:gdLst>
                <a:gd name="T0" fmla="*/ 0 w 4237"/>
                <a:gd name="T1" fmla="*/ 2777 h 2777"/>
                <a:gd name="T2" fmla="*/ 337 w 4237"/>
                <a:gd name="T3" fmla="*/ 2650 h 2777"/>
                <a:gd name="T4" fmla="*/ 645 w 4237"/>
                <a:gd name="T5" fmla="*/ 2530 h 2777"/>
                <a:gd name="T6" fmla="*/ 915 w 4237"/>
                <a:gd name="T7" fmla="*/ 2380 h 2777"/>
                <a:gd name="T8" fmla="*/ 1147 w 4237"/>
                <a:gd name="T9" fmla="*/ 2237 h 2777"/>
                <a:gd name="T10" fmla="*/ 1380 w 4237"/>
                <a:gd name="T11" fmla="*/ 2065 h 2777"/>
                <a:gd name="T12" fmla="*/ 1567 w 4237"/>
                <a:gd name="T13" fmla="*/ 1862 h 2777"/>
                <a:gd name="T14" fmla="*/ 1740 w 4237"/>
                <a:gd name="T15" fmla="*/ 1660 h 2777"/>
                <a:gd name="T16" fmla="*/ 1897 w 4237"/>
                <a:gd name="T17" fmla="*/ 1405 h 2777"/>
                <a:gd name="T18" fmla="*/ 2047 w 4237"/>
                <a:gd name="T19" fmla="*/ 1165 h 2777"/>
                <a:gd name="T20" fmla="*/ 2190 w 4237"/>
                <a:gd name="T21" fmla="*/ 895 h 2777"/>
                <a:gd name="T22" fmla="*/ 2302 w 4237"/>
                <a:gd name="T23" fmla="*/ 692 h 2777"/>
                <a:gd name="T24" fmla="*/ 2385 w 4237"/>
                <a:gd name="T25" fmla="*/ 572 h 2777"/>
                <a:gd name="T26" fmla="*/ 2557 w 4237"/>
                <a:gd name="T27" fmla="*/ 415 h 2777"/>
                <a:gd name="T28" fmla="*/ 2745 w 4237"/>
                <a:gd name="T29" fmla="*/ 257 h 2777"/>
                <a:gd name="T30" fmla="*/ 2955 w 4237"/>
                <a:gd name="T31" fmla="*/ 137 h 2777"/>
                <a:gd name="T32" fmla="*/ 3202 w 4237"/>
                <a:gd name="T33" fmla="*/ 32 h 2777"/>
                <a:gd name="T34" fmla="*/ 3330 w 4237"/>
                <a:gd name="T35" fmla="*/ 10 h 2777"/>
                <a:gd name="T36" fmla="*/ 3450 w 4237"/>
                <a:gd name="T37" fmla="*/ 2 h 2777"/>
                <a:gd name="T38" fmla="*/ 3645 w 4237"/>
                <a:gd name="T39" fmla="*/ 25 h 2777"/>
                <a:gd name="T40" fmla="*/ 3855 w 4237"/>
                <a:gd name="T41" fmla="*/ 115 h 2777"/>
                <a:gd name="T42" fmla="*/ 4012 w 4237"/>
                <a:gd name="T43" fmla="*/ 235 h 2777"/>
                <a:gd name="T44" fmla="*/ 4117 w 4237"/>
                <a:gd name="T45" fmla="*/ 332 h 2777"/>
                <a:gd name="T46" fmla="*/ 4237 w 4237"/>
                <a:gd name="T47" fmla="*/ 512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37" h="2777">
                  <a:moveTo>
                    <a:pt x="0" y="2777"/>
                  </a:moveTo>
                  <a:cubicBezTo>
                    <a:pt x="115" y="2734"/>
                    <a:pt x="230" y="2691"/>
                    <a:pt x="337" y="2650"/>
                  </a:cubicBezTo>
                  <a:cubicBezTo>
                    <a:pt x="444" y="2609"/>
                    <a:pt x="549" y="2575"/>
                    <a:pt x="645" y="2530"/>
                  </a:cubicBezTo>
                  <a:cubicBezTo>
                    <a:pt x="741" y="2485"/>
                    <a:pt x="831" y="2429"/>
                    <a:pt x="915" y="2380"/>
                  </a:cubicBezTo>
                  <a:cubicBezTo>
                    <a:pt x="999" y="2331"/>
                    <a:pt x="1070" y="2290"/>
                    <a:pt x="1147" y="2237"/>
                  </a:cubicBezTo>
                  <a:cubicBezTo>
                    <a:pt x="1224" y="2184"/>
                    <a:pt x="1310" y="2128"/>
                    <a:pt x="1380" y="2065"/>
                  </a:cubicBezTo>
                  <a:cubicBezTo>
                    <a:pt x="1450" y="2002"/>
                    <a:pt x="1507" y="1930"/>
                    <a:pt x="1567" y="1862"/>
                  </a:cubicBezTo>
                  <a:cubicBezTo>
                    <a:pt x="1627" y="1794"/>
                    <a:pt x="1685" y="1736"/>
                    <a:pt x="1740" y="1660"/>
                  </a:cubicBezTo>
                  <a:cubicBezTo>
                    <a:pt x="1795" y="1584"/>
                    <a:pt x="1846" y="1488"/>
                    <a:pt x="1897" y="1405"/>
                  </a:cubicBezTo>
                  <a:cubicBezTo>
                    <a:pt x="1948" y="1322"/>
                    <a:pt x="1998" y="1250"/>
                    <a:pt x="2047" y="1165"/>
                  </a:cubicBezTo>
                  <a:cubicBezTo>
                    <a:pt x="2096" y="1080"/>
                    <a:pt x="2148" y="974"/>
                    <a:pt x="2190" y="895"/>
                  </a:cubicBezTo>
                  <a:cubicBezTo>
                    <a:pt x="2232" y="816"/>
                    <a:pt x="2269" y="746"/>
                    <a:pt x="2302" y="692"/>
                  </a:cubicBezTo>
                  <a:cubicBezTo>
                    <a:pt x="2335" y="638"/>
                    <a:pt x="2343" y="618"/>
                    <a:pt x="2385" y="572"/>
                  </a:cubicBezTo>
                  <a:cubicBezTo>
                    <a:pt x="2427" y="526"/>
                    <a:pt x="2497" y="468"/>
                    <a:pt x="2557" y="415"/>
                  </a:cubicBezTo>
                  <a:cubicBezTo>
                    <a:pt x="2617" y="362"/>
                    <a:pt x="2679" y="303"/>
                    <a:pt x="2745" y="257"/>
                  </a:cubicBezTo>
                  <a:cubicBezTo>
                    <a:pt x="2811" y="211"/>
                    <a:pt x="2879" y="174"/>
                    <a:pt x="2955" y="137"/>
                  </a:cubicBezTo>
                  <a:cubicBezTo>
                    <a:pt x="3031" y="100"/>
                    <a:pt x="3140" y="53"/>
                    <a:pt x="3202" y="32"/>
                  </a:cubicBezTo>
                  <a:cubicBezTo>
                    <a:pt x="3264" y="11"/>
                    <a:pt x="3289" y="15"/>
                    <a:pt x="3330" y="10"/>
                  </a:cubicBezTo>
                  <a:cubicBezTo>
                    <a:pt x="3371" y="5"/>
                    <a:pt x="3398" y="0"/>
                    <a:pt x="3450" y="2"/>
                  </a:cubicBezTo>
                  <a:cubicBezTo>
                    <a:pt x="3502" y="4"/>
                    <a:pt x="3578" y="6"/>
                    <a:pt x="3645" y="25"/>
                  </a:cubicBezTo>
                  <a:cubicBezTo>
                    <a:pt x="3712" y="44"/>
                    <a:pt x="3794" y="80"/>
                    <a:pt x="3855" y="115"/>
                  </a:cubicBezTo>
                  <a:cubicBezTo>
                    <a:pt x="3916" y="150"/>
                    <a:pt x="3968" y="199"/>
                    <a:pt x="4012" y="235"/>
                  </a:cubicBezTo>
                  <a:cubicBezTo>
                    <a:pt x="4056" y="271"/>
                    <a:pt x="4080" y="286"/>
                    <a:pt x="4117" y="332"/>
                  </a:cubicBezTo>
                  <a:cubicBezTo>
                    <a:pt x="4154" y="378"/>
                    <a:pt x="4195" y="445"/>
                    <a:pt x="4237" y="512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794" name="Text Box 10">
              <a:extLst>
                <a:ext uri="{FF2B5EF4-FFF2-40B4-BE49-F238E27FC236}">
                  <a16:creationId xmlns:a16="http://schemas.microsoft.com/office/drawing/2014/main" id="{3F043194-3142-4675-9612-4CA6D68FD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7" y="2336"/>
              <a:ext cx="1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</p:grpSp>
      <p:grpSp>
        <p:nvGrpSpPr>
          <p:cNvPr id="1014795" name="Group 11">
            <a:extLst>
              <a:ext uri="{FF2B5EF4-FFF2-40B4-BE49-F238E27FC236}">
                <a16:creationId xmlns:a16="http://schemas.microsoft.com/office/drawing/2014/main" id="{32473698-855B-499E-A10F-71B11DADC648}"/>
              </a:ext>
            </a:extLst>
          </p:cNvPr>
          <p:cNvGrpSpPr>
            <a:grpSpLocks/>
          </p:cNvGrpSpPr>
          <p:nvPr/>
        </p:nvGrpSpPr>
        <p:grpSpPr bwMode="auto">
          <a:xfrm>
            <a:off x="5638804" y="2476500"/>
            <a:ext cx="725488" cy="4041775"/>
            <a:chOff x="3552" y="1560"/>
            <a:chExt cx="457" cy="2546"/>
          </a:xfrm>
        </p:grpSpPr>
        <p:sp>
          <p:nvSpPr>
            <p:cNvPr id="1014796" name="Line 12">
              <a:extLst>
                <a:ext uri="{FF2B5EF4-FFF2-40B4-BE49-F238E27FC236}">
                  <a16:creationId xmlns:a16="http://schemas.microsoft.com/office/drawing/2014/main" id="{40C2AD9A-61E4-43BF-ABE5-3B875283D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560"/>
              <a:ext cx="0" cy="21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797" name="Text Box 13">
              <a:extLst>
                <a:ext uri="{FF2B5EF4-FFF2-40B4-BE49-F238E27FC236}">
                  <a16:creationId xmlns:a16="http://schemas.microsoft.com/office/drawing/2014/main" id="{964CFC35-C54A-4DC2-B829-6E8BF7AEF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0" y="1915"/>
              <a:ext cx="12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</a:t>
              </a:r>
            </a:p>
          </p:txBody>
        </p:sp>
        <p:sp>
          <p:nvSpPr>
            <p:cNvPr id="1014798" name="Text Box 14">
              <a:extLst>
                <a:ext uri="{FF2B5EF4-FFF2-40B4-BE49-F238E27FC236}">
                  <a16:creationId xmlns:a16="http://schemas.microsoft.com/office/drawing/2014/main" id="{4C8699D0-A892-43EB-BB14-0AE8E2BFD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792"/>
              <a:ext cx="399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Max</a:t>
              </a:r>
            </a:p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q</a:t>
              </a:r>
            </a:p>
          </p:txBody>
        </p:sp>
      </p:grpSp>
      <p:grpSp>
        <p:nvGrpSpPr>
          <p:cNvPr id="1014799" name="Group 15">
            <a:extLst>
              <a:ext uri="{FF2B5EF4-FFF2-40B4-BE49-F238E27FC236}">
                <a16:creationId xmlns:a16="http://schemas.microsoft.com/office/drawing/2014/main" id="{BB33457F-442E-44F2-B81D-92659337B2FF}"/>
              </a:ext>
            </a:extLst>
          </p:cNvPr>
          <p:cNvGrpSpPr>
            <a:grpSpLocks/>
          </p:cNvGrpSpPr>
          <p:nvPr/>
        </p:nvGrpSpPr>
        <p:grpSpPr bwMode="auto">
          <a:xfrm>
            <a:off x="2278063" y="5176838"/>
            <a:ext cx="5322887" cy="1320800"/>
            <a:chOff x="1435" y="3261"/>
            <a:chExt cx="3353" cy="832"/>
          </a:xfrm>
        </p:grpSpPr>
        <p:sp>
          <p:nvSpPr>
            <p:cNvPr id="1014800" name="Freeform 16">
              <a:extLst>
                <a:ext uri="{FF2B5EF4-FFF2-40B4-BE49-F238E27FC236}">
                  <a16:creationId xmlns:a16="http://schemas.microsoft.com/office/drawing/2014/main" id="{68EB61CC-A958-4714-B0FC-09C2654AB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3261"/>
              <a:ext cx="2855" cy="690"/>
            </a:xfrm>
            <a:custGeom>
              <a:avLst/>
              <a:gdLst>
                <a:gd name="T0" fmla="*/ 0 w 4043"/>
                <a:gd name="T1" fmla="*/ 749 h 1154"/>
                <a:gd name="T2" fmla="*/ 308 w 4043"/>
                <a:gd name="T3" fmla="*/ 674 h 1154"/>
                <a:gd name="T4" fmla="*/ 510 w 4043"/>
                <a:gd name="T5" fmla="*/ 607 h 1154"/>
                <a:gd name="T6" fmla="*/ 690 w 4043"/>
                <a:gd name="T7" fmla="*/ 539 h 1154"/>
                <a:gd name="T8" fmla="*/ 878 w 4043"/>
                <a:gd name="T9" fmla="*/ 442 h 1154"/>
                <a:gd name="T10" fmla="*/ 1020 w 4043"/>
                <a:gd name="T11" fmla="*/ 359 h 1154"/>
                <a:gd name="T12" fmla="*/ 1178 w 4043"/>
                <a:gd name="T13" fmla="*/ 254 h 1154"/>
                <a:gd name="T14" fmla="*/ 1328 w 4043"/>
                <a:gd name="T15" fmla="*/ 142 h 1154"/>
                <a:gd name="T16" fmla="*/ 1448 w 4043"/>
                <a:gd name="T17" fmla="*/ 59 h 1154"/>
                <a:gd name="T18" fmla="*/ 1560 w 4043"/>
                <a:gd name="T19" fmla="*/ 14 h 1154"/>
                <a:gd name="T20" fmla="*/ 1620 w 4043"/>
                <a:gd name="T21" fmla="*/ 7 h 1154"/>
                <a:gd name="T22" fmla="*/ 1710 w 4043"/>
                <a:gd name="T23" fmla="*/ 7 h 1154"/>
                <a:gd name="T24" fmla="*/ 1860 w 4043"/>
                <a:gd name="T25" fmla="*/ 52 h 1154"/>
                <a:gd name="T26" fmla="*/ 2048 w 4043"/>
                <a:gd name="T27" fmla="*/ 127 h 1154"/>
                <a:gd name="T28" fmla="*/ 2198 w 4043"/>
                <a:gd name="T29" fmla="*/ 194 h 1154"/>
                <a:gd name="T30" fmla="*/ 2355 w 4043"/>
                <a:gd name="T31" fmla="*/ 269 h 1154"/>
                <a:gd name="T32" fmla="*/ 2513 w 4043"/>
                <a:gd name="T33" fmla="*/ 352 h 1154"/>
                <a:gd name="T34" fmla="*/ 2753 w 4043"/>
                <a:gd name="T35" fmla="*/ 479 h 1154"/>
                <a:gd name="T36" fmla="*/ 2978 w 4043"/>
                <a:gd name="T37" fmla="*/ 584 h 1154"/>
                <a:gd name="T38" fmla="*/ 3180 w 4043"/>
                <a:gd name="T39" fmla="*/ 682 h 1154"/>
                <a:gd name="T40" fmla="*/ 3330 w 4043"/>
                <a:gd name="T41" fmla="*/ 749 h 1154"/>
                <a:gd name="T42" fmla="*/ 3495 w 4043"/>
                <a:gd name="T43" fmla="*/ 832 h 1154"/>
                <a:gd name="T44" fmla="*/ 3690 w 4043"/>
                <a:gd name="T45" fmla="*/ 952 h 1154"/>
                <a:gd name="T46" fmla="*/ 3915 w 4043"/>
                <a:gd name="T47" fmla="*/ 1072 h 1154"/>
                <a:gd name="T48" fmla="*/ 4043 w 4043"/>
                <a:gd name="T4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43" h="1154">
                  <a:moveTo>
                    <a:pt x="0" y="749"/>
                  </a:moveTo>
                  <a:cubicBezTo>
                    <a:pt x="111" y="723"/>
                    <a:pt x="223" y="698"/>
                    <a:pt x="308" y="674"/>
                  </a:cubicBezTo>
                  <a:cubicBezTo>
                    <a:pt x="393" y="650"/>
                    <a:pt x="446" y="629"/>
                    <a:pt x="510" y="607"/>
                  </a:cubicBezTo>
                  <a:cubicBezTo>
                    <a:pt x="574" y="585"/>
                    <a:pt x="629" y="566"/>
                    <a:pt x="690" y="539"/>
                  </a:cubicBezTo>
                  <a:cubicBezTo>
                    <a:pt x="751" y="512"/>
                    <a:pt x="823" y="472"/>
                    <a:pt x="878" y="442"/>
                  </a:cubicBezTo>
                  <a:cubicBezTo>
                    <a:pt x="933" y="412"/>
                    <a:pt x="970" y="390"/>
                    <a:pt x="1020" y="359"/>
                  </a:cubicBezTo>
                  <a:cubicBezTo>
                    <a:pt x="1070" y="328"/>
                    <a:pt x="1127" y="290"/>
                    <a:pt x="1178" y="254"/>
                  </a:cubicBezTo>
                  <a:cubicBezTo>
                    <a:pt x="1229" y="218"/>
                    <a:pt x="1283" y="175"/>
                    <a:pt x="1328" y="142"/>
                  </a:cubicBezTo>
                  <a:cubicBezTo>
                    <a:pt x="1373" y="109"/>
                    <a:pt x="1409" y="80"/>
                    <a:pt x="1448" y="59"/>
                  </a:cubicBezTo>
                  <a:cubicBezTo>
                    <a:pt x="1487" y="38"/>
                    <a:pt x="1531" y="23"/>
                    <a:pt x="1560" y="14"/>
                  </a:cubicBezTo>
                  <a:cubicBezTo>
                    <a:pt x="1589" y="5"/>
                    <a:pt x="1595" y="8"/>
                    <a:pt x="1620" y="7"/>
                  </a:cubicBezTo>
                  <a:cubicBezTo>
                    <a:pt x="1645" y="6"/>
                    <a:pt x="1670" y="0"/>
                    <a:pt x="1710" y="7"/>
                  </a:cubicBezTo>
                  <a:cubicBezTo>
                    <a:pt x="1750" y="14"/>
                    <a:pt x="1804" y="32"/>
                    <a:pt x="1860" y="52"/>
                  </a:cubicBezTo>
                  <a:cubicBezTo>
                    <a:pt x="1916" y="72"/>
                    <a:pt x="1992" y="103"/>
                    <a:pt x="2048" y="127"/>
                  </a:cubicBezTo>
                  <a:cubicBezTo>
                    <a:pt x="2104" y="151"/>
                    <a:pt x="2147" y="170"/>
                    <a:pt x="2198" y="194"/>
                  </a:cubicBezTo>
                  <a:cubicBezTo>
                    <a:pt x="2249" y="218"/>
                    <a:pt x="2303" y="243"/>
                    <a:pt x="2355" y="269"/>
                  </a:cubicBezTo>
                  <a:cubicBezTo>
                    <a:pt x="2407" y="295"/>
                    <a:pt x="2447" y="317"/>
                    <a:pt x="2513" y="352"/>
                  </a:cubicBezTo>
                  <a:cubicBezTo>
                    <a:pt x="2579" y="387"/>
                    <a:pt x="2676" y="440"/>
                    <a:pt x="2753" y="479"/>
                  </a:cubicBezTo>
                  <a:cubicBezTo>
                    <a:pt x="2830" y="518"/>
                    <a:pt x="2907" y="550"/>
                    <a:pt x="2978" y="584"/>
                  </a:cubicBezTo>
                  <a:cubicBezTo>
                    <a:pt x="3049" y="618"/>
                    <a:pt x="3121" y="654"/>
                    <a:pt x="3180" y="682"/>
                  </a:cubicBezTo>
                  <a:cubicBezTo>
                    <a:pt x="3239" y="710"/>
                    <a:pt x="3278" y="724"/>
                    <a:pt x="3330" y="749"/>
                  </a:cubicBezTo>
                  <a:cubicBezTo>
                    <a:pt x="3382" y="774"/>
                    <a:pt x="3435" y="798"/>
                    <a:pt x="3495" y="832"/>
                  </a:cubicBezTo>
                  <a:cubicBezTo>
                    <a:pt x="3555" y="866"/>
                    <a:pt x="3620" y="912"/>
                    <a:pt x="3690" y="952"/>
                  </a:cubicBezTo>
                  <a:cubicBezTo>
                    <a:pt x="3760" y="992"/>
                    <a:pt x="3856" y="1038"/>
                    <a:pt x="3915" y="1072"/>
                  </a:cubicBezTo>
                  <a:cubicBezTo>
                    <a:pt x="3974" y="1106"/>
                    <a:pt x="4008" y="1130"/>
                    <a:pt x="4043" y="115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01" name="Text Box 17">
              <a:extLst>
                <a:ext uri="{FF2B5EF4-FFF2-40B4-BE49-F238E27FC236}">
                  <a16:creationId xmlns:a16="http://schemas.microsoft.com/office/drawing/2014/main" id="{C9725804-B6A1-4075-9A98-FA8741188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3914"/>
              <a:ext cx="46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PMgx</a:t>
              </a:r>
              <a:r>
                <a:rPr lang="it-IT" altLang="it-IT" b="1" i="1" baseline="-25000" dirty="0">
                  <a:latin typeface="+mn-lt"/>
                </a:rPr>
                <a:t>1</a:t>
              </a:r>
              <a:endParaRPr lang="it-IT" altLang="it-IT" b="1" i="1" dirty="0">
                <a:latin typeface="+mn-lt"/>
              </a:endParaRPr>
            </a:p>
          </p:txBody>
        </p:sp>
      </p:grpSp>
      <p:grpSp>
        <p:nvGrpSpPr>
          <p:cNvPr id="1014802" name="Group 18">
            <a:extLst>
              <a:ext uri="{FF2B5EF4-FFF2-40B4-BE49-F238E27FC236}">
                <a16:creationId xmlns:a16="http://schemas.microsoft.com/office/drawing/2014/main" id="{AFF6A1BA-44F5-4F34-A96C-3CB48DE4BE77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2663825"/>
            <a:ext cx="4165600" cy="233363"/>
            <a:chOff x="1931" y="1678"/>
            <a:chExt cx="2624" cy="147"/>
          </a:xfrm>
        </p:grpSpPr>
        <p:sp>
          <p:nvSpPr>
            <p:cNvPr id="1014803" name="Text Box 19">
              <a:extLst>
                <a:ext uri="{FF2B5EF4-FFF2-40B4-BE49-F238E27FC236}">
                  <a16:creationId xmlns:a16="http://schemas.microsoft.com/office/drawing/2014/main" id="{AA734FD0-F7F8-42B1-961E-A87F0EEB1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" y="1678"/>
              <a:ext cx="1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</a:t>
              </a:r>
            </a:p>
          </p:txBody>
        </p:sp>
        <p:sp>
          <p:nvSpPr>
            <p:cNvPr id="1014804" name="Text Box 20">
              <a:extLst>
                <a:ext uri="{FF2B5EF4-FFF2-40B4-BE49-F238E27FC236}">
                  <a16:creationId xmlns:a16="http://schemas.microsoft.com/office/drawing/2014/main" id="{8B102703-3D69-4457-873B-E5A1BCCC8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1678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III</a:t>
              </a:r>
            </a:p>
          </p:txBody>
        </p:sp>
        <p:sp>
          <p:nvSpPr>
            <p:cNvPr id="1014805" name="Text Box 21">
              <a:extLst>
                <a:ext uri="{FF2B5EF4-FFF2-40B4-BE49-F238E27FC236}">
                  <a16:creationId xmlns:a16="http://schemas.microsoft.com/office/drawing/2014/main" id="{F46C5990-EF3B-40F0-B973-9890B1ABB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1678"/>
              <a:ext cx="2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IV</a:t>
              </a:r>
            </a:p>
          </p:txBody>
        </p:sp>
        <p:sp>
          <p:nvSpPr>
            <p:cNvPr id="1014806" name="Text Box 22">
              <a:extLst>
                <a:ext uri="{FF2B5EF4-FFF2-40B4-BE49-F238E27FC236}">
                  <a16:creationId xmlns:a16="http://schemas.microsoft.com/office/drawing/2014/main" id="{5BBD0D09-15CD-4E75-9EAF-EEC66F668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678"/>
              <a:ext cx="1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II</a:t>
              </a:r>
            </a:p>
          </p:txBody>
        </p:sp>
      </p:grpSp>
      <p:grpSp>
        <p:nvGrpSpPr>
          <p:cNvPr id="1014807" name="Group 23">
            <a:extLst>
              <a:ext uri="{FF2B5EF4-FFF2-40B4-BE49-F238E27FC236}">
                <a16:creationId xmlns:a16="http://schemas.microsoft.com/office/drawing/2014/main" id="{D585BC00-626F-406D-B2D6-93230060F02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497138"/>
            <a:ext cx="741363" cy="4019550"/>
            <a:chOff x="2928" y="1573"/>
            <a:chExt cx="467" cy="2532"/>
          </a:xfrm>
        </p:grpSpPr>
        <p:sp>
          <p:nvSpPr>
            <p:cNvPr id="1014808" name="Line 24">
              <a:extLst>
                <a:ext uri="{FF2B5EF4-FFF2-40B4-BE49-F238E27FC236}">
                  <a16:creationId xmlns:a16="http://schemas.microsoft.com/office/drawing/2014/main" id="{1B061907-DFD0-4BA6-8B96-9601136DD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1573"/>
              <a:ext cx="0" cy="21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09" name="Text Box 25">
              <a:extLst>
                <a:ext uri="{FF2B5EF4-FFF2-40B4-BE49-F238E27FC236}">
                  <a16:creationId xmlns:a16="http://schemas.microsoft.com/office/drawing/2014/main" id="{50FFF02E-3C40-4E7A-8F95-CE7CF54FE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792"/>
              <a:ext cx="46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Max</a:t>
              </a:r>
            </a:p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PMex</a:t>
              </a:r>
              <a:r>
                <a:rPr lang="it-IT" altLang="it-IT" b="1" i="1" baseline="-25000" dirty="0">
                  <a:latin typeface="+mn-lt"/>
                </a:rPr>
                <a:t>1</a:t>
              </a:r>
              <a:endParaRPr lang="it-IT" altLang="it-IT" b="1" i="1" dirty="0">
                <a:latin typeface="+mn-lt"/>
              </a:endParaRPr>
            </a:p>
          </p:txBody>
        </p:sp>
      </p:grpSp>
      <p:grpSp>
        <p:nvGrpSpPr>
          <p:cNvPr id="1014810" name="Group 26">
            <a:extLst>
              <a:ext uri="{FF2B5EF4-FFF2-40B4-BE49-F238E27FC236}">
                <a16:creationId xmlns:a16="http://schemas.microsoft.com/office/drawing/2014/main" id="{339A37EE-2662-41BA-8C0A-70A7F3D4D894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2736850"/>
            <a:ext cx="4027488" cy="3151188"/>
            <a:chOff x="1414" y="1724"/>
            <a:chExt cx="2537" cy="1985"/>
          </a:xfrm>
        </p:grpSpPr>
        <p:sp>
          <p:nvSpPr>
            <p:cNvPr id="1014811" name="Text Box 27">
              <a:extLst>
                <a:ext uri="{FF2B5EF4-FFF2-40B4-BE49-F238E27FC236}">
                  <a16:creationId xmlns:a16="http://schemas.microsoft.com/office/drawing/2014/main" id="{41E2460E-C58E-42FC-827D-2DA7B726F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" y="2224"/>
              <a:ext cx="1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B</a:t>
              </a:r>
            </a:p>
          </p:txBody>
        </p:sp>
        <p:sp>
          <p:nvSpPr>
            <p:cNvPr id="1014812" name="Line 28">
              <a:extLst>
                <a:ext uri="{FF2B5EF4-FFF2-40B4-BE49-F238E27FC236}">
                  <a16:creationId xmlns:a16="http://schemas.microsoft.com/office/drawing/2014/main" id="{5C4F2B98-11E4-4D9F-9274-0E92E6F9A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4" y="1724"/>
              <a:ext cx="2537" cy="19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14813" name="Group 29">
            <a:extLst>
              <a:ext uri="{FF2B5EF4-FFF2-40B4-BE49-F238E27FC236}">
                <a16:creationId xmlns:a16="http://schemas.microsoft.com/office/drawing/2014/main" id="{BAACDB43-6495-433E-86D7-EDC4E5E25132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435600"/>
            <a:ext cx="4818063" cy="460375"/>
            <a:chOff x="1440" y="3424"/>
            <a:chExt cx="3035" cy="290"/>
          </a:xfrm>
        </p:grpSpPr>
        <p:sp>
          <p:nvSpPr>
            <p:cNvPr id="1014814" name="Freeform 30">
              <a:extLst>
                <a:ext uri="{FF2B5EF4-FFF2-40B4-BE49-F238E27FC236}">
                  <a16:creationId xmlns:a16="http://schemas.microsoft.com/office/drawing/2014/main" id="{7CD3F468-40B1-48FD-A11C-F3014CFA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3424"/>
              <a:ext cx="2559" cy="290"/>
            </a:xfrm>
            <a:custGeom>
              <a:avLst/>
              <a:gdLst>
                <a:gd name="T0" fmla="*/ 0 w 3622"/>
                <a:gd name="T1" fmla="*/ 486 h 486"/>
                <a:gd name="T2" fmla="*/ 300 w 3622"/>
                <a:gd name="T3" fmla="*/ 411 h 486"/>
                <a:gd name="T4" fmla="*/ 660 w 3622"/>
                <a:gd name="T5" fmla="*/ 328 h 486"/>
                <a:gd name="T6" fmla="*/ 885 w 3622"/>
                <a:gd name="T7" fmla="*/ 283 h 486"/>
                <a:gd name="T8" fmla="*/ 997 w 3622"/>
                <a:gd name="T9" fmla="*/ 253 h 486"/>
                <a:gd name="T10" fmla="*/ 1162 w 3622"/>
                <a:gd name="T11" fmla="*/ 216 h 486"/>
                <a:gd name="T12" fmla="*/ 1357 w 3622"/>
                <a:gd name="T13" fmla="*/ 178 h 486"/>
                <a:gd name="T14" fmla="*/ 1500 w 3622"/>
                <a:gd name="T15" fmla="*/ 148 h 486"/>
                <a:gd name="T16" fmla="*/ 1770 w 3622"/>
                <a:gd name="T17" fmla="*/ 96 h 486"/>
                <a:gd name="T18" fmla="*/ 1995 w 3622"/>
                <a:gd name="T19" fmla="*/ 51 h 486"/>
                <a:gd name="T20" fmla="*/ 2197 w 3622"/>
                <a:gd name="T21" fmla="*/ 21 h 486"/>
                <a:gd name="T22" fmla="*/ 2385 w 3622"/>
                <a:gd name="T23" fmla="*/ 6 h 486"/>
                <a:gd name="T24" fmla="*/ 2640 w 3622"/>
                <a:gd name="T25" fmla="*/ 58 h 486"/>
                <a:gd name="T26" fmla="*/ 2880 w 3622"/>
                <a:gd name="T27" fmla="*/ 133 h 486"/>
                <a:gd name="T28" fmla="*/ 3090 w 3622"/>
                <a:gd name="T29" fmla="*/ 208 h 486"/>
                <a:gd name="T30" fmla="*/ 3285 w 3622"/>
                <a:gd name="T31" fmla="*/ 276 h 486"/>
                <a:gd name="T32" fmla="*/ 3442 w 3622"/>
                <a:gd name="T33" fmla="*/ 343 h 486"/>
                <a:gd name="T34" fmla="*/ 3622 w 3622"/>
                <a:gd name="T35" fmla="*/ 43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2" h="486">
                  <a:moveTo>
                    <a:pt x="0" y="486"/>
                  </a:moveTo>
                  <a:cubicBezTo>
                    <a:pt x="50" y="474"/>
                    <a:pt x="190" y="437"/>
                    <a:pt x="300" y="411"/>
                  </a:cubicBezTo>
                  <a:cubicBezTo>
                    <a:pt x="410" y="385"/>
                    <a:pt x="563" y="349"/>
                    <a:pt x="660" y="328"/>
                  </a:cubicBezTo>
                  <a:cubicBezTo>
                    <a:pt x="757" y="307"/>
                    <a:pt x="829" y="295"/>
                    <a:pt x="885" y="283"/>
                  </a:cubicBezTo>
                  <a:cubicBezTo>
                    <a:pt x="941" y="271"/>
                    <a:pt x="951" y="264"/>
                    <a:pt x="997" y="253"/>
                  </a:cubicBezTo>
                  <a:cubicBezTo>
                    <a:pt x="1043" y="242"/>
                    <a:pt x="1102" y="229"/>
                    <a:pt x="1162" y="216"/>
                  </a:cubicBezTo>
                  <a:cubicBezTo>
                    <a:pt x="1222" y="203"/>
                    <a:pt x="1301" y="189"/>
                    <a:pt x="1357" y="178"/>
                  </a:cubicBezTo>
                  <a:cubicBezTo>
                    <a:pt x="1413" y="167"/>
                    <a:pt x="1431" y="162"/>
                    <a:pt x="1500" y="148"/>
                  </a:cubicBezTo>
                  <a:cubicBezTo>
                    <a:pt x="1569" y="134"/>
                    <a:pt x="1688" y="112"/>
                    <a:pt x="1770" y="96"/>
                  </a:cubicBezTo>
                  <a:cubicBezTo>
                    <a:pt x="1852" y="80"/>
                    <a:pt x="1924" y="63"/>
                    <a:pt x="1995" y="51"/>
                  </a:cubicBezTo>
                  <a:cubicBezTo>
                    <a:pt x="2066" y="39"/>
                    <a:pt x="2132" y="29"/>
                    <a:pt x="2197" y="21"/>
                  </a:cubicBezTo>
                  <a:cubicBezTo>
                    <a:pt x="2262" y="13"/>
                    <a:pt x="2311" y="0"/>
                    <a:pt x="2385" y="6"/>
                  </a:cubicBezTo>
                  <a:cubicBezTo>
                    <a:pt x="2459" y="12"/>
                    <a:pt x="2557" y="37"/>
                    <a:pt x="2640" y="58"/>
                  </a:cubicBezTo>
                  <a:cubicBezTo>
                    <a:pt x="2723" y="79"/>
                    <a:pt x="2805" y="108"/>
                    <a:pt x="2880" y="133"/>
                  </a:cubicBezTo>
                  <a:cubicBezTo>
                    <a:pt x="2955" y="158"/>
                    <a:pt x="3022" y="184"/>
                    <a:pt x="3090" y="208"/>
                  </a:cubicBezTo>
                  <a:cubicBezTo>
                    <a:pt x="3158" y="232"/>
                    <a:pt x="3226" y="253"/>
                    <a:pt x="3285" y="276"/>
                  </a:cubicBezTo>
                  <a:cubicBezTo>
                    <a:pt x="3344" y="299"/>
                    <a:pt x="3386" y="317"/>
                    <a:pt x="3442" y="343"/>
                  </a:cubicBezTo>
                  <a:cubicBezTo>
                    <a:pt x="3498" y="369"/>
                    <a:pt x="3560" y="401"/>
                    <a:pt x="3622" y="433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15" name="Text Box 31">
              <a:extLst>
                <a:ext uri="{FF2B5EF4-FFF2-40B4-BE49-F238E27FC236}">
                  <a16:creationId xmlns:a16="http://schemas.microsoft.com/office/drawing/2014/main" id="{FC4FDA30-DA03-4583-A823-6EE23ABF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3546"/>
              <a:ext cx="43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PMex</a:t>
              </a:r>
              <a:r>
                <a:rPr lang="it-IT" altLang="it-IT" b="1" i="1" baseline="-25000" dirty="0">
                  <a:latin typeface="+mn-lt"/>
                </a:rPr>
                <a:t>1</a:t>
              </a:r>
              <a:endParaRPr lang="it-IT" altLang="it-IT" b="1" i="1" dirty="0">
                <a:latin typeface="+mn-lt"/>
              </a:endParaRPr>
            </a:p>
          </p:txBody>
        </p:sp>
      </p:grpSp>
      <p:grpSp>
        <p:nvGrpSpPr>
          <p:cNvPr id="1014816" name="Group 32">
            <a:extLst>
              <a:ext uri="{FF2B5EF4-FFF2-40B4-BE49-F238E27FC236}">
                <a16:creationId xmlns:a16="http://schemas.microsoft.com/office/drawing/2014/main" id="{E31349FE-A087-4857-A3CD-F9820D173DE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286000"/>
            <a:ext cx="5754688" cy="3914775"/>
            <a:chOff x="1200" y="1440"/>
            <a:chExt cx="3625" cy="2466"/>
          </a:xfrm>
        </p:grpSpPr>
        <p:sp>
          <p:nvSpPr>
            <p:cNvPr id="1014817" name="Line 33">
              <a:extLst>
                <a:ext uri="{FF2B5EF4-FFF2-40B4-BE49-F238E27FC236}">
                  <a16:creationId xmlns:a16="http://schemas.microsoft.com/office/drawing/2014/main" id="{7638955E-ED65-4607-BE6B-08448C08D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7" y="3717"/>
              <a:ext cx="31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18" name="Line 34">
              <a:extLst>
                <a:ext uri="{FF2B5EF4-FFF2-40B4-BE49-F238E27FC236}">
                  <a16:creationId xmlns:a16="http://schemas.microsoft.com/office/drawing/2014/main" id="{A41B129F-7BA6-46F9-A55D-7345C0C33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" y="1440"/>
              <a:ext cx="0" cy="22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19" name="Text Box 35">
              <a:extLst>
                <a:ext uri="{FF2B5EF4-FFF2-40B4-BE49-F238E27FC236}">
                  <a16:creationId xmlns:a16="http://schemas.microsoft.com/office/drawing/2014/main" id="{CDCC375A-4694-49F8-BE96-56EED9578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48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  <p:sp>
          <p:nvSpPr>
            <p:cNvPr id="1014820" name="Text Box 36">
              <a:extLst>
                <a:ext uri="{FF2B5EF4-FFF2-40B4-BE49-F238E27FC236}">
                  <a16:creationId xmlns:a16="http://schemas.microsoft.com/office/drawing/2014/main" id="{1C42758C-A5B4-4F7F-8CCF-82D8140F6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744"/>
              <a:ext cx="14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0</a:t>
              </a:r>
            </a:p>
          </p:txBody>
        </p:sp>
        <p:sp>
          <p:nvSpPr>
            <p:cNvPr id="1014821" name="Text Box 37">
              <a:extLst>
                <a:ext uri="{FF2B5EF4-FFF2-40B4-BE49-F238E27FC236}">
                  <a16:creationId xmlns:a16="http://schemas.microsoft.com/office/drawing/2014/main" id="{C20F3904-06F5-448C-81DB-C32347689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3703"/>
              <a:ext cx="23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</p:grpSp>
      <p:sp>
        <p:nvSpPr>
          <p:cNvPr id="1014822" name="Text Box 38">
            <a:extLst>
              <a:ext uri="{FF2B5EF4-FFF2-40B4-BE49-F238E27FC236}">
                <a16:creationId xmlns:a16="http://schemas.microsoft.com/office/drawing/2014/main" id="{A6A49547-CCA4-4D85-BD50-CF62DF49F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3141663"/>
            <a:ext cx="1692275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dirty="0">
                <a:latin typeface="+mn-lt"/>
              </a:rPr>
              <a:t>Prodotto totale</a:t>
            </a:r>
          </a:p>
          <a:p>
            <a:pPr algn="ctr"/>
            <a:r>
              <a:rPr lang="it-IT" altLang="it-IT" dirty="0">
                <a:latin typeface="+mn-lt"/>
              </a:rPr>
              <a:t>q = f(x</a:t>
            </a:r>
            <a:r>
              <a:rPr lang="it-IT" altLang="it-IT" baseline="-25000" dirty="0">
                <a:latin typeface="+mn-lt"/>
              </a:rPr>
              <a:t>1</a:t>
            </a:r>
            <a:r>
              <a:rPr lang="it-IT" altLang="it-IT" dirty="0">
                <a:latin typeface="+mn-lt"/>
              </a:rPr>
              <a:t>)</a:t>
            </a:r>
          </a:p>
          <a:p>
            <a:pPr algn="ctr"/>
            <a:r>
              <a:rPr lang="it-IT" altLang="it-IT" dirty="0">
                <a:latin typeface="+mn-lt"/>
              </a:rPr>
              <a:t>funzione di produzione     (</a:t>
            </a:r>
            <a:r>
              <a:rPr lang="it-IT" altLang="it-IT" i="1" dirty="0">
                <a:latin typeface="+mn-lt"/>
              </a:rPr>
              <a:t>Caso b</a:t>
            </a:r>
            <a:r>
              <a:rPr lang="it-IT" altLang="it-IT" dirty="0">
                <a:latin typeface="+mn-lt"/>
              </a:rPr>
              <a:t>)</a:t>
            </a:r>
          </a:p>
        </p:txBody>
      </p:sp>
      <p:sp>
        <p:nvSpPr>
          <p:cNvPr id="1014823" name="Text Box 39">
            <a:extLst>
              <a:ext uri="{FF2B5EF4-FFF2-40B4-BE49-F238E27FC236}">
                <a16:creationId xmlns:a16="http://schemas.microsoft.com/office/drawing/2014/main" id="{879FACF4-8927-4CE6-A8EE-64FF1335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590145"/>
            <a:ext cx="18335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3300"/>
                </a:solidFill>
                <a:latin typeface="+mn-lt"/>
              </a:rPr>
              <a:t>Produttività </a:t>
            </a:r>
            <a:r>
              <a:rPr lang="it-IT" altLang="it-IT" b="1" u="sng" dirty="0">
                <a:solidFill>
                  <a:srgbClr val="FF3300"/>
                </a:solidFill>
                <a:latin typeface="+mn-lt"/>
              </a:rPr>
              <a:t>media</a:t>
            </a:r>
            <a:r>
              <a:rPr lang="it-IT" altLang="it-IT" b="1" dirty="0">
                <a:solidFill>
                  <a:srgbClr val="FF3300"/>
                </a:solidFill>
                <a:latin typeface="+mn-lt"/>
              </a:rPr>
              <a:t> del fattore </a:t>
            </a:r>
            <a:r>
              <a:rPr lang="it-IT" altLang="it-IT" b="1" i="1" dirty="0">
                <a:solidFill>
                  <a:srgbClr val="FF3300"/>
                </a:solidFill>
                <a:latin typeface="+mn-lt"/>
              </a:rPr>
              <a:t>x</a:t>
            </a:r>
            <a:r>
              <a:rPr lang="it-IT" altLang="it-IT" b="1" i="1" baseline="-25000" dirty="0">
                <a:solidFill>
                  <a:srgbClr val="FF3300"/>
                </a:solidFill>
                <a:latin typeface="+mn-lt"/>
              </a:rPr>
              <a:t>1</a:t>
            </a:r>
            <a:r>
              <a:rPr lang="it-IT" altLang="it-IT" b="1" dirty="0">
                <a:solidFill>
                  <a:srgbClr val="FF3300"/>
                </a:solidFill>
                <a:latin typeface="+mn-lt"/>
              </a:rPr>
              <a:t>: </a:t>
            </a:r>
          </a:p>
          <a:p>
            <a:r>
              <a:rPr lang="it-IT" altLang="it-IT" b="1" i="1" dirty="0">
                <a:latin typeface="+mn-lt"/>
              </a:rPr>
              <a:t>PMex</a:t>
            </a:r>
            <a:r>
              <a:rPr lang="it-IT" altLang="it-IT" b="1" i="1" baseline="-25000" dirty="0">
                <a:latin typeface="+mn-lt"/>
              </a:rPr>
              <a:t>1</a:t>
            </a:r>
            <a:r>
              <a:rPr lang="it-IT" altLang="it-IT" dirty="0">
                <a:latin typeface="+mn-lt"/>
              </a:rPr>
              <a:t> = </a:t>
            </a:r>
            <a:r>
              <a:rPr lang="it-IT" altLang="it-IT" b="1" i="1" dirty="0">
                <a:latin typeface="+mn-lt"/>
              </a:rPr>
              <a:t>q/x</a:t>
            </a:r>
            <a:r>
              <a:rPr lang="it-IT" altLang="it-IT" b="1" i="1" baseline="-25000" dirty="0">
                <a:latin typeface="+mn-lt"/>
              </a:rPr>
              <a:t>1</a:t>
            </a:r>
          </a:p>
        </p:txBody>
      </p:sp>
      <p:grpSp>
        <p:nvGrpSpPr>
          <p:cNvPr id="1014824" name="Group 40">
            <a:extLst>
              <a:ext uri="{FF2B5EF4-FFF2-40B4-BE49-F238E27FC236}">
                <a16:creationId xmlns:a16="http://schemas.microsoft.com/office/drawing/2014/main" id="{BDC1B0D1-6418-40F5-98F2-806CA83A2C51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5373688"/>
            <a:ext cx="287338" cy="503237"/>
            <a:chOff x="2200" y="3385"/>
            <a:chExt cx="181" cy="317"/>
          </a:xfrm>
        </p:grpSpPr>
        <p:sp>
          <p:nvSpPr>
            <p:cNvPr id="1014825" name="Line 41">
              <a:extLst>
                <a:ext uri="{FF2B5EF4-FFF2-40B4-BE49-F238E27FC236}">
                  <a16:creationId xmlns:a16="http://schemas.microsoft.com/office/drawing/2014/main" id="{B9517C7A-8F73-4484-8ECF-692F494CC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385"/>
              <a:ext cx="0" cy="3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26" name="Text Box 42">
              <a:extLst>
                <a:ext uri="{FF2B5EF4-FFF2-40B4-BE49-F238E27FC236}">
                  <a16:creationId xmlns:a16="http://schemas.microsoft.com/office/drawing/2014/main" id="{71035162-AD92-4F35-A927-6FED8BA7D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430"/>
              <a:ext cx="18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b="1" i="1"/>
                <a:t>q</a:t>
              </a:r>
            </a:p>
          </p:txBody>
        </p:sp>
      </p:grpSp>
      <p:sp>
        <p:nvSpPr>
          <p:cNvPr id="1014827" name="Text Box 43">
            <a:extLst>
              <a:ext uri="{FF2B5EF4-FFF2-40B4-BE49-F238E27FC236}">
                <a16:creationId xmlns:a16="http://schemas.microsoft.com/office/drawing/2014/main" id="{716F031A-F7D0-485B-8898-5FA50219D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084763"/>
            <a:ext cx="4318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i="1"/>
              <a:t>D</a:t>
            </a:r>
          </a:p>
        </p:txBody>
      </p:sp>
      <p:grpSp>
        <p:nvGrpSpPr>
          <p:cNvPr id="1014828" name="Group 44">
            <a:extLst>
              <a:ext uri="{FF2B5EF4-FFF2-40B4-BE49-F238E27FC236}">
                <a16:creationId xmlns:a16="http://schemas.microsoft.com/office/drawing/2014/main" id="{F7DA4FA6-25D4-41FC-AC6C-4976440CB952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5805488"/>
            <a:ext cx="1296987" cy="347662"/>
            <a:chOff x="1383" y="3657"/>
            <a:chExt cx="817" cy="219"/>
          </a:xfrm>
        </p:grpSpPr>
        <p:sp>
          <p:nvSpPr>
            <p:cNvPr id="1014829" name="Line 45">
              <a:extLst>
                <a:ext uri="{FF2B5EF4-FFF2-40B4-BE49-F238E27FC236}">
                  <a16:creationId xmlns:a16="http://schemas.microsoft.com/office/drawing/2014/main" id="{0656272D-9CF6-4871-8715-7703AD845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3715"/>
              <a:ext cx="817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30" name="Text Box 46">
              <a:extLst>
                <a:ext uri="{FF2B5EF4-FFF2-40B4-BE49-F238E27FC236}">
                  <a16:creationId xmlns:a16="http://schemas.microsoft.com/office/drawing/2014/main" id="{2AF4CC43-DDA6-4B5E-AEAA-92D3E35CD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3657"/>
              <a:ext cx="45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/>
                <a:t>x</a:t>
              </a:r>
              <a:r>
                <a:rPr lang="it-IT" altLang="it-IT" baseline="-25000"/>
                <a:t>1</a:t>
              </a:r>
            </a:p>
          </p:txBody>
        </p:sp>
      </p:grpSp>
      <p:sp>
        <p:nvSpPr>
          <p:cNvPr id="1014831" name="Line 47">
            <a:extLst>
              <a:ext uri="{FF2B5EF4-FFF2-40B4-BE49-F238E27FC236}">
                <a16:creationId xmlns:a16="http://schemas.microsoft.com/office/drawing/2014/main" id="{1182F2B5-2802-4982-91FB-421F3328C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581525"/>
            <a:ext cx="3529012" cy="1295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14832" name="Group 48">
            <a:extLst>
              <a:ext uri="{FF2B5EF4-FFF2-40B4-BE49-F238E27FC236}">
                <a16:creationId xmlns:a16="http://schemas.microsoft.com/office/drawing/2014/main" id="{084D21FB-B583-46A5-958D-F8DE83091625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4005263"/>
            <a:ext cx="2879725" cy="1323975"/>
            <a:chOff x="1338" y="2523"/>
            <a:chExt cx="1814" cy="834"/>
          </a:xfrm>
        </p:grpSpPr>
        <p:sp>
          <p:nvSpPr>
            <p:cNvPr id="1014833" name="Line 49">
              <a:extLst>
                <a:ext uri="{FF2B5EF4-FFF2-40B4-BE49-F238E27FC236}">
                  <a16:creationId xmlns:a16="http://schemas.microsoft.com/office/drawing/2014/main" id="{54FC0767-A316-4E8A-980F-D71ED53B6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523"/>
              <a:ext cx="1814" cy="453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34" name="Text Box 50">
              <a:extLst>
                <a:ext uri="{FF2B5EF4-FFF2-40B4-BE49-F238E27FC236}">
                  <a16:creationId xmlns:a16="http://schemas.microsoft.com/office/drawing/2014/main" id="{FC30E9EE-F249-4580-9C91-4BA6AC0F3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523"/>
              <a:ext cx="771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dirty="0">
                  <a:latin typeface="+mn-lt"/>
                </a:rPr>
                <a:t>Inclinazione retta da </a:t>
              </a:r>
              <a:r>
                <a:rPr lang="it-IT" altLang="it-IT" b="1" i="1" dirty="0">
                  <a:latin typeface="+mn-lt"/>
                </a:rPr>
                <a:t>0</a:t>
              </a:r>
              <a:r>
                <a:rPr lang="it-IT" altLang="it-IT" dirty="0">
                  <a:latin typeface="+mn-lt"/>
                </a:rPr>
                <a:t> a ogni punto di </a:t>
              </a:r>
              <a:r>
                <a:rPr lang="it-IT" altLang="it-IT" b="1" i="1" dirty="0">
                  <a:latin typeface="+mn-lt"/>
                </a:rPr>
                <a:t>f</a:t>
              </a:r>
            </a:p>
          </p:txBody>
        </p:sp>
      </p:grpSp>
      <p:sp>
        <p:nvSpPr>
          <p:cNvPr id="1014835" name="Text Box 51">
            <a:extLst>
              <a:ext uri="{FF2B5EF4-FFF2-40B4-BE49-F238E27FC236}">
                <a16:creationId xmlns:a16="http://schemas.microsoft.com/office/drawing/2014/main" id="{A25DDF6B-8A76-4307-8962-46892528E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1" y="4701507"/>
            <a:ext cx="21812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3300"/>
                </a:solidFill>
                <a:latin typeface="+mn-lt"/>
              </a:rPr>
              <a:t>Produttività </a:t>
            </a:r>
            <a:r>
              <a:rPr lang="it-IT" altLang="it-IT" b="1" u="sng" dirty="0">
                <a:solidFill>
                  <a:srgbClr val="FF3300"/>
                </a:solidFill>
                <a:latin typeface="+mn-lt"/>
              </a:rPr>
              <a:t>marginale</a:t>
            </a:r>
            <a:r>
              <a:rPr lang="it-IT" altLang="it-IT" b="1" dirty="0">
                <a:solidFill>
                  <a:srgbClr val="FF3300"/>
                </a:solidFill>
                <a:latin typeface="+mn-lt"/>
              </a:rPr>
              <a:t> del fattore </a:t>
            </a:r>
            <a:r>
              <a:rPr lang="it-IT" altLang="it-IT" b="1" i="1" dirty="0">
                <a:solidFill>
                  <a:srgbClr val="FF3300"/>
                </a:solidFill>
                <a:latin typeface="+mn-lt"/>
              </a:rPr>
              <a:t>x</a:t>
            </a:r>
            <a:r>
              <a:rPr lang="it-IT" altLang="it-IT" b="1" i="1" baseline="-25000" dirty="0">
                <a:solidFill>
                  <a:srgbClr val="FF3300"/>
                </a:solidFill>
                <a:latin typeface="+mn-lt"/>
              </a:rPr>
              <a:t>1</a:t>
            </a:r>
            <a:r>
              <a:rPr lang="it-IT" altLang="it-IT" b="1" dirty="0">
                <a:solidFill>
                  <a:srgbClr val="FF3300"/>
                </a:solidFill>
                <a:latin typeface="+mn-lt"/>
              </a:rPr>
              <a:t>: </a:t>
            </a:r>
          </a:p>
          <a:p>
            <a:pPr algn="ctr"/>
            <a:r>
              <a:rPr lang="it-IT" altLang="it-IT" b="1" i="1" dirty="0">
                <a:latin typeface="+mn-lt"/>
              </a:rPr>
              <a:t>PMgx</a:t>
            </a:r>
            <a:r>
              <a:rPr lang="it-IT" altLang="it-IT" b="1" i="1" baseline="-25000" dirty="0">
                <a:latin typeface="+mn-lt"/>
              </a:rPr>
              <a:t>1</a:t>
            </a:r>
            <a:r>
              <a:rPr lang="it-IT" altLang="it-IT" dirty="0">
                <a:latin typeface="+mn-lt"/>
              </a:rPr>
              <a:t> = </a:t>
            </a:r>
            <a:r>
              <a:rPr lang="it-IT" altLang="it-IT" i="1" dirty="0" err="1">
                <a:latin typeface="+mn-lt"/>
              </a:rPr>
              <a:t>D</a:t>
            </a:r>
            <a:r>
              <a:rPr lang="it-IT" altLang="it-IT" b="1" i="1" dirty="0" err="1">
                <a:latin typeface="+mn-lt"/>
              </a:rPr>
              <a:t>q</a:t>
            </a:r>
            <a:r>
              <a:rPr lang="it-IT" altLang="it-IT" b="1" i="1" dirty="0">
                <a:latin typeface="+mn-lt"/>
              </a:rPr>
              <a:t>/Dx</a:t>
            </a:r>
            <a:r>
              <a:rPr lang="it-IT" altLang="it-IT" b="1" i="1" baseline="-25000" dirty="0">
                <a:latin typeface="+mn-lt"/>
              </a:rPr>
              <a:t>1</a:t>
            </a:r>
          </a:p>
        </p:txBody>
      </p:sp>
      <p:grpSp>
        <p:nvGrpSpPr>
          <p:cNvPr id="1014836" name="Group 52">
            <a:extLst>
              <a:ext uri="{FF2B5EF4-FFF2-40B4-BE49-F238E27FC236}">
                <a16:creationId xmlns:a16="http://schemas.microsoft.com/office/drawing/2014/main" id="{8CE6FD07-AC07-4C5A-B97B-418559C3A8AD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4292600"/>
            <a:ext cx="2465387" cy="1566863"/>
            <a:chOff x="1407" y="2704"/>
            <a:chExt cx="1553" cy="987"/>
          </a:xfrm>
        </p:grpSpPr>
        <p:sp>
          <p:nvSpPr>
            <p:cNvPr id="1014837" name="Text Box 53">
              <a:extLst>
                <a:ext uri="{FF2B5EF4-FFF2-40B4-BE49-F238E27FC236}">
                  <a16:creationId xmlns:a16="http://schemas.microsoft.com/office/drawing/2014/main" id="{A742EA7F-3699-407C-8C38-7BC18E2C4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2704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b="1" i="1"/>
                <a:t>E</a:t>
              </a:r>
            </a:p>
          </p:txBody>
        </p:sp>
        <p:sp>
          <p:nvSpPr>
            <p:cNvPr id="1014838" name="Line 54">
              <a:extLst>
                <a:ext uri="{FF2B5EF4-FFF2-40B4-BE49-F238E27FC236}">
                  <a16:creationId xmlns:a16="http://schemas.microsoft.com/office/drawing/2014/main" id="{22E385B7-7B6B-4E77-93DA-18B2CC753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3" y="2829"/>
              <a:ext cx="0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39" name="Line 55">
              <a:extLst>
                <a:ext uri="{FF2B5EF4-FFF2-40B4-BE49-F238E27FC236}">
                  <a16:creationId xmlns:a16="http://schemas.microsoft.com/office/drawing/2014/main" id="{A4694521-285D-4AF8-8EB1-6A511AF0D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7" y="2840"/>
              <a:ext cx="140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14840" name="Group 56">
            <a:extLst>
              <a:ext uri="{FF2B5EF4-FFF2-40B4-BE49-F238E27FC236}">
                <a16:creationId xmlns:a16="http://schemas.microsoft.com/office/drawing/2014/main" id="{84578E2D-D7E9-4B4B-92A3-09004884D93D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076700"/>
            <a:ext cx="2555875" cy="1800225"/>
            <a:chOff x="1429" y="2568"/>
            <a:chExt cx="1610" cy="1134"/>
          </a:xfrm>
        </p:grpSpPr>
        <p:sp>
          <p:nvSpPr>
            <p:cNvPr id="1014841" name="Text Box 57">
              <a:extLst>
                <a:ext uri="{FF2B5EF4-FFF2-40B4-BE49-F238E27FC236}">
                  <a16:creationId xmlns:a16="http://schemas.microsoft.com/office/drawing/2014/main" id="{730A1BFB-8B9A-40EF-A091-F9703B6CB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2" y="2568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i="1"/>
                <a:t>E’</a:t>
              </a:r>
            </a:p>
          </p:txBody>
        </p:sp>
        <p:sp>
          <p:nvSpPr>
            <p:cNvPr id="1014842" name="Line 58">
              <a:extLst>
                <a:ext uri="{FF2B5EF4-FFF2-40B4-BE49-F238E27FC236}">
                  <a16:creationId xmlns:a16="http://schemas.microsoft.com/office/drawing/2014/main" id="{24C9ACFF-635F-422A-A8A0-22183AAAD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750"/>
              <a:ext cx="0" cy="9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43" name="Line 59">
              <a:extLst>
                <a:ext uri="{FF2B5EF4-FFF2-40B4-BE49-F238E27FC236}">
                  <a16:creationId xmlns:a16="http://schemas.microsoft.com/office/drawing/2014/main" id="{42906298-3885-4197-AA73-B717DAA55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750"/>
              <a:ext cx="14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14844" name="Line 60">
            <a:extLst>
              <a:ext uri="{FF2B5EF4-FFF2-40B4-BE49-F238E27FC236}">
                <a16:creationId xmlns:a16="http://schemas.microsoft.com/office/drawing/2014/main" id="{F9363FFD-17D7-48F5-AC58-906142D9A2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4913" y="3357563"/>
            <a:ext cx="1800225" cy="1871662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14845" name="Group 61">
            <a:extLst>
              <a:ext uri="{FF2B5EF4-FFF2-40B4-BE49-F238E27FC236}">
                <a16:creationId xmlns:a16="http://schemas.microsoft.com/office/drawing/2014/main" id="{58D76778-7AE9-4731-976E-DF0FD414BB71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149725"/>
            <a:ext cx="3024188" cy="2003425"/>
            <a:chOff x="1156" y="2614"/>
            <a:chExt cx="1905" cy="1262"/>
          </a:xfrm>
        </p:grpSpPr>
        <p:sp>
          <p:nvSpPr>
            <p:cNvPr id="1014846" name="Text Box 62">
              <a:extLst>
                <a:ext uri="{FF2B5EF4-FFF2-40B4-BE49-F238E27FC236}">
                  <a16:creationId xmlns:a16="http://schemas.microsoft.com/office/drawing/2014/main" id="{2377351E-E539-4EE6-B2C0-C01E11E15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657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>
                  <a:latin typeface="Symbol" panose="05050102010706020507" pitchFamily="18" charset="2"/>
                </a:rPr>
                <a:t>D</a:t>
              </a:r>
              <a:r>
                <a:rPr lang="it-IT" altLang="it-IT"/>
                <a:t>x</a:t>
              </a:r>
              <a:r>
                <a:rPr lang="it-IT" altLang="it-IT" baseline="-25000"/>
                <a:t>1</a:t>
              </a:r>
            </a:p>
          </p:txBody>
        </p:sp>
        <p:sp>
          <p:nvSpPr>
            <p:cNvPr id="1014847" name="Text Box 63">
              <a:extLst>
                <a:ext uri="{FF2B5EF4-FFF2-40B4-BE49-F238E27FC236}">
                  <a16:creationId xmlns:a16="http://schemas.microsoft.com/office/drawing/2014/main" id="{F8EEED84-E9C8-4C31-A0F7-DBD7CFEE1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614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i="1">
                  <a:latin typeface="Symbol" panose="05050102010706020507" pitchFamily="18" charset="2"/>
                </a:rPr>
                <a:t>D</a:t>
              </a:r>
              <a:r>
                <a:rPr lang="it-IT" altLang="it-IT" i="1"/>
                <a:t>q</a:t>
              </a:r>
            </a:p>
          </p:txBody>
        </p:sp>
      </p:grpSp>
      <p:sp>
        <p:nvSpPr>
          <p:cNvPr id="1014848" name="Line 64">
            <a:extLst>
              <a:ext uri="{FF2B5EF4-FFF2-40B4-BE49-F238E27FC236}">
                <a16:creationId xmlns:a16="http://schemas.microsoft.com/office/drawing/2014/main" id="{E98D2504-29A6-4BA6-A510-0EEAC15C78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0938" y="2781300"/>
            <a:ext cx="2016125" cy="2808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14849" name="Group 65">
            <a:extLst>
              <a:ext uri="{FF2B5EF4-FFF2-40B4-BE49-F238E27FC236}">
                <a16:creationId xmlns:a16="http://schemas.microsoft.com/office/drawing/2014/main" id="{D97140AC-2F32-4F65-BA10-F83C50E2C673}"/>
              </a:ext>
            </a:extLst>
          </p:cNvPr>
          <p:cNvGrpSpPr>
            <a:grpSpLocks/>
          </p:cNvGrpSpPr>
          <p:nvPr/>
        </p:nvGrpSpPr>
        <p:grpSpPr bwMode="auto">
          <a:xfrm>
            <a:off x="1271588" y="4724400"/>
            <a:ext cx="3348037" cy="2084388"/>
            <a:chOff x="801" y="2976"/>
            <a:chExt cx="2109" cy="1313"/>
          </a:xfrm>
        </p:grpSpPr>
        <p:sp>
          <p:nvSpPr>
            <p:cNvPr id="1014850" name="Text Box 66">
              <a:extLst>
                <a:ext uri="{FF2B5EF4-FFF2-40B4-BE49-F238E27FC236}">
                  <a16:creationId xmlns:a16="http://schemas.microsoft.com/office/drawing/2014/main" id="{D2538065-B771-43B8-BDF1-306C64E1C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3748"/>
              <a:ext cx="1134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dirty="0">
                  <a:latin typeface="+mn-lt"/>
                </a:rPr>
                <a:t>Inclinazione retta tangente ad ogni punto di </a:t>
              </a:r>
              <a:r>
                <a:rPr lang="it-IT" altLang="it-IT" sz="1600" b="1" i="1" dirty="0">
                  <a:latin typeface="+mn-lt"/>
                </a:rPr>
                <a:t>f</a:t>
              </a:r>
            </a:p>
          </p:txBody>
        </p:sp>
        <p:sp>
          <p:nvSpPr>
            <p:cNvPr id="1014851" name="Freeform 67">
              <a:extLst>
                <a:ext uri="{FF2B5EF4-FFF2-40B4-BE49-F238E27FC236}">
                  <a16:creationId xmlns:a16="http://schemas.microsoft.com/office/drawing/2014/main" id="{50F826DF-E7B4-4A09-A152-C4B5FCD53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3884"/>
              <a:ext cx="582" cy="310"/>
            </a:xfrm>
            <a:custGeom>
              <a:avLst/>
              <a:gdLst>
                <a:gd name="T0" fmla="*/ 83 w 582"/>
                <a:gd name="T1" fmla="*/ 0 h 310"/>
                <a:gd name="T2" fmla="*/ 83 w 582"/>
                <a:gd name="T3" fmla="*/ 272 h 310"/>
                <a:gd name="T4" fmla="*/ 582 w 582"/>
                <a:gd name="T5" fmla="*/ 2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2" h="310">
                  <a:moveTo>
                    <a:pt x="83" y="0"/>
                  </a:moveTo>
                  <a:cubicBezTo>
                    <a:pt x="41" y="117"/>
                    <a:pt x="0" y="234"/>
                    <a:pt x="83" y="272"/>
                  </a:cubicBezTo>
                  <a:cubicBezTo>
                    <a:pt x="166" y="310"/>
                    <a:pt x="374" y="268"/>
                    <a:pt x="582" y="226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4852" name="Freeform 68">
              <a:extLst>
                <a:ext uri="{FF2B5EF4-FFF2-40B4-BE49-F238E27FC236}">
                  <a16:creationId xmlns:a16="http://schemas.microsoft.com/office/drawing/2014/main" id="{2AF55533-7AF0-42BC-8D1A-64A082B5C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976"/>
              <a:ext cx="574" cy="998"/>
            </a:xfrm>
            <a:custGeom>
              <a:avLst/>
              <a:gdLst>
                <a:gd name="T0" fmla="*/ 0 w 574"/>
                <a:gd name="T1" fmla="*/ 998 h 998"/>
                <a:gd name="T2" fmla="*/ 499 w 574"/>
                <a:gd name="T3" fmla="*/ 363 h 998"/>
                <a:gd name="T4" fmla="*/ 453 w 574"/>
                <a:gd name="T5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998">
                  <a:moveTo>
                    <a:pt x="0" y="998"/>
                  </a:moveTo>
                  <a:cubicBezTo>
                    <a:pt x="212" y="763"/>
                    <a:pt x="424" y="529"/>
                    <a:pt x="499" y="363"/>
                  </a:cubicBezTo>
                  <a:cubicBezTo>
                    <a:pt x="574" y="197"/>
                    <a:pt x="513" y="98"/>
                    <a:pt x="453" y="0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14853" name="Text Box 69">
            <a:extLst>
              <a:ext uri="{FF2B5EF4-FFF2-40B4-BE49-F238E27FC236}">
                <a16:creationId xmlns:a16="http://schemas.microsoft.com/office/drawing/2014/main" id="{2E9A413B-988E-4AC6-8C3B-5AFA312B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648200"/>
            <a:ext cx="3603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A</a:t>
            </a:r>
          </a:p>
        </p:txBody>
      </p:sp>
      <p:sp>
        <p:nvSpPr>
          <p:cNvPr id="1014854" name="Text Box 70">
            <a:extLst>
              <a:ext uri="{FF2B5EF4-FFF2-40B4-BE49-F238E27FC236}">
                <a16:creationId xmlns:a16="http://schemas.microsoft.com/office/drawing/2014/main" id="{96355D11-6B73-4D5A-9DD0-953243517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3438525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B</a:t>
            </a:r>
          </a:p>
        </p:txBody>
      </p:sp>
      <p:sp>
        <p:nvSpPr>
          <p:cNvPr id="1014855" name="Text Box 71">
            <a:extLst>
              <a:ext uri="{FF2B5EF4-FFF2-40B4-BE49-F238E27FC236}">
                <a16:creationId xmlns:a16="http://schemas.microsoft.com/office/drawing/2014/main" id="{4CA2839E-739D-4E2C-8F8B-A1633479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959100"/>
            <a:ext cx="431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C</a:t>
            </a:r>
          </a:p>
        </p:txBody>
      </p:sp>
      <p:sp>
        <p:nvSpPr>
          <p:cNvPr id="1014856" name="Text Box 72">
            <a:extLst>
              <a:ext uri="{FF2B5EF4-FFF2-40B4-BE49-F238E27FC236}">
                <a16:creationId xmlns:a16="http://schemas.microsoft.com/office/drawing/2014/main" id="{DF6F63F9-1693-4629-A72E-C50374E35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730750"/>
            <a:ext cx="1511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dirty="0">
                <a:latin typeface="+mn-lt"/>
              </a:rPr>
              <a:t>Crescente e concavità verso l’alto</a:t>
            </a:r>
          </a:p>
        </p:txBody>
      </p:sp>
      <p:sp>
        <p:nvSpPr>
          <p:cNvPr id="1014857" name="Text Box 73">
            <a:extLst>
              <a:ext uri="{FF2B5EF4-FFF2-40B4-BE49-F238E27FC236}">
                <a16:creationId xmlns:a16="http://schemas.microsoft.com/office/drawing/2014/main" id="{CEE067AA-C6F9-4541-825D-A2583EB5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933825"/>
            <a:ext cx="1511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dirty="0">
                <a:latin typeface="+mn-lt"/>
              </a:rPr>
              <a:t>Crescente e concavità verso il basso</a:t>
            </a:r>
          </a:p>
        </p:txBody>
      </p:sp>
      <p:sp>
        <p:nvSpPr>
          <p:cNvPr id="1014858" name="Text Box 74">
            <a:extLst>
              <a:ext uri="{FF2B5EF4-FFF2-40B4-BE49-F238E27FC236}">
                <a16:creationId xmlns:a16="http://schemas.microsoft.com/office/drawing/2014/main" id="{1876D597-8A6D-48C2-A42F-BFDFB5D0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22688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dirty="0">
                <a:latin typeface="+mn-lt"/>
              </a:rPr>
              <a:t>Decrescente</a:t>
            </a:r>
          </a:p>
        </p:txBody>
      </p:sp>
      <p:sp>
        <p:nvSpPr>
          <p:cNvPr id="1014859" name="Oval 75">
            <a:extLst>
              <a:ext uri="{FF2B5EF4-FFF2-40B4-BE49-F238E27FC236}">
                <a16:creationId xmlns:a16="http://schemas.microsoft.com/office/drawing/2014/main" id="{9E9AA3D7-EC37-4EC4-B684-BA07836E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805488"/>
            <a:ext cx="431800" cy="431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14860" name="Oval 76">
            <a:extLst>
              <a:ext uri="{FF2B5EF4-FFF2-40B4-BE49-F238E27FC236}">
                <a16:creationId xmlns:a16="http://schemas.microsoft.com/office/drawing/2014/main" id="{26887CA1-348A-43FF-918F-380B3E222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652963"/>
            <a:ext cx="431800" cy="431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14861" name="Oval 77">
            <a:extLst>
              <a:ext uri="{FF2B5EF4-FFF2-40B4-BE49-F238E27FC236}">
                <a16:creationId xmlns:a16="http://schemas.microsoft.com/office/drawing/2014/main" id="{D9FC3177-2879-4189-BF1D-904128CBE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652963"/>
            <a:ext cx="504825" cy="43180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14862" name="Oval 78">
            <a:extLst>
              <a:ext uri="{FF2B5EF4-FFF2-40B4-BE49-F238E27FC236}">
                <a16:creationId xmlns:a16="http://schemas.microsoft.com/office/drawing/2014/main" id="{9987C5E2-E3C2-4629-BDB3-A50CAA8F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2924175"/>
            <a:ext cx="504825" cy="43180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14863" name="Oval 79">
            <a:extLst>
              <a:ext uri="{FF2B5EF4-FFF2-40B4-BE49-F238E27FC236}">
                <a16:creationId xmlns:a16="http://schemas.microsoft.com/office/drawing/2014/main" id="{C3D9EC2E-5DF4-4055-88B3-4F979CE2B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924175"/>
            <a:ext cx="503238" cy="5048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1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1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1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1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1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1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1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1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14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014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01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01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01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014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014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01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01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014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014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014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014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01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01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101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101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01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101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101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101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101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101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1014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101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01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101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500"/>
                                        <p:tgtEl>
                                          <p:spTgt spid="101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6" dur="500"/>
                                        <p:tgtEl>
                                          <p:spTgt spid="101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1" dur="500"/>
                                        <p:tgtEl>
                                          <p:spTgt spid="101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6" dur="500"/>
                                        <p:tgtEl>
                                          <p:spTgt spid="101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1" dur="500"/>
                                        <p:tgtEl>
                                          <p:spTgt spid="101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1014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014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1014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101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2" dur="500"/>
                                        <p:tgtEl>
                                          <p:spTgt spid="101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1014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9" dur="500"/>
                                        <p:tgtEl>
                                          <p:spTgt spid="1014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1014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01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3" dur="500"/>
                                        <p:tgtEl>
                                          <p:spTgt spid="10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8" dur="500"/>
                                        <p:tgtEl>
                                          <p:spTgt spid="10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3" dur="500"/>
                                        <p:tgtEl>
                                          <p:spTgt spid="101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822" grpId="0" animBg="1"/>
      <p:bldP spid="1014822" grpId="1" animBg="1"/>
      <p:bldP spid="1014823" grpId="0"/>
      <p:bldP spid="1014827" grpId="0" build="allAtOnce"/>
      <p:bldP spid="1014835" grpId="0"/>
      <p:bldP spid="1014853" grpId="0"/>
      <p:bldP spid="1014855" grpId="0"/>
      <p:bldP spid="1014856" grpId="0"/>
      <p:bldP spid="1014856" grpId="1"/>
      <p:bldP spid="1014857" grpId="0"/>
      <p:bldP spid="1014857" grpId="1"/>
      <p:bldP spid="1014858" grpId="0"/>
      <p:bldP spid="101485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>
            <a:extLst>
              <a:ext uri="{FF2B5EF4-FFF2-40B4-BE49-F238E27FC236}">
                <a16:creationId xmlns:a16="http://schemas.microsoft.com/office/drawing/2014/main" id="{69A4DE4D-55E0-4C85-AD26-6152DEE5F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600"/>
              <a:t>Figura 2bis. – </a:t>
            </a:r>
            <a:r>
              <a:rPr lang="it-IT" altLang="it-IT" sz="1600">
                <a:cs typeface="Times New Roman" panose="02020603050405020304" pitchFamily="18" charset="0"/>
              </a:rPr>
              <a:t>Curve del prodotto totale e della produttività media</a:t>
            </a:r>
          </a:p>
        </p:txBody>
      </p:sp>
      <p:grpSp>
        <p:nvGrpSpPr>
          <p:cNvPr id="1068035" name="Group 3">
            <a:extLst>
              <a:ext uri="{FF2B5EF4-FFF2-40B4-BE49-F238E27FC236}">
                <a16:creationId xmlns:a16="http://schemas.microsoft.com/office/drawing/2014/main" id="{3DEB8CAB-28EC-4185-9BCE-D85FA2F308E7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3252788"/>
            <a:ext cx="5011737" cy="2635250"/>
            <a:chOff x="1419" y="2049"/>
            <a:chExt cx="3157" cy="1660"/>
          </a:xfrm>
        </p:grpSpPr>
        <p:sp>
          <p:nvSpPr>
            <p:cNvPr id="1068036" name="Freeform 4">
              <a:extLst>
                <a:ext uri="{FF2B5EF4-FFF2-40B4-BE49-F238E27FC236}">
                  <a16:creationId xmlns:a16="http://schemas.microsoft.com/office/drawing/2014/main" id="{23DB9730-653B-4E80-9573-C63685489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049"/>
              <a:ext cx="2993" cy="1660"/>
            </a:xfrm>
            <a:custGeom>
              <a:avLst/>
              <a:gdLst>
                <a:gd name="T0" fmla="*/ 0 w 4237"/>
                <a:gd name="T1" fmla="*/ 2777 h 2777"/>
                <a:gd name="T2" fmla="*/ 337 w 4237"/>
                <a:gd name="T3" fmla="*/ 2650 h 2777"/>
                <a:gd name="T4" fmla="*/ 645 w 4237"/>
                <a:gd name="T5" fmla="*/ 2530 h 2777"/>
                <a:gd name="T6" fmla="*/ 915 w 4237"/>
                <a:gd name="T7" fmla="*/ 2380 h 2777"/>
                <a:gd name="T8" fmla="*/ 1147 w 4237"/>
                <a:gd name="T9" fmla="*/ 2237 h 2777"/>
                <a:gd name="T10" fmla="*/ 1380 w 4237"/>
                <a:gd name="T11" fmla="*/ 2065 h 2777"/>
                <a:gd name="T12" fmla="*/ 1567 w 4237"/>
                <a:gd name="T13" fmla="*/ 1862 h 2777"/>
                <a:gd name="T14" fmla="*/ 1740 w 4237"/>
                <a:gd name="T15" fmla="*/ 1660 h 2777"/>
                <a:gd name="T16" fmla="*/ 1897 w 4237"/>
                <a:gd name="T17" fmla="*/ 1405 h 2777"/>
                <a:gd name="T18" fmla="*/ 2047 w 4237"/>
                <a:gd name="T19" fmla="*/ 1165 h 2777"/>
                <a:gd name="T20" fmla="*/ 2190 w 4237"/>
                <a:gd name="T21" fmla="*/ 895 h 2777"/>
                <a:gd name="T22" fmla="*/ 2302 w 4237"/>
                <a:gd name="T23" fmla="*/ 692 h 2777"/>
                <a:gd name="T24" fmla="*/ 2385 w 4237"/>
                <a:gd name="T25" fmla="*/ 572 h 2777"/>
                <a:gd name="T26" fmla="*/ 2557 w 4237"/>
                <a:gd name="T27" fmla="*/ 415 h 2777"/>
                <a:gd name="T28" fmla="*/ 2745 w 4237"/>
                <a:gd name="T29" fmla="*/ 257 h 2777"/>
                <a:gd name="T30" fmla="*/ 2955 w 4237"/>
                <a:gd name="T31" fmla="*/ 137 h 2777"/>
                <a:gd name="T32" fmla="*/ 3202 w 4237"/>
                <a:gd name="T33" fmla="*/ 32 h 2777"/>
                <a:gd name="T34" fmla="*/ 3330 w 4237"/>
                <a:gd name="T35" fmla="*/ 10 h 2777"/>
                <a:gd name="T36" fmla="*/ 3450 w 4237"/>
                <a:gd name="T37" fmla="*/ 2 h 2777"/>
                <a:gd name="T38" fmla="*/ 3645 w 4237"/>
                <a:gd name="T39" fmla="*/ 25 h 2777"/>
                <a:gd name="T40" fmla="*/ 3855 w 4237"/>
                <a:gd name="T41" fmla="*/ 115 h 2777"/>
                <a:gd name="T42" fmla="*/ 4012 w 4237"/>
                <a:gd name="T43" fmla="*/ 235 h 2777"/>
                <a:gd name="T44" fmla="*/ 4117 w 4237"/>
                <a:gd name="T45" fmla="*/ 332 h 2777"/>
                <a:gd name="T46" fmla="*/ 4237 w 4237"/>
                <a:gd name="T47" fmla="*/ 512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37" h="2777">
                  <a:moveTo>
                    <a:pt x="0" y="2777"/>
                  </a:moveTo>
                  <a:cubicBezTo>
                    <a:pt x="115" y="2734"/>
                    <a:pt x="230" y="2691"/>
                    <a:pt x="337" y="2650"/>
                  </a:cubicBezTo>
                  <a:cubicBezTo>
                    <a:pt x="444" y="2609"/>
                    <a:pt x="549" y="2575"/>
                    <a:pt x="645" y="2530"/>
                  </a:cubicBezTo>
                  <a:cubicBezTo>
                    <a:pt x="741" y="2485"/>
                    <a:pt x="831" y="2429"/>
                    <a:pt x="915" y="2380"/>
                  </a:cubicBezTo>
                  <a:cubicBezTo>
                    <a:pt x="999" y="2331"/>
                    <a:pt x="1070" y="2290"/>
                    <a:pt x="1147" y="2237"/>
                  </a:cubicBezTo>
                  <a:cubicBezTo>
                    <a:pt x="1224" y="2184"/>
                    <a:pt x="1310" y="2128"/>
                    <a:pt x="1380" y="2065"/>
                  </a:cubicBezTo>
                  <a:cubicBezTo>
                    <a:pt x="1450" y="2002"/>
                    <a:pt x="1507" y="1930"/>
                    <a:pt x="1567" y="1862"/>
                  </a:cubicBezTo>
                  <a:cubicBezTo>
                    <a:pt x="1627" y="1794"/>
                    <a:pt x="1685" y="1736"/>
                    <a:pt x="1740" y="1660"/>
                  </a:cubicBezTo>
                  <a:cubicBezTo>
                    <a:pt x="1795" y="1584"/>
                    <a:pt x="1846" y="1488"/>
                    <a:pt x="1897" y="1405"/>
                  </a:cubicBezTo>
                  <a:cubicBezTo>
                    <a:pt x="1948" y="1322"/>
                    <a:pt x="1998" y="1250"/>
                    <a:pt x="2047" y="1165"/>
                  </a:cubicBezTo>
                  <a:cubicBezTo>
                    <a:pt x="2096" y="1080"/>
                    <a:pt x="2148" y="974"/>
                    <a:pt x="2190" y="895"/>
                  </a:cubicBezTo>
                  <a:cubicBezTo>
                    <a:pt x="2232" y="816"/>
                    <a:pt x="2269" y="746"/>
                    <a:pt x="2302" y="692"/>
                  </a:cubicBezTo>
                  <a:cubicBezTo>
                    <a:pt x="2335" y="638"/>
                    <a:pt x="2343" y="618"/>
                    <a:pt x="2385" y="572"/>
                  </a:cubicBezTo>
                  <a:cubicBezTo>
                    <a:pt x="2427" y="526"/>
                    <a:pt x="2497" y="468"/>
                    <a:pt x="2557" y="415"/>
                  </a:cubicBezTo>
                  <a:cubicBezTo>
                    <a:pt x="2617" y="362"/>
                    <a:pt x="2679" y="303"/>
                    <a:pt x="2745" y="257"/>
                  </a:cubicBezTo>
                  <a:cubicBezTo>
                    <a:pt x="2811" y="211"/>
                    <a:pt x="2879" y="174"/>
                    <a:pt x="2955" y="137"/>
                  </a:cubicBezTo>
                  <a:cubicBezTo>
                    <a:pt x="3031" y="100"/>
                    <a:pt x="3140" y="53"/>
                    <a:pt x="3202" y="32"/>
                  </a:cubicBezTo>
                  <a:cubicBezTo>
                    <a:pt x="3264" y="11"/>
                    <a:pt x="3289" y="15"/>
                    <a:pt x="3330" y="10"/>
                  </a:cubicBezTo>
                  <a:cubicBezTo>
                    <a:pt x="3371" y="5"/>
                    <a:pt x="3398" y="0"/>
                    <a:pt x="3450" y="2"/>
                  </a:cubicBezTo>
                  <a:cubicBezTo>
                    <a:pt x="3502" y="4"/>
                    <a:pt x="3578" y="6"/>
                    <a:pt x="3645" y="25"/>
                  </a:cubicBezTo>
                  <a:cubicBezTo>
                    <a:pt x="3712" y="44"/>
                    <a:pt x="3794" y="80"/>
                    <a:pt x="3855" y="115"/>
                  </a:cubicBezTo>
                  <a:cubicBezTo>
                    <a:pt x="3916" y="150"/>
                    <a:pt x="3968" y="199"/>
                    <a:pt x="4012" y="235"/>
                  </a:cubicBezTo>
                  <a:cubicBezTo>
                    <a:pt x="4056" y="271"/>
                    <a:pt x="4080" y="286"/>
                    <a:pt x="4117" y="332"/>
                  </a:cubicBezTo>
                  <a:cubicBezTo>
                    <a:pt x="4154" y="378"/>
                    <a:pt x="4195" y="445"/>
                    <a:pt x="4237" y="512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8037" name="Text Box 5">
              <a:extLst>
                <a:ext uri="{FF2B5EF4-FFF2-40B4-BE49-F238E27FC236}">
                  <a16:creationId xmlns:a16="http://schemas.microsoft.com/office/drawing/2014/main" id="{433DFE47-9184-4C46-953A-A21072B82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7" y="2336"/>
              <a:ext cx="1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</p:grpSp>
      <p:grpSp>
        <p:nvGrpSpPr>
          <p:cNvPr id="1068038" name="Group 6">
            <a:extLst>
              <a:ext uri="{FF2B5EF4-FFF2-40B4-BE49-F238E27FC236}">
                <a16:creationId xmlns:a16="http://schemas.microsoft.com/office/drawing/2014/main" id="{1BF9FBEA-C383-4F41-8D8C-D5DC796F5877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2736850"/>
            <a:ext cx="4027488" cy="3151188"/>
            <a:chOff x="1414" y="1724"/>
            <a:chExt cx="2537" cy="1985"/>
          </a:xfrm>
        </p:grpSpPr>
        <p:sp>
          <p:nvSpPr>
            <p:cNvPr id="1068039" name="Text Box 7">
              <a:extLst>
                <a:ext uri="{FF2B5EF4-FFF2-40B4-BE49-F238E27FC236}">
                  <a16:creationId xmlns:a16="http://schemas.microsoft.com/office/drawing/2014/main" id="{53AF2988-99A1-40F9-9317-8E7CC5945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" y="2224"/>
              <a:ext cx="1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B</a:t>
              </a:r>
            </a:p>
          </p:txBody>
        </p:sp>
        <p:sp>
          <p:nvSpPr>
            <p:cNvPr id="1068040" name="Line 8">
              <a:extLst>
                <a:ext uri="{FF2B5EF4-FFF2-40B4-BE49-F238E27FC236}">
                  <a16:creationId xmlns:a16="http://schemas.microsoft.com/office/drawing/2014/main" id="{7FF4E72F-AC0F-4EAB-9C1B-56AD3601A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4" y="1724"/>
              <a:ext cx="2537" cy="19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68041" name="Group 9">
            <a:extLst>
              <a:ext uri="{FF2B5EF4-FFF2-40B4-BE49-F238E27FC236}">
                <a16:creationId xmlns:a16="http://schemas.microsoft.com/office/drawing/2014/main" id="{808C36AE-9499-47AC-9729-6C8FC95B4DF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286000"/>
            <a:ext cx="5754688" cy="3914775"/>
            <a:chOff x="1200" y="1440"/>
            <a:chExt cx="3625" cy="2466"/>
          </a:xfrm>
        </p:grpSpPr>
        <p:sp>
          <p:nvSpPr>
            <p:cNvPr id="1068042" name="Line 10">
              <a:extLst>
                <a:ext uri="{FF2B5EF4-FFF2-40B4-BE49-F238E27FC236}">
                  <a16:creationId xmlns:a16="http://schemas.microsoft.com/office/drawing/2014/main" id="{C4DD3FCF-4A32-4178-87FA-70A04CF2D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7" y="3717"/>
              <a:ext cx="31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8043" name="Line 11">
              <a:extLst>
                <a:ext uri="{FF2B5EF4-FFF2-40B4-BE49-F238E27FC236}">
                  <a16:creationId xmlns:a16="http://schemas.microsoft.com/office/drawing/2014/main" id="{27637BCC-3762-4C90-B14E-51FFD2D9C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" y="1440"/>
              <a:ext cx="0" cy="22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8044" name="Text Box 12">
              <a:extLst>
                <a:ext uri="{FF2B5EF4-FFF2-40B4-BE49-F238E27FC236}">
                  <a16:creationId xmlns:a16="http://schemas.microsoft.com/office/drawing/2014/main" id="{2B2C77CC-3AB4-4379-9DF5-5E6D1833A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48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  <p:sp>
          <p:nvSpPr>
            <p:cNvPr id="1068045" name="Text Box 13">
              <a:extLst>
                <a:ext uri="{FF2B5EF4-FFF2-40B4-BE49-F238E27FC236}">
                  <a16:creationId xmlns:a16="http://schemas.microsoft.com/office/drawing/2014/main" id="{5BCDDED5-8F05-48DA-B725-B0011B260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744"/>
              <a:ext cx="14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0</a:t>
              </a:r>
            </a:p>
          </p:txBody>
        </p:sp>
        <p:sp>
          <p:nvSpPr>
            <p:cNvPr id="1068046" name="Text Box 14">
              <a:extLst>
                <a:ext uri="{FF2B5EF4-FFF2-40B4-BE49-F238E27FC236}">
                  <a16:creationId xmlns:a16="http://schemas.microsoft.com/office/drawing/2014/main" id="{32E24038-7C1D-418A-A2C8-85C2AAE0D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3703"/>
              <a:ext cx="23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</p:grpSp>
      <p:sp>
        <p:nvSpPr>
          <p:cNvPr id="1068047" name="Text Box 15">
            <a:extLst>
              <a:ext uri="{FF2B5EF4-FFF2-40B4-BE49-F238E27FC236}">
                <a16:creationId xmlns:a16="http://schemas.microsoft.com/office/drawing/2014/main" id="{E7DAED2C-4603-4C57-BC08-75A52B9B8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863975"/>
            <a:ext cx="17269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3300"/>
                </a:solidFill>
                <a:latin typeface="+mn-lt"/>
              </a:rPr>
              <a:t>Produttività </a:t>
            </a:r>
            <a:r>
              <a:rPr lang="it-IT" altLang="it-IT" b="1" u="sng" dirty="0">
                <a:solidFill>
                  <a:srgbClr val="FF3300"/>
                </a:solidFill>
                <a:latin typeface="+mn-lt"/>
              </a:rPr>
              <a:t>media</a:t>
            </a:r>
            <a:r>
              <a:rPr lang="it-IT" altLang="it-IT" b="1" dirty="0">
                <a:solidFill>
                  <a:srgbClr val="FF3300"/>
                </a:solidFill>
                <a:latin typeface="+mn-lt"/>
              </a:rPr>
              <a:t> del fattore </a:t>
            </a:r>
            <a:r>
              <a:rPr lang="it-IT" altLang="it-IT" b="1" i="1" dirty="0">
                <a:solidFill>
                  <a:srgbClr val="FF3300"/>
                </a:solidFill>
                <a:latin typeface="+mn-lt"/>
              </a:rPr>
              <a:t>x</a:t>
            </a:r>
            <a:r>
              <a:rPr lang="it-IT" altLang="it-IT" b="1" i="1" baseline="-25000" dirty="0">
                <a:solidFill>
                  <a:srgbClr val="FF3300"/>
                </a:solidFill>
                <a:latin typeface="+mn-lt"/>
              </a:rPr>
              <a:t>1</a:t>
            </a:r>
            <a:r>
              <a:rPr lang="it-IT" altLang="it-IT" b="1" dirty="0">
                <a:solidFill>
                  <a:srgbClr val="FF3300"/>
                </a:solidFill>
                <a:latin typeface="+mn-lt"/>
              </a:rPr>
              <a:t>: </a:t>
            </a:r>
          </a:p>
          <a:p>
            <a:r>
              <a:rPr lang="it-IT" altLang="it-IT" b="1" i="1" dirty="0">
                <a:latin typeface="+mn-lt"/>
              </a:rPr>
              <a:t>PMex</a:t>
            </a:r>
            <a:r>
              <a:rPr lang="it-IT" altLang="it-IT" b="1" i="1" baseline="-25000" dirty="0">
                <a:latin typeface="+mn-lt"/>
              </a:rPr>
              <a:t>1</a:t>
            </a:r>
            <a:r>
              <a:rPr lang="it-IT" altLang="it-IT" dirty="0">
                <a:latin typeface="+mn-lt"/>
              </a:rPr>
              <a:t> = </a:t>
            </a:r>
            <a:r>
              <a:rPr lang="it-IT" altLang="it-IT" b="1" i="1" dirty="0">
                <a:latin typeface="+mn-lt"/>
              </a:rPr>
              <a:t>q/x</a:t>
            </a:r>
            <a:r>
              <a:rPr lang="it-IT" altLang="it-IT" b="1" i="1" baseline="-25000" dirty="0">
                <a:latin typeface="+mn-lt"/>
              </a:rPr>
              <a:t>1</a:t>
            </a:r>
          </a:p>
        </p:txBody>
      </p:sp>
      <p:sp>
        <p:nvSpPr>
          <p:cNvPr id="1068048" name="Line 16">
            <a:extLst>
              <a:ext uri="{FF2B5EF4-FFF2-40B4-BE49-F238E27FC236}">
                <a16:creationId xmlns:a16="http://schemas.microsoft.com/office/drawing/2014/main" id="{3D8EEF1D-9655-4370-81F0-D0C9C35278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581525"/>
            <a:ext cx="3529012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8049" name="Text Box 17">
            <a:extLst>
              <a:ext uri="{FF2B5EF4-FFF2-40B4-BE49-F238E27FC236}">
                <a16:creationId xmlns:a16="http://schemas.microsoft.com/office/drawing/2014/main" id="{139BCC5A-D02F-41D1-A06E-B675CD74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648200"/>
            <a:ext cx="3603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A</a:t>
            </a:r>
          </a:p>
        </p:txBody>
      </p:sp>
      <p:sp>
        <p:nvSpPr>
          <p:cNvPr id="1068050" name="Text Box 18">
            <a:extLst>
              <a:ext uri="{FF2B5EF4-FFF2-40B4-BE49-F238E27FC236}">
                <a16:creationId xmlns:a16="http://schemas.microsoft.com/office/drawing/2014/main" id="{95CFBEE1-23DA-4608-919D-20CCEAB60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3438525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B</a:t>
            </a:r>
          </a:p>
        </p:txBody>
      </p:sp>
      <p:sp>
        <p:nvSpPr>
          <p:cNvPr id="1068051" name="Text Box 19">
            <a:extLst>
              <a:ext uri="{FF2B5EF4-FFF2-40B4-BE49-F238E27FC236}">
                <a16:creationId xmlns:a16="http://schemas.microsoft.com/office/drawing/2014/main" id="{74E17F14-9DF6-4095-98AF-2A824314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959100"/>
            <a:ext cx="431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C</a:t>
            </a:r>
          </a:p>
        </p:txBody>
      </p:sp>
      <p:sp>
        <p:nvSpPr>
          <p:cNvPr id="1068052" name="Line 20">
            <a:extLst>
              <a:ext uri="{FF2B5EF4-FFF2-40B4-BE49-F238E27FC236}">
                <a16:creationId xmlns:a16="http://schemas.microsoft.com/office/drawing/2014/main" id="{961D9C2D-643F-4D95-9928-E4CA1F013E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076700"/>
            <a:ext cx="360045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8053" name="Line 21">
            <a:extLst>
              <a:ext uri="{FF2B5EF4-FFF2-40B4-BE49-F238E27FC236}">
                <a16:creationId xmlns:a16="http://schemas.microsoft.com/office/drawing/2014/main" id="{4A242B91-AB9E-4A13-9458-AC67B7630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3644900"/>
            <a:ext cx="3455987" cy="2232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8054" name="Line 22">
            <a:extLst>
              <a:ext uri="{FF2B5EF4-FFF2-40B4-BE49-F238E27FC236}">
                <a16:creationId xmlns:a16="http://schemas.microsoft.com/office/drawing/2014/main" id="{2E5515F8-127F-46A6-A172-A2DA795DF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8055" name="Line 23">
            <a:extLst>
              <a:ext uri="{FF2B5EF4-FFF2-40B4-BE49-F238E27FC236}">
                <a16:creationId xmlns:a16="http://schemas.microsoft.com/office/drawing/2014/main" id="{C000C7AF-33B2-475C-BBF9-1EA43EB417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924175"/>
            <a:ext cx="4248150" cy="295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8056" name="Line 24">
            <a:extLst>
              <a:ext uri="{FF2B5EF4-FFF2-40B4-BE49-F238E27FC236}">
                <a16:creationId xmlns:a16="http://schemas.microsoft.com/office/drawing/2014/main" id="{0E424887-D152-4666-99C9-489B84080A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3068638"/>
            <a:ext cx="4824412" cy="280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8057" name="Line 25">
            <a:extLst>
              <a:ext uri="{FF2B5EF4-FFF2-40B4-BE49-F238E27FC236}">
                <a16:creationId xmlns:a16="http://schemas.microsoft.com/office/drawing/2014/main" id="{2ACB07AA-8590-42D2-9ADF-223C1C08C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3284538"/>
            <a:ext cx="5472112" cy="259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68058" name="Group 26">
            <a:extLst>
              <a:ext uri="{FF2B5EF4-FFF2-40B4-BE49-F238E27FC236}">
                <a16:creationId xmlns:a16="http://schemas.microsoft.com/office/drawing/2014/main" id="{F21F4E5D-FDDD-48F5-A529-A731C74C1F0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435600"/>
            <a:ext cx="4818063" cy="460375"/>
            <a:chOff x="1440" y="3424"/>
            <a:chExt cx="3035" cy="290"/>
          </a:xfrm>
        </p:grpSpPr>
        <p:grpSp>
          <p:nvGrpSpPr>
            <p:cNvPr id="1068059" name="Group 27">
              <a:extLst>
                <a:ext uri="{FF2B5EF4-FFF2-40B4-BE49-F238E27FC236}">
                  <a16:creationId xmlns:a16="http://schemas.microsoft.com/office/drawing/2014/main" id="{B5F30EA1-BB54-475B-B18C-F80FE8D00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3424"/>
              <a:ext cx="3035" cy="290"/>
              <a:chOff x="1440" y="3424"/>
              <a:chExt cx="3035" cy="290"/>
            </a:xfrm>
          </p:grpSpPr>
          <p:sp>
            <p:nvSpPr>
              <p:cNvPr id="1068060" name="Freeform 28">
                <a:extLst>
                  <a:ext uri="{FF2B5EF4-FFF2-40B4-BE49-F238E27FC236}">
                    <a16:creationId xmlns:a16="http://schemas.microsoft.com/office/drawing/2014/main" id="{39FA47DC-30DF-4845-A7B7-0799B1827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3424"/>
                <a:ext cx="2559" cy="290"/>
              </a:xfrm>
              <a:custGeom>
                <a:avLst/>
                <a:gdLst>
                  <a:gd name="T0" fmla="*/ 0 w 3622"/>
                  <a:gd name="T1" fmla="*/ 486 h 486"/>
                  <a:gd name="T2" fmla="*/ 300 w 3622"/>
                  <a:gd name="T3" fmla="*/ 411 h 486"/>
                  <a:gd name="T4" fmla="*/ 660 w 3622"/>
                  <a:gd name="T5" fmla="*/ 328 h 486"/>
                  <a:gd name="T6" fmla="*/ 885 w 3622"/>
                  <a:gd name="T7" fmla="*/ 283 h 486"/>
                  <a:gd name="T8" fmla="*/ 997 w 3622"/>
                  <a:gd name="T9" fmla="*/ 253 h 486"/>
                  <a:gd name="T10" fmla="*/ 1162 w 3622"/>
                  <a:gd name="T11" fmla="*/ 216 h 486"/>
                  <a:gd name="T12" fmla="*/ 1357 w 3622"/>
                  <a:gd name="T13" fmla="*/ 178 h 486"/>
                  <a:gd name="T14" fmla="*/ 1500 w 3622"/>
                  <a:gd name="T15" fmla="*/ 148 h 486"/>
                  <a:gd name="T16" fmla="*/ 1770 w 3622"/>
                  <a:gd name="T17" fmla="*/ 96 h 486"/>
                  <a:gd name="T18" fmla="*/ 1995 w 3622"/>
                  <a:gd name="T19" fmla="*/ 51 h 486"/>
                  <a:gd name="T20" fmla="*/ 2197 w 3622"/>
                  <a:gd name="T21" fmla="*/ 21 h 486"/>
                  <a:gd name="T22" fmla="*/ 2385 w 3622"/>
                  <a:gd name="T23" fmla="*/ 6 h 486"/>
                  <a:gd name="T24" fmla="*/ 2640 w 3622"/>
                  <a:gd name="T25" fmla="*/ 58 h 486"/>
                  <a:gd name="T26" fmla="*/ 2880 w 3622"/>
                  <a:gd name="T27" fmla="*/ 133 h 486"/>
                  <a:gd name="T28" fmla="*/ 3090 w 3622"/>
                  <a:gd name="T29" fmla="*/ 208 h 486"/>
                  <a:gd name="T30" fmla="*/ 3285 w 3622"/>
                  <a:gd name="T31" fmla="*/ 276 h 486"/>
                  <a:gd name="T32" fmla="*/ 3442 w 3622"/>
                  <a:gd name="T33" fmla="*/ 343 h 486"/>
                  <a:gd name="T34" fmla="*/ 3622 w 3622"/>
                  <a:gd name="T35" fmla="*/ 433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2" h="486">
                    <a:moveTo>
                      <a:pt x="0" y="486"/>
                    </a:moveTo>
                    <a:cubicBezTo>
                      <a:pt x="50" y="474"/>
                      <a:pt x="190" y="437"/>
                      <a:pt x="300" y="411"/>
                    </a:cubicBezTo>
                    <a:cubicBezTo>
                      <a:pt x="410" y="385"/>
                      <a:pt x="563" y="349"/>
                      <a:pt x="660" y="328"/>
                    </a:cubicBezTo>
                    <a:cubicBezTo>
                      <a:pt x="757" y="307"/>
                      <a:pt x="829" y="295"/>
                      <a:pt x="885" y="283"/>
                    </a:cubicBezTo>
                    <a:cubicBezTo>
                      <a:pt x="941" y="271"/>
                      <a:pt x="951" y="264"/>
                      <a:pt x="997" y="253"/>
                    </a:cubicBezTo>
                    <a:cubicBezTo>
                      <a:pt x="1043" y="242"/>
                      <a:pt x="1102" y="229"/>
                      <a:pt x="1162" y="216"/>
                    </a:cubicBezTo>
                    <a:cubicBezTo>
                      <a:pt x="1222" y="203"/>
                      <a:pt x="1301" y="189"/>
                      <a:pt x="1357" y="178"/>
                    </a:cubicBezTo>
                    <a:cubicBezTo>
                      <a:pt x="1413" y="167"/>
                      <a:pt x="1431" y="162"/>
                      <a:pt x="1500" y="148"/>
                    </a:cubicBezTo>
                    <a:cubicBezTo>
                      <a:pt x="1569" y="134"/>
                      <a:pt x="1688" y="112"/>
                      <a:pt x="1770" y="96"/>
                    </a:cubicBezTo>
                    <a:cubicBezTo>
                      <a:pt x="1852" y="80"/>
                      <a:pt x="1924" y="63"/>
                      <a:pt x="1995" y="51"/>
                    </a:cubicBezTo>
                    <a:cubicBezTo>
                      <a:pt x="2066" y="39"/>
                      <a:pt x="2132" y="29"/>
                      <a:pt x="2197" y="21"/>
                    </a:cubicBezTo>
                    <a:cubicBezTo>
                      <a:pt x="2262" y="13"/>
                      <a:pt x="2311" y="0"/>
                      <a:pt x="2385" y="6"/>
                    </a:cubicBezTo>
                    <a:cubicBezTo>
                      <a:pt x="2459" y="12"/>
                      <a:pt x="2557" y="37"/>
                      <a:pt x="2640" y="58"/>
                    </a:cubicBezTo>
                    <a:cubicBezTo>
                      <a:pt x="2723" y="79"/>
                      <a:pt x="2805" y="108"/>
                      <a:pt x="2880" y="133"/>
                    </a:cubicBezTo>
                    <a:cubicBezTo>
                      <a:pt x="2955" y="158"/>
                      <a:pt x="3022" y="184"/>
                      <a:pt x="3090" y="208"/>
                    </a:cubicBezTo>
                    <a:cubicBezTo>
                      <a:pt x="3158" y="232"/>
                      <a:pt x="3226" y="253"/>
                      <a:pt x="3285" y="276"/>
                    </a:cubicBezTo>
                    <a:cubicBezTo>
                      <a:pt x="3344" y="299"/>
                      <a:pt x="3386" y="317"/>
                      <a:pt x="3442" y="343"/>
                    </a:cubicBezTo>
                    <a:cubicBezTo>
                      <a:pt x="3498" y="369"/>
                      <a:pt x="3560" y="401"/>
                      <a:pt x="3622" y="433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8061" name="Text Box 29">
                <a:extLst>
                  <a:ext uri="{FF2B5EF4-FFF2-40B4-BE49-F238E27FC236}">
                    <a16:creationId xmlns:a16="http://schemas.microsoft.com/office/drawing/2014/main" id="{84C4B997-51A1-44F7-ACA8-1D8415B72C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6" y="3546"/>
                <a:ext cx="439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PMex</a:t>
                </a:r>
                <a:r>
                  <a:rPr lang="it-IT" altLang="it-IT" b="1" i="1" baseline="-25000"/>
                  <a:t>1</a:t>
                </a:r>
                <a:endParaRPr lang="it-IT" altLang="it-IT" b="1" i="1"/>
              </a:p>
            </p:txBody>
          </p:sp>
        </p:grpSp>
        <p:sp>
          <p:nvSpPr>
            <p:cNvPr id="1068062" name="Text Box 30">
              <a:extLst>
                <a:ext uri="{FF2B5EF4-FFF2-40B4-BE49-F238E27FC236}">
                  <a16:creationId xmlns:a16="http://schemas.microsoft.com/office/drawing/2014/main" id="{91BE386B-EABD-4464-A5E6-A986AFF01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438"/>
              <a:ext cx="45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/>
                <a:t>PMex</a:t>
              </a:r>
              <a:r>
                <a:rPr lang="en-US" altLang="it-IT" baseline="-25000"/>
                <a:t>1</a:t>
              </a:r>
            </a:p>
          </p:txBody>
        </p:sp>
      </p:grpSp>
      <p:sp>
        <p:nvSpPr>
          <p:cNvPr id="1068063" name="Rectangle 31">
            <a:extLst>
              <a:ext uri="{FF2B5EF4-FFF2-40B4-BE49-F238E27FC236}">
                <a16:creationId xmlns:a16="http://schemas.microsoft.com/office/drawing/2014/main" id="{34B9FD36-F776-4400-BDEA-82A5B3B71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065713"/>
            <a:ext cx="2089150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8064" name="Oval 32">
            <a:extLst>
              <a:ext uri="{FF2B5EF4-FFF2-40B4-BE49-F238E27FC236}">
                <a16:creationId xmlns:a16="http://schemas.microsoft.com/office/drawing/2014/main" id="{3DCC7AE9-AC31-4659-8314-3C36FC0AD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539115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8065" name="Oval 33">
            <a:extLst>
              <a:ext uri="{FF2B5EF4-FFF2-40B4-BE49-F238E27FC236}">
                <a16:creationId xmlns:a16="http://schemas.microsoft.com/office/drawing/2014/main" id="{0D071D95-E841-4D68-A31C-A6899507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8895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8066" name="Line 34">
            <a:extLst>
              <a:ext uri="{FF2B5EF4-FFF2-40B4-BE49-F238E27FC236}">
                <a16:creationId xmlns:a16="http://schemas.microsoft.com/office/drawing/2014/main" id="{3E4BDEEB-6A64-44B4-BFDA-8D6DB2C66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562610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8067" name="Line 35">
            <a:extLst>
              <a:ext uri="{FF2B5EF4-FFF2-40B4-BE49-F238E27FC236}">
                <a16:creationId xmlns:a16="http://schemas.microsoft.com/office/drawing/2014/main" id="{30E8843A-DD8C-4E9E-8417-6197D0563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563" y="553402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8068" name="Oval 36">
            <a:extLst>
              <a:ext uri="{FF2B5EF4-FFF2-40B4-BE49-F238E27FC236}">
                <a16:creationId xmlns:a16="http://schemas.microsoft.com/office/drawing/2014/main" id="{05ED9641-18DD-4602-981C-CE2E615B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42957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8069" name="Line 37">
            <a:extLst>
              <a:ext uri="{FF2B5EF4-FFF2-40B4-BE49-F238E27FC236}">
                <a16:creationId xmlns:a16="http://schemas.microsoft.com/office/drawing/2014/main" id="{B4A3B6EC-31FE-4597-A892-017D2DD47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544512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8070" name="Text Box 38">
            <a:extLst>
              <a:ext uri="{FF2B5EF4-FFF2-40B4-BE49-F238E27FC236}">
                <a16:creationId xmlns:a16="http://schemas.microsoft.com/office/drawing/2014/main" id="{2E990CE4-2015-4237-91A3-AD7CF8372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6165850"/>
            <a:ext cx="8975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800" dirty="0">
                <a:latin typeface="+mn-lt"/>
              </a:rPr>
              <a:t>In </a:t>
            </a:r>
            <a:r>
              <a:rPr lang="it-IT" altLang="it-IT" sz="1800" b="1" dirty="0">
                <a:latin typeface="+mn-lt"/>
              </a:rPr>
              <a:t>generale</a:t>
            </a:r>
            <a:r>
              <a:rPr lang="it-IT" altLang="it-IT" sz="1800" dirty="0">
                <a:latin typeface="+mn-lt"/>
              </a:rPr>
              <a:t>, una </a:t>
            </a:r>
            <a:r>
              <a:rPr lang="it-IT" altLang="it-IT" sz="1800" b="1" dirty="0">
                <a:solidFill>
                  <a:srgbClr val="FF3300"/>
                </a:solidFill>
                <a:latin typeface="+mn-lt"/>
              </a:rPr>
              <a:t>grandezza media</a:t>
            </a:r>
            <a:r>
              <a:rPr lang="it-IT" altLang="it-IT" sz="1800" dirty="0">
                <a:latin typeface="+mn-lt"/>
              </a:rPr>
              <a:t> tra </a:t>
            </a:r>
            <a:r>
              <a:rPr lang="it-IT" altLang="it-IT" sz="1800" b="1" i="1" dirty="0">
                <a:latin typeface="+mn-lt"/>
              </a:rPr>
              <a:t>y</a:t>
            </a:r>
            <a:r>
              <a:rPr lang="it-IT" altLang="it-IT" sz="1800" dirty="0">
                <a:latin typeface="+mn-lt"/>
              </a:rPr>
              <a:t> (qui </a:t>
            </a:r>
            <a:r>
              <a:rPr lang="it-IT" altLang="it-IT" sz="1800" i="1" dirty="0">
                <a:latin typeface="+mn-lt"/>
              </a:rPr>
              <a:t>q</a:t>
            </a:r>
            <a:r>
              <a:rPr lang="it-IT" altLang="it-IT" sz="1800" dirty="0">
                <a:latin typeface="+mn-lt"/>
              </a:rPr>
              <a:t>) ed </a:t>
            </a:r>
            <a:r>
              <a:rPr lang="it-IT" altLang="it-IT" sz="1800" b="1" i="1" dirty="0">
                <a:latin typeface="+mn-lt"/>
              </a:rPr>
              <a:t>x</a:t>
            </a:r>
            <a:r>
              <a:rPr lang="it-IT" altLang="it-IT" sz="1800" dirty="0">
                <a:latin typeface="+mn-lt"/>
              </a:rPr>
              <a:t> (qui </a:t>
            </a:r>
            <a:r>
              <a:rPr lang="it-IT" altLang="it-IT" sz="1800" i="1" dirty="0">
                <a:latin typeface="+mn-lt"/>
              </a:rPr>
              <a:t>x</a:t>
            </a:r>
            <a:r>
              <a:rPr lang="it-IT" altLang="it-IT" sz="1800" i="1" baseline="-25000" dirty="0">
                <a:latin typeface="+mn-lt"/>
              </a:rPr>
              <a:t>1</a:t>
            </a:r>
            <a:r>
              <a:rPr lang="it-IT" altLang="it-IT" sz="1800" dirty="0">
                <a:latin typeface="+mn-lt"/>
              </a:rPr>
              <a:t>) è misurata </a:t>
            </a:r>
            <a:r>
              <a:rPr lang="it-IT" altLang="it-IT" sz="1800" b="1" dirty="0">
                <a:latin typeface="+mn-lt"/>
              </a:rPr>
              <a:t>dall’inclinazione</a:t>
            </a:r>
            <a:r>
              <a:rPr lang="it-IT" altLang="it-IT" sz="1800" dirty="0">
                <a:latin typeface="+mn-lt"/>
              </a:rPr>
              <a:t> della retta che congiunge l’origine con ogni punto della relazione </a:t>
            </a:r>
            <a:r>
              <a:rPr lang="it-IT" altLang="it-IT" sz="1800" b="1" i="1" dirty="0">
                <a:latin typeface="+mn-lt"/>
              </a:rPr>
              <a:t>y = f(x)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6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6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6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6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6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8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8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6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6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6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6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6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6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6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68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6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068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06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06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68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68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68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68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06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06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6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6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6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6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6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6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1068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1068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106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1068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106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47" grpId="0"/>
      <p:bldP spid="1068049" grpId="0"/>
      <p:bldP spid="1068051" grpId="0"/>
      <p:bldP spid="10680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>
            <a:extLst>
              <a:ext uri="{FF2B5EF4-FFF2-40B4-BE49-F238E27FC236}">
                <a16:creationId xmlns:a16="http://schemas.microsoft.com/office/drawing/2014/main" id="{EBE9C1BA-7333-4E4F-B712-B1C343C89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2bis. – </a:t>
            </a:r>
            <a:r>
              <a:rPr lang="it-IT" altLang="it-IT">
                <a:cs typeface="Times New Roman" panose="02020603050405020304" pitchFamily="18" charset="0"/>
              </a:rPr>
              <a:t>Curve del prodotto totale e della produttività marginale</a:t>
            </a:r>
          </a:p>
        </p:txBody>
      </p:sp>
      <p:grpSp>
        <p:nvGrpSpPr>
          <p:cNvPr id="1070083" name="Group 3">
            <a:extLst>
              <a:ext uri="{FF2B5EF4-FFF2-40B4-BE49-F238E27FC236}">
                <a16:creationId xmlns:a16="http://schemas.microsoft.com/office/drawing/2014/main" id="{00D4E750-EACF-4C42-B762-1568C2A89F30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3252788"/>
            <a:ext cx="5011737" cy="2635250"/>
            <a:chOff x="1419" y="2049"/>
            <a:chExt cx="3157" cy="1660"/>
          </a:xfrm>
        </p:grpSpPr>
        <p:sp>
          <p:nvSpPr>
            <p:cNvPr id="1070084" name="Freeform 4">
              <a:extLst>
                <a:ext uri="{FF2B5EF4-FFF2-40B4-BE49-F238E27FC236}">
                  <a16:creationId xmlns:a16="http://schemas.microsoft.com/office/drawing/2014/main" id="{F04E1979-F4A1-46BD-A0DF-12CBB7D58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049"/>
              <a:ext cx="2993" cy="1660"/>
            </a:xfrm>
            <a:custGeom>
              <a:avLst/>
              <a:gdLst>
                <a:gd name="T0" fmla="*/ 0 w 4237"/>
                <a:gd name="T1" fmla="*/ 2777 h 2777"/>
                <a:gd name="T2" fmla="*/ 337 w 4237"/>
                <a:gd name="T3" fmla="*/ 2650 h 2777"/>
                <a:gd name="T4" fmla="*/ 645 w 4237"/>
                <a:gd name="T5" fmla="*/ 2530 h 2777"/>
                <a:gd name="T6" fmla="*/ 915 w 4237"/>
                <a:gd name="T7" fmla="*/ 2380 h 2777"/>
                <a:gd name="T8" fmla="*/ 1147 w 4237"/>
                <a:gd name="T9" fmla="*/ 2237 h 2777"/>
                <a:gd name="T10" fmla="*/ 1380 w 4237"/>
                <a:gd name="T11" fmla="*/ 2065 h 2777"/>
                <a:gd name="T12" fmla="*/ 1567 w 4237"/>
                <a:gd name="T13" fmla="*/ 1862 h 2777"/>
                <a:gd name="T14" fmla="*/ 1740 w 4237"/>
                <a:gd name="T15" fmla="*/ 1660 h 2777"/>
                <a:gd name="T16" fmla="*/ 1897 w 4237"/>
                <a:gd name="T17" fmla="*/ 1405 h 2777"/>
                <a:gd name="T18" fmla="*/ 2047 w 4237"/>
                <a:gd name="T19" fmla="*/ 1165 h 2777"/>
                <a:gd name="T20" fmla="*/ 2190 w 4237"/>
                <a:gd name="T21" fmla="*/ 895 h 2777"/>
                <a:gd name="T22" fmla="*/ 2302 w 4237"/>
                <a:gd name="T23" fmla="*/ 692 h 2777"/>
                <a:gd name="T24" fmla="*/ 2385 w 4237"/>
                <a:gd name="T25" fmla="*/ 572 h 2777"/>
                <a:gd name="T26" fmla="*/ 2557 w 4237"/>
                <a:gd name="T27" fmla="*/ 415 h 2777"/>
                <a:gd name="T28" fmla="*/ 2745 w 4237"/>
                <a:gd name="T29" fmla="*/ 257 h 2777"/>
                <a:gd name="T30" fmla="*/ 2955 w 4237"/>
                <a:gd name="T31" fmla="*/ 137 h 2777"/>
                <a:gd name="T32" fmla="*/ 3202 w 4237"/>
                <a:gd name="T33" fmla="*/ 32 h 2777"/>
                <a:gd name="T34" fmla="*/ 3330 w 4237"/>
                <a:gd name="T35" fmla="*/ 10 h 2777"/>
                <a:gd name="T36" fmla="*/ 3450 w 4237"/>
                <a:gd name="T37" fmla="*/ 2 h 2777"/>
                <a:gd name="T38" fmla="*/ 3645 w 4237"/>
                <a:gd name="T39" fmla="*/ 25 h 2777"/>
                <a:gd name="T40" fmla="*/ 3855 w 4237"/>
                <a:gd name="T41" fmla="*/ 115 h 2777"/>
                <a:gd name="T42" fmla="*/ 4012 w 4237"/>
                <a:gd name="T43" fmla="*/ 235 h 2777"/>
                <a:gd name="T44" fmla="*/ 4117 w 4237"/>
                <a:gd name="T45" fmla="*/ 332 h 2777"/>
                <a:gd name="T46" fmla="*/ 4237 w 4237"/>
                <a:gd name="T47" fmla="*/ 512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37" h="2777">
                  <a:moveTo>
                    <a:pt x="0" y="2777"/>
                  </a:moveTo>
                  <a:cubicBezTo>
                    <a:pt x="115" y="2734"/>
                    <a:pt x="230" y="2691"/>
                    <a:pt x="337" y="2650"/>
                  </a:cubicBezTo>
                  <a:cubicBezTo>
                    <a:pt x="444" y="2609"/>
                    <a:pt x="549" y="2575"/>
                    <a:pt x="645" y="2530"/>
                  </a:cubicBezTo>
                  <a:cubicBezTo>
                    <a:pt x="741" y="2485"/>
                    <a:pt x="831" y="2429"/>
                    <a:pt x="915" y="2380"/>
                  </a:cubicBezTo>
                  <a:cubicBezTo>
                    <a:pt x="999" y="2331"/>
                    <a:pt x="1070" y="2290"/>
                    <a:pt x="1147" y="2237"/>
                  </a:cubicBezTo>
                  <a:cubicBezTo>
                    <a:pt x="1224" y="2184"/>
                    <a:pt x="1310" y="2128"/>
                    <a:pt x="1380" y="2065"/>
                  </a:cubicBezTo>
                  <a:cubicBezTo>
                    <a:pt x="1450" y="2002"/>
                    <a:pt x="1507" y="1930"/>
                    <a:pt x="1567" y="1862"/>
                  </a:cubicBezTo>
                  <a:cubicBezTo>
                    <a:pt x="1627" y="1794"/>
                    <a:pt x="1685" y="1736"/>
                    <a:pt x="1740" y="1660"/>
                  </a:cubicBezTo>
                  <a:cubicBezTo>
                    <a:pt x="1795" y="1584"/>
                    <a:pt x="1846" y="1488"/>
                    <a:pt x="1897" y="1405"/>
                  </a:cubicBezTo>
                  <a:cubicBezTo>
                    <a:pt x="1948" y="1322"/>
                    <a:pt x="1998" y="1250"/>
                    <a:pt x="2047" y="1165"/>
                  </a:cubicBezTo>
                  <a:cubicBezTo>
                    <a:pt x="2096" y="1080"/>
                    <a:pt x="2148" y="974"/>
                    <a:pt x="2190" y="895"/>
                  </a:cubicBezTo>
                  <a:cubicBezTo>
                    <a:pt x="2232" y="816"/>
                    <a:pt x="2269" y="746"/>
                    <a:pt x="2302" y="692"/>
                  </a:cubicBezTo>
                  <a:cubicBezTo>
                    <a:pt x="2335" y="638"/>
                    <a:pt x="2343" y="618"/>
                    <a:pt x="2385" y="572"/>
                  </a:cubicBezTo>
                  <a:cubicBezTo>
                    <a:pt x="2427" y="526"/>
                    <a:pt x="2497" y="468"/>
                    <a:pt x="2557" y="415"/>
                  </a:cubicBezTo>
                  <a:cubicBezTo>
                    <a:pt x="2617" y="362"/>
                    <a:pt x="2679" y="303"/>
                    <a:pt x="2745" y="257"/>
                  </a:cubicBezTo>
                  <a:cubicBezTo>
                    <a:pt x="2811" y="211"/>
                    <a:pt x="2879" y="174"/>
                    <a:pt x="2955" y="137"/>
                  </a:cubicBezTo>
                  <a:cubicBezTo>
                    <a:pt x="3031" y="100"/>
                    <a:pt x="3140" y="53"/>
                    <a:pt x="3202" y="32"/>
                  </a:cubicBezTo>
                  <a:cubicBezTo>
                    <a:pt x="3264" y="11"/>
                    <a:pt x="3289" y="15"/>
                    <a:pt x="3330" y="10"/>
                  </a:cubicBezTo>
                  <a:cubicBezTo>
                    <a:pt x="3371" y="5"/>
                    <a:pt x="3398" y="0"/>
                    <a:pt x="3450" y="2"/>
                  </a:cubicBezTo>
                  <a:cubicBezTo>
                    <a:pt x="3502" y="4"/>
                    <a:pt x="3578" y="6"/>
                    <a:pt x="3645" y="25"/>
                  </a:cubicBezTo>
                  <a:cubicBezTo>
                    <a:pt x="3712" y="44"/>
                    <a:pt x="3794" y="80"/>
                    <a:pt x="3855" y="115"/>
                  </a:cubicBezTo>
                  <a:cubicBezTo>
                    <a:pt x="3916" y="150"/>
                    <a:pt x="3968" y="199"/>
                    <a:pt x="4012" y="235"/>
                  </a:cubicBezTo>
                  <a:cubicBezTo>
                    <a:pt x="4056" y="271"/>
                    <a:pt x="4080" y="286"/>
                    <a:pt x="4117" y="332"/>
                  </a:cubicBezTo>
                  <a:cubicBezTo>
                    <a:pt x="4154" y="378"/>
                    <a:pt x="4195" y="445"/>
                    <a:pt x="4237" y="512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0085" name="Text Box 5">
              <a:extLst>
                <a:ext uri="{FF2B5EF4-FFF2-40B4-BE49-F238E27FC236}">
                  <a16:creationId xmlns:a16="http://schemas.microsoft.com/office/drawing/2014/main" id="{00F74300-06EB-45A1-A9EA-32F7BB906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7" y="2336"/>
              <a:ext cx="1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</p:grpSp>
      <p:grpSp>
        <p:nvGrpSpPr>
          <p:cNvPr id="1070086" name="Group 6">
            <a:extLst>
              <a:ext uri="{FF2B5EF4-FFF2-40B4-BE49-F238E27FC236}">
                <a16:creationId xmlns:a16="http://schemas.microsoft.com/office/drawing/2014/main" id="{DB845A5D-8929-4800-B481-8770A7984C6A}"/>
              </a:ext>
            </a:extLst>
          </p:cNvPr>
          <p:cNvGrpSpPr>
            <a:grpSpLocks/>
          </p:cNvGrpSpPr>
          <p:nvPr/>
        </p:nvGrpSpPr>
        <p:grpSpPr bwMode="auto">
          <a:xfrm>
            <a:off x="2320925" y="5157788"/>
            <a:ext cx="4532313" cy="1095375"/>
            <a:chOff x="1435" y="3261"/>
            <a:chExt cx="2855" cy="690"/>
          </a:xfrm>
        </p:grpSpPr>
        <p:sp>
          <p:nvSpPr>
            <p:cNvPr id="1070087" name="Freeform 7">
              <a:extLst>
                <a:ext uri="{FF2B5EF4-FFF2-40B4-BE49-F238E27FC236}">
                  <a16:creationId xmlns:a16="http://schemas.microsoft.com/office/drawing/2014/main" id="{73B9753F-0553-484D-8572-82B9934A7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3261"/>
              <a:ext cx="2855" cy="690"/>
            </a:xfrm>
            <a:custGeom>
              <a:avLst/>
              <a:gdLst>
                <a:gd name="T0" fmla="*/ 0 w 4043"/>
                <a:gd name="T1" fmla="*/ 749 h 1154"/>
                <a:gd name="T2" fmla="*/ 308 w 4043"/>
                <a:gd name="T3" fmla="*/ 674 h 1154"/>
                <a:gd name="T4" fmla="*/ 510 w 4043"/>
                <a:gd name="T5" fmla="*/ 607 h 1154"/>
                <a:gd name="T6" fmla="*/ 690 w 4043"/>
                <a:gd name="T7" fmla="*/ 539 h 1154"/>
                <a:gd name="T8" fmla="*/ 878 w 4043"/>
                <a:gd name="T9" fmla="*/ 442 h 1154"/>
                <a:gd name="T10" fmla="*/ 1020 w 4043"/>
                <a:gd name="T11" fmla="*/ 359 h 1154"/>
                <a:gd name="T12" fmla="*/ 1178 w 4043"/>
                <a:gd name="T13" fmla="*/ 254 h 1154"/>
                <a:gd name="T14" fmla="*/ 1328 w 4043"/>
                <a:gd name="T15" fmla="*/ 142 h 1154"/>
                <a:gd name="T16" fmla="*/ 1448 w 4043"/>
                <a:gd name="T17" fmla="*/ 59 h 1154"/>
                <a:gd name="T18" fmla="*/ 1560 w 4043"/>
                <a:gd name="T19" fmla="*/ 14 h 1154"/>
                <a:gd name="T20" fmla="*/ 1620 w 4043"/>
                <a:gd name="T21" fmla="*/ 7 h 1154"/>
                <a:gd name="T22" fmla="*/ 1710 w 4043"/>
                <a:gd name="T23" fmla="*/ 7 h 1154"/>
                <a:gd name="T24" fmla="*/ 1860 w 4043"/>
                <a:gd name="T25" fmla="*/ 52 h 1154"/>
                <a:gd name="T26" fmla="*/ 2048 w 4043"/>
                <a:gd name="T27" fmla="*/ 127 h 1154"/>
                <a:gd name="T28" fmla="*/ 2198 w 4043"/>
                <a:gd name="T29" fmla="*/ 194 h 1154"/>
                <a:gd name="T30" fmla="*/ 2355 w 4043"/>
                <a:gd name="T31" fmla="*/ 269 h 1154"/>
                <a:gd name="T32" fmla="*/ 2513 w 4043"/>
                <a:gd name="T33" fmla="*/ 352 h 1154"/>
                <a:gd name="T34" fmla="*/ 2753 w 4043"/>
                <a:gd name="T35" fmla="*/ 479 h 1154"/>
                <a:gd name="T36" fmla="*/ 2978 w 4043"/>
                <a:gd name="T37" fmla="*/ 584 h 1154"/>
                <a:gd name="T38" fmla="*/ 3180 w 4043"/>
                <a:gd name="T39" fmla="*/ 682 h 1154"/>
                <a:gd name="T40" fmla="*/ 3330 w 4043"/>
                <a:gd name="T41" fmla="*/ 749 h 1154"/>
                <a:gd name="T42" fmla="*/ 3495 w 4043"/>
                <a:gd name="T43" fmla="*/ 832 h 1154"/>
                <a:gd name="T44" fmla="*/ 3690 w 4043"/>
                <a:gd name="T45" fmla="*/ 952 h 1154"/>
                <a:gd name="T46" fmla="*/ 3915 w 4043"/>
                <a:gd name="T47" fmla="*/ 1072 h 1154"/>
                <a:gd name="T48" fmla="*/ 4043 w 4043"/>
                <a:gd name="T4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43" h="1154">
                  <a:moveTo>
                    <a:pt x="0" y="749"/>
                  </a:moveTo>
                  <a:cubicBezTo>
                    <a:pt x="111" y="723"/>
                    <a:pt x="223" y="698"/>
                    <a:pt x="308" y="674"/>
                  </a:cubicBezTo>
                  <a:cubicBezTo>
                    <a:pt x="393" y="650"/>
                    <a:pt x="446" y="629"/>
                    <a:pt x="510" y="607"/>
                  </a:cubicBezTo>
                  <a:cubicBezTo>
                    <a:pt x="574" y="585"/>
                    <a:pt x="629" y="566"/>
                    <a:pt x="690" y="539"/>
                  </a:cubicBezTo>
                  <a:cubicBezTo>
                    <a:pt x="751" y="512"/>
                    <a:pt x="823" y="472"/>
                    <a:pt x="878" y="442"/>
                  </a:cubicBezTo>
                  <a:cubicBezTo>
                    <a:pt x="933" y="412"/>
                    <a:pt x="970" y="390"/>
                    <a:pt x="1020" y="359"/>
                  </a:cubicBezTo>
                  <a:cubicBezTo>
                    <a:pt x="1070" y="328"/>
                    <a:pt x="1127" y="290"/>
                    <a:pt x="1178" y="254"/>
                  </a:cubicBezTo>
                  <a:cubicBezTo>
                    <a:pt x="1229" y="218"/>
                    <a:pt x="1283" y="175"/>
                    <a:pt x="1328" y="142"/>
                  </a:cubicBezTo>
                  <a:cubicBezTo>
                    <a:pt x="1373" y="109"/>
                    <a:pt x="1409" y="80"/>
                    <a:pt x="1448" y="59"/>
                  </a:cubicBezTo>
                  <a:cubicBezTo>
                    <a:pt x="1487" y="38"/>
                    <a:pt x="1531" y="23"/>
                    <a:pt x="1560" y="14"/>
                  </a:cubicBezTo>
                  <a:cubicBezTo>
                    <a:pt x="1589" y="5"/>
                    <a:pt x="1595" y="8"/>
                    <a:pt x="1620" y="7"/>
                  </a:cubicBezTo>
                  <a:cubicBezTo>
                    <a:pt x="1645" y="6"/>
                    <a:pt x="1670" y="0"/>
                    <a:pt x="1710" y="7"/>
                  </a:cubicBezTo>
                  <a:cubicBezTo>
                    <a:pt x="1750" y="14"/>
                    <a:pt x="1804" y="32"/>
                    <a:pt x="1860" y="52"/>
                  </a:cubicBezTo>
                  <a:cubicBezTo>
                    <a:pt x="1916" y="72"/>
                    <a:pt x="1992" y="103"/>
                    <a:pt x="2048" y="127"/>
                  </a:cubicBezTo>
                  <a:cubicBezTo>
                    <a:pt x="2104" y="151"/>
                    <a:pt x="2147" y="170"/>
                    <a:pt x="2198" y="194"/>
                  </a:cubicBezTo>
                  <a:cubicBezTo>
                    <a:pt x="2249" y="218"/>
                    <a:pt x="2303" y="243"/>
                    <a:pt x="2355" y="269"/>
                  </a:cubicBezTo>
                  <a:cubicBezTo>
                    <a:pt x="2407" y="295"/>
                    <a:pt x="2447" y="317"/>
                    <a:pt x="2513" y="352"/>
                  </a:cubicBezTo>
                  <a:cubicBezTo>
                    <a:pt x="2579" y="387"/>
                    <a:pt x="2676" y="440"/>
                    <a:pt x="2753" y="479"/>
                  </a:cubicBezTo>
                  <a:cubicBezTo>
                    <a:pt x="2830" y="518"/>
                    <a:pt x="2907" y="550"/>
                    <a:pt x="2978" y="584"/>
                  </a:cubicBezTo>
                  <a:cubicBezTo>
                    <a:pt x="3049" y="618"/>
                    <a:pt x="3121" y="654"/>
                    <a:pt x="3180" y="682"/>
                  </a:cubicBezTo>
                  <a:cubicBezTo>
                    <a:pt x="3239" y="710"/>
                    <a:pt x="3278" y="724"/>
                    <a:pt x="3330" y="749"/>
                  </a:cubicBezTo>
                  <a:cubicBezTo>
                    <a:pt x="3382" y="774"/>
                    <a:pt x="3435" y="798"/>
                    <a:pt x="3495" y="832"/>
                  </a:cubicBezTo>
                  <a:cubicBezTo>
                    <a:pt x="3555" y="866"/>
                    <a:pt x="3620" y="912"/>
                    <a:pt x="3690" y="952"/>
                  </a:cubicBezTo>
                  <a:cubicBezTo>
                    <a:pt x="3760" y="992"/>
                    <a:pt x="3856" y="1038"/>
                    <a:pt x="3915" y="1072"/>
                  </a:cubicBezTo>
                  <a:cubicBezTo>
                    <a:pt x="3974" y="1106"/>
                    <a:pt x="4008" y="1130"/>
                    <a:pt x="4043" y="115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0088" name="Text Box 8">
              <a:extLst>
                <a:ext uri="{FF2B5EF4-FFF2-40B4-BE49-F238E27FC236}">
                  <a16:creationId xmlns:a16="http://schemas.microsoft.com/office/drawing/2014/main" id="{21AC0205-C5DF-4149-B31E-AC741F13D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" y="3366"/>
              <a:ext cx="46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PMgx</a:t>
              </a:r>
              <a:r>
                <a:rPr lang="it-IT" altLang="it-IT" b="1" i="1" baseline="-25000" dirty="0">
                  <a:latin typeface="+mn-lt"/>
                </a:rPr>
                <a:t>1</a:t>
              </a:r>
              <a:endParaRPr lang="it-IT" altLang="it-IT" b="1" i="1" dirty="0">
                <a:latin typeface="+mn-lt"/>
              </a:endParaRPr>
            </a:p>
          </p:txBody>
        </p:sp>
      </p:grpSp>
      <p:grpSp>
        <p:nvGrpSpPr>
          <p:cNvPr id="1070089" name="Group 9">
            <a:extLst>
              <a:ext uri="{FF2B5EF4-FFF2-40B4-BE49-F238E27FC236}">
                <a16:creationId xmlns:a16="http://schemas.microsoft.com/office/drawing/2014/main" id="{E380DDD8-E0F8-4017-B0F8-97AB44051E3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286000"/>
            <a:ext cx="5754688" cy="3914775"/>
            <a:chOff x="1200" y="1440"/>
            <a:chExt cx="3625" cy="2466"/>
          </a:xfrm>
        </p:grpSpPr>
        <p:sp>
          <p:nvSpPr>
            <p:cNvPr id="1070090" name="Line 10">
              <a:extLst>
                <a:ext uri="{FF2B5EF4-FFF2-40B4-BE49-F238E27FC236}">
                  <a16:creationId xmlns:a16="http://schemas.microsoft.com/office/drawing/2014/main" id="{EA02AC49-8B49-4391-AF08-76A4C1277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7" y="3717"/>
              <a:ext cx="31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0091" name="Line 11">
              <a:extLst>
                <a:ext uri="{FF2B5EF4-FFF2-40B4-BE49-F238E27FC236}">
                  <a16:creationId xmlns:a16="http://schemas.microsoft.com/office/drawing/2014/main" id="{DA45B64F-4540-49CF-8995-D730E700F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" y="1440"/>
              <a:ext cx="0" cy="22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0092" name="Text Box 12">
              <a:extLst>
                <a:ext uri="{FF2B5EF4-FFF2-40B4-BE49-F238E27FC236}">
                  <a16:creationId xmlns:a16="http://schemas.microsoft.com/office/drawing/2014/main" id="{E31C7707-5F23-4D6D-A882-52D97C75C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48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  <p:sp>
          <p:nvSpPr>
            <p:cNvPr id="1070093" name="Text Box 13">
              <a:extLst>
                <a:ext uri="{FF2B5EF4-FFF2-40B4-BE49-F238E27FC236}">
                  <a16:creationId xmlns:a16="http://schemas.microsoft.com/office/drawing/2014/main" id="{370C27F8-0D91-42B0-89C1-DE0B0526B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744"/>
              <a:ext cx="14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0</a:t>
              </a:r>
            </a:p>
          </p:txBody>
        </p:sp>
        <p:sp>
          <p:nvSpPr>
            <p:cNvPr id="1070094" name="Text Box 14">
              <a:extLst>
                <a:ext uri="{FF2B5EF4-FFF2-40B4-BE49-F238E27FC236}">
                  <a16:creationId xmlns:a16="http://schemas.microsoft.com/office/drawing/2014/main" id="{4CEF9427-1D4C-4492-A26A-D0963AE0C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3703"/>
              <a:ext cx="23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</p:grpSp>
      <p:sp>
        <p:nvSpPr>
          <p:cNvPr id="1070095" name="Text Box 15">
            <a:extLst>
              <a:ext uri="{FF2B5EF4-FFF2-40B4-BE49-F238E27FC236}">
                <a16:creationId xmlns:a16="http://schemas.microsoft.com/office/drawing/2014/main" id="{EDEE6363-ACCD-44F7-A850-3CB9E0DAC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1" y="3213100"/>
            <a:ext cx="20446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3300"/>
                </a:solidFill>
                <a:latin typeface="+mn-lt"/>
              </a:rPr>
              <a:t>Produttività </a:t>
            </a:r>
            <a:r>
              <a:rPr lang="it-IT" altLang="it-IT" b="1" u="sng" dirty="0">
                <a:solidFill>
                  <a:srgbClr val="FF3300"/>
                </a:solidFill>
                <a:latin typeface="+mn-lt"/>
              </a:rPr>
              <a:t>marginale</a:t>
            </a:r>
            <a:r>
              <a:rPr lang="it-IT" altLang="it-IT" b="1" dirty="0">
                <a:solidFill>
                  <a:srgbClr val="FF3300"/>
                </a:solidFill>
                <a:latin typeface="+mn-lt"/>
              </a:rPr>
              <a:t> del fattore </a:t>
            </a:r>
            <a:r>
              <a:rPr lang="it-IT" altLang="it-IT" b="1" i="1" dirty="0">
                <a:solidFill>
                  <a:srgbClr val="FF3300"/>
                </a:solidFill>
                <a:latin typeface="+mn-lt"/>
              </a:rPr>
              <a:t>x</a:t>
            </a:r>
            <a:r>
              <a:rPr lang="it-IT" altLang="it-IT" b="1" i="1" baseline="-25000" dirty="0">
                <a:solidFill>
                  <a:srgbClr val="FF3300"/>
                </a:solidFill>
                <a:latin typeface="+mn-lt"/>
              </a:rPr>
              <a:t>1</a:t>
            </a:r>
            <a:r>
              <a:rPr lang="it-IT" altLang="it-IT" b="1" dirty="0">
                <a:solidFill>
                  <a:srgbClr val="FF3300"/>
                </a:solidFill>
                <a:latin typeface="+mn-lt"/>
              </a:rPr>
              <a:t>: </a:t>
            </a:r>
          </a:p>
          <a:p>
            <a:pPr algn="ctr"/>
            <a:r>
              <a:rPr lang="it-IT" altLang="it-IT" b="1" i="1" dirty="0">
                <a:latin typeface="+mn-lt"/>
              </a:rPr>
              <a:t>PMgx</a:t>
            </a:r>
            <a:r>
              <a:rPr lang="it-IT" altLang="it-IT" b="1" i="1" baseline="-25000" dirty="0">
                <a:latin typeface="+mn-lt"/>
              </a:rPr>
              <a:t>1</a:t>
            </a:r>
            <a:r>
              <a:rPr lang="it-IT" altLang="it-IT" dirty="0">
                <a:latin typeface="+mn-lt"/>
              </a:rPr>
              <a:t> = </a:t>
            </a:r>
            <a:r>
              <a:rPr lang="it-IT" altLang="it-IT" b="1" dirty="0" err="1">
                <a:latin typeface="Symbol" panose="05050102010706020507" pitchFamily="18" charset="2"/>
              </a:rPr>
              <a:t>D</a:t>
            </a:r>
            <a:r>
              <a:rPr lang="it-IT" altLang="it-IT" b="1" i="1" dirty="0" err="1">
                <a:latin typeface="+mn-lt"/>
              </a:rPr>
              <a:t>q</a:t>
            </a:r>
            <a:r>
              <a:rPr lang="it-IT" altLang="it-IT" b="1" i="1" dirty="0">
                <a:latin typeface="+mn-lt"/>
              </a:rPr>
              <a:t>/</a:t>
            </a:r>
            <a:r>
              <a:rPr lang="it-IT" altLang="it-IT" b="1" dirty="0">
                <a:latin typeface="Symbol" panose="05050102010706020507" pitchFamily="18" charset="2"/>
              </a:rPr>
              <a:t>D</a:t>
            </a:r>
            <a:r>
              <a:rPr lang="it-IT" altLang="it-IT" b="1" i="1" dirty="0">
                <a:latin typeface="+mn-lt"/>
              </a:rPr>
              <a:t>x</a:t>
            </a:r>
            <a:r>
              <a:rPr lang="it-IT" altLang="it-IT" b="1" i="1" baseline="-25000" dirty="0">
                <a:latin typeface="+mn-lt"/>
              </a:rPr>
              <a:t>1</a:t>
            </a:r>
          </a:p>
        </p:txBody>
      </p:sp>
      <p:sp>
        <p:nvSpPr>
          <p:cNvPr id="1070096" name="Text Box 16">
            <a:extLst>
              <a:ext uri="{FF2B5EF4-FFF2-40B4-BE49-F238E27FC236}">
                <a16:creationId xmlns:a16="http://schemas.microsoft.com/office/drawing/2014/main" id="{3E2593E4-2F59-4E03-934E-88E48C478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648200"/>
            <a:ext cx="3603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A</a:t>
            </a:r>
          </a:p>
        </p:txBody>
      </p:sp>
      <p:sp>
        <p:nvSpPr>
          <p:cNvPr id="1070097" name="Text Box 17">
            <a:extLst>
              <a:ext uri="{FF2B5EF4-FFF2-40B4-BE49-F238E27FC236}">
                <a16:creationId xmlns:a16="http://schemas.microsoft.com/office/drawing/2014/main" id="{98C1CEB4-C19A-4E94-B331-1C70B0FE4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429000"/>
            <a:ext cx="3603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B</a:t>
            </a:r>
          </a:p>
        </p:txBody>
      </p:sp>
      <p:sp>
        <p:nvSpPr>
          <p:cNvPr id="1070098" name="Text Box 18">
            <a:extLst>
              <a:ext uri="{FF2B5EF4-FFF2-40B4-BE49-F238E27FC236}">
                <a16:creationId xmlns:a16="http://schemas.microsoft.com/office/drawing/2014/main" id="{61E7231E-13EB-4BEE-99ED-B93A85426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959100"/>
            <a:ext cx="431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C</a:t>
            </a:r>
          </a:p>
        </p:txBody>
      </p:sp>
      <p:sp>
        <p:nvSpPr>
          <p:cNvPr id="1070099" name="Line 19">
            <a:extLst>
              <a:ext uri="{FF2B5EF4-FFF2-40B4-BE49-F238E27FC236}">
                <a16:creationId xmlns:a16="http://schemas.microsoft.com/office/drawing/2014/main" id="{EE2036BE-6FC3-465D-8F91-82BA56E86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270827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0100" name="Oval 20">
            <a:extLst>
              <a:ext uri="{FF2B5EF4-FFF2-40B4-BE49-F238E27FC236}">
                <a16:creationId xmlns:a16="http://schemas.microsoft.com/office/drawing/2014/main" id="{87345FEA-A9CD-4A32-8AA7-3A60D0336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300663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70101" name="Line 21">
            <a:extLst>
              <a:ext uri="{FF2B5EF4-FFF2-40B4-BE49-F238E27FC236}">
                <a16:creationId xmlns:a16="http://schemas.microsoft.com/office/drawing/2014/main" id="{57EB3A41-3125-4B13-AA0E-76BE142715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4292600"/>
            <a:ext cx="2808287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0102" name="Oval 22">
            <a:extLst>
              <a:ext uri="{FF2B5EF4-FFF2-40B4-BE49-F238E27FC236}">
                <a16:creationId xmlns:a16="http://schemas.microsoft.com/office/drawing/2014/main" id="{AE5B0AC8-F993-42D8-B176-B22853FA5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833938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70103" name="Line 23">
            <a:extLst>
              <a:ext uri="{FF2B5EF4-FFF2-40B4-BE49-F238E27FC236}">
                <a16:creationId xmlns:a16="http://schemas.microsoft.com/office/drawing/2014/main" id="{D287C04B-2AE9-4CC7-A2C4-3F3A6BEFEF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3716338"/>
            <a:ext cx="2160587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70104" name="Group 24">
            <a:extLst>
              <a:ext uri="{FF2B5EF4-FFF2-40B4-BE49-F238E27FC236}">
                <a16:creationId xmlns:a16="http://schemas.microsoft.com/office/drawing/2014/main" id="{AF8A7996-D074-4531-8501-12D0CEE6EB33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5241925"/>
            <a:ext cx="2590800" cy="635000"/>
            <a:chOff x="1474" y="3302"/>
            <a:chExt cx="1632" cy="400"/>
          </a:xfrm>
        </p:grpSpPr>
        <p:sp>
          <p:nvSpPr>
            <p:cNvPr id="1070105" name="Freeform 25">
              <a:extLst>
                <a:ext uri="{FF2B5EF4-FFF2-40B4-BE49-F238E27FC236}">
                  <a16:creationId xmlns:a16="http://schemas.microsoft.com/office/drawing/2014/main" id="{272D84F2-3AA1-4C20-9A32-A82422789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3385"/>
              <a:ext cx="1134" cy="317"/>
            </a:xfrm>
            <a:custGeom>
              <a:avLst/>
              <a:gdLst>
                <a:gd name="T0" fmla="*/ 0 w 1134"/>
                <a:gd name="T1" fmla="*/ 317 h 317"/>
                <a:gd name="T2" fmla="*/ 726 w 1134"/>
                <a:gd name="T3" fmla="*/ 136 h 317"/>
                <a:gd name="T4" fmla="*/ 1134 w 1134"/>
                <a:gd name="T5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4" h="317">
                  <a:moveTo>
                    <a:pt x="0" y="317"/>
                  </a:moveTo>
                  <a:cubicBezTo>
                    <a:pt x="268" y="253"/>
                    <a:pt x="537" y="189"/>
                    <a:pt x="726" y="136"/>
                  </a:cubicBezTo>
                  <a:cubicBezTo>
                    <a:pt x="915" y="83"/>
                    <a:pt x="1024" y="41"/>
                    <a:pt x="1134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0106" name="Text Box 26">
              <a:extLst>
                <a:ext uri="{FF2B5EF4-FFF2-40B4-BE49-F238E27FC236}">
                  <a16:creationId xmlns:a16="http://schemas.microsoft.com/office/drawing/2014/main" id="{C29B0AEF-14CA-40DA-A6A3-B668CC27D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302"/>
              <a:ext cx="54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b="1" i="1" dirty="0">
                  <a:latin typeface="+mn-lt"/>
                </a:rPr>
                <a:t>PMgx</a:t>
              </a:r>
              <a:r>
                <a:rPr lang="en-US" altLang="it-IT" b="1" i="1" baseline="-25000" dirty="0">
                  <a:latin typeface="+mn-lt"/>
                </a:rPr>
                <a:t>1</a:t>
              </a:r>
            </a:p>
          </p:txBody>
        </p:sp>
      </p:grpSp>
      <p:sp>
        <p:nvSpPr>
          <p:cNvPr id="1070107" name="Oval 27">
            <a:extLst>
              <a:ext uri="{FF2B5EF4-FFF2-40B4-BE49-F238E27FC236}">
                <a16:creationId xmlns:a16="http://schemas.microsoft.com/office/drawing/2014/main" id="{7709B198-FFB7-4FD7-87B8-7F7E2D771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573463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70108" name="Oval 28">
            <a:extLst>
              <a:ext uri="{FF2B5EF4-FFF2-40B4-BE49-F238E27FC236}">
                <a16:creationId xmlns:a16="http://schemas.microsoft.com/office/drawing/2014/main" id="{E043D8C8-F9B1-4528-945D-F113C7B0B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13100"/>
            <a:ext cx="7302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70109" name="Line 29">
            <a:extLst>
              <a:ext uri="{FF2B5EF4-FFF2-40B4-BE49-F238E27FC236}">
                <a16:creationId xmlns:a16="http://schemas.microsoft.com/office/drawing/2014/main" id="{6DC6E853-C603-4514-85BF-8B8AACE94E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4663" y="2924175"/>
            <a:ext cx="316706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0110" name="Line 30">
            <a:extLst>
              <a:ext uri="{FF2B5EF4-FFF2-40B4-BE49-F238E27FC236}">
                <a16:creationId xmlns:a16="http://schemas.microsoft.com/office/drawing/2014/main" id="{8FA3D3B7-039C-4970-951D-9093C5CC6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2420938"/>
            <a:ext cx="0" cy="34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0111" name="Line 31">
            <a:extLst>
              <a:ext uri="{FF2B5EF4-FFF2-40B4-BE49-F238E27FC236}">
                <a16:creationId xmlns:a16="http://schemas.microsoft.com/office/drawing/2014/main" id="{8FA60A19-394A-4284-BC85-0507F64ED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2636838"/>
            <a:ext cx="25923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0112" name="Oval 32">
            <a:extLst>
              <a:ext uri="{FF2B5EF4-FFF2-40B4-BE49-F238E27FC236}">
                <a16:creationId xmlns:a16="http://schemas.microsoft.com/office/drawing/2014/main" id="{20A1F7FF-9E15-4C39-BC7C-746B2559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355975"/>
            <a:ext cx="7302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70113" name="Line 33">
            <a:extLst>
              <a:ext uri="{FF2B5EF4-FFF2-40B4-BE49-F238E27FC236}">
                <a16:creationId xmlns:a16="http://schemas.microsoft.com/office/drawing/2014/main" id="{06259E94-9652-4AE2-BDCD-741E329DB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636838"/>
            <a:ext cx="14398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0114" name="Text Box 34">
            <a:extLst>
              <a:ext uri="{FF2B5EF4-FFF2-40B4-BE49-F238E27FC236}">
                <a16:creationId xmlns:a16="http://schemas.microsoft.com/office/drawing/2014/main" id="{6F13FF87-6604-4D7B-9EFD-EB33F364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6165850"/>
            <a:ext cx="89757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>
                <a:latin typeface="+mn-lt"/>
              </a:rPr>
              <a:t>In </a:t>
            </a:r>
            <a:r>
              <a:rPr lang="it-IT" altLang="it-IT" b="1" dirty="0">
                <a:latin typeface="+mn-lt"/>
              </a:rPr>
              <a:t>generale</a:t>
            </a:r>
            <a:r>
              <a:rPr lang="it-IT" altLang="it-IT" dirty="0">
                <a:latin typeface="+mn-lt"/>
              </a:rPr>
              <a:t>, una </a:t>
            </a:r>
            <a:r>
              <a:rPr lang="it-IT" altLang="it-IT" b="1" dirty="0">
                <a:solidFill>
                  <a:srgbClr val="FF3300"/>
                </a:solidFill>
                <a:latin typeface="+mn-lt"/>
              </a:rPr>
              <a:t>grandezza marginale</a:t>
            </a:r>
            <a:r>
              <a:rPr lang="it-IT" altLang="it-IT" dirty="0">
                <a:latin typeface="+mn-lt"/>
              </a:rPr>
              <a:t> tra </a:t>
            </a:r>
            <a:r>
              <a:rPr lang="it-IT" altLang="it-IT" b="1" i="1" dirty="0">
                <a:latin typeface="+mn-lt"/>
              </a:rPr>
              <a:t>y</a:t>
            </a:r>
            <a:r>
              <a:rPr lang="it-IT" altLang="it-IT" dirty="0">
                <a:latin typeface="+mn-lt"/>
              </a:rPr>
              <a:t> (qui </a:t>
            </a:r>
            <a:r>
              <a:rPr lang="it-IT" altLang="it-IT" i="1" dirty="0">
                <a:latin typeface="+mn-lt"/>
              </a:rPr>
              <a:t>q</a:t>
            </a:r>
            <a:r>
              <a:rPr lang="it-IT" altLang="it-IT" dirty="0">
                <a:latin typeface="+mn-lt"/>
              </a:rPr>
              <a:t>) ed </a:t>
            </a:r>
            <a:r>
              <a:rPr lang="it-IT" altLang="it-IT" b="1" i="1" dirty="0">
                <a:latin typeface="+mn-lt"/>
              </a:rPr>
              <a:t>x</a:t>
            </a:r>
            <a:r>
              <a:rPr lang="it-IT" altLang="it-IT" dirty="0">
                <a:latin typeface="+mn-lt"/>
              </a:rPr>
              <a:t> (qui </a:t>
            </a:r>
            <a:r>
              <a:rPr lang="it-IT" altLang="it-IT" i="1" dirty="0">
                <a:latin typeface="+mn-lt"/>
              </a:rPr>
              <a:t>x</a:t>
            </a:r>
            <a:r>
              <a:rPr lang="it-IT" altLang="it-IT" i="1" baseline="-25000" dirty="0">
                <a:latin typeface="+mn-lt"/>
              </a:rPr>
              <a:t>1</a:t>
            </a:r>
            <a:r>
              <a:rPr lang="it-IT" altLang="it-IT" dirty="0">
                <a:latin typeface="+mn-lt"/>
              </a:rPr>
              <a:t>) è misurata </a:t>
            </a:r>
            <a:r>
              <a:rPr lang="it-IT" altLang="it-IT" b="1" dirty="0">
                <a:latin typeface="+mn-lt"/>
              </a:rPr>
              <a:t>dall’inclinazione</a:t>
            </a:r>
            <a:r>
              <a:rPr lang="it-IT" altLang="it-IT" dirty="0">
                <a:latin typeface="+mn-lt"/>
              </a:rPr>
              <a:t> della retta tangente ad ogni punto della relazione </a:t>
            </a:r>
            <a:r>
              <a:rPr lang="it-IT" altLang="it-IT" b="1" i="1" dirty="0">
                <a:latin typeface="+mn-lt"/>
              </a:rPr>
              <a:t>y = f(x)</a:t>
            </a:r>
          </a:p>
        </p:txBody>
      </p:sp>
      <p:sp>
        <p:nvSpPr>
          <p:cNvPr id="1070115" name="Line 35">
            <a:extLst>
              <a:ext uri="{FF2B5EF4-FFF2-40B4-BE49-F238E27FC236}">
                <a16:creationId xmlns:a16="http://schemas.microsoft.com/office/drawing/2014/main" id="{38B789C6-33C3-4D53-AA55-CF14F6C940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5013325"/>
            <a:ext cx="352901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0116" name="Oval 36">
            <a:extLst>
              <a:ext uri="{FF2B5EF4-FFF2-40B4-BE49-F238E27FC236}">
                <a16:creationId xmlns:a16="http://schemas.microsoft.com/office/drawing/2014/main" id="{98218CF3-496D-44A4-92AA-EB9146B36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661025"/>
            <a:ext cx="7302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7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70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7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7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7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070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070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070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070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7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7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7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7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7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7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0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70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70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70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70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70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70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7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070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7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7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7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7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7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070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070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070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1070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1070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1070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1070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1070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9" dur="500"/>
                                        <p:tgtEl>
                                          <p:spTgt spid="107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95" grpId="0"/>
      <p:bldP spid="1070096" grpId="0"/>
      <p:bldP spid="1070098" grpId="0"/>
      <p:bldP spid="1070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>
            <a:extLst>
              <a:ext uri="{FF2B5EF4-FFF2-40B4-BE49-F238E27FC236}">
                <a16:creationId xmlns:a16="http://schemas.microsoft.com/office/drawing/2014/main" id="{F8BFCBDD-0E24-42CC-9196-01FD6CB03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2m. – </a:t>
            </a:r>
            <a:r>
              <a:rPr lang="it-IT" altLang="it-IT">
                <a:cs typeface="Times New Roman" panose="02020603050405020304" pitchFamily="18" charset="0"/>
              </a:rPr>
              <a:t>Curve del prodotto totale, della produttività media e della produttività marginale</a:t>
            </a:r>
          </a:p>
        </p:txBody>
      </p:sp>
      <p:grpSp>
        <p:nvGrpSpPr>
          <p:cNvPr id="1065987" name="Group 3">
            <a:extLst>
              <a:ext uri="{FF2B5EF4-FFF2-40B4-BE49-F238E27FC236}">
                <a16:creationId xmlns:a16="http://schemas.microsoft.com/office/drawing/2014/main" id="{530C0C48-E01D-4E8E-A3DF-FF9CF6DFE0E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520950"/>
            <a:ext cx="742950" cy="3995738"/>
            <a:chOff x="2352" y="1588"/>
            <a:chExt cx="468" cy="2517"/>
          </a:xfrm>
        </p:grpSpPr>
        <p:grpSp>
          <p:nvGrpSpPr>
            <p:cNvPr id="1065988" name="Group 4">
              <a:extLst>
                <a:ext uri="{FF2B5EF4-FFF2-40B4-BE49-F238E27FC236}">
                  <a16:creationId xmlns:a16="http://schemas.microsoft.com/office/drawing/2014/main" id="{63E7B94D-BDD4-4FA2-AA17-5652E7593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588"/>
              <a:ext cx="468" cy="2517"/>
              <a:chOff x="2352" y="1588"/>
              <a:chExt cx="468" cy="2517"/>
            </a:xfrm>
          </p:grpSpPr>
          <p:sp>
            <p:nvSpPr>
              <p:cNvPr id="1065989" name="Line 5">
                <a:extLst>
                  <a:ext uri="{FF2B5EF4-FFF2-40B4-BE49-F238E27FC236}">
                    <a16:creationId xmlns:a16="http://schemas.microsoft.com/office/drawing/2014/main" id="{CEA61E26-8EBF-45D6-9D45-102F691BA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" y="1588"/>
                <a:ext cx="0" cy="21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5990" name="Text Box 6">
                <a:extLst>
                  <a:ext uri="{FF2B5EF4-FFF2-40B4-BE49-F238E27FC236}">
                    <a16:creationId xmlns:a16="http://schemas.microsoft.com/office/drawing/2014/main" id="{B2794974-6C7D-4128-A52C-47B676988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3792"/>
                <a:ext cx="468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 dirty="0" err="1">
                    <a:latin typeface="+mn-lt"/>
                  </a:rPr>
                  <a:t>Mx</a:t>
                </a:r>
                <a:endParaRPr lang="it-IT" altLang="it-IT" b="1" i="1" dirty="0">
                  <a:latin typeface="+mn-lt"/>
                </a:endParaRPr>
              </a:p>
              <a:p>
                <a:pPr algn="ctr"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 dirty="0">
                    <a:latin typeface="+mn-lt"/>
                  </a:rPr>
                  <a:t>PMgx</a:t>
                </a:r>
                <a:r>
                  <a:rPr lang="it-IT" altLang="it-IT" b="1" i="1" baseline="-25000" dirty="0">
                    <a:latin typeface="+mn-lt"/>
                  </a:rPr>
                  <a:t>1</a:t>
                </a:r>
                <a:endParaRPr lang="it-IT" altLang="it-IT" b="1" i="1" dirty="0">
                  <a:latin typeface="+mn-lt"/>
                </a:endParaRPr>
              </a:p>
            </p:txBody>
          </p:sp>
        </p:grpSp>
        <p:sp>
          <p:nvSpPr>
            <p:cNvPr id="1065991" name="Text Box 7">
              <a:extLst>
                <a:ext uri="{FF2B5EF4-FFF2-40B4-BE49-F238E27FC236}">
                  <a16:creationId xmlns:a16="http://schemas.microsoft.com/office/drawing/2014/main" id="{3A8F976A-9D87-4686-B6C9-861438BFB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1" y="2982"/>
              <a:ext cx="12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A</a:t>
              </a:r>
            </a:p>
          </p:txBody>
        </p:sp>
      </p:grpSp>
      <p:grpSp>
        <p:nvGrpSpPr>
          <p:cNvPr id="1065992" name="Group 8">
            <a:extLst>
              <a:ext uri="{FF2B5EF4-FFF2-40B4-BE49-F238E27FC236}">
                <a16:creationId xmlns:a16="http://schemas.microsoft.com/office/drawing/2014/main" id="{CFCA408A-89F9-437F-8B2F-560735DC7BB6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3252788"/>
            <a:ext cx="5011737" cy="2635250"/>
            <a:chOff x="1419" y="2049"/>
            <a:chExt cx="3157" cy="1660"/>
          </a:xfrm>
        </p:grpSpPr>
        <p:sp>
          <p:nvSpPr>
            <p:cNvPr id="1065993" name="Freeform 9">
              <a:extLst>
                <a:ext uri="{FF2B5EF4-FFF2-40B4-BE49-F238E27FC236}">
                  <a16:creationId xmlns:a16="http://schemas.microsoft.com/office/drawing/2014/main" id="{71D04C57-9B40-459D-BB66-E401B2496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049"/>
              <a:ext cx="2993" cy="1660"/>
            </a:xfrm>
            <a:custGeom>
              <a:avLst/>
              <a:gdLst>
                <a:gd name="T0" fmla="*/ 0 w 4237"/>
                <a:gd name="T1" fmla="*/ 2777 h 2777"/>
                <a:gd name="T2" fmla="*/ 337 w 4237"/>
                <a:gd name="T3" fmla="*/ 2650 h 2777"/>
                <a:gd name="T4" fmla="*/ 645 w 4237"/>
                <a:gd name="T5" fmla="*/ 2530 h 2777"/>
                <a:gd name="T6" fmla="*/ 915 w 4237"/>
                <a:gd name="T7" fmla="*/ 2380 h 2777"/>
                <a:gd name="T8" fmla="*/ 1147 w 4237"/>
                <a:gd name="T9" fmla="*/ 2237 h 2777"/>
                <a:gd name="T10" fmla="*/ 1380 w 4237"/>
                <a:gd name="T11" fmla="*/ 2065 h 2777"/>
                <a:gd name="T12" fmla="*/ 1567 w 4237"/>
                <a:gd name="T13" fmla="*/ 1862 h 2777"/>
                <a:gd name="T14" fmla="*/ 1740 w 4237"/>
                <a:gd name="T15" fmla="*/ 1660 h 2777"/>
                <a:gd name="T16" fmla="*/ 1897 w 4237"/>
                <a:gd name="T17" fmla="*/ 1405 h 2777"/>
                <a:gd name="T18" fmla="*/ 2047 w 4237"/>
                <a:gd name="T19" fmla="*/ 1165 h 2777"/>
                <a:gd name="T20" fmla="*/ 2190 w 4237"/>
                <a:gd name="T21" fmla="*/ 895 h 2777"/>
                <a:gd name="T22" fmla="*/ 2302 w 4237"/>
                <a:gd name="T23" fmla="*/ 692 h 2777"/>
                <a:gd name="T24" fmla="*/ 2385 w 4237"/>
                <a:gd name="T25" fmla="*/ 572 h 2777"/>
                <a:gd name="T26" fmla="*/ 2557 w 4237"/>
                <a:gd name="T27" fmla="*/ 415 h 2777"/>
                <a:gd name="T28" fmla="*/ 2745 w 4237"/>
                <a:gd name="T29" fmla="*/ 257 h 2777"/>
                <a:gd name="T30" fmla="*/ 2955 w 4237"/>
                <a:gd name="T31" fmla="*/ 137 h 2777"/>
                <a:gd name="T32" fmla="*/ 3202 w 4237"/>
                <a:gd name="T33" fmla="*/ 32 h 2777"/>
                <a:gd name="T34" fmla="*/ 3330 w 4237"/>
                <a:gd name="T35" fmla="*/ 10 h 2777"/>
                <a:gd name="T36" fmla="*/ 3450 w 4237"/>
                <a:gd name="T37" fmla="*/ 2 h 2777"/>
                <a:gd name="T38" fmla="*/ 3645 w 4237"/>
                <a:gd name="T39" fmla="*/ 25 h 2777"/>
                <a:gd name="T40" fmla="*/ 3855 w 4237"/>
                <a:gd name="T41" fmla="*/ 115 h 2777"/>
                <a:gd name="T42" fmla="*/ 4012 w 4237"/>
                <a:gd name="T43" fmla="*/ 235 h 2777"/>
                <a:gd name="T44" fmla="*/ 4117 w 4237"/>
                <a:gd name="T45" fmla="*/ 332 h 2777"/>
                <a:gd name="T46" fmla="*/ 4237 w 4237"/>
                <a:gd name="T47" fmla="*/ 512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37" h="2777">
                  <a:moveTo>
                    <a:pt x="0" y="2777"/>
                  </a:moveTo>
                  <a:cubicBezTo>
                    <a:pt x="115" y="2734"/>
                    <a:pt x="230" y="2691"/>
                    <a:pt x="337" y="2650"/>
                  </a:cubicBezTo>
                  <a:cubicBezTo>
                    <a:pt x="444" y="2609"/>
                    <a:pt x="549" y="2575"/>
                    <a:pt x="645" y="2530"/>
                  </a:cubicBezTo>
                  <a:cubicBezTo>
                    <a:pt x="741" y="2485"/>
                    <a:pt x="831" y="2429"/>
                    <a:pt x="915" y="2380"/>
                  </a:cubicBezTo>
                  <a:cubicBezTo>
                    <a:pt x="999" y="2331"/>
                    <a:pt x="1070" y="2290"/>
                    <a:pt x="1147" y="2237"/>
                  </a:cubicBezTo>
                  <a:cubicBezTo>
                    <a:pt x="1224" y="2184"/>
                    <a:pt x="1310" y="2128"/>
                    <a:pt x="1380" y="2065"/>
                  </a:cubicBezTo>
                  <a:cubicBezTo>
                    <a:pt x="1450" y="2002"/>
                    <a:pt x="1507" y="1930"/>
                    <a:pt x="1567" y="1862"/>
                  </a:cubicBezTo>
                  <a:cubicBezTo>
                    <a:pt x="1627" y="1794"/>
                    <a:pt x="1685" y="1736"/>
                    <a:pt x="1740" y="1660"/>
                  </a:cubicBezTo>
                  <a:cubicBezTo>
                    <a:pt x="1795" y="1584"/>
                    <a:pt x="1846" y="1488"/>
                    <a:pt x="1897" y="1405"/>
                  </a:cubicBezTo>
                  <a:cubicBezTo>
                    <a:pt x="1948" y="1322"/>
                    <a:pt x="1998" y="1250"/>
                    <a:pt x="2047" y="1165"/>
                  </a:cubicBezTo>
                  <a:cubicBezTo>
                    <a:pt x="2096" y="1080"/>
                    <a:pt x="2148" y="974"/>
                    <a:pt x="2190" y="895"/>
                  </a:cubicBezTo>
                  <a:cubicBezTo>
                    <a:pt x="2232" y="816"/>
                    <a:pt x="2269" y="746"/>
                    <a:pt x="2302" y="692"/>
                  </a:cubicBezTo>
                  <a:cubicBezTo>
                    <a:pt x="2335" y="638"/>
                    <a:pt x="2343" y="618"/>
                    <a:pt x="2385" y="572"/>
                  </a:cubicBezTo>
                  <a:cubicBezTo>
                    <a:pt x="2427" y="526"/>
                    <a:pt x="2497" y="468"/>
                    <a:pt x="2557" y="415"/>
                  </a:cubicBezTo>
                  <a:cubicBezTo>
                    <a:pt x="2617" y="362"/>
                    <a:pt x="2679" y="303"/>
                    <a:pt x="2745" y="257"/>
                  </a:cubicBezTo>
                  <a:cubicBezTo>
                    <a:pt x="2811" y="211"/>
                    <a:pt x="2879" y="174"/>
                    <a:pt x="2955" y="137"/>
                  </a:cubicBezTo>
                  <a:cubicBezTo>
                    <a:pt x="3031" y="100"/>
                    <a:pt x="3140" y="53"/>
                    <a:pt x="3202" y="32"/>
                  </a:cubicBezTo>
                  <a:cubicBezTo>
                    <a:pt x="3264" y="11"/>
                    <a:pt x="3289" y="15"/>
                    <a:pt x="3330" y="10"/>
                  </a:cubicBezTo>
                  <a:cubicBezTo>
                    <a:pt x="3371" y="5"/>
                    <a:pt x="3398" y="0"/>
                    <a:pt x="3450" y="2"/>
                  </a:cubicBezTo>
                  <a:cubicBezTo>
                    <a:pt x="3502" y="4"/>
                    <a:pt x="3578" y="6"/>
                    <a:pt x="3645" y="25"/>
                  </a:cubicBezTo>
                  <a:cubicBezTo>
                    <a:pt x="3712" y="44"/>
                    <a:pt x="3794" y="80"/>
                    <a:pt x="3855" y="115"/>
                  </a:cubicBezTo>
                  <a:cubicBezTo>
                    <a:pt x="3916" y="150"/>
                    <a:pt x="3968" y="199"/>
                    <a:pt x="4012" y="235"/>
                  </a:cubicBezTo>
                  <a:cubicBezTo>
                    <a:pt x="4056" y="271"/>
                    <a:pt x="4080" y="286"/>
                    <a:pt x="4117" y="332"/>
                  </a:cubicBezTo>
                  <a:cubicBezTo>
                    <a:pt x="4154" y="378"/>
                    <a:pt x="4195" y="445"/>
                    <a:pt x="4237" y="512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5994" name="Text Box 10">
              <a:extLst>
                <a:ext uri="{FF2B5EF4-FFF2-40B4-BE49-F238E27FC236}">
                  <a16:creationId xmlns:a16="http://schemas.microsoft.com/office/drawing/2014/main" id="{7CD12E59-A849-4BCC-9536-1D2E200C2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7" y="2336"/>
              <a:ext cx="1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</p:grpSp>
      <p:grpSp>
        <p:nvGrpSpPr>
          <p:cNvPr id="1065995" name="Group 11">
            <a:extLst>
              <a:ext uri="{FF2B5EF4-FFF2-40B4-BE49-F238E27FC236}">
                <a16:creationId xmlns:a16="http://schemas.microsoft.com/office/drawing/2014/main" id="{49D21FD5-7E63-44B1-90F5-82A647260E1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476500"/>
            <a:ext cx="742950" cy="4041775"/>
            <a:chOff x="3552" y="1560"/>
            <a:chExt cx="468" cy="2546"/>
          </a:xfrm>
        </p:grpSpPr>
        <p:sp>
          <p:nvSpPr>
            <p:cNvPr id="1065996" name="Line 12">
              <a:extLst>
                <a:ext uri="{FF2B5EF4-FFF2-40B4-BE49-F238E27FC236}">
                  <a16:creationId xmlns:a16="http://schemas.microsoft.com/office/drawing/2014/main" id="{227EB9D5-CED8-4548-9C3D-9900A84A6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560"/>
              <a:ext cx="0" cy="21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5997" name="Text Box 13">
              <a:extLst>
                <a:ext uri="{FF2B5EF4-FFF2-40B4-BE49-F238E27FC236}">
                  <a16:creationId xmlns:a16="http://schemas.microsoft.com/office/drawing/2014/main" id="{BFCA77A0-46AC-4C86-A3A4-51497839E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0" y="1915"/>
              <a:ext cx="12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</a:t>
              </a:r>
            </a:p>
          </p:txBody>
        </p:sp>
        <p:sp>
          <p:nvSpPr>
            <p:cNvPr id="1065998" name="Text Box 14">
              <a:extLst>
                <a:ext uri="{FF2B5EF4-FFF2-40B4-BE49-F238E27FC236}">
                  <a16:creationId xmlns:a16="http://schemas.microsoft.com/office/drawing/2014/main" id="{F5D23043-D507-4559-BC75-D0B8524F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792"/>
              <a:ext cx="46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Max</a:t>
              </a:r>
            </a:p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q</a:t>
              </a:r>
            </a:p>
          </p:txBody>
        </p:sp>
      </p:grpSp>
      <p:grpSp>
        <p:nvGrpSpPr>
          <p:cNvPr id="1065999" name="Group 15">
            <a:extLst>
              <a:ext uri="{FF2B5EF4-FFF2-40B4-BE49-F238E27FC236}">
                <a16:creationId xmlns:a16="http://schemas.microsoft.com/office/drawing/2014/main" id="{F34093EB-B76B-44E2-B8D5-DCF910EFAFAB}"/>
              </a:ext>
            </a:extLst>
          </p:cNvPr>
          <p:cNvGrpSpPr>
            <a:grpSpLocks/>
          </p:cNvGrpSpPr>
          <p:nvPr/>
        </p:nvGrpSpPr>
        <p:grpSpPr bwMode="auto">
          <a:xfrm>
            <a:off x="2278063" y="5176838"/>
            <a:ext cx="5322887" cy="1320800"/>
            <a:chOff x="1435" y="3261"/>
            <a:chExt cx="3353" cy="832"/>
          </a:xfrm>
        </p:grpSpPr>
        <p:sp>
          <p:nvSpPr>
            <p:cNvPr id="1066000" name="Freeform 16">
              <a:extLst>
                <a:ext uri="{FF2B5EF4-FFF2-40B4-BE49-F238E27FC236}">
                  <a16:creationId xmlns:a16="http://schemas.microsoft.com/office/drawing/2014/main" id="{44544507-5A9D-45B5-9FB3-33269A3BB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3261"/>
              <a:ext cx="2855" cy="690"/>
            </a:xfrm>
            <a:custGeom>
              <a:avLst/>
              <a:gdLst>
                <a:gd name="T0" fmla="*/ 0 w 4043"/>
                <a:gd name="T1" fmla="*/ 749 h 1154"/>
                <a:gd name="T2" fmla="*/ 308 w 4043"/>
                <a:gd name="T3" fmla="*/ 674 h 1154"/>
                <a:gd name="T4" fmla="*/ 510 w 4043"/>
                <a:gd name="T5" fmla="*/ 607 h 1154"/>
                <a:gd name="T6" fmla="*/ 690 w 4043"/>
                <a:gd name="T7" fmla="*/ 539 h 1154"/>
                <a:gd name="T8" fmla="*/ 878 w 4043"/>
                <a:gd name="T9" fmla="*/ 442 h 1154"/>
                <a:gd name="T10" fmla="*/ 1020 w 4043"/>
                <a:gd name="T11" fmla="*/ 359 h 1154"/>
                <a:gd name="T12" fmla="*/ 1178 w 4043"/>
                <a:gd name="T13" fmla="*/ 254 h 1154"/>
                <a:gd name="T14" fmla="*/ 1328 w 4043"/>
                <a:gd name="T15" fmla="*/ 142 h 1154"/>
                <a:gd name="T16" fmla="*/ 1448 w 4043"/>
                <a:gd name="T17" fmla="*/ 59 h 1154"/>
                <a:gd name="T18" fmla="*/ 1560 w 4043"/>
                <a:gd name="T19" fmla="*/ 14 h 1154"/>
                <a:gd name="T20" fmla="*/ 1620 w 4043"/>
                <a:gd name="T21" fmla="*/ 7 h 1154"/>
                <a:gd name="T22" fmla="*/ 1710 w 4043"/>
                <a:gd name="T23" fmla="*/ 7 h 1154"/>
                <a:gd name="T24" fmla="*/ 1860 w 4043"/>
                <a:gd name="T25" fmla="*/ 52 h 1154"/>
                <a:gd name="T26" fmla="*/ 2048 w 4043"/>
                <a:gd name="T27" fmla="*/ 127 h 1154"/>
                <a:gd name="T28" fmla="*/ 2198 w 4043"/>
                <a:gd name="T29" fmla="*/ 194 h 1154"/>
                <a:gd name="T30" fmla="*/ 2355 w 4043"/>
                <a:gd name="T31" fmla="*/ 269 h 1154"/>
                <a:gd name="T32" fmla="*/ 2513 w 4043"/>
                <a:gd name="T33" fmla="*/ 352 h 1154"/>
                <a:gd name="T34" fmla="*/ 2753 w 4043"/>
                <a:gd name="T35" fmla="*/ 479 h 1154"/>
                <a:gd name="T36" fmla="*/ 2978 w 4043"/>
                <a:gd name="T37" fmla="*/ 584 h 1154"/>
                <a:gd name="T38" fmla="*/ 3180 w 4043"/>
                <a:gd name="T39" fmla="*/ 682 h 1154"/>
                <a:gd name="T40" fmla="*/ 3330 w 4043"/>
                <a:gd name="T41" fmla="*/ 749 h 1154"/>
                <a:gd name="T42" fmla="*/ 3495 w 4043"/>
                <a:gd name="T43" fmla="*/ 832 h 1154"/>
                <a:gd name="T44" fmla="*/ 3690 w 4043"/>
                <a:gd name="T45" fmla="*/ 952 h 1154"/>
                <a:gd name="T46" fmla="*/ 3915 w 4043"/>
                <a:gd name="T47" fmla="*/ 1072 h 1154"/>
                <a:gd name="T48" fmla="*/ 4043 w 4043"/>
                <a:gd name="T4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43" h="1154">
                  <a:moveTo>
                    <a:pt x="0" y="749"/>
                  </a:moveTo>
                  <a:cubicBezTo>
                    <a:pt x="111" y="723"/>
                    <a:pt x="223" y="698"/>
                    <a:pt x="308" y="674"/>
                  </a:cubicBezTo>
                  <a:cubicBezTo>
                    <a:pt x="393" y="650"/>
                    <a:pt x="446" y="629"/>
                    <a:pt x="510" y="607"/>
                  </a:cubicBezTo>
                  <a:cubicBezTo>
                    <a:pt x="574" y="585"/>
                    <a:pt x="629" y="566"/>
                    <a:pt x="690" y="539"/>
                  </a:cubicBezTo>
                  <a:cubicBezTo>
                    <a:pt x="751" y="512"/>
                    <a:pt x="823" y="472"/>
                    <a:pt x="878" y="442"/>
                  </a:cubicBezTo>
                  <a:cubicBezTo>
                    <a:pt x="933" y="412"/>
                    <a:pt x="970" y="390"/>
                    <a:pt x="1020" y="359"/>
                  </a:cubicBezTo>
                  <a:cubicBezTo>
                    <a:pt x="1070" y="328"/>
                    <a:pt x="1127" y="290"/>
                    <a:pt x="1178" y="254"/>
                  </a:cubicBezTo>
                  <a:cubicBezTo>
                    <a:pt x="1229" y="218"/>
                    <a:pt x="1283" y="175"/>
                    <a:pt x="1328" y="142"/>
                  </a:cubicBezTo>
                  <a:cubicBezTo>
                    <a:pt x="1373" y="109"/>
                    <a:pt x="1409" y="80"/>
                    <a:pt x="1448" y="59"/>
                  </a:cubicBezTo>
                  <a:cubicBezTo>
                    <a:pt x="1487" y="38"/>
                    <a:pt x="1531" y="23"/>
                    <a:pt x="1560" y="14"/>
                  </a:cubicBezTo>
                  <a:cubicBezTo>
                    <a:pt x="1589" y="5"/>
                    <a:pt x="1595" y="8"/>
                    <a:pt x="1620" y="7"/>
                  </a:cubicBezTo>
                  <a:cubicBezTo>
                    <a:pt x="1645" y="6"/>
                    <a:pt x="1670" y="0"/>
                    <a:pt x="1710" y="7"/>
                  </a:cubicBezTo>
                  <a:cubicBezTo>
                    <a:pt x="1750" y="14"/>
                    <a:pt x="1804" y="32"/>
                    <a:pt x="1860" y="52"/>
                  </a:cubicBezTo>
                  <a:cubicBezTo>
                    <a:pt x="1916" y="72"/>
                    <a:pt x="1992" y="103"/>
                    <a:pt x="2048" y="127"/>
                  </a:cubicBezTo>
                  <a:cubicBezTo>
                    <a:pt x="2104" y="151"/>
                    <a:pt x="2147" y="170"/>
                    <a:pt x="2198" y="194"/>
                  </a:cubicBezTo>
                  <a:cubicBezTo>
                    <a:pt x="2249" y="218"/>
                    <a:pt x="2303" y="243"/>
                    <a:pt x="2355" y="269"/>
                  </a:cubicBezTo>
                  <a:cubicBezTo>
                    <a:pt x="2407" y="295"/>
                    <a:pt x="2447" y="317"/>
                    <a:pt x="2513" y="352"/>
                  </a:cubicBezTo>
                  <a:cubicBezTo>
                    <a:pt x="2579" y="387"/>
                    <a:pt x="2676" y="440"/>
                    <a:pt x="2753" y="479"/>
                  </a:cubicBezTo>
                  <a:cubicBezTo>
                    <a:pt x="2830" y="518"/>
                    <a:pt x="2907" y="550"/>
                    <a:pt x="2978" y="584"/>
                  </a:cubicBezTo>
                  <a:cubicBezTo>
                    <a:pt x="3049" y="618"/>
                    <a:pt x="3121" y="654"/>
                    <a:pt x="3180" y="682"/>
                  </a:cubicBezTo>
                  <a:cubicBezTo>
                    <a:pt x="3239" y="710"/>
                    <a:pt x="3278" y="724"/>
                    <a:pt x="3330" y="749"/>
                  </a:cubicBezTo>
                  <a:cubicBezTo>
                    <a:pt x="3382" y="774"/>
                    <a:pt x="3435" y="798"/>
                    <a:pt x="3495" y="832"/>
                  </a:cubicBezTo>
                  <a:cubicBezTo>
                    <a:pt x="3555" y="866"/>
                    <a:pt x="3620" y="912"/>
                    <a:pt x="3690" y="952"/>
                  </a:cubicBezTo>
                  <a:cubicBezTo>
                    <a:pt x="3760" y="992"/>
                    <a:pt x="3856" y="1038"/>
                    <a:pt x="3915" y="1072"/>
                  </a:cubicBezTo>
                  <a:cubicBezTo>
                    <a:pt x="3974" y="1106"/>
                    <a:pt x="4008" y="1130"/>
                    <a:pt x="4043" y="115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6001" name="Text Box 17">
              <a:extLst>
                <a:ext uri="{FF2B5EF4-FFF2-40B4-BE49-F238E27FC236}">
                  <a16:creationId xmlns:a16="http://schemas.microsoft.com/office/drawing/2014/main" id="{9902C77E-8E4C-4B7E-8432-7BCFC7790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3914"/>
              <a:ext cx="46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PMgx</a:t>
              </a:r>
              <a:r>
                <a:rPr lang="it-IT" altLang="it-IT" b="1" i="1" baseline="-25000" dirty="0">
                  <a:latin typeface="+mn-lt"/>
                </a:rPr>
                <a:t>1</a:t>
              </a:r>
              <a:endParaRPr lang="it-IT" altLang="it-IT" b="1" i="1" dirty="0">
                <a:latin typeface="+mn-lt"/>
              </a:endParaRPr>
            </a:p>
          </p:txBody>
        </p:sp>
      </p:grpSp>
      <p:grpSp>
        <p:nvGrpSpPr>
          <p:cNvPr id="1066002" name="Group 18">
            <a:extLst>
              <a:ext uri="{FF2B5EF4-FFF2-40B4-BE49-F238E27FC236}">
                <a16:creationId xmlns:a16="http://schemas.microsoft.com/office/drawing/2014/main" id="{6F32CA1E-856B-45F2-A823-DE784D18B596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2663825"/>
            <a:ext cx="4165600" cy="233363"/>
            <a:chOff x="1931" y="1678"/>
            <a:chExt cx="2624" cy="147"/>
          </a:xfrm>
        </p:grpSpPr>
        <p:sp>
          <p:nvSpPr>
            <p:cNvPr id="1066003" name="Text Box 19">
              <a:extLst>
                <a:ext uri="{FF2B5EF4-FFF2-40B4-BE49-F238E27FC236}">
                  <a16:creationId xmlns:a16="http://schemas.microsoft.com/office/drawing/2014/main" id="{C7ED3F87-D741-499D-B568-EA292C527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" y="1678"/>
              <a:ext cx="1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</a:t>
              </a:r>
            </a:p>
          </p:txBody>
        </p:sp>
        <p:sp>
          <p:nvSpPr>
            <p:cNvPr id="1066004" name="Text Box 20">
              <a:extLst>
                <a:ext uri="{FF2B5EF4-FFF2-40B4-BE49-F238E27FC236}">
                  <a16:creationId xmlns:a16="http://schemas.microsoft.com/office/drawing/2014/main" id="{CE8C7371-8935-469A-BECC-5ADACE8D4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1678"/>
              <a:ext cx="2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III</a:t>
              </a:r>
            </a:p>
          </p:txBody>
        </p:sp>
        <p:sp>
          <p:nvSpPr>
            <p:cNvPr id="1066005" name="Text Box 21">
              <a:extLst>
                <a:ext uri="{FF2B5EF4-FFF2-40B4-BE49-F238E27FC236}">
                  <a16:creationId xmlns:a16="http://schemas.microsoft.com/office/drawing/2014/main" id="{C5BFC017-1C51-43BB-A470-3755877BB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1678"/>
              <a:ext cx="2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IV</a:t>
              </a:r>
            </a:p>
          </p:txBody>
        </p:sp>
        <p:sp>
          <p:nvSpPr>
            <p:cNvPr id="1066006" name="Text Box 22">
              <a:extLst>
                <a:ext uri="{FF2B5EF4-FFF2-40B4-BE49-F238E27FC236}">
                  <a16:creationId xmlns:a16="http://schemas.microsoft.com/office/drawing/2014/main" id="{0B404A10-FA89-4A8C-B27F-B62D4CD35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678"/>
              <a:ext cx="1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II</a:t>
              </a:r>
            </a:p>
          </p:txBody>
        </p:sp>
      </p:grpSp>
      <p:grpSp>
        <p:nvGrpSpPr>
          <p:cNvPr id="1066007" name="Group 23">
            <a:extLst>
              <a:ext uri="{FF2B5EF4-FFF2-40B4-BE49-F238E27FC236}">
                <a16:creationId xmlns:a16="http://schemas.microsoft.com/office/drawing/2014/main" id="{5B3F7138-32B1-42DD-A42C-5574588FE21B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497138"/>
            <a:ext cx="741363" cy="4019550"/>
            <a:chOff x="2928" y="1573"/>
            <a:chExt cx="467" cy="2532"/>
          </a:xfrm>
        </p:grpSpPr>
        <p:sp>
          <p:nvSpPr>
            <p:cNvPr id="1066008" name="Line 24">
              <a:extLst>
                <a:ext uri="{FF2B5EF4-FFF2-40B4-BE49-F238E27FC236}">
                  <a16:creationId xmlns:a16="http://schemas.microsoft.com/office/drawing/2014/main" id="{FA02D4C3-D95B-4F1F-A74A-8823F7632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1573"/>
              <a:ext cx="0" cy="21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6009" name="Text Box 25">
              <a:extLst>
                <a:ext uri="{FF2B5EF4-FFF2-40B4-BE49-F238E27FC236}">
                  <a16:creationId xmlns:a16="http://schemas.microsoft.com/office/drawing/2014/main" id="{F6DBB07E-D6DE-4164-85CA-EC467E4BA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792"/>
              <a:ext cx="46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Max</a:t>
              </a:r>
            </a:p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PMex</a:t>
              </a:r>
              <a:r>
                <a:rPr lang="it-IT" altLang="it-IT" b="1" i="1" baseline="-25000" dirty="0">
                  <a:latin typeface="+mn-lt"/>
                </a:rPr>
                <a:t>1</a:t>
              </a:r>
              <a:endParaRPr lang="it-IT" altLang="it-IT" b="1" i="1" dirty="0">
                <a:latin typeface="+mn-lt"/>
              </a:endParaRPr>
            </a:p>
          </p:txBody>
        </p:sp>
      </p:grpSp>
      <p:grpSp>
        <p:nvGrpSpPr>
          <p:cNvPr id="1066010" name="Group 26">
            <a:extLst>
              <a:ext uri="{FF2B5EF4-FFF2-40B4-BE49-F238E27FC236}">
                <a16:creationId xmlns:a16="http://schemas.microsoft.com/office/drawing/2014/main" id="{4639ABC9-AA5C-44D8-B90F-C5337126603F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2736850"/>
            <a:ext cx="4027488" cy="3151188"/>
            <a:chOff x="1414" y="1724"/>
            <a:chExt cx="2537" cy="1985"/>
          </a:xfrm>
        </p:grpSpPr>
        <p:sp>
          <p:nvSpPr>
            <p:cNvPr id="1066011" name="Text Box 27">
              <a:extLst>
                <a:ext uri="{FF2B5EF4-FFF2-40B4-BE49-F238E27FC236}">
                  <a16:creationId xmlns:a16="http://schemas.microsoft.com/office/drawing/2014/main" id="{7144505B-D9CF-4B75-A146-7CFFDBA93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" y="2224"/>
              <a:ext cx="1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B</a:t>
              </a:r>
            </a:p>
          </p:txBody>
        </p:sp>
        <p:sp>
          <p:nvSpPr>
            <p:cNvPr id="1066012" name="Line 28">
              <a:extLst>
                <a:ext uri="{FF2B5EF4-FFF2-40B4-BE49-F238E27FC236}">
                  <a16:creationId xmlns:a16="http://schemas.microsoft.com/office/drawing/2014/main" id="{F15D1EB2-28AE-4B64-A7F6-4D77E0D7B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4" y="1724"/>
              <a:ext cx="2537" cy="19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66013" name="Group 29">
            <a:extLst>
              <a:ext uri="{FF2B5EF4-FFF2-40B4-BE49-F238E27FC236}">
                <a16:creationId xmlns:a16="http://schemas.microsoft.com/office/drawing/2014/main" id="{376C25B6-C3D3-45F5-93EF-6DE12690C53D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435600"/>
            <a:ext cx="4818063" cy="460375"/>
            <a:chOff x="1440" y="3424"/>
            <a:chExt cx="3035" cy="290"/>
          </a:xfrm>
        </p:grpSpPr>
        <p:sp>
          <p:nvSpPr>
            <p:cNvPr id="1066014" name="Freeform 30">
              <a:extLst>
                <a:ext uri="{FF2B5EF4-FFF2-40B4-BE49-F238E27FC236}">
                  <a16:creationId xmlns:a16="http://schemas.microsoft.com/office/drawing/2014/main" id="{B3DDD6A7-F179-4D0F-97AB-B64514C95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3424"/>
              <a:ext cx="2559" cy="290"/>
            </a:xfrm>
            <a:custGeom>
              <a:avLst/>
              <a:gdLst>
                <a:gd name="T0" fmla="*/ 0 w 3622"/>
                <a:gd name="T1" fmla="*/ 486 h 486"/>
                <a:gd name="T2" fmla="*/ 300 w 3622"/>
                <a:gd name="T3" fmla="*/ 411 h 486"/>
                <a:gd name="T4" fmla="*/ 660 w 3622"/>
                <a:gd name="T5" fmla="*/ 328 h 486"/>
                <a:gd name="T6" fmla="*/ 885 w 3622"/>
                <a:gd name="T7" fmla="*/ 283 h 486"/>
                <a:gd name="T8" fmla="*/ 997 w 3622"/>
                <a:gd name="T9" fmla="*/ 253 h 486"/>
                <a:gd name="T10" fmla="*/ 1162 w 3622"/>
                <a:gd name="T11" fmla="*/ 216 h 486"/>
                <a:gd name="T12" fmla="*/ 1357 w 3622"/>
                <a:gd name="T13" fmla="*/ 178 h 486"/>
                <a:gd name="T14" fmla="*/ 1500 w 3622"/>
                <a:gd name="T15" fmla="*/ 148 h 486"/>
                <a:gd name="T16" fmla="*/ 1770 w 3622"/>
                <a:gd name="T17" fmla="*/ 96 h 486"/>
                <a:gd name="T18" fmla="*/ 1995 w 3622"/>
                <a:gd name="T19" fmla="*/ 51 h 486"/>
                <a:gd name="T20" fmla="*/ 2197 w 3622"/>
                <a:gd name="T21" fmla="*/ 21 h 486"/>
                <a:gd name="T22" fmla="*/ 2385 w 3622"/>
                <a:gd name="T23" fmla="*/ 6 h 486"/>
                <a:gd name="T24" fmla="*/ 2640 w 3622"/>
                <a:gd name="T25" fmla="*/ 58 h 486"/>
                <a:gd name="T26" fmla="*/ 2880 w 3622"/>
                <a:gd name="T27" fmla="*/ 133 h 486"/>
                <a:gd name="T28" fmla="*/ 3090 w 3622"/>
                <a:gd name="T29" fmla="*/ 208 h 486"/>
                <a:gd name="T30" fmla="*/ 3285 w 3622"/>
                <a:gd name="T31" fmla="*/ 276 h 486"/>
                <a:gd name="T32" fmla="*/ 3442 w 3622"/>
                <a:gd name="T33" fmla="*/ 343 h 486"/>
                <a:gd name="T34" fmla="*/ 3622 w 3622"/>
                <a:gd name="T35" fmla="*/ 43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2" h="486">
                  <a:moveTo>
                    <a:pt x="0" y="486"/>
                  </a:moveTo>
                  <a:cubicBezTo>
                    <a:pt x="50" y="474"/>
                    <a:pt x="190" y="437"/>
                    <a:pt x="300" y="411"/>
                  </a:cubicBezTo>
                  <a:cubicBezTo>
                    <a:pt x="410" y="385"/>
                    <a:pt x="563" y="349"/>
                    <a:pt x="660" y="328"/>
                  </a:cubicBezTo>
                  <a:cubicBezTo>
                    <a:pt x="757" y="307"/>
                    <a:pt x="829" y="295"/>
                    <a:pt x="885" y="283"/>
                  </a:cubicBezTo>
                  <a:cubicBezTo>
                    <a:pt x="941" y="271"/>
                    <a:pt x="951" y="264"/>
                    <a:pt x="997" y="253"/>
                  </a:cubicBezTo>
                  <a:cubicBezTo>
                    <a:pt x="1043" y="242"/>
                    <a:pt x="1102" y="229"/>
                    <a:pt x="1162" y="216"/>
                  </a:cubicBezTo>
                  <a:cubicBezTo>
                    <a:pt x="1222" y="203"/>
                    <a:pt x="1301" y="189"/>
                    <a:pt x="1357" y="178"/>
                  </a:cubicBezTo>
                  <a:cubicBezTo>
                    <a:pt x="1413" y="167"/>
                    <a:pt x="1431" y="162"/>
                    <a:pt x="1500" y="148"/>
                  </a:cubicBezTo>
                  <a:cubicBezTo>
                    <a:pt x="1569" y="134"/>
                    <a:pt x="1688" y="112"/>
                    <a:pt x="1770" y="96"/>
                  </a:cubicBezTo>
                  <a:cubicBezTo>
                    <a:pt x="1852" y="80"/>
                    <a:pt x="1924" y="63"/>
                    <a:pt x="1995" y="51"/>
                  </a:cubicBezTo>
                  <a:cubicBezTo>
                    <a:pt x="2066" y="39"/>
                    <a:pt x="2132" y="29"/>
                    <a:pt x="2197" y="21"/>
                  </a:cubicBezTo>
                  <a:cubicBezTo>
                    <a:pt x="2262" y="13"/>
                    <a:pt x="2311" y="0"/>
                    <a:pt x="2385" y="6"/>
                  </a:cubicBezTo>
                  <a:cubicBezTo>
                    <a:pt x="2459" y="12"/>
                    <a:pt x="2557" y="37"/>
                    <a:pt x="2640" y="58"/>
                  </a:cubicBezTo>
                  <a:cubicBezTo>
                    <a:pt x="2723" y="79"/>
                    <a:pt x="2805" y="108"/>
                    <a:pt x="2880" y="133"/>
                  </a:cubicBezTo>
                  <a:cubicBezTo>
                    <a:pt x="2955" y="158"/>
                    <a:pt x="3022" y="184"/>
                    <a:pt x="3090" y="208"/>
                  </a:cubicBezTo>
                  <a:cubicBezTo>
                    <a:pt x="3158" y="232"/>
                    <a:pt x="3226" y="253"/>
                    <a:pt x="3285" y="276"/>
                  </a:cubicBezTo>
                  <a:cubicBezTo>
                    <a:pt x="3344" y="299"/>
                    <a:pt x="3386" y="317"/>
                    <a:pt x="3442" y="343"/>
                  </a:cubicBezTo>
                  <a:cubicBezTo>
                    <a:pt x="3498" y="369"/>
                    <a:pt x="3560" y="401"/>
                    <a:pt x="3622" y="433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6015" name="Text Box 31">
              <a:extLst>
                <a:ext uri="{FF2B5EF4-FFF2-40B4-BE49-F238E27FC236}">
                  <a16:creationId xmlns:a16="http://schemas.microsoft.com/office/drawing/2014/main" id="{A68BD2D7-87EE-4A73-B4B1-BFE96F4AD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3546"/>
              <a:ext cx="43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>
                  <a:latin typeface="+mn-lt"/>
                </a:rPr>
                <a:t>PMex</a:t>
              </a:r>
              <a:r>
                <a:rPr lang="it-IT" altLang="it-IT" b="1" i="1" baseline="-25000" dirty="0">
                  <a:latin typeface="+mn-lt"/>
                </a:rPr>
                <a:t>1</a:t>
              </a:r>
              <a:endParaRPr lang="it-IT" altLang="it-IT" b="1" i="1" dirty="0">
                <a:latin typeface="+mn-lt"/>
              </a:endParaRPr>
            </a:p>
          </p:txBody>
        </p:sp>
      </p:grpSp>
      <p:grpSp>
        <p:nvGrpSpPr>
          <p:cNvPr id="1066016" name="Group 32">
            <a:extLst>
              <a:ext uri="{FF2B5EF4-FFF2-40B4-BE49-F238E27FC236}">
                <a16:creationId xmlns:a16="http://schemas.microsoft.com/office/drawing/2014/main" id="{B1C7B543-6932-4EAF-991C-C9F468EE23D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286000"/>
            <a:ext cx="5754688" cy="3914775"/>
            <a:chOff x="1200" y="1440"/>
            <a:chExt cx="3625" cy="2466"/>
          </a:xfrm>
        </p:grpSpPr>
        <p:sp>
          <p:nvSpPr>
            <p:cNvPr id="1066017" name="Line 33">
              <a:extLst>
                <a:ext uri="{FF2B5EF4-FFF2-40B4-BE49-F238E27FC236}">
                  <a16:creationId xmlns:a16="http://schemas.microsoft.com/office/drawing/2014/main" id="{1B585CBD-866A-4B41-BCF6-4865093B8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7" y="3717"/>
              <a:ext cx="31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6018" name="Line 34">
              <a:extLst>
                <a:ext uri="{FF2B5EF4-FFF2-40B4-BE49-F238E27FC236}">
                  <a16:creationId xmlns:a16="http://schemas.microsoft.com/office/drawing/2014/main" id="{1CC7D5EA-1960-45BD-9CBA-43722AF5B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" y="1440"/>
              <a:ext cx="0" cy="22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6019" name="Text Box 35">
              <a:extLst>
                <a:ext uri="{FF2B5EF4-FFF2-40B4-BE49-F238E27FC236}">
                  <a16:creationId xmlns:a16="http://schemas.microsoft.com/office/drawing/2014/main" id="{32592F5E-BA8D-4CBE-B3FB-A3BB9222A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48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  <p:sp>
          <p:nvSpPr>
            <p:cNvPr id="1066020" name="Text Box 36">
              <a:extLst>
                <a:ext uri="{FF2B5EF4-FFF2-40B4-BE49-F238E27FC236}">
                  <a16:creationId xmlns:a16="http://schemas.microsoft.com/office/drawing/2014/main" id="{41BA2F58-3BD4-4F0E-A71C-C15F56831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744"/>
              <a:ext cx="14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0</a:t>
              </a:r>
            </a:p>
          </p:txBody>
        </p:sp>
        <p:sp>
          <p:nvSpPr>
            <p:cNvPr id="1066021" name="Text Box 37">
              <a:extLst>
                <a:ext uri="{FF2B5EF4-FFF2-40B4-BE49-F238E27FC236}">
                  <a16:creationId xmlns:a16="http://schemas.microsoft.com/office/drawing/2014/main" id="{8628B086-13C2-4810-A67C-683FDFD00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3703"/>
              <a:ext cx="23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</p:grpSp>
      <p:sp>
        <p:nvSpPr>
          <p:cNvPr id="1066022" name="Text Box 38">
            <a:extLst>
              <a:ext uri="{FF2B5EF4-FFF2-40B4-BE49-F238E27FC236}">
                <a16:creationId xmlns:a16="http://schemas.microsoft.com/office/drawing/2014/main" id="{BA8F9389-9707-4EB5-8A34-1F8B46C0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3141663"/>
            <a:ext cx="1692275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dirty="0">
                <a:latin typeface="+mn-lt"/>
              </a:rPr>
              <a:t>Prodotto totale</a:t>
            </a:r>
          </a:p>
          <a:p>
            <a:pPr algn="ctr"/>
            <a:r>
              <a:rPr lang="it-IT" altLang="it-IT" dirty="0">
                <a:latin typeface="+mn-lt"/>
              </a:rPr>
              <a:t>q = f(x</a:t>
            </a:r>
            <a:r>
              <a:rPr lang="it-IT" altLang="it-IT" baseline="-25000" dirty="0">
                <a:latin typeface="+mn-lt"/>
              </a:rPr>
              <a:t>1</a:t>
            </a:r>
            <a:r>
              <a:rPr lang="it-IT" altLang="it-IT" dirty="0">
                <a:latin typeface="+mn-lt"/>
              </a:rPr>
              <a:t>)</a:t>
            </a:r>
          </a:p>
          <a:p>
            <a:pPr algn="ctr"/>
            <a:r>
              <a:rPr lang="it-IT" altLang="it-IT" dirty="0">
                <a:latin typeface="+mn-lt"/>
              </a:rPr>
              <a:t>funzione di produzione     (</a:t>
            </a:r>
            <a:r>
              <a:rPr lang="it-IT" altLang="it-IT" i="1" dirty="0">
                <a:latin typeface="+mn-lt"/>
              </a:rPr>
              <a:t>Caso b</a:t>
            </a:r>
            <a:r>
              <a:rPr lang="it-IT" altLang="it-IT" dirty="0">
                <a:latin typeface="+mn-lt"/>
              </a:rPr>
              <a:t>)</a:t>
            </a:r>
          </a:p>
        </p:txBody>
      </p:sp>
      <p:sp>
        <p:nvSpPr>
          <p:cNvPr id="1066023" name="Text Box 39">
            <a:extLst>
              <a:ext uri="{FF2B5EF4-FFF2-40B4-BE49-F238E27FC236}">
                <a16:creationId xmlns:a16="http://schemas.microsoft.com/office/drawing/2014/main" id="{9BCDB18F-42BF-49D0-B624-BF231FAE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648200"/>
            <a:ext cx="3603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A</a:t>
            </a:r>
          </a:p>
        </p:txBody>
      </p:sp>
      <p:sp>
        <p:nvSpPr>
          <p:cNvPr id="1066024" name="Text Box 40">
            <a:extLst>
              <a:ext uri="{FF2B5EF4-FFF2-40B4-BE49-F238E27FC236}">
                <a16:creationId xmlns:a16="http://schemas.microsoft.com/office/drawing/2014/main" id="{79CCAC4E-DA42-4FD8-A231-11F970D8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959100"/>
            <a:ext cx="431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 i="1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6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6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6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6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6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6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6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6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6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6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6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6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022" grpId="0" animBg="1"/>
      <p:bldP spid="1066022" grpId="1" animBg="1"/>
      <p:bldP spid="1066023" grpId="0"/>
      <p:bldP spid="10660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>
            <a:extLst>
              <a:ext uri="{FF2B5EF4-FFF2-40B4-BE49-F238E27FC236}">
                <a16:creationId xmlns:a16="http://schemas.microsoft.com/office/drawing/2014/main" id="{453AA876-40C7-4896-AC20-1EA1F3FA6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dalla </a:t>
            </a:r>
            <a:r>
              <a:rPr lang="it-IT" altLang="it-IT" sz="2000" i="1"/>
              <a:t>produttività marginale </a:t>
            </a:r>
            <a:r>
              <a:rPr lang="it-IT" altLang="it-IT" sz="2000"/>
              <a:t>(breve periodo) ai </a:t>
            </a:r>
            <a:r>
              <a:rPr lang="it-IT" altLang="it-IT" sz="2000" i="1"/>
              <a:t>rendimenti di scala </a:t>
            </a:r>
            <a:r>
              <a:rPr lang="it-IT" altLang="it-IT" sz="2000"/>
              <a:t>(lungo periodo)</a:t>
            </a:r>
          </a:p>
        </p:txBody>
      </p:sp>
      <p:sp>
        <p:nvSpPr>
          <p:cNvPr id="880643" name="Rectangle 3">
            <a:extLst>
              <a:ext uri="{FF2B5EF4-FFF2-40B4-BE49-F238E27FC236}">
                <a16:creationId xmlns:a16="http://schemas.microsoft.com/office/drawing/2014/main" id="{5C1736F5-AA53-4C77-8435-B06D97D63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492375"/>
            <a:ext cx="7345362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 b="1">
                <a:solidFill>
                  <a:schemeClr val="bg2"/>
                </a:solidFill>
              </a:rPr>
              <a:t>Produttività marginale e breve periodo: </a:t>
            </a:r>
            <a:r>
              <a:rPr lang="en-US" altLang="it-IT" sz="2000"/>
              <a:t>la necessità di almeno un </a:t>
            </a:r>
            <a:r>
              <a:rPr lang="en-US" altLang="it-IT" sz="2000" b="1" u="sng"/>
              <a:t>fattore di produzione fisso</a:t>
            </a:r>
            <a:endParaRPr lang="en-US" altLang="it-IT" sz="2000" b="1" i="1" u="sng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</a:pPr>
            <a:endParaRPr lang="en-US" altLang="it-IT" sz="2000" b="1" i="1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 b="1">
                <a:solidFill>
                  <a:schemeClr val="bg2"/>
                </a:solidFill>
              </a:rPr>
              <a:t>Nel lungo periodo</a:t>
            </a:r>
            <a:r>
              <a:rPr lang="en-US" altLang="it-IT" sz="2000"/>
              <a:t>, variando tutti i fattori di produzione (la </a:t>
            </a:r>
            <a:r>
              <a:rPr lang="en-US" altLang="it-IT" sz="2000" b="1"/>
              <a:t>scala di produzione</a:t>
            </a:r>
            <a:r>
              <a:rPr lang="en-US" altLang="it-IT" sz="2000"/>
              <a:t>), come varia la produzione?</a:t>
            </a:r>
            <a:endParaRPr lang="en-US" altLang="it-IT" sz="2000" i="1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00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/>
              <a:t>Si consideri il passaggio da </a:t>
            </a:r>
            <a:r>
              <a:rPr lang="en-US" altLang="it-IT" sz="2000" b="1" i="1"/>
              <a:t>f</a:t>
            </a:r>
            <a:r>
              <a:rPr lang="en-US" altLang="it-IT" sz="2000" b="1"/>
              <a:t>(</a:t>
            </a:r>
            <a:r>
              <a:rPr lang="en-US" altLang="it-IT" sz="2000" b="1" i="1"/>
              <a:t>x</a:t>
            </a:r>
            <a:r>
              <a:rPr lang="en-US" altLang="it-IT" sz="2000" b="1" i="1" baseline="-25000"/>
              <a:t>1</a:t>
            </a:r>
            <a:r>
              <a:rPr lang="en-US" altLang="it-IT" sz="2000" b="1" i="1"/>
              <a:t>,x</a:t>
            </a:r>
            <a:r>
              <a:rPr lang="en-US" altLang="it-IT" sz="2000" b="1" i="1" baseline="-25000"/>
              <a:t>2</a:t>
            </a:r>
            <a:r>
              <a:rPr lang="en-US" altLang="it-IT" sz="2000" b="1"/>
              <a:t>)</a:t>
            </a:r>
            <a:r>
              <a:rPr lang="en-US" altLang="it-IT" sz="2000"/>
              <a:t> a </a:t>
            </a:r>
            <a:r>
              <a:rPr lang="en-US" altLang="it-IT" sz="2000" b="1" i="1"/>
              <a:t>f</a:t>
            </a:r>
            <a:r>
              <a:rPr lang="en-US" altLang="it-IT" sz="2000" b="1"/>
              <a:t>(3</a:t>
            </a:r>
            <a:r>
              <a:rPr lang="en-US" altLang="it-IT" sz="2000" b="1" i="1"/>
              <a:t>x</a:t>
            </a:r>
            <a:r>
              <a:rPr lang="en-US" altLang="it-IT" sz="2000" b="1" i="1" baseline="-25000"/>
              <a:t>1</a:t>
            </a:r>
            <a:r>
              <a:rPr lang="en-US" altLang="it-IT" sz="2000" b="1"/>
              <a:t>, 3</a:t>
            </a:r>
            <a:r>
              <a:rPr lang="en-US" altLang="it-IT" sz="2000" b="1" i="1"/>
              <a:t>x</a:t>
            </a:r>
            <a:r>
              <a:rPr lang="en-US" altLang="it-IT" sz="2000" b="1" i="1" baseline="-25000"/>
              <a:t>2</a:t>
            </a:r>
            <a:r>
              <a:rPr lang="en-US" altLang="it-IT" sz="2000" b="1"/>
              <a:t>)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00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/>
              <a:t>… la quantità di entrambi gli input triplica, e l’output?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00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/>
              <a:t>Se </a:t>
            </a:r>
            <a:r>
              <a:rPr lang="en-US" altLang="it-IT" sz="2000" b="1" i="1"/>
              <a:t>f</a:t>
            </a:r>
            <a:r>
              <a:rPr lang="en-US" altLang="it-IT" sz="2000" b="1"/>
              <a:t>(</a:t>
            </a:r>
            <a:r>
              <a:rPr lang="en-US" altLang="it-IT" sz="2000" b="1" i="1"/>
              <a:t>x</a:t>
            </a:r>
            <a:r>
              <a:rPr lang="en-US" altLang="it-IT" sz="2000" b="1" i="1" baseline="-25000"/>
              <a:t>1</a:t>
            </a:r>
            <a:r>
              <a:rPr lang="en-US" altLang="it-IT" sz="2000" b="1" i="1"/>
              <a:t>,x</a:t>
            </a:r>
            <a:r>
              <a:rPr lang="en-US" altLang="it-IT" sz="2000" b="1" i="1" baseline="-25000"/>
              <a:t>2</a:t>
            </a:r>
            <a:r>
              <a:rPr lang="en-US" altLang="it-IT" sz="2000" b="1"/>
              <a:t>) = </a:t>
            </a:r>
            <a:r>
              <a:rPr lang="en-US" altLang="it-IT" sz="2000" b="1" i="1"/>
              <a:t>q</a:t>
            </a:r>
            <a:r>
              <a:rPr lang="en-US" altLang="it-IT" sz="2000" b="1"/>
              <a:t>, </a:t>
            </a:r>
            <a:r>
              <a:rPr lang="en-US" altLang="it-IT" sz="2000" b="1" i="1"/>
              <a:t>f</a:t>
            </a:r>
            <a:r>
              <a:rPr lang="en-US" altLang="it-IT" sz="2000" b="1"/>
              <a:t>(3</a:t>
            </a:r>
            <a:r>
              <a:rPr lang="en-US" altLang="it-IT" sz="2000" b="1" i="1"/>
              <a:t>x</a:t>
            </a:r>
            <a:r>
              <a:rPr lang="en-US" altLang="it-IT" sz="2000" b="1" i="1" baseline="-25000"/>
              <a:t>1</a:t>
            </a:r>
            <a:r>
              <a:rPr lang="en-US" altLang="it-IT" sz="2000" b="1"/>
              <a:t>, 3</a:t>
            </a:r>
            <a:r>
              <a:rPr lang="en-US" altLang="it-IT" sz="2000" b="1" i="1"/>
              <a:t>x</a:t>
            </a:r>
            <a:r>
              <a:rPr lang="en-US" altLang="it-IT" sz="2000" b="1" i="1" baseline="-25000"/>
              <a:t>2</a:t>
            </a:r>
            <a:r>
              <a:rPr lang="en-US" altLang="it-IT" sz="2000" b="1"/>
              <a:t>) = ?</a:t>
            </a:r>
          </a:p>
        </p:txBody>
      </p:sp>
      <p:sp>
        <p:nvSpPr>
          <p:cNvPr id="880644" name="Rectangle 4">
            <a:extLst>
              <a:ext uri="{FF2B5EF4-FFF2-40B4-BE49-F238E27FC236}">
                <a16:creationId xmlns:a16="http://schemas.microsoft.com/office/drawing/2014/main" id="{07D4CC12-0A6A-4B95-A526-0F189FD2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>
            <a:extLst>
              <a:ext uri="{FF2B5EF4-FFF2-40B4-BE49-F238E27FC236}">
                <a16:creationId xmlns:a16="http://schemas.microsoft.com/office/drawing/2014/main" id="{EFA97CF7-4966-4022-853F-28F40DAF3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2400"/>
              <a:t>Mercato, offerta e impresa</a:t>
            </a:r>
            <a:endParaRPr lang="it-IT" altLang="it-IT" sz="2400"/>
          </a:p>
        </p:txBody>
      </p:sp>
      <p:sp>
        <p:nvSpPr>
          <p:cNvPr id="862212" name="Rectangle 4">
            <a:extLst>
              <a:ext uri="{FF2B5EF4-FFF2-40B4-BE49-F238E27FC236}">
                <a16:creationId xmlns:a16="http://schemas.microsoft.com/office/drawing/2014/main" id="{9915ED00-EF9E-4FD0-9555-B841A0A0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781300"/>
            <a:ext cx="7777162" cy="367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Mercato</a:t>
            </a:r>
            <a:r>
              <a:rPr lang="en-US" altLang="it-IT" sz="2200"/>
              <a:t>: </a:t>
            </a:r>
            <a:r>
              <a:rPr lang="it-IT" altLang="it-IT" sz="2200"/>
              <a:t>“</a:t>
            </a:r>
            <a:r>
              <a:rPr lang="it-IT" altLang="it-IT" sz="2200" b="1"/>
              <a:t>luogo</a:t>
            </a:r>
            <a:r>
              <a:rPr lang="it-IT" altLang="it-IT" sz="2200"/>
              <a:t>” (</a:t>
            </a:r>
            <a:r>
              <a:rPr lang="it-IT" altLang="it-IT" sz="2200" i="1"/>
              <a:t>2 L</a:t>
            </a:r>
            <a:r>
              <a:rPr lang="it-IT" altLang="it-IT" sz="2200"/>
              <a:t>) di </a:t>
            </a:r>
            <a:r>
              <a:rPr lang="it-IT" altLang="it-IT" sz="2200" b="1"/>
              <a:t>scambio</a:t>
            </a:r>
            <a:r>
              <a:rPr lang="it-IT" altLang="it-IT" sz="2200"/>
              <a:t> di </a:t>
            </a:r>
            <a:r>
              <a:rPr lang="it-IT" altLang="it-IT" sz="2200" b="1"/>
              <a:t>beni</a:t>
            </a:r>
            <a:r>
              <a:rPr lang="it-IT" altLang="it-IT" sz="2200"/>
              <a:t> e </a:t>
            </a:r>
            <a:r>
              <a:rPr lang="it-IT" altLang="it-IT" sz="2200" b="1"/>
              <a:t>servizi</a:t>
            </a:r>
            <a:r>
              <a:rPr lang="it-IT" altLang="it-IT" sz="2200"/>
              <a:t> </a:t>
            </a:r>
            <a:r>
              <a:rPr lang="it-IT" altLang="it-IT" sz="2200">
                <a:sym typeface="Wingdings 3" panose="05040102010807070707" pitchFamily="18" charset="2"/>
              </a:rPr>
              <a:t> </a:t>
            </a:r>
            <a:r>
              <a:rPr lang="it-IT" altLang="it-IT" sz="2200" b="1" i="1">
                <a:sym typeface="Wingdings 3" panose="05040102010807070707" pitchFamily="18" charset="2"/>
              </a:rPr>
              <a:t>domanda</a:t>
            </a:r>
            <a:r>
              <a:rPr lang="it-IT" altLang="it-IT" sz="2200">
                <a:sym typeface="Wingdings 3" panose="05040102010807070707" pitchFamily="18" charset="2"/>
              </a:rPr>
              <a:t>, </a:t>
            </a:r>
            <a:r>
              <a:rPr lang="it-IT" altLang="it-IT" sz="2200" b="1" i="1">
                <a:sym typeface="Wingdings 3" panose="05040102010807070707" pitchFamily="18" charset="2"/>
              </a:rPr>
              <a:t>offerta</a:t>
            </a:r>
            <a:r>
              <a:rPr lang="it-IT" altLang="it-IT" sz="2200">
                <a:sym typeface="Wingdings 3" panose="05040102010807070707" pitchFamily="18" charset="2"/>
              </a:rPr>
              <a:t> e formazione dei </a:t>
            </a:r>
            <a:r>
              <a:rPr lang="it-IT" altLang="it-IT" sz="2200" b="1" i="1">
                <a:sym typeface="Wingdings 3" panose="05040102010807070707" pitchFamily="18" charset="2"/>
              </a:rPr>
              <a:t>prezzi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endParaRPr lang="en-US" altLang="it-IT" sz="2200"/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Offerta</a:t>
            </a:r>
            <a:r>
              <a:rPr lang="en-US" altLang="it-IT" sz="2200"/>
              <a:t>: lato “popolato” da </a:t>
            </a:r>
            <a:r>
              <a:rPr lang="en-US" altLang="it-IT" sz="2200" b="1"/>
              <a:t>imprese</a:t>
            </a:r>
            <a:r>
              <a:rPr lang="en-US" altLang="it-IT" sz="2200"/>
              <a:t> (vs. domanda, “popolata” da </a:t>
            </a:r>
            <a:r>
              <a:rPr lang="en-US" altLang="it-IT" sz="2200" b="1"/>
              <a:t>consumatori</a:t>
            </a:r>
            <a:r>
              <a:rPr lang="en-US" altLang="it-IT" sz="2200"/>
              <a:t>)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endParaRPr lang="en-US" altLang="it-IT" sz="2200"/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Impresa</a:t>
            </a:r>
            <a:r>
              <a:rPr lang="en-US" altLang="it-IT" sz="2200"/>
              <a:t>: “agente rappresentativo” dell’offerta </a:t>
            </a:r>
            <a:r>
              <a:rPr lang="it-IT" altLang="it-IT" sz="2200">
                <a:sym typeface="Wingdings 3" panose="05040102010807070707" pitchFamily="18" charset="2"/>
              </a:rPr>
              <a:t> Come produce l’impresa? Quanto produce (offre)? Come varia la sua produzione?</a:t>
            </a:r>
            <a:endParaRPr lang="en-US" altLang="it-IT"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2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2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>
            <a:extLst>
              <a:ext uri="{FF2B5EF4-FFF2-40B4-BE49-F238E27FC236}">
                <a16:creationId xmlns:a16="http://schemas.microsoft.com/office/drawing/2014/main" id="{BBC1465B-99B2-4B2A-9D6E-352E98684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</a:t>
            </a:r>
            <a:r>
              <a:rPr lang="it-IT" altLang="it-IT" sz="2000" i="1"/>
              <a:t>rendimenti di scala</a:t>
            </a:r>
          </a:p>
        </p:txBody>
      </p:sp>
      <p:sp>
        <p:nvSpPr>
          <p:cNvPr id="886787" name="Rectangle 3">
            <a:extLst>
              <a:ext uri="{FF2B5EF4-FFF2-40B4-BE49-F238E27FC236}">
                <a16:creationId xmlns:a16="http://schemas.microsoft.com/office/drawing/2014/main" id="{70C6FC66-0804-4665-9272-26A9C14A0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276475"/>
            <a:ext cx="7345362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1800" dirty="0"/>
              <a:t>Se </a:t>
            </a:r>
            <a:r>
              <a:rPr lang="en-US" altLang="it-IT" sz="1800" b="1" i="1" dirty="0"/>
              <a:t>f</a:t>
            </a:r>
            <a:r>
              <a:rPr lang="en-US" altLang="it-IT" sz="1800" b="1" dirty="0"/>
              <a:t>(</a:t>
            </a:r>
            <a:r>
              <a:rPr lang="en-US" altLang="it-IT" sz="1800" b="1" i="1" dirty="0"/>
              <a:t>x</a:t>
            </a:r>
            <a:r>
              <a:rPr lang="en-US" altLang="it-IT" sz="1800" b="1" i="1" baseline="-25000" dirty="0"/>
              <a:t>1</a:t>
            </a:r>
            <a:r>
              <a:rPr lang="en-US" altLang="it-IT" sz="1800" b="1" i="1" dirty="0"/>
              <a:t>,x</a:t>
            </a:r>
            <a:r>
              <a:rPr lang="en-US" altLang="it-IT" sz="1800" b="1" i="1" baseline="-25000" dirty="0"/>
              <a:t>2</a:t>
            </a:r>
            <a:r>
              <a:rPr lang="en-US" altLang="it-IT" sz="1800" b="1" dirty="0"/>
              <a:t>) = </a:t>
            </a:r>
            <a:r>
              <a:rPr lang="en-US" altLang="it-IT" sz="1800" b="1" i="1" dirty="0"/>
              <a:t>q</a:t>
            </a:r>
            <a:r>
              <a:rPr lang="en-US" altLang="it-IT" sz="1800" b="1" dirty="0"/>
              <a:t>, </a:t>
            </a:r>
            <a:r>
              <a:rPr lang="en-US" altLang="it-IT" sz="1800" b="1" i="1" dirty="0"/>
              <a:t>f</a:t>
            </a:r>
            <a:r>
              <a:rPr lang="en-US" altLang="it-IT" sz="1800" b="1" dirty="0"/>
              <a:t>(3</a:t>
            </a:r>
            <a:r>
              <a:rPr lang="en-US" altLang="it-IT" sz="1800" b="1" i="1" dirty="0"/>
              <a:t>x</a:t>
            </a:r>
            <a:r>
              <a:rPr lang="en-US" altLang="it-IT" sz="1800" b="1" i="1" baseline="-25000" dirty="0"/>
              <a:t>1</a:t>
            </a:r>
            <a:r>
              <a:rPr lang="en-US" altLang="it-IT" sz="1800" b="1" dirty="0"/>
              <a:t>, 3</a:t>
            </a:r>
            <a:r>
              <a:rPr lang="en-US" altLang="it-IT" sz="1800" b="1" i="1" dirty="0"/>
              <a:t>x</a:t>
            </a:r>
            <a:r>
              <a:rPr lang="en-US" altLang="it-IT" sz="1800" b="1" i="1" baseline="-25000" dirty="0"/>
              <a:t>2</a:t>
            </a:r>
            <a:r>
              <a:rPr lang="en-US" altLang="it-IT" sz="1800" b="1" dirty="0"/>
              <a:t>) = ?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1800" b="1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1800" b="1" dirty="0">
                <a:solidFill>
                  <a:schemeClr val="bg2"/>
                </a:solidFill>
              </a:rPr>
              <a:t>3 </a:t>
            </a:r>
            <a:r>
              <a:rPr lang="en-US" altLang="it-IT" sz="1800" b="1" dirty="0" err="1">
                <a:solidFill>
                  <a:schemeClr val="bg2"/>
                </a:solidFill>
              </a:rPr>
              <a:t>Casi</a:t>
            </a:r>
            <a:endParaRPr lang="en-US" altLang="it-IT" sz="1800" b="1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1800" b="1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1800" b="1" dirty="0" err="1">
                <a:solidFill>
                  <a:schemeClr val="bg2"/>
                </a:solidFill>
              </a:rPr>
              <a:t>Rendimenti</a:t>
            </a:r>
            <a:r>
              <a:rPr lang="en-US" altLang="it-IT" sz="1800" b="1" dirty="0">
                <a:solidFill>
                  <a:schemeClr val="bg2"/>
                </a:solidFill>
              </a:rPr>
              <a:t> di </a:t>
            </a:r>
            <a:r>
              <a:rPr lang="en-US" altLang="it-IT" sz="1800" b="1" dirty="0" err="1">
                <a:solidFill>
                  <a:schemeClr val="bg2"/>
                </a:solidFill>
              </a:rPr>
              <a:t>scala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i="1" u="sng" dirty="0" err="1">
                <a:solidFill>
                  <a:schemeClr val="bg2"/>
                </a:solidFill>
              </a:rPr>
              <a:t>costanti</a:t>
            </a:r>
            <a:endParaRPr lang="en-US" altLang="it-IT" sz="1800" b="1" i="1" u="sng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it-IT" sz="1800" b="1" i="1" dirty="0"/>
              <a:t>	f</a:t>
            </a:r>
            <a:r>
              <a:rPr lang="en-US" altLang="it-IT" sz="1800" b="1" dirty="0"/>
              <a:t>(3</a:t>
            </a:r>
            <a:r>
              <a:rPr lang="en-US" altLang="it-IT" sz="1800" b="1" i="1" dirty="0"/>
              <a:t>x</a:t>
            </a:r>
            <a:r>
              <a:rPr lang="en-US" altLang="it-IT" sz="1800" b="1" i="1" baseline="-25000" dirty="0"/>
              <a:t>1</a:t>
            </a:r>
            <a:r>
              <a:rPr lang="en-US" altLang="it-IT" sz="1800" b="1" dirty="0"/>
              <a:t>, 3</a:t>
            </a:r>
            <a:r>
              <a:rPr lang="en-US" altLang="it-IT" sz="1800" b="1" i="1" dirty="0"/>
              <a:t>x</a:t>
            </a:r>
            <a:r>
              <a:rPr lang="en-US" altLang="it-IT" sz="1800" b="1" i="1" baseline="-25000" dirty="0"/>
              <a:t>2</a:t>
            </a:r>
            <a:r>
              <a:rPr lang="en-US" altLang="it-IT" sz="1800" b="1" dirty="0"/>
              <a:t>) = 3</a:t>
            </a:r>
            <a:r>
              <a:rPr lang="en-US" altLang="it-IT" sz="1800" b="1" i="1" dirty="0"/>
              <a:t>q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18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 startAt="2"/>
            </a:pPr>
            <a:r>
              <a:rPr lang="en-US" altLang="it-IT" sz="1800" b="1" dirty="0" err="1">
                <a:solidFill>
                  <a:schemeClr val="bg2"/>
                </a:solidFill>
              </a:rPr>
              <a:t>Rendimenti</a:t>
            </a:r>
            <a:r>
              <a:rPr lang="en-US" altLang="it-IT" sz="1800" b="1" dirty="0">
                <a:solidFill>
                  <a:schemeClr val="bg2"/>
                </a:solidFill>
              </a:rPr>
              <a:t> di </a:t>
            </a:r>
            <a:r>
              <a:rPr lang="en-US" altLang="it-IT" sz="1800" b="1" dirty="0" err="1">
                <a:solidFill>
                  <a:schemeClr val="bg2"/>
                </a:solidFill>
              </a:rPr>
              <a:t>scala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i="1" u="sng" dirty="0" err="1">
                <a:solidFill>
                  <a:schemeClr val="bg2"/>
                </a:solidFill>
              </a:rPr>
              <a:t>crescenti</a:t>
            </a:r>
            <a:endParaRPr lang="en-US" altLang="it-IT" sz="1800" b="1" i="1" u="sng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it-IT" sz="1800" b="1" i="1" dirty="0"/>
              <a:t>	f</a:t>
            </a:r>
            <a:r>
              <a:rPr lang="en-US" altLang="it-IT" sz="1800" b="1" dirty="0"/>
              <a:t>(3</a:t>
            </a:r>
            <a:r>
              <a:rPr lang="en-US" altLang="it-IT" sz="1800" b="1" i="1" dirty="0"/>
              <a:t>x</a:t>
            </a:r>
            <a:r>
              <a:rPr lang="en-US" altLang="it-IT" sz="1800" b="1" i="1" baseline="-25000" dirty="0"/>
              <a:t>1</a:t>
            </a:r>
            <a:r>
              <a:rPr lang="en-US" altLang="it-IT" sz="1800" b="1" dirty="0"/>
              <a:t>, 3</a:t>
            </a:r>
            <a:r>
              <a:rPr lang="en-US" altLang="it-IT" sz="1800" b="1" i="1" dirty="0"/>
              <a:t>x</a:t>
            </a:r>
            <a:r>
              <a:rPr lang="en-US" altLang="it-IT" sz="1800" b="1" i="1" baseline="-25000" dirty="0"/>
              <a:t>2</a:t>
            </a:r>
            <a:r>
              <a:rPr lang="en-US" altLang="it-IT" sz="1800" b="1" dirty="0"/>
              <a:t>) &gt; 3</a:t>
            </a:r>
            <a:r>
              <a:rPr lang="en-US" altLang="it-IT" sz="1800" b="1" i="1" dirty="0"/>
              <a:t>q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18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 startAt="3"/>
            </a:pPr>
            <a:r>
              <a:rPr lang="en-US" altLang="it-IT" sz="1800" b="1" dirty="0" err="1">
                <a:solidFill>
                  <a:schemeClr val="bg2"/>
                </a:solidFill>
              </a:rPr>
              <a:t>Rendimenti</a:t>
            </a:r>
            <a:r>
              <a:rPr lang="en-US" altLang="it-IT" sz="1800" b="1" dirty="0">
                <a:solidFill>
                  <a:schemeClr val="bg2"/>
                </a:solidFill>
              </a:rPr>
              <a:t> di </a:t>
            </a:r>
            <a:r>
              <a:rPr lang="en-US" altLang="it-IT" sz="1800" b="1" dirty="0" err="1">
                <a:solidFill>
                  <a:schemeClr val="bg2"/>
                </a:solidFill>
              </a:rPr>
              <a:t>scala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i="1" u="sng" dirty="0" err="1">
                <a:solidFill>
                  <a:schemeClr val="bg2"/>
                </a:solidFill>
              </a:rPr>
              <a:t>decrescenti</a:t>
            </a:r>
            <a:endParaRPr lang="en-US" altLang="it-IT" sz="1800" b="1" i="1" u="sng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it-IT" sz="1800" b="1" i="1" dirty="0"/>
              <a:t>	f</a:t>
            </a:r>
            <a:r>
              <a:rPr lang="en-US" altLang="it-IT" sz="1800" b="1" dirty="0"/>
              <a:t>(</a:t>
            </a:r>
            <a:r>
              <a:rPr lang="en-US" altLang="it-IT" sz="1800" b="1" i="1" dirty="0"/>
              <a:t>3x</a:t>
            </a:r>
            <a:r>
              <a:rPr lang="en-US" altLang="it-IT" sz="1800" b="1" i="1" baseline="-25000" dirty="0"/>
              <a:t>1</a:t>
            </a:r>
            <a:r>
              <a:rPr lang="en-US" altLang="it-IT" sz="1800" b="1" dirty="0"/>
              <a:t>, </a:t>
            </a:r>
            <a:r>
              <a:rPr lang="en-US" altLang="it-IT" sz="1800" b="1" i="1" dirty="0"/>
              <a:t>3x</a:t>
            </a:r>
            <a:r>
              <a:rPr lang="en-US" altLang="it-IT" sz="1800" b="1" i="1" baseline="-25000" dirty="0"/>
              <a:t>2</a:t>
            </a:r>
            <a:r>
              <a:rPr lang="en-US" altLang="it-IT" sz="1800" b="1" dirty="0"/>
              <a:t>) &lt; </a:t>
            </a:r>
            <a:r>
              <a:rPr lang="en-US" altLang="it-IT" sz="1800" b="1" i="1" dirty="0"/>
              <a:t>3q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it-IT" sz="1600" b="1" i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it-IT" sz="16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it-IT" sz="16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it-IT" sz="16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it-IT" sz="1600" b="1" dirty="0"/>
              <a:t>NB: </a:t>
            </a:r>
            <a:r>
              <a:rPr lang="en-US" altLang="it-IT" sz="1600" b="1" dirty="0" err="1"/>
              <a:t>L’impresa</a:t>
            </a:r>
            <a:r>
              <a:rPr lang="en-US" altLang="it-IT" sz="1600" b="1" dirty="0"/>
              <a:t> </a:t>
            </a:r>
            <a:r>
              <a:rPr lang="en-US" altLang="it-IT" sz="1600" b="1" dirty="0" err="1"/>
              <a:t>può</a:t>
            </a:r>
            <a:r>
              <a:rPr lang="en-US" altLang="it-IT" sz="1600" b="1" dirty="0"/>
              <a:t> </a:t>
            </a:r>
            <a:r>
              <a:rPr lang="en-US" altLang="it-IT" sz="1600" b="1" dirty="0" err="1"/>
              <a:t>essere</a:t>
            </a:r>
            <a:r>
              <a:rPr lang="en-US" altLang="it-IT" sz="1600" b="1" dirty="0"/>
              <a:t> in </a:t>
            </a:r>
            <a:r>
              <a:rPr lang="en-US" altLang="it-IT" sz="1600" b="1" dirty="0" err="1"/>
              <a:t>tutti</a:t>
            </a:r>
            <a:r>
              <a:rPr lang="en-US" altLang="it-IT" sz="1600" b="1" dirty="0"/>
              <a:t> e 3 </a:t>
            </a:r>
            <a:r>
              <a:rPr lang="en-US" altLang="it-IT" sz="1600" b="1" dirty="0" err="1"/>
              <a:t>i</a:t>
            </a:r>
            <a:r>
              <a:rPr lang="en-US" altLang="it-IT" sz="1600" b="1" dirty="0"/>
              <a:t> </a:t>
            </a:r>
            <a:r>
              <a:rPr lang="en-US" altLang="it-IT" sz="1600" b="1" dirty="0" err="1"/>
              <a:t>casi</a:t>
            </a:r>
            <a:r>
              <a:rPr lang="en-US" altLang="it-IT" sz="1600" b="1" dirty="0"/>
              <a:t> per </a:t>
            </a:r>
            <a:r>
              <a:rPr lang="en-US" altLang="it-IT" sz="1600" b="1" dirty="0" err="1"/>
              <a:t>diversi</a:t>
            </a:r>
            <a:r>
              <a:rPr lang="en-US" altLang="it-IT" sz="1600" b="1" dirty="0"/>
              <a:t> </a:t>
            </a:r>
            <a:r>
              <a:rPr lang="en-US" altLang="it-IT" sz="1600" b="1" dirty="0" err="1"/>
              <a:t>livelli</a:t>
            </a:r>
            <a:r>
              <a:rPr lang="en-US" altLang="it-IT" sz="1600" b="1" dirty="0"/>
              <a:t> di </a:t>
            </a:r>
            <a:r>
              <a:rPr lang="en-US" altLang="it-IT" sz="1600" b="1" dirty="0" err="1"/>
              <a:t>produzione</a:t>
            </a:r>
            <a:endParaRPr lang="en-US" altLang="it-IT" sz="16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16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16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AutoNum type="arabicPeriod"/>
            </a:pPr>
            <a:endParaRPr lang="en-US" altLang="it-IT" sz="1600" b="1" dirty="0">
              <a:solidFill>
                <a:schemeClr val="bg2"/>
              </a:solidFill>
            </a:endParaRPr>
          </a:p>
        </p:txBody>
      </p:sp>
      <p:sp>
        <p:nvSpPr>
          <p:cNvPr id="886788" name="Rectangle 4">
            <a:extLst>
              <a:ext uri="{FF2B5EF4-FFF2-40B4-BE49-F238E27FC236}">
                <a16:creationId xmlns:a16="http://schemas.microsoft.com/office/drawing/2014/main" id="{710CF1AB-CEB4-4B34-8FE4-E4408CE9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886791" name="Group 7">
            <a:extLst>
              <a:ext uri="{FF2B5EF4-FFF2-40B4-BE49-F238E27FC236}">
                <a16:creationId xmlns:a16="http://schemas.microsoft.com/office/drawing/2014/main" id="{93BEF98B-6778-46B6-8FDC-D20512846DCB}"/>
              </a:ext>
            </a:extLst>
          </p:cNvPr>
          <p:cNvGrpSpPr>
            <a:grpSpLocks/>
          </p:cNvGrpSpPr>
          <p:nvPr/>
        </p:nvGrpSpPr>
        <p:grpSpPr bwMode="auto">
          <a:xfrm>
            <a:off x="5435599" y="3979863"/>
            <a:ext cx="1584325" cy="457200"/>
            <a:chOff x="3334" y="2507"/>
            <a:chExt cx="1088" cy="288"/>
          </a:xfrm>
        </p:grpSpPr>
        <p:sp>
          <p:nvSpPr>
            <p:cNvPr id="886789" name="Line 5">
              <a:extLst>
                <a:ext uri="{FF2B5EF4-FFF2-40B4-BE49-F238E27FC236}">
                  <a16:creationId xmlns:a16="http://schemas.microsoft.com/office/drawing/2014/main" id="{50E96AEB-0E76-4110-A501-1B29A580E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795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6790" name="Text Box 6">
              <a:extLst>
                <a:ext uri="{FF2B5EF4-FFF2-40B4-BE49-F238E27FC236}">
                  <a16:creationId xmlns:a16="http://schemas.microsoft.com/office/drawing/2014/main" id="{704DBE4C-B308-43EA-A2B3-37821C048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507"/>
              <a:ext cx="95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1600"/>
                <a:t>Perché?</a:t>
              </a:r>
            </a:p>
          </p:txBody>
        </p:sp>
      </p:grpSp>
      <p:pic>
        <p:nvPicPr>
          <p:cNvPr id="886793" name="Picture 9" descr="Smith">
            <a:hlinkClick r:id="rId3"/>
            <a:extLst>
              <a:ext uri="{FF2B5EF4-FFF2-40B4-BE49-F238E27FC236}">
                <a16:creationId xmlns:a16="http://schemas.microsoft.com/office/drawing/2014/main" id="{CF498BE5-B6BB-4D8A-A384-8A3917C6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89363"/>
            <a:ext cx="10191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6794" name="Group 10">
            <a:extLst>
              <a:ext uri="{FF2B5EF4-FFF2-40B4-BE49-F238E27FC236}">
                <a16:creationId xmlns:a16="http://schemas.microsoft.com/office/drawing/2014/main" id="{78287D58-4DCD-4FBA-9492-52F12A3C8037}"/>
              </a:ext>
            </a:extLst>
          </p:cNvPr>
          <p:cNvGrpSpPr>
            <a:grpSpLocks/>
          </p:cNvGrpSpPr>
          <p:nvPr/>
        </p:nvGrpSpPr>
        <p:grpSpPr bwMode="auto">
          <a:xfrm>
            <a:off x="5435599" y="4987925"/>
            <a:ext cx="1453270" cy="457200"/>
            <a:chOff x="3334" y="2507"/>
            <a:chExt cx="1088" cy="288"/>
          </a:xfrm>
        </p:grpSpPr>
        <p:sp>
          <p:nvSpPr>
            <p:cNvPr id="886795" name="Line 11">
              <a:extLst>
                <a:ext uri="{FF2B5EF4-FFF2-40B4-BE49-F238E27FC236}">
                  <a16:creationId xmlns:a16="http://schemas.microsoft.com/office/drawing/2014/main" id="{AA917872-05BD-4A00-B93E-19DA38A81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795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6796" name="Text Box 12">
              <a:extLst>
                <a:ext uri="{FF2B5EF4-FFF2-40B4-BE49-F238E27FC236}">
                  <a16:creationId xmlns:a16="http://schemas.microsoft.com/office/drawing/2014/main" id="{1754FA98-136B-44FF-84DC-8FA57699D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507"/>
              <a:ext cx="95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1600" dirty="0"/>
                <a:t>Perché?</a:t>
              </a:r>
            </a:p>
          </p:txBody>
        </p:sp>
      </p:grpSp>
      <p:grpSp>
        <p:nvGrpSpPr>
          <p:cNvPr id="886797" name="Group 13">
            <a:extLst>
              <a:ext uri="{FF2B5EF4-FFF2-40B4-BE49-F238E27FC236}">
                <a16:creationId xmlns:a16="http://schemas.microsoft.com/office/drawing/2014/main" id="{DBBC324A-1B1E-4341-8D90-136EF92B3A4E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116263"/>
            <a:ext cx="1584325" cy="457200"/>
            <a:chOff x="3334" y="2507"/>
            <a:chExt cx="1088" cy="288"/>
          </a:xfrm>
        </p:grpSpPr>
        <p:sp>
          <p:nvSpPr>
            <p:cNvPr id="886798" name="Line 14">
              <a:extLst>
                <a:ext uri="{FF2B5EF4-FFF2-40B4-BE49-F238E27FC236}">
                  <a16:creationId xmlns:a16="http://schemas.microsoft.com/office/drawing/2014/main" id="{544BA3AF-E31F-4F06-AF5A-A46E67E07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795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6799" name="Text Box 15">
              <a:extLst>
                <a:ext uri="{FF2B5EF4-FFF2-40B4-BE49-F238E27FC236}">
                  <a16:creationId xmlns:a16="http://schemas.microsoft.com/office/drawing/2014/main" id="{A876A647-3A95-498A-8C15-9EC9DBA36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507"/>
              <a:ext cx="95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1600"/>
                <a:t>“Normale”: </a:t>
              </a:r>
            </a:p>
          </p:txBody>
        </p:sp>
      </p:grpSp>
      <p:pic>
        <p:nvPicPr>
          <p:cNvPr id="886801" name="Picture 17" descr="thumbnail">
            <a:extLst>
              <a:ext uri="{FF2B5EF4-FFF2-40B4-BE49-F238E27FC236}">
                <a16:creationId xmlns:a16="http://schemas.microsoft.com/office/drawing/2014/main" id="{A5E09D47-4B53-4561-91AE-0B28140E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70463"/>
            <a:ext cx="1511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6802" name="Text Box 18">
            <a:extLst>
              <a:ext uri="{FF2B5EF4-FFF2-40B4-BE49-F238E27FC236}">
                <a16:creationId xmlns:a16="http://schemas.microsoft.com/office/drawing/2014/main" id="{ACDF0D9F-5163-483C-B34B-BB12D029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225800"/>
            <a:ext cx="1223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/>
              <a:t>2 X 2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6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86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8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6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6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uiExpand="1" build="p"/>
      <p:bldP spid="8868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>
            <a:extLst>
              <a:ext uri="{FF2B5EF4-FFF2-40B4-BE49-F238E27FC236}">
                <a16:creationId xmlns:a16="http://schemas.microsoft.com/office/drawing/2014/main" id="{218D68F0-732A-4890-BF06-9CE1FCF71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b) efficienza economica</a:t>
            </a:r>
            <a:endParaRPr lang="it-IT" altLang="it-IT" sz="2000" i="1"/>
          </a:p>
        </p:txBody>
      </p:sp>
      <p:sp>
        <p:nvSpPr>
          <p:cNvPr id="892931" name="Rectangle 3">
            <a:extLst>
              <a:ext uri="{FF2B5EF4-FFF2-40B4-BE49-F238E27FC236}">
                <a16:creationId xmlns:a16="http://schemas.microsoft.com/office/drawing/2014/main" id="{6B50E1BE-306E-4F49-B75D-E9DD12EBC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2305050"/>
            <a:ext cx="7345363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100" b="1" dirty="0">
                <a:solidFill>
                  <a:schemeClr val="bg2"/>
                </a:solidFill>
              </a:rPr>
              <a:t>Verso </a:t>
            </a:r>
            <a:r>
              <a:rPr lang="en-US" altLang="it-IT" sz="2100" b="1" dirty="0" err="1">
                <a:solidFill>
                  <a:schemeClr val="bg2"/>
                </a:solidFill>
              </a:rPr>
              <a:t>l’ottimo</a:t>
            </a:r>
            <a:r>
              <a:rPr lang="en-US" altLang="it-IT" sz="2100" b="1" dirty="0">
                <a:solidFill>
                  <a:schemeClr val="bg2"/>
                </a:solidFill>
              </a:rPr>
              <a:t> per </a:t>
            </a:r>
            <a:r>
              <a:rPr lang="en-US" altLang="it-IT" sz="2100" b="1" dirty="0" err="1">
                <a:solidFill>
                  <a:schemeClr val="bg2"/>
                </a:solidFill>
              </a:rPr>
              <a:t>l’impresa</a:t>
            </a:r>
            <a:r>
              <a:rPr lang="en-US" altLang="it-IT" sz="2100" b="1" dirty="0">
                <a:solidFill>
                  <a:schemeClr val="bg2"/>
                </a:solidFill>
              </a:rPr>
              <a:t>: </a:t>
            </a:r>
            <a:r>
              <a:rPr lang="en-US" altLang="it-IT" sz="2100" dirty="0"/>
              <a:t>un </a:t>
            </a:r>
            <a:r>
              <a:rPr lang="en-US" altLang="it-IT" sz="2100" dirty="0" err="1"/>
              <a:t>problema</a:t>
            </a:r>
            <a:r>
              <a:rPr lang="en-US" altLang="it-IT" sz="2100" dirty="0"/>
              <a:t> a 2 </a:t>
            </a:r>
            <a:r>
              <a:rPr lang="en-US" altLang="it-IT" sz="2100" dirty="0" err="1"/>
              <a:t>stadi</a:t>
            </a:r>
            <a:endParaRPr lang="en-US" altLang="it-IT" sz="2100" i="1" dirty="0"/>
          </a:p>
          <a:p>
            <a:pPr marL="577850" indent="-577850">
              <a:lnSpc>
                <a:spcPct val="80000"/>
              </a:lnSpc>
            </a:pPr>
            <a:endParaRPr lang="en-US" altLang="it-IT" sz="2100" b="1" i="1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100" b="1" dirty="0" err="1">
                <a:solidFill>
                  <a:schemeClr val="bg2"/>
                </a:solidFill>
              </a:rPr>
              <a:t>Problema</a:t>
            </a:r>
            <a:r>
              <a:rPr lang="en-US" altLang="it-IT" sz="2100" b="1" dirty="0">
                <a:solidFill>
                  <a:schemeClr val="bg2"/>
                </a:solidFill>
              </a:rPr>
              <a:t> 1</a:t>
            </a:r>
            <a:r>
              <a:rPr lang="en-US" altLang="it-IT" sz="2100" dirty="0"/>
              <a:t>: </a:t>
            </a:r>
            <a:r>
              <a:rPr lang="en-US" altLang="it-IT" sz="2100" dirty="0" err="1"/>
              <a:t>tra</a:t>
            </a:r>
            <a:r>
              <a:rPr lang="en-US" altLang="it-IT" sz="2100" dirty="0"/>
              <a:t> le (</a:t>
            </a:r>
            <a:r>
              <a:rPr lang="en-US" altLang="it-IT" sz="2100" i="1" dirty="0"/>
              <a:t>x</a:t>
            </a:r>
            <a:r>
              <a:rPr lang="en-US" altLang="it-IT" sz="2100" i="1" baseline="-25000" dirty="0"/>
              <a:t>1</a:t>
            </a:r>
            <a:r>
              <a:rPr lang="en-US" altLang="it-IT" sz="2100" i="1" dirty="0"/>
              <a:t>, x</a:t>
            </a:r>
            <a:r>
              <a:rPr lang="en-US" altLang="it-IT" sz="2100" i="1" baseline="-25000" dirty="0"/>
              <a:t>2</a:t>
            </a:r>
            <a:r>
              <a:rPr lang="en-US" altLang="it-IT" sz="2100" dirty="0"/>
              <a:t>) “</a:t>
            </a:r>
            <a:r>
              <a:rPr lang="en-US" altLang="it-IT" sz="2100" dirty="0" err="1"/>
              <a:t>tecnicamente</a:t>
            </a:r>
            <a:r>
              <a:rPr lang="en-US" altLang="it-IT" sz="2100" dirty="0"/>
              <a:t>” </a:t>
            </a:r>
            <a:r>
              <a:rPr lang="en-US" altLang="it-IT" sz="2100" dirty="0" err="1"/>
              <a:t>efficienti</a:t>
            </a:r>
            <a:r>
              <a:rPr lang="en-US" altLang="it-IT" sz="2100" dirty="0"/>
              <a:t> per </a:t>
            </a:r>
            <a:r>
              <a:rPr lang="en-US" altLang="it-IT" sz="2100" i="1" dirty="0"/>
              <a:t>q</a:t>
            </a:r>
            <a:r>
              <a:rPr lang="en-US" altLang="it-IT" sz="2100" i="1" baseline="-25000" dirty="0"/>
              <a:t>0</a:t>
            </a:r>
            <a:r>
              <a:rPr lang="en-US" altLang="it-IT" sz="2100" dirty="0"/>
              <a:t>, </a:t>
            </a:r>
            <a:r>
              <a:rPr lang="en-US" altLang="it-IT" sz="2100" b="1" i="1" dirty="0"/>
              <a:t>quale </a:t>
            </a:r>
            <a:r>
              <a:rPr lang="en-US" altLang="it-IT" sz="2100" b="1" dirty="0" err="1"/>
              <a:t>sceglierà</a:t>
            </a:r>
            <a:r>
              <a:rPr lang="en-US" altLang="it-IT" sz="2100" dirty="0"/>
              <a:t> </a:t>
            </a:r>
            <a:r>
              <a:rPr lang="en-US" altLang="it-IT" sz="2100" dirty="0" err="1"/>
              <a:t>l’impresa</a:t>
            </a:r>
            <a:r>
              <a:rPr lang="en-US" altLang="it-IT" sz="2100" dirty="0"/>
              <a:t>? 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100" b="1" dirty="0" err="1">
                <a:solidFill>
                  <a:schemeClr val="bg2"/>
                </a:solidFill>
              </a:rPr>
              <a:t>Risposta</a:t>
            </a:r>
            <a:r>
              <a:rPr lang="en-US" altLang="it-IT" sz="2100" dirty="0"/>
              <a:t>: </a:t>
            </a:r>
            <a:r>
              <a:rPr lang="en-US" altLang="it-IT" sz="2100" dirty="0" err="1"/>
              <a:t>quella</a:t>
            </a:r>
            <a:r>
              <a:rPr lang="en-US" altLang="it-IT" sz="2100" dirty="0"/>
              <a:t> </a:t>
            </a:r>
            <a:r>
              <a:rPr lang="en-US" altLang="it-IT" sz="2100" dirty="0" err="1"/>
              <a:t>che</a:t>
            </a:r>
            <a:r>
              <a:rPr lang="en-US" altLang="it-IT" sz="2100" dirty="0"/>
              <a:t> </a:t>
            </a:r>
            <a:r>
              <a:rPr lang="en-US" altLang="it-IT" sz="2100" u="sng" dirty="0" err="1"/>
              <a:t>minimizza</a:t>
            </a:r>
            <a:r>
              <a:rPr lang="en-US" altLang="it-IT" sz="2100" dirty="0"/>
              <a:t> </a:t>
            </a:r>
            <a:r>
              <a:rPr lang="en-US" altLang="it-IT" sz="2100" dirty="0" err="1"/>
              <a:t>i</a:t>
            </a:r>
            <a:r>
              <a:rPr lang="en-US" altLang="it-IT" sz="2100" dirty="0"/>
              <a:t> </a:t>
            </a:r>
            <a:r>
              <a:rPr lang="en-US" altLang="it-IT" sz="2100" b="1" i="1" dirty="0" err="1"/>
              <a:t>costi</a:t>
            </a:r>
            <a:r>
              <a:rPr lang="en-US" altLang="it-IT" sz="2100" b="1" i="1" dirty="0"/>
              <a:t> </a:t>
            </a:r>
            <a:r>
              <a:rPr lang="en-US" altLang="it-IT" sz="2100" b="1" i="1" dirty="0" err="1"/>
              <a:t>totali</a:t>
            </a:r>
            <a:r>
              <a:rPr lang="en-US" altLang="it-IT" sz="2100" dirty="0"/>
              <a:t> di </a:t>
            </a:r>
            <a:r>
              <a:rPr lang="en-US" altLang="it-IT" sz="2100" dirty="0" err="1"/>
              <a:t>produzione</a:t>
            </a:r>
            <a:r>
              <a:rPr lang="en-US" altLang="it-IT" sz="2100" dirty="0"/>
              <a:t> </a:t>
            </a:r>
            <a:r>
              <a:rPr lang="en-US" altLang="it-IT" sz="2100" dirty="0">
                <a:sym typeface="Wingdings 3" panose="05040102010807070707" pitchFamily="18" charset="2"/>
              </a:rPr>
              <a:t> </a:t>
            </a:r>
            <a:r>
              <a:rPr lang="en-US" altLang="it-IT" sz="2100" b="1" i="1" dirty="0" err="1">
                <a:solidFill>
                  <a:srgbClr val="FF3300"/>
                </a:solidFill>
                <a:sym typeface="Wingdings 3" panose="05040102010807070707" pitchFamily="18" charset="2"/>
              </a:rPr>
              <a:t>efficienza</a:t>
            </a:r>
            <a:r>
              <a:rPr lang="en-US" altLang="it-IT" sz="2100" b="1" i="1" dirty="0">
                <a:solidFill>
                  <a:srgbClr val="FF3300"/>
                </a:solidFill>
                <a:sym typeface="Wingdings 3" panose="05040102010807070707" pitchFamily="18" charset="2"/>
              </a:rPr>
              <a:t> </a:t>
            </a:r>
            <a:r>
              <a:rPr lang="en-US" altLang="it-IT" sz="2100" b="1" i="1" dirty="0" err="1">
                <a:solidFill>
                  <a:srgbClr val="FF3300"/>
                </a:solidFill>
                <a:sym typeface="Wingdings 3" panose="05040102010807070707" pitchFamily="18" charset="2"/>
              </a:rPr>
              <a:t>economica</a:t>
            </a:r>
            <a:endParaRPr lang="en-US" altLang="it-IT" sz="2100" b="1" i="1" dirty="0">
              <a:solidFill>
                <a:srgbClr val="FF3300"/>
              </a:solidFill>
              <a:sym typeface="Wingdings 3" panose="05040102010807070707" pitchFamily="18" charset="2"/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100" dirty="0">
              <a:solidFill>
                <a:srgbClr val="FF3300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100" b="1" dirty="0" err="1">
                <a:solidFill>
                  <a:schemeClr val="bg2"/>
                </a:solidFill>
              </a:rPr>
              <a:t>Problema</a:t>
            </a:r>
            <a:r>
              <a:rPr lang="en-US" altLang="it-IT" sz="2100" b="1" dirty="0">
                <a:solidFill>
                  <a:schemeClr val="bg2"/>
                </a:solidFill>
              </a:rPr>
              <a:t> 2</a:t>
            </a:r>
            <a:r>
              <a:rPr lang="en-US" altLang="it-IT" sz="2100" dirty="0"/>
              <a:t>: </a:t>
            </a:r>
            <a:r>
              <a:rPr lang="en-US" altLang="it-IT" sz="2100" dirty="0" err="1"/>
              <a:t>tra</a:t>
            </a:r>
            <a:r>
              <a:rPr lang="en-US" altLang="it-IT" sz="2100" dirty="0"/>
              <a:t> le (</a:t>
            </a:r>
            <a:r>
              <a:rPr lang="en-US" altLang="it-IT" sz="2100" i="1" dirty="0"/>
              <a:t>q</a:t>
            </a:r>
            <a:r>
              <a:rPr lang="en-US" altLang="it-IT" sz="2100" dirty="0"/>
              <a:t>) </a:t>
            </a:r>
            <a:r>
              <a:rPr lang="en-US" altLang="it-IT" sz="2100" dirty="0" err="1"/>
              <a:t>producibili</a:t>
            </a:r>
            <a:r>
              <a:rPr lang="en-US" altLang="it-IT" sz="2100" dirty="0"/>
              <a:t> in modo “</a:t>
            </a:r>
            <a:r>
              <a:rPr lang="en-US" altLang="it-IT" sz="2100" dirty="0" err="1"/>
              <a:t>economicamente</a:t>
            </a:r>
            <a:r>
              <a:rPr lang="en-US" altLang="it-IT" sz="2100" dirty="0"/>
              <a:t>” </a:t>
            </a:r>
            <a:r>
              <a:rPr lang="en-US" altLang="it-IT" sz="2100" dirty="0" err="1"/>
              <a:t>efficiente</a:t>
            </a:r>
            <a:r>
              <a:rPr lang="en-US" altLang="it-IT" sz="2100" dirty="0"/>
              <a:t>, </a:t>
            </a:r>
            <a:r>
              <a:rPr lang="en-US" altLang="it-IT" sz="2100" b="1" i="1" dirty="0"/>
              <a:t>quale </a:t>
            </a:r>
            <a:r>
              <a:rPr lang="en-US" altLang="it-IT" sz="2100" b="1" dirty="0" err="1"/>
              <a:t>sceglierà</a:t>
            </a:r>
            <a:r>
              <a:rPr lang="en-US" altLang="it-IT" sz="2100" dirty="0"/>
              <a:t> </a:t>
            </a:r>
            <a:r>
              <a:rPr lang="en-US" altLang="it-IT" sz="2100" dirty="0" err="1"/>
              <a:t>l’impresa</a:t>
            </a:r>
            <a:r>
              <a:rPr lang="en-US" altLang="it-IT" sz="2100" dirty="0"/>
              <a:t>?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100" b="1" dirty="0" err="1">
                <a:solidFill>
                  <a:schemeClr val="bg2"/>
                </a:solidFill>
              </a:rPr>
              <a:t>Risposta</a:t>
            </a:r>
            <a:r>
              <a:rPr lang="en-US" altLang="it-IT" sz="2100" dirty="0"/>
              <a:t>: </a:t>
            </a:r>
            <a:r>
              <a:rPr lang="en-US" altLang="it-IT" sz="2100" dirty="0" err="1"/>
              <a:t>quella</a:t>
            </a:r>
            <a:r>
              <a:rPr lang="en-US" altLang="it-IT" sz="2100" dirty="0"/>
              <a:t> </a:t>
            </a:r>
            <a:r>
              <a:rPr lang="en-US" altLang="it-IT" sz="2100" dirty="0" err="1"/>
              <a:t>che</a:t>
            </a:r>
            <a:r>
              <a:rPr lang="en-US" altLang="it-IT" sz="2100" dirty="0"/>
              <a:t> </a:t>
            </a:r>
            <a:r>
              <a:rPr lang="en-US" altLang="it-IT" sz="2100" u="sng" dirty="0" err="1"/>
              <a:t>massimizza</a:t>
            </a:r>
            <a:r>
              <a:rPr lang="en-US" altLang="it-IT" sz="2100" dirty="0"/>
              <a:t> </a:t>
            </a:r>
            <a:r>
              <a:rPr lang="en-US" altLang="it-IT" sz="2100" dirty="0" err="1"/>
              <a:t>il</a:t>
            </a:r>
            <a:r>
              <a:rPr lang="en-US" altLang="it-IT" sz="2100" dirty="0"/>
              <a:t> </a:t>
            </a:r>
            <a:r>
              <a:rPr lang="en-US" altLang="it-IT" sz="2100" b="1" i="1" dirty="0" err="1"/>
              <a:t>profitto</a:t>
            </a:r>
            <a:r>
              <a:rPr lang="en-US" altLang="it-IT" sz="2100" dirty="0"/>
              <a:t>, (</a:t>
            </a:r>
            <a:r>
              <a:rPr lang="en-US" altLang="it-IT" sz="2100" dirty="0" err="1"/>
              <a:t>dipendente</a:t>
            </a:r>
            <a:r>
              <a:rPr lang="en-US" altLang="it-IT" sz="2100" dirty="0"/>
              <a:t> dal </a:t>
            </a:r>
            <a:r>
              <a:rPr lang="en-US" altLang="it-IT" sz="2100" dirty="0" err="1"/>
              <a:t>mercato</a:t>
            </a:r>
            <a:r>
              <a:rPr lang="en-US" altLang="it-IT" sz="2100" dirty="0"/>
              <a:t> </a:t>
            </a:r>
            <a:r>
              <a:rPr lang="en-US" altLang="it-IT" sz="2100" dirty="0">
                <a:sym typeface="Wingdings 3" panose="05040102010807070707" pitchFamily="18" charset="2"/>
              </a:rPr>
              <a:t> </a:t>
            </a:r>
            <a:r>
              <a:rPr lang="en-US" altLang="it-IT" sz="2100" b="1" i="1" dirty="0">
                <a:solidFill>
                  <a:srgbClr val="FF3300"/>
                </a:solidFill>
                <a:sym typeface="Wingdings 3" panose="05040102010807070707" pitchFamily="18" charset="2"/>
              </a:rPr>
              <a:t>forma di </a:t>
            </a:r>
            <a:r>
              <a:rPr lang="en-US" altLang="it-IT" sz="2100" b="1" i="1" dirty="0" err="1">
                <a:solidFill>
                  <a:srgbClr val="FF3300"/>
                </a:solidFill>
                <a:sym typeface="Wingdings 3" panose="05040102010807070707" pitchFamily="18" charset="2"/>
              </a:rPr>
              <a:t>mercato</a:t>
            </a:r>
            <a:endParaRPr lang="en-US" altLang="it-IT" sz="2100" b="1" i="1" dirty="0">
              <a:solidFill>
                <a:srgbClr val="FF3300"/>
              </a:solidFill>
              <a:sym typeface="Wingdings 3" panose="05040102010807070707" pitchFamily="18" charset="2"/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100" b="1" dirty="0"/>
          </a:p>
        </p:txBody>
      </p:sp>
      <p:sp>
        <p:nvSpPr>
          <p:cNvPr id="892932" name="Rectangle 4">
            <a:extLst>
              <a:ext uri="{FF2B5EF4-FFF2-40B4-BE49-F238E27FC236}">
                <a16:creationId xmlns:a16="http://schemas.microsoft.com/office/drawing/2014/main" id="{745E0AC7-E958-4F36-A5AC-BE5141495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>
            <a:extLst>
              <a:ext uri="{FF2B5EF4-FFF2-40B4-BE49-F238E27FC236}">
                <a16:creationId xmlns:a16="http://schemas.microsoft.com/office/drawing/2014/main" id="{2E8EA70D-7C6B-4C17-90DF-A2257024D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la struttura dei costi</a:t>
            </a:r>
          </a:p>
        </p:txBody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39E0A1E5-9274-4FF8-B59E-35EE18BC4B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04900" y="2276475"/>
            <a:ext cx="7570788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rgbClr val="FF3300"/>
              </a:buClr>
            </a:pPr>
            <a:r>
              <a:rPr lang="it-IT" altLang="it-IT" sz="2400" b="1">
                <a:solidFill>
                  <a:srgbClr val="FF3300"/>
                </a:solidFill>
              </a:rPr>
              <a:t>I tipi di costo dell’impresa</a:t>
            </a:r>
          </a:p>
          <a:p>
            <a:pPr marL="457200" indent="-457200"/>
            <a:endParaRPr lang="it-IT" altLang="it-IT" sz="2400" b="1"/>
          </a:p>
          <a:p>
            <a:pPr marL="457200" indent="-457200">
              <a:buClr>
                <a:schemeClr val="bg2"/>
              </a:buClr>
            </a:pPr>
            <a:r>
              <a:rPr lang="it-IT" altLang="it-IT" sz="2400" b="1">
                <a:solidFill>
                  <a:schemeClr val="bg2"/>
                </a:solidFill>
              </a:rPr>
              <a:t>A) Costi di breve periodo</a:t>
            </a:r>
            <a:r>
              <a:rPr lang="it-IT" altLang="it-IT" sz="2400" b="1"/>
              <a:t>: </a:t>
            </a:r>
            <a:r>
              <a:rPr lang="it-IT" altLang="it-IT" sz="2400"/>
              <a:t>fattori fissi e fattori variabili </a:t>
            </a:r>
            <a:r>
              <a:rPr lang="it-IT" altLang="it-IT" sz="2400">
                <a:sym typeface="Wingdings" panose="05000000000000000000" pitchFamily="2" charset="2"/>
              </a:rPr>
              <a:t> </a:t>
            </a:r>
            <a:r>
              <a:rPr lang="it-IT" altLang="it-IT" sz="2400" b="1" i="1">
                <a:sym typeface="Wingdings" panose="05000000000000000000" pitchFamily="2" charset="2"/>
              </a:rPr>
              <a:t>costi fissi</a:t>
            </a:r>
            <a:r>
              <a:rPr lang="it-IT" altLang="it-IT" sz="2400">
                <a:sym typeface="Wingdings" panose="05000000000000000000" pitchFamily="2" charset="2"/>
              </a:rPr>
              <a:t> e </a:t>
            </a:r>
            <a:r>
              <a:rPr lang="it-IT" altLang="it-IT" sz="2400" b="1" i="1">
                <a:sym typeface="Wingdings" panose="05000000000000000000" pitchFamily="2" charset="2"/>
              </a:rPr>
              <a:t>costi variabili</a:t>
            </a:r>
          </a:p>
          <a:p>
            <a:pPr marL="457200" indent="-457200">
              <a:buClr>
                <a:schemeClr val="bg2"/>
              </a:buClr>
            </a:pPr>
            <a:endParaRPr lang="en-US" altLang="it-IT" sz="2400" u="sng"/>
          </a:p>
          <a:p>
            <a:pPr marL="457200" indent="-457200">
              <a:buClr>
                <a:schemeClr val="bg2"/>
              </a:buClr>
            </a:pPr>
            <a:endParaRPr lang="en-US" altLang="it-IT" sz="2400" b="1" u="sng"/>
          </a:p>
          <a:p>
            <a:pPr marL="457200" indent="-457200">
              <a:buClr>
                <a:schemeClr val="bg2"/>
              </a:buClr>
            </a:pPr>
            <a:r>
              <a:rPr lang="en-US" altLang="it-IT" sz="2400" b="1">
                <a:solidFill>
                  <a:schemeClr val="bg2"/>
                </a:solidFill>
              </a:rPr>
              <a:t>B) Costi di lungo periodo</a:t>
            </a:r>
            <a:r>
              <a:rPr lang="en-US" altLang="it-IT" sz="2400" b="1"/>
              <a:t>: </a:t>
            </a:r>
            <a:r>
              <a:rPr lang="en-US" altLang="it-IT" sz="2400"/>
              <a:t>tutti fattori variabili </a:t>
            </a:r>
            <a:r>
              <a:rPr lang="en-US" altLang="it-IT" sz="2400">
                <a:sym typeface="Wingdings" panose="05000000000000000000" pitchFamily="2" charset="2"/>
              </a:rPr>
              <a:t> solo costi variabili … semplicemente … </a:t>
            </a:r>
            <a:r>
              <a:rPr lang="en-US" altLang="it-IT" sz="2400" b="1" i="1">
                <a:sym typeface="Wingdings" panose="05000000000000000000" pitchFamily="2" charset="2"/>
              </a:rPr>
              <a:t>costi</a:t>
            </a:r>
          </a:p>
          <a:p>
            <a:pPr marL="457200" indent="-457200"/>
            <a:endParaRPr lang="en-US" altLang="it-IT" sz="2400">
              <a:sym typeface="Wingdings" panose="05000000000000000000" pitchFamily="2" charset="2"/>
            </a:endParaRPr>
          </a:p>
          <a:p>
            <a:pPr marL="457200" indent="-457200"/>
            <a:endParaRPr lang="en-US" altLang="it-IT" sz="2400" b="1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>
            <a:extLst>
              <a:ext uri="{FF2B5EF4-FFF2-40B4-BE49-F238E27FC236}">
                <a16:creationId xmlns:a16="http://schemas.microsoft.com/office/drawing/2014/main" id="{319BF183-39AE-4ED6-BCAD-4489FB26B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la struttura dei costi</a:t>
            </a:r>
          </a:p>
        </p:txBody>
      </p:sp>
      <p:sp>
        <p:nvSpPr>
          <p:cNvPr id="927747" name="Rectangle 3">
            <a:extLst>
              <a:ext uri="{FF2B5EF4-FFF2-40B4-BE49-F238E27FC236}">
                <a16:creationId xmlns:a16="http://schemas.microsoft.com/office/drawing/2014/main" id="{712578AA-52E1-4CDA-A00C-8133E0AD34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8388" y="2205038"/>
            <a:ext cx="7680325" cy="3976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chemeClr val="bg2"/>
              </a:buClr>
            </a:pPr>
            <a:r>
              <a:rPr lang="it-IT" altLang="it-IT" sz="2100" b="1">
                <a:solidFill>
                  <a:schemeClr val="bg2"/>
                </a:solidFill>
              </a:rPr>
              <a:t>A) Costi di breve periodo</a:t>
            </a:r>
            <a:r>
              <a:rPr lang="it-IT" altLang="it-IT" sz="2100" b="1"/>
              <a:t>: </a:t>
            </a:r>
            <a:r>
              <a:rPr lang="it-IT" altLang="it-IT" sz="2100" b="1">
                <a:solidFill>
                  <a:schemeClr val="hlink"/>
                </a:solidFill>
              </a:rPr>
              <a:t>costi </a:t>
            </a:r>
            <a:r>
              <a:rPr lang="it-IT" altLang="it-IT" sz="2100" b="1" i="1">
                <a:solidFill>
                  <a:schemeClr val="hlink"/>
                </a:solidFill>
              </a:rPr>
              <a:t>tout court</a:t>
            </a:r>
          </a:p>
          <a:p>
            <a:pPr marL="457200" indent="-457200">
              <a:buClr>
                <a:schemeClr val="bg2"/>
              </a:buClr>
            </a:pPr>
            <a:endParaRPr lang="it-IT" altLang="it-IT" sz="2100" b="1">
              <a:solidFill>
                <a:schemeClr val="hlink"/>
              </a:solidFill>
            </a:endParaRPr>
          </a:p>
          <a:p>
            <a:pPr marL="457200" indent="-457200">
              <a:buClr>
                <a:schemeClr val="bg2"/>
              </a:buClr>
            </a:pPr>
            <a:r>
              <a:rPr lang="it-IT" altLang="it-IT" sz="2100" b="1">
                <a:solidFill>
                  <a:schemeClr val="bg2"/>
                </a:solidFill>
              </a:rPr>
              <a:t>A1) Costi fissi (</a:t>
            </a:r>
            <a:r>
              <a:rPr lang="it-IT" altLang="it-IT" sz="2100" b="1" i="1">
                <a:solidFill>
                  <a:schemeClr val="bg2"/>
                </a:solidFill>
              </a:rPr>
              <a:t>CF</a:t>
            </a:r>
            <a:r>
              <a:rPr lang="it-IT" altLang="it-IT" sz="2100" b="1">
                <a:solidFill>
                  <a:schemeClr val="bg2"/>
                </a:solidFill>
              </a:rPr>
              <a:t>)</a:t>
            </a:r>
            <a:r>
              <a:rPr lang="it-IT" altLang="it-IT" sz="2100" b="1"/>
              <a:t>: </a:t>
            </a:r>
            <a:r>
              <a:rPr lang="it-IT" altLang="it-IT" sz="2100" u="sng"/>
              <a:t>non variano</a:t>
            </a:r>
            <a:r>
              <a:rPr lang="it-IT" altLang="it-IT" sz="2100"/>
              <a:t> al variare della quantità prodotta; </a:t>
            </a:r>
            <a:r>
              <a:rPr lang="it-IT" altLang="it-IT" sz="2100" b="1" i="1">
                <a:solidFill>
                  <a:schemeClr val="bg2"/>
                </a:solidFill>
              </a:rPr>
              <a:t>esempi</a:t>
            </a:r>
            <a:r>
              <a:rPr lang="it-IT" altLang="it-IT" sz="2100"/>
              <a:t>: stipendi, spese di manutenzione,  assicurazioni …</a:t>
            </a:r>
          </a:p>
          <a:p>
            <a:pPr marL="457200" indent="-457200">
              <a:buClr>
                <a:schemeClr val="bg2"/>
              </a:buClr>
            </a:pPr>
            <a:endParaRPr lang="it-IT" altLang="it-IT" sz="2100">
              <a:sym typeface="Wingdings" panose="05000000000000000000" pitchFamily="2" charset="2"/>
            </a:endParaRPr>
          </a:p>
          <a:p>
            <a:pPr marL="457200" indent="-457200">
              <a:buClr>
                <a:schemeClr val="bg2"/>
              </a:buClr>
            </a:pPr>
            <a:r>
              <a:rPr lang="en-US" altLang="it-IT" sz="2100" b="1">
                <a:solidFill>
                  <a:schemeClr val="bg2"/>
                </a:solidFill>
              </a:rPr>
              <a:t>A2) Costi variabili (</a:t>
            </a:r>
            <a:r>
              <a:rPr lang="en-US" altLang="it-IT" sz="2100" b="1" i="1">
                <a:solidFill>
                  <a:schemeClr val="bg2"/>
                </a:solidFill>
              </a:rPr>
              <a:t>CV</a:t>
            </a:r>
            <a:r>
              <a:rPr lang="en-US" altLang="it-IT" sz="2100" b="1">
                <a:solidFill>
                  <a:schemeClr val="bg2"/>
                </a:solidFill>
              </a:rPr>
              <a:t>)</a:t>
            </a:r>
            <a:r>
              <a:rPr lang="en-US" altLang="it-IT" sz="2100" b="1"/>
              <a:t>: </a:t>
            </a:r>
            <a:r>
              <a:rPr lang="en-US" altLang="it-IT" sz="2100"/>
              <a:t>variano </a:t>
            </a:r>
            <a:r>
              <a:rPr lang="en-US" altLang="it-IT" sz="2100" u="sng"/>
              <a:t>al variare della produzione</a:t>
            </a:r>
            <a:r>
              <a:rPr lang="en-US" altLang="it-IT" sz="2100"/>
              <a:t>; </a:t>
            </a:r>
            <a:r>
              <a:rPr lang="en-US" altLang="it-IT" sz="2100" b="1" i="1">
                <a:solidFill>
                  <a:schemeClr val="bg2"/>
                </a:solidFill>
              </a:rPr>
              <a:t>esempi</a:t>
            </a:r>
            <a:r>
              <a:rPr lang="en-US" altLang="it-IT" sz="2100"/>
              <a:t>: salari, materie prime, …</a:t>
            </a:r>
          </a:p>
          <a:p>
            <a:pPr marL="457200" indent="-457200">
              <a:buClr>
                <a:schemeClr val="bg2"/>
              </a:buClr>
            </a:pPr>
            <a:endParaRPr lang="en-US" altLang="it-IT" sz="2100" b="1"/>
          </a:p>
          <a:p>
            <a:pPr marL="457200" indent="-457200">
              <a:buClr>
                <a:schemeClr val="bg2"/>
              </a:buClr>
            </a:pPr>
            <a:r>
              <a:rPr lang="en-US" altLang="it-IT" sz="2100" b="1">
                <a:solidFill>
                  <a:schemeClr val="bg2"/>
                </a:solidFill>
              </a:rPr>
              <a:t>A3) Costi totali (</a:t>
            </a:r>
            <a:r>
              <a:rPr lang="en-US" altLang="it-IT" sz="2100" b="1" i="1">
                <a:solidFill>
                  <a:schemeClr val="bg2"/>
                </a:solidFill>
              </a:rPr>
              <a:t>CT</a:t>
            </a:r>
            <a:r>
              <a:rPr lang="en-US" altLang="it-IT" sz="2100" b="1">
                <a:solidFill>
                  <a:schemeClr val="bg2"/>
                </a:solidFill>
              </a:rPr>
              <a:t>)</a:t>
            </a:r>
            <a:r>
              <a:rPr lang="en-US" altLang="it-IT" sz="2100" b="1"/>
              <a:t>: …</a:t>
            </a:r>
          </a:p>
          <a:p>
            <a:pPr marL="457200" indent="-457200"/>
            <a:endParaRPr lang="en-US" altLang="it-IT" sz="2100" b="1"/>
          </a:p>
          <a:p>
            <a:pPr marL="457200" indent="-457200"/>
            <a:endParaRPr lang="en-US" altLang="it-IT" sz="2400" b="1">
              <a:sym typeface="Wingdings" panose="05000000000000000000" pitchFamily="2" charset="2"/>
            </a:endParaRPr>
          </a:p>
        </p:txBody>
      </p:sp>
      <p:graphicFrame>
        <p:nvGraphicFramePr>
          <p:cNvPr id="927748" name="Object 4">
            <a:extLst>
              <a:ext uri="{FF2B5EF4-FFF2-40B4-BE49-F238E27FC236}">
                <a16:creationId xmlns:a16="http://schemas.microsoft.com/office/drawing/2014/main" id="{FA893EAF-CA71-4DE9-9879-85C847AEFFC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779838" y="6045200"/>
          <a:ext cx="23050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9" name="Equation" r:id="rId4" imgW="1002960" imgH="177480" progId="Equation.3">
                  <p:embed/>
                </p:oleObj>
              </mc:Choice>
              <mc:Fallback>
                <p:oleObj name="Equation" r:id="rId4" imgW="1002960" imgH="177480" progId="Equation.3">
                  <p:embed/>
                  <p:pic>
                    <p:nvPicPr>
                      <p:cNvPr id="927748" name="Object 4">
                        <a:extLst>
                          <a:ext uri="{FF2B5EF4-FFF2-40B4-BE49-F238E27FC236}">
                            <a16:creationId xmlns:a16="http://schemas.microsoft.com/office/drawing/2014/main" id="{FA893EAF-CA71-4DE9-9879-85C847AEFFC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045200"/>
                        <a:ext cx="23050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50" name="Text Box 6">
            <a:extLst>
              <a:ext uri="{FF2B5EF4-FFF2-40B4-BE49-F238E27FC236}">
                <a16:creationId xmlns:a16="http://schemas.microsoft.com/office/drawing/2014/main" id="{6EB6E286-325C-4B1F-B8A1-D76D2C6FC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92455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000" b="1"/>
              <a:t>[13]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  <p:bldP spid="9277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>
            <a:extLst>
              <a:ext uri="{FF2B5EF4-FFF2-40B4-BE49-F238E27FC236}">
                <a16:creationId xmlns:a16="http://schemas.microsoft.com/office/drawing/2014/main" id="{1B037B2B-25C6-4D90-AFA7-06F7A575A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la struttura dei costi</a:t>
            </a:r>
          </a:p>
        </p:txBody>
      </p:sp>
      <p:sp>
        <p:nvSpPr>
          <p:cNvPr id="932867" name="Rectangle 3">
            <a:extLst>
              <a:ext uri="{FF2B5EF4-FFF2-40B4-BE49-F238E27FC236}">
                <a16:creationId xmlns:a16="http://schemas.microsoft.com/office/drawing/2014/main" id="{B5A2A692-8849-430D-A76C-B5241F66B3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8388" y="2060575"/>
            <a:ext cx="7680325" cy="3976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it-IT" altLang="it-IT" sz="2000" b="1">
                <a:solidFill>
                  <a:schemeClr val="bg2"/>
                </a:solidFill>
              </a:rPr>
              <a:t>A) Costi di breve periodo: </a:t>
            </a:r>
            <a:r>
              <a:rPr lang="it-IT" altLang="it-IT" sz="2000" b="1">
                <a:solidFill>
                  <a:schemeClr val="hlink"/>
                </a:solidFill>
              </a:rPr>
              <a:t>costi </a:t>
            </a:r>
            <a:r>
              <a:rPr lang="it-IT" altLang="it-IT" sz="2000" b="1" i="1">
                <a:solidFill>
                  <a:schemeClr val="hlink"/>
                </a:solidFill>
              </a:rPr>
              <a:t>medi</a:t>
            </a:r>
          </a:p>
          <a:p>
            <a:pPr marL="457200" indent="-457200"/>
            <a:endParaRPr lang="it-IT" altLang="it-IT" sz="2000" b="1">
              <a:solidFill>
                <a:schemeClr val="bg2"/>
              </a:solidFill>
            </a:endParaRPr>
          </a:p>
          <a:p>
            <a:pPr marL="457200" indent="-457200"/>
            <a:r>
              <a:rPr lang="it-IT" altLang="it-IT" sz="2000" b="1">
                <a:solidFill>
                  <a:schemeClr val="bg2"/>
                </a:solidFill>
              </a:rPr>
              <a:t>Costi medi fissi (</a:t>
            </a:r>
            <a:r>
              <a:rPr lang="it-IT" altLang="it-IT" sz="2000" b="1" i="1">
                <a:solidFill>
                  <a:schemeClr val="bg2"/>
                </a:solidFill>
              </a:rPr>
              <a:t>CMeF</a:t>
            </a:r>
            <a:r>
              <a:rPr lang="it-IT" altLang="it-IT" sz="2000" b="1">
                <a:solidFill>
                  <a:schemeClr val="bg2"/>
                </a:solidFill>
              </a:rPr>
              <a:t>):</a:t>
            </a:r>
            <a:r>
              <a:rPr lang="it-IT" altLang="it-IT" sz="2000" b="1"/>
              <a:t> </a:t>
            </a:r>
            <a:r>
              <a:rPr lang="it-IT" altLang="it-IT" sz="2000"/>
              <a:t>quale è il costo </a:t>
            </a:r>
            <a:r>
              <a:rPr lang="it-IT" altLang="it-IT" sz="2000" i="1" u="sng"/>
              <a:t>fisso</a:t>
            </a:r>
            <a:r>
              <a:rPr lang="it-IT" altLang="it-IT" sz="2000"/>
              <a:t> di </a:t>
            </a:r>
            <a:r>
              <a:rPr lang="it-IT" altLang="it-IT" sz="2000" b="1"/>
              <a:t>un’unità</a:t>
            </a:r>
            <a:r>
              <a:rPr lang="it-IT" altLang="it-IT" sz="2000"/>
              <a:t> prodotta?</a:t>
            </a:r>
            <a:r>
              <a:rPr lang="it-IT" altLang="it-IT" sz="2000" b="1"/>
              <a:t> </a:t>
            </a:r>
            <a:r>
              <a:rPr lang="it-IT" altLang="it-IT" sz="2000" b="1">
                <a:sym typeface="Wingdings 3" panose="05040102010807070707" pitchFamily="18" charset="2"/>
              </a:rPr>
              <a:t> </a:t>
            </a:r>
            <a:r>
              <a:rPr lang="it-IT" altLang="it-IT" sz="2000" b="1" i="1">
                <a:sym typeface="Wingdings 3" panose="05040102010807070707" pitchFamily="18" charset="2"/>
              </a:rPr>
              <a:t>CMeF</a:t>
            </a:r>
            <a:r>
              <a:rPr lang="it-IT" altLang="it-IT" sz="2000" b="1">
                <a:sym typeface="Wingdings 3" panose="05040102010807070707" pitchFamily="18" charset="2"/>
              </a:rPr>
              <a:t> = </a:t>
            </a:r>
            <a:r>
              <a:rPr lang="it-IT" altLang="it-IT" sz="2000" b="1" i="1">
                <a:sym typeface="Wingdings 3" panose="05040102010807070707" pitchFamily="18" charset="2"/>
              </a:rPr>
              <a:t>CF/q</a:t>
            </a:r>
            <a:endParaRPr lang="it-IT" altLang="it-IT" sz="2000" i="1">
              <a:sym typeface="Wingdings 3" panose="05040102010807070707" pitchFamily="18" charset="2"/>
            </a:endParaRPr>
          </a:p>
          <a:p>
            <a:pPr marL="457200" indent="-457200"/>
            <a:endParaRPr lang="it-IT" altLang="it-IT" sz="2000" b="1">
              <a:sym typeface="Wingdings" panose="05000000000000000000" pitchFamily="2" charset="2"/>
            </a:endParaRPr>
          </a:p>
          <a:p>
            <a:pPr marL="457200" indent="-457200"/>
            <a:r>
              <a:rPr lang="en-US" altLang="it-IT" sz="2000" b="1">
                <a:solidFill>
                  <a:schemeClr val="bg2"/>
                </a:solidFill>
              </a:rPr>
              <a:t>Costi medi variabili (</a:t>
            </a:r>
            <a:r>
              <a:rPr lang="en-US" altLang="it-IT" sz="2000" b="1" i="1">
                <a:solidFill>
                  <a:schemeClr val="bg2"/>
                </a:solidFill>
              </a:rPr>
              <a:t>CMeV</a:t>
            </a:r>
            <a:r>
              <a:rPr lang="en-US" altLang="it-IT" sz="2000" b="1">
                <a:solidFill>
                  <a:schemeClr val="bg2"/>
                </a:solidFill>
              </a:rPr>
              <a:t>)</a:t>
            </a:r>
            <a:r>
              <a:rPr lang="en-US" altLang="it-IT" sz="2000" b="1"/>
              <a:t>: </a:t>
            </a:r>
            <a:r>
              <a:rPr lang="it-IT" altLang="it-IT" sz="2000"/>
              <a:t>quale è il costo </a:t>
            </a:r>
            <a:r>
              <a:rPr lang="it-IT" altLang="it-IT" sz="2000" i="1" u="sng"/>
              <a:t>variabile</a:t>
            </a:r>
            <a:r>
              <a:rPr lang="it-IT" altLang="it-IT" sz="2000"/>
              <a:t> di </a:t>
            </a:r>
            <a:r>
              <a:rPr lang="it-IT" altLang="it-IT" sz="2000" b="1"/>
              <a:t>un’unità</a:t>
            </a:r>
            <a:r>
              <a:rPr lang="it-IT" altLang="it-IT" sz="2000"/>
              <a:t> prodotta?</a:t>
            </a:r>
            <a:r>
              <a:rPr lang="it-IT" altLang="it-IT" sz="2000" b="1"/>
              <a:t> </a:t>
            </a:r>
            <a:r>
              <a:rPr lang="it-IT" altLang="it-IT" sz="2000" b="1">
                <a:sym typeface="Wingdings 3" panose="05040102010807070707" pitchFamily="18" charset="2"/>
              </a:rPr>
              <a:t> </a:t>
            </a:r>
            <a:r>
              <a:rPr lang="it-IT" altLang="it-IT" sz="2000" b="1" i="1">
                <a:sym typeface="Wingdings 3" panose="05040102010807070707" pitchFamily="18" charset="2"/>
              </a:rPr>
              <a:t>CMeV</a:t>
            </a:r>
            <a:r>
              <a:rPr lang="it-IT" altLang="it-IT" sz="2000" b="1">
                <a:sym typeface="Wingdings 3" panose="05040102010807070707" pitchFamily="18" charset="2"/>
              </a:rPr>
              <a:t> = </a:t>
            </a:r>
            <a:r>
              <a:rPr lang="it-IT" altLang="it-IT" sz="2000" b="1" i="1">
                <a:sym typeface="Wingdings 3" panose="05040102010807070707" pitchFamily="18" charset="2"/>
              </a:rPr>
              <a:t>CV/q</a:t>
            </a:r>
          </a:p>
          <a:p>
            <a:pPr marL="457200" indent="-457200"/>
            <a:endParaRPr lang="en-US" altLang="it-IT" sz="2400" b="1"/>
          </a:p>
          <a:p>
            <a:pPr marL="457200" indent="-457200"/>
            <a:r>
              <a:rPr lang="en-US" altLang="it-IT" sz="2000" b="1">
                <a:solidFill>
                  <a:schemeClr val="bg2"/>
                </a:solidFill>
              </a:rPr>
              <a:t>Costi medi totali (</a:t>
            </a:r>
            <a:r>
              <a:rPr lang="en-US" altLang="it-IT" sz="2000" b="1" i="1">
                <a:solidFill>
                  <a:schemeClr val="bg2"/>
                </a:solidFill>
              </a:rPr>
              <a:t>CMe</a:t>
            </a:r>
            <a:r>
              <a:rPr lang="en-US" altLang="it-IT" sz="2000" b="1">
                <a:solidFill>
                  <a:schemeClr val="bg2"/>
                </a:solidFill>
              </a:rPr>
              <a:t>)</a:t>
            </a:r>
            <a:r>
              <a:rPr lang="en-US" altLang="it-IT" sz="2000" b="1"/>
              <a:t>: </a:t>
            </a:r>
            <a:r>
              <a:rPr lang="en-US" altLang="it-IT" sz="2000"/>
              <a:t>quale è il costo </a:t>
            </a:r>
            <a:r>
              <a:rPr lang="en-US" altLang="it-IT" sz="2000" i="1" u="sng"/>
              <a:t>totale</a:t>
            </a:r>
            <a:r>
              <a:rPr lang="en-US" altLang="it-IT" sz="2000"/>
              <a:t> di </a:t>
            </a:r>
            <a:r>
              <a:rPr lang="en-US" altLang="it-IT" sz="2000" b="1"/>
              <a:t>un’unità</a:t>
            </a:r>
            <a:r>
              <a:rPr lang="en-US" altLang="it-IT" sz="2000"/>
              <a:t> prodotta?</a:t>
            </a:r>
          </a:p>
          <a:p>
            <a:pPr marL="457200" indent="-457200"/>
            <a:endParaRPr lang="en-US" altLang="it-IT" sz="2000"/>
          </a:p>
          <a:p>
            <a:pPr marL="457200" indent="-457200"/>
            <a:endParaRPr lang="en-US" altLang="it-IT" sz="2400" b="1">
              <a:sym typeface="Wingdings" panose="05000000000000000000" pitchFamily="2" charset="2"/>
            </a:endParaRPr>
          </a:p>
        </p:txBody>
      </p:sp>
      <p:sp>
        <p:nvSpPr>
          <p:cNvPr id="932869" name="Text Box 5">
            <a:extLst>
              <a:ext uri="{FF2B5EF4-FFF2-40B4-BE49-F238E27FC236}">
                <a16:creationId xmlns:a16="http://schemas.microsoft.com/office/drawing/2014/main" id="{C8C480AD-EADA-461F-8A7F-E617ED672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580548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000" b="1"/>
              <a:t>[14]</a:t>
            </a:r>
          </a:p>
        </p:txBody>
      </p:sp>
      <p:graphicFrame>
        <p:nvGraphicFramePr>
          <p:cNvPr id="932871" name="Object 7">
            <a:extLst>
              <a:ext uri="{FF2B5EF4-FFF2-40B4-BE49-F238E27FC236}">
                <a16:creationId xmlns:a16="http://schemas.microsoft.com/office/drawing/2014/main" id="{834EACEC-5B1B-4272-9A58-FBD1A67BFEC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71775" y="5702300"/>
          <a:ext cx="44656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7" name="Equation" r:id="rId4" imgW="2311200" imgH="419040" progId="Equation.3">
                  <p:embed/>
                </p:oleObj>
              </mc:Choice>
              <mc:Fallback>
                <p:oleObj name="Equation" r:id="rId4" imgW="2311200" imgH="419040" progId="Equation.3">
                  <p:embed/>
                  <p:pic>
                    <p:nvPicPr>
                      <p:cNvPr id="932871" name="Object 7">
                        <a:extLst>
                          <a:ext uri="{FF2B5EF4-FFF2-40B4-BE49-F238E27FC236}">
                            <a16:creationId xmlns:a16="http://schemas.microsoft.com/office/drawing/2014/main" id="{834EACEC-5B1B-4272-9A58-FBD1A67BFEC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702300"/>
                        <a:ext cx="44656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  <p:bldP spid="9328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>
            <a:extLst>
              <a:ext uri="{FF2B5EF4-FFF2-40B4-BE49-F238E27FC236}">
                <a16:creationId xmlns:a16="http://schemas.microsoft.com/office/drawing/2014/main" id="{88F2FAF4-97D7-4A0B-92F5-FBDAB39CC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la struttura dei costi</a:t>
            </a:r>
          </a:p>
        </p:txBody>
      </p:sp>
      <p:sp>
        <p:nvSpPr>
          <p:cNvPr id="957443" name="Rectangle 3">
            <a:extLst>
              <a:ext uri="{FF2B5EF4-FFF2-40B4-BE49-F238E27FC236}">
                <a16:creationId xmlns:a16="http://schemas.microsoft.com/office/drawing/2014/main" id="{BDB08965-F1CE-44D7-9CCA-9B2CD3EE37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8388" y="2060575"/>
            <a:ext cx="7680325" cy="3976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it-IT" altLang="it-IT" sz="2100" b="1">
                <a:solidFill>
                  <a:schemeClr val="bg2"/>
                </a:solidFill>
              </a:rPr>
              <a:t>A) Costi di breve periodo: </a:t>
            </a:r>
            <a:r>
              <a:rPr lang="it-IT" altLang="it-IT" sz="2100" b="1">
                <a:solidFill>
                  <a:schemeClr val="hlink"/>
                </a:solidFill>
              </a:rPr>
              <a:t>costi </a:t>
            </a:r>
            <a:r>
              <a:rPr lang="it-IT" altLang="it-IT" sz="2100" b="1" i="1">
                <a:solidFill>
                  <a:schemeClr val="hlink"/>
                </a:solidFill>
              </a:rPr>
              <a:t>marginali</a:t>
            </a:r>
          </a:p>
          <a:p>
            <a:pPr marL="457200" indent="-457200"/>
            <a:endParaRPr lang="it-IT" altLang="it-IT" sz="2100" b="1">
              <a:solidFill>
                <a:schemeClr val="bg2"/>
              </a:solidFill>
            </a:endParaRPr>
          </a:p>
          <a:p>
            <a:pPr marL="457200" indent="-457200"/>
            <a:r>
              <a:rPr lang="it-IT" altLang="it-IT" sz="2100" b="1">
                <a:solidFill>
                  <a:schemeClr val="bg2"/>
                </a:solidFill>
              </a:rPr>
              <a:t>Costi marginali (</a:t>
            </a:r>
            <a:r>
              <a:rPr lang="it-IT" altLang="it-IT" sz="2100" b="1" i="1">
                <a:solidFill>
                  <a:schemeClr val="bg2"/>
                </a:solidFill>
              </a:rPr>
              <a:t>CMg</a:t>
            </a:r>
            <a:r>
              <a:rPr lang="it-IT" altLang="it-IT" sz="2100" b="1">
                <a:solidFill>
                  <a:schemeClr val="bg2"/>
                </a:solidFill>
              </a:rPr>
              <a:t>):</a:t>
            </a:r>
            <a:r>
              <a:rPr lang="it-IT" altLang="it-IT" sz="2100" b="1"/>
              <a:t> </a:t>
            </a:r>
            <a:r>
              <a:rPr lang="it-IT" altLang="it-IT" sz="2100"/>
              <a:t>quale è l’incremento di costo dovuto ad un incremento </a:t>
            </a:r>
            <a:r>
              <a:rPr lang="it-IT" altLang="it-IT" sz="2100" b="1" i="1"/>
              <a:t>marginale</a:t>
            </a:r>
            <a:r>
              <a:rPr lang="it-IT" altLang="it-IT" sz="2100"/>
              <a:t> della quantità prodotta?</a:t>
            </a:r>
          </a:p>
          <a:p>
            <a:pPr marL="457200" indent="-457200"/>
            <a:endParaRPr lang="it-IT" altLang="it-IT" sz="2100" b="1"/>
          </a:p>
          <a:p>
            <a:pPr marL="457200" indent="-457200" algn="ctr">
              <a:buFont typeface="Wingdings" panose="05000000000000000000" pitchFamily="2" charset="2"/>
              <a:buNone/>
            </a:pPr>
            <a:r>
              <a:rPr lang="it-IT" altLang="it-IT" sz="2100" b="1" i="1">
                <a:sym typeface="Wingdings 3" panose="05040102010807070707" pitchFamily="18" charset="2"/>
              </a:rPr>
              <a:t>CMg</a:t>
            </a:r>
            <a:r>
              <a:rPr lang="it-IT" altLang="it-IT" sz="2100" b="1">
                <a:sym typeface="Wingdings 3" panose="05040102010807070707" pitchFamily="18" charset="2"/>
              </a:rPr>
              <a:t> = </a:t>
            </a:r>
            <a:r>
              <a:rPr lang="it-IT" altLang="it-IT" sz="2100" b="1">
                <a:latin typeface="Symbol" panose="05050102010706020507" pitchFamily="18" charset="2"/>
                <a:sym typeface="Wingdings 3" panose="05040102010807070707" pitchFamily="18" charset="2"/>
              </a:rPr>
              <a:t>D</a:t>
            </a:r>
            <a:r>
              <a:rPr lang="it-IT" altLang="it-IT" sz="2100" b="1" i="1">
                <a:sym typeface="Wingdings 3" panose="05040102010807070707" pitchFamily="18" charset="2"/>
              </a:rPr>
              <a:t>CT/</a:t>
            </a:r>
            <a:r>
              <a:rPr lang="it-IT" altLang="it-IT" sz="2100" b="1" i="1">
                <a:latin typeface="Symbol" panose="05050102010706020507" pitchFamily="18" charset="2"/>
                <a:sym typeface="Wingdings 3" panose="05040102010807070707" pitchFamily="18" charset="2"/>
              </a:rPr>
              <a:t>D</a:t>
            </a:r>
            <a:r>
              <a:rPr lang="it-IT" altLang="it-IT" sz="2100" b="1" i="1">
                <a:sym typeface="Wingdings 3" panose="05040102010807070707" pitchFamily="18" charset="2"/>
              </a:rPr>
              <a:t>q    </a:t>
            </a:r>
            <a:r>
              <a:rPr lang="it-IT" altLang="it-IT" sz="2100" b="1">
                <a:sym typeface="Wingdings 3" panose="05040102010807070707" pitchFamily="18" charset="2"/>
              </a:rPr>
              <a:t>[15]</a:t>
            </a:r>
            <a:endParaRPr lang="it-IT" altLang="it-IT" sz="2100">
              <a:sym typeface="Wingdings 3" panose="05040102010807070707" pitchFamily="18" charset="2"/>
            </a:endParaRPr>
          </a:p>
          <a:p>
            <a:pPr marL="457200" indent="-457200"/>
            <a:endParaRPr lang="it-IT" altLang="it-IT" sz="2100" b="1">
              <a:sym typeface="Wingdings" panose="05000000000000000000" pitchFamily="2" charset="2"/>
            </a:endParaRPr>
          </a:p>
          <a:p>
            <a:pPr marL="457200" indent="-457200"/>
            <a:r>
              <a:rPr lang="it-IT" altLang="it-IT" sz="2100"/>
              <a:t>… e dacché variano solo i costi variabili</a:t>
            </a:r>
            <a:endParaRPr lang="en-US" altLang="it-IT" sz="2100"/>
          </a:p>
          <a:p>
            <a:pPr marL="457200" indent="-457200"/>
            <a:endParaRPr lang="en-US" altLang="it-IT" sz="2100" b="1">
              <a:sym typeface="Wingdings" panose="05000000000000000000" pitchFamily="2" charset="2"/>
            </a:endParaRPr>
          </a:p>
        </p:txBody>
      </p:sp>
      <p:sp>
        <p:nvSpPr>
          <p:cNvPr id="957444" name="Text Box 4">
            <a:extLst>
              <a:ext uri="{FF2B5EF4-FFF2-40B4-BE49-F238E27FC236}">
                <a16:creationId xmlns:a16="http://schemas.microsoft.com/office/drawing/2014/main" id="{0F3B3E74-BF73-4629-A228-C9D85B8E4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58958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000" b="1"/>
              <a:t>[16]</a:t>
            </a:r>
          </a:p>
        </p:txBody>
      </p:sp>
      <p:graphicFrame>
        <p:nvGraphicFramePr>
          <p:cNvPr id="957447" name="Object 7">
            <a:extLst>
              <a:ext uri="{FF2B5EF4-FFF2-40B4-BE49-F238E27FC236}">
                <a16:creationId xmlns:a16="http://schemas.microsoft.com/office/drawing/2014/main" id="{289E9D08-6C56-4D32-B050-5D4E4ADCFA7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492500" y="5546725"/>
          <a:ext cx="2520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1" name="Equation" r:id="rId4" imgW="1384200" imgH="419040" progId="Equation.3">
                  <p:embed/>
                </p:oleObj>
              </mc:Choice>
              <mc:Fallback>
                <p:oleObj name="Equation" r:id="rId4" imgW="1384200" imgH="419040" progId="Equation.3">
                  <p:embed/>
                  <p:pic>
                    <p:nvPicPr>
                      <p:cNvPr id="957447" name="Object 7">
                        <a:extLst>
                          <a:ext uri="{FF2B5EF4-FFF2-40B4-BE49-F238E27FC236}">
                            <a16:creationId xmlns:a16="http://schemas.microsoft.com/office/drawing/2014/main" id="{289E9D08-6C56-4D32-B050-5D4E4ADCFA7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46725"/>
                        <a:ext cx="25209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>
            <a:extLst>
              <a:ext uri="{FF2B5EF4-FFF2-40B4-BE49-F238E27FC236}">
                <a16:creationId xmlns:a16="http://schemas.microsoft.com/office/drawing/2014/main" id="{ABFA8F6A-ED56-43B6-97FB-0ECC27419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funzioni di costo</a:t>
            </a:r>
          </a:p>
        </p:txBody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68FCAF1C-433D-47A4-B67E-31DA4AEE0E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8388" y="2276475"/>
            <a:ext cx="7680325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80000"/>
              </a:lnSpc>
            </a:pPr>
            <a:r>
              <a:rPr lang="it-IT" altLang="it-IT" sz="1800" b="1" dirty="0"/>
              <a:t>A)</a:t>
            </a:r>
            <a:r>
              <a:rPr lang="it-IT" altLang="it-IT" sz="1800" dirty="0"/>
              <a:t> Come variano i </a:t>
            </a:r>
            <a:r>
              <a:rPr lang="it-IT" altLang="it-IT" sz="1800" b="1" dirty="0"/>
              <a:t>costi </a:t>
            </a:r>
            <a:r>
              <a:rPr lang="it-IT" altLang="it-IT" sz="1800" b="1" u="sng" dirty="0"/>
              <a:t>medi</a:t>
            </a:r>
            <a:r>
              <a:rPr lang="it-IT" altLang="it-IT" sz="1800" b="1" dirty="0"/>
              <a:t> di breve periodo</a:t>
            </a:r>
            <a:r>
              <a:rPr lang="it-IT" altLang="it-IT" sz="1800" dirty="0"/>
              <a:t> (</a:t>
            </a:r>
            <a:r>
              <a:rPr lang="it-IT" altLang="it-IT" sz="1800" b="1" i="1" dirty="0" err="1"/>
              <a:t>CMeF</a:t>
            </a:r>
            <a:r>
              <a:rPr lang="it-IT" altLang="it-IT" sz="1800" dirty="0"/>
              <a:t>, </a:t>
            </a:r>
            <a:r>
              <a:rPr lang="it-IT" altLang="it-IT" sz="1800" b="1" i="1" dirty="0" err="1"/>
              <a:t>CMeV</a:t>
            </a:r>
            <a:r>
              <a:rPr lang="it-IT" altLang="it-IT" sz="1800" dirty="0"/>
              <a:t>, </a:t>
            </a:r>
            <a:r>
              <a:rPr lang="it-IT" altLang="it-IT" sz="1800" b="1" i="1" dirty="0" err="1"/>
              <a:t>CMeT</a:t>
            </a:r>
            <a:r>
              <a:rPr lang="it-IT" altLang="it-IT" sz="1800" dirty="0"/>
              <a:t>) al variare della quantità prodotta (</a:t>
            </a:r>
            <a:r>
              <a:rPr lang="it-IT" altLang="it-IT" sz="1800" b="1" i="1" dirty="0"/>
              <a:t>q</a:t>
            </a:r>
            <a:r>
              <a:rPr lang="it-IT" altLang="it-IT" sz="1800" dirty="0"/>
              <a:t>)?</a:t>
            </a:r>
          </a:p>
          <a:p>
            <a:pPr marL="457200" indent="-457200">
              <a:lnSpc>
                <a:spcPct val="80000"/>
              </a:lnSpc>
            </a:pPr>
            <a:endParaRPr lang="it-IT" altLang="it-IT" sz="1800" dirty="0"/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it-IT" altLang="it-IT" sz="1800" b="1" i="1" u="sng" dirty="0">
                <a:solidFill>
                  <a:schemeClr val="bg2"/>
                </a:solidFill>
              </a:rPr>
              <a:t>Funzioni</a:t>
            </a:r>
            <a:r>
              <a:rPr lang="it-IT" altLang="it-IT" sz="1800" b="1" u="sng" dirty="0">
                <a:solidFill>
                  <a:schemeClr val="bg2"/>
                </a:solidFill>
              </a:rPr>
              <a:t> di costo medio</a:t>
            </a:r>
            <a:r>
              <a:rPr lang="it-IT" altLang="it-IT" sz="1800" b="1" dirty="0">
                <a:solidFill>
                  <a:schemeClr val="bg2"/>
                </a:solidFill>
              </a:rPr>
              <a:t> di breve periodo</a:t>
            </a:r>
            <a:r>
              <a:rPr lang="it-IT" altLang="it-IT" sz="1800" dirty="0"/>
              <a:t>: relazioni funzionali tra </a:t>
            </a:r>
            <a:r>
              <a:rPr lang="it-IT" altLang="it-IT" sz="1800" b="1" i="1" dirty="0"/>
              <a:t>q</a:t>
            </a:r>
            <a:r>
              <a:rPr lang="it-IT" altLang="it-IT" sz="1800" dirty="0"/>
              <a:t> (variabile indipendente) e </a:t>
            </a:r>
            <a:r>
              <a:rPr lang="it-IT" altLang="it-IT" sz="1800" b="1" i="1" dirty="0" err="1"/>
              <a:t>CMeF</a:t>
            </a:r>
            <a:r>
              <a:rPr lang="it-IT" altLang="it-IT" sz="1800" dirty="0"/>
              <a:t>, </a:t>
            </a:r>
            <a:r>
              <a:rPr lang="it-IT" altLang="it-IT" sz="1800" b="1" i="1" dirty="0" err="1"/>
              <a:t>CMeV</a:t>
            </a:r>
            <a:r>
              <a:rPr lang="it-IT" altLang="it-IT" sz="1800" dirty="0"/>
              <a:t> e </a:t>
            </a:r>
            <a:r>
              <a:rPr lang="it-IT" altLang="it-IT" sz="1800" b="1" i="1" dirty="0" err="1"/>
              <a:t>CMeT</a:t>
            </a:r>
            <a:r>
              <a:rPr lang="it-IT" altLang="it-IT" sz="1800" dirty="0"/>
              <a:t> (variabile dipendente)</a:t>
            </a:r>
            <a:endParaRPr lang="it-IT" altLang="it-IT" sz="1800" dirty="0">
              <a:sym typeface="Wingdings 3" panose="05040102010807070707" pitchFamily="18" charset="2"/>
            </a:endParaRP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endParaRPr lang="it-IT" altLang="it-IT" sz="1800" dirty="0"/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it-IT" altLang="it-IT" sz="1800" b="1" dirty="0">
                <a:solidFill>
                  <a:schemeClr val="bg2"/>
                </a:solidFill>
              </a:rPr>
              <a:t>A1) Funzione dei costi medi fissi (</a:t>
            </a:r>
            <a:r>
              <a:rPr lang="it-IT" altLang="it-IT" sz="1800" b="1" i="1" dirty="0" err="1">
                <a:solidFill>
                  <a:schemeClr val="bg2"/>
                </a:solidFill>
              </a:rPr>
              <a:t>CMeF</a:t>
            </a:r>
            <a:r>
              <a:rPr lang="it-IT" altLang="it-IT" sz="1800" b="1" dirty="0">
                <a:solidFill>
                  <a:schemeClr val="bg2"/>
                </a:solidFill>
              </a:rPr>
              <a:t>)</a:t>
            </a:r>
            <a:r>
              <a:rPr lang="it-IT" altLang="it-IT" sz="1800" dirty="0"/>
              <a:t>: relazione tra </a:t>
            </a:r>
            <a:r>
              <a:rPr lang="it-IT" altLang="it-IT" sz="1800" i="1" dirty="0" err="1"/>
              <a:t>CMeF</a:t>
            </a:r>
            <a:r>
              <a:rPr lang="it-IT" altLang="it-IT" sz="1800" dirty="0"/>
              <a:t> e </a:t>
            </a:r>
            <a:r>
              <a:rPr lang="it-IT" altLang="it-IT" sz="1800" i="1" dirty="0"/>
              <a:t>q</a:t>
            </a:r>
            <a:endParaRPr lang="it-IT" altLang="it-IT" sz="1800" i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endParaRPr lang="en-US" altLang="it-IT" sz="1800" dirty="0"/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en-US" altLang="it-IT" sz="1800" b="1" dirty="0">
                <a:solidFill>
                  <a:schemeClr val="bg2"/>
                </a:solidFill>
              </a:rPr>
              <a:t>A2) </a:t>
            </a:r>
            <a:r>
              <a:rPr lang="en-US" altLang="it-IT" sz="1800" b="1" dirty="0" err="1">
                <a:solidFill>
                  <a:schemeClr val="bg2"/>
                </a:solidFill>
              </a:rPr>
              <a:t>Funzione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dei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costi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medi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variabili</a:t>
            </a:r>
            <a:r>
              <a:rPr lang="en-US" altLang="it-IT" sz="1800" b="1" dirty="0">
                <a:solidFill>
                  <a:schemeClr val="bg2"/>
                </a:solidFill>
              </a:rPr>
              <a:t> (</a:t>
            </a:r>
            <a:r>
              <a:rPr lang="en-US" altLang="it-IT" sz="1800" b="1" i="1" dirty="0" err="1">
                <a:solidFill>
                  <a:schemeClr val="bg2"/>
                </a:solidFill>
              </a:rPr>
              <a:t>CMeV</a:t>
            </a:r>
            <a:r>
              <a:rPr lang="en-US" altLang="it-IT" sz="1800" b="1" dirty="0">
                <a:solidFill>
                  <a:schemeClr val="bg2"/>
                </a:solidFill>
              </a:rPr>
              <a:t>)</a:t>
            </a:r>
            <a:r>
              <a:rPr lang="en-US" altLang="it-IT" sz="1800" dirty="0"/>
              <a:t>:</a:t>
            </a:r>
            <a:r>
              <a:rPr lang="en-US" altLang="it-IT" sz="1800" dirty="0" err="1"/>
              <a:t>relazione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tra</a:t>
            </a:r>
            <a:r>
              <a:rPr lang="en-US" altLang="it-IT" sz="1800" dirty="0"/>
              <a:t> </a:t>
            </a:r>
            <a:r>
              <a:rPr lang="en-US" altLang="it-IT" sz="1800" i="1" dirty="0" err="1"/>
              <a:t>CMeV</a:t>
            </a:r>
            <a:r>
              <a:rPr lang="en-US" altLang="it-IT" sz="1800" dirty="0"/>
              <a:t> e </a:t>
            </a:r>
            <a:r>
              <a:rPr lang="en-US" altLang="it-IT" sz="1800" i="1" dirty="0"/>
              <a:t>q</a:t>
            </a: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en-US" altLang="it-IT" sz="1800" dirty="0" err="1"/>
              <a:t>PMg</a:t>
            </a:r>
            <a:r>
              <a:rPr lang="en-US" altLang="it-IT" sz="1800" dirty="0"/>
              <a:t> prima </a:t>
            </a:r>
            <a:r>
              <a:rPr lang="en-US" altLang="it-IT" sz="1800" dirty="0" err="1"/>
              <a:t>crescente</a:t>
            </a:r>
            <a:r>
              <a:rPr lang="en-US" altLang="it-IT" sz="1800" dirty="0"/>
              <a:t> e poi </a:t>
            </a:r>
            <a:r>
              <a:rPr lang="en-US" altLang="it-IT" sz="1800" dirty="0" err="1"/>
              <a:t>decrescente</a:t>
            </a:r>
            <a:endParaRPr lang="en-US" altLang="it-IT" sz="1800" dirty="0"/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endParaRPr lang="en-US" altLang="it-IT" sz="1800" dirty="0"/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en-US" altLang="it-IT" sz="1800" b="1" dirty="0">
                <a:solidFill>
                  <a:schemeClr val="bg2"/>
                </a:solidFill>
              </a:rPr>
              <a:t>A3) </a:t>
            </a:r>
            <a:r>
              <a:rPr lang="en-US" altLang="it-IT" sz="1800" b="1" dirty="0" err="1">
                <a:solidFill>
                  <a:schemeClr val="bg2"/>
                </a:solidFill>
              </a:rPr>
              <a:t>Funzione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dei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costi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medi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totali</a:t>
            </a:r>
            <a:r>
              <a:rPr lang="en-US" altLang="it-IT" sz="1800" b="1" dirty="0">
                <a:solidFill>
                  <a:schemeClr val="bg2"/>
                </a:solidFill>
              </a:rPr>
              <a:t> (</a:t>
            </a:r>
            <a:r>
              <a:rPr lang="en-US" altLang="it-IT" sz="1800" b="1" i="1" dirty="0" err="1">
                <a:solidFill>
                  <a:schemeClr val="bg2"/>
                </a:solidFill>
              </a:rPr>
              <a:t>CMe</a:t>
            </a:r>
            <a:r>
              <a:rPr lang="en-US" altLang="it-IT" sz="1800" b="1" dirty="0">
                <a:solidFill>
                  <a:schemeClr val="bg2"/>
                </a:solidFill>
              </a:rPr>
              <a:t>)</a:t>
            </a:r>
            <a:r>
              <a:rPr lang="en-US" altLang="it-IT" sz="1800" dirty="0"/>
              <a:t>: </a:t>
            </a:r>
            <a:r>
              <a:rPr lang="en-US" altLang="it-IT" sz="1800" dirty="0" err="1"/>
              <a:t>relazione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tra</a:t>
            </a:r>
            <a:r>
              <a:rPr lang="en-US" altLang="it-IT" sz="1800" dirty="0"/>
              <a:t> </a:t>
            </a:r>
            <a:r>
              <a:rPr lang="en-US" altLang="it-IT" sz="1800" i="1" dirty="0" err="1"/>
              <a:t>CMe</a:t>
            </a:r>
            <a:r>
              <a:rPr lang="en-US" altLang="it-IT" sz="1800" dirty="0"/>
              <a:t> e </a:t>
            </a:r>
            <a:r>
              <a:rPr lang="en-US" altLang="it-IT" sz="1800" i="1" dirty="0"/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>
            <a:extLst>
              <a:ext uri="{FF2B5EF4-FFF2-40B4-BE49-F238E27FC236}">
                <a16:creationId xmlns:a16="http://schemas.microsoft.com/office/drawing/2014/main" id="{883ADBDF-CADB-427D-A4B7-8965A1D0E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funzioni di costo</a:t>
            </a:r>
          </a:p>
        </p:txBody>
      </p:sp>
      <p:sp>
        <p:nvSpPr>
          <p:cNvPr id="959491" name="Rectangle 3">
            <a:extLst>
              <a:ext uri="{FF2B5EF4-FFF2-40B4-BE49-F238E27FC236}">
                <a16:creationId xmlns:a16="http://schemas.microsoft.com/office/drawing/2014/main" id="{BB5DD800-8252-4995-AA13-50634ADC1D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8388" y="2663825"/>
            <a:ext cx="7680325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it-IT" altLang="it-IT" sz="2200" b="1" dirty="0"/>
              <a:t>A)</a:t>
            </a:r>
            <a:r>
              <a:rPr lang="it-IT" altLang="it-IT" sz="2200" dirty="0"/>
              <a:t> Come variano i </a:t>
            </a:r>
            <a:r>
              <a:rPr lang="it-IT" altLang="it-IT" sz="2200" b="1" dirty="0"/>
              <a:t>costi </a:t>
            </a:r>
            <a:r>
              <a:rPr lang="it-IT" altLang="it-IT" sz="2200" b="1" u="sng" dirty="0"/>
              <a:t>marginali</a:t>
            </a:r>
            <a:r>
              <a:rPr lang="it-IT" altLang="it-IT" sz="2200" b="1" dirty="0"/>
              <a:t> di breve periodo</a:t>
            </a:r>
            <a:r>
              <a:rPr lang="it-IT" altLang="it-IT" sz="2200" dirty="0"/>
              <a:t> (</a:t>
            </a:r>
            <a:r>
              <a:rPr lang="it-IT" altLang="it-IT" sz="2200" b="1" i="1" dirty="0" err="1"/>
              <a:t>CMg</a:t>
            </a:r>
            <a:r>
              <a:rPr lang="it-IT" altLang="it-IT" sz="2200" dirty="0"/>
              <a:t>) al variare della quantità prodotta (</a:t>
            </a:r>
            <a:r>
              <a:rPr lang="it-IT" altLang="it-IT" sz="2200" b="1" i="1" dirty="0"/>
              <a:t>q</a:t>
            </a:r>
            <a:r>
              <a:rPr lang="it-IT" altLang="it-IT" sz="2200" dirty="0"/>
              <a:t>)?</a:t>
            </a:r>
          </a:p>
          <a:p>
            <a:pPr marL="457200" indent="-457200"/>
            <a:endParaRPr lang="it-IT" altLang="it-IT" sz="2200" dirty="0"/>
          </a:p>
          <a:p>
            <a:pPr marL="457200" indent="-457200">
              <a:buClr>
                <a:schemeClr val="bg2"/>
              </a:buClr>
            </a:pPr>
            <a:r>
              <a:rPr lang="it-IT" altLang="it-IT" sz="2200" b="1" i="1" u="sng" dirty="0">
                <a:solidFill>
                  <a:schemeClr val="bg2"/>
                </a:solidFill>
              </a:rPr>
              <a:t>Funzione </a:t>
            </a:r>
            <a:r>
              <a:rPr lang="it-IT" altLang="it-IT" sz="2200" b="1" u="sng" dirty="0">
                <a:solidFill>
                  <a:schemeClr val="bg2"/>
                </a:solidFill>
              </a:rPr>
              <a:t>di costo marginale</a:t>
            </a:r>
            <a:r>
              <a:rPr lang="it-IT" altLang="it-IT" sz="2200" b="1" dirty="0">
                <a:solidFill>
                  <a:schemeClr val="bg2"/>
                </a:solidFill>
              </a:rPr>
              <a:t> di breve periodo (</a:t>
            </a:r>
            <a:r>
              <a:rPr lang="it-IT" altLang="it-IT" sz="2200" b="1" i="1" dirty="0" err="1">
                <a:solidFill>
                  <a:schemeClr val="bg2"/>
                </a:solidFill>
              </a:rPr>
              <a:t>CMg</a:t>
            </a:r>
            <a:r>
              <a:rPr lang="it-IT" altLang="it-IT" sz="2200" b="1" dirty="0">
                <a:solidFill>
                  <a:schemeClr val="bg2"/>
                </a:solidFill>
              </a:rPr>
              <a:t>)</a:t>
            </a:r>
            <a:r>
              <a:rPr lang="it-IT" altLang="it-IT" sz="2200" dirty="0"/>
              <a:t>:</a:t>
            </a:r>
          </a:p>
          <a:p>
            <a:pPr marL="457200" indent="-457200">
              <a:buClr>
                <a:schemeClr val="bg2"/>
              </a:buClr>
            </a:pPr>
            <a:r>
              <a:rPr lang="en-US" altLang="it-IT" sz="2200" dirty="0" err="1"/>
              <a:t>PMg</a:t>
            </a:r>
            <a:r>
              <a:rPr lang="en-US" altLang="it-IT" sz="2200" dirty="0"/>
              <a:t> prima </a:t>
            </a:r>
            <a:r>
              <a:rPr lang="en-US" altLang="it-IT" sz="2200" dirty="0" err="1"/>
              <a:t>crescente</a:t>
            </a:r>
            <a:r>
              <a:rPr lang="en-US" altLang="it-IT" sz="2200" dirty="0"/>
              <a:t> e poi </a:t>
            </a:r>
            <a:r>
              <a:rPr lang="en-US" altLang="it-IT" sz="2200" dirty="0" err="1"/>
              <a:t>decrescente</a:t>
            </a:r>
            <a:endParaRPr lang="en-US" altLang="it-IT" sz="2200" dirty="0"/>
          </a:p>
          <a:p>
            <a:pPr marL="457200" indent="-457200">
              <a:buClr>
                <a:schemeClr val="bg2"/>
              </a:buClr>
            </a:pPr>
            <a:endParaRPr lang="en-US" alt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>
            <a:extLst>
              <a:ext uri="{FF2B5EF4-FFF2-40B4-BE49-F238E27FC236}">
                <a16:creationId xmlns:a16="http://schemas.microsoft.com/office/drawing/2014/main" id="{64011463-57CE-4562-8EDE-44F9A594C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z="2000"/>
              <a:t>Funzioni di costo medio di breve periodo:</a:t>
            </a:r>
            <a:br>
              <a:rPr lang="en-GB" altLang="it-IT" sz="2000"/>
            </a:br>
            <a:r>
              <a:rPr lang="en-GB" altLang="it-IT" sz="2000"/>
              <a:t>“lavoro preparatorio” (Figure pre-15) </a:t>
            </a:r>
            <a:r>
              <a:rPr lang="en-GB" altLang="it-IT" sz="2000">
                <a:sym typeface="Wingdings" panose="05000000000000000000" pitchFamily="2" charset="2"/>
              </a:rPr>
              <a:t></a:t>
            </a:r>
          </a:p>
        </p:txBody>
      </p:sp>
      <p:sp>
        <p:nvSpPr>
          <p:cNvPr id="1048579" name="Rectangle 3">
            <a:extLst>
              <a:ext uri="{FF2B5EF4-FFF2-40B4-BE49-F238E27FC236}">
                <a16:creationId xmlns:a16="http://schemas.microsoft.com/office/drawing/2014/main" id="{B88C860F-C483-4350-9E98-4DE149568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332038"/>
            <a:ext cx="7272338" cy="3905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it-IT" sz="2000" b="1" dirty="0" err="1"/>
              <a:t>Funzione</a:t>
            </a:r>
            <a:r>
              <a:rPr lang="en-GB" altLang="it-IT" sz="2000" b="1" dirty="0"/>
              <a:t> di </a:t>
            </a:r>
            <a:r>
              <a:rPr lang="en-GB" altLang="it-IT" sz="2000" b="1" dirty="0" err="1"/>
              <a:t>costo</a:t>
            </a:r>
            <a:r>
              <a:rPr lang="en-GB" altLang="it-IT" sz="2000" b="1" dirty="0"/>
              <a:t> medio </a:t>
            </a:r>
            <a:r>
              <a:rPr lang="en-GB" altLang="it-IT" sz="2000" b="1" dirty="0" err="1"/>
              <a:t>fisso</a:t>
            </a:r>
            <a:r>
              <a:rPr lang="en-GB" altLang="it-IT" sz="2000" dirty="0"/>
              <a:t>: </a:t>
            </a:r>
            <a:r>
              <a:rPr lang="en-GB" altLang="it-IT" sz="2000" dirty="0" err="1"/>
              <a:t>andamento</a:t>
            </a:r>
            <a:r>
              <a:rPr lang="en-GB" altLang="it-IT" sz="2000" dirty="0"/>
              <a:t> </a:t>
            </a:r>
            <a:r>
              <a:rPr lang="en-GB" altLang="it-IT" sz="2000" dirty="0" err="1"/>
              <a:t>indipendente</a:t>
            </a:r>
            <a:r>
              <a:rPr lang="en-GB" altLang="it-IT" sz="2000" dirty="0"/>
              <a:t> da </a:t>
            </a:r>
            <a:r>
              <a:rPr lang="en-GB" altLang="it-IT" sz="2000" dirty="0" err="1"/>
              <a:t>quello</a:t>
            </a:r>
            <a:r>
              <a:rPr lang="en-GB" altLang="it-IT" sz="2000" dirty="0"/>
              <a:t> </a:t>
            </a:r>
            <a:r>
              <a:rPr lang="en-GB" altLang="it-IT" sz="2000" dirty="0" err="1"/>
              <a:t>della</a:t>
            </a:r>
            <a:r>
              <a:rPr lang="en-GB" altLang="it-IT" sz="2000" dirty="0"/>
              <a:t> </a:t>
            </a:r>
            <a:r>
              <a:rPr lang="en-GB" altLang="it-IT" sz="2000" dirty="0" err="1"/>
              <a:t>PMgx</a:t>
            </a:r>
            <a:r>
              <a:rPr lang="en-GB" altLang="it-IT" sz="2000" dirty="0"/>
              <a:t> </a:t>
            </a:r>
            <a:r>
              <a:rPr lang="en-GB" altLang="it-IT" sz="2000" dirty="0">
                <a:latin typeface="Helvetica" panose="020B0604020202020204" pitchFamily="34" charset="0"/>
              </a:rPr>
              <a:t>► </a:t>
            </a:r>
            <a:r>
              <a:rPr lang="en-GB" altLang="it-IT" sz="2000" dirty="0" err="1">
                <a:latin typeface="Helvetica" panose="020B0604020202020204" pitchFamily="34" charset="0"/>
              </a:rPr>
              <a:t>sempre</a:t>
            </a:r>
            <a:r>
              <a:rPr lang="en-GB" altLang="it-IT" sz="2000" dirty="0">
                <a:latin typeface="Helvetica" panose="020B0604020202020204" pitchFamily="34" charset="0"/>
              </a:rPr>
              <a:t> </a:t>
            </a:r>
            <a:r>
              <a:rPr lang="en-GB" altLang="it-IT" sz="2000" dirty="0" err="1">
                <a:latin typeface="Helvetica" panose="020B0604020202020204" pitchFamily="34" charset="0"/>
              </a:rPr>
              <a:t>decrescente</a:t>
            </a:r>
            <a:endParaRPr lang="en-GB" altLang="it-IT" sz="2000" dirty="0">
              <a:latin typeface="Helvetica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it-IT" sz="2000" dirty="0"/>
          </a:p>
          <a:p>
            <a:pPr>
              <a:lnSpc>
                <a:spcPct val="80000"/>
              </a:lnSpc>
            </a:pPr>
            <a:endParaRPr lang="en-GB" altLang="it-IT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GB" altLang="it-IT" sz="2000" dirty="0"/>
              <a:t>Con </a:t>
            </a:r>
            <a:r>
              <a:rPr lang="en-GB" altLang="it-IT" sz="2000" dirty="0" err="1"/>
              <a:t>PMgx</a:t>
            </a:r>
            <a:r>
              <a:rPr lang="en-GB" altLang="it-IT" sz="2000" dirty="0"/>
              <a:t> prima </a:t>
            </a:r>
            <a:r>
              <a:rPr lang="en-GB" altLang="it-IT" sz="2000" dirty="0" err="1"/>
              <a:t>crescente</a:t>
            </a:r>
            <a:r>
              <a:rPr lang="en-GB" altLang="it-IT" sz="2000" dirty="0"/>
              <a:t> e poi </a:t>
            </a:r>
            <a:r>
              <a:rPr lang="en-GB" altLang="it-IT" sz="2000" dirty="0" err="1"/>
              <a:t>decrescente</a:t>
            </a:r>
            <a:endParaRPr lang="en-GB" altLang="it-IT" sz="2000" dirty="0"/>
          </a:p>
          <a:p>
            <a:pPr>
              <a:lnSpc>
                <a:spcPct val="80000"/>
              </a:lnSpc>
            </a:pPr>
            <a:r>
              <a:rPr lang="en-GB" altLang="it-IT" sz="2000" dirty="0" err="1">
                <a:solidFill>
                  <a:srgbClr val="FF3300"/>
                </a:solidFill>
              </a:rPr>
              <a:t>CMeV</a:t>
            </a:r>
            <a:r>
              <a:rPr lang="en-GB" altLang="it-IT" sz="2000" dirty="0">
                <a:solidFill>
                  <a:srgbClr val="FF3300"/>
                </a:solidFill>
              </a:rPr>
              <a:t>: ad U</a:t>
            </a:r>
          </a:p>
          <a:p>
            <a:pPr>
              <a:lnSpc>
                <a:spcPct val="80000"/>
              </a:lnSpc>
            </a:pPr>
            <a:r>
              <a:rPr lang="en-GB" altLang="it-IT" sz="2000" dirty="0" err="1"/>
              <a:t>CMeF</a:t>
            </a:r>
            <a:r>
              <a:rPr lang="en-GB" altLang="it-IT" sz="2000" dirty="0"/>
              <a:t>: </a:t>
            </a:r>
            <a:r>
              <a:rPr lang="en-GB" altLang="it-IT" sz="2000" dirty="0" err="1"/>
              <a:t>decrescente</a:t>
            </a:r>
            <a:endParaRPr lang="en-GB" altLang="it-IT" sz="2000" dirty="0"/>
          </a:p>
          <a:p>
            <a:pPr>
              <a:lnSpc>
                <a:spcPct val="80000"/>
              </a:lnSpc>
            </a:pPr>
            <a:r>
              <a:rPr lang="en-GB" altLang="it-IT" sz="2000" dirty="0" err="1"/>
              <a:t>CMe</a:t>
            </a:r>
            <a:r>
              <a:rPr lang="en-GB" altLang="it-IT" sz="2000" dirty="0"/>
              <a:t>: ad U</a:t>
            </a:r>
          </a:p>
          <a:p>
            <a:pPr>
              <a:lnSpc>
                <a:spcPct val="80000"/>
              </a:lnSpc>
            </a:pPr>
            <a:endParaRPr lang="en-GB" altLang="it-IT" sz="2000" dirty="0"/>
          </a:p>
          <a:p>
            <a:pPr>
              <a:lnSpc>
                <a:spcPct val="80000"/>
              </a:lnSpc>
            </a:pPr>
            <a:endParaRPr lang="en-GB" altLang="it-IT" sz="2000" dirty="0"/>
          </a:p>
          <a:p>
            <a:pPr>
              <a:lnSpc>
                <a:spcPct val="80000"/>
              </a:lnSpc>
            </a:pPr>
            <a:endParaRPr lang="en-GB" alt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>
            <a:extLst>
              <a:ext uri="{FF2B5EF4-FFF2-40B4-BE49-F238E27FC236}">
                <a16:creationId xmlns:a16="http://schemas.microsoft.com/office/drawing/2014/main" id="{C514E1DD-7425-438D-8032-1A8EB0A0B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7199312" cy="431800"/>
          </a:xfrm>
        </p:spPr>
        <p:txBody>
          <a:bodyPr/>
          <a:lstStyle/>
          <a:p>
            <a:r>
              <a:rPr lang="it-IT" altLang="it-IT" sz="1600"/>
              <a:t>Figura pre-15 – Funzioni dei </a:t>
            </a:r>
            <a:r>
              <a:rPr lang="it-IT" altLang="it-IT" sz="1600" u="sng"/>
              <a:t>costi medi fissi</a:t>
            </a:r>
            <a:r>
              <a:rPr lang="it-IT" altLang="it-IT" sz="1600"/>
              <a:t> di breve periodo</a:t>
            </a:r>
            <a:r>
              <a:rPr lang="it-IT" altLang="it-IT" sz="2000"/>
              <a:t> </a:t>
            </a:r>
            <a:r>
              <a:rPr lang="it-IT" altLang="it-IT" sz="2000">
                <a:sym typeface="Wingdings" panose="05000000000000000000" pitchFamily="2" charset="2"/>
              </a:rPr>
              <a:t></a:t>
            </a:r>
            <a:br>
              <a:rPr lang="it-IT" altLang="it-IT" sz="2000">
                <a:sym typeface="Wingdings" panose="05000000000000000000" pitchFamily="2" charset="2"/>
              </a:rPr>
            </a:br>
            <a:r>
              <a:rPr lang="it-IT" altLang="it-IT">
                <a:sym typeface="Wingdings" panose="05000000000000000000" pitchFamily="2" charset="2"/>
              </a:rPr>
              <a:t>NB: qualunque ipotesi su PMgx</a:t>
            </a:r>
          </a:p>
        </p:txBody>
      </p:sp>
      <p:grpSp>
        <p:nvGrpSpPr>
          <p:cNvPr id="843790" name="Group 14">
            <a:extLst>
              <a:ext uri="{FF2B5EF4-FFF2-40B4-BE49-F238E27FC236}">
                <a16:creationId xmlns:a16="http://schemas.microsoft.com/office/drawing/2014/main" id="{BB27A460-891F-477D-8615-DC84E4F1000D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2636838"/>
            <a:ext cx="5761037" cy="3341687"/>
            <a:chOff x="1247" y="1661"/>
            <a:chExt cx="3629" cy="2105"/>
          </a:xfrm>
        </p:grpSpPr>
        <p:grpSp>
          <p:nvGrpSpPr>
            <p:cNvPr id="843786" name="Group 10">
              <a:extLst>
                <a:ext uri="{FF2B5EF4-FFF2-40B4-BE49-F238E27FC236}">
                  <a16:creationId xmlns:a16="http://schemas.microsoft.com/office/drawing/2014/main" id="{592F6210-BD2C-4E84-A824-5F92861A6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661"/>
              <a:ext cx="3629" cy="2105"/>
              <a:chOff x="1247" y="1661"/>
              <a:chExt cx="3629" cy="2105"/>
            </a:xfrm>
          </p:grpSpPr>
          <p:sp>
            <p:nvSpPr>
              <p:cNvPr id="843782" name="Rectangle 6">
                <a:extLst>
                  <a:ext uri="{FF2B5EF4-FFF2-40B4-BE49-F238E27FC236}">
                    <a16:creationId xmlns:a16="http://schemas.microsoft.com/office/drawing/2014/main" id="{01BAC5EB-F4FC-4555-ABB3-02A74F0F1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661"/>
                <a:ext cx="47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CMeF</a:t>
                </a:r>
              </a:p>
            </p:txBody>
          </p:sp>
          <p:sp>
            <p:nvSpPr>
              <p:cNvPr id="843783" name="Rectangle 7">
                <a:extLst>
                  <a:ext uri="{FF2B5EF4-FFF2-40B4-BE49-F238E27FC236}">
                    <a16:creationId xmlns:a16="http://schemas.microsoft.com/office/drawing/2014/main" id="{2DBE9628-9A36-45F9-A010-6FA4E647F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6" y="3539"/>
                <a:ext cx="3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q</a:t>
                </a:r>
              </a:p>
            </p:txBody>
          </p:sp>
          <p:sp>
            <p:nvSpPr>
              <p:cNvPr id="843784" name="Text Box 8">
                <a:extLst>
                  <a:ext uri="{FF2B5EF4-FFF2-40B4-BE49-F238E27FC236}">
                    <a16:creationId xmlns:a16="http://schemas.microsoft.com/office/drawing/2014/main" id="{DD68E110-03CB-4839-9A31-CB109034F7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" y="3506"/>
                <a:ext cx="480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0</a:t>
                </a:r>
              </a:p>
            </p:txBody>
          </p:sp>
        </p:grpSp>
        <p:sp>
          <p:nvSpPr>
            <p:cNvPr id="843785" name="Freeform 9">
              <a:extLst>
                <a:ext uri="{FF2B5EF4-FFF2-40B4-BE49-F238E27FC236}">
                  <a16:creationId xmlns:a16="http://schemas.microsoft.com/office/drawing/2014/main" id="{E93E62EC-2385-428B-AA46-8B6F35771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706"/>
              <a:ext cx="2959" cy="1821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43789" name="Group 13">
            <a:extLst>
              <a:ext uri="{FF2B5EF4-FFF2-40B4-BE49-F238E27FC236}">
                <a16:creationId xmlns:a16="http://schemas.microsoft.com/office/drawing/2014/main" id="{2C1A8BEA-BFD8-47EA-A644-B24F65FB3F59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781300"/>
            <a:ext cx="5111750" cy="2592388"/>
            <a:chOff x="1837" y="1752"/>
            <a:chExt cx="3220" cy="1633"/>
          </a:xfrm>
        </p:grpSpPr>
        <p:sp>
          <p:nvSpPr>
            <p:cNvPr id="843787" name="Freeform 11">
              <a:extLst>
                <a:ext uri="{FF2B5EF4-FFF2-40B4-BE49-F238E27FC236}">
                  <a16:creationId xmlns:a16="http://schemas.microsoft.com/office/drawing/2014/main" id="{25F963B8-3DFE-4925-A588-21A3E16A2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752"/>
              <a:ext cx="2404" cy="1633"/>
            </a:xfrm>
            <a:custGeom>
              <a:avLst/>
              <a:gdLst>
                <a:gd name="T0" fmla="*/ 0 w 2404"/>
                <a:gd name="T1" fmla="*/ 0 h 1633"/>
                <a:gd name="T2" fmla="*/ 272 w 2404"/>
                <a:gd name="T3" fmla="*/ 862 h 1633"/>
                <a:gd name="T4" fmla="*/ 1270 w 2404"/>
                <a:gd name="T5" fmla="*/ 1451 h 1633"/>
                <a:gd name="T6" fmla="*/ 2404 w 2404"/>
                <a:gd name="T7" fmla="*/ 163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4" h="1633">
                  <a:moveTo>
                    <a:pt x="0" y="0"/>
                  </a:moveTo>
                  <a:cubicBezTo>
                    <a:pt x="30" y="310"/>
                    <a:pt x="60" y="620"/>
                    <a:pt x="272" y="862"/>
                  </a:cubicBezTo>
                  <a:cubicBezTo>
                    <a:pt x="484" y="1104"/>
                    <a:pt x="915" y="1322"/>
                    <a:pt x="1270" y="1451"/>
                  </a:cubicBezTo>
                  <a:cubicBezTo>
                    <a:pt x="1625" y="1580"/>
                    <a:pt x="2014" y="1606"/>
                    <a:pt x="2404" y="163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3788" name="Text Box 12">
              <a:extLst>
                <a:ext uri="{FF2B5EF4-FFF2-40B4-BE49-F238E27FC236}">
                  <a16:creationId xmlns:a16="http://schemas.microsoft.com/office/drawing/2014/main" id="{F6387C32-72E6-4D25-942B-703558F51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3051"/>
              <a:ext cx="113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1600" b="1" i="1"/>
                <a:t>CMeF</a:t>
              </a:r>
            </a:p>
          </p:txBody>
        </p:sp>
      </p:grpSp>
      <p:sp>
        <p:nvSpPr>
          <p:cNvPr id="843791" name="Text Box 15">
            <a:extLst>
              <a:ext uri="{FF2B5EF4-FFF2-40B4-BE49-F238E27FC236}">
                <a16:creationId xmlns:a16="http://schemas.microsoft.com/office/drawing/2014/main" id="{E7170334-8C00-4474-B6E1-2E99F448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08275"/>
            <a:ext cx="360045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1600" b="1" i="1" dirty="0" err="1">
                <a:solidFill>
                  <a:srgbClr val="FF3300"/>
                </a:solidFill>
                <a:latin typeface="+mn-lt"/>
              </a:rPr>
              <a:t>CMeF</a:t>
            </a:r>
            <a:r>
              <a:rPr lang="en-US" altLang="it-IT" sz="1600" b="1" dirty="0">
                <a:solidFill>
                  <a:srgbClr val="FF3300"/>
                </a:solidFill>
                <a:latin typeface="+mn-lt"/>
              </a:rPr>
              <a:t> = </a:t>
            </a:r>
            <a:r>
              <a:rPr lang="en-US" altLang="it-IT" sz="1600" b="1" i="1" dirty="0">
                <a:solidFill>
                  <a:srgbClr val="FF3300"/>
                </a:solidFill>
                <a:latin typeface="+mn-lt"/>
              </a:rPr>
              <a:t>CF</a:t>
            </a:r>
            <a:r>
              <a:rPr lang="en-US" altLang="it-IT" sz="1600" b="1" dirty="0">
                <a:solidFill>
                  <a:srgbClr val="FF3300"/>
                </a:solidFill>
                <a:latin typeface="+mn-lt"/>
              </a:rPr>
              <a:t>/</a:t>
            </a:r>
            <a:r>
              <a:rPr lang="en-US" altLang="it-IT" sz="1600" b="1" i="1" dirty="0">
                <a:solidFill>
                  <a:srgbClr val="FF3300"/>
                </a:solidFill>
                <a:latin typeface="+mn-lt"/>
              </a:rPr>
              <a:t>q</a:t>
            </a:r>
          </a:p>
          <a:p>
            <a:pPr algn="ctr"/>
            <a:r>
              <a:rPr lang="en-US" altLang="it-IT" sz="1600" b="1" dirty="0" err="1">
                <a:solidFill>
                  <a:srgbClr val="FF3300"/>
                </a:solidFill>
                <a:latin typeface="+mn-lt"/>
              </a:rPr>
              <a:t>Attenzione</a:t>
            </a:r>
            <a:r>
              <a:rPr lang="en-US" altLang="it-IT" sz="1600" dirty="0">
                <a:solidFill>
                  <a:srgbClr val="FF3300"/>
                </a:solidFill>
                <a:latin typeface="+mn-lt"/>
              </a:rPr>
              <a:t>: </a:t>
            </a:r>
            <a:r>
              <a:rPr lang="en-US" altLang="it-IT" sz="1600" b="1" i="1" dirty="0">
                <a:latin typeface="+mn-lt"/>
              </a:rPr>
              <a:t>CF</a:t>
            </a:r>
            <a:r>
              <a:rPr lang="en-US" altLang="it-IT" sz="1600" dirty="0">
                <a:latin typeface="+mn-lt"/>
              </a:rPr>
              <a:t> </a:t>
            </a:r>
            <a:r>
              <a:rPr lang="en-US" altLang="it-IT" sz="1600" dirty="0" err="1">
                <a:latin typeface="+mn-lt"/>
              </a:rPr>
              <a:t>fissi</a:t>
            </a:r>
            <a:r>
              <a:rPr lang="en-US" altLang="it-IT" sz="1600" dirty="0">
                <a:latin typeface="+mn-lt"/>
              </a:rPr>
              <a:t>, ma la </a:t>
            </a:r>
            <a:r>
              <a:rPr lang="en-US" altLang="it-IT" sz="1600" dirty="0" err="1">
                <a:latin typeface="+mn-lt"/>
              </a:rPr>
              <a:t>loro</a:t>
            </a:r>
            <a:r>
              <a:rPr lang="en-US" altLang="it-IT" sz="1600" dirty="0">
                <a:latin typeface="+mn-lt"/>
              </a:rPr>
              <a:t> “</a:t>
            </a:r>
            <a:r>
              <a:rPr lang="en-US" altLang="it-IT" sz="1600" dirty="0" err="1">
                <a:latin typeface="+mn-lt"/>
              </a:rPr>
              <a:t>incidenza</a:t>
            </a:r>
            <a:r>
              <a:rPr lang="en-US" altLang="it-IT" sz="1600" dirty="0">
                <a:latin typeface="+mn-lt"/>
              </a:rPr>
              <a:t>” </a:t>
            </a:r>
            <a:r>
              <a:rPr lang="en-US" altLang="it-IT" sz="1600" dirty="0" err="1">
                <a:latin typeface="+mn-lt"/>
              </a:rPr>
              <a:t>sulla</a:t>
            </a:r>
            <a:r>
              <a:rPr lang="en-US" altLang="it-IT" sz="1600" dirty="0">
                <a:latin typeface="+mn-lt"/>
              </a:rPr>
              <a:t> </a:t>
            </a:r>
            <a:r>
              <a:rPr lang="en-US" altLang="it-IT" sz="1600" dirty="0" err="1">
                <a:latin typeface="+mn-lt"/>
              </a:rPr>
              <a:t>quantità</a:t>
            </a:r>
            <a:r>
              <a:rPr lang="en-US" altLang="it-IT" sz="1600" dirty="0">
                <a:latin typeface="+mn-lt"/>
              </a:rPr>
              <a:t> (</a:t>
            </a:r>
            <a:r>
              <a:rPr lang="en-US" altLang="it-IT" sz="1600" b="1" i="1" dirty="0" err="1">
                <a:latin typeface="+mn-lt"/>
              </a:rPr>
              <a:t>CMeF</a:t>
            </a:r>
            <a:r>
              <a:rPr lang="en-US" altLang="it-IT" sz="1600" dirty="0">
                <a:latin typeface="+mn-lt"/>
              </a:rPr>
              <a:t>) </a:t>
            </a:r>
            <a:r>
              <a:rPr lang="en-US" altLang="it-IT" sz="1600" dirty="0" err="1">
                <a:latin typeface="+mn-lt"/>
              </a:rPr>
              <a:t>diminuisce</a:t>
            </a:r>
            <a:r>
              <a:rPr lang="en-US" altLang="it-IT" sz="1600" dirty="0">
                <a:latin typeface="+mn-lt"/>
              </a:rPr>
              <a:t> </a:t>
            </a:r>
            <a:r>
              <a:rPr lang="en-US" altLang="it-IT" sz="1600" dirty="0" err="1">
                <a:latin typeface="+mn-lt"/>
              </a:rPr>
              <a:t>all’aumentare</a:t>
            </a:r>
            <a:r>
              <a:rPr lang="en-US" altLang="it-IT" sz="1600" dirty="0">
                <a:latin typeface="+mn-lt"/>
              </a:rPr>
              <a:t> </a:t>
            </a:r>
            <a:r>
              <a:rPr lang="en-US" altLang="it-IT" sz="1600" dirty="0" err="1">
                <a:latin typeface="+mn-lt"/>
              </a:rPr>
              <a:t>della</a:t>
            </a:r>
            <a:r>
              <a:rPr lang="en-US" altLang="it-IT" sz="1600" dirty="0">
                <a:latin typeface="+mn-lt"/>
              </a:rPr>
              <a:t> </a:t>
            </a:r>
            <a:r>
              <a:rPr lang="en-US" altLang="it-IT" sz="1600" dirty="0" err="1">
                <a:latin typeface="+mn-lt"/>
              </a:rPr>
              <a:t>quantità</a:t>
            </a:r>
            <a:endParaRPr lang="en-US" altLang="it-IT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3" name="Rectangle 3">
            <a:extLst>
              <a:ext uri="{FF2B5EF4-FFF2-40B4-BE49-F238E27FC236}">
                <a16:creationId xmlns:a16="http://schemas.microsoft.com/office/drawing/2014/main" id="{1D022F1A-83B5-4051-8F2D-6F8B6A8D1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1968500"/>
            <a:ext cx="81422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it-IT" sz="28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906244" name="Rectangle 4">
            <a:extLst>
              <a:ext uri="{FF2B5EF4-FFF2-40B4-BE49-F238E27FC236}">
                <a16:creationId xmlns:a16="http://schemas.microsoft.com/office/drawing/2014/main" id="{4E0D7665-E76D-4850-B363-7D70BCE99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05038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L’impresa non è l’azienda … </a:t>
            </a:r>
            <a:endParaRPr lang="en-GB" altLang="it-IT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en-GB" altLang="it-IT" sz="2000" dirty="0">
              <a:latin typeface="Tahoma" panose="020B0604030504040204" pitchFamily="34" charset="0"/>
            </a:endParaRPr>
          </a:p>
        </p:txBody>
      </p:sp>
      <p:sp>
        <p:nvSpPr>
          <p:cNvPr id="906245" name="Rectangle 5">
            <a:extLst>
              <a:ext uri="{FF2B5EF4-FFF2-40B4-BE49-F238E27FC236}">
                <a16:creationId xmlns:a16="http://schemas.microsoft.com/office/drawing/2014/main" id="{37A4C1B1-4C2F-4B7E-A7C5-925D8F3B5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2851150"/>
            <a:ext cx="77724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it-IT" altLang="it-IT" sz="2000" b="1" dirty="0">
                <a:solidFill>
                  <a:schemeClr val="tx2"/>
                </a:solidFill>
                <a:latin typeface="+mn-lt"/>
              </a:rPr>
              <a:t>Né da un punto di vista giuridico</a:t>
            </a:r>
            <a:r>
              <a:rPr lang="it-IT" altLang="it-IT" sz="2000" dirty="0">
                <a:solidFill>
                  <a:schemeClr val="tx2"/>
                </a:solidFill>
                <a:latin typeface="+mn-lt"/>
              </a:rPr>
              <a:t>: </a:t>
            </a:r>
            <a:r>
              <a:rPr lang="it-IT" altLang="it-IT" sz="2000" b="1" dirty="0">
                <a:latin typeface="+mn-lt"/>
              </a:rPr>
              <a:t>azienda</a:t>
            </a:r>
            <a:r>
              <a:rPr lang="it-IT" altLang="it-IT" sz="2000" dirty="0">
                <a:latin typeface="+mn-lt"/>
              </a:rPr>
              <a:t> (</a:t>
            </a:r>
            <a:r>
              <a:rPr lang="en-GB" altLang="it-IT" sz="2000" dirty="0">
                <a:latin typeface="+mn-lt"/>
              </a:rPr>
              <a:t>art. 2555 c.c.: “</a:t>
            </a:r>
            <a:r>
              <a:rPr lang="it-IT" altLang="it-IT" sz="2000" dirty="0">
                <a:latin typeface="+mn-lt"/>
              </a:rPr>
              <a:t>L'azienda è il complesso dei beni organizzati dall'imprenditore (2082) per l'esercizio dell'impresa”) vs. </a:t>
            </a:r>
            <a:r>
              <a:rPr lang="it-IT" altLang="it-IT" sz="2000" b="1" dirty="0">
                <a:latin typeface="+mn-lt"/>
              </a:rPr>
              <a:t>impresa</a:t>
            </a:r>
            <a:r>
              <a:rPr lang="it-IT" altLang="it-IT" sz="2000" dirty="0">
                <a:latin typeface="+mn-lt"/>
              </a:rPr>
              <a:t> (art. 2082 c.c. “E' imprenditore chi esercita professionalmente </a:t>
            </a:r>
            <a:r>
              <a:rPr lang="it-IT" altLang="it-IT" sz="2000" i="1" dirty="0">
                <a:latin typeface="+mn-lt"/>
              </a:rPr>
              <a:t>un'attività economica organizzata (2555, 2565) al fine della produzione o dello scambio di beni o di servizi (2135, 2195</a:t>
            </a:r>
            <a:r>
              <a:rPr lang="it-IT" altLang="it-IT" sz="2000" dirty="0">
                <a:latin typeface="+mn-lt"/>
              </a:rPr>
              <a:t>).</a:t>
            </a:r>
            <a:r>
              <a:rPr lang="it-IT" altLang="it-IT" sz="2200" dirty="0">
                <a:latin typeface="+mn-lt"/>
              </a:rPr>
              <a:t>”</a:t>
            </a:r>
            <a:endParaRPr lang="en-GB" altLang="it-IT" sz="2200" dirty="0">
              <a:latin typeface="+mn-lt"/>
            </a:endParaRPr>
          </a:p>
        </p:txBody>
      </p:sp>
      <p:sp>
        <p:nvSpPr>
          <p:cNvPr id="906246" name="Rectangle 6">
            <a:extLst>
              <a:ext uri="{FF2B5EF4-FFF2-40B4-BE49-F238E27FC236}">
                <a16:creationId xmlns:a16="http://schemas.microsoft.com/office/drawing/2014/main" id="{E09E4BC2-40E9-4188-857E-687B2AA4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4941888"/>
            <a:ext cx="7772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</a:pPr>
            <a:r>
              <a:rPr lang="it-IT" altLang="it-IT" sz="2000" b="1" dirty="0">
                <a:solidFill>
                  <a:schemeClr val="tx2"/>
                </a:solidFill>
                <a:latin typeface="+mn-lt"/>
              </a:rPr>
              <a:t>Né da un punto di vista economico: </a:t>
            </a:r>
            <a:r>
              <a:rPr lang="it-IT" altLang="it-IT" sz="2000" b="1" dirty="0">
                <a:latin typeface="+mn-lt"/>
              </a:rPr>
              <a:t>economia aziendale </a:t>
            </a:r>
            <a:r>
              <a:rPr lang="it-IT" altLang="it-IT" sz="2000" dirty="0">
                <a:latin typeface="+mn-lt"/>
              </a:rPr>
              <a:t>(rilevazione, organizzazione, gestione delle aziende) vs. </a:t>
            </a:r>
            <a:r>
              <a:rPr lang="it-IT" altLang="it-IT" sz="2000" b="1" dirty="0">
                <a:latin typeface="+mn-lt"/>
              </a:rPr>
              <a:t>economia politica</a:t>
            </a:r>
            <a:r>
              <a:rPr lang="it-IT" altLang="it-IT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(</a:t>
            </a:r>
            <a:r>
              <a:rPr lang="it-IT" altLang="it-IT" sz="2000" b="1" dirty="0">
                <a:latin typeface="+mn-lt"/>
              </a:rPr>
              <a:t>economia dell’impresa</a:t>
            </a:r>
            <a:r>
              <a:rPr lang="it-IT" altLang="it-IT" sz="2000" dirty="0">
                <a:latin typeface="+mn-lt"/>
              </a:rPr>
              <a:t>: esistenza, confini e organizzazione dell’impresa)</a:t>
            </a:r>
            <a:endParaRPr lang="en-GB" altLang="it-IT" sz="2000" dirty="0">
              <a:latin typeface="+mn-lt"/>
            </a:endParaRPr>
          </a:p>
        </p:txBody>
      </p:sp>
      <p:sp>
        <p:nvSpPr>
          <p:cNvPr id="906247" name="Rectangle 7">
            <a:extLst>
              <a:ext uri="{FF2B5EF4-FFF2-40B4-BE49-F238E27FC236}">
                <a16:creationId xmlns:a16="http://schemas.microsoft.com/office/drawing/2014/main" id="{7EEEB9BB-922C-4CDA-B35A-6CBD9E7F9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200"/>
              <a:t>Una nota terminologica: “impresa” e “azienda”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4" grpId="0" autoUpdateAnimBg="0"/>
      <p:bldP spid="906245" grpId="0" autoUpdateAnimBg="0"/>
      <p:bldP spid="906246" grpId="0" autoUpdateAnimBg="0"/>
      <p:bldP spid="9062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>
            <a:extLst>
              <a:ext uri="{FF2B5EF4-FFF2-40B4-BE49-F238E27FC236}">
                <a16:creationId xmlns:a16="http://schemas.microsoft.com/office/drawing/2014/main" id="{04AFEBCF-1D65-4BA2-AC4A-B1A68F345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7199312" cy="431800"/>
          </a:xfrm>
        </p:spPr>
        <p:txBody>
          <a:bodyPr/>
          <a:lstStyle/>
          <a:p>
            <a:r>
              <a:rPr lang="it-IT" altLang="it-IT" sz="1600" dirty="0"/>
              <a:t>Figura pre-15 –</a:t>
            </a:r>
            <a:r>
              <a:rPr lang="it-IT" altLang="it-IT" sz="1600" i="1" dirty="0" err="1"/>
              <a:t>Pmg</a:t>
            </a:r>
            <a:r>
              <a:rPr lang="it-IT" altLang="it-IT" sz="1600" dirty="0"/>
              <a:t> prima crescente e poi decrescente</a:t>
            </a:r>
            <a:br>
              <a:rPr lang="it-IT" altLang="it-IT" sz="1600" dirty="0"/>
            </a:br>
            <a:r>
              <a:rPr lang="it-IT" altLang="it-IT" sz="1600" dirty="0"/>
              <a:t>Funzioni dei </a:t>
            </a:r>
            <a:r>
              <a:rPr lang="it-IT" altLang="it-IT" sz="1600" u="sng" dirty="0"/>
              <a:t>costi medi variabili</a:t>
            </a:r>
            <a:r>
              <a:rPr lang="it-IT" altLang="it-IT" sz="1600" dirty="0"/>
              <a:t> di breve periodo </a:t>
            </a:r>
            <a:endParaRPr lang="it-IT" altLang="it-IT" sz="1600" dirty="0">
              <a:sym typeface="Wingdings" panose="05000000000000000000" pitchFamily="2" charset="2"/>
            </a:endParaRPr>
          </a:p>
        </p:txBody>
      </p:sp>
      <p:grpSp>
        <p:nvGrpSpPr>
          <p:cNvPr id="969731" name="Group 3">
            <a:extLst>
              <a:ext uri="{FF2B5EF4-FFF2-40B4-BE49-F238E27FC236}">
                <a16:creationId xmlns:a16="http://schemas.microsoft.com/office/drawing/2014/main" id="{8CC64A0F-5352-4D43-A289-9780E52F235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2636838"/>
            <a:ext cx="5761037" cy="3341687"/>
            <a:chOff x="1247" y="1661"/>
            <a:chExt cx="3629" cy="2105"/>
          </a:xfrm>
        </p:grpSpPr>
        <p:grpSp>
          <p:nvGrpSpPr>
            <p:cNvPr id="969732" name="Group 4">
              <a:extLst>
                <a:ext uri="{FF2B5EF4-FFF2-40B4-BE49-F238E27FC236}">
                  <a16:creationId xmlns:a16="http://schemas.microsoft.com/office/drawing/2014/main" id="{D1155699-5A54-49BC-91FB-C8ADB10D2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661"/>
              <a:ext cx="3629" cy="2105"/>
              <a:chOff x="1247" y="1661"/>
              <a:chExt cx="3629" cy="2105"/>
            </a:xfrm>
          </p:grpSpPr>
          <p:sp>
            <p:nvSpPr>
              <p:cNvPr id="969733" name="Rectangle 5">
                <a:extLst>
                  <a:ext uri="{FF2B5EF4-FFF2-40B4-BE49-F238E27FC236}">
                    <a16:creationId xmlns:a16="http://schemas.microsoft.com/office/drawing/2014/main" id="{4B8A1612-92FC-47D7-9CA1-B10A38C60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661"/>
                <a:ext cx="47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CMeV</a:t>
                </a:r>
              </a:p>
            </p:txBody>
          </p:sp>
          <p:sp>
            <p:nvSpPr>
              <p:cNvPr id="969734" name="Rectangle 6">
                <a:extLst>
                  <a:ext uri="{FF2B5EF4-FFF2-40B4-BE49-F238E27FC236}">
                    <a16:creationId xmlns:a16="http://schemas.microsoft.com/office/drawing/2014/main" id="{C1FC39F2-4509-4770-9EF6-EB6AF22DE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6" y="3539"/>
                <a:ext cx="3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q</a:t>
                </a:r>
              </a:p>
            </p:txBody>
          </p:sp>
          <p:sp>
            <p:nvSpPr>
              <p:cNvPr id="969735" name="Text Box 7">
                <a:extLst>
                  <a:ext uri="{FF2B5EF4-FFF2-40B4-BE49-F238E27FC236}">
                    <a16:creationId xmlns:a16="http://schemas.microsoft.com/office/drawing/2014/main" id="{040ADBD3-050D-4DC9-A48D-06E34EB2B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" y="3506"/>
                <a:ext cx="480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0</a:t>
                </a:r>
              </a:p>
            </p:txBody>
          </p:sp>
        </p:grpSp>
        <p:sp>
          <p:nvSpPr>
            <p:cNvPr id="969736" name="Freeform 8">
              <a:extLst>
                <a:ext uri="{FF2B5EF4-FFF2-40B4-BE49-F238E27FC236}">
                  <a16:creationId xmlns:a16="http://schemas.microsoft.com/office/drawing/2014/main" id="{DD8A3DFC-D7C9-475A-AA64-ABAF33847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706"/>
              <a:ext cx="2959" cy="1821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69740" name="Freeform 12">
            <a:extLst>
              <a:ext uri="{FF2B5EF4-FFF2-40B4-BE49-F238E27FC236}">
                <a16:creationId xmlns:a16="http://schemas.microsoft.com/office/drawing/2014/main" id="{242758FD-F438-4722-A662-5BD105E571CB}"/>
              </a:ext>
            </a:extLst>
          </p:cNvPr>
          <p:cNvSpPr>
            <a:spLocks/>
          </p:cNvSpPr>
          <p:nvPr/>
        </p:nvSpPr>
        <p:spPr bwMode="auto">
          <a:xfrm>
            <a:off x="3276600" y="2792413"/>
            <a:ext cx="2447925" cy="2292350"/>
          </a:xfrm>
          <a:custGeom>
            <a:avLst/>
            <a:gdLst>
              <a:gd name="T0" fmla="*/ 0 w 1542"/>
              <a:gd name="T1" fmla="*/ 91 h 1444"/>
              <a:gd name="T2" fmla="*/ 589 w 1542"/>
              <a:gd name="T3" fmla="*/ 1270 h 1444"/>
              <a:gd name="T4" fmla="*/ 997 w 1542"/>
              <a:gd name="T5" fmla="*/ 1134 h 1444"/>
              <a:gd name="T6" fmla="*/ 1542 w 1542"/>
              <a:gd name="T7" fmla="*/ 0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444">
                <a:moveTo>
                  <a:pt x="0" y="91"/>
                </a:moveTo>
                <a:cubicBezTo>
                  <a:pt x="211" y="593"/>
                  <a:pt x="423" y="1096"/>
                  <a:pt x="589" y="1270"/>
                </a:cubicBezTo>
                <a:cubicBezTo>
                  <a:pt x="755" y="1444"/>
                  <a:pt x="838" y="1346"/>
                  <a:pt x="997" y="1134"/>
                </a:cubicBezTo>
                <a:cubicBezTo>
                  <a:pt x="1156" y="922"/>
                  <a:pt x="1349" y="461"/>
                  <a:pt x="1542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69744" name="Text Box 16">
            <a:extLst>
              <a:ext uri="{FF2B5EF4-FFF2-40B4-BE49-F238E27FC236}">
                <a16:creationId xmlns:a16="http://schemas.microsoft.com/office/drawing/2014/main" id="{354C3DCD-26A8-4B11-B6C1-BFA79577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92375"/>
            <a:ext cx="2232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b="1" i="1" dirty="0" err="1">
                <a:solidFill>
                  <a:srgbClr val="FF3300"/>
                </a:solidFill>
                <a:latin typeface="+mn-lt"/>
              </a:rPr>
              <a:t>CMeV</a:t>
            </a:r>
            <a:r>
              <a:rPr lang="en-US" altLang="it-IT" b="1" i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it-IT" dirty="0">
                <a:solidFill>
                  <a:srgbClr val="FF3300"/>
                </a:solidFill>
                <a:latin typeface="+mn-lt"/>
              </a:rPr>
              <a:t>= </a:t>
            </a:r>
            <a:r>
              <a:rPr lang="en-US" altLang="it-IT" b="1" i="1" dirty="0">
                <a:solidFill>
                  <a:srgbClr val="FF3300"/>
                </a:solidFill>
                <a:latin typeface="+mn-lt"/>
              </a:rPr>
              <a:t>CV/q</a:t>
            </a:r>
          </a:p>
          <a:p>
            <a:pPr algn="ctr"/>
            <a:r>
              <a:rPr lang="en-US" altLang="it-IT" dirty="0">
                <a:latin typeface="+mn-lt"/>
              </a:rPr>
              <a:t>prima </a:t>
            </a:r>
            <a:r>
              <a:rPr lang="en-US" altLang="it-IT" dirty="0" err="1">
                <a:latin typeface="+mn-lt"/>
              </a:rPr>
              <a:t>decrescente</a:t>
            </a:r>
            <a:r>
              <a:rPr lang="en-US" altLang="it-IT" dirty="0">
                <a:latin typeface="+mn-lt"/>
              </a:rPr>
              <a:t> e poi </a:t>
            </a:r>
            <a:r>
              <a:rPr lang="en-US" altLang="it-IT" dirty="0" err="1">
                <a:latin typeface="+mn-lt"/>
              </a:rPr>
              <a:t>crescente</a:t>
            </a:r>
            <a:endParaRPr lang="en-US" alt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>
            <a:extLst>
              <a:ext uri="{FF2B5EF4-FFF2-40B4-BE49-F238E27FC236}">
                <a16:creationId xmlns:a16="http://schemas.microsoft.com/office/drawing/2014/main" id="{6094778B-1A11-47C9-9D90-EAC44AA37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7199312" cy="431800"/>
          </a:xfrm>
        </p:spPr>
        <p:txBody>
          <a:bodyPr/>
          <a:lstStyle/>
          <a:p>
            <a:r>
              <a:rPr lang="it-IT" altLang="it-IT" sz="1600" dirty="0"/>
              <a:t>Figura pre-15 –</a:t>
            </a:r>
            <a:r>
              <a:rPr lang="it-IT" altLang="it-IT" sz="1600" i="1" dirty="0" err="1"/>
              <a:t>Pmg</a:t>
            </a:r>
            <a:r>
              <a:rPr lang="it-IT" altLang="it-IT" sz="1600" dirty="0"/>
              <a:t> prima crescente e poi decrescente</a:t>
            </a:r>
            <a:br>
              <a:rPr lang="it-IT" altLang="it-IT" sz="1600" dirty="0"/>
            </a:br>
            <a:r>
              <a:rPr lang="it-IT" altLang="it-IT" sz="1600" dirty="0"/>
              <a:t>Funzioni dei costi medi variabili, fissi e totali  </a:t>
            </a:r>
            <a:endParaRPr lang="it-IT" altLang="it-IT" sz="1600" dirty="0">
              <a:sym typeface="Wingdings" panose="05000000000000000000" pitchFamily="2" charset="2"/>
            </a:endParaRPr>
          </a:p>
        </p:txBody>
      </p:sp>
      <p:grpSp>
        <p:nvGrpSpPr>
          <p:cNvPr id="1046531" name="Group 3">
            <a:extLst>
              <a:ext uri="{FF2B5EF4-FFF2-40B4-BE49-F238E27FC236}">
                <a16:creationId xmlns:a16="http://schemas.microsoft.com/office/drawing/2014/main" id="{EF6A928C-10FD-4BC9-9D15-FFDD2C816187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2654301"/>
            <a:ext cx="6016624" cy="3324225"/>
            <a:chOff x="1086" y="1672"/>
            <a:chExt cx="3790" cy="2094"/>
          </a:xfrm>
        </p:grpSpPr>
        <p:grpSp>
          <p:nvGrpSpPr>
            <p:cNvPr id="1046532" name="Group 4">
              <a:extLst>
                <a:ext uri="{FF2B5EF4-FFF2-40B4-BE49-F238E27FC236}">
                  <a16:creationId xmlns:a16="http://schemas.microsoft.com/office/drawing/2014/main" id="{8E827EAB-A37D-406C-AE66-A4BCFEC1E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" y="1672"/>
              <a:ext cx="3790" cy="2094"/>
              <a:chOff x="1086" y="1672"/>
              <a:chExt cx="3790" cy="2094"/>
            </a:xfrm>
          </p:grpSpPr>
          <p:sp>
            <p:nvSpPr>
              <p:cNvPr id="1046533" name="Rectangle 5">
                <a:extLst>
                  <a:ext uri="{FF2B5EF4-FFF2-40B4-BE49-F238E27FC236}">
                    <a16:creationId xmlns:a16="http://schemas.microsoft.com/office/drawing/2014/main" id="{6873ACA6-B9C1-4BBA-BFF4-680B12643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" y="1672"/>
                <a:ext cx="47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 dirty="0" err="1">
                    <a:latin typeface="+mn-lt"/>
                  </a:rPr>
                  <a:t>CMeV</a:t>
                </a:r>
                <a:r>
                  <a:rPr lang="it-IT" altLang="it-IT" b="1" i="1" dirty="0">
                    <a:latin typeface="+mn-lt"/>
                  </a:rPr>
                  <a:t> </a:t>
                </a:r>
                <a:r>
                  <a:rPr lang="it-IT" altLang="it-IT" b="1" i="1" dirty="0" err="1">
                    <a:latin typeface="+mn-lt"/>
                  </a:rPr>
                  <a:t>CMe</a:t>
                </a:r>
                <a:r>
                  <a:rPr lang="it-IT" altLang="it-IT" b="1" i="1" dirty="0">
                    <a:latin typeface="+mn-lt"/>
                  </a:rPr>
                  <a:t> </a:t>
                </a:r>
                <a:r>
                  <a:rPr lang="it-IT" altLang="it-IT" b="1" i="1" dirty="0" err="1">
                    <a:latin typeface="+mn-lt"/>
                  </a:rPr>
                  <a:t>CMeF</a:t>
                </a:r>
                <a:endParaRPr lang="it-IT" altLang="it-IT" b="1" i="1" dirty="0">
                  <a:latin typeface="+mn-lt"/>
                </a:endParaRPr>
              </a:p>
            </p:txBody>
          </p:sp>
          <p:sp>
            <p:nvSpPr>
              <p:cNvPr id="1046534" name="Rectangle 6">
                <a:extLst>
                  <a:ext uri="{FF2B5EF4-FFF2-40B4-BE49-F238E27FC236}">
                    <a16:creationId xmlns:a16="http://schemas.microsoft.com/office/drawing/2014/main" id="{BE6CE779-9B9F-46FB-96A8-C3B336DD7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6" y="3539"/>
                <a:ext cx="3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q</a:t>
                </a:r>
              </a:p>
            </p:txBody>
          </p:sp>
          <p:sp>
            <p:nvSpPr>
              <p:cNvPr id="1046535" name="Text Box 7">
                <a:extLst>
                  <a:ext uri="{FF2B5EF4-FFF2-40B4-BE49-F238E27FC236}">
                    <a16:creationId xmlns:a16="http://schemas.microsoft.com/office/drawing/2014/main" id="{EB69DD84-A235-4DCF-B841-2E3FD2E47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" y="3506"/>
                <a:ext cx="480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0</a:t>
                </a:r>
              </a:p>
            </p:txBody>
          </p:sp>
        </p:grpSp>
        <p:sp>
          <p:nvSpPr>
            <p:cNvPr id="1046536" name="Freeform 8">
              <a:extLst>
                <a:ext uri="{FF2B5EF4-FFF2-40B4-BE49-F238E27FC236}">
                  <a16:creationId xmlns:a16="http://schemas.microsoft.com/office/drawing/2014/main" id="{B45130B2-F85C-4773-96D4-FA16F322D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706"/>
              <a:ext cx="2959" cy="1821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46537" name="Group 9">
            <a:extLst>
              <a:ext uri="{FF2B5EF4-FFF2-40B4-BE49-F238E27FC236}">
                <a16:creationId xmlns:a16="http://schemas.microsoft.com/office/drawing/2014/main" id="{EEC83E8D-652C-4A19-A8A1-E43662BCB745}"/>
              </a:ext>
            </a:extLst>
          </p:cNvPr>
          <p:cNvGrpSpPr>
            <a:grpSpLocks/>
          </p:cNvGrpSpPr>
          <p:nvPr/>
        </p:nvGrpSpPr>
        <p:grpSpPr bwMode="auto">
          <a:xfrm>
            <a:off x="3480265" y="2030413"/>
            <a:ext cx="3484563" cy="2508250"/>
            <a:chOff x="2182" y="1298"/>
            <a:chExt cx="2195" cy="1580"/>
          </a:xfrm>
        </p:grpSpPr>
        <p:sp>
          <p:nvSpPr>
            <p:cNvPr id="1046538" name="Freeform 10">
              <a:extLst>
                <a:ext uri="{FF2B5EF4-FFF2-40B4-BE49-F238E27FC236}">
                  <a16:creationId xmlns:a16="http://schemas.microsoft.com/office/drawing/2014/main" id="{DF890FDF-5E43-4C7A-83DC-4D0AED580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1434"/>
              <a:ext cx="1542" cy="1444"/>
            </a:xfrm>
            <a:custGeom>
              <a:avLst/>
              <a:gdLst>
                <a:gd name="T0" fmla="*/ 0 w 1542"/>
                <a:gd name="T1" fmla="*/ 91 h 1444"/>
                <a:gd name="T2" fmla="*/ 589 w 1542"/>
                <a:gd name="T3" fmla="*/ 1270 h 1444"/>
                <a:gd name="T4" fmla="*/ 997 w 1542"/>
                <a:gd name="T5" fmla="*/ 1134 h 1444"/>
                <a:gd name="T6" fmla="*/ 1542 w 1542"/>
                <a:gd name="T7" fmla="*/ 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2" h="1444">
                  <a:moveTo>
                    <a:pt x="0" y="91"/>
                  </a:moveTo>
                  <a:cubicBezTo>
                    <a:pt x="211" y="593"/>
                    <a:pt x="423" y="1096"/>
                    <a:pt x="589" y="1270"/>
                  </a:cubicBezTo>
                  <a:cubicBezTo>
                    <a:pt x="755" y="1444"/>
                    <a:pt x="838" y="1346"/>
                    <a:pt x="997" y="1134"/>
                  </a:cubicBezTo>
                  <a:cubicBezTo>
                    <a:pt x="1156" y="922"/>
                    <a:pt x="1349" y="461"/>
                    <a:pt x="1542" y="0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6539" name="Text Box 11">
              <a:extLst>
                <a:ext uri="{FF2B5EF4-FFF2-40B4-BE49-F238E27FC236}">
                  <a16:creationId xmlns:a16="http://schemas.microsoft.com/office/drawing/2014/main" id="{197B2823-105C-409B-B45F-9FD4ACC5D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298"/>
              <a:ext cx="681" cy="235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b="1" i="1"/>
                <a:t>CMe</a:t>
              </a:r>
            </a:p>
          </p:txBody>
        </p:sp>
      </p:grpSp>
      <p:grpSp>
        <p:nvGrpSpPr>
          <p:cNvPr id="1046540" name="Group 12">
            <a:extLst>
              <a:ext uri="{FF2B5EF4-FFF2-40B4-BE49-F238E27FC236}">
                <a16:creationId xmlns:a16="http://schemas.microsoft.com/office/drawing/2014/main" id="{10C69A81-ABE1-45AA-BEE1-E7079BD41FF5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2852737"/>
            <a:ext cx="3059112" cy="1276349"/>
            <a:chOff x="3651" y="1797"/>
            <a:chExt cx="1927" cy="804"/>
          </a:xfrm>
        </p:grpSpPr>
        <p:sp>
          <p:nvSpPr>
            <p:cNvPr id="1046541" name="Line 13">
              <a:extLst>
                <a:ext uri="{FF2B5EF4-FFF2-40B4-BE49-F238E27FC236}">
                  <a16:creationId xmlns:a16="http://schemas.microsoft.com/office/drawing/2014/main" id="{18419BA4-3DBE-4406-A403-42434527E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51" y="1797"/>
              <a:ext cx="1089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6542" name="Text Box 14">
              <a:extLst>
                <a:ext uri="{FF2B5EF4-FFF2-40B4-BE49-F238E27FC236}">
                  <a16:creationId xmlns:a16="http://schemas.microsoft.com/office/drawing/2014/main" id="{D6408D66-2BEF-4BBD-BA72-2D5CB6B3A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2349"/>
              <a:ext cx="10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dirty="0">
                  <a:latin typeface="+mn-lt"/>
                </a:rPr>
                <a:t>Si </a:t>
              </a:r>
              <a:r>
                <a:rPr lang="en-US" altLang="it-IT" dirty="0" err="1">
                  <a:latin typeface="+mn-lt"/>
                </a:rPr>
                <a:t>avvicinano</a:t>
              </a:r>
              <a:r>
                <a:rPr lang="en-US" altLang="it-IT" dirty="0">
                  <a:latin typeface="+mn-lt"/>
                </a:rPr>
                <a:t>!</a:t>
              </a:r>
            </a:p>
          </p:txBody>
        </p:sp>
      </p:grpSp>
      <p:grpSp>
        <p:nvGrpSpPr>
          <p:cNvPr id="1046543" name="Group 15">
            <a:extLst>
              <a:ext uri="{FF2B5EF4-FFF2-40B4-BE49-F238E27FC236}">
                <a16:creationId xmlns:a16="http://schemas.microsoft.com/office/drawing/2014/main" id="{3500DB35-B360-4A18-B69A-2FC199AF19A5}"/>
              </a:ext>
            </a:extLst>
          </p:cNvPr>
          <p:cNvGrpSpPr>
            <a:grpSpLocks/>
          </p:cNvGrpSpPr>
          <p:nvPr/>
        </p:nvGrpSpPr>
        <p:grpSpPr bwMode="auto">
          <a:xfrm>
            <a:off x="4154488" y="4437063"/>
            <a:ext cx="965200" cy="1403350"/>
            <a:chOff x="2635" y="2795"/>
            <a:chExt cx="608" cy="884"/>
          </a:xfrm>
        </p:grpSpPr>
        <p:sp>
          <p:nvSpPr>
            <p:cNvPr id="1046544" name="Line 16">
              <a:extLst>
                <a:ext uri="{FF2B5EF4-FFF2-40B4-BE49-F238E27FC236}">
                  <a16:creationId xmlns:a16="http://schemas.microsoft.com/office/drawing/2014/main" id="{DC922624-1E0B-4C01-9223-ED5F63243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795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6545" name="Text Box 17">
              <a:extLst>
                <a:ext uri="{FF2B5EF4-FFF2-40B4-BE49-F238E27FC236}">
                  <a16:creationId xmlns:a16="http://schemas.microsoft.com/office/drawing/2014/main" id="{EDAAB0ED-426A-4131-A04C-701B9310F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" y="3440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500" i="1"/>
                <a:t>q</a:t>
              </a:r>
              <a:r>
                <a:rPr lang="it-IT" altLang="it-IT" sz="1500" i="1" baseline="-25000"/>
                <a:t>MeV</a:t>
              </a:r>
            </a:p>
          </p:txBody>
        </p:sp>
        <p:sp>
          <p:nvSpPr>
            <p:cNvPr id="1046546" name="Text Box 18">
              <a:extLst>
                <a:ext uri="{FF2B5EF4-FFF2-40B4-BE49-F238E27FC236}">
                  <a16:creationId xmlns:a16="http://schemas.microsoft.com/office/drawing/2014/main" id="{71731E96-679B-41CD-B4A1-B1036F756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3448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500" i="1"/>
                <a:t>q</a:t>
              </a:r>
              <a:r>
                <a:rPr lang="it-IT" altLang="it-IT" sz="1500" i="1" baseline="-25000"/>
                <a:t>Me</a:t>
              </a:r>
            </a:p>
          </p:txBody>
        </p:sp>
        <p:sp>
          <p:nvSpPr>
            <p:cNvPr id="1046547" name="Line 19">
              <a:extLst>
                <a:ext uri="{FF2B5EF4-FFF2-40B4-BE49-F238E27FC236}">
                  <a16:creationId xmlns:a16="http://schemas.microsoft.com/office/drawing/2014/main" id="{F62BCFE7-BB49-4D11-B2E4-0324B5E25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3049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46548" name="Group 20">
            <a:extLst>
              <a:ext uri="{FF2B5EF4-FFF2-40B4-BE49-F238E27FC236}">
                <a16:creationId xmlns:a16="http://schemas.microsoft.com/office/drawing/2014/main" id="{62FB6FF5-D45F-47D5-8332-3989D901E9A4}"/>
              </a:ext>
            </a:extLst>
          </p:cNvPr>
          <p:cNvGrpSpPr>
            <a:grpSpLocks/>
          </p:cNvGrpSpPr>
          <p:nvPr/>
        </p:nvGrpSpPr>
        <p:grpSpPr bwMode="auto">
          <a:xfrm>
            <a:off x="811213" y="2752725"/>
            <a:ext cx="4697413" cy="2836863"/>
            <a:chOff x="511" y="1734"/>
            <a:chExt cx="2959" cy="1787"/>
          </a:xfrm>
        </p:grpSpPr>
        <p:sp>
          <p:nvSpPr>
            <p:cNvPr id="1046549" name="Line 21">
              <a:extLst>
                <a:ext uri="{FF2B5EF4-FFF2-40B4-BE49-F238E27FC236}">
                  <a16:creationId xmlns:a16="http://schemas.microsoft.com/office/drawing/2014/main" id="{5C1BDC75-1CFB-4A1D-97EB-7CF8FBDFD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3294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46550" name="Group 22">
              <a:extLst>
                <a:ext uri="{FF2B5EF4-FFF2-40B4-BE49-F238E27FC236}">
                  <a16:creationId xmlns:a16="http://schemas.microsoft.com/office/drawing/2014/main" id="{A83B310E-7F08-4012-A241-220284B32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" y="1734"/>
              <a:ext cx="2959" cy="1787"/>
              <a:chOff x="511" y="1734"/>
              <a:chExt cx="2959" cy="1787"/>
            </a:xfrm>
          </p:grpSpPr>
          <p:grpSp>
            <p:nvGrpSpPr>
              <p:cNvPr id="1046551" name="Group 23">
                <a:extLst>
                  <a:ext uri="{FF2B5EF4-FFF2-40B4-BE49-F238E27FC236}">
                    <a16:creationId xmlns:a16="http://schemas.microsoft.com/office/drawing/2014/main" id="{627ABE9C-D313-4983-BD0A-C5CBA89D92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" y="2160"/>
                <a:ext cx="1734" cy="1161"/>
                <a:chOff x="444" y="2840"/>
                <a:chExt cx="2118" cy="580"/>
              </a:xfrm>
            </p:grpSpPr>
            <p:sp>
              <p:nvSpPr>
                <p:cNvPr id="1046552" name="Line 24">
                  <a:extLst>
                    <a:ext uri="{FF2B5EF4-FFF2-40B4-BE49-F238E27FC236}">
                      <a16:creationId xmlns:a16="http://schemas.microsoft.com/office/drawing/2014/main" id="{F7E20BD0-2CC6-4418-8CEC-ED004CD1B1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02" y="2840"/>
                  <a:ext cx="136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46553" name="Text Box 25">
                  <a:extLst>
                    <a:ext uri="{FF2B5EF4-FFF2-40B4-BE49-F238E27FC236}">
                      <a16:creationId xmlns:a16="http://schemas.microsoft.com/office/drawing/2014/main" id="{6ACEB868-1483-4E5F-A793-605F0AFABB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4" y="3294"/>
                  <a:ext cx="758" cy="12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it-IT" b="1" i="1" dirty="0" err="1">
                      <a:latin typeface="+mn-lt"/>
                    </a:rPr>
                    <a:t>CMeF</a:t>
                  </a:r>
                  <a:endParaRPr lang="en-US" altLang="it-IT" b="1" i="1" dirty="0">
                    <a:latin typeface="+mn-lt"/>
                  </a:endParaRPr>
                </a:p>
              </p:txBody>
            </p:sp>
          </p:grpSp>
          <p:sp>
            <p:nvSpPr>
              <p:cNvPr id="1046554" name="Line 26">
                <a:extLst>
                  <a:ext uri="{FF2B5EF4-FFF2-40B4-BE49-F238E27FC236}">
                    <a16:creationId xmlns:a16="http://schemas.microsoft.com/office/drawing/2014/main" id="{AFA2B54C-F9B5-4B93-905E-055847B5A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43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6555" name="Line 27">
                <a:extLst>
                  <a:ext uri="{FF2B5EF4-FFF2-40B4-BE49-F238E27FC236}">
                    <a16:creationId xmlns:a16="http://schemas.microsoft.com/office/drawing/2014/main" id="{581C45BB-588F-43BF-BA9D-EA079DE21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206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6556" name="Line 28">
                <a:extLst>
                  <a:ext uri="{FF2B5EF4-FFF2-40B4-BE49-F238E27FC236}">
                    <a16:creationId xmlns:a16="http://schemas.microsoft.com/office/drawing/2014/main" id="{0B5102E7-8365-43BC-9404-271688AE6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4" y="1734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6557" name="Line 29">
                <a:extLst>
                  <a:ext uri="{FF2B5EF4-FFF2-40B4-BE49-F238E27FC236}">
                    <a16:creationId xmlns:a16="http://schemas.microsoft.com/office/drawing/2014/main" id="{634D8392-2D50-49C4-BC07-055AA2654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886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6558" name="Line 30">
                <a:extLst>
                  <a:ext uri="{FF2B5EF4-FFF2-40B4-BE49-F238E27FC236}">
                    <a16:creationId xmlns:a16="http://schemas.microsoft.com/office/drawing/2014/main" id="{2C7A3880-0319-4B00-A4C3-4EE7BAE1E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2" y="2596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6559" name="Line 31">
                <a:extLst>
                  <a:ext uri="{FF2B5EF4-FFF2-40B4-BE49-F238E27FC236}">
                    <a16:creationId xmlns:a16="http://schemas.microsoft.com/office/drawing/2014/main" id="{342795E9-B82B-4A12-A8B4-F0246EA9E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3" y="3159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046560" name="Group 32">
            <a:extLst>
              <a:ext uri="{FF2B5EF4-FFF2-40B4-BE49-F238E27FC236}">
                <a16:creationId xmlns:a16="http://schemas.microsoft.com/office/drawing/2014/main" id="{02498BEA-231D-4455-BEE2-64CBE02A8897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2360613"/>
            <a:ext cx="3960813" cy="2449512"/>
            <a:chOff x="1882" y="1487"/>
            <a:chExt cx="2495" cy="1543"/>
          </a:xfrm>
        </p:grpSpPr>
        <p:sp>
          <p:nvSpPr>
            <p:cNvPr id="1046561" name="Freeform 33">
              <a:extLst>
                <a:ext uri="{FF2B5EF4-FFF2-40B4-BE49-F238E27FC236}">
                  <a16:creationId xmlns:a16="http://schemas.microsoft.com/office/drawing/2014/main" id="{A7C4A0DE-AF52-4DFA-884B-37DF19A4B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1570"/>
              <a:ext cx="1860" cy="1460"/>
            </a:xfrm>
            <a:custGeom>
              <a:avLst/>
              <a:gdLst>
                <a:gd name="T0" fmla="*/ 0 w 1860"/>
                <a:gd name="T1" fmla="*/ 46 h 1460"/>
                <a:gd name="T2" fmla="*/ 953 w 1860"/>
                <a:gd name="T3" fmla="*/ 1452 h 1460"/>
                <a:gd name="T4" fmla="*/ 1860 w 1860"/>
                <a:gd name="T5" fmla="*/ 0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0" h="1460">
                  <a:moveTo>
                    <a:pt x="0" y="46"/>
                  </a:moveTo>
                  <a:cubicBezTo>
                    <a:pt x="321" y="753"/>
                    <a:pt x="643" y="1460"/>
                    <a:pt x="953" y="1452"/>
                  </a:cubicBezTo>
                  <a:cubicBezTo>
                    <a:pt x="1263" y="1444"/>
                    <a:pt x="1561" y="722"/>
                    <a:pt x="1860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6562" name="Text Box 34">
              <a:extLst>
                <a:ext uri="{FF2B5EF4-FFF2-40B4-BE49-F238E27FC236}">
                  <a16:creationId xmlns:a16="http://schemas.microsoft.com/office/drawing/2014/main" id="{D79582B5-8F24-4DAE-9365-BC50B8435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487"/>
              <a:ext cx="68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b="1" i="1"/>
                <a:t>CMeV</a:t>
              </a:r>
            </a:p>
          </p:txBody>
        </p:sp>
      </p:grpSp>
      <p:grpSp>
        <p:nvGrpSpPr>
          <p:cNvPr id="1046563" name="Group 35">
            <a:extLst>
              <a:ext uri="{FF2B5EF4-FFF2-40B4-BE49-F238E27FC236}">
                <a16:creationId xmlns:a16="http://schemas.microsoft.com/office/drawing/2014/main" id="{098EB605-AAD7-427F-83BA-5840D6549527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3673475"/>
            <a:ext cx="4968875" cy="1852613"/>
            <a:chOff x="1746" y="2314"/>
            <a:chExt cx="3130" cy="1167"/>
          </a:xfrm>
        </p:grpSpPr>
        <p:sp>
          <p:nvSpPr>
            <p:cNvPr id="1046564" name="Freeform 36">
              <a:extLst>
                <a:ext uri="{FF2B5EF4-FFF2-40B4-BE49-F238E27FC236}">
                  <a16:creationId xmlns:a16="http://schemas.microsoft.com/office/drawing/2014/main" id="{E21F2528-9E07-4CCB-8B50-003229CE3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314"/>
              <a:ext cx="2812" cy="1164"/>
            </a:xfrm>
            <a:custGeom>
              <a:avLst/>
              <a:gdLst>
                <a:gd name="T0" fmla="*/ 0 w 2812"/>
                <a:gd name="T1" fmla="*/ 0 h 1164"/>
                <a:gd name="T2" fmla="*/ 635 w 2812"/>
                <a:gd name="T3" fmla="*/ 681 h 1164"/>
                <a:gd name="T4" fmla="*/ 1724 w 2812"/>
                <a:gd name="T5" fmla="*/ 1089 h 1164"/>
                <a:gd name="T6" fmla="*/ 2812 w 2812"/>
                <a:gd name="T7" fmla="*/ 113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2" h="1164">
                  <a:moveTo>
                    <a:pt x="0" y="0"/>
                  </a:moveTo>
                  <a:cubicBezTo>
                    <a:pt x="174" y="250"/>
                    <a:pt x="348" y="500"/>
                    <a:pt x="635" y="681"/>
                  </a:cubicBezTo>
                  <a:cubicBezTo>
                    <a:pt x="922" y="862"/>
                    <a:pt x="1361" y="1014"/>
                    <a:pt x="1724" y="1089"/>
                  </a:cubicBezTo>
                  <a:cubicBezTo>
                    <a:pt x="2087" y="1164"/>
                    <a:pt x="2449" y="1149"/>
                    <a:pt x="2812" y="113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6565" name="Text Box 37">
              <a:extLst>
                <a:ext uri="{FF2B5EF4-FFF2-40B4-BE49-F238E27FC236}">
                  <a16:creationId xmlns:a16="http://schemas.microsoft.com/office/drawing/2014/main" id="{5EC73642-2A62-4957-B1A9-A8E4D7B55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229"/>
              <a:ext cx="5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b="1" i="1" dirty="0" err="1">
                  <a:latin typeface="+mn-lt"/>
                </a:rPr>
                <a:t>CMeF</a:t>
              </a:r>
              <a:endParaRPr lang="it-IT" altLang="it-IT" b="1" i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4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04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4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4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4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46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46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4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>
            <a:extLst>
              <a:ext uri="{FF2B5EF4-FFF2-40B4-BE49-F238E27FC236}">
                <a16:creationId xmlns:a16="http://schemas.microsoft.com/office/drawing/2014/main" id="{244600FE-A304-47AA-992C-A0EBB3EC8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la struttura dei costi</a:t>
            </a:r>
          </a:p>
        </p:txBody>
      </p:sp>
      <p:sp>
        <p:nvSpPr>
          <p:cNvPr id="1024003" name="Rectangle 3">
            <a:extLst>
              <a:ext uri="{FF2B5EF4-FFF2-40B4-BE49-F238E27FC236}">
                <a16:creationId xmlns:a16="http://schemas.microsoft.com/office/drawing/2014/main" id="{F2D77E63-2BE4-4670-9BF6-2E05A13398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8388" y="2060575"/>
            <a:ext cx="7680325" cy="3976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it-IT" altLang="it-IT" sz="2100" b="1">
                <a:solidFill>
                  <a:schemeClr val="bg2"/>
                </a:solidFill>
              </a:rPr>
              <a:t>A) Costi di </a:t>
            </a:r>
            <a:r>
              <a:rPr lang="it-IT" altLang="it-IT" sz="2100" b="1" u="sng">
                <a:solidFill>
                  <a:schemeClr val="bg2"/>
                </a:solidFill>
              </a:rPr>
              <a:t>breve periodo</a:t>
            </a:r>
            <a:r>
              <a:rPr lang="it-IT" altLang="it-IT" sz="2100" b="1">
                <a:solidFill>
                  <a:schemeClr val="bg2"/>
                </a:solidFill>
              </a:rPr>
              <a:t>: </a:t>
            </a:r>
            <a:r>
              <a:rPr lang="it-IT" altLang="it-IT" sz="2100" b="1">
                <a:solidFill>
                  <a:schemeClr val="hlink"/>
                </a:solidFill>
              </a:rPr>
              <a:t>costi </a:t>
            </a:r>
            <a:r>
              <a:rPr lang="it-IT" altLang="it-IT" sz="2100" b="1" i="1">
                <a:solidFill>
                  <a:schemeClr val="hlink"/>
                </a:solidFill>
              </a:rPr>
              <a:t>marginali</a:t>
            </a:r>
          </a:p>
          <a:p>
            <a:pPr marL="457200" indent="-457200"/>
            <a:endParaRPr lang="it-IT" altLang="it-IT" sz="2100" b="1">
              <a:solidFill>
                <a:schemeClr val="bg2"/>
              </a:solidFill>
            </a:endParaRPr>
          </a:p>
          <a:p>
            <a:pPr marL="457200" indent="-457200"/>
            <a:r>
              <a:rPr lang="it-IT" altLang="it-IT" sz="2100" b="1">
                <a:solidFill>
                  <a:schemeClr val="bg2"/>
                </a:solidFill>
              </a:rPr>
              <a:t>Costi marginali (</a:t>
            </a:r>
            <a:r>
              <a:rPr lang="it-IT" altLang="it-IT" sz="2100" b="1" i="1">
                <a:solidFill>
                  <a:schemeClr val="bg2"/>
                </a:solidFill>
              </a:rPr>
              <a:t>CMg</a:t>
            </a:r>
            <a:r>
              <a:rPr lang="it-IT" altLang="it-IT" sz="2100" b="1">
                <a:solidFill>
                  <a:schemeClr val="bg2"/>
                </a:solidFill>
              </a:rPr>
              <a:t>):</a:t>
            </a:r>
            <a:r>
              <a:rPr lang="it-IT" altLang="it-IT" sz="2100" b="1"/>
              <a:t> </a:t>
            </a:r>
            <a:r>
              <a:rPr lang="it-IT" altLang="it-IT" sz="2100"/>
              <a:t>quale è l’incremento di costo dovuto ad un incremento </a:t>
            </a:r>
            <a:r>
              <a:rPr lang="it-IT" altLang="it-IT" sz="2100" b="1" i="1"/>
              <a:t>marginale</a:t>
            </a:r>
            <a:r>
              <a:rPr lang="it-IT" altLang="it-IT" sz="2100"/>
              <a:t> della quantità prodotta?</a:t>
            </a:r>
          </a:p>
          <a:p>
            <a:pPr marL="457200" indent="-457200"/>
            <a:endParaRPr lang="it-IT" altLang="it-IT" sz="2100" b="1"/>
          </a:p>
          <a:p>
            <a:pPr marL="457200" indent="-457200" algn="ctr">
              <a:buFont typeface="Wingdings" panose="05000000000000000000" pitchFamily="2" charset="2"/>
              <a:buNone/>
            </a:pPr>
            <a:r>
              <a:rPr lang="it-IT" altLang="it-IT" sz="2100" b="1" i="1">
                <a:sym typeface="Wingdings 3" panose="05040102010807070707" pitchFamily="18" charset="2"/>
              </a:rPr>
              <a:t>CMg</a:t>
            </a:r>
            <a:r>
              <a:rPr lang="it-IT" altLang="it-IT" sz="2100" b="1">
                <a:sym typeface="Wingdings 3" panose="05040102010807070707" pitchFamily="18" charset="2"/>
              </a:rPr>
              <a:t> = </a:t>
            </a:r>
            <a:r>
              <a:rPr lang="it-IT" altLang="it-IT" sz="2100" b="1">
                <a:latin typeface="Symbol" panose="05050102010706020507" pitchFamily="18" charset="2"/>
                <a:sym typeface="Wingdings 3" panose="05040102010807070707" pitchFamily="18" charset="2"/>
              </a:rPr>
              <a:t>D</a:t>
            </a:r>
            <a:r>
              <a:rPr lang="it-IT" altLang="it-IT" sz="2100" b="1" i="1">
                <a:sym typeface="Wingdings 3" panose="05040102010807070707" pitchFamily="18" charset="2"/>
              </a:rPr>
              <a:t>CT/</a:t>
            </a:r>
            <a:r>
              <a:rPr lang="it-IT" altLang="it-IT" sz="2100" b="1" i="1">
                <a:latin typeface="Symbol" panose="05050102010706020507" pitchFamily="18" charset="2"/>
                <a:sym typeface="Wingdings 3" panose="05040102010807070707" pitchFamily="18" charset="2"/>
              </a:rPr>
              <a:t>D</a:t>
            </a:r>
            <a:r>
              <a:rPr lang="it-IT" altLang="it-IT" sz="2100" b="1" i="1">
                <a:sym typeface="Wingdings 3" panose="05040102010807070707" pitchFamily="18" charset="2"/>
              </a:rPr>
              <a:t>q    </a:t>
            </a:r>
            <a:r>
              <a:rPr lang="it-IT" altLang="it-IT" sz="2100" b="1">
                <a:sym typeface="Wingdings 3" panose="05040102010807070707" pitchFamily="18" charset="2"/>
              </a:rPr>
              <a:t>[15]</a:t>
            </a:r>
            <a:endParaRPr lang="it-IT" altLang="it-IT" sz="2100">
              <a:sym typeface="Wingdings 3" panose="05040102010807070707" pitchFamily="18" charset="2"/>
            </a:endParaRPr>
          </a:p>
          <a:p>
            <a:pPr marL="457200" indent="-457200"/>
            <a:endParaRPr lang="it-IT" altLang="it-IT" sz="2100" b="1">
              <a:sym typeface="Wingdings" panose="05000000000000000000" pitchFamily="2" charset="2"/>
            </a:endParaRPr>
          </a:p>
          <a:p>
            <a:pPr marL="457200" indent="-457200"/>
            <a:r>
              <a:rPr lang="it-IT" altLang="it-IT" sz="2100"/>
              <a:t>… e dacché variano solo i costi variabili</a:t>
            </a:r>
            <a:endParaRPr lang="en-US" altLang="it-IT" sz="2100"/>
          </a:p>
          <a:p>
            <a:pPr marL="457200" indent="-457200"/>
            <a:endParaRPr lang="en-US" altLang="it-IT" sz="2100" b="1">
              <a:sym typeface="Wingdings" panose="05000000000000000000" pitchFamily="2" charset="2"/>
            </a:endParaRPr>
          </a:p>
        </p:txBody>
      </p:sp>
      <p:sp>
        <p:nvSpPr>
          <p:cNvPr id="1024004" name="Text Box 4">
            <a:extLst>
              <a:ext uri="{FF2B5EF4-FFF2-40B4-BE49-F238E27FC236}">
                <a16:creationId xmlns:a16="http://schemas.microsoft.com/office/drawing/2014/main" id="{7D0DFA7C-E688-48A6-ACFD-6CB35F30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58958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000" b="1"/>
              <a:t>[16]</a:t>
            </a:r>
          </a:p>
        </p:txBody>
      </p:sp>
      <p:graphicFrame>
        <p:nvGraphicFramePr>
          <p:cNvPr id="1024005" name="Object 5">
            <a:extLst>
              <a:ext uri="{FF2B5EF4-FFF2-40B4-BE49-F238E27FC236}">
                <a16:creationId xmlns:a16="http://schemas.microsoft.com/office/drawing/2014/main" id="{A0BAB3DA-7936-4E2D-93AF-4E4C93B71C2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492500" y="5546725"/>
          <a:ext cx="2520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1" name="Equation" r:id="rId4" imgW="1384200" imgH="419040" progId="Equation.3">
                  <p:embed/>
                </p:oleObj>
              </mc:Choice>
              <mc:Fallback>
                <p:oleObj name="Equation" r:id="rId4" imgW="1384200" imgH="419040" progId="Equation.3">
                  <p:embed/>
                  <p:pic>
                    <p:nvPicPr>
                      <p:cNvPr id="1024005" name="Object 5">
                        <a:extLst>
                          <a:ext uri="{FF2B5EF4-FFF2-40B4-BE49-F238E27FC236}">
                            <a16:creationId xmlns:a16="http://schemas.microsoft.com/office/drawing/2014/main" id="{A0BAB3DA-7936-4E2D-93AF-4E4C93B71C2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46725"/>
                        <a:ext cx="25209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build="p"/>
      <p:bldP spid="10240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>
            <a:extLst>
              <a:ext uri="{FF2B5EF4-FFF2-40B4-BE49-F238E27FC236}">
                <a16:creationId xmlns:a16="http://schemas.microsoft.com/office/drawing/2014/main" id="{19F67816-BB68-456E-AE54-243768C2D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z="2000"/>
              <a:t>Funzioni di costo marginale di breve periodo:</a:t>
            </a:r>
            <a:br>
              <a:rPr lang="en-GB" altLang="it-IT" sz="2000"/>
            </a:br>
            <a:r>
              <a:rPr lang="en-GB" altLang="it-IT" sz="2000"/>
              <a:t>“lavoro preparatorio” (Figure pre-16) </a:t>
            </a:r>
            <a:r>
              <a:rPr lang="en-GB" altLang="it-IT" sz="2000">
                <a:sym typeface="Wingdings" panose="05000000000000000000" pitchFamily="2" charset="2"/>
              </a:rPr>
              <a:t></a:t>
            </a:r>
          </a:p>
        </p:txBody>
      </p:sp>
      <p:sp>
        <p:nvSpPr>
          <p:cNvPr id="1050627" name="Rectangle 3">
            <a:extLst>
              <a:ext uri="{FF2B5EF4-FFF2-40B4-BE49-F238E27FC236}">
                <a16:creationId xmlns:a16="http://schemas.microsoft.com/office/drawing/2014/main" id="{76134C54-2F13-42F1-A757-A05226126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19375"/>
            <a:ext cx="7272338" cy="3905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it-IT" sz="2400" dirty="0" err="1"/>
              <a:t>PMgx</a:t>
            </a:r>
            <a:r>
              <a:rPr lang="en-GB" altLang="it-IT" sz="2400" dirty="0"/>
              <a:t> prima </a:t>
            </a:r>
            <a:r>
              <a:rPr lang="en-GB" altLang="it-IT" sz="2400" dirty="0" err="1"/>
              <a:t>crescente</a:t>
            </a:r>
            <a:r>
              <a:rPr lang="en-GB" altLang="it-IT" sz="2400" dirty="0"/>
              <a:t> e poi </a:t>
            </a:r>
            <a:r>
              <a:rPr lang="en-GB" altLang="it-IT" sz="2400" dirty="0" err="1"/>
              <a:t>decrescente</a:t>
            </a:r>
            <a:endParaRPr lang="en-GB" altLang="it-IT" sz="2400" dirty="0"/>
          </a:p>
          <a:p>
            <a:r>
              <a:rPr lang="en-GB" altLang="it-IT" sz="2400" dirty="0" err="1">
                <a:solidFill>
                  <a:srgbClr val="FF3300"/>
                </a:solidFill>
              </a:rPr>
              <a:t>CMg</a:t>
            </a:r>
            <a:r>
              <a:rPr lang="en-GB" altLang="it-IT" sz="2400" dirty="0">
                <a:solidFill>
                  <a:srgbClr val="FF3300"/>
                </a:solidFill>
              </a:rPr>
              <a:t>: ad U</a:t>
            </a:r>
          </a:p>
          <a:p>
            <a:endParaRPr lang="en-GB" altLang="it-IT" sz="2400" dirty="0"/>
          </a:p>
          <a:p>
            <a:endParaRPr lang="en-GB" altLang="it-IT" sz="2400" dirty="0"/>
          </a:p>
          <a:p>
            <a:endParaRPr lang="en-GB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>
            <a:extLst>
              <a:ext uri="{FF2B5EF4-FFF2-40B4-BE49-F238E27FC236}">
                <a16:creationId xmlns:a16="http://schemas.microsoft.com/office/drawing/2014/main" id="{3CC2DADE-F4B2-4B5E-92F5-A8B3536E1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7199312" cy="431800"/>
          </a:xfrm>
        </p:spPr>
        <p:txBody>
          <a:bodyPr/>
          <a:lstStyle/>
          <a:p>
            <a:r>
              <a:rPr lang="it-IT" altLang="it-IT" sz="1600" dirty="0"/>
              <a:t>Figura post-16 –</a:t>
            </a:r>
            <a:r>
              <a:rPr lang="it-IT" altLang="it-IT" sz="1600" i="1" dirty="0" err="1"/>
              <a:t>Pmg</a:t>
            </a:r>
            <a:r>
              <a:rPr lang="it-IT" altLang="it-IT" sz="1600" dirty="0"/>
              <a:t> prima crescente e poi decrescente</a:t>
            </a:r>
            <a:br>
              <a:rPr lang="it-IT" altLang="it-IT" sz="1600" dirty="0"/>
            </a:br>
            <a:r>
              <a:rPr lang="it-IT" altLang="it-IT" sz="1600" dirty="0"/>
              <a:t>Costi </a:t>
            </a:r>
            <a:r>
              <a:rPr lang="it-IT" altLang="it-IT" sz="1600" u="sng" dirty="0"/>
              <a:t>marginali</a:t>
            </a:r>
            <a:r>
              <a:rPr lang="it-IT" altLang="it-IT" sz="1600" dirty="0"/>
              <a:t> di breve periodo</a:t>
            </a:r>
          </a:p>
        </p:txBody>
      </p:sp>
      <p:grpSp>
        <p:nvGrpSpPr>
          <p:cNvPr id="987139" name="Group 3">
            <a:extLst>
              <a:ext uri="{FF2B5EF4-FFF2-40B4-BE49-F238E27FC236}">
                <a16:creationId xmlns:a16="http://schemas.microsoft.com/office/drawing/2014/main" id="{EBD25AE7-C3D4-4BE6-94A7-58D1D7E493BD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2636838"/>
            <a:ext cx="5761037" cy="3341687"/>
            <a:chOff x="1247" y="1661"/>
            <a:chExt cx="3629" cy="2105"/>
          </a:xfrm>
        </p:grpSpPr>
        <p:grpSp>
          <p:nvGrpSpPr>
            <p:cNvPr id="987140" name="Group 4">
              <a:extLst>
                <a:ext uri="{FF2B5EF4-FFF2-40B4-BE49-F238E27FC236}">
                  <a16:creationId xmlns:a16="http://schemas.microsoft.com/office/drawing/2014/main" id="{71B42212-7E33-4ECA-8FFB-554823098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661"/>
              <a:ext cx="3629" cy="2105"/>
              <a:chOff x="1247" y="1661"/>
              <a:chExt cx="3629" cy="2105"/>
            </a:xfrm>
          </p:grpSpPr>
          <p:sp>
            <p:nvSpPr>
              <p:cNvPr id="987141" name="Rectangle 5">
                <a:extLst>
                  <a:ext uri="{FF2B5EF4-FFF2-40B4-BE49-F238E27FC236}">
                    <a16:creationId xmlns:a16="http://schemas.microsoft.com/office/drawing/2014/main" id="{8AB300C3-6280-4175-A4B3-F5C0B6847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661"/>
                <a:ext cx="47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CMg</a:t>
                </a:r>
              </a:p>
            </p:txBody>
          </p:sp>
          <p:sp>
            <p:nvSpPr>
              <p:cNvPr id="987142" name="Rectangle 6">
                <a:extLst>
                  <a:ext uri="{FF2B5EF4-FFF2-40B4-BE49-F238E27FC236}">
                    <a16:creationId xmlns:a16="http://schemas.microsoft.com/office/drawing/2014/main" id="{E1155D4E-042B-4AA6-BA9E-8E6A2958D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6" y="3539"/>
                <a:ext cx="3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q</a:t>
                </a:r>
              </a:p>
            </p:txBody>
          </p:sp>
          <p:sp>
            <p:nvSpPr>
              <p:cNvPr id="987143" name="Text Box 7">
                <a:extLst>
                  <a:ext uri="{FF2B5EF4-FFF2-40B4-BE49-F238E27FC236}">
                    <a16:creationId xmlns:a16="http://schemas.microsoft.com/office/drawing/2014/main" id="{F149ECFA-9207-4FA2-9B50-D53051AD4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" y="3506"/>
                <a:ext cx="480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0</a:t>
                </a:r>
              </a:p>
            </p:txBody>
          </p:sp>
        </p:grpSp>
        <p:sp>
          <p:nvSpPr>
            <p:cNvPr id="987144" name="Freeform 8">
              <a:extLst>
                <a:ext uri="{FF2B5EF4-FFF2-40B4-BE49-F238E27FC236}">
                  <a16:creationId xmlns:a16="http://schemas.microsoft.com/office/drawing/2014/main" id="{EF33EB3E-ADC0-468B-AEA4-5902B847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706"/>
              <a:ext cx="2959" cy="1821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87146" name="Freeform 10">
            <a:extLst>
              <a:ext uri="{FF2B5EF4-FFF2-40B4-BE49-F238E27FC236}">
                <a16:creationId xmlns:a16="http://schemas.microsoft.com/office/drawing/2014/main" id="{5F1D17B0-7E0E-4857-BA29-3A0F668D7D4A}"/>
              </a:ext>
            </a:extLst>
          </p:cNvPr>
          <p:cNvSpPr>
            <a:spLocks/>
          </p:cNvSpPr>
          <p:nvPr/>
        </p:nvSpPr>
        <p:spPr bwMode="auto">
          <a:xfrm>
            <a:off x="3348038" y="2781300"/>
            <a:ext cx="2447925" cy="2292350"/>
          </a:xfrm>
          <a:custGeom>
            <a:avLst/>
            <a:gdLst>
              <a:gd name="T0" fmla="*/ 0 w 1542"/>
              <a:gd name="T1" fmla="*/ 91 h 1444"/>
              <a:gd name="T2" fmla="*/ 589 w 1542"/>
              <a:gd name="T3" fmla="*/ 1270 h 1444"/>
              <a:gd name="T4" fmla="*/ 997 w 1542"/>
              <a:gd name="T5" fmla="*/ 1134 h 1444"/>
              <a:gd name="T6" fmla="*/ 1542 w 1542"/>
              <a:gd name="T7" fmla="*/ 0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444">
                <a:moveTo>
                  <a:pt x="0" y="91"/>
                </a:moveTo>
                <a:cubicBezTo>
                  <a:pt x="211" y="593"/>
                  <a:pt x="423" y="1096"/>
                  <a:pt x="589" y="1270"/>
                </a:cubicBezTo>
                <a:cubicBezTo>
                  <a:pt x="755" y="1444"/>
                  <a:pt x="838" y="1346"/>
                  <a:pt x="997" y="1134"/>
                </a:cubicBezTo>
                <a:cubicBezTo>
                  <a:pt x="1156" y="922"/>
                  <a:pt x="1349" y="461"/>
                  <a:pt x="1542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87147" name="Text Box 11">
            <a:extLst>
              <a:ext uri="{FF2B5EF4-FFF2-40B4-BE49-F238E27FC236}">
                <a16:creationId xmlns:a16="http://schemas.microsoft.com/office/drawing/2014/main" id="{5EAED261-9342-4B4B-AD03-8B290570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92375"/>
            <a:ext cx="22320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b="1" i="1">
                <a:solidFill>
                  <a:srgbClr val="FF3300"/>
                </a:solidFill>
              </a:rPr>
              <a:t>CMg </a:t>
            </a:r>
            <a:r>
              <a:rPr lang="en-US" altLang="it-IT">
                <a:solidFill>
                  <a:srgbClr val="FF3300"/>
                </a:solidFill>
              </a:rPr>
              <a:t>= </a:t>
            </a:r>
            <a:r>
              <a:rPr lang="en-US" altLang="it-IT" b="1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en-US" altLang="it-IT" b="1" i="1">
                <a:solidFill>
                  <a:srgbClr val="FF3300"/>
                </a:solidFill>
              </a:rPr>
              <a:t>CT/</a:t>
            </a:r>
            <a:r>
              <a:rPr lang="en-US" altLang="it-IT" b="1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en-US" altLang="it-IT" b="1" i="1">
                <a:solidFill>
                  <a:srgbClr val="FF3300"/>
                </a:solidFill>
              </a:rPr>
              <a:t>q</a:t>
            </a:r>
          </a:p>
          <a:p>
            <a:pPr algn="ctr"/>
            <a:r>
              <a:rPr lang="en-US" altLang="it-IT"/>
              <a:t>prima decrescente e poi crescente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>
            <a:extLst>
              <a:ext uri="{FF2B5EF4-FFF2-40B4-BE49-F238E27FC236}">
                <a16:creationId xmlns:a16="http://schemas.microsoft.com/office/drawing/2014/main" id="{64EEB192-81DD-420C-A15E-ADE809253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Costi </a:t>
            </a:r>
            <a:r>
              <a:rPr lang="it-IT" altLang="it-IT" sz="2000" u="sng"/>
              <a:t>medi</a:t>
            </a:r>
            <a:r>
              <a:rPr lang="it-IT" altLang="it-IT" sz="2000"/>
              <a:t> e </a:t>
            </a:r>
            <a:r>
              <a:rPr lang="it-IT" altLang="it-IT" sz="2000" u="sng"/>
              <a:t>marginali</a:t>
            </a:r>
            <a:r>
              <a:rPr lang="it-IT" altLang="it-IT" sz="2000"/>
              <a:t> di breve periodo: in sintesi</a:t>
            </a:r>
          </a:p>
        </p:txBody>
      </p:sp>
      <p:sp>
        <p:nvSpPr>
          <p:cNvPr id="1026093" name="Rectangle 45">
            <a:extLst>
              <a:ext uri="{FF2B5EF4-FFF2-40B4-BE49-F238E27FC236}">
                <a16:creationId xmlns:a16="http://schemas.microsoft.com/office/drawing/2014/main" id="{FA30C370-9951-4265-8322-1CA1B5B86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595813"/>
            <a:ext cx="3384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prima decrescente e poi crescente (ad U)</a:t>
            </a:r>
          </a:p>
        </p:txBody>
      </p:sp>
      <p:sp>
        <p:nvSpPr>
          <p:cNvPr id="1026091" name="Rectangle 43">
            <a:extLst>
              <a:ext uri="{FF2B5EF4-FFF2-40B4-BE49-F238E27FC236}">
                <a16:creationId xmlns:a16="http://schemas.microsoft.com/office/drawing/2014/main" id="{0E2D89A1-C1B6-4562-85F5-B1037D75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595813"/>
            <a:ext cx="31686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prima decrescente e poi crescente (ad U)</a:t>
            </a:r>
          </a:p>
        </p:txBody>
      </p:sp>
      <p:sp>
        <p:nvSpPr>
          <p:cNvPr id="1026085" name="Rectangle 37">
            <a:extLst>
              <a:ext uri="{FF2B5EF4-FFF2-40B4-BE49-F238E27FC236}">
                <a16:creationId xmlns:a16="http://schemas.microsoft.com/office/drawing/2014/main" id="{5FF04268-CA15-4AD3-ACB5-AAA9E6A5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895725"/>
            <a:ext cx="33845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prima decrescente e poi crescente (ad U)</a:t>
            </a:r>
          </a:p>
        </p:txBody>
      </p:sp>
      <p:sp>
        <p:nvSpPr>
          <p:cNvPr id="1026083" name="Rectangle 35">
            <a:extLst>
              <a:ext uri="{FF2B5EF4-FFF2-40B4-BE49-F238E27FC236}">
                <a16:creationId xmlns:a16="http://schemas.microsoft.com/office/drawing/2014/main" id="{2B136A4D-E2EA-421F-82F9-A2E26F7E1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895725"/>
            <a:ext cx="31686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sempre crescente</a:t>
            </a:r>
          </a:p>
        </p:txBody>
      </p:sp>
      <p:sp>
        <p:nvSpPr>
          <p:cNvPr id="1026068" name="Rectangle 20">
            <a:extLst>
              <a:ext uri="{FF2B5EF4-FFF2-40B4-BE49-F238E27FC236}">
                <a16:creationId xmlns:a16="http://schemas.microsoft.com/office/drawing/2014/main" id="{6144306C-FB57-4748-AE0B-B66FB7496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295900"/>
            <a:ext cx="33845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prima decrescente e poi crescente (ad U)</a:t>
            </a:r>
          </a:p>
        </p:txBody>
      </p:sp>
      <p:sp>
        <p:nvSpPr>
          <p:cNvPr id="1026067" name="Rectangle 19">
            <a:extLst>
              <a:ext uri="{FF2B5EF4-FFF2-40B4-BE49-F238E27FC236}">
                <a16:creationId xmlns:a16="http://schemas.microsoft.com/office/drawing/2014/main" id="{50F0B9A3-DA6F-40DF-968F-92CA2ADE8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295900"/>
            <a:ext cx="31686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sempre crescente</a:t>
            </a:r>
          </a:p>
        </p:txBody>
      </p:sp>
      <p:sp>
        <p:nvSpPr>
          <p:cNvPr id="1026065" name="Rectangle 17">
            <a:extLst>
              <a:ext uri="{FF2B5EF4-FFF2-40B4-BE49-F238E27FC236}">
                <a16:creationId xmlns:a16="http://schemas.microsoft.com/office/drawing/2014/main" id="{DA303573-DC26-4A1D-BEDB-5A9DD912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97263"/>
            <a:ext cx="33845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sempre decrescente</a:t>
            </a:r>
          </a:p>
        </p:txBody>
      </p:sp>
      <p:sp>
        <p:nvSpPr>
          <p:cNvPr id="1026064" name="Rectangle 16">
            <a:extLst>
              <a:ext uri="{FF2B5EF4-FFF2-40B4-BE49-F238E27FC236}">
                <a16:creationId xmlns:a16="http://schemas.microsoft.com/office/drawing/2014/main" id="{4475C7D8-13D2-4973-ADF0-CF07BDE28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497263"/>
            <a:ext cx="31686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/>
              <a:t>sempre decrescente</a:t>
            </a:r>
          </a:p>
        </p:txBody>
      </p:sp>
      <p:grpSp>
        <p:nvGrpSpPr>
          <p:cNvPr id="1026112" name="Group 64">
            <a:extLst>
              <a:ext uri="{FF2B5EF4-FFF2-40B4-BE49-F238E27FC236}">
                <a16:creationId xmlns:a16="http://schemas.microsoft.com/office/drawing/2014/main" id="{6B951E71-7093-4814-96AD-E603220CC4B9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492375"/>
            <a:ext cx="7850187" cy="3898900"/>
            <a:chOff x="657" y="1570"/>
            <a:chExt cx="4945" cy="2456"/>
          </a:xfrm>
        </p:grpSpPr>
        <p:sp>
          <p:nvSpPr>
            <p:cNvPr id="1026089" name="Rectangle 41">
              <a:extLst>
                <a:ext uri="{FF2B5EF4-FFF2-40B4-BE49-F238E27FC236}">
                  <a16:creationId xmlns:a16="http://schemas.microsoft.com/office/drawing/2014/main" id="{EE3590BB-E601-44B0-A4FE-B2A092408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895"/>
              <a:ext cx="817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buFont typeface="Wingdings" panose="05000000000000000000" pitchFamily="2" charset="2"/>
                <a:buNone/>
              </a:pPr>
              <a:r>
                <a:rPr lang="it-IT" altLang="it-IT" sz="2000" b="1" i="1">
                  <a:solidFill>
                    <a:srgbClr val="FF3300"/>
                  </a:solidFill>
                </a:rPr>
                <a:t>CMe</a:t>
              </a:r>
            </a:p>
          </p:txBody>
        </p:sp>
        <p:sp>
          <p:nvSpPr>
            <p:cNvPr id="1026081" name="Rectangle 33">
              <a:extLst>
                <a:ext uri="{FF2B5EF4-FFF2-40B4-BE49-F238E27FC236}">
                  <a16:creationId xmlns:a16="http://schemas.microsoft.com/office/drawing/2014/main" id="{2717B122-6536-4ABA-BEAD-9404A5B2F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454"/>
              <a:ext cx="817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buFont typeface="Wingdings" panose="05000000000000000000" pitchFamily="2" charset="2"/>
                <a:buNone/>
              </a:pPr>
              <a:r>
                <a:rPr lang="it-IT" altLang="it-IT" sz="2000" b="1" i="1">
                  <a:solidFill>
                    <a:srgbClr val="FF3300"/>
                  </a:solidFill>
                </a:rPr>
                <a:t>CMeV</a:t>
              </a:r>
            </a:p>
          </p:txBody>
        </p:sp>
        <p:sp>
          <p:nvSpPr>
            <p:cNvPr id="1026066" name="Rectangle 18">
              <a:extLst>
                <a:ext uri="{FF2B5EF4-FFF2-40B4-BE49-F238E27FC236}">
                  <a16:creationId xmlns:a16="http://schemas.microsoft.com/office/drawing/2014/main" id="{66D3EDAF-F6DE-4389-A462-D1315F1A4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336"/>
              <a:ext cx="817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buFont typeface="Wingdings" panose="05000000000000000000" pitchFamily="2" charset="2"/>
                <a:buNone/>
              </a:pPr>
              <a:r>
                <a:rPr lang="it-IT" altLang="it-IT" sz="2000" b="1" i="1">
                  <a:solidFill>
                    <a:srgbClr val="FF3300"/>
                  </a:solidFill>
                </a:rPr>
                <a:t>CMg</a:t>
              </a:r>
            </a:p>
          </p:txBody>
        </p:sp>
        <p:sp>
          <p:nvSpPr>
            <p:cNvPr id="1026063" name="Rectangle 15">
              <a:extLst>
                <a:ext uri="{FF2B5EF4-FFF2-40B4-BE49-F238E27FC236}">
                  <a16:creationId xmlns:a16="http://schemas.microsoft.com/office/drawing/2014/main" id="{7B78933D-9CB1-4BF4-A6FD-9BB603F1B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03"/>
              <a:ext cx="817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buFont typeface="Wingdings" panose="05000000000000000000" pitchFamily="2" charset="2"/>
                <a:buNone/>
              </a:pPr>
              <a:r>
                <a:rPr lang="it-IT" altLang="it-IT" sz="2000" b="1" i="1">
                  <a:solidFill>
                    <a:srgbClr val="FF3300"/>
                  </a:solidFill>
                </a:rPr>
                <a:t>CMeF</a:t>
              </a:r>
            </a:p>
          </p:txBody>
        </p:sp>
        <p:sp>
          <p:nvSpPr>
            <p:cNvPr id="1026062" name="Rectangle 14">
              <a:extLst>
                <a:ext uri="{FF2B5EF4-FFF2-40B4-BE49-F238E27FC236}">
                  <a16:creationId xmlns:a16="http://schemas.microsoft.com/office/drawing/2014/main" id="{E3EF4F35-8B05-4B33-A1B5-57BBA1FF5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570"/>
              <a:ext cx="2132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anose="05000000000000000000" pitchFamily="2" charset="2"/>
                <a:buNone/>
              </a:pPr>
              <a:r>
                <a:rPr lang="it-IT" altLang="it-IT" sz="2000" b="1">
                  <a:solidFill>
                    <a:srgbClr val="3333FF"/>
                  </a:solidFill>
                </a:rPr>
                <a:t>HP2: </a:t>
              </a:r>
              <a:r>
                <a:rPr lang="it-IT" altLang="it-IT" sz="2000" b="1" i="1">
                  <a:solidFill>
                    <a:srgbClr val="3333FF"/>
                  </a:solidFill>
                </a:rPr>
                <a:t>PMgx</a:t>
              </a:r>
              <a:r>
                <a:rPr lang="it-IT" altLang="it-IT" sz="2000" b="1" i="1" baseline="-25000">
                  <a:solidFill>
                    <a:srgbClr val="3333FF"/>
                  </a:solidFill>
                </a:rPr>
                <a:t>1</a:t>
              </a:r>
              <a:r>
                <a:rPr lang="it-IT" altLang="it-IT" sz="2000" b="1">
                  <a:solidFill>
                    <a:srgbClr val="3333FF"/>
                  </a:solidFill>
                </a:rPr>
                <a:t> prima crescente e poi decrescente</a:t>
              </a:r>
            </a:p>
          </p:txBody>
        </p:sp>
        <p:sp>
          <p:nvSpPr>
            <p:cNvPr id="1026061" name="Rectangle 13">
              <a:extLst>
                <a:ext uri="{FF2B5EF4-FFF2-40B4-BE49-F238E27FC236}">
                  <a16:creationId xmlns:a16="http://schemas.microsoft.com/office/drawing/2014/main" id="{DFDC0601-E137-4B6D-BA37-51BA04F70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570"/>
              <a:ext cx="1996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anose="05000000000000000000" pitchFamily="2" charset="2"/>
                <a:buNone/>
              </a:pPr>
              <a:r>
                <a:rPr lang="it-IT" altLang="it-IT" sz="2000" b="1">
                  <a:solidFill>
                    <a:srgbClr val="3333FF"/>
                  </a:solidFill>
                </a:rPr>
                <a:t>Hp1: </a:t>
              </a:r>
              <a:r>
                <a:rPr lang="it-IT" altLang="it-IT" sz="2000" b="1" i="1">
                  <a:solidFill>
                    <a:srgbClr val="3333FF"/>
                  </a:solidFill>
                </a:rPr>
                <a:t>PMgx</a:t>
              </a:r>
              <a:r>
                <a:rPr lang="it-IT" altLang="it-IT" sz="2000" b="1" i="1" baseline="-25000">
                  <a:solidFill>
                    <a:srgbClr val="3333FF"/>
                  </a:solidFill>
                </a:rPr>
                <a:t>1</a:t>
              </a:r>
              <a:r>
                <a:rPr lang="it-IT" altLang="it-IT" sz="2000" b="1">
                  <a:solidFill>
                    <a:srgbClr val="3333FF"/>
                  </a:solidFill>
                </a:rPr>
                <a:t> sempre decrescente</a:t>
              </a:r>
            </a:p>
          </p:txBody>
        </p:sp>
        <p:sp>
          <p:nvSpPr>
            <p:cNvPr id="1026060" name="Rectangle 12">
              <a:extLst>
                <a:ext uri="{FF2B5EF4-FFF2-40B4-BE49-F238E27FC236}">
                  <a16:creationId xmlns:a16="http://schemas.microsoft.com/office/drawing/2014/main" id="{E14F0256-81E4-40FB-8623-B48B7C1A9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570"/>
              <a:ext cx="81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buFont typeface="Wingdings" panose="05000000000000000000" pitchFamily="2" charset="2"/>
                <a:buNone/>
              </a:pPr>
              <a:endParaRPr lang="en-GB" altLang="it-IT" sz="2000"/>
            </a:p>
          </p:txBody>
        </p:sp>
      </p:grpSp>
      <p:grpSp>
        <p:nvGrpSpPr>
          <p:cNvPr id="1026113" name="Group 65">
            <a:extLst>
              <a:ext uri="{FF2B5EF4-FFF2-40B4-BE49-F238E27FC236}">
                <a16:creationId xmlns:a16="http://schemas.microsoft.com/office/drawing/2014/main" id="{61F616F7-BB40-48FA-B9C9-5E8DE40530D9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492375"/>
            <a:ext cx="7850187" cy="3898900"/>
            <a:chOff x="657" y="1570"/>
            <a:chExt cx="4945" cy="2456"/>
          </a:xfrm>
        </p:grpSpPr>
        <p:sp>
          <p:nvSpPr>
            <p:cNvPr id="1026069" name="Line 21">
              <a:extLst>
                <a:ext uri="{FF2B5EF4-FFF2-40B4-BE49-F238E27FC236}">
                  <a16:creationId xmlns:a16="http://schemas.microsoft.com/office/drawing/2014/main" id="{F2FDCEF6-9B90-436A-A9FB-975E94AFC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570"/>
              <a:ext cx="494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072" name="Line 24">
              <a:extLst>
                <a:ext uri="{FF2B5EF4-FFF2-40B4-BE49-F238E27FC236}">
                  <a16:creationId xmlns:a16="http://schemas.microsoft.com/office/drawing/2014/main" id="{2120D213-31DE-4F3B-A5B1-C4942E5AF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4026"/>
              <a:ext cx="494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073" name="Line 25">
              <a:extLst>
                <a:ext uri="{FF2B5EF4-FFF2-40B4-BE49-F238E27FC236}">
                  <a16:creationId xmlns:a16="http://schemas.microsoft.com/office/drawing/2014/main" id="{D2E66E5B-2624-441E-9008-40AC3CB40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570"/>
              <a:ext cx="0" cy="24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076" name="Line 28">
              <a:extLst>
                <a:ext uri="{FF2B5EF4-FFF2-40B4-BE49-F238E27FC236}">
                  <a16:creationId xmlns:a16="http://schemas.microsoft.com/office/drawing/2014/main" id="{1F9E9EF2-DAE5-4463-BDF2-DA5C1A75C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" y="1570"/>
              <a:ext cx="0" cy="24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6115" name="Group 67">
            <a:extLst>
              <a:ext uri="{FF2B5EF4-FFF2-40B4-BE49-F238E27FC236}">
                <a16:creationId xmlns:a16="http://schemas.microsoft.com/office/drawing/2014/main" id="{BAAB1352-353D-408B-A309-1D0EF6D19738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492375"/>
            <a:ext cx="7850187" cy="3898900"/>
            <a:chOff x="657" y="1570"/>
            <a:chExt cx="4945" cy="2456"/>
          </a:xfrm>
        </p:grpSpPr>
        <p:sp>
          <p:nvSpPr>
            <p:cNvPr id="1026070" name="Line 22">
              <a:extLst>
                <a:ext uri="{FF2B5EF4-FFF2-40B4-BE49-F238E27FC236}">
                  <a16:creationId xmlns:a16="http://schemas.microsoft.com/office/drawing/2014/main" id="{EEAAAD87-BC46-4E1B-87B3-1931AD5E6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203"/>
              <a:ext cx="49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071" name="Line 23">
              <a:extLst>
                <a:ext uri="{FF2B5EF4-FFF2-40B4-BE49-F238E27FC236}">
                  <a16:creationId xmlns:a16="http://schemas.microsoft.com/office/drawing/2014/main" id="{F3D59496-48B3-4E12-9B93-B2F5098E3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454"/>
              <a:ext cx="49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074" name="Line 26">
              <a:extLst>
                <a:ext uri="{FF2B5EF4-FFF2-40B4-BE49-F238E27FC236}">
                  <a16:creationId xmlns:a16="http://schemas.microsoft.com/office/drawing/2014/main" id="{3680ACD5-1F4D-446B-9F92-3F544FE49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570"/>
              <a:ext cx="0" cy="2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075" name="Line 27">
              <a:extLst>
                <a:ext uri="{FF2B5EF4-FFF2-40B4-BE49-F238E27FC236}">
                  <a16:creationId xmlns:a16="http://schemas.microsoft.com/office/drawing/2014/main" id="{6977BBDE-D448-45E9-8296-30CF048EB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1570"/>
              <a:ext cx="0" cy="2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082" name="Line 34">
              <a:extLst>
                <a:ext uri="{FF2B5EF4-FFF2-40B4-BE49-F238E27FC236}">
                  <a16:creationId xmlns:a16="http://schemas.microsoft.com/office/drawing/2014/main" id="{D90153FD-8E97-48D8-A232-73D0F88D1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895"/>
              <a:ext cx="49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090" name="Line 42">
              <a:extLst>
                <a:ext uri="{FF2B5EF4-FFF2-40B4-BE49-F238E27FC236}">
                  <a16:creationId xmlns:a16="http://schemas.microsoft.com/office/drawing/2014/main" id="{5ACD6F96-A408-412E-A4A7-D0DF24B71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3336"/>
              <a:ext cx="49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93" grpId="0"/>
      <p:bldP spid="1026091" grpId="0"/>
      <p:bldP spid="1026085" grpId="0"/>
      <p:bldP spid="1026083" grpId="0"/>
      <p:bldP spid="1026068" grpId="0"/>
      <p:bldP spid="1026067" grpId="0"/>
      <p:bldP spid="1026065" grpId="0"/>
      <p:bldP spid="10260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>
            <a:extLst>
              <a:ext uri="{FF2B5EF4-FFF2-40B4-BE49-F238E27FC236}">
                <a16:creationId xmlns:a16="http://schemas.microsoft.com/office/drawing/2014/main" id="{B9ABC3D3-3F22-45F4-AAC8-8FA98340A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cs typeface="Times New Roman" panose="02020603050405020304" pitchFamily="18" charset="0"/>
              </a:rPr>
              <a:t>Figura 17</a:t>
            </a:r>
            <a:r>
              <a:rPr lang="it-IT" altLang="it-IT" i="1">
                <a:cs typeface="Times New Roman" panose="02020603050405020304" pitchFamily="18" charset="0"/>
              </a:rPr>
              <a:t>.</a:t>
            </a:r>
            <a:r>
              <a:rPr lang="it-IT" altLang="it-IT">
                <a:cs typeface="Times New Roman" panose="02020603050405020304" pitchFamily="18" charset="0"/>
              </a:rPr>
              <a:t> </a:t>
            </a:r>
            <a:r>
              <a:rPr lang="it-IT" altLang="it-IT" i="1">
                <a:cs typeface="Times New Roman" panose="02020603050405020304" pitchFamily="18" charset="0"/>
              </a:rPr>
              <a:t>–</a:t>
            </a:r>
            <a:r>
              <a:rPr lang="it-IT" altLang="it-IT">
                <a:cs typeface="Times New Roman" panose="02020603050405020304" pitchFamily="18" charset="0"/>
              </a:rPr>
              <a:t> Costi medi e costi marginali di breve periodo</a:t>
            </a:r>
            <a:endParaRPr lang="it-IT" altLang="it-IT"/>
          </a:p>
        </p:txBody>
      </p:sp>
      <p:grpSp>
        <p:nvGrpSpPr>
          <p:cNvPr id="854034" name="Group 18">
            <a:extLst>
              <a:ext uri="{FF2B5EF4-FFF2-40B4-BE49-F238E27FC236}">
                <a16:creationId xmlns:a16="http://schemas.microsoft.com/office/drawing/2014/main" id="{30FC7713-EE72-4276-B04F-8D0559B51451}"/>
              </a:ext>
            </a:extLst>
          </p:cNvPr>
          <p:cNvGrpSpPr>
            <a:grpSpLocks/>
          </p:cNvGrpSpPr>
          <p:nvPr/>
        </p:nvGrpSpPr>
        <p:grpSpPr bwMode="auto">
          <a:xfrm>
            <a:off x="3313113" y="3054350"/>
            <a:ext cx="2971800" cy="3203575"/>
            <a:chOff x="2087" y="1924"/>
            <a:chExt cx="1872" cy="2018"/>
          </a:xfrm>
        </p:grpSpPr>
        <p:sp>
          <p:nvSpPr>
            <p:cNvPr id="854023" name="Rectangle 7">
              <a:extLst>
                <a:ext uri="{FF2B5EF4-FFF2-40B4-BE49-F238E27FC236}">
                  <a16:creationId xmlns:a16="http://schemas.microsoft.com/office/drawing/2014/main" id="{7FCE8B75-AD75-43A6-8321-8B84DACC2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1924"/>
              <a:ext cx="5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CMg</a:t>
              </a:r>
            </a:p>
          </p:txBody>
        </p:sp>
        <p:sp>
          <p:nvSpPr>
            <p:cNvPr id="854024" name="Freeform 8">
              <a:extLst>
                <a:ext uri="{FF2B5EF4-FFF2-40B4-BE49-F238E27FC236}">
                  <a16:creationId xmlns:a16="http://schemas.microsoft.com/office/drawing/2014/main" id="{6BD4712A-A220-4EA1-AF16-0D52E2B7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120"/>
              <a:ext cx="1523" cy="1276"/>
            </a:xfrm>
            <a:custGeom>
              <a:avLst/>
              <a:gdLst>
                <a:gd name="T0" fmla="*/ 0 w 2160"/>
                <a:gd name="T1" fmla="*/ 0 h 1872"/>
                <a:gd name="T2" fmla="*/ 144 w 2160"/>
                <a:gd name="T3" fmla="*/ 1296 h 1872"/>
                <a:gd name="T4" fmla="*/ 576 w 2160"/>
                <a:gd name="T5" fmla="*/ 1872 h 1872"/>
                <a:gd name="T6" fmla="*/ 1440 w 2160"/>
                <a:gd name="T7" fmla="*/ 1296 h 1872"/>
                <a:gd name="T8" fmla="*/ 2160 w 2160"/>
                <a:gd name="T9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" h="1872">
                  <a:moveTo>
                    <a:pt x="0" y="0"/>
                  </a:moveTo>
                  <a:cubicBezTo>
                    <a:pt x="24" y="492"/>
                    <a:pt x="48" y="984"/>
                    <a:pt x="144" y="1296"/>
                  </a:cubicBezTo>
                  <a:cubicBezTo>
                    <a:pt x="240" y="1608"/>
                    <a:pt x="360" y="1872"/>
                    <a:pt x="576" y="1872"/>
                  </a:cubicBezTo>
                  <a:cubicBezTo>
                    <a:pt x="792" y="1872"/>
                    <a:pt x="1176" y="1608"/>
                    <a:pt x="1440" y="1296"/>
                  </a:cubicBezTo>
                  <a:cubicBezTo>
                    <a:pt x="1704" y="984"/>
                    <a:pt x="1932" y="492"/>
                    <a:pt x="216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4026" name="Line 10">
              <a:extLst>
                <a:ext uri="{FF2B5EF4-FFF2-40B4-BE49-F238E27FC236}">
                  <a16:creationId xmlns:a16="http://schemas.microsoft.com/office/drawing/2014/main" id="{9406F0EA-A04A-45E9-8566-A92CC43DE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" y="3396"/>
              <a:ext cx="2" cy="2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4027" name="Rectangle 11">
              <a:extLst>
                <a:ext uri="{FF2B5EF4-FFF2-40B4-BE49-F238E27FC236}">
                  <a16:creationId xmlns:a16="http://schemas.microsoft.com/office/drawing/2014/main" id="{F3EC8762-6110-4F34-AD49-D888731A2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744"/>
              <a:ext cx="30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  <a:r>
                <a:rPr lang="it-IT" altLang="it-IT" b="1" i="1">
                  <a:sym typeface="Symbol" panose="05050102010706020507" pitchFamily="18" charset="2"/>
                </a:rPr>
                <a:t>’</a:t>
              </a:r>
              <a:endParaRPr lang="it-IT" altLang="it-IT" b="1" i="1"/>
            </a:p>
          </p:txBody>
        </p:sp>
      </p:grpSp>
      <p:grpSp>
        <p:nvGrpSpPr>
          <p:cNvPr id="854033" name="Group 17">
            <a:extLst>
              <a:ext uri="{FF2B5EF4-FFF2-40B4-BE49-F238E27FC236}">
                <a16:creationId xmlns:a16="http://schemas.microsoft.com/office/drawing/2014/main" id="{62F1B5BF-9F53-4F65-9EE0-C632313C3EF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90800"/>
            <a:ext cx="5056188" cy="3667125"/>
            <a:chOff x="1344" y="1632"/>
            <a:chExt cx="3185" cy="2310"/>
          </a:xfrm>
        </p:grpSpPr>
        <p:sp>
          <p:nvSpPr>
            <p:cNvPr id="854020" name="Rectangle 4">
              <a:extLst>
                <a:ext uri="{FF2B5EF4-FFF2-40B4-BE49-F238E27FC236}">
                  <a16:creationId xmlns:a16="http://schemas.microsoft.com/office/drawing/2014/main" id="{B125CE49-E8BD-4C2C-BE97-F90605F45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632"/>
              <a:ext cx="672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CMe, CMg</a:t>
              </a:r>
            </a:p>
          </p:txBody>
        </p:sp>
        <p:sp>
          <p:nvSpPr>
            <p:cNvPr id="854021" name="Rectangle 5">
              <a:extLst>
                <a:ext uri="{FF2B5EF4-FFF2-40B4-BE49-F238E27FC236}">
                  <a16:creationId xmlns:a16="http://schemas.microsoft.com/office/drawing/2014/main" id="{3196F89E-F3FB-465E-A0BF-45A7FFB28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744"/>
              <a:ext cx="30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  <p:sp>
          <p:nvSpPr>
            <p:cNvPr id="854029" name="Freeform 13">
              <a:extLst>
                <a:ext uri="{FF2B5EF4-FFF2-40B4-BE49-F238E27FC236}">
                  <a16:creationId xmlns:a16="http://schemas.microsoft.com/office/drawing/2014/main" id="{8F4BDEF4-C2AE-4FD8-A052-FF3B4B181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1632"/>
              <a:ext cx="2507" cy="2060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4030" name="Rectangle 14">
              <a:extLst>
                <a:ext uri="{FF2B5EF4-FFF2-40B4-BE49-F238E27FC236}">
                  <a16:creationId xmlns:a16="http://schemas.microsoft.com/office/drawing/2014/main" id="{6A596667-36F9-48D8-996D-93F0568EF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744"/>
              <a:ext cx="143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grpSp>
        <p:nvGrpSpPr>
          <p:cNvPr id="854035" name="Group 19">
            <a:extLst>
              <a:ext uri="{FF2B5EF4-FFF2-40B4-BE49-F238E27FC236}">
                <a16:creationId xmlns:a16="http://schemas.microsoft.com/office/drawing/2014/main" id="{6FA4BCE3-4097-4602-97A9-CBA4EF5093E8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3200400"/>
            <a:ext cx="3519488" cy="3057525"/>
            <a:chOff x="2336" y="2016"/>
            <a:chExt cx="2217" cy="1926"/>
          </a:xfrm>
        </p:grpSpPr>
        <p:sp>
          <p:nvSpPr>
            <p:cNvPr id="854022" name="Rectangle 6">
              <a:extLst>
                <a:ext uri="{FF2B5EF4-FFF2-40B4-BE49-F238E27FC236}">
                  <a16:creationId xmlns:a16="http://schemas.microsoft.com/office/drawing/2014/main" id="{80D1426A-BC61-464F-B977-ADF18EA8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016"/>
              <a:ext cx="37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CMe</a:t>
              </a:r>
            </a:p>
          </p:txBody>
        </p:sp>
        <p:sp>
          <p:nvSpPr>
            <p:cNvPr id="854025" name="Freeform 9">
              <a:extLst>
                <a:ext uri="{FF2B5EF4-FFF2-40B4-BE49-F238E27FC236}">
                  <a16:creationId xmlns:a16="http://schemas.microsoft.com/office/drawing/2014/main" id="{4B4D7E76-E57A-4B39-B665-32E024B31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218"/>
              <a:ext cx="1826" cy="589"/>
            </a:xfrm>
            <a:custGeom>
              <a:avLst/>
              <a:gdLst>
                <a:gd name="T0" fmla="*/ 0 w 2592"/>
                <a:gd name="T1" fmla="*/ 0 h 864"/>
                <a:gd name="T2" fmla="*/ 432 w 2592"/>
                <a:gd name="T3" fmla="*/ 576 h 864"/>
                <a:gd name="T4" fmla="*/ 1296 w 2592"/>
                <a:gd name="T5" fmla="*/ 864 h 864"/>
                <a:gd name="T6" fmla="*/ 2160 w 2592"/>
                <a:gd name="T7" fmla="*/ 576 h 864"/>
                <a:gd name="T8" fmla="*/ 2592 w 2592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864">
                  <a:moveTo>
                    <a:pt x="0" y="0"/>
                  </a:moveTo>
                  <a:cubicBezTo>
                    <a:pt x="108" y="216"/>
                    <a:pt x="216" y="432"/>
                    <a:pt x="432" y="576"/>
                  </a:cubicBezTo>
                  <a:cubicBezTo>
                    <a:pt x="648" y="720"/>
                    <a:pt x="1008" y="864"/>
                    <a:pt x="1296" y="864"/>
                  </a:cubicBezTo>
                  <a:cubicBezTo>
                    <a:pt x="1584" y="864"/>
                    <a:pt x="1944" y="720"/>
                    <a:pt x="2160" y="576"/>
                  </a:cubicBezTo>
                  <a:cubicBezTo>
                    <a:pt x="2376" y="432"/>
                    <a:pt x="2484" y="216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4028" name="Line 12">
              <a:extLst>
                <a:ext uri="{FF2B5EF4-FFF2-40B4-BE49-F238E27FC236}">
                  <a16:creationId xmlns:a16="http://schemas.microsoft.com/office/drawing/2014/main" id="{79D727EA-6627-4A97-8C23-F52AC9F70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" y="2807"/>
              <a:ext cx="1" cy="8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4032" name="Rectangle 16">
              <a:extLst>
                <a:ext uri="{FF2B5EF4-FFF2-40B4-BE49-F238E27FC236}">
                  <a16:creationId xmlns:a16="http://schemas.microsoft.com/office/drawing/2014/main" id="{28ED8A8A-01A0-40A2-B0F2-67733D41A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744"/>
              <a:ext cx="30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  <a:r>
                <a:rPr lang="it-IT" altLang="it-IT" b="1" i="1">
                  <a:sym typeface="Symbol" panose="05050102010706020507" pitchFamily="18" charset="2"/>
                </a:rPr>
                <a:t>’’</a:t>
              </a:r>
              <a:endParaRPr lang="it-IT" altLang="it-IT" b="1" i="1"/>
            </a:p>
          </p:txBody>
        </p:sp>
      </p:grpSp>
      <p:sp>
        <p:nvSpPr>
          <p:cNvPr id="854036" name="Text Box 20">
            <a:extLst>
              <a:ext uri="{FF2B5EF4-FFF2-40B4-BE49-F238E27FC236}">
                <a16:creationId xmlns:a16="http://schemas.microsoft.com/office/drawing/2014/main" id="{4FA214F0-9EA9-4745-A8EF-41698BFDB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429000"/>
            <a:ext cx="2016125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600" b="1">
                <a:solidFill>
                  <a:srgbClr val="FF3300"/>
                </a:solidFill>
              </a:rPr>
              <a:t>La proprietà della media:</a:t>
            </a:r>
          </a:p>
          <a:p>
            <a:r>
              <a:rPr lang="en-US" altLang="it-IT" sz="1600"/>
              <a:t>la media cresce se si aggiunge un voto più alto, decresce se si aggiunge un voto più basso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5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5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1A57A-3850-44E8-8CED-085124F6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196752"/>
            <a:ext cx="6985000" cy="431800"/>
          </a:xfrm>
        </p:spPr>
        <p:txBody>
          <a:bodyPr/>
          <a:lstStyle/>
          <a:p>
            <a:r>
              <a:rPr lang="it-IT" dirty="0"/>
              <a:t>Esempio numerico tratto dal libro </a:t>
            </a:r>
            <a:r>
              <a:rPr lang="it-IT" dirty="0" err="1"/>
              <a:t>pp</a:t>
            </a:r>
            <a:r>
              <a:rPr lang="it-IT" dirty="0"/>
              <a:t> 65 e 74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D97FFE-E3F1-4FD2-988B-62134D0C121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88495B-1062-4BB7-B24C-F3D056A6FD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1CDD29-5DBA-4007-B5EF-0DA2EC52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53" y="1623600"/>
            <a:ext cx="5239494" cy="5098047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153082B-2501-465F-859B-1CA293E39BD0}"/>
              </a:ext>
            </a:extLst>
          </p:cNvPr>
          <p:cNvCxnSpPr/>
          <p:nvPr/>
        </p:nvCxnSpPr>
        <p:spPr bwMode="auto">
          <a:xfrm>
            <a:off x="2267744" y="3429000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DA5B6E23-CAC9-4B78-A234-D626DF96AF9B}"/>
              </a:ext>
            </a:extLst>
          </p:cNvPr>
          <p:cNvSpPr/>
          <p:nvPr/>
        </p:nvSpPr>
        <p:spPr bwMode="auto">
          <a:xfrm>
            <a:off x="3419872" y="3645024"/>
            <a:ext cx="216024" cy="2160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D4F3F83-C4F1-434D-856D-9E850C53BCCA}"/>
              </a:ext>
            </a:extLst>
          </p:cNvPr>
          <p:cNvSpPr/>
          <p:nvPr/>
        </p:nvSpPr>
        <p:spPr bwMode="auto">
          <a:xfrm>
            <a:off x="4189685" y="3641877"/>
            <a:ext cx="216024" cy="2160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AF68302-FB68-44EF-8BBA-992381D42C9C}"/>
              </a:ext>
            </a:extLst>
          </p:cNvPr>
          <p:cNvCxnSpPr/>
          <p:nvPr/>
        </p:nvCxnSpPr>
        <p:spPr bwMode="auto">
          <a:xfrm>
            <a:off x="4671985" y="3448737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2BA3F95C-9A6E-488A-BFFB-F97233434771}"/>
              </a:ext>
            </a:extLst>
          </p:cNvPr>
          <p:cNvSpPr/>
          <p:nvPr/>
        </p:nvSpPr>
        <p:spPr bwMode="auto">
          <a:xfrm>
            <a:off x="5652120" y="2276872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9787E29-5F9A-42F5-9BC1-8E90CAB3AEDA}"/>
              </a:ext>
            </a:extLst>
          </p:cNvPr>
          <p:cNvSpPr/>
          <p:nvPr/>
        </p:nvSpPr>
        <p:spPr bwMode="auto">
          <a:xfrm>
            <a:off x="5948536" y="2285256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9C559C8-ABA6-4592-B235-EAB46EB3E42B}"/>
              </a:ext>
            </a:extLst>
          </p:cNvPr>
          <p:cNvCxnSpPr/>
          <p:nvPr/>
        </p:nvCxnSpPr>
        <p:spPr bwMode="auto">
          <a:xfrm flipH="1">
            <a:off x="4400525" y="2564904"/>
            <a:ext cx="1395611" cy="10441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4949E112-9899-4041-B903-F34A22830CBD}"/>
              </a:ext>
            </a:extLst>
          </p:cNvPr>
          <p:cNvCxnSpPr/>
          <p:nvPr/>
        </p:nvCxnSpPr>
        <p:spPr bwMode="auto">
          <a:xfrm flipH="1">
            <a:off x="3635896" y="2581333"/>
            <a:ext cx="2455487" cy="1060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9FA041CF-3BAF-4876-BBB8-806BBC33401C}"/>
              </a:ext>
            </a:extLst>
          </p:cNvPr>
          <p:cNvSpPr/>
          <p:nvPr/>
        </p:nvSpPr>
        <p:spPr bwMode="auto">
          <a:xfrm>
            <a:off x="1952253" y="3609020"/>
            <a:ext cx="4284307" cy="24888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E871E08-3095-40C9-BF84-DC89B2FD67FC}"/>
              </a:ext>
            </a:extLst>
          </p:cNvPr>
          <p:cNvSpPr/>
          <p:nvPr/>
        </p:nvSpPr>
        <p:spPr bwMode="auto">
          <a:xfrm>
            <a:off x="6685679" y="2267744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F869CEB-C51B-4ACB-92B1-C380A51838AA}"/>
              </a:ext>
            </a:extLst>
          </p:cNvPr>
          <p:cNvSpPr/>
          <p:nvPr/>
        </p:nvSpPr>
        <p:spPr bwMode="auto">
          <a:xfrm>
            <a:off x="6969488" y="2276244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C30E710-803E-4D4B-81EB-B9955317B296}"/>
              </a:ext>
            </a:extLst>
          </p:cNvPr>
          <p:cNvCxnSpPr>
            <a:stCxn id="19" idx="3"/>
          </p:cNvCxnSpPr>
          <p:nvPr/>
        </p:nvCxnSpPr>
        <p:spPr bwMode="auto">
          <a:xfrm flipH="1">
            <a:off x="5098330" y="2513595"/>
            <a:ext cx="1629530" cy="11282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D873F51-1E81-4BD5-B671-0742877301E8}"/>
              </a:ext>
            </a:extLst>
          </p:cNvPr>
          <p:cNvCxnSpPr/>
          <p:nvPr/>
        </p:nvCxnSpPr>
        <p:spPr bwMode="auto">
          <a:xfrm flipH="1">
            <a:off x="2713119" y="2526197"/>
            <a:ext cx="4313843" cy="11156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94650011-9B3E-4893-974E-12477CEE48DD}"/>
              </a:ext>
            </a:extLst>
          </p:cNvPr>
          <p:cNvSpPr/>
          <p:nvPr/>
        </p:nvSpPr>
        <p:spPr bwMode="auto">
          <a:xfrm>
            <a:off x="6260345" y="3609020"/>
            <a:ext cx="997175" cy="248881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2A2257F4-15C5-4BCD-AE28-45B5A9724B87}"/>
              </a:ext>
            </a:extLst>
          </p:cNvPr>
          <p:cNvSpPr/>
          <p:nvPr/>
        </p:nvSpPr>
        <p:spPr bwMode="auto">
          <a:xfrm>
            <a:off x="1952253" y="4005064"/>
            <a:ext cx="5239494" cy="279685"/>
          </a:xfrm>
          <a:prstGeom prst="rect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C80D5CF-3BA8-4A99-8BBD-16D4EDDA15EB}"/>
              </a:ext>
            </a:extLst>
          </p:cNvPr>
          <p:cNvSpPr txBox="1"/>
          <p:nvPr/>
        </p:nvSpPr>
        <p:spPr>
          <a:xfrm>
            <a:off x="179512" y="3857901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3333FF"/>
                </a:solidFill>
                <a:latin typeface="+mj-lt"/>
              </a:rPr>
              <a:t>PMgL</a:t>
            </a:r>
            <a:r>
              <a:rPr lang="it-IT" dirty="0">
                <a:solidFill>
                  <a:srgbClr val="3333FF"/>
                </a:solidFill>
                <a:latin typeface="+mj-lt"/>
              </a:rPr>
              <a:t> MAX = flesso (A)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292E5F1-AC93-42FF-A35C-C13B53CE55E2}"/>
              </a:ext>
            </a:extLst>
          </p:cNvPr>
          <p:cNvSpPr/>
          <p:nvPr/>
        </p:nvSpPr>
        <p:spPr bwMode="auto">
          <a:xfrm>
            <a:off x="1953112" y="4481822"/>
            <a:ext cx="5239494" cy="279685"/>
          </a:xfrm>
          <a:prstGeom prst="rect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1BE23B4-FD2D-4BC6-A431-736245A789EF}"/>
              </a:ext>
            </a:extLst>
          </p:cNvPr>
          <p:cNvSpPr txBox="1"/>
          <p:nvPr/>
        </p:nvSpPr>
        <p:spPr>
          <a:xfrm>
            <a:off x="212144" y="4470829"/>
            <a:ext cx="167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3333FF"/>
                </a:solidFill>
                <a:latin typeface="+mj-lt"/>
              </a:rPr>
              <a:t>PMeL</a:t>
            </a:r>
            <a:r>
              <a:rPr lang="it-IT" dirty="0">
                <a:solidFill>
                  <a:srgbClr val="3333FF"/>
                </a:solidFill>
                <a:latin typeface="+mj-lt"/>
              </a:rPr>
              <a:t> MAX = punto B e </a:t>
            </a:r>
            <a:r>
              <a:rPr lang="it-IT" dirty="0" err="1">
                <a:solidFill>
                  <a:srgbClr val="3333FF"/>
                </a:solidFill>
                <a:latin typeface="+mj-lt"/>
              </a:rPr>
              <a:t>PMgL</a:t>
            </a:r>
            <a:r>
              <a:rPr lang="it-IT" dirty="0">
                <a:solidFill>
                  <a:srgbClr val="3333FF"/>
                </a:solidFill>
                <a:latin typeface="+mj-lt"/>
              </a:rPr>
              <a:t>=</a:t>
            </a:r>
            <a:r>
              <a:rPr lang="it-IT" dirty="0" err="1">
                <a:solidFill>
                  <a:srgbClr val="3333FF"/>
                </a:solidFill>
                <a:latin typeface="+mj-lt"/>
              </a:rPr>
              <a:t>PMeL</a:t>
            </a:r>
            <a:endParaRPr lang="it-IT" dirty="0">
              <a:solidFill>
                <a:srgbClr val="3333FF"/>
              </a:solidFill>
              <a:latin typeface="+mj-lt"/>
            </a:endParaRP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A05F3BC2-8560-4CB2-8247-30035CB87D39}"/>
              </a:ext>
            </a:extLst>
          </p:cNvPr>
          <p:cNvCxnSpPr/>
          <p:nvPr/>
        </p:nvCxnSpPr>
        <p:spPr bwMode="auto">
          <a:xfrm>
            <a:off x="96361" y="4284749"/>
            <a:ext cx="860832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42F64A9E-5B7D-4009-80B5-2E86B606EE59}"/>
              </a:ext>
            </a:extLst>
          </p:cNvPr>
          <p:cNvCxnSpPr/>
          <p:nvPr/>
        </p:nvCxnSpPr>
        <p:spPr bwMode="auto">
          <a:xfrm>
            <a:off x="96361" y="4742270"/>
            <a:ext cx="860832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F271020-DCF6-4D55-9FFC-6DD8927EA30E}"/>
              </a:ext>
            </a:extLst>
          </p:cNvPr>
          <p:cNvSpPr txBox="1"/>
          <p:nvPr/>
        </p:nvSpPr>
        <p:spPr>
          <a:xfrm>
            <a:off x="8388424" y="2420888"/>
            <a:ext cx="276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EB6951C-CF12-4BE6-A6FC-BE640EE2E450}"/>
              </a:ext>
            </a:extLst>
          </p:cNvPr>
          <p:cNvSpPr txBox="1"/>
          <p:nvPr/>
        </p:nvSpPr>
        <p:spPr>
          <a:xfrm>
            <a:off x="8388425" y="4322924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II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8C71039-3CDC-42E8-9B8D-AEB65D05D26B}"/>
              </a:ext>
            </a:extLst>
          </p:cNvPr>
          <p:cNvSpPr txBox="1"/>
          <p:nvPr/>
        </p:nvSpPr>
        <p:spPr>
          <a:xfrm>
            <a:off x="8297053" y="5605113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III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C464B97-5D03-45E3-8B45-E8D537DE9041}"/>
              </a:ext>
            </a:extLst>
          </p:cNvPr>
          <p:cNvSpPr txBox="1"/>
          <p:nvPr/>
        </p:nvSpPr>
        <p:spPr>
          <a:xfrm>
            <a:off x="8306671" y="6256593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IV</a:t>
            </a: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E51AA93-1D68-4851-B128-69495495559D}"/>
              </a:ext>
            </a:extLst>
          </p:cNvPr>
          <p:cNvCxnSpPr/>
          <p:nvPr/>
        </p:nvCxnSpPr>
        <p:spPr bwMode="auto">
          <a:xfrm>
            <a:off x="8964488" y="6249250"/>
            <a:ext cx="0" cy="4595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04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3" grpId="0"/>
      <p:bldP spid="34" grpId="0"/>
      <p:bldP spid="35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E1A83961-8386-4B03-A2AD-0CCB382B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" y="2101414"/>
            <a:ext cx="9073503" cy="4135898"/>
          </a:xfrm>
          <a:prstGeom prst="rect">
            <a:avLst/>
          </a:prstGeom>
        </p:spPr>
      </p:pic>
      <p:sp>
        <p:nvSpPr>
          <p:cNvPr id="842754" name="Rectangle 2">
            <a:extLst>
              <a:ext uri="{FF2B5EF4-FFF2-40B4-BE49-F238E27FC236}">
                <a16:creationId xmlns:a16="http://schemas.microsoft.com/office/drawing/2014/main" id="{AE4F84C7-35AB-47B1-8178-1A9D533D0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Tabella 1. – Produzione e costi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BEA48D1-A73D-41EA-B39B-E55AB88A8BDC}"/>
              </a:ext>
            </a:extLst>
          </p:cNvPr>
          <p:cNvSpPr/>
          <p:nvPr/>
        </p:nvSpPr>
        <p:spPr bwMode="auto">
          <a:xfrm>
            <a:off x="32026" y="3353949"/>
            <a:ext cx="6110555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48BB090-2015-494E-B6C3-0D245F3FC66F}"/>
              </a:ext>
            </a:extLst>
          </p:cNvPr>
          <p:cNvSpPr/>
          <p:nvPr/>
        </p:nvSpPr>
        <p:spPr bwMode="auto">
          <a:xfrm>
            <a:off x="32026" y="3722908"/>
            <a:ext cx="7060254" cy="2101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3915A60-C879-4130-8D9C-A965B0709133}"/>
              </a:ext>
            </a:extLst>
          </p:cNvPr>
          <p:cNvSpPr/>
          <p:nvPr/>
        </p:nvSpPr>
        <p:spPr bwMode="auto">
          <a:xfrm>
            <a:off x="32026" y="4221088"/>
            <a:ext cx="7924350" cy="2101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4C4A40A-5F4A-40AD-B9EA-77AB3B1E9698}"/>
              </a:ext>
            </a:extLst>
          </p:cNvPr>
          <p:cNvSpPr/>
          <p:nvPr/>
        </p:nvSpPr>
        <p:spPr bwMode="auto">
          <a:xfrm>
            <a:off x="15468" y="4620116"/>
            <a:ext cx="9045188" cy="2101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79255E3-A8F2-4209-8243-6B9EFF510A84}"/>
              </a:ext>
            </a:extLst>
          </p:cNvPr>
          <p:cNvSpPr/>
          <p:nvPr/>
        </p:nvSpPr>
        <p:spPr bwMode="auto">
          <a:xfrm>
            <a:off x="41773" y="4057036"/>
            <a:ext cx="6100807" cy="215925"/>
          </a:xfrm>
          <a:prstGeom prst="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DBCBA8-EF6C-4462-B10B-D0801FAB0791}"/>
              </a:ext>
            </a:extLst>
          </p:cNvPr>
          <p:cNvSpPr txBox="1"/>
          <p:nvPr/>
        </p:nvSpPr>
        <p:spPr>
          <a:xfrm>
            <a:off x="5860212" y="1203395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3333FF"/>
                </a:solidFill>
                <a:latin typeface="+mj-lt"/>
              </a:rPr>
              <a:t>CMg</a:t>
            </a:r>
            <a:r>
              <a:rPr lang="it-IT" dirty="0">
                <a:solidFill>
                  <a:srgbClr val="3333FF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3333FF"/>
                </a:solidFill>
                <a:latin typeface="+mj-lt"/>
              </a:rPr>
              <a:t>min</a:t>
            </a:r>
            <a:r>
              <a:rPr lang="it-IT" dirty="0">
                <a:solidFill>
                  <a:srgbClr val="3333FF"/>
                </a:solidFill>
                <a:latin typeface="+mj-lt"/>
              </a:rPr>
              <a:t> in Flesso (A)</a:t>
            </a:r>
          </a:p>
          <a:p>
            <a:r>
              <a:rPr lang="it-IT" dirty="0">
                <a:solidFill>
                  <a:srgbClr val="3333FF"/>
                </a:solidFill>
                <a:latin typeface="+mj-lt"/>
              </a:rPr>
              <a:t>Dove </a:t>
            </a:r>
            <a:r>
              <a:rPr lang="it-IT" dirty="0" err="1">
                <a:solidFill>
                  <a:srgbClr val="3333FF"/>
                </a:solidFill>
                <a:latin typeface="+mj-lt"/>
              </a:rPr>
              <a:t>PMgL</a:t>
            </a:r>
            <a:r>
              <a:rPr lang="it-IT" dirty="0">
                <a:solidFill>
                  <a:srgbClr val="3333FF"/>
                </a:solidFill>
                <a:latin typeface="+mj-lt"/>
              </a:rPr>
              <a:t> MAX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62606B9-E05D-498C-9570-B053B45C1D84}"/>
              </a:ext>
            </a:extLst>
          </p:cNvPr>
          <p:cNvSpPr/>
          <p:nvPr/>
        </p:nvSpPr>
        <p:spPr bwMode="auto">
          <a:xfrm>
            <a:off x="35496" y="4460084"/>
            <a:ext cx="7128792" cy="22616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429C19-D887-4327-87D4-A38F2D4DD6D2}"/>
              </a:ext>
            </a:extLst>
          </p:cNvPr>
          <p:cNvSpPr txBox="1"/>
          <p:nvPr/>
        </p:nvSpPr>
        <p:spPr>
          <a:xfrm>
            <a:off x="97622" y="1026267"/>
            <a:ext cx="519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B050"/>
                </a:solidFill>
                <a:latin typeface="+mj-lt"/>
              </a:rPr>
              <a:t>CMeV</a:t>
            </a:r>
            <a:r>
              <a:rPr lang="it-IT" dirty="0">
                <a:solidFill>
                  <a:srgbClr val="00B050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+mj-lt"/>
              </a:rPr>
              <a:t>min</a:t>
            </a:r>
            <a:r>
              <a:rPr lang="it-IT" dirty="0">
                <a:solidFill>
                  <a:srgbClr val="00B050"/>
                </a:solidFill>
                <a:latin typeface="+mj-lt"/>
              </a:rPr>
              <a:t> in punto B dove </a:t>
            </a:r>
            <a:r>
              <a:rPr lang="it-IT" dirty="0" err="1">
                <a:solidFill>
                  <a:srgbClr val="00B050"/>
                </a:solidFill>
                <a:latin typeface="+mj-lt"/>
              </a:rPr>
              <a:t>PMeL</a:t>
            </a:r>
            <a:r>
              <a:rPr lang="it-IT" dirty="0">
                <a:solidFill>
                  <a:srgbClr val="00B050"/>
                </a:solidFill>
                <a:latin typeface="+mj-lt"/>
              </a:rPr>
              <a:t> MAX = </a:t>
            </a:r>
            <a:r>
              <a:rPr lang="it-IT" dirty="0" err="1">
                <a:solidFill>
                  <a:srgbClr val="00B050"/>
                </a:solidFill>
                <a:latin typeface="+mj-lt"/>
              </a:rPr>
              <a:t>PMgL</a:t>
            </a:r>
            <a:endParaRPr lang="it-IT" dirty="0">
              <a:solidFill>
                <a:srgbClr val="00B050"/>
              </a:solidFill>
              <a:latin typeface="+mj-lt"/>
            </a:endParaRPr>
          </a:p>
          <a:p>
            <a:r>
              <a:rPr lang="it-IT" dirty="0">
                <a:solidFill>
                  <a:srgbClr val="00B050"/>
                </a:solidFill>
                <a:latin typeface="+mj-lt"/>
              </a:rPr>
              <a:t>e </a:t>
            </a:r>
            <a:r>
              <a:rPr lang="it-IT" dirty="0" err="1">
                <a:solidFill>
                  <a:srgbClr val="00B050"/>
                </a:solidFill>
                <a:latin typeface="+mj-lt"/>
              </a:rPr>
              <a:t>CMeV</a:t>
            </a:r>
            <a:r>
              <a:rPr lang="it-IT" dirty="0">
                <a:solidFill>
                  <a:srgbClr val="00B050"/>
                </a:solidFill>
                <a:latin typeface="+mj-lt"/>
              </a:rPr>
              <a:t> = </a:t>
            </a:r>
            <a:r>
              <a:rPr lang="it-IT" dirty="0" err="1">
                <a:solidFill>
                  <a:srgbClr val="00B050"/>
                </a:solidFill>
                <a:latin typeface="+mj-lt"/>
              </a:rPr>
              <a:t>CMg</a:t>
            </a:r>
            <a:endParaRPr lang="it-IT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D3E998-DA1B-4D34-8EF1-29DA2F8D2B22}"/>
              </a:ext>
            </a:extLst>
          </p:cNvPr>
          <p:cNvSpPr/>
          <p:nvPr/>
        </p:nvSpPr>
        <p:spPr bwMode="auto">
          <a:xfrm>
            <a:off x="7092280" y="2130262"/>
            <a:ext cx="864096" cy="420218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BC5D67-DC82-431C-9CD5-867B75662D3A}"/>
              </a:ext>
            </a:extLst>
          </p:cNvPr>
          <p:cNvSpPr txBox="1"/>
          <p:nvPr/>
        </p:nvSpPr>
        <p:spPr>
          <a:xfrm>
            <a:off x="6142582" y="6361293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+mj-lt"/>
              </a:rPr>
              <a:t>CMeF</a:t>
            </a:r>
            <a:r>
              <a:rPr lang="it-IT" dirty="0">
                <a:latin typeface="+mj-lt"/>
              </a:rPr>
              <a:t> sempre decrescente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6858640-9754-4A40-9881-2DB141D7D804}"/>
              </a:ext>
            </a:extLst>
          </p:cNvPr>
          <p:cNvSpPr/>
          <p:nvPr/>
        </p:nvSpPr>
        <p:spPr bwMode="auto">
          <a:xfrm>
            <a:off x="41773" y="4797152"/>
            <a:ext cx="9018883" cy="326928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B8CB775-0BDC-4887-9E18-4CC001D5F3B8}"/>
              </a:ext>
            </a:extLst>
          </p:cNvPr>
          <p:cNvSpPr txBox="1"/>
          <p:nvPr/>
        </p:nvSpPr>
        <p:spPr>
          <a:xfrm>
            <a:off x="0" y="6451257"/>
            <a:ext cx="583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7030A0"/>
                </a:solidFill>
                <a:latin typeface="+mj-lt"/>
              </a:rPr>
              <a:t>In </a:t>
            </a:r>
            <a:r>
              <a:rPr lang="it-IT" sz="1800" dirty="0" err="1">
                <a:solidFill>
                  <a:srgbClr val="7030A0"/>
                </a:solidFill>
                <a:latin typeface="+mj-lt"/>
              </a:rPr>
              <a:t>Cme</a:t>
            </a:r>
            <a:r>
              <a:rPr lang="it-IT" sz="1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sz="1800" dirty="0" err="1">
                <a:solidFill>
                  <a:srgbClr val="7030A0"/>
                </a:solidFill>
                <a:latin typeface="+mj-lt"/>
              </a:rPr>
              <a:t>min</a:t>
            </a:r>
            <a:r>
              <a:rPr lang="it-IT" sz="1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sz="1800" dirty="0" err="1">
                <a:solidFill>
                  <a:srgbClr val="7030A0"/>
                </a:solidFill>
                <a:latin typeface="+mj-lt"/>
              </a:rPr>
              <a:t>Cme</a:t>
            </a:r>
            <a:r>
              <a:rPr lang="it-IT" sz="1800" dirty="0">
                <a:solidFill>
                  <a:srgbClr val="7030A0"/>
                </a:solidFill>
                <a:latin typeface="+mj-lt"/>
              </a:rPr>
              <a:t> «incrocia» </a:t>
            </a:r>
            <a:r>
              <a:rPr lang="it-IT" sz="1800" dirty="0" err="1">
                <a:solidFill>
                  <a:srgbClr val="7030A0"/>
                </a:solidFill>
                <a:latin typeface="+mj-lt"/>
              </a:rPr>
              <a:t>CMg</a:t>
            </a:r>
            <a:r>
              <a:rPr lang="it-IT" sz="1800" dirty="0">
                <a:solidFill>
                  <a:srgbClr val="7030A0"/>
                </a:solidFill>
                <a:latin typeface="+mj-lt"/>
              </a:rPr>
              <a:t> tra 227 e 247 unità di output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" grpId="0" animBg="1"/>
      <p:bldP spid="6" grpId="0"/>
      <p:bldP spid="13" grpId="0" animBg="1"/>
      <p:bldP spid="7" grpId="0"/>
      <p:bldP spid="11" grpId="0" animBg="1"/>
      <p:bldP spid="12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>
            <a:extLst>
              <a:ext uri="{FF2B5EF4-FFF2-40B4-BE49-F238E27FC236}">
                <a16:creationId xmlns:a16="http://schemas.microsoft.com/office/drawing/2014/main" id="{DA6F902A-7EB4-4BE5-98AB-EA798C8C3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557338"/>
            <a:ext cx="7199312" cy="431800"/>
          </a:xfrm>
        </p:spPr>
        <p:txBody>
          <a:bodyPr/>
          <a:lstStyle/>
          <a:p>
            <a:r>
              <a:rPr lang="it-IT" altLang="it-IT"/>
              <a:t>Figura 14. – Funzioni dei costi medi e marginali di breve periodo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F4D9D4-3705-41CC-BABB-8A0CD5010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96" y="1989138"/>
            <a:ext cx="7558608" cy="4672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>
            <a:extLst>
              <a:ext uri="{FF2B5EF4-FFF2-40B4-BE49-F238E27FC236}">
                <a16:creationId xmlns:a16="http://schemas.microsoft.com/office/drawing/2014/main" id="{C7195966-5B33-4ACB-ACC1-802300EEC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/>
              <a:t>L’impresa: ipotesi comportamentali </a:t>
            </a:r>
            <a:br>
              <a:rPr lang="it-IT" altLang="it-IT" sz="2400"/>
            </a:br>
            <a:r>
              <a:rPr lang="it-IT" altLang="it-IT" sz="2000"/>
              <a:t>(teoria standard)</a:t>
            </a:r>
          </a:p>
        </p:txBody>
      </p:sp>
      <p:sp>
        <p:nvSpPr>
          <p:cNvPr id="864260" name="Rectangle 4">
            <a:extLst>
              <a:ext uri="{FF2B5EF4-FFF2-40B4-BE49-F238E27FC236}">
                <a16:creationId xmlns:a16="http://schemas.microsoft.com/office/drawing/2014/main" id="{B6F21821-4B33-49DF-9743-68E274B2D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420938"/>
            <a:ext cx="7777162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2200" b="1">
                <a:solidFill>
                  <a:schemeClr val="bg2"/>
                </a:solidFill>
              </a:rPr>
              <a:t>“Impresa-imprenditore”</a:t>
            </a:r>
            <a:r>
              <a:rPr lang="en-US" altLang="it-IT" sz="2200" b="1"/>
              <a:t>: </a:t>
            </a:r>
            <a:r>
              <a:rPr lang="en-US" altLang="it-IT" sz="2200"/>
              <a:t>un agente economico </a:t>
            </a:r>
            <a:r>
              <a:rPr lang="en-US" altLang="it-IT" sz="2200" b="1" i="1">
                <a:solidFill>
                  <a:schemeClr val="hlink"/>
                </a:solidFill>
              </a:rPr>
              <a:t>individuale</a:t>
            </a:r>
            <a:r>
              <a:rPr lang="en-US" altLang="it-IT" sz="2200"/>
              <a:t> con l’obiettivo del </a:t>
            </a:r>
            <a:r>
              <a:rPr lang="en-US" altLang="it-IT" sz="2200" b="1" i="1">
                <a:solidFill>
                  <a:schemeClr val="hlink"/>
                </a:solidFill>
              </a:rPr>
              <a:t>profitto </a:t>
            </a:r>
            <a:r>
              <a:rPr lang="en-US" altLang="it-IT" sz="2200" b="1">
                <a:solidFill>
                  <a:schemeClr val="hlink"/>
                </a:solidFill>
              </a:rPr>
              <a:t>… (extra-profitto)</a:t>
            </a:r>
          </a:p>
          <a:p>
            <a:pPr marL="457200" indent="-457200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endParaRPr lang="en-US" altLang="it-IT" sz="2200" u="sng"/>
          </a:p>
          <a:p>
            <a:pPr marL="457200" indent="-457200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2200" b="1">
                <a:solidFill>
                  <a:schemeClr val="bg2"/>
                </a:solidFill>
              </a:rPr>
              <a:t>Perfettamente razionale</a:t>
            </a:r>
            <a:r>
              <a:rPr lang="en-US" altLang="it-IT" sz="2200"/>
              <a:t>: … rispetto alla scelta de </a:t>
            </a:r>
            <a:r>
              <a:rPr lang="en-US" altLang="it-IT" sz="2200" b="1"/>
              <a:t>i)</a:t>
            </a:r>
            <a:r>
              <a:rPr lang="en-US" altLang="it-IT" sz="2200"/>
              <a:t> </a:t>
            </a:r>
            <a:r>
              <a:rPr lang="en-US" altLang="it-IT" sz="2200" i="1"/>
              <a:t>le </a:t>
            </a:r>
            <a:r>
              <a:rPr lang="en-US" altLang="it-IT" sz="2200" b="1" i="1">
                <a:solidFill>
                  <a:schemeClr val="hlink"/>
                </a:solidFill>
              </a:rPr>
              <a:t>tecniche </a:t>
            </a:r>
            <a:r>
              <a:rPr lang="en-US" altLang="it-IT" sz="2200"/>
              <a:t>con cui produrre una certa quantità di un bene (criterio: </a:t>
            </a:r>
            <a:r>
              <a:rPr lang="en-US" altLang="it-IT" sz="2200" b="1" i="1"/>
              <a:t>costo</a:t>
            </a:r>
            <a:r>
              <a:rPr lang="en-US" altLang="it-IT" sz="2200"/>
              <a:t>); </a:t>
            </a:r>
            <a:r>
              <a:rPr lang="en-US" altLang="it-IT" sz="2200" b="1"/>
              <a:t>ii)</a:t>
            </a:r>
            <a:r>
              <a:rPr lang="en-US" altLang="it-IT" sz="2200"/>
              <a:t> la </a:t>
            </a:r>
            <a:r>
              <a:rPr lang="en-US" altLang="it-IT" sz="2200" b="1" i="1">
                <a:solidFill>
                  <a:schemeClr val="hlink"/>
                </a:solidFill>
              </a:rPr>
              <a:t>quantità di output</a:t>
            </a:r>
            <a:r>
              <a:rPr lang="en-US" altLang="it-IT" sz="2200"/>
              <a:t> da produrre (criterio: </a:t>
            </a:r>
            <a:r>
              <a:rPr lang="en-US" altLang="it-IT" sz="2200" b="1" i="1"/>
              <a:t>profitto</a:t>
            </a:r>
            <a:r>
              <a:rPr lang="en-US" altLang="it-IT" sz="2200"/>
              <a:t>)</a:t>
            </a:r>
          </a:p>
          <a:p>
            <a:pPr marL="457200" indent="-457200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endParaRPr lang="en-US" altLang="it-IT" sz="2200" u="sng">
              <a:sym typeface="Wingdings 3" panose="05040102010807070707" pitchFamily="18" charset="2"/>
            </a:endParaRPr>
          </a:p>
          <a:p>
            <a:pPr marL="457200" indent="-457200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2200" b="1">
                <a:solidFill>
                  <a:schemeClr val="bg2"/>
                </a:solidFill>
                <a:sym typeface="Wingdings 3" panose="05040102010807070707" pitchFamily="18" charset="2"/>
              </a:rPr>
              <a:t>Centro di trasformazione tecnica:</a:t>
            </a:r>
            <a:r>
              <a:rPr lang="en-US" altLang="it-IT" sz="2200" b="1">
                <a:sym typeface="Wingdings 3" panose="05040102010807070707" pitchFamily="18" charset="2"/>
              </a:rPr>
              <a:t> </a:t>
            </a:r>
            <a:r>
              <a:rPr lang="en-US" altLang="it-IT" sz="2200">
                <a:sym typeface="Wingdings 3" panose="05040102010807070707" pitchFamily="18" charset="2"/>
              </a:rPr>
              <a:t>un’insieme di </a:t>
            </a:r>
            <a:r>
              <a:rPr lang="en-US" altLang="it-IT" sz="2200" b="1" i="1">
                <a:sym typeface="Wingdings 3" panose="05040102010807070707" pitchFamily="18" charset="2"/>
              </a:rPr>
              <a:t>conoscenze tecnologiche</a:t>
            </a:r>
            <a:r>
              <a:rPr lang="en-US" altLang="it-IT" sz="2200">
                <a:sym typeface="Wingdings 3" panose="05040102010807070707" pitchFamily="18" charset="2"/>
              </a:rPr>
              <a:t> per trasformare fattori di produzione (</a:t>
            </a:r>
            <a:r>
              <a:rPr lang="en-US" altLang="it-IT" sz="2200" b="1" i="1">
                <a:sym typeface="Wingdings 3" panose="05040102010807070707" pitchFamily="18" charset="2"/>
              </a:rPr>
              <a:t>input</a:t>
            </a:r>
            <a:r>
              <a:rPr lang="en-US" altLang="it-IT" sz="2200">
                <a:sym typeface="Wingdings 3" panose="05040102010807070707" pitchFamily="18" charset="2"/>
              </a:rPr>
              <a:t>) in quantità di beni (</a:t>
            </a:r>
            <a:r>
              <a:rPr lang="en-US" altLang="it-IT" sz="2200" b="1" i="1">
                <a:sym typeface="Wingdings 3" panose="05040102010807070707" pitchFamily="18" charset="2"/>
              </a:rPr>
              <a:t>output</a:t>
            </a:r>
            <a:r>
              <a:rPr lang="en-US" altLang="it-IT" sz="2200">
                <a:sym typeface="Wingdings 3" panose="05040102010807070707" pitchFamily="18" charset="2"/>
              </a:rPr>
              <a:t>) in modo </a:t>
            </a:r>
            <a:r>
              <a:rPr lang="en-US" altLang="it-IT" sz="2200" b="1" i="1">
                <a:sym typeface="Wingdings 3" panose="05040102010807070707" pitchFamily="18" charset="2"/>
              </a:rPr>
              <a:t>tecnicamente efficiente</a:t>
            </a:r>
          </a:p>
        </p:txBody>
      </p:sp>
      <p:sp>
        <p:nvSpPr>
          <p:cNvPr id="864261" name="Text Box 5">
            <a:extLst>
              <a:ext uri="{FF2B5EF4-FFF2-40B4-BE49-F238E27FC236}">
                <a16:creationId xmlns:a16="http://schemas.microsoft.com/office/drawing/2014/main" id="{E46EAC76-7890-46BA-9AC9-822D71399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546225"/>
            <a:ext cx="936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it-IT"/>
          </a:p>
        </p:txBody>
      </p:sp>
      <p:sp>
        <p:nvSpPr>
          <p:cNvPr id="864262" name="Text Box 6">
            <a:extLst>
              <a:ext uri="{FF2B5EF4-FFF2-40B4-BE49-F238E27FC236}">
                <a16:creationId xmlns:a16="http://schemas.microsoft.com/office/drawing/2014/main" id="{4B6D3FB2-E417-4969-99A0-CCCF55542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528763"/>
            <a:ext cx="67691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it-IT" altLang="it-IT" sz="2400" b="1" dirty="0">
                <a:latin typeface="+mj-lt"/>
              </a:rPr>
              <a:t>Si tratta di ipotesi realistiche? </a:t>
            </a:r>
            <a:r>
              <a:rPr lang="it-IT" altLang="it-IT" sz="2400" b="1" dirty="0">
                <a:latin typeface="+mj-lt"/>
                <a:sym typeface="Wingdings" panose="05000000000000000000" pitchFamily="2" charset="2"/>
              </a:rPr>
              <a:t></a:t>
            </a:r>
          </a:p>
        </p:txBody>
      </p:sp>
      <p:sp>
        <p:nvSpPr>
          <p:cNvPr id="864263" name="Text Box 7">
            <a:extLst>
              <a:ext uri="{FF2B5EF4-FFF2-40B4-BE49-F238E27FC236}">
                <a16:creationId xmlns:a16="http://schemas.microsoft.com/office/drawing/2014/main" id="{2282A03C-AF7D-48AF-9F4A-4DF04E9BF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393950"/>
            <a:ext cx="7345363" cy="890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/>
              <a:t>La separazione proprietà-controllo e i conflitti di obiettivi</a:t>
            </a:r>
          </a:p>
          <a:p>
            <a:endParaRPr lang="it-IT" altLang="it-IT" sz="1800" b="1"/>
          </a:p>
        </p:txBody>
      </p:sp>
      <p:sp>
        <p:nvSpPr>
          <p:cNvPr id="864264" name="Text Box 8">
            <a:extLst>
              <a:ext uri="{FF2B5EF4-FFF2-40B4-BE49-F238E27FC236}">
                <a16:creationId xmlns:a16="http://schemas.microsoft.com/office/drawing/2014/main" id="{65F2461C-A265-4943-93E4-DE463929F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432175"/>
            <a:ext cx="7129463" cy="168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/>
              <a:t>La complessità dei processi aziendali ed il ricorso a routine organizzative      </a:t>
            </a:r>
          </a:p>
          <a:p>
            <a:r>
              <a:rPr lang="it-IT" altLang="it-IT" sz="1800" b="1"/>
              <a:t>                           </a:t>
            </a:r>
          </a:p>
          <a:p>
            <a:endParaRPr lang="it-IT" altLang="it-IT" sz="1800" b="1"/>
          </a:p>
        </p:txBody>
      </p:sp>
      <p:sp>
        <p:nvSpPr>
          <p:cNvPr id="864265" name="Text Box 9">
            <a:extLst>
              <a:ext uri="{FF2B5EF4-FFF2-40B4-BE49-F238E27FC236}">
                <a16:creationId xmlns:a16="http://schemas.microsoft.com/office/drawing/2014/main" id="{EBCC4718-0CF7-4532-BCC3-413D3812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084763"/>
            <a:ext cx="7129463" cy="168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/>
              <a:t>E la conoscenza tecnologica implicita? E dove sta la conoscenza tecnologica esplicita      </a:t>
            </a:r>
          </a:p>
          <a:p>
            <a:r>
              <a:rPr lang="it-IT" altLang="it-IT" sz="1800" b="1"/>
              <a:t>                           </a:t>
            </a:r>
          </a:p>
          <a:p>
            <a:endParaRPr lang="it-IT" altLang="it-IT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6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6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0" grpId="0" build="p"/>
      <p:bldP spid="864262" grpId="0" animBg="1"/>
      <p:bldP spid="864263" grpId="0" animBg="1"/>
      <p:bldP spid="864264" grpId="0" animBg="1"/>
      <p:bldP spid="8642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>
            <a:extLst>
              <a:ext uri="{FF2B5EF4-FFF2-40B4-BE49-F238E27FC236}">
                <a16:creationId xmlns:a16="http://schemas.microsoft.com/office/drawing/2014/main" id="{24DF2CF3-D952-4CE5-A7D4-A256A9862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la struttura dei costi</a:t>
            </a:r>
          </a:p>
        </p:txBody>
      </p:sp>
      <p:sp>
        <p:nvSpPr>
          <p:cNvPr id="989187" name="Rectangle 3">
            <a:extLst>
              <a:ext uri="{FF2B5EF4-FFF2-40B4-BE49-F238E27FC236}">
                <a16:creationId xmlns:a16="http://schemas.microsoft.com/office/drawing/2014/main" id="{03DECB8C-4AB7-40B9-AA69-DDEFAA7DA5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8388" y="2492375"/>
            <a:ext cx="7680325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chemeClr val="bg2"/>
              </a:buClr>
            </a:pPr>
            <a:r>
              <a:rPr lang="it-IT" altLang="it-IT" sz="2000" b="1" dirty="0">
                <a:solidFill>
                  <a:schemeClr val="bg2"/>
                </a:solidFill>
              </a:rPr>
              <a:t>B) Costi di lungo periodo</a:t>
            </a:r>
            <a:r>
              <a:rPr lang="it-IT" altLang="it-IT" sz="2000" dirty="0"/>
              <a:t>: variazione della capacità produttiva (scala degli impianti) ed assenza di costi fissi</a:t>
            </a:r>
          </a:p>
          <a:p>
            <a:pPr marL="457200" indent="-457200">
              <a:buClr>
                <a:schemeClr val="bg2"/>
              </a:buClr>
            </a:pPr>
            <a:endParaRPr lang="it-IT" altLang="it-IT" sz="2000" dirty="0"/>
          </a:p>
          <a:p>
            <a:pPr marL="457200" indent="-457200">
              <a:buClr>
                <a:schemeClr val="bg2"/>
              </a:buClr>
            </a:pPr>
            <a:r>
              <a:rPr lang="it-IT" altLang="it-IT" sz="2000" b="1" dirty="0">
                <a:solidFill>
                  <a:schemeClr val="bg2"/>
                </a:solidFill>
              </a:rPr>
              <a:t>Costi di lungo periodo</a:t>
            </a:r>
            <a:r>
              <a:rPr lang="it-IT" altLang="it-IT" sz="2000" b="1" i="1" dirty="0">
                <a:solidFill>
                  <a:schemeClr val="bg2"/>
                </a:solidFill>
              </a:rPr>
              <a:t> tout court</a:t>
            </a:r>
            <a:r>
              <a:rPr lang="it-IT" altLang="it-IT" sz="2000" dirty="0"/>
              <a:t>: </a:t>
            </a:r>
          </a:p>
          <a:p>
            <a:pPr marL="457200" indent="-457200">
              <a:buClr>
                <a:schemeClr val="bg2"/>
              </a:buClr>
            </a:pPr>
            <a:r>
              <a:rPr lang="it-IT" altLang="it-IT" sz="2000" b="1" i="1" dirty="0"/>
              <a:t>CTLP</a:t>
            </a:r>
            <a:r>
              <a:rPr lang="it-IT" altLang="it-IT" sz="2000" dirty="0"/>
              <a:t> = </a:t>
            </a:r>
            <a:r>
              <a:rPr lang="it-IT" altLang="it-IT" sz="2000" b="1" i="1" dirty="0"/>
              <a:t>CVLP</a:t>
            </a:r>
          </a:p>
          <a:p>
            <a:pPr marL="457200" indent="-457200">
              <a:buClr>
                <a:schemeClr val="bg2"/>
              </a:buClr>
            </a:pPr>
            <a:endParaRPr lang="it-IT" altLang="it-IT" sz="2000" b="1" i="1" dirty="0"/>
          </a:p>
          <a:p>
            <a:pPr marL="457200" indent="-457200">
              <a:buClr>
                <a:schemeClr val="bg2"/>
              </a:buClr>
            </a:pPr>
            <a:endParaRPr lang="en-US" alt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>
            <a:extLst>
              <a:ext uri="{FF2B5EF4-FFF2-40B4-BE49-F238E27FC236}">
                <a16:creationId xmlns:a16="http://schemas.microsoft.com/office/drawing/2014/main" id="{FE11DA2C-F3E3-4D90-B905-D4EED76DE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la struttura dei costi</a:t>
            </a:r>
          </a:p>
        </p:txBody>
      </p:sp>
      <p:sp>
        <p:nvSpPr>
          <p:cNvPr id="991235" name="Rectangle 3">
            <a:extLst>
              <a:ext uri="{FF2B5EF4-FFF2-40B4-BE49-F238E27FC236}">
                <a16:creationId xmlns:a16="http://schemas.microsoft.com/office/drawing/2014/main" id="{6DF2955B-A08A-4937-A5B6-93BA6C91AA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8388" y="2133600"/>
            <a:ext cx="7680325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chemeClr val="bg2"/>
              </a:buClr>
            </a:pPr>
            <a:r>
              <a:rPr lang="it-IT" altLang="it-IT" sz="2000" b="1">
                <a:solidFill>
                  <a:schemeClr val="bg2"/>
                </a:solidFill>
              </a:rPr>
              <a:t>B) Costi di lungo periodo</a:t>
            </a:r>
            <a:endParaRPr lang="it-IT" altLang="it-IT" sz="2000"/>
          </a:p>
          <a:p>
            <a:pPr marL="457200" indent="-457200">
              <a:buClr>
                <a:schemeClr val="bg2"/>
              </a:buClr>
            </a:pPr>
            <a:endParaRPr lang="it-IT" altLang="it-IT" sz="2000"/>
          </a:p>
          <a:p>
            <a:pPr marL="457200" indent="-457200">
              <a:buClr>
                <a:schemeClr val="bg2"/>
              </a:buClr>
            </a:pPr>
            <a:r>
              <a:rPr lang="it-IT" altLang="it-IT" sz="2000" b="1">
                <a:solidFill>
                  <a:schemeClr val="bg2"/>
                </a:solidFill>
              </a:rPr>
              <a:t>C</a:t>
            </a:r>
            <a:r>
              <a:rPr lang="en-US" altLang="it-IT" sz="2000" b="1">
                <a:solidFill>
                  <a:schemeClr val="bg2"/>
                </a:solidFill>
              </a:rPr>
              <a:t>osto medio di lungo periodo (</a:t>
            </a:r>
            <a:r>
              <a:rPr lang="en-US" altLang="it-IT" sz="2000" b="1" i="1">
                <a:solidFill>
                  <a:schemeClr val="bg2"/>
                </a:solidFill>
              </a:rPr>
              <a:t>CMeLP</a:t>
            </a:r>
            <a:r>
              <a:rPr lang="en-US" altLang="it-IT" sz="2000" b="1">
                <a:solidFill>
                  <a:schemeClr val="bg2"/>
                </a:solidFill>
              </a:rPr>
              <a:t>):</a:t>
            </a:r>
            <a:r>
              <a:rPr lang="en-US" altLang="it-IT" sz="2000" b="1"/>
              <a:t> </a:t>
            </a:r>
            <a:r>
              <a:rPr lang="en-US" altLang="it-IT" sz="2000"/>
              <a:t>per ciascuna quantità di output (</a:t>
            </a:r>
            <a:r>
              <a:rPr lang="en-US" altLang="it-IT" sz="2000" b="1" i="1"/>
              <a:t>q</a:t>
            </a:r>
            <a:r>
              <a:rPr lang="en-US" altLang="it-IT" sz="2000"/>
              <a:t>), </a:t>
            </a:r>
            <a:r>
              <a:rPr lang="en-US" altLang="it-IT" sz="2000" b="1" i="1"/>
              <a:t>CMeLP</a:t>
            </a:r>
            <a:r>
              <a:rPr lang="en-US" altLang="it-IT" sz="2000"/>
              <a:t> è il costo medio di produzione (</a:t>
            </a:r>
            <a:r>
              <a:rPr lang="en-US" altLang="it-IT" sz="2000" b="1" i="1"/>
              <a:t>CMe</a:t>
            </a:r>
            <a:r>
              <a:rPr lang="en-US" altLang="it-IT" sz="2000" b="1" i="1" baseline="-25000"/>
              <a:t>i</a:t>
            </a:r>
            <a:r>
              <a:rPr lang="en-US" altLang="it-IT" sz="2000"/>
              <a:t>) che corrisponde alla scala di produzione, </a:t>
            </a:r>
            <a:r>
              <a:rPr lang="en-US" altLang="it-IT" sz="2000" i="1"/>
              <a:t>i = 1, 2, 3, …n</a:t>
            </a:r>
            <a:r>
              <a:rPr lang="en-US" altLang="it-IT" sz="2000"/>
              <a:t> (</a:t>
            </a:r>
            <a:r>
              <a:rPr lang="en-US" altLang="it-IT" sz="2000" i="1"/>
              <a:t>n</a:t>
            </a:r>
            <a:r>
              <a:rPr lang="en-US" altLang="it-IT" sz="2000"/>
              <a:t> = numero di scale di produzione possibili), più efficiente (meno costosa)   </a:t>
            </a:r>
          </a:p>
          <a:p>
            <a:pPr marL="457200" indent="-457200">
              <a:buClr>
                <a:schemeClr val="bg2"/>
              </a:buClr>
            </a:pPr>
            <a:endParaRPr lang="en-US" altLang="it-IT" sz="2000">
              <a:sym typeface="Wingdings" panose="05000000000000000000" pitchFamily="2" charset="2"/>
            </a:endParaRPr>
          </a:p>
          <a:p>
            <a:pPr marL="457200" indent="-457200">
              <a:buClr>
                <a:schemeClr val="bg2"/>
              </a:buClr>
            </a:pPr>
            <a:r>
              <a:rPr lang="en-US" altLang="it-IT" sz="2000" b="1">
                <a:sym typeface="Wingdings" panose="05000000000000000000" pitchFamily="2" charset="2"/>
              </a:rPr>
              <a:t>Due casi:</a:t>
            </a:r>
          </a:p>
          <a:p>
            <a:pPr marL="457200" indent="-457200"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2000" b="1">
                <a:solidFill>
                  <a:schemeClr val="bg2"/>
                </a:solidFill>
                <a:sym typeface="Wingdings" panose="05000000000000000000" pitchFamily="2" charset="2"/>
              </a:rPr>
              <a:t>Rendimendi di scala costanti (Figura 18)</a:t>
            </a:r>
          </a:p>
          <a:p>
            <a:pPr marL="457200" indent="-457200"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2000" b="1">
                <a:solidFill>
                  <a:schemeClr val="bg2"/>
                </a:solidFill>
                <a:sym typeface="Wingdings" panose="05000000000000000000" pitchFamily="2" charset="2"/>
              </a:rPr>
              <a:t>Rendimenti di scala prima crescenti e poi decrescenti (Figura 19):</a:t>
            </a:r>
            <a:r>
              <a:rPr lang="en-US" altLang="it-IT" sz="2000" b="1">
                <a:sym typeface="Wingdings" panose="05000000000000000000" pitchFamily="2" charset="2"/>
              </a:rPr>
              <a:t> </a:t>
            </a:r>
            <a:r>
              <a:rPr lang="en-US" altLang="it-IT" sz="2000" b="1" i="1">
                <a:sym typeface="Wingdings" panose="05000000000000000000" pitchFamily="2" charset="2"/>
              </a:rPr>
              <a:t>economie di scala</a:t>
            </a:r>
            <a:r>
              <a:rPr lang="en-US" altLang="it-IT" sz="2000" b="1">
                <a:sym typeface="Wingdings" panose="05000000000000000000" pitchFamily="2" charset="2"/>
              </a:rPr>
              <a:t> </a:t>
            </a:r>
            <a:r>
              <a:rPr lang="en-US" altLang="it-IT" sz="2000">
                <a:sym typeface="Wingdings" panose="05000000000000000000" pitchFamily="2" charset="2"/>
              </a:rPr>
              <a:t>e poi</a:t>
            </a:r>
            <a:r>
              <a:rPr lang="en-US" altLang="it-IT" sz="2000" b="1">
                <a:sym typeface="Wingdings" panose="05000000000000000000" pitchFamily="2" charset="2"/>
              </a:rPr>
              <a:t> </a:t>
            </a:r>
            <a:r>
              <a:rPr lang="en-US" altLang="it-IT" sz="2000" b="1" i="1">
                <a:sym typeface="Wingdings" panose="05000000000000000000" pitchFamily="2" charset="2"/>
              </a:rPr>
              <a:t>diseconomie di scala</a:t>
            </a:r>
          </a:p>
          <a:p>
            <a:pPr marL="838200" lvl="1" indent="-381000">
              <a:buClr>
                <a:schemeClr val="bg2"/>
              </a:buClr>
            </a:pPr>
            <a:endParaRPr lang="en-US" altLang="it-IT" sz="2000" b="1">
              <a:sym typeface="Wingdings" panose="05000000000000000000" pitchFamily="2" charset="2"/>
            </a:endParaRPr>
          </a:p>
          <a:p>
            <a:pPr marL="838200" lvl="1" indent="-381000">
              <a:buClr>
                <a:schemeClr val="bg2"/>
              </a:buClr>
            </a:pPr>
            <a:endParaRPr lang="en-US" altLang="it-IT" sz="1800" b="1">
              <a:sym typeface="Wingdings" panose="05000000000000000000" pitchFamily="2" charset="2"/>
            </a:endParaRPr>
          </a:p>
          <a:p>
            <a:pPr marL="457200" indent="-457200">
              <a:buClr>
                <a:schemeClr val="bg2"/>
              </a:buClr>
            </a:pPr>
            <a:endParaRPr lang="en-US" altLang="it-I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9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>
            <a:extLst>
              <a:ext uri="{FF2B5EF4-FFF2-40B4-BE49-F238E27FC236}">
                <a16:creationId xmlns:a16="http://schemas.microsoft.com/office/drawing/2014/main" id="{3A7B0379-9A60-4C76-86C8-CD337BB6C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cs typeface="Times New Roman" panose="02020603050405020304" pitchFamily="18" charset="0"/>
              </a:rPr>
              <a:t>Figura 18</a:t>
            </a:r>
            <a:r>
              <a:rPr lang="it-IT" altLang="it-IT" i="1">
                <a:cs typeface="Times New Roman" panose="02020603050405020304" pitchFamily="18" charset="0"/>
              </a:rPr>
              <a:t>.</a:t>
            </a:r>
            <a:r>
              <a:rPr lang="it-IT" altLang="it-IT">
                <a:cs typeface="Times New Roman" panose="02020603050405020304" pitchFamily="18" charset="0"/>
              </a:rPr>
              <a:t> </a:t>
            </a:r>
            <a:r>
              <a:rPr lang="it-IT" altLang="it-IT" i="1">
                <a:cs typeface="Times New Roman" panose="02020603050405020304" pitchFamily="18" charset="0"/>
              </a:rPr>
              <a:t>–</a:t>
            </a:r>
            <a:r>
              <a:rPr lang="it-IT" altLang="it-IT">
                <a:cs typeface="Times New Roman" panose="02020603050405020304" pitchFamily="18" charset="0"/>
              </a:rPr>
              <a:t> La curva dei costi medi di lungo periodo         Caso 1: rendimenti di scala costanti</a:t>
            </a:r>
            <a:r>
              <a:rPr lang="en-GB" altLang="it-IT"/>
              <a:t> </a:t>
            </a:r>
            <a:endParaRPr lang="it-IT" altLang="it-IT"/>
          </a:p>
        </p:txBody>
      </p:sp>
      <p:grpSp>
        <p:nvGrpSpPr>
          <p:cNvPr id="856101" name="Group 37">
            <a:extLst>
              <a:ext uri="{FF2B5EF4-FFF2-40B4-BE49-F238E27FC236}">
                <a16:creationId xmlns:a16="http://schemas.microsoft.com/office/drawing/2014/main" id="{F39A937D-139F-45A1-8673-652B9FB1FFFF}"/>
              </a:ext>
            </a:extLst>
          </p:cNvPr>
          <p:cNvGrpSpPr>
            <a:grpSpLocks/>
          </p:cNvGrpSpPr>
          <p:nvPr/>
        </p:nvGrpSpPr>
        <p:grpSpPr bwMode="auto">
          <a:xfrm>
            <a:off x="3476625" y="4240213"/>
            <a:ext cx="420688" cy="1603375"/>
            <a:chOff x="2190" y="2671"/>
            <a:chExt cx="265" cy="1010"/>
          </a:xfrm>
        </p:grpSpPr>
        <p:sp>
          <p:nvSpPr>
            <p:cNvPr id="856071" name="Rectangle 7">
              <a:extLst>
                <a:ext uri="{FF2B5EF4-FFF2-40B4-BE49-F238E27FC236}">
                  <a16:creationId xmlns:a16="http://schemas.microsoft.com/office/drawing/2014/main" id="{ECBFBB09-20F9-46F0-9F19-BDED399B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3499"/>
              <a:ext cx="26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  <a:r>
                <a:rPr lang="it-IT" altLang="it-IT" b="1" i="1">
                  <a:sym typeface="Symbol" panose="05050102010706020507" pitchFamily="18" charset="2"/>
                </a:rPr>
                <a:t></a:t>
              </a:r>
              <a:endParaRPr lang="it-IT" altLang="it-IT" b="1" i="1"/>
            </a:p>
          </p:txBody>
        </p:sp>
        <p:sp>
          <p:nvSpPr>
            <p:cNvPr id="856072" name="Line 8">
              <a:extLst>
                <a:ext uri="{FF2B5EF4-FFF2-40B4-BE49-F238E27FC236}">
                  <a16:creationId xmlns:a16="http://schemas.microsoft.com/office/drawing/2014/main" id="{13D7AD3D-84F1-4FD6-AC17-03DFE655B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0" y="2671"/>
              <a:ext cx="0" cy="8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56100" name="Group 36">
            <a:extLst>
              <a:ext uri="{FF2B5EF4-FFF2-40B4-BE49-F238E27FC236}">
                <a16:creationId xmlns:a16="http://schemas.microsoft.com/office/drawing/2014/main" id="{461C9B1A-A672-429B-A1E3-8C723190E7C1}"/>
              </a:ext>
            </a:extLst>
          </p:cNvPr>
          <p:cNvGrpSpPr>
            <a:grpSpLocks/>
          </p:cNvGrpSpPr>
          <p:nvPr/>
        </p:nvGrpSpPr>
        <p:grpSpPr bwMode="auto">
          <a:xfrm>
            <a:off x="2170113" y="4244975"/>
            <a:ext cx="5754687" cy="492125"/>
            <a:chOff x="1367" y="2674"/>
            <a:chExt cx="3625" cy="310"/>
          </a:xfrm>
        </p:grpSpPr>
        <p:sp>
          <p:nvSpPr>
            <p:cNvPr id="856081" name="Line 17">
              <a:extLst>
                <a:ext uri="{FF2B5EF4-FFF2-40B4-BE49-F238E27FC236}">
                  <a16:creationId xmlns:a16="http://schemas.microsoft.com/office/drawing/2014/main" id="{278C094E-4F91-4032-BF9F-822BD87CF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2674"/>
              <a:ext cx="336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6082" name="Rectangle 18">
              <a:extLst>
                <a:ext uri="{FF2B5EF4-FFF2-40B4-BE49-F238E27FC236}">
                  <a16:creationId xmlns:a16="http://schemas.microsoft.com/office/drawing/2014/main" id="{66C6B8C4-F512-4D6C-8451-1202E8AFF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2712"/>
              <a:ext cx="60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CMe LP</a:t>
              </a:r>
            </a:p>
          </p:txBody>
        </p:sp>
      </p:grpSp>
      <p:grpSp>
        <p:nvGrpSpPr>
          <p:cNvPr id="856095" name="Group 31">
            <a:extLst>
              <a:ext uri="{FF2B5EF4-FFF2-40B4-BE49-F238E27FC236}">
                <a16:creationId xmlns:a16="http://schemas.microsoft.com/office/drawing/2014/main" id="{7C39FA3E-DABF-407C-A682-A8B01518123F}"/>
              </a:ext>
            </a:extLst>
          </p:cNvPr>
          <p:cNvGrpSpPr>
            <a:grpSpLocks/>
          </p:cNvGrpSpPr>
          <p:nvPr/>
        </p:nvGrpSpPr>
        <p:grpSpPr bwMode="auto">
          <a:xfrm>
            <a:off x="2090738" y="3092450"/>
            <a:ext cx="2747962" cy="1152525"/>
            <a:chOff x="1317" y="1948"/>
            <a:chExt cx="1731" cy="726"/>
          </a:xfrm>
        </p:grpSpPr>
        <p:sp>
          <p:nvSpPr>
            <p:cNvPr id="856070" name="Freeform 6">
              <a:extLst>
                <a:ext uri="{FF2B5EF4-FFF2-40B4-BE49-F238E27FC236}">
                  <a16:creationId xmlns:a16="http://schemas.microsoft.com/office/drawing/2014/main" id="{39DDCDCD-1AF9-4129-840B-82BA513BC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132"/>
              <a:ext cx="1592" cy="542"/>
            </a:xfrm>
            <a:custGeom>
              <a:avLst/>
              <a:gdLst>
                <a:gd name="T0" fmla="*/ 0 w 2592"/>
                <a:gd name="T1" fmla="*/ 0 h 864"/>
                <a:gd name="T2" fmla="*/ 432 w 2592"/>
                <a:gd name="T3" fmla="*/ 576 h 864"/>
                <a:gd name="T4" fmla="*/ 1296 w 2592"/>
                <a:gd name="T5" fmla="*/ 864 h 864"/>
                <a:gd name="T6" fmla="*/ 2160 w 2592"/>
                <a:gd name="T7" fmla="*/ 576 h 864"/>
                <a:gd name="T8" fmla="*/ 2592 w 2592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864">
                  <a:moveTo>
                    <a:pt x="0" y="0"/>
                  </a:moveTo>
                  <a:cubicBezTo>
                    <a:pt x="108" y="216"/>
                    <a:pt x="216" y="432"/>
                    <a:pt x="432" y="576"/>
                  </a:cubicBezTo>
                  <a:cubicBezTo>
                    <a:pt x="648" y="720"/>
                    <a:pt x="1008" y="864"/>
                    <a:pt x="1296" y="864"/>
                  </a:cubicBezTo>
                  <a:cubicBezTo>
                    <a:pt x="1584" y="864"/>
                    <a:pt x="1944" y="720"/>
                    <a:pt x="2160" y="576"/>
                  </a:cubicBezTo>
                  <a:cubicBezTo>
                    <a:pt x="2376" y="432"/>
                    <a:pt x="2484" y="216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6083" name="Text Box 19">
              <a:extLst>
                <a:ext uri="{FF2B5EF4-FFF2-40B4-BE49-F238E27FC236}">
                  <a16:creationId xmlns:a16="http://schemas.microsoft.com/office/drawing/2014/main" id="{88D68F16-B9C5-4F31-8B6A-9BEB69EBA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1948"/>
              <a:ext cx="61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CMe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</p:grpSp>
      <p:grpSp>
        <p:nvGrpSpPr>
          <p:cNvPr id="856096" name="Group 32">
            <a:extLst>
              <a:ext uri="{FF2B5EF4-FFF2-40B4-BE49-F238E27FC236}">
                <a16:creationId xmlns:a16="http://schemas.microsoft.com/office/drawing/2014/main" id="{B04DCC92-4F1E-41C5-8501-720F888A56E9}"/>
              </a:ext>
            </a:extLst>
          </p:cNvPr>
          <p:cNvGrpSpPr>
            <a:grpSpLocks/>
          </p:cNvGrpSpPr>
          <p:nvPr/>
        </p:nvGrpSpPr>
        <p:grpSpPr bwMode="auto">
          <a:xfrm>
            <a:off x="2649538" y="3092450"/>
            <a:ext cx="2749550" cy="1155700"/>
            <a:chOff x="1669" y="1948"/>
            <a:chExt cx="1732" cy="728"/>
          </a:xfrm>
        </p:grpSpPr>
        <p:sp>
          <p:nvSpPr>
            <p:cNvPr id="856079" name="Freeform 15">
              <a:extLst>
                <a:ext uri="{FF2B5EF4-FFF2-40B4-BE49-F238E27FC236}">
                  <a16:creationId xmlns:a16="http://schemas.microsoft.com/office/drawing/2014/main" id="{4F3B5755-6DF5-4943-8C83-D91EDEEAC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2132"/>
              <a:ext cx="1592" cy="544"/>
            </a:xfrm>
            <a:custGeom>
              <a:avLst/>
              <a:gdLst>
                <a:gd name="T0" fmla="*/ 0 w 2592"/>
                <a:gd name="T1" fmla="*/ 0 h 864"/>
                <a:gd name="T2" fmla="*/ 432 w 2592"/>
                <a:gd name="T3" fmla="*/ 576 h 864"/>
                <a:gd name="T4" fmla="*/ 1296 w 2592"/>
                <a:gd name="T5" fmla="*/ 864 h 864"/>
                <a:gd name="T6" fmla="*/ 2160 w 2592"/>
                <a:gd name="T7" fmla="*/ 576 h 864"/>
                <a:gd name="T8" fmla="*/ 2592 w 2592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864">
                  <a:moveTo>
                    <a:pt x="0" y="0"/>
                  </a:moveTo>
                  <a:cubicBezTo>
                    <a:pt x="108" y="216"/>
                    <a:pt x="216" y="432"/>
                    <a:pt x="432" y="576"/>
                  </a:cubicBezTo>
                  <a:cubicBezTo>
                    <a:pt x="648" y="720"/>
                    <a:pt x="1008" y="864"/>
                    <a:pt x="1296" y="864"/>
                  </a:cubicBezTo>
                  <a:cubicBezTo>
                    <a:pt x="1584" y="864"/>
                    <a:pt x="1944" y="720"/>
                    <a:pt x="2160" y="576"/>
                  </a:cubicBezTo>
                  <a:cubicBezTo>
                    <a:pt x="2376" y="432"/>
                    <a:pt x="2484" y="216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6084" name="Text Box 20">
              <a:extLst>
                <a:ext uri="{FF2B5EF4-FFF2-40B4-BE49-F238E27FC236}">
                  <a16:creationId xmlns:a16="http://schemas.microsoft.com/office/drawing/2014/main" id="{075B77AC-41D3-478D-8A8C-AB1B29C53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1948"/>
              <a:ext cx="531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CMe</a:t>
              </a:r>
              <a:r>
                <a:rPr lang="it-IT" altLang="it-IT" b="1" i="1" baseline="-25000"/>
                <a:t>2</a:t>
              </a:r>
              <a:endParaRPr lang="it-IT" altLang="it-IT" b="1" i="1"/>
            </a:p>
          </p:txBody>
        </p:sp>
      </p:grpSp>
      <p:grpSp>
        <p:nvGrpSpPr>
          <p:cNvPr id="856118" name="Group 54">
            <a:extLst>
              <a:ext uri="{FF2B5EF4-FFF2-40B4-BE49-F238E27FC236}">
                <a16:creationId xmlns:a16="http://schemas.microsoft.com/office/drawing/2014/main" id="{020A2AC0-DA8B-40A3-B9C0-070004FD2291}"/>
              </a:ext>
            </a:extLst>
          </p:cNvPr>
          <p:cNvGrpSpPr>
            <a:grpSpLocks/>
          </p:cNvGrpSpPr>
          <p:nvPr/>
        </p:nvGrpSpPr>
        <p:grpSpPr bwMode="auto">
          <a:xfrm>
            <a:off x="4697413" y="4240213"/>
            <a:ext cx="420687" cy="1603375"/>
            <a:chOff x="2959" y="2671"/>
            <a:chExt cx="265" cy="1010"/>
          </a:xfrm>
        </p:grpSpPr>
        <p:sp>
          <p:nvSpPr>
            <p:cNvPr id="856075" name="Line 11">
              <a:extLst>
                <a:ext uri="{FF2B5EF4-FFF2-40B4-BE49-F238E27FC236}">
                  <a16:creationId xmlns:a16="http://schemas.microsoft.com/office/drawing/2014/main" id="{2EB273BB-D452-4BEA-B063-7ADE8CE38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671"/>
              <a:ext cx="0" cy="8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6077" name="Rectangle 13">
              <a:extLst>
                <a:ext uri="{FF2B5EF4-FFF2-40B4-BE49-F238E27FC236}">
                  <a16:creationId xmlns:a16="http://schemas.microsoft.com/office/drawing/2014/main" id="{DD731446-3453-43A0-9C45-EAD0BD664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3499"/>
              <a:ext cx="26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  <a:r>
                <a:rPr lang="it-IT" altLang="it-IT" b="1" i="1">
                  <a:sym typeface="Symbol" panose="05050102010706020507" pitchFamily="18" charset="2"/>
                </a:rPr>
                <a:t></a:t>
              </a:r>
              <a:endParaRPr lang="it-IT" altLang="it-IT" b="1" i="1"/>
            </a:p>
          </p:txBody>
        </p:sp>
      </p:grpSp>
      <p:grpSp>
        <p:nvGrpSpPr>
          <p:cNvPr id="856097" name="Group 33">
            <a:extLst>
              <a:ext uri="{FF2B5EF4-FFF2-40B4-BE49-F238E27FC236}">
                <a16:creationId xmlns:a16="http://schemas.microsoft.com/office/drawing/2014/main" id="{2D080D15-5246-41D4-9EDC-BB2018F8257C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3092450"/>
            <a:ext cx="2608263" cy="1152525"/>
            <a:chOff x="2200" y="1948"/>
            <a:chExt cx="1643" cy="726"/>
          </a:xfrm>
        </p:grpSpPr>
        <p:sp>
          <p:nvSpPr>
            <p:cNvPr id="856073" name="Freeform 9">
              <a:extLst>
                <a:ext uri="{FF2B5EF4-FFF2-40B4-BE49-F238E27FC236}">
                  <a16:creationId xmlns:a16="http://schemas.microsoft.com/office/drawing/2014/main" id="{94F44D6C-792D-4711-9DF1-703313B96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2132"/>
              <a:ext cx="1592" cy="542"/>
            </a:xfrm>
            <a:custGeom>
              <a:avLst/>
              <a:gdLst>
                <a:gd name="T0" fmla="*/ 0 w 2592"/>
                <a:gd name="T1" fmla="*/ 0 h 864"/>
                <a:gd name="T2" fmla="*/ 432 w 2592"/>
                <a:gd name="T3" fmla="*/ 576 h 864"/>
                <a:gd name="T4" fmla="*/ 1296 w 2592"/>
                <a:gd name="T5" fmla="*/ 864 h 864"/>
                <a:gd name="T6" fmla="*/ 2160 w 2592"/>
                <a:gd name="T7" fmla="*/ 576 h 864"/>
                <a:gd name="T8" fmla="*/ 2592 w 2592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864">
                  <a:moveTo>
                    <a:pt x="0" y="0"/>
                  </a:moveTo>
                  <a:cubicBezTo>
                    <a:pt x="108" y="216"/>
                    <a:pt x="216" y="432"/>
                    <a:pt x="432" y="576"/>
                  </a:cubicBezTo>
                  <a:cubicBezTo>
                    <a:pt x="648" y="720"/>
                    <a:pt x="1008" y="864"/>
                    <a:pt x="1296" y="864"/>
                  </a:cubicBezTo>
                  <a:cubicBezTo>
                    <a:pt x="1584" y="864"/>
                    <a:pt x="1944" y="720"/>
                    <a:pt x="2160" y="576"/>
                  </a:cubicBezTo>
                  <a:cubicBezTo>
                    <a:pt x="2376" y="432"/>
                    <a:pt x="2484" y="216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6085" name="Text Box 21">
              <a:extLst>
                <a:ext uri="{FF2B5EF4-FFF2-40B4-BE49-F238E27FC236}">
                  <a16:creationId xmlns:a16="http://schemas.microsoft.com/office/drawing/2014/main" id="{6B29DBEA-A83F-460A-A8C2-F7D268C01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948"/>
              <a:ext cx="61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CMe</a:t>
              </a:r>
              <a:r>
                <a:rPr lang="it-IT" altLang="it-IT" b="1" i="1" baseline="-25000"/>
                <a:t>3</a:t>
              </a:r>
              <a:endParaRPr lang="it-IT" altLang="it-IT" b="1" i="1"/>
            </a:p>
          </p:txBody>
        </p:sp>
      </p:grpSp>
      <p:grpSp>
        <p:nvGrpSpPr>
          <p:cNvPr id="856098" name="Group 34">
            <a:extLst>
              <a:ext uri="{FF2B5EF4-FFF2-40B4-BE49-F238E27FC236}">
                <a16:creationId xmlns:a16="http://schemas.microsoft.com/office/drawing/2014/main" id="{68038B57-BBA2-4C3E-A99C-D15F5EA788C2}"/>
              </a:ext>
            </a:extLst>
          </p:cNvPr>
          <p:cNvGrpSpPr>
            <a:grpSpLocks/>
          </p:cNvGrpSpPr>
          <p:nvPr/>
        </p:nvGrpSpPr>
        <p:grpSpPr bwMode="auto">
          <a:xfrm>
            <a:off x="4194175" y="3092450"/>
            <a:ext cx="2887663" cy="1155700"/>
            <a:chOff x="2642" y="1948"/>
            <a:chExt cx="1819" cy="728"/>
          </a:xfrm>
        </p:grpSpPr>
        <p:sp>
          <p:nvSpPr>
            <p:cNvPr id="856080" name="Freeform 16">
              <a:extLst>
                <a:ext uri="{FF2B5EF4-FFF2-40B4-BE49-F238E27FC236}">
                  <a16:creationId xmlns:a16="http://schemas.microsoft.com/office/drawing/2014/main" id="{4C0BFCD4-A607-4CAE-882E-2A1BF50C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132"/>
              <a:ext cx="1591" cy="544"/>
            </a:xfrm>
            <a:custGeom>
              <a:avLst/>
              <a:gdLst>
                <a:gd name="T0" fmla="*/ 0 w 2592"/>
                <a:gd name="T1" fmla="*/ 0 h 864"/>
                <a:gd name="T2" fmla="*/ 432 w 2592"/>
                <a:gd name="T3" fmla="*/ 576 h 864"/>
                <a:gd name="T4" fmla="*/ 1296 w 2592"/>
                <a:gd name="T5" fmla="*/ 864 h 864"/>
                <a:gd name="T6" fmla="*/ 2160 w 2592"/>
                <a:gd name="T7" fmla="*/ 576 h 864"/>
                <a:gd name="T8" fmla="*/ 2592 w 2592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864">
                  <a:moveTo>
                    <a:pt x="0" y="0"/>
                  </a:moveTo>
                  <a:cubicBezTo>
                    <a:pt x="108" y="216"/>
                    <a:pt x="216" y="432"/>
                    <a:pt x="432" y="576"/>
                  </a:cubicBezTo>
                  <a:cubicBezTo>
                    <a:pt x="648" y="720"/>
                    <a:pt x="1008" y="864"/>
                    <a:pt x="1296" y="864"/>
                  </a:cubicBezTo>
                  <a:cubicBezTo>
                    <a:pt x="1584" y="864"/>
                    <a:pt x="1944" y="720"/>
                    <a:pt x="2160" y="576"/>
                  </a:cubicBezTo>
                  <a:cubicBezTo>
                    <a:pt x="2376" y="432"/>
                    <a:pt x="2484" y="216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6086" name="Text Box 22">
              <a:extLst>
                <a:ext uri="{FF2B5EF4-FFF2-40B4-BE49-F238E27FC236}">
                  <a16:creationId xmlns:a16="http://schemas.microsoft.com/office/drawing/2014/main" id="{7A380688-32DD-4DBF-9DCF-91DF9CC8A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2" y="1948"/>
              <a:ext cx="53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CMe</a:t>
              </a:r>
              <a:r>
                <a:rPr lang="it-IT" altLang="it-IT" b="1" i="1" baseline="-25000"/>
                <a:t>4</a:t>
              </a:r>
              <a:endParaRPr lang="it-IT" altLang="it-IT" b="1" i="1"/>
            </a:p>
          </p:txBody>
        </p:sp>
      </p:grpSp>
      <p:grpSp>
        <p:nvGrpSpPr>
          <p:cNvPr id="856119" name="Group 55">
            <a:extLst>
              <a:ext uri="{FF2B5EF4-FFF2-40B4-BE49-F238E27FC236}">
                <a16:creationId xmlns:a16="http://schemas.microsoft.com/office/drawing/2014/main" id="{D380B801-FA2E-44F5-992D-D8429F5459B0}"/>
              </a:ext>
            </a:extLst>
          </p:cNvPr>
          <p:cNvGrpSpPr>
            <a:grpSpLocks/>
          </p:cNvGrpSpPr>
          <p:nvPr/>
        </p:nvGrpSpPr>
        <p:grpSpPr bwMode="auto">
          <a:xfrm>
            <a:off x="6242050" y="4240213"/>
            <a:ext cx="420688" cy="1603375"/>
            <a:chOff x="3932" y="2671"/>
            <a:chExt cx="265" cy="1010"/>
          </a:xfrm>
        </p:grpSpPr>
        <p:sp>
          <p:nvSpPr>
            <p:cNvPr id="856076" name="Line 12">
              <a:extLst>
                <a:ext uri="{FF2B5EF4-FFF2-40B4-BE49-F238E27FC236}">
                  <a16:creationId xmlns:a16="http://schemas.microsoft.com/office/drawing/2014/main" id="{54B3151E-281F-4A1C-90DF-2E4FD9749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9" y="2671"/>
              <a:ext cx="0" cy="8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6078" name="Rectangle 14">
              <a:extLst>
                <a:ext uri="{FF2B5EF4-FFF2-40B4-BE49-F238E27FC236}">
                  <a16:creationId xmlns:a16="http://schemas.microsoft.com/office/drawing/2014/main" id="{E81CEB0E-B7B4-40DC-B5C3-F1C02C31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3499"/>
              <a:ext cx="26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  <a:r>
                <a:rPr lang="it-IT" altLang="it-IT" b="1" i="1">
                  <a:sym typeface="Symbol" panose="05050102010706020507" pitchFamily="18" charset="2"/>
                </a:rPr>
                <a:t></a:t>
              </a:r>
              <a:endParaRPr lang="it-IT" altLang="it-IT" b="1" i="1"/>
            </a:p>
          </p:txBody>
        </p:sp>
      </p:grpSp>
      <p:grpSp>
        <p:nvGrpSpPr>
          <p:cNvPr id="856099" name="Group 35">
            <a:extLst>
              <a:ext uri="{FF2B5EF4-FFF2-40B4-BE49-F238E27FC236}">
                <a16:creationId xmlns:a16="http://schemas.microsoft.com/office/drawing/2014/main" id="{906FB168-63A1-411E-A751-9190217549CD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3092450"/>
            <a:ext cx="2749550" cy="1152525"/>
            <a:chOff x="3084" y="1948"/>
            <a:chExt cx="1732" cy="726"/>
          </a:xfrm>
        </p:grpSpPr>
        <p:sp>
          <p:nvSpPr>
            <p:cNvPr id="856074" name="Freeform 10">
              <a:extLst>
                <a:ext uri="{FF2B5EF4-FFF2-40B4-BE49-F238E27FC236}">
                  <a16:creationId xmlns:a16="http://schemas.microsoft.com/office/drawing/2014/main" id="{F8E37D76-DE1A-4703-A2AC-1BCE9155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132"/>
              <a:ext cx="1592" cy="542"/>
            </a:xfrm>
            <a:custGeom>
              <a:avLst/>
              <a:gdLst>
                <a:gd name="T0" fmla="*/ 0 w 2592"/>
                <a:gd name="T1" fmla="*/ 0 h 864"/>
                <a:gd name="T2" fmla="*/ 432 w 2592"/>
                <a:gd name="T3" fmla="*/ 576 h 864"/>
                <a:gd name="T4" fmla="*/ 1296 w 2592"/>
                <a:gd name="T5" fmla="*/ 864 h 864"/>
                <a:gd name="T6" fmla="*/ 2160 w 2592"/>
                <a:gd name="T7" fmla="*/ 576 h 864"/>
                <a:gd name="T8" fmla="*/ 2592 w 2592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2" h="864">
                  <a:moveTo>
                    <a:pt x="0" y="0"/>
                  </a:moveTo>
                  <a:cubicBezTo>
                    <a:pt x="108" y="216"/>
                    <a:pt x="216" y="432"/>
                    <a:pt x="432" y="576"/>
                  </a:cubicBezTo>
                  <a:cubicBezTo>
                    <a:pt x="648" y="720"/>
                    <a:pt x="1008" y="864"/>
                    <a:pt x="1296" y="864"/>
                  </a:cubicBezTo>
                  <a:cubicBezTo>
                    <a:pt x="1584" y="864"/>
                    <a:pt x="1944" y="720"/>
                    <a:pt x="2160" y="576"/>
                  </a:cubicBezTo>
                  <a:cubicBezTo>
                    <a:pt x="2376" y="432"/>
                    <a:pt x="2484" y="216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6087" name="Text Box 23">
              <a:extLst>
                <a:ext uri="{FF2B5EF4-FFF2-40B4-BE49-F238E27FC236}">
                  <a16:creationId xmlns:a16="http://schemas.microsoft.com/office/drawing/2014/main" id="{8E82A9B9-8384-4B86-822A-96889C65F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1948"/>
              <a:ext cx="53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CMe</a:t>
              </a:r>
              <a:r>
                <a:rPr lang="it-IT" altLang="it-IT" b="1" i="1" baseline="-25000"/>
                <a:t>5</a:t>
              </a:r>
              <a:endParaRPr lang="it-IT" altLang="it-IT" b="1" i="1"/>
            </a:p>
          </p:txBody>
        </p:sp>
      </p:grpSp>
      <p:sp>
        <p:nvSpPr>
          <p:cNvPr id="856088" name="Line 24">
            <a:extLst>
              <a:ext uri="{FF2B5EF4-FFF2-40B4-BE49-F238E27FC236}">
                <a16:creationId xmlns:a16="http://schemas.microsoft.com/office/drawing/2014/main" id="{667AE823-BF46-44F6-8424-9C4EEDB1CA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0863" y="3789363"/>
            <a:ext cx="1587" cy="175418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6089" name="Text Box 25">
            <a:extLst>
              <a:ext uri="{FF2B5EF4-FFF2-40B4-BE49-F238E27FC236}">
                <a16:creationId xmlns:a16="http://schemas.microsoft.com/office/drawing/2014/main" id="{8A9FD0D0-1103-4173-B149-C3AC3E51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511800"/>
            <a:ext cx="420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altLang="it-IT" b="1" i="1"/>
              <a:t>q</a:t>
            </a:r>
          </a:p>
        </p:txBody>
      </p:sp>
      <p:grpSp>
        <p:nvGrpSpPr>
          <p:cNvPr id="856093" name="Group 29">
            <a:extLst>
              <a:ext uri="{FF2B5EF4-FFF2-40B4-BE49-F238E27FC236}">
                <a16:creationId xmlns:a16="http://schemas.microsoft.com/office/drawing/2014/main" id="{4D2784D2-CF50-4947-9C2A-EF780A3DE28C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535238"/>
            <a:ext cx="5973763" cy="3408362"/>
            <a:chOff x="1028" y="1597"/>
            <a:chExt cx="3763" cy="2147"/>
          </a:xfrm>
        </p:grpSpPr>
        <p:sp>
          <p:nvSpPr>
            <p:cNvPr id="856068" name="Rectangle 4">
              <a:extLst>
                <a:ext uri="{FF2B5EF4-FFF2-40B4-BE49-F238E27FC236}">
                  <a16:creationId xmlns:a16="http://schemas.microsoft.com/office/drawing/2014/main" id="{CFF22EB0-5133-4CCD-B632-166ED12B0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1614"/>
              <a:ext cx="32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CMe</a:t>
              </a:r>
            </a:p>
          </p:txBody>
        </p:sp>
        <p:sp>
          <p:nvSpPr>
            <p:cNvPr id="856069" name="Rectangle 5">
              <a:extLst>
                <a:ext uri="{FF2B5EF4-FFF2-40B4-BE49-F238E27FC236}">
                  <a16:creationId xmlns:a16="http://schemas.microsoft.com/office/drawing/2014/main" id="{59887E9F-33E1-4AF8-A218-DD3ADDBED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" y="3495"/>
              <a:ext cx="26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  <p:sp>
          <p:nvSpPr>
            <p:cNvPr id="856090" name="Freeform 26">
              <a:extLst>
                <a:ext uri="{FF2B5EF4-FFF2-40B4-BE49-F238E27FC236}">
                  <a16:creationId xmlns:a16="http://schemas.microsoft.com/office/drawing/2014/main" id="{7CF70452-4A58-4A3B-8B38-E117239C4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597"/>
              <a:ext cx="3379" cy="1897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6091" name="Text Box 27">
              <a:extLst>
                <a:ext uri="{FF2B5EF4-FFF2-40B4-BE49-F238E27FC236}">
                  <a16:creationId xmlns:a16="http://schemas.microsoft.com/office/drawing/2014/main" id="{124ED536-B98D-4A16-983C-93CFE702A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7" y="3472"/>
              <a:ext cx="26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sp>
        <p:nvSpPr>
          <p:cNvPr id="856104" name="Text Box 40">
            <a:extLst>
              <a:ext uri="{FF2B5EF4-FFF2-40B4-BE49-F238E27FC236}">
                <a16:creationId xmlns:a16="http://schemas.microsoft.com/office/drawing/2014/main" id="{58D4C173-35D1-4AD7-8866-146EFEDF4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52" y="2057793"/>
            <a:ext cx="33115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dirty="0">
                <a:latin typeface="+mn-lt"/>
              </a:rPr>
              <a:t>Scale di </a:t>
            </a:r>
            <a:r>
              <a:rPr lang="en-US" altLang="it-IT" dirty="0" err="1">
                <a:latin typeface="+mn-lt"/>
              </a:rPr>
              <a:t>produzione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sempre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maggiori</a:t>
            </a:r>
            <a:r>
              <a:rPr lang="en-US" altLang="it-IT" dirty="0">
                <a:latin typeface="+mn-lt"/>
              </a:rPr>
              <a:t>:</a:t>
            </a:r>
          </a:p>
          <a:p>
            <a:pPr algn="ctr"/>
            <a:r>
              <a:rPr lang="en-US" altLang="it-IT" i="1" dirty="0">
                <a:latin typeface="+mn-lt"/>
              </a:rPr>
              <a:t>n = 0, 1, 2, 3, 4, 5</a:t>
            </a:r>
          </a:p>
        </p:txBody>
      </p:sp>
      <p:grpSp>
        <p:nvGrpSpPr>
          <p:cNvPr id="856112" name="Group 48">
            <a:extLst>
              <a:ext uri="{FF2B5EF4-FFF2-40B4-BE49-F238E27FC236}">
                <a16:creationId xmlns:a16="http://schemas.microsoft.com/office/drawing/2014/main" id="{5746A765-5516-44BA-A383-D7C5581730EA}"/>
              </a:ext>
            </a:extLst>
          </p:cNvPr>
          <p:cNvGrpSpPr>
            <a:grpSpLocks/>
          </p:cNvGrpSpPr>
          <p:nvPr/>
        </p:nvGrpSpPr>
        <p:grpSpPr bwMode="auto">
          <a:xfrm>
            <a:off x="1546225" y="3068638"/>
            <a:ext cx="3063875" cy="1152525"/>
            <a:chOff x="974" y="1943"/>
            <a:chExt cx="1930" cy="726"/>
          </a:xfrm>
        </p:grpSpPr>
        <p:grpSp>
          <p:nvGrpSpPr>
            <p:cNvPr id="856108" name="Group 44">
              <a:extLst>
                <a:ext uri="{FF2B5EF4-FFF2-40B4-BE49-F238E27FC236}">
                  <a16:creationId xmlns:a16="http://schemas.microsoft.com/office/drawing/2014/main" id="{F1A80264-ED28-41D0-8435-BDCA7FAE1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3" y="1943"/>
              <a:ext cx="1731" cy="726"/>
              <a:chOff x="1317" y="1948"/>
              <a:chExt cx="1731" cy="726"/>
            </a:xfrm>
          </p:grpSpPr>
          <p:sp>
            <p:nvSpPr>
              <p:cNvPr id="856109" name="Freeform 45">
                <a:extLst>
                  <a:ext uri="{FF2B5EF4-FFF2-40B4-BE49-F238E27FC236}">
                    <a16:creationId xmlns:a16="http://schemas.microsoft.com/office/drawing/2014/main" id="{198F7ABB-2300-4B09-9BAB-655B2A231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2132"/>
                <a:ext cx="1592" cy="542"/>
              </a:xfrm>
              <a:custGeom>
                <a:avLst/>
                <a:gdLst>
                  <a:gd name="T0" fmla="*/ 0 w 2592"/>
                  <a:gd name="T1" fmla="*/ 0 h 864"/>
                  <a:gd name="T2" fmla="*/ 432 w 2592"/>
                  <a:gd name="T3" fmla="*/ 576 h 864"/>
                  <a:gd name="T4" fmla="*/ 1296 w 2592"/>
                  <a:gd name="T5" fmla="*/ 864 h 864"/>
                  <a:gd name="T6" fmla="*/ 2160 w 2592"/>
                  <a:gd name="T7" fmla="*/ 576 h 864"/>
                  <a:gd name="T8" fmla="*/ 2592 w 2592"/>
                  <a:gd name="T9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2" h="864">
                    <a:moveTo>
                      <a:pt x="0" y="0"/>
                    </a:moveTo>
                    <a:cubicBezTo>
                      <a:pt x="108" y="216"/>
                      <a:pt x="216" y="432"/>
                      <a:pt x="432" y="576"/>
                    </a:cubicBezTo>
                    <a:cubicBezTo>
                      <a:pt x="648" y="720"/>
                      <a:pt x="1008" y="864"/>
                      <a:pt x="1296" y="864"/>
                    </a:cubicBezTo>
                    <a:cubicBezTo>
                      <a:pt x="1584" y="864"/>
                      <a:pt x="1944" y="720"/>
                      <a:pt x="2160" y="576"/>
                    </a:cubicBezTo>
                    <a:cubicBezTo>
                      <a:pt x="2376" y="432"/>
                      <a:pt x="2484" y="216"/>
                      <a:pt x="259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6110" name="Text Box 46">
                <a:extLst>
                  <a:ext uri="{FF2B5EF4-FFF2-40B4-BE49-F238E27FC236}">
                    <a16:creationId xmlns:a16="http://schemas.microsoft.com/office/drawing/2014/main" id="{8C3A999F-221C-402D-9302-A0D61FBB1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7" y="1948"/>
                <a:ext cx="61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endParaRPr lang="en-US" altLang="it-IT" b="1" i="1"/>
              </a:p>
            </p:txBody>
          </p:sp>
        </p:grpSp>
        <p:sp>
          <p:nvSpPr>
            <p:cNvPr id="856111" name="Text Box 47">
              <a:extLst>
                <a:ext uri="{FF2B5EF4-FFF2-40B4-BE49-F238E27FC236}">
                  <a16:creationId xmlns:a16="http://schemas.microsoft.com/office/drawing/2014/main" id="{FFB6B316-745F-4C8C-8F3A-26D49AF38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2115"/>
              <a:ext cx="54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b="1" i="1">
                  <a:solidFill>
                    <a:srgbClr val="FF3300"/>
                  </a:solidFill>
                </a:rPr>
                <a:t>CMe</a:t>
              </a:r>
              <a:r>
                <a:rPr lang="en-US" altLang="it-IT" b="1" i="1" baseline="-25000">
                  <a:solidFill>
                    <a:srgbClr val="FF3300"/>
                  </a:solidFill>
                </a:rPr>
                <a:t>-1</a:t>
              </a:r>
            </a:p>
          </p:txBody>
        </p:sp>
      </p:grpSp>
      <p:grpSp>
        <p:nvGrpSpPr>
          <p:cNvPr id="856113" name="Group 49">
            <a:extLst>
              <a:ext uri="{FF2B5EF4-FFF2-40B4-BE49-F238E27FC236}">
                <a16:creationId xmlns:a16="http://schemas.microsoft.com/office/drawing/2014/main" id="{353691DC-41DC-49E8-A5A9-1F51B56CB4FF}"/>
              </a:ext>
            </a:extLst>
          </p:cNvPr>
          <p:cNvGrpSpPr>
            <a:grpSpLocks/>
          </p:cNvGrpSpPr>
          <p:nvPr/>
        </p:nvGrpSpPr>
        <p:grpSpPr bwMode="auto">
          <a:xfrm>
            <a:off x="1335088" y="3068638"/>
            <a:ext cx="3063875" cy="1152525"/>
            <a:chOff x="974" y="1943"/>
            <a:chExt cx="1930" cy="726"/>
          </a:xfrm>
        </p:grpSpPr>
        <p:grpSp>
          <p:nvGrpSpPr>
            <p:cNvPr id="856114" name="Group 50">
              <a:extLst>
                <a:ext uri="{FF2B5EF4-FFF2-40B4-BE49-F238E27FC236}">
                  <a16:creationId xmlns:a16="http://schemas.microsoft.com/office/drawing/2014/main" id="{9D0F4F2A-5E4D-4839-8564-34BB38C5F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3" y="1943"/>
              <a:ext cx="1731" cy="726"/>
              <a:chOff x="1317" y="1948"/>
              <a:chExt cx="1731" cy="726"/>
            </a:xfrm>
          </p:grpSpPr>
          <p:sp>
            <p:nvSpPr>
              <p:cNvPr id="856115" name="Freeform 51">
                <a:extLst>
                  <a:ext uri="{FF2B5EF4-FFF2-40B4-BE49-F238E27FC236}">
                    <a16:creationId xmlns:a16="http://schemas.microsoft.com/office/drawing/2014/main" id="{078D2142-C1EB-4ED2-91E7-7C203954C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2132"/>
                <a:ext cx="1592" cy="542"/>
              </a:xfrm>
              <a:custGeom>
                <a:avLst/>
                <a:gdLst>
                  <a:gd name="T0" fmla="*/ 0 w 2592"/>
                  <a:gd name="T1" fmla="*/ 0 h 864"/>
                  <a:gd name="T2" fmla="*/ 432 w 2592"/>
                  <a:gd name="T3" fmla="*/ 576 h 864"/>
                  <a:gd name="T4" fmla="*/ 1296 w 2592"/>
                  <a:gd name="T5" fmla="*/ 864 h 864"/>
                  <a:gd name="T6" fmla="*/ 2160 w 2592"/>
                  <a:gd name="T7" fmla="*/ 576 h 864"/>
                  <a:gd name="T8" fmla="*/ 2592 w 2592"/>
                  <a:gd name="T9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2" h="864">
                    <a:moveTo>
                      <a:pt x="0" y="0"/>
                    </a:moveTo>
                    <a:cubicBezTo>
                      <a:pt x="108" y="216"/>
                      <a:pt x="216" y="432"/>
                      <a:pt x="432" y="576"/>
                    </a:cubicBezTo>
                    <a:cubicBezTo>
                      <a:pt x="648" y="720"/>
                      <a:pt x="1008" y="864"/>
                      <a:pt x="1296" y="864"/>
                    </a:cubicBezTo>
                    <a:cubicBezTo>
                      <a:pt x="1584" y="864"/>
                      <a:pt x="1944" y="720"/>
                      <a:pt x="2160" y="576"/>
                    </a:cubicBezTo>
                    <a:cubicBezTo>
                      <a:pt x="2376" y="432"/>
                      <a:pt x="2484" y="216"/>
                      <a:pt x="2592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6116" name="Text Box 52">
                <a:extLst>
                  <a:ext uri="{FF2B5EF4-FFF2-40B4-BE49-F238E27FC236}">
                    <a16:creationId xmlns:a16="http://schemas.microsoft.com/office/drawing/2014/main" id="{FDD66DBF-C809-481B-8528-9C25B8A60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7" y="1948"/>
                <a:ext cx="61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endParaRPr lang="en-US" altLang="it-IT" b="1" i="1"/>
              </a:p>
            </p:txBody>
          </p:sp>
        </p:grpSp>
        <p:sp>
          <p:nvSpPr>
            <p:cNvPr id="856117" name="Text Box 53">
              <a:extLst>
                <a:ext uri="{FF2B5EF4-FFF2-40B4-BE49-F238E27FC236}">
                  <a16:creationId xmlns:a16="http://schemas.microsoft.com/office/drawing/2014/main" id="{877B1442-BB16-4B14-807B-DD4B95363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2115"/>
              <a:ext cx="54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b="1" i="1">
                  <a:solidFill>
                    <a:srgbClr val="FF3300"/>
                  </a:solidFill>
                </a:rPr>
                <a:t>CMe</a:t>
              </a:r>
              <a:r>
                <a:rPr lang="en-US" altLang="it-IT" b="1" i="1" baseline="-25000">
                  <a:solidFill>
                    <a:srgbClr val="FF3300"/>
                  </a:solidFill>
                </a:rPr>
                <a:t>0</a:t>
              </a:r>
            </a:p>
          </p:txBody>
        </p:sp>
      </p:grpSp>
      <p:sp>
        <p:nvSpPr>
          <p:cNvPr id="856120" name="Text Box 56">
            <a:extLst>
              <a:ext uri="{FF2B5EF4-FFF2-40B4-BE49-F238E27FC236}">
                <a16:creationId xmlns:a16="http://schemas.microsoft.com/office/drawing/2014/main" id="{4A9B762A-2788-4B11-B2D9-CB6DCC05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021388"/>
            <a:ext cx="5329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it-IT" altLang="it-IT" sz="1600" b="1" i="1" dirty="0" err="1">
                <a:solidFill>
                  <a:srgbClr val="FF3300"/>
                </a:solidFill>
                <a:latin typeface="+mn-lt"/>
              </a:rPr>
              <a:t>CMeLP</a:t>
            </a:r>
            <a:r>
              <a:rPr lang="it-IT" altLang="it-IT" sz="1600" dirty="0">
                <a:latin typeface="+mn-lt"/>
              </a:rPr>
              <a:t> : congiunzione di tutti i punti di minimo dei costi medi di breve periodo</a:t>
            </a:r>
          </a:p>
          <a:p>
            <a:endParaRPr lang="en-US" altLang="it-IT" sz="1600" dirty="0"/>
          </a:p>
        </p:txBody>
      </p:sp>
      <p:sp>
        <p:nvSpPr>
          <p:cNvPr id="856121" name="Text Box 57">
            <a:extLst>
              <a:ext uri="{FF2B5EF4-FFF2-40B4-BE49-F238E27FC236}">
                <a16:creationId xmlns:a16="http://schemas.microsoft.com/office/drawing/2014/main" id="{BE6EE13B-C357-46A4-87AD-102FBF79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4" y="3429000"/>
            <a:ext cx="81200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it-IT" dirty="0"/>
              <a:t>No!</a:t>
            </a:r>
          </a:p>
        </p:txBody>
      </p:sp>
      <p:sp>
        <p:nvSpPr>
          <p:cNvPr id="856122" name="Text Box 58">
            <a:extLst>
              <a:ext uri="{FF2B5EF4-FFF2-40B4-BE49-F238E27FC236}">
                <a16:creationId xmlns:a16="http://schemas.microsoft.com/office/drawing/2014/main" id="{647BC8B7-BAAD-40BA-A62E-AAA6D8617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3848100"/>
            <a:ext cx="78025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it-IT"/>
              <a:t>No!</a:t>
            </a:r>
          </a:p>
        </p:txBody>
      </p:sp>
      <p:sp>
        <p:nvSpPr>
          <p:cNvPr id="856123" name="Line 59">
            <a:extLst>
              <a:ext uri="{FF2B5EF4-FFF2-40B4-BE49-F238E27FC236}">
                <a16:creationId xmlns:a16="http://schemas.microsoft.com/office/drawing/2014/main" id="{F8C73850-88BF-43F0-BCC6-12BED2E090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4365625"/>
            <a:ext cx="9366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6125" name="Text Box 61">
            <a:extLst>
              <a:ext uri="{FF2B5EF4-FFF2-40B4-BE49-F238E27FC236}">
                <a16:creationId xmlns:a16="http://schemas.microsoft.com/office/drawing/2014/main" id="{E7BB3374-566B-4C46-898A-9CC62185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652963"/>
            <a:ext cx="18002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1600" b="1" dirty="0" err="1">
                <a:latin typeface="+mn-lt"/>
              </a:rPr>
              <a:t>Orizzontale</a:t>
            </a:r>
            <a:r>
              <a:rPr lang="en-US" altLang="it-IT" sz="1600" dirty="0">
                <a:latin typeface="+mn-lt"/>
              </a:rPr>
              <a:t>: </a:t>
            </a:r>
            <a:r>
              <a:rPr lang="en-US" altLang="it-IT" sz="1600" dirty="0" err="1">
                <a:latin typeface="+mn-lt"/>
              </a:rPr>
              <a:t>rendimenti</a:t>
            </a:r>
            <a:r>
              <a:rPr lang="en-US" altLang="it-IT" sz="1600" dirty="0">
                <a:latin typeface="+mn-lt"/>
              </a:rPr>
              <a:t> di </a:t>
            </a:r>
            <a:r>
              <a:rPr lang="en-US" altLang="it-IT" sz="1600" dirty="0" err="1">
                <a:latin typeface="+mn-lt"/>
              </a:rPr>
              <a:t>scala</a:t>
            </a:r>
            <a:r>
              <a:rPr lang="en-US" altLang="it-IT" sz="1600" dirty="0">
                <a:latin typeface="+mn-lt"/>
              </a:rPr>
              <a:t> </a:t>
            </a:r>
            <a:r>
              <a:rPr lang="en-US" altLang="it-IT" sz="1600" dirty="0" err="1">
                <a:latin typeface="+mn-lt"/>
              </a:rPr>
              <a:t>costanti</a:t>
            </a:r>
            <a:r>
              <a:rPr lang="en-US" altLang="it-IT" sz="1600" dirty="0">
                <a:latin typeface="+mn-lt"/>
              </a:rPr>
              <a:t>:</a:t>
            </a:r>
          </a:p>
          <a:p>
            <a:pPr algn="ctr"/>
            <a:r>
              <a:rPr lang="en-US" altLang="it-IT" sz="1600" dirty="0">
                <a:latin typeface="+mn-lt"/>
              </a:rPr>
              <a:t>per </a:t>
            </a:r>
            <a:r>
              <a:rPr lang="en-US" altLang="it-IT" sz="1600" dirty="0" err="1">
                <a:latin typeface="+mn-lt"/>
              </a:rPr>
              <a:t>raddoppiare</a:t>
            </a:r>
            <a:r>
              <a:rPr lang="en-US" altLang="it-IT" sz="1600" dirty="0">
                <a:latin typeface="+mn-lt"/>
              </a:rPr>
              <a:t> </a:t>
            </a:r>
            <a:r>
              <a:rPr lang="en-US" altLang="it-IT" sz="1600" b="1" i="1" dirty="0">
                <a:latin typeface="+mn-lt"/>
              </a:rPr>
              <a:t>q</a:t>
            </a:r>
            <a:r>
              <a:rPr lang="en-US" altLang="it-IT" sz="1600" dirty="0">
                <a:latin typeface="+mn-lt"/>
              </a:rPr>
              <a:t>, </a:t>
            </a:r>
            <a:r>
              <a:rPr lang="en-US" altLang="it-IT" sz="1600" b="1" i="1" dirty="0">
                <a:latin typeface="+mn-lt"/>
              </a:rPr>
              <a:t>CTLP</a:t>
            </a:r>
            <a:r>
              <a:rPr lang="en-US" altLang="it-IT" sz="1600" dirty="0">
                <a:latin typeface="+mn-lt"/>
              </a:rPr>
              <a:t> </a:t>
            </a:r>
            <a:r>
              <a:rPr lang="en-US" altLang="it-IT" sz="1600" dirty="0" err="1">
                <a:latin typeface="+mn-lt"/>
              </a:rPr>
              <a:t>raddoppia</a:t>
            </a:r>
            <a:r>
              <a:rPr lang="en-US" altLang="it-IT" sz="1600" dirty="0">
                <a:latin typeface="+mn-lt"/>
              </a:rPr>
              <a:t> </a:t>
            </a:r>
            <a:r>
              <a:rPr lang="en-US" altLang="it-IT" sz="1600" dirty="0">
                <a:latin typeface="+mn-lt"/>
                <a:sym typeface="Wingdings 3" panose="05040102010807070707" pitchFamily="18" charset="2"/>
              </a:rPr>
              <a:t></a:t>
            </a:r>
          </a:p>
          <a:p>
            <a:pPr algn="ctr"/>
            <a:r>
              <a:rPr lang="en-US" altLang="it-IT" sz="1600" b="1" i="1" dirty="0" err="1">
                <a:latin typeface="+mn-lt"/>
              </a:rPr>
              <a:t>CMeLP</a:t>
            </a:r>
            <a:r>
              <a:rPr lang="en-US" altLang="it-IT" sz="1600" dirty="0">
                <a:latin typeface="+mn-lt"/>
              </a:rPr>
              <a:t> = </a:t>
            </a:r>
            <a:r>
              <a:rPr lang="en-US" altLang="it-IT" sz="1600" i="1" dirty="0">
                <a:latin typeface="+mn-lt"/>
              </a:rPr>
              <a:t>CTLP</a:t>
            </a:r>
            <a:r>
              <a:rPr lang="en-US" altLang="it-IT" sz="1600" dirty="0">
                <a:latin typeface="+mn-lt"/>
              </a:rPr>
              <a:t>/</a:t>
            </a:r>
            <a:r>
              <a:rPr lang="en-US" altLang="it-IT" sz="1600" i="1" dirty="0">
                <a:latin typeface="+mn-lt"/>
              </a:rPr>
              <a:t>q</a:t>
            </a:r>
            <a:r>
              <a:rPr lang="en-US" altLang="it-IT" sz="1600" dirty="0">
                <a:latin typeface="+mn-lt"/>
              </a:rPr>
              <a:t> =</a:t>
            </a:r>
            <a:r>
              <a:rPr lang="en-US" altLang="it-IT" sz="1600" i="1" dirty="0">
                <a:latin typeface="+mn-lt"/>
              </a:rPr>
              <a:t>2CTLP</a:t>
            </a:r>
            <a:r>
              <a:rPr lang="en-US" altLang="it-IT" sz="1600" dirty="0">
                <a:latin typeface="+mn-lt"/>
              </a:rPr>
              <a:t>/</a:t>
            </a:r>
            <a:r>
              <a:rPr lang="en-US" altLang="it-IT" sz="1600" i="1" dirty="0">
                <a:latin typeface="+mn-lt"/>
              </a:rPr>
              <a:t>2q</a:t>
            </a:r>
            <a:r>
              <a:rPr lang="en-US" altLang="it-IT" sz="1600" dirty="0">
                <a:latin typeface="+mn-lt"/>
              </a:rPr>
              <a:t> = …</a:t>
            </a:r>
          </a:p>
          <a:p>
            <a:pPr algn="ctr"/>
            <a:endParaRPr lang="en-US" altLang="it-IT" dirty="0"/>
          </a:p>
        </p:txBody>
      </p:sp>
      <p:sp>
        <p:nvSpPr>
          <p:cNvPr id="856126" name="Oval 62">
            <a:extLst>
              <a:ext uri="{FF2B5EF4-FFF2-40B4-BE49-F238E27FC236}">
                <a16:creationId xmlns:a16="http://schemas.microsoft.com/office/drawing/2014/main" id="{CBBB480D-23A0-4079-ABD6-C746A33C5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42068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56127" name="Oval 63">
            <a:extLst>
              <a:ext uri="{FF2B5EF4-FFF2-40B4-BE49-F238E27FC236}">
                <a16:creationId xmlns:a16="http://schemas.microsoft.com/office/drawing/2014/main" id="{151569C7-8C8F-4F11-A17D-6FDE17CC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42211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56128" name="Oval 64">
            <a:extLst>
              <a:ext uri="{FF2B5EF4-FFF2-40B4-BE49-F238E27FC236}">
                <a16:creationId xmlns:a16="http://schemas.microsoft.com/office/drawing/2014/main" id="{1BCFCCC3-7352-4289-AF70-6DEEE188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22275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56129" name="Oval 65">
            <a:extLst>
              <a:ext uri="{FF2B5EF4-FFF2-40B4-BE49-F238E27FC236}">
                <a16:creationId xmlns:a16="http://schemas.microsoft.com/office/drawing/2014/main" id="{287FBF09-CBE5-4C76-B257-06CAFDF5C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42068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56130" name="Text Box 66">
            <a:extLst>
              <a:ext uri="{FF2B5EF4-FFF2-40B4-BE49-F238E27FC236}">
                <a16:creationId xmlns:a16="http://schemas.microsoft.com/office/drawing/2014/main" id="{D17F1A06-B2EB-4E4E-81B9-CDCAE542D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591" y="1763227"/>
            <a:ext cx="33115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dirty="0">
                <a:latin typeface="+mn-lt"/>
              </a:rPr>
              <a:t>Con RSC </a:t>
            </a:r>
            <a:r>
              <a:rPr lang="en-US" altLang="it-IT" i="1" dirty="0" err="1">
                <a:latin typeface="+mn-lt"/>
              </a:rPr>
              <a:t>CMe</a:t>
            </a:r>
            <a:r>
              <a:rPr lang="en-US" altLang="it-IT" dirty="0">
                <a:latin typeface="+mn-lt"/>
              </a:rPr>
              <a:t>(</a:t>
            </a:r>
            <a:r>
              <a:rPr lang="en-US" altLang="it-IT" i="1" dirty="0">
                <a:latin typeface="+mn-lt"/>
              </a:rPr>
              <a:t>q</a:t>
            </a:r>
            <a:r>
              <a:rPr lang="en-US" altLang="it-IT" dirty="0">
                <a:latin typeface="+mn-lt"/>
              </a:rPr>
              <a:t>) = </a:t>
            </a:r>
            <a:r>
              <a:rPr lang="en-US" altLang="it-IT" i="1" dirty="0">
                <a:latin typeface="+mn-lt"/>
              </a:rPr>
              <a:t>CT</a:t>
            </a:r>
            <a:r>
              <a:rPr lang="en-US" altLang="it-IT" dirty="0">
                <a:latin typeface="+mn-lt"/>
              </a:rPr>
              <a:t>/</a:t>
            </a:r>
            <a:r>
              <a:rPr lang="en-US" altLang="it-IT" i="1" dirty="0">
                <a:latin typeface="+mn-lt"/>
              </a:rPr>
              <a:t>q</a:t>
            </a:r>
            <a:r>
              <a:rPr lang="en-US" altLang="it-IT" dirty="0">
                <a:latin typeface="+mn-lt"/>
              </a:rPr>
              <a:t> = </a:t>
            </a:r>
            <a:r>
              <a:rPr lang="en-US" altLang="it-IT" i="1" dirty="0" err="1">
                <a:latin typeface="+mn-lt"/>
              </a:rPr>
              <a:t>CMe</a:t>
            </a:r>
            <a:r>
              <a:rPr lang="en-US" altLang="it-IT" dirty="0">
                <a:latin typeface="+mn-lt"/>
              </a:rPr>
              <a:t>(</a:t>
            </a:r>
            <a:r>
              <a:rPr lang="en-US" altLang="it-IT" i="1" dirty="0">
                <a:latin typeface="+mn-lt"/>
              </a:rPr>
              <a:t>2q</a:t>
            </a:r>
            <a:r>
              <a:rPr lang="en-US" altLang="it-IT" dirty="0">
                <a:latin typeface="+mn-lt"/>
              </a:rPr>
              <a:t>) = </a:t>
            </a:r>
            <a:r>
              <a:rPr lang="en-US" altLang="it-IT" i="1" dirty="0">
                <a:latin typeface="+mn-lt"/>
              </a:rPr>
              <a:t>2CT</a:t>
            </a:r>
            <a:r>
              <a:rPr lang="en-US" altLang="it-IT" dirty="0">
                <a:latin typeface="+mn-lt"/>
              </a:rPr>
              <a:t>/</a:t>
            </a:r>
            <a:r>
              <a:rPr lang="en-US" altLang="it-IT" i="1" dirty="0">
                <a:latin typeface="+mn-lt"/>
              </a:rPr>
              <a:t>2q</a:t>
            </a:r>
            <a:r>
              <a:rPr lang="en-US" altLang="it-IT" dirty="0">
                <a:latin typeface="+mn-lt"/>
              </a:rPr>
              <a:t> = </a:t>
            </a:r>
            <a:r>
              <a:rPr lang="en-US" altLang="it-IT" i="1" dirty="0" err="1">
                <a:latin typeface="+mn-lt"/>
              </a:rPr>
              <a:t>CMe</a:t>
            </a:r>
            <a:r>
              <a:rPr lang="en-US" altLang="it-IT" dirty="0">
                <a:latin typeface="+mn-lt"/>
              </a:rPr>
              <a:t>(</a:t>
            </a:r>
            <a:r>
              <a:rPr lang="en-US" altLang="it-IT" i="1" dirty="0">
                <a:latin typeface="+mn-lt"/>
              </a:rPr>
              <a:t>3q</a:t>
            </a:r>
            <a:r>
              <a:rPr lang="en-US" altLang="it-IT" dirty="0">
                <a:latin typeface="+mn-lt"/>
              </a:rPr>
              <a:t>) = </a:t>
            </a:r>
            <a:r>
              <a:rPr lang="en-US" altLang="it-IT" i="1" dirty="0">
                <a:latin typeface="+mn-lt"/>
              </a:rPr>
              <a:t>3CT</a:t>
            </a:r>
            <a:r>
              <a:rPr lang="en-US" altLang="it-IT" dirty="0">
                <a:latin typeface="+mn-lt"/>
              </a:rPr>
              <a:t>/</a:t>
            </a:r>
            <a:r>
              <a:rPr lang="en-US" altLang="it-IT" i="1" dirty="0">
                <a:latin typeface="+mn-lt"/>
              </a:rPr>
              <a:t>3q</a:t>
            </a:r>
            <a:r>
              <a:rPr lang="en-US" altLang="it-IT" dirty="0">
                <a:latin typeface="+mn-lt"/>
              </a:rPr>
              <a:t> …             le curve di </a:t>
            </a:r>
            <a:r>
              <a:rPr lang="en-US" altLang="it-IT" dirty="0" err="1">
                <a:latin typeface="+mn-lt"/>
              </a:rPr>
              <a:t>costo</a:t>
            </a:r>
            <a:r>
              <a:rPr lang="en-US" altLang="it-IT" dirty="0">
                <a:latin typeface="+mn-lt"/>
              </a:rPr>
              <a:t> medio di breve </a:t>
            </a:r>
            <a:r>
              <a:rPr lang="en-US" altLang="it-IT" dirty="0" err="1">
                <a:latin typeface="+mn-lt"/>
              </a:rPr>
              <a:t>periodo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sono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alla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stessa</a:t>
            </a:r>
            <a:r>
              <a:rPr lang="en-US" altLang="it-IT" dirty="0">
                <a:latin typeface="+mn-lt"/>
              </a:rPr>
              <a:t> </a:t>
            </a:r>
            <a:r>
              <a:rPr lang="en-US" altLang="it-IT" dirty="0" err="1">
                <a:latin typeface="+mn-lt"/>
              </a:rPr>
              <a:t>altezza</a:t>
            </a:r>
            <a:endParaRPr lang="en-US" altLang="it-IT" dirty="0">
              <a:latin typeface="+mn-lt"/>
            </a:endParaRPr>
          </a:p>
        </p:txBody>
      </p:sp>
      <p:sp>
        <p:nvSpPr>
          <p:cNvPr id="856131" name="Oval 67">
            <a:extLst>
              <a:ext uri="{FF2B5EF4-FFF2-40B4-BE49-F238E27FC236}">
                <a16:creationId xmlns:a16="http://schemas.microsoft.com/office/drawing/2014/main" id="{8D77A09D-E624-48B9-895F-C19D2547D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37322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56132" name="Oval 68">
            <a:extLst>
              <a:ext uri="{FF2B5EF4-FFF2-40B4-BE49-F238E27FC236}">
                <a16:creationId xmlns:a16="http://schemas.microsoft.com/office/drawing/2014/main" id="{F71956C5-E655-4294-AC2E-082F52B65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0925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56133" name="Oval 69">
            <a:extLst>
              <a:ext uri="{FF2B5EF4-FFF2-40B4-BE49-F238E27FC236}">
                <a16:creationId xmlns:a16="http://schemas.microsoft.com/office/drawing/2014/main" id="{31D41FA0-BDFC-4A14-804B-D737D53B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41497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856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5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5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856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5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56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856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5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85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5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85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5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500"/>
                                        <p:tgtEl>
                                          <p:spTgt spid="85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5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5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85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5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5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5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5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5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5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89" grpId="0"/>
      <p:bldP spid="856104" grpId="0"/>
      <p:bldP spid="856120" grpId="0"/>
      <p:bldP spid="856121" grpId="0" animBg="1"/>
      <p:bldP spid="856121" grpId="1" animBg="1"/>
      <p:bldP spid="856122" grpId="0" animBg="1"/>
      <p:bldP spid="856122" grpId="1" animBg="1"/>
      <p:bldP spid="856125" grpId="0"/>
      <p:bldP spid="8561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>
            <a:extLst>
              <a:ext uri="{FF2B5EF4-FFF2-40B4-BE49-F238E27FC236}">
                <a16:creationId xmlns:a16="http://schemas.microsoft.com/office/drawing/2014/main" id="{CEA89592-E05F-4441-AC01-9F0E7A72B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cs typeface="Times New Roman" panose="02020603050405020304" pitchFamily="18" charset="0"/>
              </a:rPr>
              <a:t>Figura 19</a:t>
            </a:r>
            <a:r>
              <a:rPr lang="it-IT" altLang="it-IT" i="1">
                <a:cs typeface="Times New Roman" panose="02020603050405020304" pitchFamily="18" charset="0"/>
              </a:rPr>
              <a:t>. – </a:t>
            </a:r>
            <a:r>
              <a:rPr lang="it-IT" altLang="it-IT">
                <a:cs typeface="Times New Roman" panose="02020603050405020304" pitchFamily="18" charset="0"/>
              </a:rPr>
              <a:t>La curva dei costi medi di lungo periodo:</a:t>
            </a:r>
            <a:br>
              <a:rPr lang="it-IT" altLang="it-IT">
                <a:cs typeface="Times New Roman" panose="02020603050405020304" pitchFamily="18" charset="0"/>
              </a:rPr>
            </a:br>
            <a:r>
              <a:rPr lang="it-IT" altLang="it-IT">
                <a:cs typeface="Times New Roman" panose="02020603050405020304" pitchFamily="18" charset="0"/>
              </a:rPr>
              <a:t>Caso 2: rendimenti di scala crescenti e poi decrescenti</a:t>
            </a:r>
          </a:p>
        </p:txBody>
      </p:sp>
      <p:grpSp>
        <p:nvGrpSpPr>
          <p:cNvPr id="857124" name="Group 36">
            <a:extLst>
              <a:ext uri="{FF2B5EF4-FFF2-40B4-BE49-F238E27FC236}">
                <a16:creationId xmlns:a16="http://schemas.microsoft.com/office/drawing/2014/main" id="{F2A1C07C-90C6-4BBD-A455-502146FC8974}"/>
              </a:ext>
            </a:extLst>
          </p:cNvPr>
          <p:cNvGrpSpPr>
            <a:grpSpLocks/>
          </p:cNvGrpSpPr>
          <p:nvPr/>
        </p:nvGrpSpPr>
        <p:grpSpPr bwMode="auto">
          <a:xfrm>
            <a:off x="4534722" y="4508500"/>
            <a:ext cx="555625" cy="1556919"/>
            <a:chOff x="2916" y="2862"/>
            <a:chExt cx="256" cy="914"/>
          </a:xfrm>
        </p:grpSpPr>
        <p:sp>
          <p:nvSpPr>
            <p:cNvPr id="857102" name="Rectangle 14">
              <a:extLst>
                <a:ext uri="{FF2B5EF4-FFF2-40B4-BE49-F238E27FC236}">
                  <a16:creationId xmlns:a16="http://schemas.microsoft.com/office/drawing/2014/main" id="{23E574F7-2313-4184-BD79-1F7A9A282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95"/>
              <a:ext cx="25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 err="1"/>
                <a:t>q</a:t>
              </a:r>
              <a:r>
                <a:rPr lang="it-IT" altLang="it-IT" b="1" i="1" baseline="-25000" dirty="0" err="1"/>
                <a:t>MIN</a:t>
              </a:r>
              <a:endParaRPr lang="it-IT" altLang="it-IT" b="1" i="1" dirty="0"/>
            </a:p>
          </p:txBody>
        </p:sp>
        <p:sp>
          <p:nvSpPr>
            <p:cNvPr id="857104" name="Line 16">
              <a:extLst>
                <a:ext uri="{FF2B5EF4-FFF2-40B4-BE49-F238E27FC236}">
                  <a16:creationId xmlns:a16="http://schemas.microsoft.com/office/drawing/2014/main" id="{C13264E8-8AA3-43CA-BCFF-B2B04D41B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862"/>
              <a:ext cx="0" cy="7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57113" name="Text Box 25">
            <a:extLst>
              <a:ext uri="{FF2B5EF4-FFF2-40B4-BE49-F238E27FC236}">
                <a16:creationId xmlns:a16="http://schemas.microsoft.com/office/drawing/2014/main" id="{CEF60EC8-CFF1-4520-A9CD-33A97248A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00600"/>
            <a:ext cx="23002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6000"/>
              </a:lnSpc>
              <a:spcBef>
                <a:spcPct val="0"/>
              </a:spcBef>
            </a:pPr>
            <a:r>
              <a:rPr lang="it-IT" altLang="it-IT" b="1" i="1">
                <a:solidFill>
                  <a:srgbClr val="FF3300"/>
                </a:solidFill>
              </a:rPr>
              <a:t>Economie di scala</a:t>
            </a:r>
          </a:p>
        </p:txBody>
      </p:sp>
      <p:sp>
        <p:nvSpPr>
          <p:cNvPr id="857114" name="Text Box 26">
            <a:extLst>
              <a:ext uri="{FF2B5EF4-FFF2-40B4-BE49-F238E27FC236}">
                <a16:creationId xmlns:a16="http://schemas.microsoft.com/office/drawing/2014/main" id="{1EB4CFF4-8E47-45FF-A468-D0980069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00600"/>
            <a:ext cx="23002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6000"/>
              </a:lnSpc>
              <a:spcBef>
                <a:spcPct val="0"/>
              </a:spcBef>
            </a:pPr>
            <a:r>
              <a:rPr lang="it-IT" altLang="it-IT" b="1" i="1">
                <a:solidFill>
                  <a:srgbClr val="FF3300"/>
                </a:solidFill>
              </a:rPr>
              <a:t>Diseconomie di scala</a:t>
            </a:r>
          </a:p>
        </p:txBody>
      </p:sp>
      <p:grpSp>
        <p:nvGrpSpPr>
          <p:cNvPr id="857127" name="Group 39">
            <a:extLst>
              <a:ext uri="{FF2B5EF4-FFF2-40B4-BE49-F238E27FC236}">
                <a16:creationId xmlns:a16="http://schemas.microsoft.com/office/drawing/2014/main" id="{149E60DD-A642-4C40-891E-81022F9AC5FA}"/>
              </a:ext>
            </a:extLst>
          </p:cNvPr>
          <p:cNvGrpSpPr>
            <a:grpSpLocks/>
          </p:cNvGrpSpPr>
          <p:nvPr/>
        </p:nvGrpSpPr>
        <p:grpSpPr bwMode="auto">
          <a:xfrm>
            <a:off x="2363788" y="2808288"/>
            <a:ext cx="5278437" cy="1738312"/>
            <a:chOff x="1489" y="1769"/>
            <a:chExt cx="3325" cy="1095"/>
          </a:xfrm>
        </p:grpSpPr>
        <p:sp>
          <p:nvSpPr>
            <p:cNvPr id="857103" name="Freeform 15">
              <a:extLst>
                <a:ext uri="{FF2B5EF4-FFF2-40B4-BE49-F238E27FC236}">
                  <a16:creationId xmlns:a16="http://schemas.microsoft.com/office/drawing/2014/main" id="{A304F837-3138-498B-AA6E-367716C7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1769"/>
              <a:ext cx="3325" cy="1095"/>
            </a:xfrm>
            <a:custGeom>
              <a:avLst/>
              <a:gdLst>
                <a:gd name="T0" fmla="*/ 0 w 5616"/>
                <a:gd name="T1" fmla="*/ 144 h 1752"/>
                <a:gd name="T2" fmla="*/ 1008 w 5616"/>
                <a:gd name="T3" fmla="*/ 1152 h 1752"/>
                <a:gd name="T4" fmla="*/ 2592 w 5616"/>
                <a:gd name="T5" fmla="*/ 1728 h 1752"/>
                <a:gd name="T6" fmla="*/ 4464 w 5616"/>
                <a:gd name="T7" fmla="*/ 1008 h 1752"/>
                <a:gd name="T8" fmla="*/ 5616 w 5616"/>
                <a:gd name="T9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6" h="1752">
                  <a:moveTo>
                    <a:pt x="0" y="144"/>
                  </a:moveTo>
                  <a:cubicBezTo>
                    <a:pt x="288" y="516"/>
                    <a:pt x="576" y="888"/>
                    <a:pt x="1008" y="1152"/>
                  </a:cubicBezTo>
                  <a:cubicBezTo>
                    <a:pt x="1440" y="1416"/>
                    <a:pt x="2016" y="1752"/>
                    <a:pt x="2592" y="1728"/>
                  </a:cubicBezTo>
                  <a:cubicBezTo>
                    <a:pt x="3168" y="1704"/>
                    <a:pt x="3960" y="1296"/>
                    <a:pt x="4464" y="1008"/>
                  </a:cubicBezTo>
                  <a:cubicBezTo>
                    <a:pt x="4968" y="720"/>
                    <a:pt x="5292" y="360"/>
                    <a:pt x="5616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116" name="Rectangle 28">
              <a:extLst>
                <a:ext uri="{FF2B5EF4-FFF2-40B4-BE49-F238E27FC236}">
                  <a16:creationId xmlns:a16="http://schemas.microsoft.com/office/drawing/2014/main" id="{8909C446-2819-4F9A-940F-70D4D43B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046"/>
              <a:ext cx="6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 err="1"/>
                <a:t>CMeLP</a:t>
              </a:r>
              <a:endParaRPr lang="it-IT" altLang="it-IT" b="1" i="1" dirty="0"/>
            </a:p>
          </p:txBody>
        </p:sp>
      </p:grpSp>
      <p:grpSp>
        <p:nvGrpSpPr>
          <p:cNvPr id="857119" name="Group 31">
            <a:extLst>
              <a:ext uri="{FF2B5EF4-FFF2-40B4-BE49-F238E27FC236}">
                <a16:creationId xmlns:a16="http://schemas.microsoft.com/office/drawing/2014/main" id="{340F478E-918F-4E16-ABFB-D1CDBD7B35BD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2706688"/>
            <a:ext cx="6189663" cy="3333750"/>
            <a:chOff x="946" y="1705"/>
            <a:chExt cx="3899" cy="2100"/>
          </a:xfrm>
        </p:grpSpPr>
        <p:sp>
          <p:nvSpPr>
            <p:cNvPr id="857092" name="Rectangle 4">
              <a:extLst>
                <a:ext uri="{FF2B5EF4-FFF2-40B4-BE49-F238E27FC236}">
                  <a16:creationId xmlns:a16="http://schemas.microsoft.com/office/drawing/2014/main" id="{761712C2-EE59-4CA0-B822-B0F7C418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1705"/>
              <a:ext cx="46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 dirty="0" err="1"/>
                <a:t>CMe</a:t>
              </a:r>
              <a:endParaRPr lang="it-IT" altLang="it-IT" b="1" i="1" dirty="0"/>
            </a:p>
          </p:txBody>
        </p:sp>
        <p:sp>
          <p:nvSpPr>
            <p:cNvPr id="857093" name="Rectangle 5">
              <a:extLst>
                <a:ext uri="{FF2B5EF4-FFF2-40B4-BE49-F238E27FC236}">
                  <a16:creationId xmlns:a16="http://schemas.microsoft.com/office/drawing/2014/main" id="{F7FDC8A0-DA3A-4533-B73B-9D67C5371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3626"/>
              <a:ext cx="2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q</a:t>
              </a:r>
            </a:p>
          </p:txBody>
        </p:sp>
        <p:sp>
          <p:nvSpPr>
            <p:cNvPr id="857115" name="Freeform 27">
              <a:extLst>
                <a:ext uri="{FF2B5EF4-FFF2-40B4-BE49-F238E27FC236}">
                  <a16:creationId xmlns:a16="http://schemas.microsoft.com/office/drawing/2014/main" id="{3620B05A-0399-4F3F-B96B-AD70F2940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1727"/>
              <a:ext cx="3389" cy="1883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117" name="Rectangle 29">
              <a:extLst>
                <a:ext uri="{FF2B5EF4-FFF2-40B4-BE49-F238E27FC236}">
                  <a16:creationId xmlns:a16="http://schemas.microsoft.com/office/drawing/2014/main" id="{EBDD2850-E622-4EBD-B36D-03AF11299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3626"/>
              <a:ext cx="2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grpSp>
        <p:nvGrpSpPr>
          <p:cNvPr id="857137" name="Group 49">
            <a:extLst>
              <a:ext uri="{FF2B5EF4-FFF2-40B4-BE49-F238E27FC236}">
                <a16:creationId xmlns:a16="http://schemas.microsoft.com/office/drawing/2014/main" id="{222ED098-77C5-41EB-9803-4F626C7387DD}"/>
              </a:ext>
            </a:extLst>
          </p:cNvPr>
          <p:cNvGrpSpPr>
            <a:grpSpLocks/>
          </p:cNvGrpSpPr>
          <p:nvPr/>
        </p:nvGrpSpPr>
        <p:grpSpPr bwMode="auto">
          <a:xfrm>
            <a:off x="193349" y="3598863"/>
            <a:ext cx="2808287" cy="2554287"/>
            <a:chOff x="295" y="2383"/>
            <a:chExt cx="1769" cy="1609"/>
          </a:xfrm>
        </p:grpSpPr>
        <p:sp>
          <p:nvSpPr>
            <p:cNvPr id="857132" name="Line 44">
              <a:extLst>
                <a:ext uri="{FF2B5EF4-FFF2-40B4-BE49-F238E27FC236}">
                  <a16:creationId xmlns:a16="http://schemas.microsoft.com/office/drawing/2014/main" id="{A034DBF5-4782-407F-A739-68911C841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2568"/>
              <a:ext cx="86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134" name="Text Box 46">
              <a:extLst>
                <a:ext uri="{FF2B5EF4-FFF2-40B4-BE49-F238E27FC236}">
                  <a16:creationId xmlns:a16="http://schemas.microsoft.com/office/drawing/2014/main" id="{8A69525B-0BC6-486D-9099-27C011668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383"/>
              <a:ext cx="1134" cy="1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b="1" dirty="0" err="1">
                  <a:latin typeface="+mn-lt"/>
                </a:rPr>
                <a:t>Rendimenti</a:t>
              </a:r>
              <a:r>
                <a:rPr lang="en-US" altLang="it-IT" b="1" dirty="0">
                  <a:latin typeface="+mn-lt"/>
                </a:rPr>
                <a:t> di </a:t>
              </a:r>
              <a:r>
                <a:rPr lang="en-US" altLang="it-IT" b="1" dirty="0" err="1">
                  <a:latin typeface="+mn-lt"/>
                </a:rPr>
                <a:t>scala</a:t>
              </a:r>
              <a:r>
                <a:rPr lang="en-US" altLang="it-IT" b="1" dirty="0">
                  <a:latin typeface="+mn-lt"/>
                </a:rPr>
                <a:t> </a:t>
              </a:r>
              <a:r>
                <a:rPr lang="en-US" altLang="it-IT" b="1" dirty="0" err="1">
                  <a:latin typeface="+mn-lt"/>
                </a:rPr>
                <a:t>crescenti</a:t>
              </a:r>
              <a:r>
                <a:rPr lang="en-US" altLang="it-IT" dirty="0">
                  <a:latin typeface="+mn-lt"/>
                </a:rPr>
                <a:t>:</a:t>
              </a:r>
            </a:p>
            <a:p>
              <a:pPr algn="ctr"/>
              <a:r>
                <a:rPr lang="en-US" altLang="it-IT" dirty="0">
                  <a:latin typeface="+mn-lt"/>
                </a:rPr>
                <a:t>per </a:t>
              </a:r>
              <a:r>
                <a:rPr lang="en-US" altLang="it-IT" dirty="0" err="1">
                  <a:latin typeface="+mn-lt"/>
                </a:rPr>
                <a:t>raddoppiare</a:t>
              </a:r>
              <a:r>
                <a:rPr lang="en-US" altLang="it-IT" dirty="0">
                  <a:latin typeface="+mn-lt"/>
                </a:rPr>
                <a:t> </a:t>
              </a:r>
              <a:r>
                <a:rPr lang="en-US" altLang="it-IT" b="1" i="1" dirty="0">
                  <a:latin typeface="+mn-lt"/>
                </a:rPr>
                <a:t>q</a:t>
              </a:r>
              <a:r>
                <a:rPr lang="en-US" altLang="it-IT" dirty="0">
                  <a:latin typeface="+mn-lt"/>
                </a:rPr>
                <a:t>, </a:t>
              </a:r>
              <a:r>
                <a:rPr lang="en-US" altLang="it-IT" b="1" i="1" dirty="0">
                  <a:latin typeface="+mn-lt"/>
                </a:rPr>
                <a:t>CTLP</a:t>
              </a:r>
              <a:r>
                <a:rPr lang="en-US" altLang="it-IT" dirty="0">
                  <a:latin typeface="+mn-lt"/>
                </a:rPr>
                <a:t> </a:t>
              </a:r>
              <a:r>
                <a:rPr lang="en-US" altLang="it-IT" dirty="0" err="1">
                  <a:latin typeface="+mn-lt"/>
                </a:rPr>
                <a:t>meno</a:t>
              </a:r>
              <a:r>
                <a:rPr lang="en-US" altLang="it-IT" dirty="0">
                  <a:latin typeface="+mn-lt"/>
                </a:rPr>
                <a:t> </a:t>
              </a:r>
              <a:r>
                <a:rPr lang="en-US" altLang="it-IT" dirty="0" err="1">
                  <a:latin typeface="+mn-lt"/>
                </a:rPr>
                <a:t>che</a:t>
              </a:r>
              <a:r>
                <a:rPr lang="en-US" altLang="it-IT" dirty="0">
                  <a:latin typeface="+mn-lt"/>
                </a:rPr>
                <a:t> doppio </a:t>
              </a:r>
              <a:r>
                <a:rPr lang="en-US" altLang="it-IT" dirty="0">
                  <a:latin typeface="+mn-lt"/>
                  <a:sym typeface="Wingdings 3" panose="05040102010807070707" pitchFamily="18" charset="2"/>
                </a:rPr>
                <a:t></a:t>
              </a:r>
            </a:p>
            <a:p>
              <a:pPr algn="ctr"/>
              <a:r>
                <a:rPr lang="en-US" altLang="it-IT" b="1" i="1" dirty="0" err="1">
                  <a:latin typeface="+mn-lt"/>
                </a:rPr>
                <a:t>CMeLP</a:t>
              </a:r>
              <a:r>
                <a:rPr lang="en-US" altLang="it-IT" dirty="0">
                  <a:latin typeface="+mn-lt"/>
                </a:rPr>
                <a:t> </a:t>
              </a:r>
              <a:r>
                <a:rPr lang="en-US" altLang="it-IT" dirty="0" err="1">
                  <a:latin typeface="+mn-lt"/>
                </a:rPr>
                <a:t>decrescente</a:t>
              </a:r>
              <a:r>
                <a:rPr lang="en-US" altLang="it-IT" dirty="0">
                  <a:latin typeface="+mn-lt"/>
                </a:rPr>
                <a:t>!</a:t>
              </a:r>
            </a:p>
          </p:txBody>
        </p:sp>
      </p:grpSp>
      <p:grpSp>
        <p:nvGrpSpPr>
          <p:cNvPr id="857138" name="Group 50">
            <a:extLst>
              <a:ext uri="{FF2B5EF4-FFF2-40B4-BE49-F238E27FC236}">
                <a16:creationId xmlns:a16="http://schemas.microsoft.com/office/drawing/2014/main" id="{C7FE1122-CE47-40D5-8D5B-59B9BACB2CFF}"/>
              </a:ext>
            </a:extLst>
          </p:cNvPr>
          <p:cNvGrpSpPr>
            <a:grpSpLocks/>
          </p:cNvGrpSpPr>
          <p:nvPr/>
        </p:nvGrpSpPr>
        <p:grpSpPr bwMode="auto">
          <a:xfrm>
            <a:off x="6156326" y="3798887"/>
            <a:ext cx="3097213" cy="1938338"/>
            <a:chOff x="3878" y="2393"/>
            <a:chExt cx="1951" cy="1221"/>
          </a:xfrm>
        </p:grpSpPr>
        <p:sp>
          <p:nvSpPr>
            <p:cNvPr id="857135" name="Text Box 47">
              <a:extLst>
                <a:ext uri="{FF2B5EF4-FFF2-40B4-BE49-F238E27FC236}">
                  <a16:creationId xmlns:a16="http://schemas.microsoft.com/office/drawing/2014/main" id="{C0CDEF9E-163C-4D96-80D7-8863C33AE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1" y="2393"/>
              <a:ext cx="1338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b="1" dirty="0" err="1">
                  <a:latin typeface="+mn-lt"/>
                </a:rPr>
                <a:t>Rendimenti</a:t>
              </a:r>
              <a:r>
                <a:rPr lang="en-US" altLang="it-IT" b="1" dirty="0">
                  <a:latin typeface="+mn-lt"/>
                </a:rPr>
                <a:t> di </a:t>
              </a:r>
              <a:r>
                <a:rPr lang="en-US" altLang="it-IT" b="1" dirty="0" err="1">
                  <a:latin typeface="+mn-lt"/>
                </a:rPr>
                <a:t>scala</a:t>
              </a:r>
              <a:r>
                <a:rPr lang="en-US" altLang="it-IT" b="1" dirty="0">
                  <a:latin typeface="+mn-lt"/>
                </a:rPr>
                <a:t> </a:t>
              </a:r>
              <a:r>
                <a:rPr lang="en-US" altLang="it-IT" b="1" dirty="0" err="1">
                  <a:latin typeface="+mn-lt"/>
                </a:rPr>
                <a:t>decrescenti</a:t>
              </a:r>
              <a:r>
                <a:rPr lang="en-US" altLang="it-IT" dirty="0">
                  <a:latin typeface="+mn-lt"/>
                </a:rPr>
                <a:t>:</a:t>
              </a:r>
            </a:p>
            <a:p>
              <a:pPr algn="ctr"/>
              <a:r>
                <a:rPr lang="en-US" altLang="it-IT" dirty="0">
                  <a:latin typeface="+mn-lt"/>
                </a:rPr>
                <a:t>per </a:t>
              </a:r>
              <a:r>
                <a:rPr lang="en-US" altLang="it-IT" dirty="0" err="1">
                  <a:latin typeface="+mn-lt"/>
                </a:rPr>
                <a:t>raddoppiare</a:t>
              </a:r>
              <a:r>
                <a:rPr lang="en-US" altLang="it-IT" dirty="0">
                  <a:latin typeface="+mn-lt"/>
                </a:rPr>
                <a:t> </a:t>
              </a:r>
              <a:r>
                <a:rPr lang="en-US" altLang="it-IT" b="1" i="1" dirty="0">
                  <a:latin typeface="+mn-lt"/>
                </a:rPr>
                <a:t>q</a:t>
              </a:r>
              <a:r>
                <a:rPr lang="en-US" altLang="it-IT" dirty="0">
                  <a:latin typeface="+mn-lt"/>
                </a:rPr>
                <a:t>, </a:t>
              </a:r>
              <a:r>
                <a:rPr lang="en-US" altLang="it-IT" b="1" i="1" dirty="0">
                  <a:latin typeface="+mn-lt"/>
                </a:rPr>
                <a:t>CTLP</a:t>
              </a:r>
              <a:r>
                <a:rPr lang="en-US" altLang="it-IT" dirty="0">
                  <a:latin typeface="+mn-lt"/>
                </a:rPr>
                <a:t> </a:t>
              </a:r>
              <a:r>
                <a:rPr lang="en-US" altLang="it-IT" dirty="0" err="1">
                  <a:latin typeface="+mn-lt"/>
                </a:rPr>
                <a:t>più</a:t>
              </a:r>
              <a:r>
                <a:rPr lang="en-US" altLang="it-IT" dirty="0">
                  <a:latin typeface="+mn-lt"/>
                </a:rPr>
                <a:t> del doppio </a:t>
              </a:r>
              <a:r>
                <a:rPr lang="en-US" altLang="it-IT" dirty="0">
                  <a:latin typeface="+mn-lt"/>
                  <a:sym typeface="Wingdings 3" panose="05040102010807070707" pitchFamily="18" charset="2"/>
                </a:rPr>
                <a:t></a:t>
              </a:r>
            </a:p>
            <a:p>
              <a:pPr algn="ctr"/>
              <a:r>
                <a:rPr lang="en-US" altLang="it-IT" b="1" i="1" dirty="0" err="1">
                  <a:latin typeface="+mn-lt"/>
                </a:rPr>
                <a:t>CMeLP</a:t>
              </a:r>
              <a:r>
                <a:rPr lang="en-US" altLang="it-IT" dirty="0">
                  <a:latin typeface="+mn-lt"/>
                </a:rPr>
                <a:t> </a:t>
              </a:r>
              <a:r>
                <a:rPr lang="en-US" altLang="it-IT" dirty="0" err="1">
                  <a:latin typeface="+mn-lt"/>
                </a:rPr>
                <a:t>crescente</a:t>
              </a:r>
              <a:r>
                <a:rPr lang="en-US" altLang="it-IT" dirty="0">
                  <a:latin typeface="+mn-lt"/>
                </a:rPr>
                <a:t>!</a:t>
              </a:r>
            </a:p>
          </p:txBody>
        </p:sp>
        <p:sp>
          <p:nvSpPr>
            <p:cNvPr id="857136" name="Line 48">
              <a:extLst>
                <a:ext uri="{FF2B5EF4-FFF2-40B4-BE49-F238E27FC236}">
                  <a16:creationId xmlns:a16="http://schemas.microsoft.com/office/drawing/2014/main" id="{D14D243E-595D-4AD9-BD13-EFB3D24E7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8" y="2659"/>
              <a:ext cx="63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57140" name="Text Box 52">
            <a:extLst>
              <a:ext uri="{FF2B5EF4-FFF2-40B4-BE49-F238E27FC236}">
                <a16:creationId xmlns:a16="http://schemas.microsoft.com/office/drawing/2014/main" id="{87C8B640-EF52-431C-8945-15F32EBD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421" y="6127751"/>
            <a:ext cx="5329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</a:pPr>
            <a:r>
              <a:rPr lang="it-IT" altLang="it-IT" sz="1600" b="1" i="1" dirty="0" err="1">
                <a:solidFill>
                  <a:srgbClr val="FF3300"/>
                </a:solidFill>
                <a:latin typeface="+mn-lt"/>
              </a:rPr>
              <a:t>CMeLP</a:t>
            </a:r>
            <a:r>
              <a:rPr lang="it-IT" altLang="it-IT" sz="1600" dirty="0">
                <a:latin typeface="+mn-lt"/>
              </a:rPr>
              <a:t> : inviluppo delle curve di costo medio di breve periodo</a:t>
            </a:r>
          </a:p>
          <a:p>
            <a:endParaRPr lang="en-US" altLang="it-IT" sz="1600" dirty="0"/>
          </a:p>
        </p:txBody>
      </p:sp>
      <p:sp>
        <p:nvSpPr>
          <p:cNvPr id="857141" name="Text Box 53">
            <a:extLst>
              <a:ext uri="{FF2B5EF4-FFF2-40B4-BE49-F238E27FC236}">
                <a16:creationId xmlns:a16="http://schemas.microsoft.com/office/drawing/2014/main" id="{7A23817F-2D61-436C-BAC1-2FB9923E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46288"/>
            <a:ext cx="417512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300"/>
              <a:t>Con RSCr (fino a q</a:t>
            </a:r>
            <a:r>
              <a:rPr lang="en-US" altLang="it-IT" sz="1300" baseline="-25000"/>
              <a:t>MIN</a:t>
            </a:r>
            <a:r>
              <a:rPr lang="en-US" altLang="it-IT" sz="1300"/>
              <a:t>) CMe(q) = CT/q &gt; CME(2q) = (&lt;2CT/2q) … curva di costo medio LP decrescente</a:t>
            </a:r>
          </a:p>
        </p:txBody>
      </p:sp>
      <p:sp>
        <p:nvSpPr>
          <p:cNvPr id="857142" name="Text Box 54">
            <a:extLst>
              <a:ext uri="{FF2B5EF4-FFF2-40B4-BE49-F238E27FC236}">
                <a16:creationId xmlns:a16="http://schemas.microsoft.com/office/drawing/2014/main" id="{2707979D-E2F0-4918-971F-EF780FCF1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997075"/>
            <a:ext cx="403225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300"/>
              <a:t>Con RSD (dopo q</a:t>
            </a:r>
            <a:r>
              <a:rPr lang="en-US" altLang="it-IT" sz="1300" baseline="-25000"/>
              <a:t>MIN</a:t>
            </a:r>
            <a:r>
              <a:rPr lang="en-US" altLang="it-IT" sz="1300"/>
              <a:t>) CMe(q) = CT/q &lt; CME(2q) = (&gt;2CT/2q) … curva di costo medio LP crescente</a:t>
            </a:r>
          </a:p>
        </p:txBody>
      </p:sp>
      <p:sp>
        <p:nvSpPr>
          <p:cNvPr id="857143" name="Text Box 55">
            <a:extLst>
              <a:ext uri="{FF2B5EF4-FFF2-40B4-BE49-F238E27FC236}">
                <a16:creationId xmlns:a16="http://schemas.microsoft.com/office/drawing/2014/main" id="{DC8DC432-90CF-4D68-8F66-4D239ACA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805488"/>
            <a:ext cx="16557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/>
              <a:t>RSCr</a:t>
            </a:r>
          </a:p>
        </p:txBody>
      </p:sp>
      <p:sp>
        <p:nvSpPr>
          <p:cNvPr id="857144" name="Text Box 56">
            <a:extLst>
              <a:ext uri="{FF2B5EF4-FFF2-40B4-BE49-F238E27FC236}">
                <a16:creationId xmlns:a16="http://schemas.microsoft.com/office/drawing/2014/main" id="{8D3FF712-986C-4D5D-9F86-9F51CD488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805488"/>
            <a:ext cx="16557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/>
              <a:t>RSD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57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857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5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13" grpId="0"/>
      <p:bldP spid="857114" grpId="0"/>
      <p:bldP spid="857140" grpId="0"/>
      <p:bldP spid="857141" grpId="0"/>
      <p:bldP spid="857142" grpId="0"/>
      <p:bldP spid="857143" grpId="0"/>
      <p:bldP spid="8571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>
            <a:extLst>
              <a:ext uri="{FF2B5EF4-FFF2-40B4-BE49-F238E27FC236}">
                <a16:creationId xmlns:a16="http://schemas.microsoft.com/office/drawing/2014/main" id="{70CD2EB2-F2A7-4718-9FD3-3E8D2C890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b3) … la struttura dei costi</a:t>
            </a:r>
          </a:p>
        </p:txBody>
      </p:sp>
      <p:sp>
        <p:nvSpPr>
          <p:cNvPr id="993283" name="Rectangle 3">
            <a:extLst>
              <a:ext uri="{FF2B5EF4-FFF2-40B4-BE49-F238E27FC236}">
                <a16:creationId xmlns:a16="http://schemas.microsoft.com/office/drawing/2014/main" id="{44695034-A973-4D8E-A10A-CCC49AF91A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8388" y="2133600"/>
            <a:ext cx="7680325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chemeClr val="bg2"/>
              </a:buClr>
            </a:pPr>
            <a:r>
              <a:rPr lang="it-IT" altLang="it-IT" sz="2000" b="1">
                <a:solidFill>
                  <a:schemeClr val="bg2"/>
                </a:solidFill>
              </a:rPr>
              <a:t>B) Costi di lungo periodo</a:t>
            </a:r>
            <a:endParaRPr lang="it-IT" altLang="it-IT" sz="2000"/>
          </a:p>
          <a:p>
            <a:pPr marL="457200" indent="-457200">
              <a:buClr>
                <a:schemeClr val="bg2"/>
              </a:buClr>
            </a:pPr>
            <a:endParaRPr lang="it-IT" altLang="it-IT" sz="2000"/>
          </a:p>
          <a:p>
            <a:pPr marL="457200" indent="-457200">
              <a:buClr>
                <a:schemeClr val="bg2"/>
              </a:buClr>
            </a:pPr>
            <a:r>
              <a:rPr lang="it-IT" altLang="it-IT" sz="2000" b="1">
                <a:solidFill>
                  <a:schemeClr val="bg2"/>
                </a:solidFill>
              </a:rPr>
              <a:t>C</a:t>
            </a:r>
            <a:r>
              <a:rPr lang="en-US" altLang="it-IT" sz="2000" b="1">
                <a:solidFill>
                  <a:schemeClr val="bg2"/>
                </a:solidFill>
              </a:rPr>
              <a:t>osto marginale di lungo periodo (</a:t>
            </a:r>
            <a:r>
              <a:rPr lang="en-US" altLang="it-IT" sz="2000" b="1" i="1">
                <a:solidFill>
                  <a:schemeClr val="bg2"/>
                </a:solidFill>
              </a:rPr>
              <a:t>CMgLP</a:t>
            </a:r>
            <a:r>
              <a:rPr lang="en-US" altLang="it-IT" sz="2000" b="1">
                <a:solidFill>
                  <a:schemeClr val="bg2"/>
                </a:solidFill>
              </a:rPr>
              <a:t>):</a:t>
            </a:r>
            <a:r>
              <a:rPr lang="en-US" altLang="it-IT" sz="2000" b="1"/>
              <a:t> </a:t>
            </a:r>
            <a:r>
              <a:rPr lang="en-US" altLang="it-IT" sz="2000"/>
              <a:t>per ciascuna quantità di output (</a:t>
            </a:r>
            <a:r>
              <a:rPr lang="en-US" altLang="it-IT" sz="2000" b="1" i="1"/>
              <a:t>q</a:t>
            </a:r>
            <a:r>
              <a:rPr lang="en-US" altLang="it-IT" sz="2000"/>
              <a:t>), </a:t>
            </a:r>
            <a:r>
              <a:rPr lang="en-US" altLang="it-IT" sz="2000" b="1" i="1"/>
              <a:t>CMgLP</a:t>
            </a:r>
            <a:r>
              <a:rPr lang="en-US" altLang="it-IT" sz="2000"/>
              <a:t> è il costo marginale (</a:t>
            </a:r>
            <a:r>
              <a:rPr lang="en-US" altLang="it-IT" sz="2000" b="1" i="1"/>
              <a:t>CMg</a:t>
            </a:r>
            <a:r>
              <a:rPr lang="en-US" altLang="it-IT" sz="2000" b="1" i="1" baseline="-25000"/>
              <a:t>i</a:t>
            </a:r>
            <a:r>
              <a:rPr lang="en-US" altLang="it-IT" sz="2000"/>
              <a:t>) che corrisponde alla scala di produzione, </a:t>
            </a:r>
            <a:r>
              <a:rPr lang="en-US" altLang="it-IT" sz="2000" i="1"/>
              <a:t>i = 1, 2, 3, …n</a:t>
            </a:r>
            <a:r>
              <a:rPr lang="en-US" altLang="it-IT" sz="2000"/>
              <a:t> (</a:t>
            </a:r>
            <a:r>
              <a:rPr lang="en-US" altLang="it-IT" sz="2000" i="1"/>
              <a:t>n</a:t>
            </a:r>
            <a:r>
              <a:rPr lang="en-US" altLang="it-IT" sz="2000"/>
              <a:t> = numero di scale di produzione possibili), più efficiente (meno costosa)   </a:t>
            </a:r>
          </a:p>
          <a:p>
            <a:pPr marL="457200" indent="-457200">
              <a:buClr>
                <a:schemeClr val="bg2"/>
              </a:buClr>
            </a:pPr>
            <a:endParaRPr lang="en-US" altLang="it-IT" sz="2000">
              <a:sym typeface="Wingdings" panose="05000000000000000000" pitchFamily="2" charset="2"/>
            </a:endParaRPr>
          </a:p>
          <a:p>
            <a:pPr marL="457200" indent="-457200">
              <a:buClr>
                <a:schemeClr val="bg2"/>
              </a:buClr>
            </a:pPr>
            <a:r>
              <a:rPr lang="en-US" altLang="it-IT" sz="2000" b="1" i="1">
                <a:solidFill>
                  <a:schemeClr val="bg2"/>
                </a:solidFill>
                <a:sym typeface="Wingdings" panose="05000000000000000000" pitchFamily="2" charset="2"/>
              </a:rPr>
              <a:t>CMgLP = CMg</a:t>
            </a:r>
            <a:r>
              <a:rPr lang="en-US" altLang="it-IT" sz="2000" b="1">
                <a:sym typeface="Wingdings" panose="05000000000000000000" pitchFamily="2" charset="2"/>
              </a:rPr>
              <a:t>, </a:t>
            </a:r>
            <a:r>
              <a:rPr lang="en-US" altLang="it-IT" sz="2000">
                <a:sym typeface="Wingdings" panose="05000000000000000000" pitchFamily="2" charset="2"/>
              </a:rPr>
              <a:t>solo quando </a:t>
            </a:r>
            <a:r>
              <a:rPr lang="en-US" altLang="it-IT" sz="2000" b="1" i="1">
                <a:sym typeface="Wingdings" panose="05000000000000000000" pitchFamily="2" charset="2"/>
              </a:rPr>
              <a:t>CMeLP</a:t>
            </a:r>
            <a:r>
              <a:rPr lang="en-US" altLang="it-IT" sz="2000">
                <a:sym typeface="Wingdings" panose="05000000000000000000" pitchFamily="2" charset="2"/>
              </a:rPr>
              <a:t> è uguale a </a:t>
            </a:r>
            <a:r>
              <a:rPr lang="en-US" altLang="it-IT" sz="2000" b="1" i="1">
                <a:sym typeface="Wingdings" panose="05000000000000000000" pitchFamily="2" charset="2"/>
              </a:rPr>
              <a:t>CMe</a:t>
            </a:r>
          </a:p>
          <a:p>
            <a:pPr marL="457200" indent="-457200">
              <a:buClr>
                <a:schemeClr val="bg2"/>
              </a:buClr>
            </a:pPr>
            <a:r>
              <a:rPr lang="en-US" altLang="it-IT" sz="2000" b="1">
                <a:solidFill>
                  <a:schemeClr val="bg2"/>
                </a:solidFill>
                <a:sym typeface="Wingdings" panose="05000000000000000000" pitchFamily="2" charset="2"/>
              </a:rPr>
              <a:t>La relazione tra </a:t>
            </a:r>
            <a:r>
              <a:rPr lang="en-US" altLang="it-IT" sz="2000" b="1" i="1">
                <a:solidFill>
                  <a:schemeClr val="bg2"/>
                </a:solidFill>
                <a:sym typeface="Wingdings" panose="05000000000000000000" pitchFamily="2" charset="2"/>
              </a:rPr>
              <a:t>CMgLP</a:t>
            </a:r>
            <a:r>
              <a:rPr lang="en-US" altLang="it-IT" sz="2000" b="1">
                <a:solidFill>
                  <a:schemeClr val="bg2"/>
                </a:solidFill>
                <a:sym typeface="Wingdings" panose="05000000000000000000" pitchFamily="2" charset="2"/>
              </a:rPr>
              <a:t> e </a:t>
            </a:r>
            <a:r>
              <a:rPr lang="en-US" altLang="it-IT" sz="2000" b="1" i="1">
                <a:solidFill>
                  <a:schemeClr val="bg2"/>
                </a:solidFill>
                <a:sym typeface="Wingdings" panose="05000000000000000000" pitchFamily="2" charset="2"/>
              </a:rPr>
              <a:t>CMeLP</a:t>
            </a:r>
            <a:r>
              <a:rPr lang="en-US" altLang="it-IT" sz="2000" b="1">
                <a:sym typeface="Wingdings" panose="05000000000000000000" pitchFamily="2" charset="2"/>
              </a:rPr>
              <a:t> </a:t>
            </a:r>
            <a:r>
              <a:rPr lang="en-US" altLang="it-IT" sz="2000">
                <a:sym typeface="Wingdings" panose="05000000000000000000" pitchFamily="2" charset="2"/>
              </a:rPr>
              <a:t>è la stessa che nel breve periodo</a:t>
            </a:r>
          </a:p>
          <a:p>
            <a:pPr marL="457200" indent="-457200">
              <a:buClr>
                <a:schemeClr val="bg2"/>
              </a:buClr>
            </a:pPr>
            <a:endParaRPr lang="en-US" altLang="it-I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>
            <a:extLst>
              <a:ext uri="{FF2B5EF4-FFF2-40B4-BE49-F238E27FC236}">
                <a16:creationId xmlns:a16="http://schemas.microsoft.com/office/drawing/2014/main" id="{D3437F9C-5F22-4BB3-9088-C56E6DF8D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cs typeface="Times New Roman" panose="02020603050405020304" pitchFamily="18" charset="0"/>
              </a:rPr>
              <a:t>Figura 20. </a:t>
            </a:r>
            <a:r>
              <a:rPr lang="it-IT" altLang="it-IT" i="1">
                <a:cs typeface="Times New Roman" panose="02020603050405020304" pitchFamily="18" charset="0"/>
              </a:rPr>
              <a:t>–</a:t>
            </a:r>
            <a:r>
              <a:rPr lang="it-IT" altLang="it-IT">
                <a:cs typeface="Times New Roman" panose="02020603050405020304" pitchFamily="18" charset="0"/>
              </a:rPr>
              <a:t> La curva dei costi marginali di lungo periodo</a:t>
            </a:r>
            <a:endParaRPr lang="en-GB" altLang="it-IT"/>
          </a:p>
        </p:txBody>
      </p:sp>
      <p:grpSp>
        <p:nvGrpSpPr>
          <p:cNvPr id="860223" name="Group 63">
            <a:extLst>
              <a:ext uri="{FF2B5EF4-FFF2-40B4-BE49-F238E27FC236}">
                <a16:creationId xmlns:a16="http://schemas.microsoft.com/office/drawing/2014/main" id="{F4FE9A85-B43B-4F1C-AC04-BAFE8C14BE7F}"/>
              </a:ext>
            </a:extLst>
          </p:cNvPr>
          <p:cNvGrpSpPr>
            <a:grpSpLocks/>
          </p:cNvGrpSpPr>
          <p:nvPr/>
        </p:nvGrpSpPr>
        <p:grpSpPr bwMode="auto">
          <a:xfrm>
            <a:off x="4648202" y="4895850"/>
            <a:ext cx="587376" cy="1390650"/>
            <a:chOff x="2928" y="3084"/>
            <a:chExt cx="370" cy="876"/>
          </a:xfrm>
        </p:grpSpPr>
        <p:sp>
          <p:nvSpPr>
            <p:cNvPr id="860195" name="Rectangle 35">
              <a:extLst>
                <a:ext uri="{FF2B5EF4-FFF2-40B4-BE49-F238E27FC236}">
                  <a16:creationId xmlns:a16="http://schemas.microsoft.com/office/drawing/2014/main" id="{541FE195-4133-4B74-9E31-EBCBDC477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790"/>
              <a:ext cx="37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dirty="0" err="1"/>
                <a:t>q</a:t>
              </a:r>
              <a:r>
                <a:rPr lang="it-IT" altLang="it-IT" b="1" baseline="-25000" dirty="0" err="1"/>
                <a:t>MIN</a:t>
              </a:r>
              <a:endParaRPr lang="it-IT" altLang="it-IT" b="1" dirty="0"/>
            </a:p>
          </p:txBody>
        </p:sp>
        <p:sp>
          <p:nvSpPr>
            <p:cNvPr id="860197" name="Line 37">
              <a:extLst>
                <a:ext uri="{FF2B5EF4-FFF2-40B4-BE49-F238E27FC236}">
                  <a16:creationId xmlns:a16="http://schemas.microsoft.com/office/drawing/2014/main" id="{FA5F55DF-51F3-4211-9A63-16176D5AD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0" y="3084"/>
              <a:ext cx="0" cy="7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60217" name="Group 57">
            <a:extLst>
              <a:ext uri="{FF2B5EF4-FFF2-40B4-BE49-F238E27FC236}">
                <a16:creationId xmlns:a16="http://schemas.microsoft.com/office/drawing/2014/main" id="{42A231EB-D7EF-4391-AD4E-96E9119AE5FD}"/>
              </a:ext>
            </a:extLst>
          </p:cNvPr>
          <p:cNvGrpSpPr>
            <a:grpSpLocks/>
          </p:cNvGrpSpPr>
          <p:nvPr/>
        </p:nvGrpSpPr>
        <p:grpSpPr bwMode="auto">
          <a:xfrm>
            <a:off x="1747838" y="2317750"/>
            <a:ext cx="6105525" cy="3930650"/>
            <a:chOff x="1101" y="1460"/>
            <a:chExt cx="3846" cy="2476"/>
          </a:xfrm>
        </p:grpSpPr>
        <p:sp>
          <p:nvSpPr>
            <p:cNvPr id="860190" name="Rectangle 30">
              <a:extLst>
                <a:ext uri="{FF2B5EF4-FFF2-40B4-BE49-F238E27FC236}">
                  <a16:creationId xmlns:a16="http://schemas.microsoft.com/office/drawing/2014/main" id="{7F52579C-2082-484F-8D39-7FE51804F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1573"/>
              <a:ext cx="3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CMe</a:t>
              </a:r>
            </a:p>
          </p:txBody>
        </p:sp>
        <p:sp>
          <p:nvSpPr>
            <p:cNvPr id="860200" name="Freeform 40">
              <a:extLst>
                <a:ext uri="{FF2B5EF4-FFF2-40B4-BE49-F238E27FC236}">
                  <a16:creationId xmlns:a16="http://schemas.microsoft.com/office/drawing/2014/main" id="{9ADC3CE4-A555-4F5A-8C34-59ADC8789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1460"/>
              <a:ext cx="3515" cy="2327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201" name="Rectangle 41">
              <a:extLst>
                <a:ext uri="{FF2B5EF4-FFF2-40B4-BE49-F238E27FC236}">
                  <a16:creationId xmlns:a16="http://schemas.microsoft.com/office/drawing/2014/main" id="{0A9A0070-A50F-4678-90D4-400DC6056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" y="3765"/>
              <a:ext cx="25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q</a:t>
              </a:r>
            </a:p>
          </p:txBody>
        </p:sp>
        <p:sp>
          <p:nvSpPr>
            <p:cNvPr id="860202" name="Rectangle 42">
              <a:extLst>
                <a:ext uri="{FF2B5EF4-FFF2-40B4-BE49-F238E27FC236}">
                  <a16:creationId xmlns:a16="http://schemas.microsoft.com/office/drawing/2014/main" id="{EA8F1895-DF0F-48E7-8837-9113C42FE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768"/>
              <a:ext cx="259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0</a:t>
              </a:r>
            </a:p>
          </p:txBody>
        </p:sp>
      </p:grpSp>
      <p:grpSp>
        <p:nvGrpSpPr>
          <p:cNvPr id="860219" name="Group 59">
            <a:extLst>
              <a:ext uri="{FF2B5EF4-FFF2-40B4-BE49-F238E27FC236}">
                <a16:creationId xmlns:a16="http://schemas.microsoft.com/office/drawing/2014/main" id="{2ABDFAA5-C189-4230-87FB-17388EB26D55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3271838"/>
            <a:ext cx="5341937" cy="1627187"/>
            <a:chOff x="1477" y="2061"/>
            <a:chExt cx="3365" cy="1025"/>
          </a:xfrm>
        </p:grpSpPr>
        <p:sp>
          <p:nvSpPr>
            <p:cNvPr id="860196" name="Freeform 36">
              <a:extLst>
                <a:ext uri="{FF2B5EF4-FFF2-40B4-BE49-F238E27FC236}">
                  <a16:creationId xmlns:a16="http://schemas.microsoft.com/office/drawing/2014/main" id="{C4EE9F46-A797-4B4E-AF97-D033FF5A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2061"/>
              <a:ext cx="3365" cy="1025"/>
            </a:xfrm>
            <a:custGeom>
              <a:avLst/>
              <a:gdLst>
                <a:gd name="T0" fmla="*/ 0 w 5616"/>
                <a:gd name="T1" fmla="*/ 144 h 1752"/>
                <a:gd name="T2" fmla="*/ 1008 w 5616"/>
                <a:gd name="T3" fmla="*/ 1152 h 1752"/>
                <a:gd name="T4" fmla="*/ 2592 w 5616"/>
                <a:gd name="T5" fmla="*/ 1728 h 1752"/>
                <a:gd name="T6" fmla="*/ 4464 w 5616"/>
                <a:gd name="T7" fmla="*/ 1008 h 1752"/>
                <a:gd name="T8" fmla="*/ 5616 w 5616"/>
                <a:gd name="T9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6" h="1752">
                  <a:moveTo>
                    <a:pt x="0" y="144"/>
                  </a:moveTo>
                  <a:cubicBezTo>
                    <a:pt x="288" y="516"/>
                    <a:pt x="576" y="888"/>
                    <a:pt x="1008" y="1152"/>
                  </a:cubicBezTo>
                  <a:cubicBezTo>
                    <a:pt x="1440" y="1416"/>
                    <a:pt x="2016" y="1752"/>
                    <a:pt x="2592" y="1728"/>
                  </a:cubicBezTo>
                  <a:cubicBezTo>
                    <a:pt x="3168" y="1704"/>
                    <a:pt x="3960" y="1296"/>
                    <a:pt x="4464" y="1008"/>
                  </a:cubicBezTo>
                  <a:cubicBezTo>
                    <a:pt x="4968" y="720"/>
                    <a:pt x="5292" y="360"/>
                    <a:pt x="5616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210" name="Rectangle 50">
              <a:extLst>
                <a:ext uri="{FF2B5EF4-FFF2-40B4-BE49-F238E27FC236}">
                  <a16:creationId xmlns:a16="http://schemas.microsoft.com/office/drawing/2014/main" id="{B2DF9F24-0202-4CF5-AA96-6D71968B1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84"/>
              <a:ext cx="43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CMeLP</a:t>
              </a:r>
            </a:p>
          </p:txBody>
        </p:sp>
      </p:grpSp>
      <p:grpSp>
        <p:nvGrpSpPr>
          <p:cNvPr id="860218" name="Group 58">
            <a:extLst>
              <a:ext uri="{FF2B5EF4-FFF2-40B4-BE49-F238E27FC236}">
                <a16:creationId xmlns:a16="http://schemas.microsoft.com/office/drawing/2014/main" id="{84C0952A-5C09-4BD6-B6C1-01D541DD336A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1773238"/>
            <a:ext cx="3551238" cy="3814762"/>
            <a:chOff x="1877" y="1116"/>
            <a:chExt cx="2237" cy="2403"/>
          </a:xfrm>
        </p:grpSpPr>
        <p:sp>
          <p:nvSpPr>
            <p:cNvPr id="860206" name="Rectangle 46">
              <a:extLst>
                <a:ext uri="{FF2B5EF4-FFF2-40B4-BE49-F238E27FC236}">
                  <a16:creationId xmlns:a16="http://schemas.microsoft.com/office/drawing/2014/main" id="{46312FA2-2BA1-41F8-97DA-090E0A667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168"/>
              <a:ext cx="43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CMgLP</a:t>
              </a:r>
            </a:p>
          </p:txBody>
        </p:sp>
        <p:sp>
          <p:nvSpPr>
            <p:cNvPr id="860212" name="Arc 52">
              <a:extLst>
                <a:ext uri="{FF2B5EF4-FFF2-40B4-BE49-F238E27FC236}">
                  <a16:creationId xmlns:a16="http://schemas.microsoft.com/office/drawing/2014/main" id="{67919F8A-2432-4A7A-A4FD-4D81DE8AA9EA}"/>
                </a:ext>
              </a:extLst>
            </p:cNvPr>
            <p:cNvSpPr>
              <a:spLocks/>
            </p:cNvSpPr>
            <p:nvPr/>
          </p:nvSpPr>
          <p:spPr bwMode="auto">
            <a:xfrm rot="1651842" flipV="1">
              <a:off x="1877" y="1116"/>
              <a:ext cx="2237" cy="2403"/>
            </a:xfrm>
            <a:custGeom>
              <a:avLst/>
              <a:gdLst>
                <a:gd name="G0" fmla="+- 1571 0 0"/>
                <a:gd name="G1" fmla="+- 21600 0 0"/>
                <a:gd name="G2" fmla="+- 21600 0 0"/>
                <a:gd name="T0" fmla="*/ 0 w 23171"/>
                <a:gd name="T1" fmla="*/ 57 h 22910"/>
                <a:gd name="T2" fmla="*/ 23131 w 23171"/>
                <a:gd name="T3" fmla="*/ 22910 h 22910"/>
                <a:gd name="T4" fmla="*/ 1571 w 23171"/>
                <a:gd name="T5" fmla="*/ 21600 h 2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71" h="22910" fill="none" extrusionOk="0">
                  <a:moveTo>
                    <a:pt x="0" y="57"/>
                  </a:moveTo>
                  <a:cubicBezTo>
                    <a:pt x="522" y="19"/>
                    <a:pt x="1046" y="0"/>
                    <a:pt x="1571" y="0"/>
                  </a:cubicBezTo>
                  <a:cubicBezTo>
                    <a:pt x="13500" y="0"/>
                    <a:pt x="23171" y="9670"/>
                    <a:pt x="23171" y="21600"/>
                  </a:cubicBezTo>
                  <a:cubicBezTo>
                    <a:pt x="23171" y="22036"/>
                    <a:pt x="23157" y="22473"/>
                    <a:pt x="23131" y="22910"/>
                  </a:cubicBezTo>
                </a:path>
                <a:path w="23171" h="22910" stroke="0" extrusionOk="0">
                  <a:moveTo>
                    <a:pt x="0" y="57"/>
                  </a:moveTo>
                  <a:cubicBezTo>
                    <a:pt x="522" y="19"/>
                    <a:pt x="1046" y="0"/>
                    <a:pt x="1571" y="0"/>
                  </a:cubicBezTo>
                  <a:cubicBezTo>
                    <a:pt x="13500" y="0"/>
                    <a:pt x="23171" y="9670"/>
                    <a:pt x="23171" y="21600"/>
                  </a:cubicBezTo>
                  <a:cubicBezTo>
                    <a:pt x="23171" y="22036"/>
                    <a:pt x="23157" y="22473"/>
                    <a:pt x="23131" y="22910"/>
                  </a:cubicBezTo>
                  <a:lnTo>
                    <a:pt x="1571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60230" name="Oval 70">
            <a:extLst>
              <a:ext uri="{FF2B5EF4-FFF2-40B4-BE49-F238E27FC236}">
                <a16:creationId xmlns:a16="http://schemas.microsoft.com/office/drawing/2014/main" id="{B8156D30-BBC0-4F93-987B-4B05F5068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88" y="4797425"/>
            <a:ext cx="71437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0235" name="Text Box 75">
            <a:extLst>
              <a:ext uri="{FF2B5EF4-FFF2-40B4-BE49-F238E27FC236}">
                <a16:creationId xmlns:a16="http://schemas.microsoft.com/office/drawing/2014/main" id="{EE2E3528-8045-463D-AB08-91151428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319838"/>
            <a:ext cx="5329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</a:pPr>
            <a:r>
              <a:rPr lang="it-IT" altLang="it-IT" sz="1600" b="1" i="1">
                <a:solidFill>
                  <a:srgbClr val="FF3300"/>
                </a:solidFill>
              </a:rPr>
              <a:t>CMgLP</a:t>
            </a:r>
            <a:r>
              <a:rPr lang="it-IT" altLang="it-IT" sz="1600"/>
              <a:t> : luogo che congiunge i </a:t>
            </a:r>
            <a:r>
              <a:rPr lang="it-IT" altLang="it-IT" sz="1600" i="1"/>
              <a:t>CMg</a:t>
            </a:r>
            <a:r>
              <a:rPr lang="it-IT" altLang="it-IT" sz="1600"/>
              <a:t> dei punti di inviluppo della </a:t>
            </a:r>
            <a:r>
              <a:rPr lang="it-IT" altLang="it-IT" sz="1600" i="1"/>
              <a:t>CMeLP</a:t>
            </a:r>
            <a:endParaRPr lang="en-US" altLang="it-IT" sz="16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352BB-CBFB-46DC-85AD-AA240A63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908720"/>
            <a:ext cx="6985000" cy="431800"/>
          </a:xfrm>
        </p:spPr>
        <p:txBody>
          <a:bodyPr/>
          <a:lstStyle/>
          <a:p>
            <a:pPr algn="ctr"/>
            <a:r>
              <a:rPr lang="it-IT" dirty="0"/>
              <a:t>NEL LUNGO PERIODO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01092-942C-427D-8725-AA955C7F3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Tecnologia, tecnologia economicamente efficiente e rendimenti di scala</a:t>
            </a:r>
          </a:p>
        </p:txBody>
      </p:sp>
      <p:pic>
        <p:nvPicPr>
          <p:cNvPr id="242690" name="Picture 2" descr="Image result for matusalemme&quot;">
            <a:extLst>
              <a:ext uri="{FF2B5EF4-FFF2-40B4-BE49-F238E27FC236}">
                <a16:creationId xmlns:a16="http://schemas.microsoft.com/office/drawing/2014/main" id="{4C0A0BAC-CB30-43A3-826D-F7C1E78D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996952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>
            <a:extLst>
              <a:ext uri="{FF2B5EF4-FFF2-40B4-BE49-F238E27FC236}">
                <a16:creationId xmlns:a16="http://schemas.microsoft.com/office/drawing/2014/main" id="{A6F173E9-FE78-4F45-AA6B-993BB05E9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a)… dalla </a:t>
            </a:r>
            <a:r>
              <a:rPr lang="it-IT" altLang="it-IT" sz="2000" i="1"/>
              <a:t>funzione</a:t>
            </a:r>
            <a:r>
              <a:rPr lang="it-IT" altLang="it-IT" sz="2000"/>
              <a:t> di produzione agli </a:t>
            </a:r>
            <a:r>
              <a:rPr lang="it-IT" altLang="it-IT" sz="2000" i="1"/>
              <a:t>isoquanti</a:t>
            </a:r>
            <a:r>
              <a:rPr lang="it-IT" altLang="it-IT" sz="2000"/>
              <a:t> di produzione</a:t>
            </a:r>
          </a:p>
        </p:txBody>
      </p:sp>
      <p:sp>
        <p:nvSpPr>
          <p:cNvPr id="872451" name="Rectangle 3">
            <a:extLst>
              <a:ext uri="{FF2B5EF4-FFF2-40B4-BE49-F238E27FC236}">
                <a16:creationId xmlns:a16="http://schemas.microsoft.com/office/drawing/2014/main" id="{A3C9DE71-1745-4AEC-ACD8-7A874D71E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562225"/>
            <a:ext cx="7343775" cy="3746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lnSpc>
                <a:spcPct val="9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Tecnologia e tecniche</a:t>
            </a:r>
            <a:r>
              <a:rPr lang="en-US" altLang="it-IT" sz="2200"/>
              <a:t>: una certa quantità (</a:t>
            </a:r>
            <a:r>
              <a:rPr lang="en-US" altLang="it-IT" sz="2200" b="1" i="1">
                <a:solidFill>
                  <a:schemeClr val="bg2"/>
                </a:solidFill>
              </a:rPr>
              <a:t>q</a:t>
            </a:r>
            <a:r>
              <a:rPr lang="en-US" altLang="it-IT" sz="2200" b="1" i="1" baseline="-25000">
                <a:solidFill>
                  <a:schemeClr val="bg2"/>
                </a:solidFill>
              </a:rPr>
              <a:t>0</a:t>
            </a:r>
            <a:r>
              <a:rPr lang="en-US" altLang="it-IT" sz="2200"/>
              <a:t>) può essere ottenuta impiegando diverse combinazioni (</a:t>
            </a:r>
            <a:r>
              <a:rPr lang="en-US" altLang="it-IT" sz="2200" b="1" i="1">
                <a:solidFill>
                  <a:schemeClr val="bg2"/>
                </a:solidFill>
              </a:rPr>
              <a:t>x</a:t>
            </a:r>
            <a:r>
              <a:rPr lang="en-US" altLang="it-IT" sz="2200" b="1" i="1" baseline="-25000">
                <a:solidFill>
                  <a:schemeClr val="bg2"/>
                </a:solidFill>
              </a:rPr>
              <a:t>1</a:t>
            </a:r>
            <a:r>
              <a:rPr lang="en-US" altLang="it-IT" sz="2200" b="1" i="1">
                <a:solidFill>
                  <a:schemeClr val="bg2"/>
                </a:solidFill>
              </a:rPr>
              <a:t>, x</a:t>
            </a:r>
            <a:r>
              <a:rPr lang="en-US" altLang="it-IT" sz="2200" b="1" i="1" baseline="-25000">
                <a:solidFill>
                  <a:schemeClr val="bg2"/>
                </a:solidFill>
              </a:rPr>
              <a:t>2</a:t>
            </a:r>
            <a:r>
              <a:rPr lang="en-US" altLang="it-IT" sz="2200"/>
              <a:t>), diverse </a:t>
            </a:r>
            <a:r>
              <a:rPr lang="en-US" altLang="it-IT" sz="2200" b="1" i="1">
                <a:solidFill>
                  <a:schemeClr val="bg2"/>
                </a:solidFill>
              </a:rPr>
              <a:t>tecniche</a:t>
            </a:r>
          </a:p>
          <a:p>
            <a:pPr marL="577850" indent="-577850">
              <a:lnSpc>
                <a:spcPct val="90000"/>
              </a:lnSpc>
            </a:pPr>
            <a:endParaRPr lang="en-US" altLang="it-IT" sz="2200" b="1" i="1">
              <a:solidFill>
                <a:srgbClr val="FF3300"/>
              </a:solidFill>
            </a:endParaRPr>
          </a:p>
          <a:p>
            <a:pPr marL="577850" indent="-577850">
              <a:lnSpc>
                <a:spcPct val="9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rgbClr val="FF3300"/>
                </a:solidFill>
              </a:rPr>
              <a:t>Isoquanto di produzione (per </a:t>
            </a:r>
            <a:r>
              <a:rPr lang="en-US" altLang="it-IT" sz="2200" b="1" i="1">
                <a:solidFill>
                  <a:srgbClr val="FF3300"/>
                </a:solidFill>
              </a:rPr>
              <a:t>q</a:t>
            </a:r>
            <a:r>
              <a:rPr lang="en-US" altLang="it-IT" sz="2200" b="1" i="1" baseline="-25000">
                <a:solidFill>
                  <a:srgbClr val="FF3300"/>
                </a:solidFill>
              </a:rPr>
              <a:t>o</a:t>
            </a:r>
            <a:r>
              <a:rPr lang="en-US" altLang="it-IT" sz="2200" b="1">
                <a:solidFill>
                  <a:srgbClr val="FF3300"/>
                </a:solidFill>
              </a:rPr>
              <a:t>)</a:t>
            </a:r>
            <a:r>
              <a:rPr lang="en-US" altLang="it-IT" sz="2200"/>
              <a:t>:</a:t>
            </a:r>
            <a:r>
              <a:rPr lang="en-US" altLang="it-IT" sz="2200" b="1">
                <a:solidFill>
                  <a:schemeClr val="bg2"/>
                </a:solidFill>
              </a:rPr>
              <a:t> </a:t>
            </a:r>
            <a:r>
              <a:rPr lang="it-IT" altLang="it-IT" sz="2200"/>
              <a:t>insieme di tutte le tecniche (</a:t>
            </a:r>
            <a:r>
              <a:rPr lang="it-IT" altLang="it-IT" sz="2200" b="1" i="1"/>
              <a:t>x</a:t>
            </a:r>
            <a:r>
              <a:rPr lang="it-IT" altLang="it-IT" sz="2200" b="1" i="1" baseline="-25000"/>
              <a:t>1</a:t>
            </a:r>
            <a:r>
              <a:rPr lang="it-IT" altLang="it-IT" sz="2200" b="1" i="1"/>
              <a:t>, x</a:t>
            </a:r>
            <a:r>
              <a:rPr lang="it-IT" altLang="it-IT" sz="2200" b="1" i="1" baseline="-25000"/>
              <a:t>2</a:t>
            </a:r>
            <a:r>
              <a:rPr lang="it-IT" altLang="it-IT" sz="2200"/>
              <a:t>) il cui impiego efficiente (via </a:t>
            </a:r>
            <a:r>
              <a:rPr lang="it-IT" altLang="it-IT" sz="2200" b="1" i="1"/>
              <a:t>f</a:t>
            </a:r>
            <a:r>
              <a:rPr lang="it-IT" altLang="it-IT" sz="2200"/>
              <a:t>) produce </a:t>
            </a:r>
            <a:r>
              <a:rPr lang="it-IT" altLang="it-IT" sz="2200" b="1" i="1"/>
              <a:t>q</a:t>
            </a:r>
            <a:r>
              <a:rPr lang="it-IT" altLang="it-IT" sz="2200" b="1" i="1" baseline="-25000"/>
              <a:t>0</a:t>
            </a:r>
          </a:p>
          <a:p>
            <a:pPr marL="577850" indent="-577850">
              <a:lnSpc>
                <a:spcPct val="90000"/>
              </a:lnSpc>
              <a:buClr>
                <a:schemeClr val="bg2"/>
              </a:buClr>
            </a:pPr>
            <a:endParaRPr lang="en-US" altLang="it-IT" sz="2200"/>
          </a:p>
          <a:p>
            <a:pPr marL="577850" indent="-577850">
              <a:lnSpc>
                <a:spcPct val="9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NB: </a:t>
            </a:r>
            <a:r>
              <a:rPr lang="en-US" altLang="it-IT" sz="2200"/>
              <a:t>simile alla curva di indifferenza ma … </a:t>
            </a:r>
            <a:r>
              <a:rPr lang="en-US" altLang="it-IT" sz="2200" i="1"/>
              <a:t>mutatis mutandis</a:t>
            </a:r>
            <a:r>
              <a:rPr lang="en-US" altLang="it-IT" sz="2200"/>
              <a:t>!!!</a:t>
            </a:r>
            <a:endParaRPr lang="en-US" altLang="it-IT" sz="2200" i="1"/>
          </a:p>
          <a:p>
            <a:pPr marL="952500" lvl="1" indent="-495300">
              <a:lnSpc>
                <a:spcPct val="90000"/>
              </a:lnSpc>
            </a:pPr>
            <a:endParaRPr lang="en-US" altLang="it-IT" sz="2200" b="1" i="1"/>
          </a:p>
          <a:p>
            <a:pPr marL="577850" indent="-577850">
              <a:lnSpc>
                <a:spcPct val="90000"/>
              </a:lnSpc>
            </a:pPr>
            <a:endParaRPr lang="en-US" altLang="it-IT" sz="2400"/>
          </a:p>
        </p:txBody>
      </p:sp>
    </p:spTree>
    <p:extLst>
      <p:ext uri="{BB962C8B-B14F-4D97-AF65-F5344CB8AC3E}">
        <p14:creationId xmlns:p14="http://schemas.microsoft.com/office/powerpoint/2010/main" val="27419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>
            <a:extLst>
              <a:ext uri="{FF2B5EF4-FFF2-40B4-BE49-F238E27FC236}">
                <a16:creationId xmlns:a16="http://schemas.microsoft.com/office/drawing/2014/main" id="{2C897E95-97CA-4FE7-88AC-38005D150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a) </a:t>
            </a:r>
            <a:r>
              <a:rPr lang="it-IT" altLang="it-IT" sz="2000" i="1"/>
              <a:t>proprietà della tecnologia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2EA95AF4-1C82-4448-B2EB-6B150CC89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2205038"/>
            <a:ext cx="7345363" cy="4652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1800" b="1" dirty="0" err="1"/>
              <a:t>Funzione</a:t>
            </a:r>
            <a:r>
              <a:rPr lang="en-US" altLang="it-IT" sz="1800" dirty="0"/>
              <a:t> e </a:t>
            </a:r>
            <a:r>
              <a:rPr lang="en-US" altLang="it-IT" sz="1800" b="1" dirty="0" err="1"/>
              <a:t>isoquanti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produzione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dipendono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dalla</a:t>
            </a:r>
            <a:r>
              <a:rPr lang="en-US" altLang="it-IT" sz="1800" dirty="0"/>
              <a:t> </a:t>
            </a:r>
            <a:r>
              <a:rPr lang="en-US" altLang="it-IT" sz="1800" b="1" dirty="0" err="1"/>
              <a:t>tecnologia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dell’impresa</a:t>
            </a:r>
            <a:r>
              <a:rPr lang="en-US" altLang="it-IT" sz="1800" dirty="0"/>
              <a:t> (</a:t>
            </a:r>
            <a:r>
              <a:rPr lang="en-US" altLang="it-IT" sz="1800" b="1" i="1" dirty="0"/>
              <a:t>f</a:t>
            </a:r>
            <a:r>
              <a:rPr lang="en-US" altLang="it-IT" sz="1800" dirty="0"/>
              <a:t>)</a:t>
            </a:r>
            <a:endParaRPr lang="en-US" altLang="it-IT" sz="1800" i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1800" b="1" dirty="0">
                <a:solidFill>
                  <a:schemeClr val="bg2"/>
                </a:solidFill>
              </a:rPr>
              <a:t>4 </a:t>
            </a:r>
            <a:r>
              <a:rPr lang="en-US" altLang="it-IT" sz="1800" b="1" dirty="0" err="1">
                <a:solidFill>
                  <a:schemeClr val="bg2"/>
                </a:solidFill>
              </a:rPr>
              <a:t>proprietà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della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tecnologia</a:t>
            </a:r>
            <a:r>
              <a:rPr lang="en-US" altLang="it-IT" sz="1800" b="1" dirty="0"/>
              <a:t> </a:t>
            </a:r>
            <a:r>
              <a:rPr lang="en-US" altLang="it-IT" sz="1800" dirty="0"/>
              <a:t>(</a:t>
            </a:r>
            <a:r>
              <a:rPr lang="en-US" altLang="it-IT" sz="1800" dirty="0" err="1"/>
              <a:t>teoria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neoclassica</a:t>
            </a:r>
            <a:r>
              <a:rPr lang="en-US" altLang="it-IT" sz="1800" dirty="0"/>
              <a:t> standard):</a:t>
            </a:r>
          </a:p>
          <a:p>
            <a:pPr marL="0" indent="0">
              <a:lnSpc>
                <a:spcPct val="80000"/>
              </a:lnSpc>
              <a:buClr>
                <a:schemeClr val="bg2"/>
              </a:buClr>
              <a:buNone/>
            </a:pPr>
            <a:endParaRPr lang="en-US" altLang="it-IT" sz="18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1800" b="1" dirty="0" err="1">
                <a:solidFill>
                  <a:schemeClr val="bg2"/>
                </a:solidFill>
              </a:rPr>
              <a:t>Essenzialità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degli</a:t>
            </a:r>
            <a:r>
              <a:rPr lang="en-US" altLang="it-IT" sz="1800" b="1" dirty="0">
                <a:solidFill>
                  <a:schemeClr val="bg2"/>
                </a:solidFill>
              </a:rPr>
              <a:t> input</a:t>
            </a:r>
            <a:r>
              <a:rPr lang="en-US" altLang="it-IT" sz="1800" dirty="0"/>
              <a:t>: “no input, no output”</a:t>
            </a:r>
            <a:endParaRPr lang="en-US" altLang="it-IT" sz="1800" dirty="0">
              <a:sym typeface="Wingdings 3" panose="05040102010807070707" pitchFamily="18" charset="2"/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1800" b="1" dirty="0" err="1">
                <a:solidFill>
                  <a:schemeClr val="bg2"/>
                </a:solidFill>
              </a:rPr>
              <a:t>Monotonicità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della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funzione</a:t>
            </a:r>
            <a:r>
              <a:rPr lang="en-US" altLang="it-IT" sz="1800" b="1" dirty="0">
                <a:solidFill>
                  <a:schemeClr val="bg2"/>
                </a:solidFill>
              </a:rPr>
              <a:t> di </a:t>
            </a:r>
            <a:r>
              <a:rPr lang="en-US" altLang="it-IT" sz="1800" b="1" dirty="0" err="1">
                <a:solidFill>
                  <a:schemeClr val="bg2"/>
                </a:solidFill>
              </a:rPr>
              <a:t>produzione</a:t>
            </a:r>
            <a:r>
              <a:rPr lang="en-US" altLang="it-IT" sz="1800" dirty="0"/>
              <a:t>: “</a:t>
            </a:r>
            <a:r>
              <a:rPr lang="en-US" altLang="it-IT" sz="1800" dirty="0" err="1"/>
              <a:t>più</a:t>
            </a:r>
            <a:r>
              <a:rPr lang="en-US" altLang="it-IT" sz="1800" dirty="0"/>
              <a:t> input, </a:t>
            </a:r>
            <a:r>
              <a:rPr lang="en-US" altLang="it-IT" sz="1800" dirty="0" err="1"/>
              <a:t>più</a:t>
            </a:r>
            <a:r>
              <a:rPr lang="en-US" altLang="it-IT" sz="1800" dirty="0"/>
              <a:t> output” (</a:t>
            </a:r>
            <a:r>
              <a:rPr lang="en-US" altLang="it-IT" sz="1800" dirty="0" err="1"/>
              <a:t>senso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stretto</a:t>
            </a:r>
            <a:r>
              <a:rPr lang="en-US" altLang="it-IT" sz="1800" dirty="0"/>
              <a:t>); “</a:t>
            </a:r>
            <a:r>
              <a:rPr lang="en-US" altLang="it-IT" sz="1800" dirty="0" err="1"/>
              <a:t>più</a:t>
            </a:r>
            <a:r>
              <a:rPr lang="en-US" altLang="it-IT" sz="1800" dirty="0"/>
              <a:t> input, </a:t>
            </a:r>
            <a:r>
              <a:rPr lang="en-US" altLang="it-IT" sz="1800" dirty="0" err="1"/>
              <a:t>almeno</a:t>
            </a:r>
            <a:r>
              <a:rPr lang="en-US" altLang="it-IT" sz="1800" dirty="0"/>
              <a:t> lo </a:t>
            </a:r>
            <a:r>
              <a:rPr lang="en-US" altLang="it-IT" sz="1800" dirty="0" err="1"/>
              <a:t>stesso</a:t>
            </a:r>
            <a:r>
              <a:rPr lang="en-US" altLang="it-IT" sz="1800" dirty="0"/>
              <a:t> output” (</a:t>
            </a:r>
            <a:r>
              <a:rPr lang="en-US" altLang="it-IT" sz="1800" dirty="0" err="1"/>
              <a:t>senso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debole</a:t>
            </a:r>
            <a:r>
              <a:rPr lang="en-US" altLang="it-IT" sz="1800" dirty="0"/>
              <a:t>); </a:t>
            </a:r>
            <a:r>
              <a:rPr lang="en-US" altLang="it-IT" sz="1800" i="1" dirty="0"/>
              <a:t>free disposal</a:t>
            </a:r>
            <a:endParaRPr lang="en-US" altLang="it-IT" sz="1800" b="1" i="1" dirty="0">
              <a:solidFill>
                <a:schemeClr val="hlink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1800" b="1" dirty="0" err="1">
                <a:solidFill>
                  <a:schemeClr val="bg2"/>
                </a:solidFill>
              </a:rPr>
              <a:t>Convessità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della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tecnologia</a:t>
            </a:r>
            <a:r>
              <a:rPr lang="en-US" altLang="it-IT" sz="1800" dirty="0"/>
              <a:t>: </a:t>
            </a:r>
            <a:r>
              <a:rPr lang="en-US" altLang="it-IT" sz="1800" dirty="0" err="1"/>
              <a:t>tecniche</a:t>
            </a:r>
            <a:r>
              <a:rPr lang="en-US" altLang="it-IT" sz="1800" dirty="0"/>
              <a:t> “</a:t>
            </a:r>
            <a:r>
              <a:rPr lang="en-US" altLang="it-IT" sz="1800" dirty="0" err="1"/>
              <a:t>intermedie</a:t>
            </a:r>
            <a:r>
              <a:rPr lang="en-US" altLang="it-IT" sz="1800" dirty="0"/>
              <a:t>” </a:t>
            </a:r>
            <a:r>
              <a:rPr lang="en-US" altLang="it-IT" sz="1800" dirty="0" err="1"/>
              <a:t>più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produttive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delle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sbilanciate</a:t>
            </a:r>
            <a:r>
              <a:rPr lang="en-US" altLang="it-IT" sz="1800" dirty="0"/>
              <a:t>” </a:t>
            </a:r>
            <a:r>
              <a:rPr lang="en-US" altLang="it-IT" sz="1800" dirty="0">
                <a:sym typeface="Wingdings 3" panose="05040102010807070707" pitchFamily="18" charset="2"/>
              </a:rPr>
              <a:t> </a:t>
            </a:r>
            <a:r>
              <a:rPr lang="en-US" altLang="it-IT" sz="1800" b="1" i="1" dirty="0" err="1">
                <a:solidFill>
                  <a:schemeClr val="hlink"/>
                </a:solidFill>
              </a:rPr>
              <a:t>vedi</a:t>
            </a:r>
            <a:r>
              <a:rPr lang="en-US" altLang="it-IT" sz="1800" b="1" i="1" dirty="0">
                <a:solidFill>
                  <a:schemeClr val="hlink"/>
                </a:solidFill>
              </a:rPr>
              <a:t> </a:t>
            </a:r>
            <a:r>
              <a:rPr lang="en-US" altLang="it-IT" sz="1800" b="1" i="1" dirty="0" err="1">
                <a:solidFill>
                  <a:schemeClr val="hlink"/>
                </a:solidFill>
              </a:rPr>
              <a:t>consumo</a:t>
            </a:r>
            <a:r>
              <a:rPr lang="en-US" altLang="it-IT" sz="1800" dirty="0"/>
              <a:t>, ma </a:t>
            </a:r>
            <a:r>
              <a:rPr lang="en-US" altLang="it-IT" sz="1800" i="1" dirty="0"/>
              <a:t>mutatis mutandis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endParaRPr lang="en-US" altLang="it-IT" sz="18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endParaRPr lang="en-US" altLang="it-IT" sz="1800" b="1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endParaRPr lang="en-US" altLang="it-IT" sz="1800" b="1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it-IT" sz="1800" b="1" dirty="0" err="1">
                <a:solidFill>
                  <a:schemeClr val="bg2"/>
                </a:solidFill>
              </a:rPr>
              <a:t>Produttività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marginale</a:t>
            </a:r>
            <a:r>
              <a:rPr lang="en-US" altLang="it-IT" sz="1800" b="1" dirty="0">
                <a:solidFill>
                  <a:schemeClr val="bg2"/>
                </a:solidFill>
              </a:rPr>
              <a:t> </a:t>
            </a:r>
            <a:r>
              <a:rPr lang="en-US" altLang="it-IT" sz="1800" b="1" dirty="0" err="1">
                <a:solidFill>
                  <a:schemeClr val="bg2"/>
                </a:solidFill>
              </a:rPr>
              <a:t>decrescente</a:t>
            </a:r>
            <a:r>
              <a:rPr lang="en-US" altLang="it-IT" sz="1800" dirty="0"/>
              <a:t> (di input </a:t>
            </a:r>
            <a:r>
              <a:rPr lang="en-US" altLang="it-IT" sz="1800" dirty="0" err="1"/>
              <a:t>variabili</a:t>
            </a:r>
            <a:r>
              <a:rPr lang="en-US" altLang="it-IT" sz="1800" dirty="0"/>
              <a:t>!!! BP): “100+1 </a:t>
            </a:r>
            <a:r>
              <a:rPr lang="en-US" altLang="it-IT" sz="1800" dirty="0" err="1"/>
              <a:t>meno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produttivo</a:t>
            </a:r>
            <a:r>
              <a:rPr lang="en-US" altLang="it-IT" sz="1800" dirty="0"/>
              <a:t> di 10+1” </a:t>
            </a:r>
            <a:r>
              <a:rPr lang="en-US" altLang="it-IT" sz="1800" dirty="0">
                <a:sym typeface="Wingdings 3" panose="05040102010807070707" pitchFamily="18" charset="2"/>
              </a:rPr>
              <a:t> …</a:t>
            </a:r>
            <a:r>
              <a:rPr lang="en-US" altLang="it-IT" sz="1800" dirty="0"/>
              <a:t> 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endParaRPr lang="en-US" altLang="it-IT" sz="1600" i="1" dirty="0"/>
          </a:p>
          <a:p>
            <a:pPr marL="952500" lvl="1" indent="-495300">
              <a:lnSpc>
                <a:spcPct val="80000"/>
              </a:lnSpc>
            </a:pPr>
            <a:endParaRPr lang="en-US" altLang="it-IT" sz="1600" b="1" i="1" dirty="0"/>
          </a:p>
          <a:p>
            <a:pPr marL="577850" indent="-577850">
              <a:lnSpc>
                <a:spcPct val="80000"/>
              </a:lnSpc>
            </a:pPr>
            <a:endParaRPr lang="en-US" altLang="it-IT" sz="1600" dirty="0"/>
          </a:p>
        </p:txBody>
      </p:sp>
      <p:sp>
        <p:nvSpPr>
          <p:cNvPr id="874501" name="Rectangle 5">
            <a:extLst>
              <a:ext uri="{FF2B5EF4-FFF2-40B4-BE49-F238E27FC236}">
                <a16:creationId xmlns:a16="http://schemas.microsoft.com/office/drawing/2014/main" id="{3A548AA4-9E23-4030-BBDA-16A223BC3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874500" name="Object 4">
            <a:extLst>
              <a:ext uri="{FF2B5EF4-FFF2-40B4-BE49-F238E27FC236}">
                <a16:creationId xmlns:a16="http://schemas.microsoft.com/office/drawing/2014/main" id="{6F435E4E-9C38-4002-ADF9-D784524014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4826670"/>
          <a:ext cx="48958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2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874500" name="Object 4">
                        <a:extLst>
                          <a:ext uri="{FF2B5EF4-FFF2-40B4-BE49-F238E27FC236}">
                            <a16:creationId xmlns:a16="http://schemas.microsoft.com/office/drawing/2014/main" id="{6F435E4E-9C38-4002-ADF9-D784524014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826670"/>
                        <a:ext cx="4895850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0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>
            <a:extLst>
              <a:ext uri="{FF2B5EF4-FFF2-40B4-BE49-F238E27FC236}">
                <a16:creationId xmlns:a16="http://schemas.microsoft.com/office/drawing/2014/main" id="{71FACB77-76D2-4631-87AC-33D38130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3. – Isoquanti di produzione in forma grafica</a:t>
            </a:r>
          </a:p>
        </p:txBody>
      </p:sp>
      <p:grpSp>
        <p:nvGrpSpPr>
          <p:cNvPr id="798770" name="Group 50">
            <a:extLst>
              <a:ext uri="{FF2B5EF4-FFF2-40B4-BE49-F238E27FC236}">
                <a16:creationId xmlns:a16="http://schemas.microsoft.com/office/drawing/2014/main" id="{D64E435B-94FD-4E7F-BDFA-D4D76987B43D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3275013"/>
            <a:ext cx="3609975" cy="2416175"/>
            <a:chOff x="2232" y="2063"/>
            <a:chExt cx="2274" cy="1522"/>
          </a:xfrm>
        </p:grpSpPr>
        <p:sp>
          <p:nvSpPr>
            <p:cNvPr id="798731" name="Freeform 11">
              <a:extLst>
                <a:ext uri="{FF2B5EF4-FFF2-40B4-BE49-F238E27FC236}">
                  <a16:creationId xmlns:a16="http://schemas.microsoft.com/office/drawing/2014/main" id="{B274E77E-CFC2-4C2A-ACB8-9CFED59AB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063"/>
              <a:ext cx="1447" cy="1305"/>
            </a:xfrm>
            <a:custGeom>
              <a:avLst/>
              <a:gdLst>
                <a:gd name="T0" fmla="*/ 0 w 2520"/>
                <a:gd name="T1" fmla="*/ 0 h 2160"/>
                <a:gd name="T2" fmla="*/ 720 w 2520"/>
                <a:gd name="T3" fmla="*/ 1440 h 2160"/>
                <a:gd name="T4" fmla="*/ 2520 w 2520"/>
                <a:gd name="T5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0" h="2160">
                  <a:moveTo>
                    <a:pt x="0" y="0"/>
                  </a:moveTo>
                  <a:cubicBezTo>
                    <a:pt x="150" y="540"/>
                    <a:pt x="300" y="1080"/>
                    <a:pt x="720" y="1440"/>
                  </a:cubicBezTo>
                  <a:cubicBezTo>
                    <a:pt x="1140" y="1800"/>
                    <a:pt x="1830" y="1980"/>
                    <a:pt x="2520" y="216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32" name="Text Box 12">
              <a:extLst>
                <a:ext uri="{FF2B5EF4-FFF2-40B4-BE49-F238E27FC236}">
                  <a16:creationId xmlns:a16="http://schemas.microsoft.com/office/drawing/2014/main" id="{6940169A-6C2F-4C23-AF2A-4CF1D2ECC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" y="3295"/>
              <a:ext cx="82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I(q</a:t>
              </a:r>
              <a:r>
                <a:rPr lang="it-IT" altLang="it-IT" b="1" i="1" baseline="-25000"/>
                <a:t>0</a:t>
              </a:r>
              <a:r>
                <a:rPr lang="it-IT" altLang="it-IT" b="1" i="1"/>
                <a:t>)</a:t>
              </a:r>
            </a:p>
          </p:txBody>
        </p:sp>
      </p:grpSp>
      <p:grpSp>
        <p:nvGrpSpPr>
          <p:cNvPr id="798783" name="Group 63">
            <a:extLst>
              <a:ext uri="{FF2B5EF4-FFF2-40B4-BE49-F238E27FC236}">
                <a16:creationId xmlns:a16="http://schemas.microsoft.com/office/drawing/2014/main" id="{C0AEDCAD-86BD-46F6-AEDE-9D1EF2AFCCD3}"/>
              </a:ext>
            </a:extLst>
          </p:cNvPr>
          <p:cNvGrpSpPr>
            <a:grpSpLocks/>
          </p:cNvGrpSpPr>
          <p:nvPr/>
        </p:nvGrpSpPr>
        <p:grpSpPr bwMode="auto">
          <a:xfrm>
            <a:off x="3981450" y="2584450"/>
            <a:ext cx="3390900" cy="2762250"/>
            <a:chOff x="2508" y="1628"/>
            <a:chExt cx="2136" cy="1740"/>
          </a:xfrm>
        </p:grpSpPr>
        <p:sp>
          <p:nvSpPr>
            <p:cNvPr id="798738" name="Text Box 18">
              <a:extLst>
                <a:ext uri="{FF2B5EF4-FFF2-40B4-BE49-F238E27FC236}">
                  <a16:creationId xmlns:a16="http://schemas.microsoft.com/office/drawing/2014/main" id="{21B97A66-87E0-45EE-B37C-E4D329B16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" y="3078"/>
              <a:ext cx="48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I(q</a:t>
              </a:r>
              <a:r>
                <a:rPr lang="it-IT" altLang="it-IT" b="1" i="1" baseline="-25000"/>
                <a:t>1</a:t>
              </a:r>
              <a:r>
                <a:rPr lang="it-IT" altLang="it-IT" b="1" i="1"/>
                <a:t>)</a:t>
              </a:r>
            </a:p>
          </p:txBody>
        </p:sp>
        <p:sp>
          <p:nvSpPr>
            <p:cNvPr id="798739" name="Freeform 19">
              <a:extLst>
                <a:ext uri="{FF2B5EF4-FFF2-40B4-BE49-F238E27FC236}">
                  <a16:creationId xmlns:a16="http://schemas.microsoft.com/office/drawing/2014/main" id="{65FD3E2C-2303-48CE-8223-81DF42F6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1846"/>
              <a:ext cx="1447" cy="1304"/>
            </a:xfrm>
            <a:custGeom>
              <a:avLst/>
              <a:gdLst>
                <a:gd name="T0" fmla="*/ 0 w 2520"/>
                <a:gd name="T1" fmla="*/ 0 h 2160"/>
                <a:gd name="T2" fmla="*/ 720 w 2520"/>
                <a:gd name="T3" fmla="*/ 1440 h 2160"/>
                <a:gd name="T4" fmla="*/ 2520 w 2520"/>
                <a:gd name="T5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0" h="2160">
                  <a:moveTo>
                    <a:pt x="0" y="0"/>
                  </a:moveTo>
                  <a:cubicBezTo>
                    <a:pt x="150" y="540"/>
                    <a:pt x="300" y="1080"/>
                    <a:pt x="720" y="1440"/>
                  </a:cubicBezTo>
                  <a:cubicBezTo>
                    <a:pt x="1140" y="1800"/>
                    <a:pt x="1830" y="1980"/>
                    <a:pt x="2520" y="216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37" name="Freeform 17">
              <a:extLst>
                <a:ext uri="{FF2B5EF4-FFF2-40B4-BE49-F238E27FC236}">
                  <a16:creationId xmlns:a16="http://schemas.microsoft.com/office/drawing/2014/main" id="{66C6C125-A653-45AB-9C88-0110BCD66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628"/>
              <a:ext cx="1446" cy="1305"/>
            </a:xfrm>
            <a:custGeom>
              <a:avLst/>
              <a:gdLst>
                <a:gd name="T0" fmla="*/ 0 w 2520"/>
                <a:gd name="T1" fmla="*/ 0 h 2160"/>
                <a:gd name="T2" fmla="*/ 720 w 2520"/>
                <a:gd name="T3" fmla="*/ 1440 h 2160"/>
                <a:gd name="T4" fmla="*/ 2520 w 2520"/>
                <a:gd name="T5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0" h="2160">
                  <a:moveTo>
                    <a:pt x="0" y="0"/>
                  </a:moveTo>
                  <a:cubicBezTo>
                    <a:pt x="150" y="540"/>
                    <a:pt x="300" y="1080"/>
                    <a:pt x="720" y="1440"/>
                  </a:cubicBezTo>
                  <a:cubicBezTo>
                    <a:pt x="1140" y="1800"/>
                    <a:pt x="1830" y="1980"/>
                    <a:pt x="2520" y="216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40" name="Text Box 20">
              <a:extLst>
                <a:ext uri="{FF2B5EF4-FFF2-40B4-BE49-F238E27FC236}">
                  <a16:creationId xmlns:a16="http://schemas.microsoft.com/office/drawing/2014/main" id="{3FAF0701-73AD-483F-8EA2-61EE48ACB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" y="2860"/>
              <a:ext cx="41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I(q</a:t>
              </a:r>
              <a:r>
                <a:rPr lang="it-IT" altLang="it-IT" b="1" i="1" baseline="-25000"/>
                <a:t>2</a:t>
              </a:r>
              <a:r>
                <a:rPr lang="it-IT" altLang="it-IT" b="1" i="1"/>
                <a:t>)</a:t>
              </a:r>
            </a:p>
          </p:txBody>
        </p:sp>
      </p:grpSp>
      <p:grpSp>
        <p:nvGrpSpPr>
          <p:cNvPr id="798782" name="Group 62">
            <a:extLst>
              <a:ext uri="{FF2B5EF4-FFF2-40B4-BE49-F238E27FC236}">
                <a16:creationId xmlns:a16="http://schemas.microsoft.com/office/drawing/2014/main" id="{DCDA317A-1510-4D6F-9FD2-DB401F682F7D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505200"/>
            <a:ext cx="2952750" cy="2646363"/>
            <a:chOff x="1957" y="2208"/>
            <a:chExt cx="1860" cy="1667"/>
          </a:xfrm>
        </p:grpSpPr>
        <p:sp>
          <p:nvSpPr>
            <p:cNvPr id="798741" name="Freeform 21">
              <a:extLst>
                <a:ext uri="{FF2B5EF4-FFF2-40B4-BE49-F238E27FC236}">
                  <a16:creationId xmlns:a16="http://schemas.microsoft.com/office/drawing/2014/main" id="{1B6B9FFE-C392-4AAD-916C-12DB1CE97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2208"/>
              <a:ext cx="1447" cy="1305"/>
            </a:xfrm>
            <a:custGeom>
              <a:avLst/>
              <a:gdLst>
                <a:gd name="T0" fmla="*/ 0 w 2520"/>
                <a:gd name="T1" fmla="*/ 0 h 2160"/>
                <a:gd name="T2" fmla="*/ 720 w 2520"/>
                <a:gd name="T3" fmla="*/ 1440 h 2160"/>
                <a:gd name="T4" fmla="*/ 2520 w 2520"/>
                <a:gd name="T5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0" h="2160">
                  <a:moveTo>
                    <a:pt x="0" y="0"/>
                  </a:moveTo>
                  <a:cubicBezTo>
                    <a:pt x="150" y="540"/>
                    <a:pt x="300" y="1080"/>
                    <a:pt x="720" y="1440"/>
                  </a:cubicBezTo>
                  <a:cubicBezTo>
                    <a:pt x="1140" y="1800"/>
                    <a:pt x="1830" y="1980"/>
                    <a:pt x="2520" y="216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42" name="Text Box 22">
              <a:extLst>
                <a:ext uri="{FF2B5EF4-FFF2-40B4-BE49-F238E27FC236}">
                  <a16:creationId xmlns:a16="http://schemas.microsoft.com/office/drawing/2014/main" id="{20E14FDD-CC7B-42E8-B262-4F7645E98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3513"/>
              <a:ext cx="48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I(q</a:t>
              </a:r>
              <a:r>
                <a:rPr lang="it-IT" altLang="it-IT" b="1" i="1" baseline="-25000"/>
                <a:t>3</a:t>
              </a:r>
              <a:r>
                <a:rPr lang="it-IT" altLang="it-IT" b="1" i="1"/>
                <a:t>)</a:t>
              </a:r>
            </a:p>
          </p:txBody>
        </p:sp>
      </p:grpSp>
      <p:grpSp>
        <p:nvGrpSpPr>
          <p:cNvPr id="798791" name="Group 71">
            <a:extLst>
              <a:ext uri="{FF2B5EF4-FFF2-40B4-BE49-F238E27FC236}">
                <a16:creationId xmlns:a16="http://schemas.microsoft.com/office/drawing/2014/main" id="{1D8DC973-2D31-4CA7-A49A-1B6DD15B13F1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3962400"/>
            <a:ext cx="1731962" cy="2073275"/>
            <a:chOff x="1681" y="2496"/>
            <a:chExt cx="1091" cy="1306"/>
          </a:xfrm>
        </p:grpSpPr>
        <p:sp>
          <p:nvSpPr>
            <p:cNvPr id="798743" name="Line 23">
              <a:extLst>
                <a:ext uri="{FF2B5EF4-FFF2-40B4-BE49-F238E27FC236}">
                  <a16:creationId xmlns:a16="http://schemas.microsoft.com/office/drawing/2014/main" id="{411A0BB3-4F12-4E75-89F9-5DA9C58E6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2643"/>
              <a:ext cx="82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44" name="Line 24">
              <a:extLst>
                <a:ext uri="{FF2B5EF4-FFF2-40B4-BE49-F238E27FC236}">
                  <a16:creationId xmlns:a16="http://schemas.microsoft.com/office/drawing/2014/main" id="{565E8B30-9942-4C7D-B964-1662D5C1B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" y="2643"/>
              <a:ext cx="0" cy="115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45" name="Text Box 25">
              <a:extLst>
                <a:ext uri="{FF2B5EF4-FFF2-40B4-BE49-F238E27FC236}">
                  <a16:creationId xmlns:a16="http://schemas.microsoft.com/office/drawing/2014/main" id="{E0A9CB49-9D22-4436-B5D7-186C6878C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496"/>
              <a:ext cx="27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</a:t>
              </a:r>
            </a:p>
          </p:txBody>
        </p:sp>
      </p:grpSp>
      <p:sp>
        <p:nvSpPr>
          <p:cNvPr id="798751" name="Line 31">
            <a:extLst>
              <a:ext uri="{FF2B5EF4-FFF2-40B4-BE49-F238E27FC236}">
                <a16:creationId xmlns:a16="http://schemas.microsoft.com/office/drawing/2014/main" id="{6398F2AB-06C4-4E93-BDFF-579445642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250" y="3621088"/>
            <a:ext cx="657225" cy="1149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798759" name="Group 39">
            <a:extLst>
              <a:ext uri="{FF2B5EF4-FFF2-40B4-BE49-F238E27FC236}">
                <a16:creationId xmlns:a16="http://schemas.microsoft.com/office/drawing/2014/main" id="{96510ECA-9A37-4AB4-84DA-BD4AE3BEE9BB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38400"/>
            <a:ext cx="5572125" cy="4060825"/>
            <a:chOff x="1392" y="1536"/>
            <a:chExt cx="3510" cy="2558"/>
          </a:xfrm>
        </p:grpSpPr>
        <p:sp>
          <p:nvSpPr>
            <p:cNvPr id="798729" name="Line 9">
              <a:extLst>
                <a:ext uri="{FF2B5EF4-FFF2-40B4-BE49-F238E27FC236}">
                  <a16:creationId xmlns:a16="http://schemas.microsoft.com/office/drawing/2014/main" id="{BF2965DE-77BB-40C3-939F-A08E4DB6D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3802"/>
              <a:ext cx="30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30" name="Line 10">
              <a:extLst>
                <a:ext uri="{FF2B5EF4-FFF2-40B4-BE49-F238E27FC236}">
                  <a16:creationId xmlns:a16="http://schemas.microsoft.com/office/drawing/2014/main" id="{2EEF2350-4E38-4D28-B9E1-539D5E780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" y="1628"/>
              <a:ext cx="0" cy="21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47" name="Text Box 27">
              <a:extLst>
                <a:ext uri="{FF2B5EF4-FFF2-40B4-BE49-F238E27FC236}">
                  <a16:creationId xmlns:a16="http://schemas.microsoft.com/office/drawing/2014/main" id="{13599ADB-687D-4740-A218-D85408544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840"/>
              <a:ext cx="3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  <p:sp>
          <p:nvSpPr>
            <p:cNvPr id="798748" name="Text Box 28">
              <a:extLst>
                <a:ext uri="{FF2B5EF4-FFF2-40B4-BE49-F238E27FC236}">
                  <a16:creationId xmlns:a16="http://schemas.microsoft.com/office/drawing/2014/main" id="{5DB9CF73-4241-47D4-B204-409CF6E2F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536"/>
              <a:ext cx="41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2</a:t>
              </a:r>
              <a:endParaRPr lang="it-IT" altLang="it-IT" b="1" i="1"/>
            </a:p>
          </p:txBody>
        </p:sp>
        <p:sp>
          <p:nvSpPr>
            <p:cNvPr id="798752" name="Text Box 32">
              <a:extLst>
                <a:ext uri="{FF2B5EF4-FFF2-40B4-BE49-F238E27FC236}">
                  <a16:creationId xmlns:a16="http://schemas.microsoft.com/office/drawing/2014/main" id="{2757EB53-DF46-42CA-8665-E714190F5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3804"/>
              <a:ext cx="23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grpSp>
        <p:nvGrpSpPr>
          <p:cNvPr id="798777" name="Group 57">
            <a:extLst>
              <a:ext uri="{FF2B5EF4-FFF2-40B4-BE49-F238E27FC236}">
                <a16:creationId xmlns:a16="http://schemas.microsoft.com/office/drawing/2014/main" id="{692CAFDB-D8A2-4425-959D-69F712146BF5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648200"/>
            <a:ext cx="2100263" cy="525463"/>
            <a:chOff x="1392" y="2928"/>
            <a:chExt cx="1323" cy="331"/>
          </a:xfrm>
        </p:grpSpPr>
        <p:sp>
          <p:nvSpPr>
            <p:cNvPr id="798727" name="Text Box 7">
              <a:extLst>
                <a:ext uri="{FF2B5EF4-FFF2-40B4-BE49-F238E27FC236}">
                  <a16:creationId xmlns:a16="http://schemas.microsoft.com/office/drawing/2014/main" id="{4349E587-0311-42DC-A89A-34CFA0B7E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928"/>
              <a:ext cx="37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2</a:t>
              </a:r>
              <a:r>
                <a:rPr lang="it-IT" altLang="it-IT" b="1" i="1">
                  <a:sym typeface="Symbol" panose="05050102010706020507" pitchFamily="18" charset="2"/>
                </a:rPr>
                <a:t></a:t>
              </a:r>
              <a:endParaRPr lang="it-IT" altLang="it-IT" b="1" i="1" baseline="-25000"/>
            </a:p>
          </p:txBody>
        </p:sp>
        <p:sp>
          <p:nvSpPr>
            <p:cNvPr id="798735" name="Line 15">
              <a:extLst>
                <a:ext uri="{FF2B5EF4-FFF2-40B4-BE49-F238E27FC236}">
                  <a16:creationId xmlns:a16="http://schemas.microsoft.com/office/drawing/2014/main" id="{15FADEB0-6C73-409C-8E09-5A2FB1932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3005"/>
              <a:ext cx="103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98736" name="Text Box 16">
            <a:extLst>
              <a:ext uri="{FF2B5EF4-FFF2-40B4-BE49-F238E27FC236}">
                <a16:creationId xmlns:a16="http://schemas.microsoft.com/office/drawing/2014/main" id="{C976E572-A368-4E0F-AE34-1E240B99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4425950"/>
            <a:ext cx="436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6000"/>
              </a:lnSpc>
              <a:spcBef>
                <a:spcPct val="0"/>
              </a:spcBef>
            </a:pPr>
            <a:r>
              <a:rPr lang="it-IT" altLang="it-IT" b="1" i="1"/>
              <a:t>B</a:t>
            </a:r>
          </a:p>
        </p:txBody>
      </p:sp>
      <p:grpSp>
        <p:nvGrpSpPr>
          <p:cNvPr id="798775" name="Group 55">
            <a:extLst>
              <a:ext uri="{FF2B5EF4-FFF2-40B4-BE49-F238E27FC236}">
                <a16:creationId xmlns:a16="http://schemas.microsoft.com/office/drawing/2014/main" id="{B8297B34-730D-4340-8C78-15A8A4040EC0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275013"/>
            <a:ext cx="1917700" cy="3317875"/>
            <a:chOff x="1392" y="2063"/>
            <a:chExt cx="1208" cy="2090"/>
          </a:xfrm>
        </p:grpSpPr>
        <p:sp>
          <p:nvSpPr>
            <p:cNvPr id="798726" name="Text Box 6">
              <a:extLst>
                <a:ext uri="{FF2B5EF4-FFF2-40B4-BE49-F238E27FC236}">
                  <a16:creationId xmlns:a16="http://schemas.microsoft.com/office/drawing/2014/main" id="{3899E6C8-DCCF-4A56-9992-DA1C85B9F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208"/>
              <a:ext cx="37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2</a:t>
              </a:r>
              <a:r>
                <a:rPr lang="it-IT" altLang="it-IT" b="1" i="1">
                  <a:sym typeface="Symbol" panose="05050102010706020507" pitchFamily="18" charset="2"/>
                </a:rPr>
                <a:t></a:t>
              </a:r>
              <a:endParaRPr lang="it-IT" altLang="it-IT" b="1" i="1" baseline="-25000"/>
            </a:p>
          </p:txBody>
        </p:sp>
        <p:sp>
          <p:nvSpPr>
            <p:cNvPr id="798733" name="Line 13">
              <a:extLst>
                <a:ext uri="{FF2B5EF4-FFF2-40B4-BE49-F238E27FC236}">
                  <a16:creationId xmlns:a16="http://schemas.microsoft.com/office/drawing/2014/main" id="{6E0789EB-063D-4311-BFCB-BC21AD527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2280"/>
              <a:ext cx="6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34" name="Text Box 14">
              <a:extLst>
                <a:ext uri="{FF2B5EF4-FFF2-40B4-BE49-F238E27FC236}">
                  <a16:creationId xmlns:a16="http://schemas.microsoft.com/office/drawing/2014/main" id="{8CAB8790-C3B8-4B3D-8D72-E6A1849BB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2063"/>
              <a:ext cx="36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A</a:t>
              </a:r>
              <a:endParaRPr lang="it-IT" altLang="it-IT" b="1" i="1" baseline="-25000"/>
            </a:p>
          </p:txBody>
        </p:sp>
        <p:sp>
          <p:nvSpPr>
            <p:cNvPr id="798749" name="Line 29">
              <a:extLst>
                <a:ext uri="{FF2B5EF4-FFF2-40B4-BE49-F238E27FC236}">
                  <a16:creationId xmlns:a16="http://schemas.microsoft.com/office/drawing/2014/main" id="{A1559855-798A-47F3-9E7D-0D645CC7C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2" y="2281"/>
              <a:ext cx="0" cy="15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53" name="Text Box 33">
              <a:extLst>
                <a:ext uri="{FF2B5EF4-FFF2-40B4-BE49-F238E27FC236}">
                  <a16:creationId xmlns:a16="http://schemas.microsoft.com/office/drawing/2014/main" id="{ACA1D91C-33EA-4D7F-BC69-1281AA3AF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840"/>
              <a:ext cx="37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r>
                <a:rPr lang="it-IT" altLang="it-IT" b="1" i="1">
                  <a:sym typeface="Symbol" panose="05050102010706020507" pitchFamily="18" charset="2"/>
                </a:rPr>
                <a:t></a:t>
              </a:r>
              <a:endParaRPr lang="it-IT" altLang="it-IT" b="1" i="1" baseline="-25000"/>
            </a:p>
          </p:txBody>
        </p:sp>
      </p:grpSp>
      <p:grpSp>
        <p:nvGrpSpPr>
          <p:cNvPr id="798776" name="Group 56">
            <a:extLst>
              <a:ext uri="{FF2B5EF4-FFF2-40B4-BE49-F238E27FC236}">
                <a16:creationId xmlns:a16="http://schemas.microsoft.com/office/drawing/2014/main" id="{72E44FBE-9F78-4198-8946-A07C54D9B3B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770438"/>
            <a:ext cx="587375" cy="1820862"/>
            <a:chOff x="2592" y="3005"/>
            <a:chExt cx="370" cy="1147"/>
          </a:xfrm>
        </p:grpSpPr>
        <p:sp>
          <p:nvSpPr>
            <p:cNvPr id="798750" name="Line 30">
              <a:extLst>
                <a:ext uri="{FF2B5EF4-FFF2-40B4-BE49-F238E27FC236}">
                  <a16:creationId xmlns:a16="http://schemas.microsoft.com/office/drawing/2014/main" id="{4225ED19-2EB6-4986-B875-6A14405D3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" y="3005"/>
              <a:ext cx="0" cy="8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54" name="Text Box 34">
              <a:extLst>
                <a:ext uri="{FF2B5EF4-FFF2-40B4-BE49-F238E27FC236}">
                  <a16:creationId xmlns:a16="http://schemas.microsoft.com/office/drawing/2014/main" id="{2351099D-ED91-49F3-8001-41522A14B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840"/>
              <a:ext cx="3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r>
                <a:rPr lang="it-IT" altLang="it-IT" b="1" i="1">
                  <a:sym typeface="Symbol" panose="05050102010706020507" pitchFamily="18" charset="2"/>
                </a:rPr>
                <a:t></a:t>
              </a:r>
              <a:endParaRPr lang="it-IT" altLang="it-IT" b="1" i="1" baseline="-25000"/>
            </a:p>
          </p:txBody>
        </p:sp>
      </p:grpSp>
      <p:grpSp>
        <p:nvGrpSpPr>
          <p:cNvPr id="798774" name="Group 54">
            <a:extLst>
              <a:ext uri="{FF2B5EF4-FFF2-40B4-BE49-F238E27FC236}">
                <a16:creationId xmlns:a16="http://schemas.microsoft.com/office/drawing/2014/main" id="{29342209-7115-463B-9A08-6DCF81F169D5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141663"/>
            <a:ext cx="3889375" cy="1871662"/>
            <a:chOff x="3152" y="1979"/>
            <a:chExt cx="2450" cy="1179"/>
          </a:xfrm>
        </p:grpSpPr>
        <p:sp>
          <p:nvSpPr>
            <p:cNvPr id="798772" name="Text Box 52">
              <a:extLst>
                <a:ext uri="{FF2B5EF4-FFF2-40B4-BE49-F238E27FC236}">
                  <a16:creationId xmlns:a16="http://schemas.microsoft.com/office/drawing/2014/main" id="{5F573187-5F5A-49CB-9F6F-1B388AF96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1979"/>
              <a:ext cx="1225" cy="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800"/>
                <a:t>Decrescente:</a:t>
              </a:r>
            </a:p>
            <a:p>
              <a:pPr algn="ctr"/>
              <a:r>
                <a:rPr lang="en-US" altLang="it-IT" sz="1800"/>
                <a:t>HP2 “Monotonicità”</a:t>
              </a:r>
            </a:p>
          </p:txBody>
        </p:sp>
        <p:sp>
          <p:nvSpPr>
            <p:cNvPr id="798773" name="Line 53">
              <a:extLst>
                <a:ext uri="{FF2B5EF4-FFF2-40B4-BE49-F238E27FC236}">
                  <a16:creationId xmlns:a16="http://schemas.microsoft.com/office/drawing/2014/main" id="{86DB8283-5D0D-4EDE-9A34-11F6F4E12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2387"/>
              <a:ext cx="1225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98781" name="Group 61">
            <a:extLst>
              <a:ext uri="{FF2B5EF4-FFF2-40B4-BE49-F238E27FC236}">
                <a16:creationId xmlns:a16="http://schemas.microsoft.com/office/drawing/2014/main" id="{7106845A-4764-4828-97C6-98FB21779A91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2205038"/>
            <a:ext cx="3457575" cy="3095625"/>
            <a:chOff x="2925" y="1389"/>
            <a:chExt cx="2178" cy="1950"/>
          </a:xfrm>
        </p:grpSpPr>
        <p:sp>
          <p:nvSpPr>
            <p:cNvPr id="798778" name="Text Box 58">
              <a:extLst>
                <a:ext uri="{FF2B5EF4-FFF2-40B4-BE49-F238E27FC236}">
                  <a16:creationId xmlns:a16="http://schemas.microsoft.com/office/drawing/2014/main" id="{ED7B82C7-2FFF-42D4-B926-49DE6BDCA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389"/>
              <a:ext cx="1633" cy="11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800"/>
                <a:t>Isoquanti più alti (bassi), quantità maggiore (minore): </a:t>
              </a:r>
              <a:r>
                <a:rPr lang="en-US" altLang="it-IT" sz="1800" i="1"/>
                <a:t>q</a:t>
              </a:r>
              <a:r>
                <a:rPr lang="en-US" altLang="it-IT" sz="1800" i="1" baseline="-25000"/>
                <a:t>2</a:t>
              </a:r>
              <a:r>
                <a:rPr lang="en-US" altLang="it-IT" sz="1800" i="1"/>
                <a:t>&gt;q</a:t>
              </a:r>
              <a:r>
                <a:rPr lang="en-US" altLang="it-IT" sz="1800" i="1" baseline="-25000"/>
                <a:t>1</a:t>
              </a:r>
              <a:r>
                <a:rPr lang="en-US" altLang="it-IT" sz="1800" i="1"/>
                <a:t>&gt;q</a:t>
              </a:r>
              <a:r>
                <a:rPr lang="en-US" altLang="it-IT" sz="1800" i="1" baseline="-25000"/>
                <a:t>0</a:t>
              </a:r>
              <a:r>
                <a:rPr lang="en-US" altLang="it-IT" sz="1800"/>
                <a:t>  </a:t>
              </a:r>
              <a:r>
                <a:rPr lang="en-US" altLang="it-IT" sz="1800" i="1"/>
                <a:t> q</a:t>
              </a:r>
              <a:r>
                <a:rPr lang="en-US" altLang="it-IT" sz="1800" i="1" baseline="-25000"/>
                <a:t>3</a:t>
              </a:r>
              <a:r>
                <a:rPr lang="en-US" altLang="it-IT" sz="1800" i="1"/>
                <a:t>&lt;q</a:t>
              </a:r>
              <a:r>
                <a:rPr lang="en-US" altLang="it-IT" sz="1800" i="1" baseline="-25000"/>
                <a:t>0</a:t>
              </a:r>
            </a:p>
            <a:p>
              <a:pPr algn="ctr"/>
              <a:r>
                <a:rPr lang="en-US" altLang="it-IT" sz="1800"/>
                <a:t>HP2 “monotonicità”</a:t>
              </a:r>
            </a:p>
          </p:txBody>
        </p:sp>
        <p:sp>
          <p:nvSpPr>
            <p:cNvPr id="798779" name="Line 59">
              <a:extLst>
                <a:ext uri="{FF2B5EF4-FFF2-40B4-BE49-F238E27FC236}">
                  <a16:creationId xmlns:a16="http://schemas.microsoft.com/office/drawing/2014/main" id="{1F3C8B26-902C-47BE-B8A5-089927A49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5" y="2341"/>
              <a:ext cx="681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80" name="Line 60">
              <a:extLst>
                <a:ext uri="{FF2B5EF4-FFF2-40B4-BE49-F238E27FC236}">
                  <a16:creationId xmlns:a16="http://schemas.microsoft.com/office/drawing/2014/main" id="{4AFB40EE-79D8-4D5A-A3A4-9D6F95DED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341"/>
              <a:ext cx="4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98786" name="Group 66">
            <a:extLst>
              <a:ext uri="{FF2B5EF4-FFF2-40B4-BE49-F238E27FC236}">
                <a16:creationId xmlns:a16="http://schemas.microsoft.com/office/drawing/2014/main" id="{DFDC83CF-B8CD-471B-A641-7799FE563073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4941888"/>
            <a:ext cx="2268537" cy="762000"/>
            <a:chOff x="4195" y="3113"/>
            <a:chExt cx="1429" cy="480"/>
          </a:xfrm>
        </p:grpSpPr>
        <p:sp>
          <p:nvSpPr>
            <p:cNvPr id="798784" name="Text Box 64">
              <a:extLst>
                <a:ext uri="{FF2B5EF4-FFF2-40B4-BE49-F238E27FC236}">
                  <a16:creationId xmlns:a16="http://schemas.microsoft.com/office/drawing/2014/main" id="{35C65C2B-3C23-4B06-9E66-C3C22386E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3113"/>
              <a:ext cx="1111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800"/>
                <a:t>Non si intersecano</a:t>
              </a:r>
            </a:p>
          </p:txBody>
        </p:sp>
        <p:sp>
          <p:nvSpPr>
            <p:cNvPr id="798785" name="Line 65">
              <a:extLst>
                <a:ext uri="{FF2B5EF4-FFF2-40B4-BE49-F238E27FC236}">
                  <a16:creationId xmlns:a16="http://schemas.microsoft.com/office/drawing/2014/main" id="{48B5ACB4-7571-42FE-91C5-F6E192230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5" y="3294"/>
              <a:ext cx="27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98790" name="Group 70">
            <a:extLst>
              <a:ext uri="{FF2B5EF4-FFF2-40B4-BE49-F238E27FC236}">
                <a16:creationId xmlns:a16="http://schemas.microsoft.com/office/drawing/2014/main" id="{59D527DC-5505-41D1-96D3-6AFBD8191B1B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516188"/>
            <a:ext cx="3744912" cy="1589087"/>
            <a:chOff x="113" y="1585"/>
            <a:chExt cx="2359" cy="1001"/>
          </a:xfrm>
        </p:grpSpPr>
        <p:sp>
          <p:nvSpPr>
            <p:cNvPr id="798787" name="Line 67">
              <a:extLst>
                <a:ext uri="{FF2B5EF4-FFF2-40B4-BE49-F238E27FC236}">
                  <a16:creationId xmlns:a16="http://schemas.microsoft.com/office/drawing/2014/main" id="{B1FF4BCB-2694-48F0-862C-2AB5EA68E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1616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88" name="Line 68">
              <a:extLst>
                <a:ext uri="{FF2B5EF4-FFF2-40B4-BE49-F238E27FC236}">
                  <a16:creationId xmlns:a16="http://schemas.microsoft.com/office/drawing/2014/main" id="{92459433-04C2-43F8-BB88-B2BB73E42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585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89" name="Text Box 69">
              <a:extLst>
                <a:ext uri="{FF2B5EF4-FFF2-40B4-BE49-F238E27FC236}">
                  <a16:creationId xmlns:a16="http://schemas.microsoft.com/office/drawing/2014/main" id="{F01EF500-5223-4151-8505-C51F561CA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603"/>
              <a:ext cx="1225" cy="9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800"/>
                <a:t>Concavità verso l’alto</a:t>
              </a:r>
            </a:p>
            <a:p>
              <a:pPr algn="ctr"/>
              <a:r>
                <a:rPr lang="en-US" altLang="it-IT" sz="1800"/>
                <a:t>HP3 “Convessità</a:t>
              </a:r>
              <a:r>
                <a:rPr lang="en-US" altLang="it-IT"/>
                <a:t>”</a:t>
              </a:r>
            </a:p>
          </p:txBody>
        </p:sp>
      </p:grpSp>
      <p:grpSp>
        <p:nvGrpSpPr>
          <p:cNvPr id="798792" name="Group 72">
            <a:extLst>
              <a:ext uri="{FF2B5EF4-FFF2-40B4-BE49-F238E27FC236}">
                <a16:creationId xmlns:a16="http://schemas.microsoft.com/office/drawing/2014/main" id="{C8FAC2CB-FF94-47BF-A5F9-7DE16EF602AD}"/>
              </a:ext>
            </a:extLst>
          </p:cNvPr>
          <p:cNvGrpSpPr>
            <a:grpSpLocks/>
          </p:cNvGrpSpPr>
          <p:nvPr/>
        </p:nvGrpSpPr>
        <p:grpSpPr bwMode="auto">
          <a:xfrm>
            <a:off x="3667125" y="3213100"/>
            <a:ext cx="2952750" cy="2646363"/>
            <a:chOff x="1957" y="2208"/>
            <a:chExt cx="1860" cy="1667"/>
          </a:xfrm>
        </p:grpSpPr>
        <p:sp>
          <p:nvSpPr>
            <p:cNvPr id="798793" name="Freeform 73">
              <a:extLst>
                <a:ext uri="{FF2B5EF4-FFF2-40B4-BE49-F238E27FC236}">
                  <a16:creationId xmlns:a16="http://schemas.microsoft.com/office/drawing/2014/main" id="{C694EDDE-3576-4648-84B5-3F304B83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2208"/>
              <a:ext cx="1447" cy="1305"/>
            </a:xfrm>
            <a:custGeom>
              <a:avLst/>
              <a:gdLst>
                <a:gd name="T0" fmla="*/ 0 w 2520"/>
                <a:gd name="T1" fmla="*/ 0 h 2160"/>
                <a:gd name="T2" fmla="*/ 720 w 2520"/>
                <a:gd name="T3" fmla="*/ 1440 h 2160"/>
                <a:gd name="T4" fmla="*/ 2520 w 2520"/>
                <a:gd name="T5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0" h="2160">
                  <a:moveTo>
                    <a:pt x="0" y="0"/>
                  </a:moveTo>
                  <a:cubicBezTo>
                    <a:pt x="150" y="540"/>
                    <a:pt x="300" y="1080"/>
                    <a:pt x="720" y="1440"/>
                  </a:cubicBezTo>
                  <a:cubicBezTo>
                    <a:pt x="1140" y="1800"/>
                    <a:pt x="1830" y="1980"/>
                    <a:pt x="2520" y="216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94" name="Text Box 74">
              <a:extLst>
                <a:ext uri="{FF2B5EF4-FFF2-40B4-BE49-F238E27FC236}">
                  <a16:creationId xmlns:a16="http://schemas.microsoft.com/office/drawing/2014/main" id="{6BEA68B8-7E31-4DEC-BED8-60D0A818B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3513"/>
              <a:ext cx="48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endParaRPr lang="en-US" altLang="it-IT" b="1" i="1"/>
            </a:p>
          </p:txBody>
        </p:sp>
      </p:grpSp>
    </p:spTree>
    <p:extLst>
      <p:ext uri="{BB962C8B-B14F-4D97-AF65-F5344CB8AC3E}">
        <p14:creationId xmlns:p14="http://schemas.microsoft.com/office/powerpoint/2010/main" val="16893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98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798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798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9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9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9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9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9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798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9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798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>
            <a:extLst>
              <a:ext uri="{FF2B5EF4-FFF2-40B4-BE49-F238E27FC236}">
                <a16:creationId xmlns:a16="http://schemas.microsoft.com/office/drawing/2014/main" id="{677BE3D6-F285-4D45-8789-BAB5D1BCB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dirty="0"/>
              <a:t>Agenda: Cap. 2 e Cap. 3, Cap. 5</a:t>
            </a:r>
          </a:p>
        </p:txBody>
      </p:sp>
      <p:sp>
        <p:nvSpPr>
          <p:cNvPr id="866309" name="Rectangle 5">
            <a:extLst>
              <a:ext uri="{FF2B5EF4-FFF2-40B4-BE49-F238E27FC236}">
                <a16:creationId xmlns:a16="http://schemas.microsoft.com/office/drawing/2014/main" id="{BA1A7056-5BF2-42B0-9DDC-26EA88027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419350"/>
            <a:ext cx="7704137" cy="439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buSzTx/>
              <a:buFont typeface="Wingdings" panose="05000000000000000000" pitchFamily="2" charset="2"/>
              <a:buAutoNum type="romanLcPeriod"/>
            </a:pPr>
            <a:r>
              <a:rPr lang="en-US" altLang="it-IT" sz="2200" b="1" i="1" u="sng" dirty="0"/>
              <a:t>Come</a:t>
            </a:r>
            <a:r>
              <a:rPr lang="en-US" altLang="it-IT" sz="2200" b="1" dirty="0"/>
              <a:t> produce </a:t>
            </a:r>
            <a:r>
              <a:rPr lang="en-US" altLang="it-IT" sz="2200" b="1" dirty="0" err="1"/>
              <a:t>l’impresa</a:t>
            </a:r>
            <a:r>
              <a:rPr lang="en-US" altLang="it-IT" sz="2200" b="1" dirty="0"/>
              <a:t>? (Cap. 2)</a:t>
            </a:r>
            <a:r>
              <a:rPr lang="en-US" altLang="it-IT" b="1" dirty="0"/>
              <a:t> </a:t>
            </a:r>
          </a:p>
          <a:p>
            <a:pPr marL="952500" lvl="1" indent="-495300">
              <a:buSzTx/>
              <a:buFontTx/>
              <a:buAutoNum type="alphaLcPeriod"/>
            </a:pPr>
            <a:r>
              <a:rPr lang="en-US" altLang="it-IT" sz="2000" dirty="0" err="1"/>
              <a:t>Tecnologia</a:t>
            </a:r>
            <a:r>
              <a:rPr lang="en-US" altLang="it-IT" sz="2000" dirty="0"/>
              <a:t> e </a:t>
            </a:r>
            <a:r>
              <a:rPr lang="en-US" altLang="it-IT" sz="2000" dirty="0" err="1"/>
              <a:t>funzione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produzione</a:t>
            </a:r>
            <a:r>
              <a:rPr lang="en-US" altLang="it-IT" sz="2000" dirty="0"/>
              <a:t>: </a:t>
            </a:r>
            <a:r>
              <a:rPr lang="en-US" altLang="it-IT" sz="2000" dirty="0" err="1"/>
              <a:t>efficienza</a:t>
            </a:r>
            <a:r>
              <a:rPr lang="en-US" altLang="it-IT" sz="2000" dirty="0"/>
              <a:t> </a:t>
            </a:r>
            <a:r>
              <a:rPr lang="en-US" altLang="it-IT" sz="2000" u="sng" dirty="0" err="1"/>
              <a:t>tecnica</a:t>
            </a:r>
            <a:endParaRPr lang="en-US" altLang="it-IT" sz="2000" u="sng" dirty="0"/>
          </a:p>
          <a:p>
            <a:pPr marL="952500" lvl="1" indent="-495300">
              <a:buSzTx/>
              <a:buFontTx/>
              <a:buAutoNum type="alphaLcPeriod"/>
            </a:pPr>
            <a:r>
              <a:rPr lang="en-US" altLang="it-IT" sz="2000" dirty="0" err="1"/>
              <a:t>Produzione</a:t>
            </a:r>
            <a:r>
              <a:rPr lang="en-US" altLang="it-IT" sz="2000" dirty="0"/>
              <a:t> e </a:t>
            </a:r>
            <a:r>
              <a:rPr lang="en-US" altLang="it-IT" sz="2000" dirty="0" err="1"/>
              <a:t>costi</a:t>
            </a:r>
            <a:r>
              <a:rPr lang="en-US" altLang="it-IT" sz="2000" dirty="0"/>
              <a:t>: </a:t>
            </a:r>
            <a:r>
              <a:rPr lang="en-US" altLang="it-IT" sz="2000" dirty="0" err="1"/>
              <a:t>efficienza</a:t>
            </a:r>
            <a:r>
              <a:rPr lang="en-US" altLang="it-IT" sz="2000" dirty="0"/>
              <a:t> </a:t>
            </a:r>
            <a:r>
              <a:rPr lang="en-US" altLang="it-IT" sz="2000" u="sng" dirty="0" err="1"/>
              <a:t>economica</a:t>
            </a:r>
            <a:endParaRPr lang="en-US" altLang="it-IT" sz="2000" u="sng" dirty="0"/>
          </a:p>
          <a:p>
            <a:pPr marL="952500" lvl="1" indent="-495300">
              <a:buSzTx/>
              <a:buFontTx/>
              <a:buAutoNum type="alphaLcPeriod"/>
            </a:pPr>
            <a:endParaRPr lang="en-US" altLang="it-IT" sz="2000" dirty="0"/>
          </a:p>
          <a:p>
            <a:pPr marL="577850" indent="-577850"/>
            <a:endParaRPr lang="en-US" altLang="it-IT" sz="2000" dirty="0"/>
          </a:p>
          <a:p>
            <a:pPr marL="577850" indent="-577850">
              <a:buSzTx/>
              <a:buFont typeface="Wingdings" panose="05000000000000000000" pitchFamily="2" charset="2"/>
              <a:buAutoNum type="romanLcPeriod" startAt="2"/>
            </a:pPr>
            <a:r>
              <a:rPr lang="en-US" altLang="it-IT" sz="2200" b="1" i="1" u="sng" dirty="0" err="1"/>
              <a:t>Quanto</a:t>
            </a:r>
            <a:r>
              <a:rPr lang="en-US" altLang="it-IT" sz="2200" b="1" dirty="0"/>
              <a:t> produce </a:t>
            </a:r>
            <a:r>
              <a:rPr lang="en-US" altLang="it-IT" sz="2200" b="1" dirty="0" err="1"/>
              <a:t>l’impresa</a:t>
            </a:r>
            <a:r>
              <a:rPr lang="en-US" altLang="it-IT" sz="2200" b="1" dirty="0"/>
              <a:t>?</a:t>
            </a:r>
          </a:p>
          <a:p>
            <a:pPr marL="952500" lvl="1" indent="-495300">
              <a:buSzTx/>
              <a:buFontTx/>
              <a:buAutoNum type="alphaLcPeriod"/>
            </a:pPr>
            <a:r>
              <a:rPr lang="en-US" altLang="it-IT" sz="2000" dirty="0"/>
              <a:t>In </a:t>
            </a:r>
            <a:r>
              <a:rPr lang="en-US" altLang="it-IT" sz="2000" dirty="0" err="1"/>
              <a:t>mercati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perfettamente</a:t>
            </a:r>
            <a:r>
              <a:rPr lang="en-US" altLang="it-IT" sz="2000" dirty="0"/>
              <a:t> </a:t>
            </a:r>
            <a:r>
              <a:rPr lang="en-US" altLang="it-IT" sz="2000" u="sng" dirty="0" err="1"/>
              <a:t>concorrenziali</a:t>
            </a:r>
            <a:r>
              <a:rPr lang="en-US" altLang="it-IT" sz="2000" dirty="0"/>
              <a:t> (</a:t>
            </a:r>
            <a:r>
              <a:rPr lang="en-US" altLang="it-IT" sz="2000" b="1" dirty="0"/>
              <a:t>Cap. 3</a:t>
            </a:r>
            <a:r>
              <a:rPr lang="en-US" altLang="it-IT" sz="2000" dirty="0"/>
              <a:t>)</a:t>
            </a:r>
          </a:p>
          <a:p>
            <a:pPr marL="952500" lvl="1" indent="-495300">
              <a:buSzTx/>
              <a:buFontTx/>
              <a:buAutoNum type="alphaLcPeriod"/>
            </a:pPr>
            <a:r>
              <a:rPr lang="en-US" altLang="it-IT" sz="2000" dirty="0"/>
              <a:t>In </a:t>
            </a:r>
            <a:r>
              <a:rPr lang="en-US" altLang="it-IT" sz="2000" dirty="0" err="1"/>
              <a:t>mercati</a:t>
            </a:r>
            <a:r>
              <a:rPr lang="en-US" altLang="it-IT" sz="2000" dirty="0"/>
              <a:t> </a:t>
            </a:r>
            <a:r>
              <a:rPr lang="en-US" altLang="it-IT" sz="2000" u="sng" dirty="0"/>
              <a:t>non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perfettamente</a:t>
            </a:r>
            <a:r>
              <a:rPr lang="en-US" altLang="it-IT" sz="2000" dirty="0"/>
              <a:t> </a:t>
            </a:r>
            <a:r>
              <a:rPr lang="en-US" altLang="it-IT" sz="2000" u="sng" dirty="0" err="1"/>
              <a:t>concorrenziali</a:t>
            </a:r>
            <a:r>
              <a:rPr lang="en-US" altLang="it-IT" sz="2000" dirty="0"/>
              <a:t> (</a:t>
            </a:r>
            <a:r>
              <a:rPr lang="en-US" altLang="it-IT" sz="2000" b="1" dirty="0"/>
              <a:t>Cap. 5</a:t>
            </a:r>
            <a:r>
              <a:rPr lang="en-US" altLang="it-IT" sz="2000" dirty="0"/>
              <a:t>)</a:t>
            </a:r>
            <a:endParaRPr lang="en-US" altLang="it-IT" sz="2000" dirty="0"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6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6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6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6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6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6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6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6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6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6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>
            <a:extLst>
              <a:ext uri="{FF2B5EF4-FFF2-40B4-BE49-F238E27FC236}">
                <a16:creationId xmlns:a16="http://schemas.microsoft.com/office/drawing/2014/main" id="{884B9418-A014-4D80-B8D5-318752A43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3bis – Isoquanti di produzione e Saggio Marginale di Sostituzione Tecnica (SMST)</a:t>
            </a:r>
          </a:p>
        </p:txBody>
      </p:sp>
      <p:grpSp>
        <p:nvGrpSpPr>
          <p:cNvPr id="878595" name="Group 3">
            <a:extLst>
              <a:ext uri="{FF2B5EF4-FFF2-40B4-BE49-F238E27FC236}">
                <a16:creationId xmlns:a16="http://schemas.microsoft.com/office/drawing/2014/main" id="{2B7539A2-3B2B-4EE9-9E9C-CDB8749A4C2D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3275013"/>
            <a:ext cx="3609975" cy="2416175"/>
            <a:chOff x="2232" y="2063"/>
            <a:chExt cx="2274" cy="1522"/>
          </a:xfrm>
        </p:grpSpPr>
        <p:sp>
          <p:nvSpPr>
            <p:cNvPr id="878596" name="Freeform 4">
              <a:extLst>
                <a:ext uri="{FF2B5EF4-FFF2-40B4-BE49-F238E27FC236}">
                  <a16:creationId xmlns:a16="http://schemas.microsoft.com/office/drawing/2014/main" id="{BB1BF18C-FCE6-4D1F-A43F-B4B746DD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063"/>
              <a:ext cx="1447" cy="1305"/>
            </a:xfrm>
            <a:custGeom>
              <a:avLst/>
              <a:gdLst>
                <a:gd name="T0" fmla="*/ 0 w 2520"/>
                <a:gd name="T1" fmla="*/ 0 h 2160"/>
                <a:gd name="T2" fmla="*/ 720 w 2520"/>
                <a:gd name="T3" fmla="*/ 1440 h 2160"/>
                <a:gd name="T4" fmla="*/ 2520 w 2520"/>
                <a:gd name="T5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0" h="2160">
                  <a:moveTo>
                    <a:pt x="0" y="0"/>
                  </a:moveTo>
                  <a:cubicBezTo>
                    <a:pt x="150" y="540"/>
                    <a:pt x="300" y="1080"/>
                    <a:pt x="720" y="1440"/>
                  </a:cubicBezTo>
                  <a:cubicBezTo>
                    <a:pt x="1140" y="1800"/>
                    <a:pt x="1830" y="1980"/>
                    <a:pt x="2520" y="216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8597" name="Text Box 5">
              <a:extLst>
                <a:ext uri="{FF2B5EF4-FFF2-40B4-BE49-F238E27FC236}">
                  <a16:creationId xmlns:a16="http://schemas.microsoft.com/office/drawing/2014/main" id="{85C433FA-326D-4887-A980-282F50DDB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" y="3295"/>
              <a:ext cx="82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I(q</a:t>
              </a:r>
              <a:r>
                <a:rPr lang="it-IT" altLang="it-IT" b="1" i="1" baseline="-25000"/>
                <a:t>0</a:t>
              </a:r>
              <a:r>
                <a:rPr lang="it-IT" altLang="it-IT" b="1" i="1"/>
                <a:t>)</a:t>
              </a:r>
            </a:p>
          </p:txBody>
        </p:sp>
      </p:grpSp>
      <p:grpSp>
        <p:nvGrpSpPr>
          <p:cNvPr id="878611" name="Group 19">
            <a:extLst>
              <a:ext uri="{FF2B5EF4-FFF2-40B4-BE49-F238E27FC236}">
                <a16:creationId xmlns:a16="http://schemas.microsoft.com/office/drawing/2014/main" id="{9838ECC7-A1DD-4345-89F1-A8B0FDB783B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38400"/>
            <a:ext cx="5572125" cy="4060825"/>
            <a:chOff x="1392" y="1536"/>
            <a:chExt cx="3510" cy="2558"/>
          </a:xfrm>
        </p:grpSpPr>
        <p:sp>
          <p:nvSpPr>
            <p:cNvPr id="878612" name="Line 20">
              <a:extLst>
                <a:ext uri="{FF2B5EF4-FFF2-40B4-BE49-F238E27FC236}">
                  <a16:creationId xmlns:a16="http://schemas.microsoft.com/office/drawing/2014/main" id="{AD0A8EF2-8163-43E8-82FB-967387C0E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3802"/>
              <a:ext cx="30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8613" name="Line 21">
              <a:extLst>
                <a:ext uri="{FF2B5EF4-FFF2-40B4-BE49-F238E27FC236}">
                  <a16:creationId xmlns:a16="http://schemas.microsoft.com/office/drawing/2014/main" id="{71D9DA69-634A-4AF5-9654-C21741CDC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" y="1628"/>
              <a:ext cx="0" cy="21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8614" name="Text Box 22">
              <a:extLst>
                <a:ext uri="{FF2B5EF4-FFF2-40B4-BE49-F238E27FC236}">
                  <a16:creationId xmlns:a16="http://schemas.microsoft.com/office/drawing/2014/main" id="{256C38D4-6339-47A0-BF09-A0878975C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840"/>
              <a:ext cx="3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  <p:sp>
          <p:nvSpPr>
            <p:cNvPr id="878615" name="Text Box 23">
              <a:extLst>
                <a:ext uri="{FF2B5EF4-FFF2-40B4-BE49-F238E27FC236}">
                  <a16:creationId xmlns:a16="http://schemas.microsoft.com/office/drawing/2014/main" id="{B76E091A-8B40-43DC-9C59-B0D978085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536"/>
              <a:ext cx="41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2</a:t>
              </a:r>
              <a:endParaRPr lang="it-IT" altLang="it-IT" b="1" i="1"/>
            </a:p>
          </p:txBody>
        </p:sp>
        <p:sp>
          <p:nvSpPr>
            <p:cNvPr id="878616" name="Text Box 24">
              <a:extLst>
                <a:ext uri="{FF2B5EF4-FFF2-40B4-BE49-F238E27FC236}">
                  <a16:creationId xmlns:a16="http://schemas.microsoft.com/office/drawing/2014/main" id="{E24C5319-970E-4695-AEC7-50BFC52C3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3804"/>
              <a:ext cx="23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grpSp>
        <p:nvGrpSpPr>
          <p:cNvPr id="878621" name="Group 29">
            <a:extLst>
              <a:ext uri="{FF2B5EF4-FFF2-40B4-BE49-F238E27FC236}">
                <a16:creationId xmlns:a16="http://schemas.microsoft.com/office/drawing/2014/main" id="{F8F7D826-1DD2-41AD-8CE3-8908FF29BBAB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275013"/>
            <a:ext cx="1917700" cy="3317875"/>
            <a:chOff x="1392" y="2063"/>
            <a:chExt cx="1208" cy="2090"/>
          </a:xfrm>
        </p:grpSpPr>
        <p:sp>
          <p:nvSpPr>
            <p:cNvPr id="878622" name="Text Box 30">
              <a:extLst>
                <a:ext uri="{FF2B5EF4-FFF2-40B4-BE49-F238E27FC236}">
                  <a16:creationId xmlns:a16="http://schemas.microsoft.com/office/drawing/2014/main" id="{FD407C81-153A-4B5A-A55B-2F4F5256D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208"/>
              <a:ext cx="37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x’’</a:t>
              </a:r>
              <a:r>
                <a:rPr lang="it-IT" altLang="it-IT" b="1" i="1" baseline="-25000"/>
                <a:t>2</a:t>
              </a:r>
            </a:p>
          </p:txBody>
        </p:sp>
        <p:sp>
          <p:nvSpPr>
            <p:cNvPr id="878623" name="Line 31">
              <a:extLst>
                <a:ext uri="{FF2B5EF4-FFF2-40B4-BE49-F238E27FC236}">
                  <a16:creationId xmlns:a16="http://schemas.microsoft.com/office/drawing/2014/main" id="{5C058E85-79B1-4AE0-8951-7533BCAF0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" y="2280"/>
              <a:ext cx="6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8624" name="Text Box 32">
              <a:extLst>
                <a:ext uri="{FF2B5EF4-FFF2-40B4-BE49-F238E27FC236}">
                  <a16:creationId xmlns:a16="http://schemas.microsoft.com/office/drawing/2014/main" id="{F66F5E6C-1271-40CF-9B57-6625539B9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2063"/>
              <a:ext cx="36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B</a:t>
              </a:r>
              <a:endParaRPr lang="it-IT" altLang="it-IT" b="1" i="1" baseline="-25000"/>
            </a:p>
          </p:txBody>
        </p:sp>
        <p:sp>
          <p:nvSpPr>
            <p:cNvPr id="878625" name="Line 33">
              <a:extLst>
                <a:ext uri="{FF2B5EF4-FFF2-40B4-BE49-F238E27FC236}">
                  <a16:creationId xmlns:a16="http://schemas.microsoft.com/office/drawing/2014/main" id="{FEFE246B-E561-459A-BF79-AAD8A413C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2" y="2281"/>
              <a:ext cx="0" cy="15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8626" name="Text Box 34">
              <a:extLst>
                <a:ext uri="{FF2B5EF4-FFF2-40B4-BE49-F238E27FC236}">
                  <a16:creationId xmlns:a16="http://schemas.microsoft.com/office/drawing/2014/main" id="{3F62C60F-24FA-42BC-8CE9-E4F3A735C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840"/>
              <a:ext cx="37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x’’</a:t>
              </a:r>
              <a:r>
                <a:rPr lang="it-IT" altLang="it-IT" b="1" i="1" baseline="-25000"/>
                <a:t>1</a:t>
              </a:r>
            </a:p>
          </p:txBody>
        </p:sp>
      </p:grpSp>
      <p:grpSp>
        <p:nvGrpSpPr>
          <p:cNvPr id="878655" name="Group 63">
            <a:extLst>
              <a:ext uri="{FF2B5EF4-FFF2-40B4-BE49-F238E27FC236}">
                <a16:creationId xmlns:a16="http://schemas.microsoft.com/office/drawing/2014/main" id="{75BF2293-C08D-401A-9FFD-39EF4812B27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962400"/>
            <a:ext cx="2228850" cy="2628900"/>
            <a:chOff x="1392" y="2496"/>
            <a:chExt cx="1404" cy="1656"/>
          </a:xfrm>
        </p:grpSpPr>
        <p:sp>
          <p:nvSpPr>
            <p:cNvPr id="878608" name="Line 16">
              <a:extLst>
                <a:ext uri="{FF2B5EF4-FFF2-40B4-BE49-F238E27FC236}">
                  <a16:creationId xmlns:a16="http://schemas.microsoft.com/office/drawing/2014/main" id="{BC265B1B-4CE6-47EA-94B5-8A9D3C735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2643"/>
              <a:ext cx="0" cy="115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8609" name="Text Box 17">
              <a:extLst>
                <a:ext uri="{FF2B5EF4-FFF2-40B4-BE49-F238E27FC236}">
                  <a16:creationId xmlns:a16="http://schemas.microsoft.com/office/drawing/2014/main" id="{943D92E5-29C4-4FEE-952C-89D56E7D3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2496"/>
              <a:ext cx="27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A</a:t>
              </a:r>
            </a:p>
          </p:txBody>
        </p:sp>
        <p:sp>
          <p:nvSpPr>
            <p:cNvPr id="878618" name="Text Box 26">
              <a:extLst>
                <a:ext uri="{FF2B5EF4-FFF2-40B4-BE49-F238E27FC236}">
                  <a16:creationId xmlns:a16="http://schemas.microsoft.com/office/drawing/2014/main" id="{F20DDF37-7100-4065-8A0F-BA0DB651E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523"/>
              <a:ext cx="37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x’</a:t>
              </a:r>
              <a:r>
                <a:rPr lang="it-IT" altLang="it-IT" b="1" i="1" baseline="-25000"/>
                <a:t>2</a:t>
              </a:r>
            </a:p>
          </p:txBody>
        </p:sp>
        <p:sp>
          <p:nvSpPr>
            <p:cNvPr id="878629" name="Text Box 37">
              <a:extLst>
                <a:ext uri="{FF2B5EF4-FFF2-40B4-BE49-F238E27FC236}">
                  <a16:creationId xmlns:a16="http://schemas.microsoft.com/office/drawing/2014/main" id="{7D172DE9-AB19-492F-87DD-F8C4FE336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840"/>
              <a:ext cx="3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x’</a:t>
              </a:r>
              <a:r>
                <a:rPr lang="it-IT" altLang="it-IT" b="1" i="1" baseline="-25000"/>
                <a:t>1</a:t>
              </a:r>
            </a:p>
          </p:txBody>
        </p:sp>
        <p:sp>
          <p:nvSpPr>
            <p:cNvPr id="878647" name="Line 55">
              <a:extLst>
                <a:ext uri="{FF2B5EF4-FFF2-40B4-BE49-F238E27FC236}">
                  <a16:creationId xmlns:a16="http://schemas.microsoft.com/office/drawing/2014/main" id="{7DF20A61-7BF0-421B-990A-06817EB17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2614"/>
              <a:ext cx="7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78649" name="Text Box 57">
            <a:extLst>
              <a:ext uri="{FF2B5EF4-FFF2-40B4-BE49-F238E27FC236}">
                <a16:creationId xmlns:a16="http://schemas.microsoft.com/office/drawing/2014/main" id="{2EB521A2-EE59-49BD-8090-48950F6C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020888"/>
            <a:ext cx="590391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1800" b="1" i="1">
                <a:solidFill>
                  <a:srgbClr val="FF3300"/>
                </a:solidFill>
              </a:rPr>
              <a:t>SMST</a:t>
            </a:r>
            <a:r>
              <a:rPr lang="en-US" altLang="it-IT" sz="1800"/>
              <a:t>: saggio di </a:t>
            </a:r>
            <a:r>
              <a:rPr lang="en-US" altLang="it-IT" sz="1800" b="1"/>
              <a:t>scambio</a:t>
            </a:r>
            <a:r>
              <a:rPr lang="en-US" altLang="it-IT" sz="1800"/>
              <a:t> tra gli input (</a:t>
            </a:r>
            <a:r>
              <a:rPr lang="en-US" altLang="it-IT" sz="1800" i="1"/>
              <a:t>1</a:t>
            </a:r>
            <a:r>
              <a:rPr lang="en-US" altLang="it-IT" sz="1800"/>
              <a:t> e </a:t>
            </a:r>
            <a:r>
              <a:rPr lang="en-US" altLang="it-IT" sz="1800" i="1"/>
              <a:t>2</a:t>
            </a:r>
            <a:r>
              <a:rPr lang="en-US" altLang="it-IT" sz="1800"/>
              <a:t>) che lascia la produzione invariata (stesso isoquanto)</a:t>
            </a:r>
          </a:p>
        </p:txBody>
      </p:sp>
      <p:sp>
        <p:nvSpPr>
          <p:cNvPr id="878650" name="Text Box 58">
            <a:extLst>
              <a:ext uri="{FF2B5EF4-FFF2-40B4-BE49-F238E27FC236}">
                <a16:creationId xmlns:a16="http://schemas.microsoft.com/office/drawing/2014/main" id="{B94F06D4-D55A-4138-AE41-CE052BC1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005263"/>
            <a:ext cx="3240088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800"/>
              <a:t>Quanto </a:t>
            </a:r>
            <a:r>
              <a:rPr lang="en-US" altLang="it-IT" sz="1800" b="1" i="1"/>
              <a:t>x</a:t>
            </a:r>
            <a:r>
              <a:rPr lang="en-US" altLang="it-IT" sz="1800" b="1" i="1" baseline="-25000"/>
              <a:t>2</a:t>
            </a:r>
            <a:r>
              <a:rPr lang="en-US" altLang="it-IT" sz="1800" i="1"/>
              <a:t> </a:t>
            </a:r>
            <a:r>
              <a:rPr lang="en-US" altLang="it-IT" sz="1800" b="1" i="1"/>
              <a:t>in più</a:t>
            </a:r>
            <a:r>
              <a:rPr lang="en-US" altLang="it-IT" sz="1800"/>
              <a:t> per un’unità di </a:t>
            </a:r>
            <a:r>
              <a:rPr lang="en-US" altLang="it-IT" sz="1800" b="1" i="1"/>
              <a:t>x</a:t>
            </a:r>
            <a:r>
              <a:rPr lang="en-US" altLang="it-IT" sz="1800" b="1" i="1" baseline="-25000"/>
              <a:t>1</a:t>
            </a:r>
            <a:r>
              <a:rPr lang="en-US" altLang="it-IT" sz="1800"/>
              <a:t> </a:t>
            </a:r>
            <a:r>
              <a:rPr lang="en-US" altLang="it-IT" sz="1800" b="1" i="1"/>
              <a:t>in meno</a:t>
            </a:r>
            <a:r>
              <a:rPr lang="en-US" altLang="it-IT" sz="1800"/>
              <a:t> ?  (e la stessa quantità </a:t>
            </a:r>
            <a:r>
              <a:rPr lang="en-US" altLang="it-IT" sz="1800" b="1" i="1"/>
              <a:t>q</a:t>
            </a:r>
            <a:r>
              <a:rPr lang="en-US" altLang="it-IT" sz="1800" b="1" i="1" baseline="-25000"/>
              <a:t>0</a:t>
            </a:r>
            <a:r>
              <a:rPr lang="en-US" altLang="it-IT" sz="1800"/>
              <a:t>)</a:t>
            </a:r>
          </a:p>
        </p:txBody>
      </p:sp>
      <p:sp>
        <p:nvSpPr>
          <p:cNvPr id="878651" name="Line 59">
            <a:extLst>
              <a:ext uri="{FF2B5EF4-FFF2-40B4-BE49-F238E27FC236}">
                <a16:creationId xmlns:a16="http://schemas.microsoft.com/office/drawing/2014/main" id="{4A064A8A-540F-45F9-961A-7BB87B705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2924175"/>
            <a:ext cx="1223962" cy="295275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78652" name="Line 60">
            <a:extLst>
              <a:ext uri="{FF2B5EF4-FFF2-40B4-BE49-F238E27FC236}">
                <a16:creationId xmlns:a16="http://schemas.microsoft.com/office/drawing/2014/main" id="{39566B56-E837-4CD8-AB04-C4BB40A4A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852738"/>
            <a:ext cx="1657350" cy="28082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78658" name="Group 66">
            <a:extLst>
              <a:ext uri="{FF2B5EF4-FFF2-40B4-BE49-F238E27FC236}">
                <a16:creationId xmlns:a16="http://schemas.microsoft.com/office/drawing/2014/main" id="{7CA2E2AA-9420-4516-AF56-1661E31C19F9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429000"/>
            <a:ext cx="3313112" cy="1298575"/>
            <a:chOff x="2517" y="2160"/>
            <a:chExt cx="2087" cy="818"/>
          </a:xfrm>
        </p:grpSpPr>
        <p:sp>
          <p:nvSpPr>
            <p:cNvPr id="878653" name="Text Box 61">
              <a:extLst>
                <a:ext uri="{FF2B5EF4-FFF2-40B4-BE49-F238E27FC236}">
                  <a16:creationId xmlns:a16="http://schemas.microsoft.com/office/drawing/2014/main" id="{C58D1ED4-9202-4958-AC95-60D1CE44D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" y="2296"/>
              <a:ext cx="1474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800"/>
                <a:t>inclinazione dell’isoquanto in ogni suo punto</a:t>
              </a:r>
            </a:p>
          </p:txBody>
        </p:sp>
        <p:sp>
          <p:nvSpPr>
            <p:cNvPr id="878657" name="Line 65">
              <a:extLst>
                <a:ext uri="{FF2B5EF4-FFF2-40B4-BE49-F238E27FC236}">
                  <a16:creationId xmlns:a16="http://schemas.microsoft.com/office/drawing/2014/main" id="{6D454A53-95B3-477B-B4FE-B8D22DF60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7" y="2160"/>
              <a:ext cx="8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78660" name="Group 68">
            <a:extLst>
              <a:ext uri="{FF2B5EF4-FFF2-40B4-BE49-F238E27FC236}">
                <a16:creationId xmlns:a16="http://schemas.microsoft.com/office/drawing/2014/main" id="{0824B9A4-DF14-4FD3-B06B-B9696D744548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2852738"/>
            <a:ext cx="3527425" cy="681037"/>
            <a:chOff x="3334" y="1797"/>
            <a:chExt cx="2222" cy="429"/>
          </a:xfrm>
        </p:grpSpPr>
        <p:graphicFrame>
          <p:nvGraphicFramePr>
            <p:cNvPr id="878648" name="Object 56">
              <a:extLst>
                <a:ext uri="{FF2B5EF4-FFF2-40B4-BE49-F238E27FC236}">
                  <a16:creationId xmlns:a16="http://schemas.microsoft.com/office/drawing/2014/main" id="{81A36FFC-DBFA-44A1-BCC5-3AA1225B3C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34" y="1797"/>
            <a:ext cx="998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26" name="Equation" r:id="rId4" imgW="1015920" imgH="431640" progId="Equation.3">
                    <p:embed/>
                  </p:oleObj>
                </mc:Choice>
                <mc:Fallback>
                  <p:oleObj name="Equation" r:id="rId4" imgW="1015920" imgH="431640" progId="Equation.3">
                    <p:embed/>
                    <p:pic>
                      <p:nvPicPr>
                        <p:cNvPr id="878648" name="Object 56">
                          <a:extLst>
                            <a:ext uri="{FF2B5EF4-FFF2-40B4-BE49-F238E27FC236}">
                              <a16:creationId xmlns:a16="http://schemas.microsoft.com/office/drawing/2014/main" id="{81A36FFC-DBFA-44A1-BCC5-3AA1225B3C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1797"/>
                          <a:ext cx="998" cy="4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8659" name="Text Box 67">
              <a:extLst>
                <a:ext uri="{FF2B5EF4-FFF2-40B4-BE49-F238E27FC236}">
                  <a16:creationId xmlns:a16="http://schemas.microsoft.com/office/drawing/2014/main" id="{1590B7FB-76E6-4B02-850F-69CE644B2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1822"/>
              <a:ext cx="1088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1800" i="1"/>
                <a:t>q</a:t>
              </a:r>
              <a:r>
                <a:rPr lang="en-US" altLang="it-IT" sz="1800"/>
                <a:t> = </a:t>
              </a:r>
              <a:r>
                <a:rPr lang="en-US" altLang="it-IT" sz="1800" i="1"/>
                <a:t>q</a:t>
              </a:r>
              <a:r>
                <a:rPr lang="en-US" altLang="it-IT" sz="1800" i="1" baseline="-25000"/>
                <a:t>0      </a:t>
              </a:r>
              <a:r>
                <a:rPr lang="en-US" altLang="it-IT" sz="1800" b="1"/>
                <a:t> [6]</a:t>
              </a:r>
            </a:p>
          </p:txBody>
        </p:sp>
      </p:grpSp>
      <p:sp>
        <p:nvSpPr>
          <p:cNvPr id="878661" name="Text Box 69">
            <a:extLst>
              <a:ext uri="{FF2B5EF4-FFF2-40B4-BE49-F238E27FC236}">
                <a16:creationId xmlns:a16="http://schemas.microsoft.com/office/drawing/2014/main" id="{0FE8E234-7745-4FED-9BDF-86AB50FA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706688"/>
            <a:ext cx="32400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800"/>
              <a:t>Quanto </a:t>
            </a:r>
            <a:r>
              <a:rPr lang="en-US" altLang="it-IT" sz="1800" b="1" i="1"/>
              <a:t>x</a:t>
            </a:r>
            <a:r>
              <a:rPr lang="en-US" altLang="it-IT" sz="1800" b="1" i="1" baseline="-25000"/>
              <a:t>2</a:t>
            </a:r>
            <a:r>
              <a:rPr lang="en-US" altLang="it-IT" sz="1800" i="1"/>
              <a:t> </a:t>
            </a:r>
            <a:r>
              <a:rPr lang="en-US" altLang="it-IT" sz="1800" b="1" i="1"/>
              <a:t>in più</a:t>
            </a:r>
            <a:r>
              <a:rPr lang="en-US" altLang="it-IT" sz="1800"/>
              <a:t> per un’unità di </a:t>
            </a:r>
            <a:r>
              <a:rPr lang="en-US" altLang="it-IT" sz="1800" b="1" i="1"/>
              <a:t>x</a:t>
            </a:r>
            <a:r>
              <a:rPr lang="en-US" altLang="it-IT" sz="1800" b="1" i="1" baseline="-25000"/>
              <a:t>1</a:t>
            </a:r>
            <a:r>
              <a:rPr lang="en-US" altLang="it-IT" sz="1800"/>
              <a:t> </a:t>
            </a:r>
            <a:r>
              <a:rPr lang="en-US" altLang="it-IT" sz="1800" b="1" i="1"/>
              <a:t>in meno</a:t>
            </a:r>
            <a:r>
              <a:rPr lang="en-US" altLang="it-IT" sz="1800"/>
              <a:t> ?  (e la stessa quantità </a:t>
            </a:r>
            <a:r>
              <a:rPr lang="en-US" altLang="it-IT" sz="1800" b="1" i="1"/>
              <a:t>q</a:t>
            </a:r>
            <a:r>
              <a:rPr lang="en-US" altLang="it-IT" sz="1800" b="1" i="1" baseline="-25000"/>
              <a:t>0</a:t>
            </a:r>
            <a:r>
              <a:rPr lang="en-US" altLang="it-IT" sz="1800"/>
              <a:t>)</a:t>
            </a:r>
          </a:p>
        </p:txBody>
      </p:sp>
      <p:grpSp>
        <p:nvGrpSpPr>
          <p:cNvPr id="878662" name="Group 70">
            <a:extLst>
              <a:ext uri="{FF2B5EF4-FFF2-40B4-BE49-F238E27FC236}">
                <a16:creationId xmlns:a16="http://schemas.microsoft.com/office/drawing/2014/main" id="{034B53BF-0720-4B9B-BAEA-11FF49DFA261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3371850"/>
            <a:ext cx="3313113" cy="1849438"/>
            <a:chOff x="2517" y="2160"/>
            <a:chExt cx="2087" cy="1165"/>
          </a:xfrm>
        </p:grpSpPr>
        <p:sp>
          <p:nvSpPr>
            <p:cNvPr id="878663" name="Text Box 71">
              <a:extLst>
                <a:ext uri="{FF2B5EF4-FFF2-40B4-BE49-F238E27FC236}">
                  <a16:creationId xmlns:a16="http://schemas.microsoft.com/office/drawing/2014/main" id="{DFBC1AC8-FA84-4F1D-B63A-8AB4D1AE8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" y="2296"/>
              <a:ext cx="1474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800"/>
                <a:t>Per una data variazione:</a:t>
              </a:r>
              <a:r>
                <a:rPr lang="en-US" altLang="it-IT" sz="1600"/>
                <a:t> inclinazione della retta che congiunge I due punti</a:t>
              </a:r>
            </a:p>
          </p:txBody>
        </p:sp>
        <p:sp>
          <p:nvSpPr>
            <p:cNvPr id="878664" name="Line 72">
              <a:extLst>
                <a:ext uri="{FF2B5EF4-FFF2-40B4-BE49-F238E27FC236}">
                  <a16:creationId xmlns:a16="http://schemas.microsoft.com/office/drawing/2014/main" id="{5BFF1EE1-F919-4344-898C-FFB5CD8C9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7" y="2160"/>
              <a:ext cx="8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062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78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878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878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878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87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7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7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7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49" grpId="0"/>
      <p:bldP spid="878650" grpId="0"/>
      <p:bldP spid="878650" grpId="1"/>
      <p:bldP spid="878661" grpId="0"/>
      <p:bldP spid="878661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784" name="Group 16">
            <a:extLst>
              <a:ext uri="{FF2B5EF4-FFF2-40B4-BE49-F238E27FC236}">
                <a16:creationId xmlns:a16="http://schemas.microsoft.com/office/drawing/2014/main" id="{7DE8ECCD-9FF2-4B07-A3A9-1F27B6DC5420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2392363"/>
            <a:ext cx="7286625" cy="676275"/>
            <a:chOff x="703" y="1507"/>
            <a:chExt cx="4590" cy="426"/>
          </a:xfrm>
        </p:grpSpPr>
        <p:graphicFrame>
          <p:nvGraphicFramePr>
            <p:cNvPr id="800776" name="Object 8">
              <a:extLst>
                <a:ext uri="{FF2B5EF4-FFF2-40B4-BE49-F238E27FC236}">
                  <a16:creationId xmlns:a16="http://schemas.microsoft.com/office/drawing/2014/main" id="{C8AD8262-70C4-4C78-8EB7-6324058FF1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3" y="1507"/>
            <a:ext cx="4180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8" name="Equation" r:id="rId4" imgW="2374560" imgH="241200" progId="Equation.3">
                    <p:embed/>
                  </p:oleObj>
                </mc:Choice>
                <mc:Fallback>
                  <p:oleObj name="Equation" r:id="rId4" imgW="2374560" imgH="241200" progId="Equation.3">
                    <p:embed/>
                    <p:pic>
                      <p:nvPicPr>
                        <p:cNvPr id="800776" name="Object 8">
                          <a:extLst>
                            <a:ext uri="{FF2B5EF4-FFF2-40B4-BE49-F238E27FC236}">
                              <a16:creationId xmlns:a16="http://schemas.microsoft.com/office/drawing/2014/main" id="{C8AD8262-70C4-4C78-8EB7-6324058FF1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3" y="1507"/>
                          <a:ext cx="4180" cy="4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0783" name="Text Box 15">
              <a:extLst>
                <a:ext uri="{FF2B5EF4-FFF2-40B4-BE49-F238E27FC236}">
                  <a16:creationId xmlns:a16="http://schemas.microsoft.com/office/drawing/2014/main" id="{182BC62B-6E40-40DA-AD4F-1238AB795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525"/>
              <a:ext cx="408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800" b="1"/>
                <a:t>[7]</a:t>
              </a:r>
            </a:p>
          </p:txBody>
        </p:sp>
      </p:grpSp>
      <p:sp>
        <p:nvSpPr>
          <p:cNvPr id="800770" name="Rectangle 2">
            <a:extLst>
              <a:ext uri="{FF2B5EF4-FFF2-40B4-BE49-F238E27FC236}">
                <a16:creationId xmlns:a16="http://schemas.microsoft.com/office/drawing/2014/main" id="{7D414C11-9560-4155-9EF2-B7543C597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Equazioni [7] e [8] – SMST e produttività marginale dei fattori</a:t>
            </a:r>
          </a:p>
        </p:txBody>
      </p:sp>
      <p:sp>
        <p:nvSpPr>
          <p:cNvPr id="800775" name="Text Box 7">
            <a:extLst>
              <a:ext uri="{FF2B5EF4-FFF2-40B4-BE49-F238E27FC236}">
                <a16:creationId xmlns:a16="http://schemas.microsoft.com/office/drawing/2014/main" id="{F3895D1E-A4A3-44FA-A161-571B0421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803775"/>
            <a:ext cx="640873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 i="1"/>
              <a:t>PMgx</a:t>
            </a:r>
            <a:r>
              <a:rPr lang="it-IT" altLang="it-IT" sz="2000" b="1" i="1" baseline="-25000"/>
              <a:t>i </a:t>
            </a:r>
            <a:r>
              <a:rPr lang="it-IT" altLang="it-IT" sz="2000" b="1">
                <a:cs typeface="Times New Roman" panose="02020603050405020304" pitchFamily="18" charset="0"/>
              </a:rPr>
              <a:t>: </a:t>
            </a:r>
            <a:r>
              <a:rPr lang="it-IT" altLang="it-IT" sz="2000">
                <a:cs typeface="Times New Roman" panose="02020603050405020304" pitchFamily="18" charset="0"/>
              </a:rPr>
              <a:t>produttività marginale dell’input </a:t>
            </a:r>
            <a:r>
              <a:rPr lang="it-IT" altLang="it-IT" sz="2000" i="1">
                <a:cs typeface="Times New Roman" panose="02020603050405020304" pitchFamily="18" charset="0"/>
              </a:rPr>
              <a:t>i</a:t>
            </a:r>
          </a:p>
          <a:p>
            <a:r>
              <a:rPr lang="it-IT" altLang="it-IT" sz="2000" b="1" i="1"/>
              <a:t>x</a:t>
            </a:r>
            <a:r>
              <a:rPr lang="it-IT" altLang="it-IT" sz="2000" b="1" i="1" baseline="-25000"/>
              <a:t>i</a:t>
            </a:r>
            <a:r>
              <a:rPr lang="it-IT" altLang="it-IT" sz="2000" b="1">
                <a:cs typeface="Times New Roman" panose="02020603050405020304" pitchFamily="18" charset="0"/>
              </a:rPr>
              <a:t>: </a:t>
            </a:r>
            <a:r>
              <a:rPr lang="it-IT" altLang="it-IT" sz="2000">
                <a:cs typeface="Times New Roman" panose="02020603050405020304" pitchFamily="18" charset="0"/>
              </a:rPr>
              <a:t>quantità dell’input </a:t>
            </a:r>
            <a:r>
              <a:rPr lang="it-IT" altLang="it-IT" sz="2000" i="1">
                <a:cs typeface="Times New Roman" panose="02020603050405020304" pitchFamily="18" charset="0"/>
              </a:rPr>
              <a:t>i</a:t>
            </a:r>
            <a:endParaRPr lang="it-IT" altLang="it-IT" sz="2000" i="1"/>
          </a:p>
          <a:p>
            <a:r>
              <a:rPr lang="it-IT" altLang="it-IT" sz="2000" b="1">
                <a:latin typeface="Symbol" panose="05050102010706020507" pitchFamily="18" charset="2"/>
              </a:rPr>
              <a:t>D</a:t>
            </a:r>
            <a:r>
              <a:rPr lang="it-IT" altLang="it-IT" sz="2000" b="1" i="1"/>
              <a:t>x</a:t>
            </a:r>
            <a:r>
              <a:rPr lang="it-IT" altLang="it-IT" sz="2000" b="1" i="1" baseline="-25000"/>
              <a:t>i</a:t>
            </a:r>
            <a:r>
              <a:rPr lang="it-IT" altLang="it-IT" sz="2000" b="1"/>
              <a:t>: </a:t>
            </a:r>
            <a:r>
              <a:rPr lang="it-IT" altLang="it-IT" sz="2000"/>
              <a:t>variazione nella quantità impiegata dell’input i</a:t>
            </a:r>
          </a:p>
          <a:p>
            <a:r>
              <a:rPr lang="it-IT" altLang="it-IT" sz="2000" b="1">
                <a:latin typeface="Symbol" panose="05050102010706020507" pitchFamily="18" charset="2"/>
              </a:rPr>
              <a:t>D</a:t>
            </a:r>
            <a:r>
              <a:rPr lang="it-IT" altLang="it-IT" sz="2000" b="1" i="1"/>
              <a:t>q</a:t>
            </a:r>
            <a:r>
              <a:rPr lang="it-IT" altLang="it-IT" sz="2000" b="1"/>
              <a:t>: </a:t>
            </a:r>
            <a:r>
              <a:rPr lang="it-IT" altLang="it-IT" sz="2000"/>
              <a:t>variazione nella quantità prodotta</a:t>
            </a:r>
          </a:p>
        </p:txBody>
      </p:sp>
      <p:grpSp>
        <p:nvGrpSpPr>
          <p:cNvPr id="800777" name="Group 9">
            <a:extLst>
              <a:ext uri="{FF2B5EF4-FFF2-40B4-BE49-F238E27FC236}">
                <a16:creationId xmlns:a16="http://schemas.microsoft.com/office/drawing/2014/main" id="{D6AE4D90-F502-4906-9663-158183B0F8FA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2349500"/>
            <a:ext cx="2193925" cy="1270000"/>
            <a:chOff x="1020" y="1570"/>
            <a:chExt cx="1633" cy="1038"/>
          </a:xfrm>
        </p:grpSpPr>
        <p:sp>
          <p:nvSpPr>
            <p:cNvPr id="800778" name="Rectangle 10">
              <a:extLst>
                <a:ext uri="{FF2B5EF4-FFF2-40B4-BE49-F238E27FC236}">
                  <a16:creationId xmlns:a16="http://schemas.microsoft.com/office/drawing/2014/main" id="{BB5D9D45-C308-47A4-A2D9-F682C2598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570"/>
              <a:ext cx="1633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779" name="Text Box 11">
              <a:extLst>
                <a:ext uri="{FF2B5EF4-FFF2-40B4-BE49-F238E27FC236}">
                  <a16:creationId xmlns:a16="http://schemas.microsoft.com/office/drawing/2014/main" id="{FC400AC8-14D7-46D2-863D-FD9EC2FF0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204"/>
              <a:ext cx="9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2200" b="1"/>
                <a:t>-</a:t>
              </a:r>
              <a:r>
                <a:rPr lang="en-US" altLang="it-IT" sz="2200"/>
                <a:t> </a:t>
              </a:r>
              <a:r>
                <a:rPr lang="en-US" altLang="it-IT" sz="2200" b="1">
                  <a:latin typeface="Symbol" panose="05050102010706020507" pitchFamily="18" charset="2"/>
                </a:rPr>
                <a:t>D</a:t>
              </a:r>
              <a:r>
                <a:rPr lang="en-US" altLang="it-IT" sz="2200" b="1" i="1"/>
                <a:t>q</a:t>
              </a:r>
            </a:p>
          </p:txBody>
        </p:sp>
      </p:grpSp>
      <p:grpSp>
        <p:nvGrpSpPr>
          <p:cNvPr id="800780" name="Group 12">
            <a:extLst>
              <a:ext uri="{FF2B5EF4-FFF2-40B4-BE49-F238E27FC236}">
                <a16:creationId xmlns:a16="http://schemas.microsoft.com/office/drawing/2014/main" id="{151B5868-D625-4E36-ABF1-918CAC4E5B1C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2349500"/>
            <a:ext cx="2411413" cy="1266825"/>
            <a:chOff x="1020" y="1570"/>
            <a:chExt cx="1633" cy="1040"/>
          </a:xfrm>
        </p:grpSpPr>
        <p:sp>
          <p:nvSpPr>
            <p:cNvPr id="800781" name="Rectangle 13">
              <a:extLst>
                <a:ext uri="{FF2B5EF4-FFF2-40B4-BE49-F238E27FC236}">
                  <a16:creationId xmlns:a16="http://schemas.microsoft.com/office/drawing/2014/main" id="{956803C2-7EA3-4655-8957-6F87D9F15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570"/>
              <a:ext cx="1633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782" name="Text Box 14">
              <a:extLst>
                <a:ext uri="{FF2B5EF4-FFF2-40B4-BE49-F238E27FC236}">
                  <a16:creationId xmlns:a16="http://schemas.microsoft.com/office/drawing/2014/main" id="{48BC4EF7-D8D3-4C4F-8A32-91DF2BD68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205"/>
              <a:ext cx="90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2200" b="1"/>
                <a:t>+</a:t>
              </a:r>
              <a:r>
                <a:rPr lang="en-US" altLang="it-IT" sz="2200"/>
                <a:t> </a:t>
              </a:r>
              <a:r>
                <a:rPr lang="en-US" altLang="it-IT" sz="2200" b="1">
                  <a:latin typeface="Symbol" panose="05050102010706020507" pitchFamily="18" charset="2"/>
                </a:rPr>
                <a:t>D</a:t>
              </a:r>
              <a:r>
                <a:rPr lang="en-US" altLang="it-IT" sz="2200" b="1" i="1"/>
                <a:t>q</a:t>
              </a:r>
            </a:p>
          </p:txBody>
        </p:sp>
      </p:grpSp>
      <p:grpSp>
        <p:nvGrpSpPr>
          <p:cNvPr id="800786" name="Group 18">
            <a:extLst>
              <a:ext uri="{FF2B5EF4-FFF2-40B4-BE49-F238E27FC236}">
                <a16:creationId xmlns:a16="http://schemas.microsoft.com/office/drawing/2014/main" id="{335F7F5D-7FF4-4F8C-A1A3-F882F593C9EA}"/>
              </a:ext>
            </a:extLst>
          </p:cNvPr>
          <p:cNvGrpSpPr>
            <a:grpSpLocks/>
          </p:cNvGrpSpPr>
          <p:nvPr/>
        </p:nvGrpSpPr>
        <p:grpSpPr bwMode="auto">
          <a:xfrm>
            <a:off x="1474788" y="3573463"/>
            <a:ext cx="5113337" cy="950912"/>
            <a:chOff x="929" y="2251"/>
            <a:chExt cx="3221" cy="599"/>
          </a:xfrm>
        </p:grpSpPr>
        <p:graphicFrame>
          <p:nvGraphicFramePr>
            <p:cNvPr id="800772" name="Object 4">
              <a:extLst>
                <a:ext uri="{FF2B5EF4-FFF2-40B4-BE49-F238E27FC236}">
                  <a16:creationId xmlns:a16="http://schemas.microsoft.com/office/drawing/2014/main" id="{2026312E-287C-440B-A38D-6EC97B5BE6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46" y="2251"/>
            <a:ext cx="2304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9" name="Equation" r:id="rId6" imgW="1676160" imgH="431640" progId="Equation.3">
                    <p:embed/>
                  </p:oleObj>
                </mc:Choice>
                <mc:Fallback>
                  <p:oleObj name="Equation" r:id="rId6" imgW="1676160" imgH="431640" progId="Equation.3">
                    <p:embed/>
                    <p:pic>
                      <p:nvPicPr>
                        <p:cNvPr id="800772" name="Object 4">
                          <a:extLst>
                            <a:ext uri="{FF2B5EF4-FFF2-40B4-BE49-F238E27FC236}">
                              <a16:creationId xmlns:a16="http://schemas.microsoft.com/office/drawing/2014/main" id="{2026312E-287C-440B-A38D-6EC97B5BE6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6" y="2251"/>
                          <a:ext cx="2304" cy="5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0785" name="Text Box 17">
              <a:extLst>
                <a:ext uri="{FF2B5EF4-FFF2-40B4-BE49-F238E27FC236}">
                  <a16:creationId xmlns:a16="http://schemas.microsoft.com/office/drawing/2014/main" id="{4C695C02-3A71-40A6-B646-82CE1DE1F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" y="2296"/>
              <a:ext cx="54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800" b="1"/>
                <a:t>[8]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0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0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00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0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>
            <a:extLst>
              <a:ext uri="{FF2B5EF4-FFF2-40B4-BE49-F238E27FC236}">
                <a16:creationId xmlns:a16="http://schemas.microsoft.com/office/drawing/2014/main" id="{DCFB3C94-2227-459F-8DB0-C5F69915F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4. – </a:t>
            </a:r>
            <a:r>
              <a:rPr lang="it-IT" altLang="it-IT">
                <a:cs typeface="Times New Roman" panose="02020603050405020304" pitchFamily="18" charset="0"/>
              </a:rPr>
              <a:t>Isoquanti per input a proporzioni fisse</a:t>
            </a:r>
            <a:r>
              <a:rPr lang="en-GB" altLang="it-IT"/>
              <a:t> </a:t>
            </a:r>
          </a:p>
        </p:txBody>
      </p:sp>
      <p:sp>
        <p:nvSpPr>
          <p:cNvPr id="806922" name="Line 10">
            <a:extLst>
              <a:ext uri="{FF2B5EF4-FFF2-40B4-BE49-F238E27FC236}">
                <a16:creationId xmlns:a16="http://schemas.microsoft.com/office/drawing/2014/main" id="{CA4B90DA-366A-4912-AB1B-E92600E80C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7788" y="3367088"/>
            <a:ext cx="3327400" cy="224155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06929" name="Group 17">
            <a:extLst>
              <a:ext uri="{FF2B5EF4-FFF2-40B4-BE49-F238E27FC236}">
                <a16:creationId xmlns:a16="http://schemas.microsoft.com/office/drawing/2014/main" id="{BFF8F6BD-2FBD-4625-9649-559F457FC05E}"/>
              </a:ext>
            </a:extLst>
          </p:cNvPr>
          <p:cNvGrpSpPr>
            <a:grpSpLocks/>
          </p:cNvGrpSpPr>
          <p:nvPr/>
        </p:nvGrpSpPr>
        <p:grpSpPr bwMode="auto">
          <a:xfrm>
            <a:off x="2087563" y="2246313"/>
            <a:ext cx="5989637" cy="4002087"/>
            <a:chOff x="1315" y="1415"/>
            <a:chExt cx="3773" cy="2521"/>
          </a:xfrm>
        </p:grpSpPr>
        <p:sp>
          <p:nvSpPr>
            <p:cNvPr id="806916" name="Line 4">
              <a:extLst>
                <a:ext uri="{FF2B5EF4-FFF2-40B4-BE49-F238E27FC236}">
                  <a16:creationId xmlns:a16="http://schemas.microsoft.com/office/drawing/2014/main" id="{7443B2B6-3372-4D42-BF94-B85170B83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" y="3537"/>
              <a:ext cx="31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6917" name="Line 5">
              <a:extLst>
                <a:ext uri="{FF2B5EF4-FFF2-40B4-BE49-F238E27FC236}">
                  <a16:creationId xmlns:a16="http://schemas.microsoft.com/office/drawing/2014/main" id="{764C335E-CE76-4FE4-BAD1-3825F33D7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7" y="1512"/>
              <a:ext cx="0" cy="20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6918" name="Text Box 6">
              <a:extLst>
                <a:ext uri="{FF2B5EF4-FFF2-40B4-BE49-F238E27FC236}">
                  <a16:creationId xmlns:a16="http://schemas.microsoft.com/office/drawing/2014/main" id="{00E7092B-3701-4FA3-A787-B07D4CFAD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" y="3533"/>
              <a:ext cx="41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  <p:sp>
          <p:nvSpPr>
            <p:cNvPr id="806919" name="Text Box 7">
              <a:extLst>
                <a:ext uri="{FF2B5EF4-FFF2-40B4-BE49-F238E27FC236}">
                  <a16:creationId xmlns:a16="http://schemas.microsoft.com/office/drawing/2014/main" id="{5A554BAA-C531-4184-8AA5-693FFB76E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" y="1415"/>
              <a:ext cx="335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2</a:t>
              </a:r>
              <a:endParaRPr lang="it-IT" altLang="it-IT" b="1" i="1"/>
            </a:p>
          </p:txBody>
        </p:sp>
        <p:sp>
          <p:nvSpPr>
            <p:cNvPr id="806927" name="Text Box 15">
              <a:extLst>
                <a:ext uri="{FF2B5EF4-FFF2-40B4-BE49-F238E27FC236}">
                  <a16:creationId xmlns:a16="http://schemas.microsoft.com/office/drawing/2014/main" id="{021998DE-8870-4863-8840-CEC0EB34B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" y="3533"/>
              <a:ext cx="30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sp>
        <p:nvSpPr>
          <p:cNvPr id="806935" name="Text Box 23">
            <a:extLst>
              <a:ext uri="{FF2B5EF4-FFF2-40B4-BE49-F238E27FC236}">
                <a16:creationId xmlns:a16="http://schemas.microsoft.com/office/drawing/2014/main" id="{7AA76237-5099-4B30-AA60-0CC5E2F50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9237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 b="1" i="1"/>
              <a:t>q</a:t>
            </a:r>
            <a:r>
              <a:rPr lang="en-US" altLang="it-IT" sz="2000" b="1"/>
              <a:t> = min </a:t>
            </a:r>
            <a:r>
              <a:rPr lang="en-US" altLang="it-IT" sz="2000" b="1">
                <a:sym typeface="Symbol" panose="05050102010706020507" pitchFamily="18" charset="2"/>
              </a:rPr>
              <a:t></a:t>
            </a:r>
            <a:r>
              <a:rPr lang="en-US" altLang="it-IT" sz="2000" b="1" i="1">
                <a:sym typeface="Symbol" panose="05050102010706020507" pitchFamily="18" charset="2"/>
              </a:rPr>
              <a:t>x</a:t>
            </a:r>
            <a:r>
              <a:rPr lang="en-US" altLang="it-IT" sz="2000" b="1" i="1" baseline="-25000">
                <a:sym typeface="Symbol" panose="05050102010706020507" pitchFamily="18" charset="2"/>
              </a:rPr>
              <a:t>1</a:t>
            </a:r>
            <a:r>
              <a:rPr lang="en-US" altLang="it-IT" sz="2000" b="1">
                <a:sym typeface="Symbol" panose="05050102010706020507" pitchFamily="18" charset="2"/>
              </a:rPr>
              <a:t>, </a:t>
            </a:r>
            <a:r>
              <a:rPr lang="en-US" altLang="it-IT" sz="2000" b="1" i="1">
                <a:sym typeface="Symbol" panose="05050102010706020507" pitchFamily="18" charset="2"/>
              </a:rPr>
              <a:t>x</a:t>
            </a:r>
            <a:r>
              <a:rPr lang="en-US" altLang="it-IT" sz="2000" b="1" i="1" baseline="-25000">
                <a:sym typeface="Symbol" panose="05050102010706020507" pitchFamily="18" charset="2"/>
              </a:rPr>
              <a:t>2</a:t>
            </a:r>
            <a:r>
              <a:rPr lang="en-US" altLang="it-IT" sz="2000" b="1">
                <a:sym typeface="Symbol" panose="05050102010706020507" pitchFamily="18" charset="2"/>
              </a:rPr>
              <a:t></a:t>
            </a:r>
          </a:p>
        </p:txBody>
      </p:sp>
      <p:grpSp>
        <p:nvGrpSpPr>
          <p:cNvPr id="806939" name="Group 27">
            <a:extLst>
              <a:ext uri="{FF2B5EF4-FFF2-40B4-BE49-F238E27FC236}">
                <a16:creationId xmlns:a16="http://schemas.microsoft.com/office/drawing/2014/main" id="{B4297DCE-9DE1-4C2B-B5C4-FB515F5DDA46}"/>
              </a:ext>
            </a:extLst>
          </p:cNvPr>
          <p:cNvGrpSpPr>
            <a:grpSpLocks/>
          </p:cNvGrpSpPr>
          <p:nvPr/>
        </p:nvGrpSpPr>
        <p:grpSpPr bwMode="auto">
          <a:xfrm>
            <a:off x="3019425" y="3576638"/>
            <a:ext cx="3136900" cy="1966912"/>
            <a:chOff x="1902" y="2253"/>
            <a:chExt cx="1976" cy="1239"/>
          </a:xfrm>
        </p:grpSpPr>
        <p:grpSp>
          <p:nvGrpSpPr>
            <p:cNvPr id="806932" name="Group 20">
              <a:extLst>
                <a:ext uri="{FF2B5EF4-FFF2-40B4-BE49-F238E27FC236}">
                  <a16:creationId xmlns:a16="http://schemas.microsoft.com/office/drawing/2014/main" id="{F5834B50-9711-487C-9B7B-89C5D50E8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" y="2253"/>
              <a:ext cx="1425" cy="1109"/>
              <a:chOff x="1902" y="2253"/>
              <a:chExt cx="1425" cy="1109"/>
            </a:xfrm>
          </p:grpSpPr>
          <p:sp>
            <p:nvSpPr>
              <p:cNvPr id="806925" name="Line 13">
                <a:extLst>
                  <a:ext uri="{FF2B5EF4-FFF2-40B4-BE49-F238E27FC236}">
                    <a16:creationId xmlns:a16="http://schemas.microsoft.com/office/drawing/2014/main" id="{E229121A-1C11-482D-8EEB-21167847F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2" y="2253"/>
                <a:ext cx="0" cy="1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6926" name="Line 14">
                <a:extLst>
                  <a:ext uri="{FF2B5EF4-FFF2-40B4-BE49-F238E27FC236}">
                    <a16:creationId xmlns:a16="http://schemas.microsoft.com/office/drawing/2014/main" id="{C3B698BD-6D59-4C49-908A-332096C5F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2" y="3362"/>
                <a:ext cx="14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06936" name="Text Box 24">
              <a:extLst>
                <a:ext uri="{FF2B5EF4-FFF2-40B4-BE49-F238E27FC236}">
                  <a16:creationId xmlns:a16="http://schemas.microsoft.com/office/drawing/2014/main" id="{EACA5AD8-5D84-4281-9095-A418161AF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249"/>
              <a:ext cx="49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1600" b="1" i="1"/>
                <a:t>I</a:t>
              </a:r>
              <a:r>
                <a:rPr lang="en-US" altLang="it-IT" sz="1600" b="1"/>
                <a:t>(</a:t>
              </a:r>
              <a:r>
                <a:rPr lang="en-US" altLang="it-IT" sz="1600" b="1" i="1"/>
                <a:t>q</a:t>
              </a:r>
              <a:r>
                <a:rPr lang="en-US" altLang="it-IT" sz="1600" b="1" i="1" baseline="-25000"/>
                <a:t>0</a:t>
              </a:r>
              <a:r>
                <a:rPr lang="en-US" altLang="it-IT" sz="1600" b="1"/>
                <a:t>)</a:t>
              </a:r>
            </a:p>
          </p:txBody>
        </p:sp>
      </p:grpSp>
      <p:grpSp>
        <p:nvGrpSpPr>
          <p:cNvPr id="806940" name="Group 28">
            <a:extLst>
              <a:ext uri="{FF2B5EF4-FFF2-40B4-BE49-F238E27FC236}">
                <a16:creationId xmlns:a16="http://schemas.microsoft.com/office/drawing/2014/main" id="{BF0BF443-81F6-4A07-ADC4-E2612222BB65}"/>
              </a:ext>
            </a:extLst>
          </p:cNvPr>
          <p:cNvGrpSpPr>
            <a:grpSpLocks/>
          </p:cNvGrpSpPr>
          <p:nvPr/>
        </p:nvGrpSpPr>
        <p:grpSpPr bwMode="auto">
          <a:xfrm>
            <a:off x="3817938" y="2879725"/>
            <a:ext cx="3130550" cy="2087563"/>
            <a:chOff x="2405" y="1814"/>
            <a:chExt cx="1972" cy="1315"/>
          </a:xfrm>
        </p:grpSpPr>
        <p:grpSp>
          <p:nvGrpSpPr>
            <p:cNvPr id="806933" name="Group 21">
              <a:extLst>
                <a:ext uri="{FF2B5EF4-FFF2-40B4-BE49-F238E27FC236}">
                  <a16:creationId xmlns:a16="http://schemas.microsoft.com/office/drawing/2014/main" id="{EF834CF2-38EB-404F-921B-473F49FE90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" y="1814"/>
              <a:ext cx="1425" cy="1210"/>
              <a:chOff x="2405" y="1814"/>
              <a:chExt cx="1425" cy="1210"/>
            </a:xfrm>
          </p:grpSpPr>
          <p:sp>
            <p:nvSpPr>
              <p:cNvPr id="806920" name="Line 8">
                <a:extLst>
                  <a:ext uri="{FF2B5EF4-FFF2-40B4-BE49-F238E27FC236}">
                    <a16:creationId xmlns:a16="http://schemas.microsoft.com/office/drawing/2014/main" id="{0D4ECB95-EBD4-4BED-9921-0DD212411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5" y="1814"/>
                <a:ext cx="0" cy="12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6921" name="Line 9">
                <a:extLst>
                  <a:ext uri="{FF2B5EF4-FFF2-40B4-BE49-F238E27FC236}">
                    <a16:creationId xmlns:a16="http://schemas.microsoft.com/office/drawing/2014/main" id="{9599E1B6-D6A8-44FB-94C2-0D52EFA61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5" y="3024"/>
                <a:ext cx="14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06937" name="Text Box 25">
              <a:extLst>
                <a:ext uri="{FF2B5EF4-FFF2-40B4-BE49-F238E27FC236}">
                  <a16:creationId xmlns:a16="http://schemas.microsoft.com/office/drawing/2014/main" id="{FF813AA9-4F0E-40FD-A5CA-39C84E6D0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86"/>
              <a:ext cx="49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1600" b="1" i="1"/>
                <a:t>I</a:t>
              </a:r>
              <a:r>
                <a:rPr lang="en-US" altLang="it-IT" sz="1600" b="1"/>
                <a:t>(</a:t>
              </a:r>
              <a:r>
                <a:rPr lang="en-US" altLang="it-IT" sz="1600" b="1" i="1"/>
                <a:t>q</a:t>
              </a:r>
              <a:r>
                <a:rPr lang="en-US" altLang="it-IT" sz="1600" b="1" i="1" baseline="-25000"/>
                <a:t>1</a:t>
              </a:r>
              <a:r>
                <a:rPr lang="en-US" altLang="it-IT" sz="1600" b="1"/>
                <a:t>)</a:t>
              </a:r>
            </a:p>
          </p:txBody>
        </p:sp>
      </p:grpSp>
      <p:grpSp>
        <p:nvGrpSpPr>
          <p:cNvPr id="806941" name="Group 29">
            <a:extLst>
              <a:ext uri="{FF2B5EF4-FFF2-40B4-BE49-F238E27FC236}">
                <a16:creationId xmlns:a16="http://schemas.microsoft.com/office/drawing/2014/main" id="{C66A852B-7190-419F-BA47-1C16BE950156}"/>
              </a:ext>
            </a:extLst>
          </p:cNvPr>
          <p:cNvGrpSpPr>
            <a:grpSpLocks/>
          </p:cNvGrpSpPr>
          <p:nvPr/>
        </p:nvGrpSpPr>
        <p:grpSpPr bwMode="auto">
          <a:xfrm>
            <a:off x="4511675" y="2566988"/>
            <a:ext cx="2797175" cy="1895475"/>
            <a:chOff x="2842" y="1617"/>
            <a:chExt cx="1762" cy="1194"/>
          </a:xfrm>
        </p:grpSpPr>
        <p:grpSp>
          <p:nvGrpSpPr>
            <p:cNvPr id="806934" name="Group 22">
              <a:extLst>
                <a:ext uri="{FF2B5EF4-FFF2-40B4-BE49-F238E27FC236}">
                  <a16:creationId xmlns:a16="http://schemas.microsoft.com/office/drawing/2014/main" id="{4202EF96-CE60-4F57-AE67-02A7D3249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2" y="1617"/>
              <a:ext cx="1257" cy="1109"/>
              <a:chOff x="2842" y="1617"/>
              <a:chExt cx="1257" cy="1109"/>
            </a:xfrm>
          </p:grpSpPr>
          <p:sp>
            <p:nvSpPr>
              <p:cNvPr id="806923" name="Line 11">
                <a:extLst>
                  <a:ext uri="{FF2B5EF4-FFF2-40B4-BE49-F238E27FC236}">
                    <a16:creationId xmlns:a16="http://schemas.microsoft.com/office/drawing/2014/main" id="{F32D2765-9C97-460D-86AC-B2FDBC2AA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2" y="1617"/>
                <a:ext cx="0" cy="1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6924" name="Line 12">
                <a:extLst>
                  <a:ext uri="{FF2B5EF4-FFF2-40B4-BE49-F238E27FC236}">
                    <a16:creationId xmlns:a16="http://schemas.microsoft.com/office/drawing/2014/main" id="{05F1A59F-13BB-421C-A9E7-7D7C8DADF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2" y="2726"/>
                <a:ext cx="125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06938" name="Text Box 26">
              <a:extLst>
                <a:ext uri="{FF2B5EF4-FFF2-40B4-BE49-F238E27FC236}">
                  <a16:creationId xmlns:a16="http://schemas.microsoft.com/office/drawing/2014/main" id="{8E7FBA3C-BECC-4E7C-AD54-7CDE47B6E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568"/>
              <a:ext cx="49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1600" b="1" i="1"/>
                <a:t>I</a:t>
              </a:r>
              <a:r>
                <a:rPr lang="en-US" altLang="it-IT" sz="1600" b="1"/>
                <a:t>(</a:t>
              </a:r>
              <a:r>
                <a:rPr lang="en-US" altLang="it-IT" sz="1600" b="1" i="1"/>
                <a:t>q</a:t>
              </a:r>
              <a:r>
                <a:rPr lang="en-US" altLang="it-IT" sz="1600" b="1" i="1" baseline="-25000"/>
                <a:t>2</a:t>
              </a:r>
              <a:r>
                <a:rPr lang="en-US" altLang="it-IT" sz="1600" b="1"/>
                <a:t>)</a:t>
              </a:r>
            </a:p>
          </p:txBody>
        </p:sp>
      </p:grpSp>
      <p:sp>
        <p:nvSpPr>
          <p:cNvPr id="806942" name="Text Box 30">
            <a:extLst>
              <a:ext uri="{FF2B5EF4-FFF2-40B4-BE49-F238E27FC236}">
                <a16:creationId xmlns:a16="http://schemas.microsoft.com/office/drawing/2014/main" id="{4E86D159-6FD3-4CBF-B88C-9B67EC3E4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2997200"/>
            <a:ext cx="23034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800" b="1" i="1"/>
              <a:t>q</a:t>
            </a:r>
            <a:r>
              <a:rPr lang="en-US" altLang="it-IT" sz="1800" b="1" i="1" baseline="-25000"/>
              <a:t>2</a:t>
            </a:r>
            <a:r>
              <a:rPr lang="en-US" altLang="it-IT" sz="1800" b="1" i="1"/>
              <a:t> &gt; q</a:t>
            </a:r>
            <a:r>
              <a:rPr lang="en-US" altLang="it-IT" sz="1800" b="1" i="1" baseline="-25000"/>
              <a:t>1</a:t>
            </a:r>
            <a:r>
              <a:rPr lang="en-US" altLang="it-IT" sz="1800" b="1" i="1"/>
              <a:t> &gt; q</a:t>
            </a:r>
            <a:r>
              <a:rPr lang="en-US" altLang="it-IT" sz="1800" b="1" i="1" baseline="-25000"/>
              <a:t>0</a:t>
            </a:r>
          </a:p>
        </p:txBody>
      </p:sp>
      <p:sp>
        <p:nvSpPr>
          <p:cNvPr id="806943" name="Text Box 31">
            <a:extLst>
              <a:ext uri="{FF2B5EF4-FFF2-40B4-BE49-F238E27FC236}">
                <a16:creationId xmlns:a16="http://schemas.microsoft.com/office/drawing/2014/main" id="{C5F02ADC-7BCD-48EE-8869-0CF1EE0A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94995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2000" b="1" i="1">
                <a:solidFill>
                  <a:srgbClr val="FF3300"/>
                </a:solidFill>
              </a:rPr>
              <a:t>SMST</a:t>
            </a:r>
            <a:r>
              <a:rPr lang="en-US" altLang="it-IT" sz="2000"/>
              <a:t> ?</a:t>
            </a:r>
          </a:p>
        </p:txBody>
      </p:sp>
      <p:sp>
        <p:nvSpPr>
          <p:cNvPr id="806944" name="Text Box 32">
            <a:extLst>
              <a:ext uri="{FF2B5EF4-FFF2-40B4-BE49-F238E27FC236}">
                <a16:creationId xmlns:a16="http://schemas.microsoft.com/office/drawing/2014/main" id="{7383069E-1013-4764-B341-FFDD93956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84538"/>
            <a:ext cx="1655762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b="1">
                <a:sym typeface="Wingdings" panose="05000000000000000000" pitchFamily="2" charset="2"/>
              </a:rPr>
              <a:t></a:t>
            </a:r>
            <a:r>
              <a:rPr lang="it-IT" altLang="it-IT"/>
              <a:t>  </a:t>
            </a:r>
            <a:r>
              <a:rPr lang="it-IT" altLang="it-IT" sz="2200"/>
              <a:t>Isoquanti à la Leontief</a:t>
            </a:r>
          </a:p>
        </p:txBody>
      </p:sp>
      <p:pic>
        <p:nvPicPr>
          <p:cNvPr id="806947" name="Picture 35" descr="Leontief-Harvard">
            <a:hlinkClick r:id="rId3"/>
            <a:extLst>
              <a:ext uri="{FF2B5EF4-FFF2-40B4-BE49-F238E27FC236}">
                <a16:creationId xmlns:a16="http://schemas.microsoft.com/office/drawing/2014/main" id="{BECF2BF4-30E4-4BA9-907F-3B62BE69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56150"/>
            <a:ext cx="1776413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6950" name="Text Box 38">
            <a:extLst>
              <a:ext uri="{FF2B5EF4-FFF2-40B4-BE49-F238E27FC236}">
                <a16:creationId xmlns:a16="http://schemas.microsoft.com/office/drawing/2014/main" id="{092CE0E1-1415-4599-803F-1DB50F5D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284538"/>
            <a:ext cx="8636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/>
              <a:t>Infinito</a:t>
            </a:r>
          </a:p>
        </p:txBody>
      </p:sp>
      <p:sp>
        <p:nvSpPr>
          <p:cNvPr id="806951" name="Text Box 39">
            <a:extLst>
              <a:ext uri="{FF2B5EF4-FFF2-40B4-BE49-F238E27FC236}">
                <a16:creationId xmlns:a16="http://schemas.microsoft.com/office/drawing/2014/main" id="{6D6AAB3B-E15F-4571-931E-A1BDB3D8A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953000"/>
            <a:ext cx="863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/>
              <a:t>Nullo</a:t>
            </a:r>
          </a:p>
        </p:txBody>
      </p:sp>
    </p:spTree>
    <p:extLst>
      <p:ext uri="{BB962C8B-B14F-4D97-AF65-F5344CB8AC3E}">
        <p14:creationId xmlns:p14="http://schemas.microsoft.com/office/powerpoint/2010/main" val="1039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6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6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6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6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6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35" grpId="0"/>
      <p:bldP spid="806942" grpId="0"/>
      <p:bldP spid="806944" grpId="0"/>
      <p:bldP spid="806950" grpId="0"/>
      <p:bldP spid="80695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>
            <a:extLst>
              <a:ext uri="{FF2B5EF4-FFF2-40B4-BE49-F238E27FC236}">
                <a16:creationId xmlns:a16="http://schemas.microsoft.com/office/drawing/2014/main" id="{AAB8A52A-0839-4F3A-BC0F-E64B0CAE8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5. – Isoquanti per input perfetti sostituti</a:t>
            </a:r>
          </a:p>
        </p:txBody>
      </p:sp>
      <p:grpSp>
        <p:nvGrpSpPr>
          <p:cNvPr id="808982" name="Group 22">
            <a:extLst>
              <a:ext uri="{FF2B5EF4-FFF2-40B4-BE49-F238E27FC236}">
                <a16:creationId xmlns:a16="http://schemas.microsoft.com/office/drawing/2014/main" id="{681D6163-355A-42D6-B964-3A175EAA1269}"/>
              </a:ext>
            </a:extLst>
          </p:cNvPr>
          <p:cNvGrpSpPr>
            <a:grpSpLocks/>
          </p:cNvGrpSpPr>
          <p:nvPr/>
        </p:nvGrpSpPr>
        <p:grpSpPr bwMode="auto">
          <a:xfrm>
            <a:off x="2657475" y="3684588"/>
            <a:ext cx="1582738" cy="2214562"/>
            <a:chOff x="1674" y="2321"/>
            <a:chExt cx="997" cy="1395"/>
          </a:xfrm>
        </p:grpSpPr>
        <p:sp>
          <p:nvSpPr>
            <p:cNvPr id="808965" name="Text Box 5">
              <a:extLst>
                <a:ext uri="{FF2B5EF4-FFF2-40B4-BE49-F238E27FC236}">
                  <a16:creationId xmlns:a16="http://schemas.microsoft.com/office/drawing/2014/main" id="{B69816A4-82B9-4101-9222-6C6F3812E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48"/>
              <a:ext cx="499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I</a:t>
              </a:r>
              <a:r>
                <a:rPr lang="it-IT" altLang="it-IT" b="1"/>
                <a:t>(</a:t>
              </a:r>
              <a:r>
                <a:rPr lang="it-IT" altLang="it-IT" b="1" i="1"/>
                <a:t>q</a:t>
              </a:r>
              <a:r>
                <a:rPr lang="it-IT" altLang="it-IT" b="1" i="1" baseline="-25000"/>
                <a:t>0</a:t>
              </a:r>
              <a:r>
                <a:rPr lang="it-IT" altLang="it-IT" b="1"/>
                <a:t>)</a:t>
              </a:r>
            </a:p>
          </p:txBody>
        </p:sp>
        <p:sp>
          <p:nvSpPr>
            <p:cNvPr id="808970" name="Line 10">
              <a:extLst>
                <a:ext uri="{FF2B5EF4-FFF2-40B4-BE49-F238E27FC236}">
                  <a16:creationId xmlns:a16="http://schemas.microsoft.com/office/drawing/2014/main" id="{BDEB69D2-AB4A-4B20-ABDA-6C2AE916A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2321"/>
              <a:ext cx="997" cy="13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08979" name="Group 19">
            <a:extLst>
              <a:ext uri="{FF2B5EF4-FFF2-40B4-BE49-F238E27FC236}">
                <a16:creationId xmlns:a16="http://schemas.microsoft.com/office/drawing/2014/main" id="{6136AA12-66FC-40FB-8DE9-9B8A2CEA723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286000"/>
            <a:ext cx="5632450" cy="4267200"/>
            <a:chOff x="1392" y="1440"/>
            <a:chExt cx="3548" cy="2688"/>
          </a:xfrm>
        </p:grpSpPr>
        <p:sp>
          <p:nvSpPr>
            <p:cNvPr id="808964" name="Text Box 4">
              <a:extLst>
                <a:ext uri="{FF2B5EF4-FFF2-40B4-BE49-F238E27FC236}">
                  <a16:creationId xmlns:a16="http://schemas.microsoft.com/office/drawing/2014/main" id="{D30E76E5-E69E-40B7-81A9-54CB119AE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440"/>
              <a:ext cx="49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x</a:t>
              </a:r>
              <a:r>
                <a:rPr lang="it-IT" altLang="it-IT" b="1" baseline="-25000"/>
                <a:t>2</a:t>
              </a:r>
              <a:endParaRPr lang="it-IT" altLang="it-IT" b="1"/>
            </a:p>
          </p:txBody>
        </p:sp>
        <p:sp>
          <p:nvSpPr>
            <p:cNvPr id="808967" name="Text Box 7">
              <a:extLst>
                <a:ext uri="{FF2B5EF4-FFF2-40B4-BE49-F238E27FC236}">
                  <a16:creationId xmlns:a16="http://schemas.microsoft.com/office/drawing/2014/main" id="{D08A724B-BE8B-48E2-BE0D-F8AB9F708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744"/>
              <a:ext cx="30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0</a:t>
              </a:r>
            </a:p>
          </p:txBody>
        </p:sp>
        <p:sp>
          <p:nvSpPr>
            <p:cNvPr id="808969" name="Line 9">
              <a:extLst>
                <a:ext uri="{FF2B5EF4-FFF2-40B4-BE49-F238E27FC236}">
                  <a16:creationId xmlns:a16="http://schemas.microsoft.com/office/drawing/2014/main" id="{805A0E2A-6F00-47AE-AAD1-06C71C51CC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" y="1513"/>
              <a:ext cx="0" cy="22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8973" name="Line 13">
              <a:extLst>
                <a:ext uri="{FF2B5EF4-FFF2-40B4-BE49-F238E27FC236}">
                  <a16:creationId xmlns:a16="http://schemas.microsoft.com/office/drawing/2014/main" id="{D74FC368-E462-40D9-9283-0863F19A4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3716"/>
              <a:ext cx="31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8976" name="Text Box 16">
              <a:extLst>
                <a:ext uri="{FF2B5EF4-FFF2-40B4-BE49-F238E27FC236}">
                  <a16:creationId xmlns:a16="http://schemas.microsoft.com/office/drawing/2014/main" id="{D0999579-2A91-40B3-8D86-6FB0C8103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744"/>
              <a:ext cx="33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x</a:t>
              </a:r>
              <a:r>
                <a:rPr lang="it-IT" altLang="it-IT" b="1" baseline="-25000"/>
                <a:t>1</a:t>
              </a:r>
              <a:endParaRPr lang="it-IT" altLang="it-IT" b="1"/>
            </a:p>
          </p:txBody>
        </p:sp>
      </p:grpSp>
      <p:grpSp>
        <p:nvGrpSpPr>
          <p:cNvPr id="808981" name="Group 21">
            <a:extLst>
              <a:ext uri="{FF2B5EF4-FFF2-40B4-BE49-F238E27FC236}">
                <a16:creationId xmlns:a16="http://schemas.microsoft.com/office/drawing/2014/main" id="{FA472B71-141F-4D5A-9E8A-DA915B1D15E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505200"/>
            <a:ext cx="2411413" cy="2903538"/>
            <a:chOff x="1488" y="2208"/>
            <a:chExt cx="1519" cy="1829"/>
          </a:xfrm>
        </p:grpSpPr>
        <p:sp>
          <p:nvSpPr>
            <p:cNvPr id="808966" name="Text Box 6">
              <a:extLst>
                <a:ext uri="{FF2B5EF4-FFF2-40B4-BE49-F238E27FC236}">
                  <a16:creationId xmlns:a16="http://schemas.microsoft.com/office/drawing/2014/main" id="{ECF213AB-A760-4887-B29C-387360F39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744"/>
              <a:ext cx="41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C</a:t>
              </a:r>
            </a:p>
          </p:txBody>
        </p:sp>
        <p:sp>
          <p:nvSpPr>
            <p:cNvPr id="808968" name="Text Box 8">
              <a:extLst>
                <a:ext uri="{FF2B5EF4-FFF2-40B4-BE49-F238E27FC236}">
                  <a16:creationId xmlns:a16="http://schemas.microsoft.com/office/drawing/2014/main" id="{6CBCD3A1-179E-4356-BD5C-E351EE23B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0" y="2835"/>
              <a:ext cx="332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B</a:t>
              </a:r>
            </a:p>
          </p:txBody>
        </p:sp>
        <p:sp>
          <p:nvSpPr>
            <p:cNvPr id="808974" name="Text Box 14">
              <a:extLst>
                <a:ext uri="{FF2B5EF4-FFF2-40B4-BE49-F238E27FC236}">
                  <a16:creationId xmlns:a16="http://schemas.microsoft.com/office/drawing/2014/main" id="{8D35C402-F510-4045-AE39-9AAD3F081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208"/>
              <a:ext cx="4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A</a:t>
              </a:r>
            </a:p>
          </p:txBody>
        </p:sp>
        <p:sp>
          <p:nvSpPr>
            <p:cNvPr id="808975" name="Line 15">
              <a:extLst>
                <a:ext uri="{FF2B5EF4-FFF2-40B4-BE49-F238E27FC236}">
                  <a16:creationId xmlns:a16="http://schemas.microsoft.com/office/drawing/2014/main" id="{76FFB263-08A7-43DA-BE45-513FFFB5D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7" y="3000"/>
              <a:ext cx="0" cy="7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8977" name="Line 17">
              <a:extLst>
                <a:ext uri="{FF2B5EF4-FFF2-40B4-BE49-F238E27FC236}">
                  <a16:creationId xmlns:a16="http://schemas.microsoft.com/office/drawing/2014/main" id="{30BFA5C2-2D7B-4F92-949E-DB1B1303A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3001"/>
              <a:ext cx="4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08988" name="Group 28">
            <a:extLst>
              <a:ext uri="{FF2B5EF4-FFF2-40B4-BE49-F238E27FC236}">
                <a16:creationId xmlns:a16="http://schemas.microsoft.com/office/drawing/2014/main" id="{DE0B2EDB-B1B0-4B7D-A3CA-33F94B4BADC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48000"/>
            <a:ext cx="2625725" cy="2895600"/>
            <a:chOff x="1680" y="1920"/>
            <a:chExt cx="1654" cy="1824"/>
          </a:xfrm>
        </p:grpSpPr>
        <p:sp>
          <p:nvSpPr>
            <p:cNvPr id="808971" name="Line 11">
              <a:extLst>
                <a:ext uri="{FF2B5EF4-FFF2-40B4-BE49-F238E27FC236}">
                  <a16:creationId xmlns:a16="http://schemas.microsoft.com/office/drawing/2014/main" id="{F7F62B43-2A19-4E0F-9358-C94ABF535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920"/>
              <a:ext cx="1344" cy="18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8983" name="Text Box 23">
              <a:extLst>
                <a:ext uri="{FF2B5EF4-FFF2-40B4-BE49-F238E27FC236}">
                  <a16:creationId xmlns:a16="http://schemas.microsoft.com/office/drawing/2014/main" id="{383C9D09-A017-4E8C-B63D-A80C0421B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49"/>
              <a:ext cx="49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1600" b="1" i="1"/>
                <a:t>I</a:t>
              </a:r>
              <a:r>
                <a:rPr lang="en-US" altLang="it-IT" sz="1600" b="1"/>
                <a:t>(</a:t>
              </a:r>
              <a:r>
                <a:rPr lang="en-US" altLang="it-IT" sz="1600" b="1" i="1"/>
                <a:t>q</a:t>
              </a:r>
              <a:r>
                <a:rPr lang="en-US" altLang="it-IT" sz="1600" b="1" i="1" baseline="-25000"/>
                <a:t>1</a:t>
              </a:r>
              <a:r>
                <a:rPr lang="en-US" altLang="it-IT" sz="1600" b="1"/>
                <a:t>)</a:t>
              </a:r>
            </a:p>
          </p:txBody>
        </p:sp>
      </p:grpSp>
      <p:sp>
        <p:nvSpPr>
          <p:cNvPr id="808984" name="Text Box 24">
            <a:extLst>
              <a:ext uri="{FF2B5EF4-FFF2-40B4-BE49-F238E27FC236}">
                <a16:creationId xmlns:a16="http://schemas.microsoft.com/office/drawing/2014/main" id="{B25F7FEC-7890-4732-BE1C-DB724A961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49237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 b="1" i="1"/>
              <a:t>q</a:t>
            </a:r>
            <a:r>
              <a:rPr lang="en-US" altLang="it-IT" sz="2000" b="1"/>
              <a:t> = a</a:t>
            </a:r>
            <a:r>
              <a:rPr lang="en-US" altLang="it-IT" sz="2000" b="1" i="1">
                <a:sym typeface="Symbol" panose="05050102010706020507" pitchFamily="18" charset="2"/>
              </a:rPr>
              <a:t>x</a:t>
            </a:r>
            <a:r>
              <a:rPr lang="en-US" altLang="it-IT" sz="2000" b="1" i="1" baseline="-25000">
                <a:sym typeface="Symbol" panose="05050102010706020507" pitchFamily="18" charset="2"/>
              </a:rPr>
              <a:t>1</a:t>
            </a:r>
            <a:r>
              <a:rPr lang="en-US" altLang="it-IT" sz="2000" b="1">
                <a:sym typeface="Symbol" panose="05050102010706020507" pitchFamily="18" charset="2"/>
              </a:rPr>
              <a:t> + b</a:t>
            </a:r>
            <a:r>
              <a:rPr lang="en-US" altLang="it-IT" sz="2000" b="1" i="1">
                <a:sym typeface="Symbol" panose="05050102010706020507" pitchFamily="18" charset="2"/>
              </a:rPr>
              <a:t>x</a:t>
            </a:r>
            <a:r>
              <a:rPr lang="en-US" altLang="it-IT" sz="2000" b="1" i="1" baseline="-25000">
                <a:sym typeface="Symbol" panose="05050102010706020507" pitchFamily="18" charset="2"/>
              </a:rPr>
              <a:t>2</a:t>
            </a:r>
            <a:endParaRPr lang="en-US" altLang="it-IT" sz="2000" b="1">
              <a:sym typeface="Symbol" panose="05050102010706020507" pitchFamily="18" charset="2"/>
            </a:endParaRPr>
          </a:p>
        </p:txBody>
      </p:sp>
      <p:grpSp>
        <p:nvGrpSpPr>
          <p:cNvPr id="808990" name="Group 30">
            <a:extLst>
              <a:ext uri="{FF2B5EF4-FFF2-40B4-BE49-F238E27FC236}">
                <a16:creationId xmlns:a16="http://schemas.microsoft.com/office/drawing/2014/main" id="{415BDA7C-FB21-435A-90EF-FF0D79C8FEB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43400"/>
            <a:ext cx="1111250" cy="1555750"/>
            <a:chOff x="1680" y="2736"/>
            <a:chExt cx="700" cy="980"/>
          </a:xfrm>
        </p:grpSpPr>
        <p:sp>
          <p:nvSpPr>
            <p:cNvPr id="808972" name="Line 12">
              <a:extLst>
                <a:ext uri="{FF2B5EF4-FFF2-40B4-BE49-F238E27FC236}">
                  <a16:creationId xmlns:a16="http://schemas.microsoft.com/office/drawing/2014/main" id="{0D08B478-4160-4CFF-97BB-72DD7FA83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736"/>
              <a:ext cx="700" cy="9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8986" name="Text Box 26">
              <a:extLst>
                <a:ext uri="{FF2B5EF4-FFF2-40B4-BE49-F238E27FC236}">
                  <a16:creationId xmlns:a16="http://schemas.microsoft.com/office/drawing/2014/main" id="{54389B68-40FB-45C3-995A-538B2BA4A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294"/>
              <a:ext cx="49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1600" b="1" i="1"/>
                <a:t>I</a:t>
              </a:r>
              <a:r>
                <a:rPr lang="en-US" altLang="it-IT" sz="1600" b="1"/>
                <a:t>(</a:t>
              </a:r>
              <a:r>
                <a:rPr lang="en-US" altLang="it-IT" sz="1600" b="1" i="1"/>
                <a:t>q</a:t>
              </a:r>
              <a:r>
                <a:rPr lang="en-US" altLang="it-IT" sz="1600" b="1" i="1" baseline="-25000"/>
                <a:t>2</a:t>
              </a:r>
              <a:r>
                <a:rPr lang="en-US" altLang="it-IT" sz="1600" b="1"/>
                <a:t>)</a:t>
              </a:r>
            </a:p>
          </p:txBody>
        </p:sp>
      </p:grpSp>
      <p:sp>
        <p:nvSpPr>
          <p:cNvPr id="808987" name="Text Box 27">
            <a:extLst>
              <a:ext uri="{FF2B5EF4-FFF2-40B4-BE49-F238E27FC236}">
                <a16:creationId xmlns:a16="http://schemas.microsoft.com/office/drawing/2014/main" id="{B849CBFA-9D5B-4DCD-894A-3454BD423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068638"/>
            <a:ext cx="23034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800" b="1" i="1"/>
              <a:t>q</a:t>
            </a:r>
            <a:r>
              <a:rPr lang="en-US" altLang="it-IT" sz="1800" b="1" i="1" baseline="-25000"/>
              <a:t>1</a:t>
            </a:r>
            <a:r>
              <a:rPr lang="en-US" altLang="it-IT" sz="1800" b="1" i="1"/>
              <a:t> &gt; q</a:t>
            </a:r>
            <a:r>
              <a:rPr lang="en-US" altLang="it-IT" sz="1800" b="1" i="1" baseline="-25000"/>
              <a:t>0</a:t>
            </a:r>
            <a:r>
              <a:rPr lang="en-US" altLang="it-IT" sz="1800" b="1" i="1"/>
              <a:t> &gt; q</a:t>
            </a:r>
            <a:r>
              <a:rPr lang="en-US" altLang="it-IT" sz="1800" b="1" i="1" baseline="-25000"/>
              <a:t>2</a:t>
            </a:r>
          </a:p>
        </p:txBody>
      </p:sp>
      <p:sp>
        <p:nvSpPr>
          <p:cNvPr id="808991" name="Rectangle 31">
            <a:extLst>
              <a:ext uri="{FF2B5EF4-FFF2-40B4-BE49-F238E27FC236}">
                <a16:creationId xmlns:a16="http://schemas.microsoft.com/office/drawing/2014/main" id="{18A1AC2C-A53D-43B4-A578-108CC06E5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6146800"/>
            <a:ext cx="191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 i="1">
                <a:solidFill>
                  <a:srgbClr val="FF3300"/>
                </a:solidFill>
              </a:rPr>
              <a:t>SMST</a:t>
            </a:r>
            <a:r>
              <a:rPr lang="en-US" altLang="it-IT" sz="2000"/>
              <a:t> costante</a:t>
            </a:r>
          </a:p>
        </p:txBody>
      </p:sp>
      <p:sp>
        <p:nvSpPr>
          <p:cNvPr id="808992" name="Text Box 32">
            <a:extLst>
              <a:ext uri="{FF2B5EF4-FFF2-40B4-BE49-F238E27FC236}">
                <a16:creationId xmlns:a16="http://schemas.microsoft.com/office/drawing/2014/main" id="{6A25F520-C3F0-48D2-B84F-F46BFA6CD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44900"/>
            <a:ext cx="1223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/>
              <a:t>SMST = a/b</a:t>
            </a:r>
          </a:p>
        </p:txBody>
      </p:sp>
    </p:spTree>
    <p:extLst>
      <p:ext uri="{BB962C8B-B14F-4D97-AF65-F5344CB8AC3E}">
        <p14:creationId xmlns:p14="http://schemas.microsoft.com/office/powerpoint/2010/main" val="25629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4" grpId="0"/>
      <p:bldP spid="808987" grpId="0"/>
      <p:bldP spid="808991" grpId="0"/>
      <p:bldP spid="80899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>
            <a:extLst>
              <a:ext uri="{FF2B5EF4-FFF2-40B4-BE49-F238E27FC236}">
                <a16:creationId xmlns:a16="http://schemas.microsoft.com/office/drawing/2014/main" id="{1A82A964-EC6C-49D7-B14C-A1C611E06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3tris – Il saggio marginale di sostituzione tecnica (SMST) normalmente varia</a:t>
            </a:r>
          </a:p>
        </p:txBody>
      </p:sp>
      <p:grpSp>
        <p:nvGrpSpPr>
          <p:cNvPr id="884739" name="Group 3">
            <a:extLst>
              <a:ext uri="{FF2B5EF4-FFF2-40B4-BE49-F238E27FC236}">
                <a16:creationId xmlns:a16="http://schemas.microsoft.com/office/drawing/2014/main" id="{231632AC-3D7C-452F-8E0C-524300B2BA82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832100"/>
            <a:ext cx="2768600" cy="3225800"/>
            <a:chOff x="2517" y="1784"/>
            <a:chExt cx="1744" cy="2032"/>
          </a:xfrm>
        </p:grpSpPr>
        <p:sp>
          <p:nvSpPr>
            <p:cNvPr id="884740" name="Text Box 4">
              <a:extLst>
                <a:ext uri="{FF2B5EF4-FFF2-40B4-BE49-F238E27FC236}">
                  <a16:creationId xmlns:a16="http://schemas.microsoft.com/office/drawing/2014/main" id="{2490396E-DECA-4772-8F85-7E87255D8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3475"/>
              <a:ext cx="383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I(q</a:t>
              </a:r>
              <a:r>
                <a:rPr lang="it-IT" altLang="it-IT" b="1" baseline="-25000"/>
                <a:t>0</a:t>
              </a:r>
              <a:r>
                <a:rPr lang="it-IT" altLang="it-IT" b="1"/>
                <a:t>)</a:t>
              </a:r>
            </a:p>
          </p:txBody>
        </p:sp>
        <p:sp>
          <p:nvSpPr>
            <p:cNvPr id="884741" name="Freeform 5">
              <a:extLst>
                <a:ext uri="{FF2B5EF4-FFF2-40B4-BE49-F238E27FC236}">
                  <a16:creationId xmlns:a16="http://schemas.microsoft.com/office/drawing/2014/main" id="{2EE54AE5-E97B-40E7-8E9C-F564EB5EC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784"/>
              <a:ext cx="1716" cy="1775"/>
            </a:xfrm>
            <a:custGeom>
              <a:avLst/>
              <a:gdLst>
                <a:gd name="T0" fmla="*/ 0 w 3232"/>
                <a:gd name="T1" fmla="*/ 0 h 2820"/>
                <a:gd name="T2" fmla="*/ 787 w 3232"/>
                <a:gd name="T3" fmla="*/ 2212 h 2820"/>
                <a:gd name="T4" fmla="*/ 3232 w 3232"/>
                <a:gd name="T5" fmla="*/ 2820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32" h="2820">
                  <a:moveTo>
                    <a:pt x="0" y="0"/>
                  </a:moveTo>
                  <a:cubicBezTo>
                    <a:pt x="130" y="369"/>
                    <a:pt x="248" y="1742"/>
                    <a:pt x="787" y="2212"/>
                  </a:cubicBezTo>
                  <a:cubicBezTo>
                    <a:pt x="1326" y="2682"/>
                    <a:pt x="2723" y="2693"/>
                    <a:pt x="3232" y="282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4742" name="Group 6">
            <a:extLst>
              <a:ext uri="{FF2B5EF4-FFF2-40B4-BE49-F238E27FC236}">
                <a16:creationId xmlns:a16="http://schemas.microsoft.com/office/drawing/2014/main" id="{60511866-0BBD-4F99-A05C-0C497D8D6D2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2636838"/>
            <a:ext cx="4321175" cy="4025900"/>
            <a:chOff x="2018" y="1661"/>
            <a:chExt cx="2722" cy="2536"/>
          </a:xfrm>
        </p:grpSpPr>
        <p:sp>
          <p:nvSpPr>
            <p:cNvPr id="884743" name="Text Box 7">
              <a:extLst>
                <a:ext uri="{FF2B5EF4-FFF2-40B4-BE49-F238E27FC236}">
                  <a16:creationId xmlns:a16="http://schemas.microsoft.com/office/drawing/2014/main" id="{6E781D9C-5BAD-467E-B4D8-16F426613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3778"/>
              <a:ext cx="28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/>
                <a:t>0</a:t>
              </a:r>
            </a:p>
          </p:txBody>
        </p:sp>
        <p:grpSp>
          <p:nvGrpSpPr>
            <p:cNvPr id="884744" name="Group 8">
              <a:extLst>
                <a:ext uri="{FF2B5EF4-FFF2-40B4-BE49-F238E27FC236}">
                  <a16:creationId xmlns:a16="http://schemas.microsoft.com/office/drawing/2014/main" id="{FC162AF2-A369-47B8-A17A-2BA04EA9D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1661"/>
              <a:ext cx="2722" cy="2536"/>
              <a:chOff x="2018" y="1661"/>
              <a:chExt cx="2722" cy="2536"/>
            </a:xfrm>
          </p:grpSpPr>
          <p:sp>
            <p:nvSpPr>
              <p:cNvPr id="884745" name="Line 9">
                <a:extLst>
                  <a:ext uri="{FF2B5EF4-FFF2-40B4-BE49-F238E27FC236}">
                    <a16:creationId xmlns:a16="http://schemas.microsoft.com/office/drawing/2014/main" id="{880C872C-D310-41C9-9F0F-09C7A7CD3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7" y="3809"/>
                <a:ext cx="2291" cy="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4746" name="Text Box 10">
                <a:extLst>
                  <a:ext uri="{FF2B5EF4-FFF2-40B4-BE49-F238E27FC236}">
                    <a16:creationId xmlns:a16="http://schemas.microsoft.com/office/drawing/2014/main" id="{0041D9CA-0CA6-4B70-8B87-6FC21D6EDF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8" y="3814"/>
                <a:ext cx="46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 altLang="it-IT" b="1" i="1"/>
                  <a:t>x</a:t>
                </a:r>
                <a:r>
                  <a:rPr lang="it-IT" altLang="it-IT" b="1" baseline="-25000"/>
                  <a:t>1</a:t>
                </a:r>
                <a:endParaRPr lang="it-IT" altLang="it-IT" b="1"/>
              </a:p>
            </p:txBody>
          </p:sp>
          <p:sp>
            <p:nvSpPr>
              <p:cNvPr id="884747" name="Text Box 11">
                <a:extLst>
                  <a:ext uri="{FF2B5EF4-FFF2-40B4-BE49-F238E27FC236}">
                    <a16:creationId xmlns:a16="http://schemas.microsoft.com/office/drawing/2014/main" id="{8303FA54-D454-4920-B578-DAC714691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1661"/>
                <a:ext cx="573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it-IT" altLang="it-IT" b="1" i="1"/>
                  <a:t>x</a:t>
                </a:r>
                <a:r>
                  <a:rPr lang="it-IT" altLang="it-IT" b="1" baseline="-25000"/>
                  <a:t>2</a:t>
                </a:r>
                <a:endParaRPr lang="it-IT" altLang="it-IT" b="1"/>
              </a:p>
            </p:txBody>
          </p:sp>
          <p:sp>
            <p:nvSpPr>
              <p:cNvPr id="884748" name="Freeform 12">
                <a:extLst>
                  <a:ext uri="{FF2B5EF4-FFF2-40B4-BE49-F238E27FC236}">
                    <a16:creationId xmlns:a16="http://schemas.microsoft.com/office/drawing/2014/main" id="{92EE6806-F49E-45D2-8B7B-E3A3AC78B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661"/>
                <a:ext cx="1" cy="2150"/>
              </a:xfrm>
              <a:custGeom>
                <a:avLst/>
                <a:gdLst>
                  <a:gd name="T0" fmla="*/ 2 w 2"/>
                  <a:gd name="T1" fmla="*/ 3584 h 3584"/>
                  <a:gd name="T2" fmla="*/ 0 w 2"/>
                  <a:gd name="T3" fmla="*/ 0 h 3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584">
                    <a:moveTo>
                      <a:pt x="2" y="3584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884749" name="Group 13">
            <a:extLst>
              <a:ext uri="{FF2B5EF4-FFF2-40B4-BE49-F238E27FC236}">
                <a16:creationId xmlns:a16="http://schemas.microsoft.com/office/drawing/2014/main" id="{E1161D7B-6EE7-41EB-B28D-32F8CD4373C0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3167063"/>
            <a:ext cx="1679575" cy="3400425"/>
            <a:chOff x="1882" y="1995"/>
            <a:chExt cx="1058" cy="2142"/>
          </a:xfrm>
        </p:grpSpPr>
        <p:sp>
          <p:nvSpPr>
            <p:cNvPr id="884750" name="Freeform 14">
              <a:extLst>
                <a:ext uri="{FF2B5EF4-FFF2-40B4-BE49-F238E27FC236}">
                  <a16:creationId xmlns:a16="http://schemas.microsoft.com/office/drawing/2014/main" id="{5FC44DD5-FC93-4BAF-8362-0D3EA2AB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105"/>
              <a:ext cx="401" cy="0"/>
            </a:xfrm>
            <a:custGeom>
              <a:avLst/>
              <a:gdLst>
                <a:gd name="T0" fmla="*/ 0 w 756"/>
                <a:gd name="T1" fmla="*/ 0 h 1"/>
                <a:gd name="T2" fmla="*/ 756 w 75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6" h="1">
                  <a:moveTo>
                    <a:pt x="0" y="0"/>
                  </a:moveTo>
                  <a:lnTo>
                    <a:pt x="756" y="1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4751" name="Text Box 15">
              <a:extLst>
                <a:ext uri="{FF2B5EF4-FFF2-40B4-BE49-F238E27FC236}">
                  <a16:creationId xmlns:a16="http://schemas.microsoft.com/office/drawing/2014/main" id="{0227325E-79DE-45F4-8654-04222216B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7" y="2000"/>
              <a:ext cx="38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D</a:t>
              </a:r>
              <a:endParaRPr lang="it-IT" altLang="it-IT" b="1"/>
            </a:p>
          </p:txBody>
        </p:sp>
        <p:sp>
          <p:nvSpPr>
            <p:cNvPr id="884752" name="Text Box 16">
              <a:extLst>
                <a:ext uri="{FF2B5EF4-FFF2-40B4-BE49-F238E27FC236}">
                  <a16:creationId xmlns:a16="http://schemas.microsoft.com/office/drawing/2014/main" id="{F6ADBDB0-B6A7-4CAE-8A71-B3F4D3FA1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3794"/>
              <a:ext cx="35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x**</a:t>
              </a:r>
              <a:r>
                <a:rPr lang="it-IT" altLang="it-IT" b="1" baseline="-25000"/>
                <a:t>1</a:t>
              </a:r>
              <a:endParaRPr lang="it-IT" altLang="it-IT" b="1"/>
            </a:p>
          </p:txBody>
        </p:sp>
        <p:sp>
          <p:nvSpPr>
            <p:cNvPr id="884753" name="Text Box 17">
              <a:extLst>
                <a:ext uri="{FF2B5EF4-FFF2-40B4-BE49-F238E27FC236}">
                  <a16:creationId xmlns:a16="http://schemas.microsoft.com/office/drawing/2014/main" id="{FA4D6626-CACC-4FBF-903C-F2F3EC2E9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1995"/>
              <a:ext cx="42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x**</a:t>
              </a:r>
              <a:r>
                <a:rPr lang="it-IT" altLang="it-IT" b="1" baseline="-25000"/>
                <a:t>2</a:t>
              </a:r>
              <a:endParaRPr lang="it-IT" altLang="it-IT" b="1"/>
            </a:p>
          </p:txBody>
        </p:sp>
        <p:sp>
          <p:nvSpPr>
            <p:cNvPr id="884754" name="Freeform 18">
              <a:extLst>
                <a:ext uri="{FF2B5EF4-FFF2-40B4-BE49-F238E27FC236}">
                  <a16:creationId xmlns:a16="http://schemas.microsoft.com/office/drawing/2014/main" id="{AE553B5F-153E-451C-8C7C-08AAA2092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110"/>
              <a:ext cx="0" cy="1704"/>
            </a:xfrm>
            <a:custGeom>
              <a:avLst/>
              <a:gdLst>
                <a:gd name="T0" fmla="*/ 0 w 1"/>
                <a:gd name="T1" fmla="*/ 0 h 2708"/>
                <a:gd name="T2" fmla="*/ 0 w 1"/>
                <a:gd name="T3" fmla="*/ 2708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08">
                  <a:moveTo>
                    <a:pt x="0" y="0"/>
                  </a:moveTo>
                  <a:lnTo>
                    <a:pt x="0" y="2708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4755" name="Group 19">
            <a:extLst>
              <a:ext uri="{FF2B5EF4-FFF2-40B4-BE49-F238E27FC236}">
                <a16:creationId xmlns:a16="http://schemas.microsoft.com/office/drawing/2014/main" id="{0F9A262B-9E70-49CC-BB9A-E4C7F896B821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4605338"/>
            <a:ext cx="2084387" cy="2214562"/>
            <a:chOff x="1927" y="2901"/>
            <a:chExt cx="1313" cy="1395"/>
          </a:xfrm>
        </p:grpSpPr>
        <p:sp>
          <p:nvSpPr>
            <p:cNvPr id="884756" name="Freeform 20">
              <a:extLst>
                <a:ext uri="{FF2B5EF4-FFF2-40B4-BE49-F238E27FC236}">
                  <a16:creationId xmlns:a16="http://schemas.microsoft.com/office/drawing/2014/main" id="{9F2E2771-3F5F-42FE-8401-647E06E45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3082"/>
              <a:ext cx="684" cy="0"/>
            </a:xfrm>
            <a:custGeom>
              <a:avLst/>
              <a:gdLst>
                <a:gd name="T0" fmla="*/ 0 w 1290"/>
                <a:gd name="T1" fmla="*/ 0 h 1"/>
                <a:gd name="T2" fmla="*/ 1290 w 12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0" h="1">
                  <a:moveTo>
                    <a:pt x="0" y="0"/>
                  </a:moveTo>
                  <a:lnTo>
                    <a:pt x="129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4757" name="Text Box 21">
              <a:extLst>
                <a:ext uri="{FF2B5EF4-FFF2-40B4-BE49-F238E27FC236}">
                  <a16:creationId xmlns:a16="http://schemas.microsoft.com/office/drawing/2014/main" id="{E384FA0D-86F8-4C7A-A501-504AFA2CE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9" y="2901"/>
              <a:ext cx="38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C</a:t>
              </a:r>
              <a:endParaRPr lang="it-IT" altLang="it-IT" b="1"/>
            </a:p>
          </p:txBody>
        </p:sp>
        <p:sp>
          <p:nvSpPr>
            <p:cNvPr id="884758" name="Text Box 22">
              <a:extLst>
                <a:ext uri="{FF2B5EF4-FFF2-40B4-BE49-F238E27FC236}">
                  <a16:creationId xmlns:a16="http://schemas.microsoft.com/office/drawing/2014/main" id="{7178291F-08E8-4838-9333-D03F64922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800"/>
              <a:ext cx="42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x</a:t>
              </a:r>
              <a:r>
                <a:rPr lang="it-IT" altLang="it-IT" b="1">
                  <a:sym typeface="Symbol" panose="05050102010706020507" pitchFamily="18" charset="2"/>
                </a:rPr>
                <a:t>*</a:t>
              </a:r>
              <a:r>
                <a:rPr lang="it-IT" altLang="it-IT" b="1" baseline="-25000"/>
                <a:t>1</a:t>
              </a:r>
              <a:endParaRPr lang="it-IT" altLang="it-IT" b="1"/>
            </a:p>
          </p:txBody>
        </p:sp>
        <p:sp>
          <p:nvSpPr>
            <p:cNvPr id="884759" name="Text Box 23">
              <a:extLst>
                <a:ext uri="{FF2B5EF4-FFF2-40B4-BE49-F238E27FC236}">
                  <a16:creationId xmlns:a16="http://schemas.microsoft.com/office/drawing/2014/main" id="{51ACF6CB-698B-4FB1-A3D3-7CECC3A75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976"/>
              <a:ext cx="35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x*</a:t>
              </a:r>
              <a:r>
                <a:rPr lang="it-IT" altLang="it-IT" b="1" baseline="-25000"/>
                <a:t>2</a:t>
              </a:r>
              <a:endParaRPr lang="it-IT" altLang="it-IT" b="1"/>
            </a:p>
          </p:txBody>
        </p:sp>
        <p:sp>
          <p:nvSpPr>
            <p:cNvPr id="884760" name="Freeform 24">
              <a:extLst>
                <a:ext uri="{FF2B5EF4-FFF2-40B4-BE49-F238E27FC236}">
                  <a16:creationId xmlns:a16="http://schemas.microsoft.com/office/drawing/2014/main" id="{2DD7D807-AE18-4C5B-A278-4ED67FABD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3077"/>
              <a:ext cx="2" cy="737"/>
            </a:xfrm>
            <a:custGeom>
              <a:avLst/>
              <a:gdLst>
                <a:gd name="T0" fmla="*/ 0 w 1"/>
                <a:gd name="T1" fmla="*/ 0 h 1170"/>
                <a:gd name="T2" fmla="*/ 0 w 1"/>
                <a:gd name="T3" fmla="*/ 117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70">
                  <a:moveTo>
                    <a:pt x="0" y="0"/>
                  </a:moveTo>
                  <a:lnTo>
                    <a:pt x="0" y="117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4761" name="Group 25">
            <a:extLst>
              <a:ext uri="{FF2B5EF4-FFF2-40B4-BE49-F238E27FC236}">
                <a16:creationId xmlns:a16="http://schemas.microsoft.com/office/drawing/2014/main" id="{F07CB05A-CB54-44B0-9492-C649C8E045F5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5157788"/>
            <a:ext cx="3363912" cy="1657350"/>
            <a:chOff x="1927" y="3249"/>
            <a:chExt cx="2119" cy="1044"/>
          </a:xfrm>
        </p:grpSpPr>
        <p:sp>
          <p:nvSpPr>
            <p:cNvPr id="884762" name="Freeform 26">
              <a:extLst>
                <a:ext uri="{FF2B5EF4-FFF2-40B4-BE49-F238E27FC236}">
                  <a16:creationId xmlns:a16="http://schemas.microsoft.com/office/drawing/2014/main" id="{98C88577-48FA-4D00-AA6C-2957B40A3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3473"/>
              <a:ext cx="1536" cy="5"/>
            </a:xfrm>
            <a:custGeom>
              <a:avLst/>
              <a:gdLst>
                <a:gd name="T0" fmla="*/ 2894 w 2894"/>
                <a:gd name="T1" fmla="*/ 0 h 8"/>
                <a:gd name="T2" fmla="*/ 0 w 2894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94" h="8">
                  <a:moveTo>
                    <a:pt x="2894" y="0"/>
                  </a:moveTo>
                  <a:lnTo>
                    <a:pt x="0" y="8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4763" name="Text Box 27">
              <a:extLst>
                <a:ext uri="{FF2B5EF4-FFF2-40B4-BE49-F238E27FC236}">
                  <a16:creationId xmlns:a16="http://schemas.microsoft.com/office/drawing/2014/main" id="{10054B15-CE6E-43EB-B0F4-5A1783D70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3249"/>
              <a:ext cx="38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A</a:t>
              </a:r>
              <a:endParaRPr lang="it-IT" altLang="it-IT" b="1"/>
            </a:p>
          </p:txBody>
        </p:sp>
        <p:sp>
          <p:nvSpPr>
            <p:cNvPr id="884764" name="Text Box 28">
              <a:extLst>
                <a:ext uri="{FF2B5EF4-FFF2-40B4-BE49-F238E27FC236}">
                  <a16:creationId xmlns:a16="http://schemas.microsoft.com/office/drawing/2014/main" id="{E5BA9638-1F14-464A-9A4B-C11921EE8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3797"/>
              <a:ext cx="42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x</a:t>
              </a:r>
              <a:r>
                <a:rPr lang="it-IT" altLang="it-IT" b="1">
                  <a:sym typeface="Symbol" panose="05050102010706020507" pitchFamily="18" charset="2"/>
                </a:rPr>
                <a:t></a:t>
              </a:r>
              <a:r>
                <a:rPr lang="it-IT" altLang="it-IT" b="1" baseline="-25000"/>
                <a:t>1</a:t>
              </a:r>
              <a:endParaRPr lang="it-IT" altLang="it-IT" b="1"/>
            </a:p>
          </p:txBody>
        </p:sp>
        <p:sp>
          <p:nvSpPr>
            <p:cNvPr id="884765" name="Text Box 29">
              <a:extLst>
                <a:ext uri="{FF2B5EF4-FFF2-40B4-BE49-F238E27FC236}">
                  <a16:creationId xmlns:a16="http://schemas.microsoft.com/office/drawing/2014/main" id="{89579E6B-22CA-4ED8-A1C0-ADF792348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3385"/>
              <a:ext cx="35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x</a:t>
              </a:r>
              <a:r>
                <a:rPr lang="it-IT" altLang="it-IT" b="1">
                  <a:sym typeface="Symbol" panose="05050102010706020507" pitchFamily="18" charset="2"/>
                </a:rPr>
                <a:t></a:t>
              </a:r>
              <a:r>
                <a:rPr lang="it-IT" altLang="it-IT" b="1" baseline="-25000"/>
                <a:t>2</a:t>
              </a:r>
              <a:endParaRPr lang="it-IT" altLang="it-IT" b="1"/>
            </a:p>
          </p:txBody>
        </p:sp>
        <p:sp>
          <p:nvSpPr>
            <p:cNvPr id="884766" name="Line 30">
              <a:extLst>
                <a:ext uri="{FF2B5EF4-FFF2-40B4-BE49-F238E27FC236}">
                  <a16:creationId xmlns:a16="http://schemas.microsoft.com/office/drawing/2014/main" id="{23225AE0-8E64-4696-AA58-4E245AE18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3473"/>
              <a:ext cx="0" cy="3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4767" name="Group 31">
            <a:extLst>
              <a:ext uri="{FF2B5EF4-FFF2-40B4-BE49-F238E27FC236}">
                <a16:creationId xmlns:a16="http://schemas.microsoft.com/office/drawing/2014/main" id="{A38993D4-7202-4E8B-AE3A-2E7ED8346C97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5084763"/>
            <a:ext cx="2881312" cy="1427162"/>
            <a:chOff x="1927" y="3203"/>
            <a:chExt cx="1815" cy="899"/>
          </a:xfrm>
        </p:grpSpPr>
        <p:sp>
          <p:nvSpPr>
            <p:cNvPr id="884768" name="Text Box 32">
              <a:extLst>
                <a:ext uri="{FF2B5EF4-FFF2-40B4-BE49-F238E27FC236}">
                  <a16:creationId xmlns:a16="http://schemas.microsoft.com/office/drawing/2014/main" id="{89F354B8-5E4E-4554-825E-52E5A8C4A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3203"/>
              <a:ext cx="38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B</a:t>
              </a:r>
              <a:endParaRPr lang="it-IT" altLang="it-IT" b="1"/>
            </a:p>
          </p:txBody>
        </p:sp>
        <p:sp>
          <p:nvSpPr>
            <p:cNvPr id="884769" name="Freeform 33">
              <a:extLst>
                <a:ext uri="{FF2B5EF4-FFF2-40B4-BE49-F238E27FC236}">
                  <a16:creationId xmlns:a16="http://schemas.microsoft.com/office/drawing/2014/main" id="{21A0C7F1-5AC6-438F-9258-899B130A1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3409"/>
              <a:ext cx="1255" cy="5"/>
            </a:xfrm>
            <a:custGeom>
              <a:avLst/>
              <a:gdLst>
                <a:gd name="T0" fmla="*/ 2362 w 2362"/>
                <a:gd name="T1" fmla="*/ 8 h 8"/>
                <a:gd name="T2" fmla="*/ 0 w 2362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62" h="8">
                  <a:moveTo>
                    <a:pt x="2362" y="8"/>
                  </a:move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4770" name="Text Box 34">
              <a:extLst>
                <a:ext uri="{FF2B5EF4-FFF2-40B4-BE49-F238E27FC236}">
                  <a16:creationId xmlns:a16="http://schemas.microsoft.com/office/drawing/2014/main" id="{11E63AEC-9F77-4EC5-AD13-29BFCB1D4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3802"/>
              <a:ext cx="3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x'</a:t>
              </a:r>
              <a:r>
                <a:rPr lang="it-IT" altLang="it-IT" b="1">
                  <a:sym typeface="Symbol" panose="05050102010706020507" pitchFamily="18" charset="2"/>
                </a:rPr>
                <a:t>'</a:t>
              </a:r>
              <a:r>
                <a:rPr lang="it-IT" altLang="it-IT" b="1" baseline="-25000"/>
                <a:t>1</a:t>
              </a:r>
              <a:endParaRPr lang="it-IT" altLang="it-IT" b="1"/>
            </a:p>
          </p:txBody>
        </p:sp>
        <p:sp>
          <p:nvSpPr>
            <p:cNvPr id="884771" name="Text Box 35">
              <a:extLst>
                <a:ext uri="{FF2B5EF4-FFF2-40B4-BE49-F238E27FC236}">
                  <a16:creationId xmlns:a16="http://schemas.microsoft.com/office/drawing/2014/main" id="{D639CDD3-58C4-4856-96F4-A6BCEC0DD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3231"/>
              <a:ext cx="4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it-IT" b="1" i="1"/>
                <a:t>x'</a:t>
              </a:r>
              <a:r>
                <a:rPr lang="it-IT" altLang="it-IT" b="1">
                  <a:sym typeface="Symbol" panose="05050102010706020507" pitchFamily="18" charset="2"/>
                </a:rPr>
                <a:t>'</a:t>
              </a:r>
              <a:r>
                <a:rPr lang="it-IT" altLang="it-IT" b="1" baseline="-25000"/>
                <a:t>2</a:t>
              </a:r>
              <a:endParaRPr lang="it-IT" altLang="it-IT" b="1"/>
            </a:p>
          </p:txBody>
        </p:sp>
        <p:sp>
          <p:nvSpPr>
            <p:cNvPr id="884772" name="Freeform 36">
              <a:extLst>
                <a:ext uri="{FF2B5EF4-FFF2-40B4-BE49-F238E27FC236}">
                  <a16:creationId xmlns:a16="http://schemas.microsoft.com/office/drawing/2014/main" id="{FB5FBEF9-4947-4C8B-B6F7-8657636FA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28" y="3414"/>
              <a:ext cx="1" cy="395"/>
            </a:xfrm>
            <a:custGeom>
              <a:avLst/>
              <a:gdLst>
                <a:gd name="T0" fmla="*/ 0 w 1"/>
                <a:gd name="T1" fmla="*/ 0 h 637"/>
                <a:gd name="T2" fmla="*/ 0 w 1"/>
                <a:gd name="T3" fmla="*/ 63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37">
                  <a:moveTo>
                    <a:pt x="0" y="0"/>
                  </a:moveTo>
                  <a:lnTo>
                    <a:pt x="0" y="637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84773" name="Rectangle 37">
            <a:extLst>
              <a:ext uri="{FF2B5EF4-FFF2-40B4-BE49-F238E27FC236}">
                <a16:creationId xmlns:a16="http://schemas.microsoft.com/office/drawing/2014/main" id="{FFE6DD55-05AC-4E89-AE76-182FFA0F3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157788"/>
            <a:ext cx="288925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84774" name="Rectangle 38">
            <a:extLst>
              <a:ext uri="{FF2B5EF4-FFF2-40B4-BE49-F238E27FC236}">
                <a16:creationId xmlns:a16="http://schemas.microsoft.com/office/drawing/2014/main" id="{5E378521-D3E0-400B-BD81-4F139902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781300"/>
            <a:ext cx="1444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84775" name="Rectangle 39">
            <a:extLst>
              <a:ext uri="{FF2B5EF4-FFF2-40B4-BE49-F238E27FC236}">
                <a16:creationId xmlns:a16="http://schemas.microsoft.com/office/drawing/2014/main" id="{BF23CB51-B3C2-42AD-936E-5ABFCF343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516563"/>
            <a:ext cx="4318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84776" name="Text Box 40">
            <a:extLst>
              <a:ext uri="{FF2B5EF4-FFF2-40B4-BE49-F238E27FC236}">
                <a16:creationId xmlns:a16="http://schemas.microsoft.com/office/drawing/2014/main" id="{E5804416-57B1-4677-AE26-53ED99D7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492375"/>
            <a:ext cx="2879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 b="1" i="1"/>
              <a:t>SMST</a:t>
            </a:r>
            <a:r>
              <a:rPr lang="en-US" altLang="it-IT" sz="2000"/>
              <a:t> (di </a:t>
            </a:r>
            <a:r>
              <a:rPr lang="en-US" altLang="it-IT" sz="2000" i="1"/>
              <a:t>x</a:t>
            </a:r>
            <a:r>
              <a:rPr lang="en-US" altLang="it-IT" sz="2000" i="1" baseline="-25000"/>
              <a:t>2</a:t>
            </a:r>
            <a:r>
              <a:rPr lang="en-US" altLang="it-IT" sz="2000"/>
              <a:t> per </a:t>
            </a:r>
            <a:r>
              <a:rPr lang="en-US" altLang="it-IT" sz="2000" i="1"/>
              <a:t>x</a:t>
            </a:r>
            <a:r>
              <a:rPr lang="en-US" altLang="it-IT" sz="2000" i="1" baseline="-25000"/>
              <a:t>1</a:t>
            </a:r>
            <a:r>
              <a:rPr lang="en-US" altLang="it-IT" sz="2000"/>
              <a:t>) decresce all’aumentare di </a:t>
            </a:r>
            <a:r>
              <a:rPr lang="en-US" altLang="it-IT" sz="2000" i="1"/>
              <a:t>x</a:t>
            </a:r>
            <a:r>
              <a:rPr lang="en-US" altLang="it-IT" sz="2000" i="1" baseline="-25000"/>
              <a:t>1 </a:t>
            </a:r>
            <a:r>
              <a:rPr lang="en-US" altLang="it-IT" sz="2000" i="1"/>
              <a:t> … </a:t>
            </a:r>
            <a:r>
              <a:rPr lang="en-US" altLang="it-IT" sz="2000" b="1" i="1">
                <a:solidFill>
                  <a:srgbClr val="FF3300"/>
                </a:solidFill>
              </a:rPr>
              <a:t>Perchè?</a:t>
            </a:r>
          </a:p>
        </p:txBody>
      </p:sp>
      <p:sp>
        <p:nvSpPr>
          <p:cNvPr id="884777" name="Text Box 41">
            <a:extLst>
              <a:ext uri="{FF2B5EF4-FFF2-40B4-BE49-F238E27FC236}">
                <a16:creationId xmlns:a16="http://schemas.microsoft.com/office/drawing/2014/main" id="{D0D0AB62-7E72-445F-B022-3F8358B7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076700"/>
            <a:ext cx="23749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1800" b="1"/>
              <a:t>Produttività marginale decrescente!</a:t>
            </a:r>
          </a:p>
        </p:txBody>
      </p:sp>
    </p:spTree>
    <p:extLst>
      <p:ext uri="{BB962C8B-B14F-4D97-AF65-F5344CB8AC3E}">
        <p14:creationId xmlns:p14="http://schemas.microsoft.com/office/powerpoint/2010/main" val="30508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8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4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4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76" grpId="0"/>
      <p:bldP spid="88477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>
            <a:extLst>
              <a:ext uri="{FF2B5EF4-FFF2-40B4-BE49-F238E27FC236}">
                <a16:creationId xmlns:a16="http://schemas.microsoft.com/office/drawing/2014/main" id="{5AAB35A5-BC30-4D57-BA94-5D5C55E5F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6. – Rendimenti di scala costanti in forma grafica</a:t>
            </a:r>
          </a:p>
        </p:txBody>
      </p:sp>
      <p:grpSp>
        <p:nvGrpSpPr>
          <p:cNvPr id="811039" name="Group 31">
            <a:extLst>
              <a:ext uri="{FF2B5EF4-FFF2-40B4-BE49-F238E27FC236}">
                <a16:creationId xmlns:a16="http://schemas.microsoft.com/office/drawing/2014/main" id="{EC3D38CB-ADA9-4AAB-B059-4F0AB09A70D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438400"/>
            <a:ext cx="5208588" cy="4073525"/>
            <a:chOff x="1632" y="1536"/>
            <a:chExt cx="3281" cy="2566"/>
          </a:xfrm>
        </p:grpSpPr>
        <p:sp>
          <p:nvSpPr>
            <p:cNvPr id="811013" name="Rectangle 5">
              <a:extLst>
                <a:ext uri="{FF2B5EF4-FFF2-40B4-BE49-F238E27FC236}">
                  <a16:creationId xmlns:a16="http://schemas.microsoft.com/office/drawing/2014/main" id="{BF651363-28E2-401A-951A-35468D617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3761"/>
              <a:ext cx="3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0</a:t>
              </a:r>
            </a:p>
          </p:txBody>
        </p:sp>
        <p:sp>
          <p:nvSpPr>
            <p:cNvPr id="811012" name="Freeform 4">
              <a:extLst>
                <a:ext uri="{FF2B5EF4-FFF2-40B4-BE49-F238E27FC236}">
                  <a16:creationId xmlns:a16="http://schemas.microsoft.com/office/drawing/2014/main" id="{A5091DF0-39B1-4575-B048-1D36C5AE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545"/>
              <a:ext cx="2901" cy="2208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1014" name="Rectangle 6">
              <a:extLst>
                <a:ext uri="{FF2B5EF4-FFF2-40B4-BE49-F238E27FC236}">
                  <a16:creationId xmlns:a16="http://schemas.microsoft.com/office/drawing/2014/main" id="{933F0041-A3C1-4B65-A5EB-7CB170369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36"/>
              <a:ext cx="5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x</a:t>
              </a:r>
              <a:r>
                <a:rPr lang="it-IT" altLang="it-IT" sz="1200" b="1" i="1" baseline="-25000"/>
                <a:t>2</a:t>
              </a:r>
              <a:endParaRPr lang="it-IT" altLang="it-IT" sz="1200" b="1" i="1"/>
            </a:p>
          </p:txBody>
        </p:sp>
        <p:sp>
          <p:nvSpPr>
            <p:cNvPr id="811017" name="Rectangle 9">
              <a:extLst>
                <a:ext uri="{FF2B5EF4-FFF2-40B4-BE49-F238E27FC236}">
                  <a16:creationId xmlns:a16="http://schemas.microsoft.com/office/drawing/2014/main" id="{0B1AFD2D-FC98-4F6D-BE62-3A1E9A9B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92"/>
              <a:ext cx="35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x</a:t>
              </a:r>
              <a:r>
                <a:rPr lang="it-IT" altLang="it-IT" sz="1200" b="1" i="1" baseline="-25000"/>
                <a:t>1</a:t>
              </a:r>
              <a:endParaRPr lang="it-IT" altLang="it-IT" sz="1200" b="1" i="1"/>
            </a:p>
          </p:txBody>
        </p:sp>
      </p:grpSp>
      <p:sp>
        <p:nvSpPr>
          <p:cNvPr id="811020" name="Line 12">
            <a:extLst>
              <a:ext uri="{FF2B5EF4-FFF2-40B4-BE49-F238E27FC236}">
                <a16:creationId xmlns:a16="http://schemas.microsoft.com/office/drawing/2014/main" id="{13EC9F9D-F20A-479D-A6BB-6D3322284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8625" y="3860800"/>
            <a:ext cx="3979863" cy="2092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1021" name="Line 13">
            <a:extLst>
              <a:ext uri="{FF2B5EF4-FFF2-40B4-BE49-F238E27FC236}">
                <a16:creationId xmlns:a16="http://schemas.microsoft.com/office/drawing/2014/main" id="{04FFAD99-E3D3-469E-97D0-EA587A7CD3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2275" y="3116263"/>
            <a:ext cx="1487488" cy="2833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11037" name="Group 29">
            <a:extLst>
              <a:ext uri="{FF2B5EF4-FFF2-40B4-BE49-F238E27FC236}">
                <a16:creationId xmlns:a16="http://schemas.microsoft.com/office/drawing/2014/main" id="{A8833E8D-81E6-469B-B7CB-6047FF065F97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2301875"/>
            <a:ext cx="3184525" cy="2679700"/>
            <a:chOff x="2668" y="1450"/>
            <a:chExt cx="2006" cy="1688"/>
          </a:xfrm>
        </p:grpSpPr>
        <p:sp>
          <p:nvSpPr>
            <p:cNvPr id="811018" name="Freeform 10">
              <a:extLst>
                <a:ext uri="{FF2B5EF4-FFF2-40B4-BE49-F238E27FC236}">
                  <a16:creationId xmlns:a16="http://schemas.microsoft.com/office/drawing/2014/main" id="{BAFFE33E-313F-4BC0-BDFD-B76D9C73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450"/>
              <a:ext cx="1997" cy="1688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1022" name="Rectangle 14">
              <a:extLst>
                <a:ext uri="{FF2B5EF4-FFF2-40B4-BE49-F238E27FC236}">
                  <a16:creationId xmlns:a16="http://schemas.microsoft.com/office/drawing/2014/main" id="{AE1EB83B-8BD6-460E-B54A-6D973366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893"/>
              <a:ext cx="5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24</a:t>
              </a:r>
            </a:p>
          </p:txBody>
        </p:sp>
      </p:grpSp>
      <p:grpSp>
        <p:nvGrpSpPr>
          <p:cNvPr id="811038" name="Group 30">
            <a:extLst>
              <a:ext uri="{FF2B5EF4-FFF2-40B4-BE49-F238E27FC236}">
                <a16:creationId xmlns:a16="http://schemas.microsoft.com/office/drawing/2014/main" id="{6E845A77-3D68-4A7D-A87A-6BDA2F870473}"/>
              </a:ext>
            </a:extLst>
          </p:cNvPr>
          <p:cNvGrpSpPr>
            <a:grpSpLocks/>
          </p:cNvGrpSpPr>
          <p:nvPr/>
        </p:nvGrpSpPr>
        <p:grpSpPr bwMode="auto">
          <a:xfrm>
            <a:off x="3114675" y="3138488"/>
            <a:ext cx="3705225" cy="2686050"/>
            <a:chOff x="1962" y="1977"/>
            <a:chExt cx="2334" cy="1692"/>
          </a:xfrm>
        </p:grpSpPr>
        <p:sp>
          <p:nvSpPr>
            <p:cNvPr id="811019" name="Freeform 11">
              <a:extLst>
                <a:ext uri="{FF2B5EF4-FFF2-40B4-BE49-F238E27FC236}">
                  <a16:creationId xmlns:a16="http://schemas.microsoft.com/office/drawing/2014/main" id="{F951152C-F352-45AE-8969-5B850F52A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977"/>
              <a:ext cx="1997" cy="1688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1023" name="Rectangle 15">
              <a:extLst>
                <a:ext uri="{FF2B5EF4-FFF2-40B4-BE49-F238E27FC236}">
                  <a16:creationId xmlns:a16="http://schemas.microsoft.com/office/drawing/2014/main" id="{12D5DD9F-759B-4088-BDE9-A52685C8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3453"/>
              <a:ext cx="57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12</a:t>
              </a:r>
            </a:p>
          </p:txBody>
        </p:sp>
      </p:grpSp>
      <p:grpSp>
        <p:nvGrpSpPr>
          <p:cNvPr id="811041" name="Group 33">
            <a:extLst>
              <a:ext uri="{FF2B5EF4-FFF2-40B4-BE49-F238E27FC236}">
                <a16:creationId xmlns:a16="http://schemas.microsoft.com/office/drawing/2014/main" id="{1DCEAEE5-0713-4B5F-A2E5-DAC54ED57420}"/>
              </a:ext>
            </a:extLst>
          </p:cNvPr>
          <p:cNvGrpSpPr>
            <a:grpSpLocks/>
          </p:cNvGrpSpPr>
          <p:nvPr/>
        </p:nvGrpSpPr>
        <p:grpSpPr bwMode="auto">
          <a:xfrm>
            <a:off x="2609850" y="4552950"/>
            <a:ext cx="3592513" cy="1828800"/>
            <a:chOff x="1680" y="2832"/>
            <a:chExt cx="2263" cy="1152"/>
          </a:xfrm>
        </p:grpSpPr>
        <p:sp>
          <p:nvSpPr>
            <p:cNvPr id="811015" name="Rectangle 7">
              <a:extLst>
                <a:ext uri="{FF2B5EF4-FFF2-40B4-BE49-F238E27FC236}">
                  <a16:creationId xmlns:a16="http://schemas.microsoft.com/office/drawing/2014/main" id="{AD910DFC-05E7-4460-93CC-E02329F00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32"/>
              <a:ext cx="35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6</a:t>
              </a:r>
            </a:p>
          </p:txBody>
        </p:sp>
        <p:sp>
          <p:nvSpPr>
            <p:cNvPr id="811025" name="Line 17">
              <a:extLst>
                <a:ext uri="{FF2B5EF4-FFF2-40B4-BE49-F238E27FC236}">
                  <a16:creationId xmlns:a16="http://schemas.microsoft.com/office/drawing/2014/main" id="{C8ED77BC-C31E-461E-8797-6CB6B7F70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1" y="2926"/>
              <a:ext cx="0" cy="8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1027" name="Line 19">
              <a:extLst>
                <a:ext uri="{FF2B5EF4-FFF2-40B4-BE49-F238E27FC236}">
                  <a16:creationId xmlns:a16="http://schemas.microsoft.com/office/drawing/2014/main" id="{FC92EAF6-94C9-4BBC-B79E-F4DB63857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" y="2926"/>
              <a:ext cx="15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1028" name="Rectangle 20">
              <a:extLst>
                <a:ext uri="{FF2B5EF4-FFF2-40B4-BE49-F238E27FC236}">
                  <a16:creationId xmlns:a16="http://schemas.microsoft.com/office/drawing/2014/main" id="{AEFD4AB1-8E0D-4A44-80C9-CD1975D38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770"/>
              <a:ext cx="5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10</a:t>
              </a:r>
            </a:p>
          </p:txBody>
        </p:sp>
      </p:grpSp>
      <p:grpSp>
        <p:nvGrpSpPr>
          <p:cNvPr id="811040" name="Group 32">
            <a:extLst>
              <a:ext uri="{FF2B5EF4-FFF2-40B4-BE49-F238E27FC236}">
                <a16:creationId xmlns:a16="http://schemas.microsoft.com/office/drawing/2014/main" id="{82DB387C-0E7A-4B94-A644-619DCE6BF812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257800"/>
            <a:ext cx="2181225" cy="1066800"/>
            <a:chOff x="1680" y="3312"/>
            <a:chExt cx="1374" cy="672"/>
          </a:xfrm>
        </p:grpSpPr>
        <p:sp>
          <p:nvSpPr>
            <p:cNvPr id="811016" name="Rectangle 8">
              <a:extLst>
                <a:ext uri="{FF2B5EF4-FFF2-40B4-BE49-F238E27FC236}">
                  <a16:creationId xmlns:a16="http://schemas.microsoft.com/office/drawing/2014/main" id="{C0708604-9004-4E36-9F04-3E1388A4D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312"/>
              <a:ext cx="35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3</a:t>
              </a:r>
            </a:p>
          </p:txBody>
        </p:sp>
        <p:sp>
          <p:nvSpPr>
            <p:cNvPr id="811024" name="Line 16">
              <a:extLst>
                <a:ext uri="{FF2B5EF4-FFF2-40B4-BE49-F238E27FC236}">
                  <a16:creationId xmlns:a16="http://schemas.microsoft.com/office/drawing/2014/main" id="{8A5A3B87-BBC0-47CD-A5EF-0207D6BE5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" y="3387"/>
              <a:ext cx="0" cy="3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1026" name="Line 18">
              <a:extLst>
                <a:ext uri="{FF2B5EF4-FFF2-40B4-BE49-F238E27FC236}">
                  <a16:creationId xmlns:a16="http://schemas.microsoft.com/office/drawing/2014/main" id="{FF9886C4-7844-45CF-9DE9-B62FB9883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" y="3394"/>
              <a:ext cx="69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1029" name="Rectangle 21">
              <a:extLst>
                <a:ext uri="{FF2B5EF4-FFF2-40B4-BE49-F238E27FC236}">
                  <a16:creationId xmlns:a16="http://schemas.microsoft.com/office/drawing/2014/main" id="{CF591E99-88F2-4074-B78B-49F54547F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3770"/>
              <a:ext cx="57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5</a:t>
              </a:r>
            </a:p>
          </p:txBody>
        </p:sp>
      </p:grpSp>
      <p:sp>
        <p:nvSpPr>
          <p:cNvPr id="811042" name="Text Box 34">
            <a:extLst>
              <a:ext uri="{FF2B5EF4-FFF2-40B4-BE49-F238E27FC236}">
                <a16:creationId xmlns:a16="http://schemas.microsoft.com/office/drawing/2014/main" id="{5CC6055D-87DB-467F-A81E-1B458A02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014788"/>
            <a:ext cx="15128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800" b="1"/>
              <a:t>?</a:t>
            </a:r>
          </a:p>
        </p:txBody>
      </p:sp>
      <p:grpSp>
        <p:nvGrpSpPr>
          <p:cNvPr id="811048" name="Group 40">
            <a:extLst>
              <a:ext uri="{FF2B5EF4-FFF2-40B4-BE49-F238E27FC236}">
                <a16:creationId xmlns:a16="http://schemas.microsoft.com/office/drawing/2014/main" id="{54FF1988-04CC-495A-ABA9-1EBF1F227F7E}"/>
              </a:ext>
            </a:extLst>
          </p:cNvPr>
          <p:cNvGrpSpPr>
            <a:grpSpLocks/>
          </p:cNvGrpSpPr>
          <p:nvPr/>
        </p:nvGrpSpPr>
        <p:grpSpPr bwMode="auto">
          <a:xfrm rot="-319410">
            <a:off x="5132388" y="1700213"/>
            <a:ext cx="3184525" cy="2679700"/>
            <a:chOff x="2668" y="1450"/>
            <a:chExt cx="2006" cy="1688"/>
          </a:xfrm>
        </p:grpSpPr>
        <p:sp>
          <p:nvSpPr>
            <p:cNvPr id="811049" name="Freeform 41">
              <a:extLst>
                <a:ext uri="{FF2B5EF4-FFF2-40B4-BE49-F238E27FC236}">
                  <a16:creationId xmlns:a16="http://schemas.microsoft.com/office/drawing/2014/main" id="{84DFD187-3F65-4DD4-BFF1-FD017C023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450"/>
              <a:ext cx="1997" cy="1688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1050" name="Rectangle 42">
              <a:extLst>
                <a:ext uri="{FF2B5EF4-FFF2-40B4-BE49-F238E27FC236}">
                  <a16:creationId xmlns:a16="http://schemas.microsoft.com/office/drawing/2014/main" id="{A9EE0C90-D76D-4DA9-BFB3-B4C2E9D48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893"/>
              <a:ext cx="5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36</a:t>
              </a:r>
            </a:p>
          </p:txBody>
        </p:sp>
      </p:grpSp>
      <p:sp>
        <p:nvSpPr>
          <p:cNvPr id="811051" name="Line 43">
            <a:extLst>
              <a:ext uri="{FF2B5EF4-FFF2-40B4-BE49-F238E27FC236}">
                <a16:creationId xmlns:a16="http://schemas.microsoft.com/office/drawing/2014/main" id="{7A168930-5703-46AE-B716-C4C0B6569B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4076700"/>
            <a:ext cx="0" cy="18732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1052" name="Line 44">
            <a:extLst>
              <a:ext uri="{FF2B5EF4-FFF2-40B4-BE49-F238E27FC236}">
                <a16:creationId xmlns:a16="http://schemas.microsoft.com/office/drawing/2014/main" id="{4B75581F-66E8-4497-913D-DE97480B1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076700"/>
            <a:ext cx="36004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1053" name="Text Box 45">
            <a:extLst>
              <a:ext uri="{FF2B5EF4-FFF2-40B4-BE49-F238E27FC236}">
                <a16:creationId xmlns:a16="http://schemas.microsoft.com/office/drawing/2014/main" id="{7C835D83-DFC8-4E1C-B03C-CF2317F2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021388"/>
            <a:ext cx="504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it-IT" sz="1200" b="1"/>
              <a:t>15</a:t>
            </a:r>
          </a:p>
        </p:txBody>
      </p:sp>
      <p:sp>
        <p:nvSpPr>
          <p:cNvPr id="811054" name="Text Box 46">
            <a:extLst>
              <a:ext uri="{FF2B5EF4-FFF2-40B4-BE49-F238E27FC236}">
                <a16:creationId xmlns:a16="http://schemas.microsoft.com/office/drawing/2014/main" id="{2E2B2035-F005-4D47-B025-2D1C7B36E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910013"/>
            <a:ext cx="504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it-IT" sz="1200" b="1"/>
              <a:t>9</a:t>
            </a:r>
          </a:p>
        </p:txBody>
      </p:sp>
      <p:sp>
        <p:nvSpPr>
          <p:cNvPr id="811055" name="Text Box 47">
            <a:extLst>
              <a:ext uri="{FF2B5EF4-FFF2-40B4-BE49-F238E27FC236}">
                <a16:creationId xmlns:a16="http://schemas.microsoft.com/office/drawing/2014/main" id="{FD549495-752A-4731-8EDD-2F36AA9C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573463"/>
            <a:ext cx="15128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8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42" grpId="0"/>
      <p:bldP spid="811053" grpId="0"/>
      <p:bldP spid="811054" grpId="0"/>
      <p:bldP spid="81105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>
            <a:extLst>
              <a:ext uri="{FF2B5EF4-FFF2-40B4-BE49-F238E27FC236}">
                <a16:creationId xmlns:a16="http://schemas.microsoft.com/office/drawing/2014/main" id="{6950CEA8-6A74-4FF5-B13D-3CEACDCC3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7. – Rendimenti di scala crescenti in forma grafica</a:t>
            </a:r>
          </a:p>
        </p:txBody>
      </p:sp>
      <p:grpSp>
        <p:nvGrpSpPr>
          <p:cNvPr id="1036291" name="Group 3">
            <a:extLst>
              <a:ext uri="{FF2B5EF4-FFF2-40B4-BE49-F238E27FC236}">
                <a16:creationId xmlns:a16="http://schemas.microsoft.com/office/drawing/2014/main" id="{29C27045-D2D5-43F2-94EE-84FCB2D33B02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438400"/>
            <a:ext cx="5208588" cy="4073525"/>
            <a:chOff x="1632" y="1536"/>
            <a:chExt cx="3281" cy="2566"/>
          </a:xfrm>
        </p:grpSpPr>
        <p:sp>
          <p:nvSpPr>
            <p:cNvPr id="1036292" name="Rectangle 4">
              <a:extLst>
                <a:ext uri="{FF2B5EF4-FFF2-40B4-BE49-F238E27FC236}">
                  <a16:creationId xmlns:a16="http://schemas.microsoft.com/office/drawing/2014/main" id="{B3719426-82E1-4E83-9E12-7078195E7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3761"/>
              <a:ext cx="3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0</a:t>
              </a:r>
            </a:p>
          </p:txBody>
        </p:sp>
        <p:sp>
          <p:nvSpPr>
            <p:cNvPr id="1036293" name="Freeform 5">
              <a:extLst>
                <a:ext uri="{FF2B5EF4-FFF2-40B4-BE49-F238E27FC236}">
                  <a16:creationId xmlns:a16="http://schemas.microsoft.com/office/drawing/2014/main" id="{D8CCF1EF-6C3B-428C-A4B2-6D1CE162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545"/>
              <a:ext cx="2901" cy="2208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294" name="Rectangle 6">
              <a:extLst>
                <a:ext uri="{FF2B5EF4-FFF2-40B4-BE49-F238E27FC236}">
                  <a16:creationId xmlns:a16="http://schemas.microsoft.com/office/drawing/2014/main" id="{814C3E66-4E18-4B88-8B70-7CE69DED9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36"/>
              <a:ext cx="5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x</a:t>
              </a:r>
              <a:r>
                <a:rPr lang="it-IT" altLang="it-IT" sz="1200" b="1" i="1" baseline="-25000"/>
                <a:t>2</a:t>
              </a:r>
              <a:endParaRPr lang="it-IT" altLang="it-IT" sz="1200" b="1" i="1"/>
            </a:p>
          </p:txBody>
        </p:sp>
        <p:sp>
          <p:nvSpPr>
            <p:cNvPr id="1036295" name="Rectangle 7">
              <a:extLst>
                <a:ext uri="{FF2B5EF4-FFF2-40B4-BE49-F238E27FC236}">
                  <a16:creationId xmlns:a16="http://schemas.microsoft.com/office/drawing/2014/main" id="{D1347502-DBE6-4D67-B876-A479AE1B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92"/>
              <a:ext cx="35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x</a:t>
              </a:r>
              <a:r>
                <a:rPr lang="it-IT" altLang="it-IT" sz="1200" b="1" i="1" baseline="-25000"/>
                <a:t>1</a:t>
              </a:r>
              <a:endParaRPr lang="it-IT" altLang="it-IT" sz="1200" b="1" i="1"/>
            </a:p>
          </p:txBody>
        </p:sp>
      </p:grpSp>
      <p:sp>
        <p:nvSpPr>
          <p:cNvPr id="1036296" name="Line 8">
            <a:extLst>
              <a:ext uri="{FF2B5EF4-FFF2-40B4-BE49-F238E27FC236}">
                <a16:creationId xmlns:a16="http://schemas.microsoft.com/office/drawing/2014/main" id="{3513C18C-F1B7-4D5F-B43F-5F0CEC4D8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8625" y="3860800"/>
            <a:ext cx="3979863" cy="2092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6297" name="Line 9">
            <a:extLst>
              <a:ext uri="{FF2B5EF4-FFF2-40B4-BE49-F238E27FC236}">
                <a16:creationId xmlns:a16="http://schemas.microsoft.com/office/drawing/2014/main" id="{D6F32BD3-8B0C-4CE0-A896-9661C56A4E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2275" y="3116263"/>
            <a:ext cx="1487488" cy="2833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36298" name="Group 10">
            <a:extLst>
              <a:ext uri="{FF2B5EF4-FFF2-40B4-BE49-F238E27FC236}">
                <a16:creationId xmlns:a16="http://schemas.microsoft.com/office/drawing/2014/main" id="{5035D999-E750-4567-A2E2-5E6B4822B4AA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2549525"/>
            <a:ext cx="3184525" cy="2679700"/>
            <a:chOff x="2668" y="1450"/>
            <a:chExt cx="2006" cy="1688"/>
          </a:xfrm>
        </p:grpSpPr>
        <p:sp>
          <p:nvSpPr>
            <p:cNvPr id="1036299" name="Freeform 11">
              <a:extLst>
                <a:ext uri="{FF2B5EF4-FFF2-40B4-BE49-F238E27FC236}">
                  <a16:creationId xmlns:a16="http://schemas.microsoft.com/office/drawing/2014/main" id="{B29717CA-9C97-4ACE-8E70-0A14932B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450"/>
              <a:ext cx="1997" cy="1688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300" name="Rectangle 12">
              <a:extLst>
                <a:ext uri="{FF2B5EF4-FFF2-40B4-BE49-F238E27FC236}">
                  <a16:creationId xmlns:a16="http://schemas.microsoft.com/office/drawing/2014/main" id="{7F9F171E-9DC5-4483-9919-24415AF73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893"/>
              <a:ext cx="5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24</a:t>
              </a:r>
            </a:p>
          </p:txBody>
        </p:sp>
      </p:grpSp>
      <p:grpSp>
        <p:nvGrpSpPr>
          <p:cNvPr id="1036301" name="Group 13">
            <a:extLst>
              <a:ext uri="{FF2B5EF4-FFF2-40B4-BE49-F238E27FC236}">
                <a16:creationId xmlns:a16="http://schemas.microsoft.com/office/drawing/2014/main" id="{AF94D869-FB7B-47D7-BB05-B933B735214E}"/>
              </a:ext>
            </a:extLst>
          </p:cNvPr>
          <p:cNvGrpSpPr>
            <a:grpSpLocks/>
          </p:cNvGrpSpPr>
          <p:nvPr/>
        </p:nvGrpSpPr>
        <p:grpSpPr bwMode="auto">
          <a:xfrm>
            <a:off x="3114675" y="3138488"/>
            <a:ext cx="3705225" cy="2686050"/>
            <a:chOff x="1962" y="1977"/>
            <a:chExt cx="2334" cy="1692"/>
          </a:xfrm>
        </p:grpSpPr>
        <p:sp>
          <p:nvSpPr>
            <p:cNvPr id="1036302" name="Freeform 14">
              <a:extLst>
                <a:ext uri="{FF2B5EF4-FFF2-40B4-BE49-F238E27FC236}">
                  <a16:creationId xmlns:a16="http://schemas.microsoft.com/office/drawing/2014/main" id="{E3E36D86-09E8-4C84-94FD-3BDD4E84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977"/>
              <a:ext cx="1997" cy="1688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303" name="Rectangle 15">
              <a:extLst>
                <a:ext uri="{FF2B5EF4-FFF2-40B4-BE49-F238E27FC236}">
                  <a16:creationId xmlns:a16="http://schemas.microsoft.com/office/drawing/2014/main" id="{DF4D9DD9-3AD0-40DA-96BA-6F5FA8380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3453"/>
              <a:ext cx="57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12</a:t>
              </a:r>
            </a:p>
          </p:txBody>
        </p:sp>
      </p:grpSp>
      <p:grpSp>
        <p:nvGrpSpPr>
          <p:cNvPr id="1036304" name="Group 16">
            <a:extLst>
              <a:ext uri="{FF2B5EF4-FFF2-40B4-BE49-F238E27FC236}">
                <a16:creationId xmlns:a16="http://schemas.microsoft.com/office/drawing/2014/main" id="{A689CA4B-D4A4-40BB-8F17-185E21BDA311}"/>
              </a:ext>
            </a:extLst>
          </p:cNvPr>
          <p:cNvGrpSpPr>
            <a:grpSpLocks/>
          </p:cNvGrpSpPr>
          <p:nvPr/>
        </p:nvGrpSpPr>
        <p:grpSpPr bwMode="auto">
          <a:xfrm>
            <a:off x="2609850" y="4552950"/>
            <a:ext cx="3592513" cy="1828800"/>
            <a:chOff x="1680" y="2832"/>
            <a:chExt cx="2263" cy="1152"/>
          </a:xfrm>
        </p:grpSpPr>
        <p:sp>
          <p:nvSpPr>
            <p:cNvPr id="1036305" name="Rectangle 17">
              <a:extLst>
                <a:ext uri="{FF2B5EF4-FFF2-40B4-BE49-F238E27FC236}">
                  <a16:creationId xmlns:a16="http://schemas.microsoft.com/office/drawing/2014/main" id="{EF10FA41-D232-4644-8BED-EC2720F8A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32"/>
              <a:ext cx="35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6</a:t>
              </a:r>
            </a:p>
          </p:txBody>
        </p:sp>
        <p:sp>
          <p:nvSpPr>
            <p:cNvPr id="1036306" name="Line 18">
              <a:extLst>
                <a:ext uri="{FF2B5EF4-FFF2-40B4-BE49-F238E27FC236}">
                  <a16:creationId xmlns:a16="http://schemas.microsoft.com/office/drawing/2014/main" id="{BDB34A37-BF5E-4287-8FB8-29CE83EA3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1" y="2926"/>
              <a:ext cx="0" cy="8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307" name="Line 19">
              <a:extLst>
                <a:ext uri="{FF2B5EF4-FFF2-40B4-BE49-F238E27FC236}">
                  <a16:creationId xmlns:a16="http://schemas.microsoft.com/office/drawing/2014/main" id="{0CFAC3BB-6605-423A-90E8-82D46F0C2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" y="2926"/>
              <a:ext cx="15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308" name="Rectangle 20">
              <a:extLst>
                <a:ext uri="{FF2B5EF4-FFF2-40B4-BE49-F238E27FC236}">
                  <a16:creationId xmlns:a16="http://schemas.microsoft.com/office/drawing/2014/main" id="{608BBBE3-0DE1-47A1-918C-E33A9CA6C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770"/>
              <a:ext cx="5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10</a:t>
              </a:r>
            </a:p>
          </p:txBody>
        </p:sp>
      </p:grpSp>
      <p:grpSp>
        <p:nvGrpSpPr>
          <p:cNvPr id="1036309" name="Group 21">
            <a:extLst>
              <a:ext uri="{FF2B5EF4-FFF2-40B4-BE49-F238E27FC236}">
                <a16:creationId xmlns:a16="http://schemas.microsoft.com/office/drawing/2014/main" id="{B6AD5FEA-D73D-4B84-96FE-E516BD38568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257800"/>
            <a:ext cx="2181225" cy="1066800"/>
            <a:chOff x="1680" y="3312"/>
            <a:chExt cx="1374" cy="672"/>
          </a:xfrm>
        </p:grpSpPr>
        <p:sp>
          <p:nvSpPr>
            <p:cNvPr id="1036310" name="Rectangle 22">
              <a:extLst>
                <a:ext uri="{FF2B5EF4-FFF2-40B4-BE49-F238E27FC236}">
                  <a16:creationId xmlns:a16="http://schemas.microsoft.com/office/drawing/2014/main" id="{92CCFCC4-6204-4DC2-A6D0-37D26C7A5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312"/>
              <a:ext cx="35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3</a:t>
              </a:r>
            </a:p>
          </p:txBody>
        </p:sp>
        <p:sp>
          <p:nvSpPr>
            <p:cNvPr id="1036311" name="Line 23">
              <a:extLst>
                <a:ext uri="{FF2B5EF4-FFF2-40B4-BE49-F238E27FC236}">
                  <a16:creationId xmlns:a16="http://schemas.microsoft.com/office/drawing/2014/main" id="{D47E5DF3-4CFB-40BF-ACFF-911B4DEF8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" y="3387"/>
              <a:ext cx="0" cy="3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312" name="Line 24">
              <a:extLst>
                <a:ext uri="{FF2B5EF4-FFF2-40B4-BE49-F238E27FC236}">
                  <a16:creationId xmlns:a16="http://schemas.microsoft.com/office/drawing/2014/main" id="{53984120-ECED-419A-AAF0-1DDD52AC1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" y="3394"/>
              <a:ext cx="69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313" name="Rectangle 25">
              <a:extLst>
                <a:ext uri="{FF2B5EF4-FFF2-40B4-BE49-F238E27FC236}">
                  <a16:creationId xmlns:a16="http://schemas.microsoft.com/office/drawing/2014/main" id="{56CF1EF6-1488-4CE3-AD64-49FFE009E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3770"/>
              <a:ext cx="57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5</a:t>
              </a:r>
            </a:p>
          </p:txBody>
        </p:sp>
      </p:grpSp>
      <p:grpSp>
        <p:nvGrpSpPr>
          <p:cNvPr id="1036315" name="Group 27">
            <a:extLst>
              <a:ext uri="{FF2B5EF4-FFF2-40B4-BE49-F238E27FC236}">
                <a16:creationId xmlns:a16="http://schemas.microsoft.com/office/drawing/2014/main" id="{B6C52D06-E985-483C-B865-DD269C94EA22}"/>
              </a:ext>
            </a:extLst>
          </p:cNvPr>
          <p:cNvGrpSpPr>
            <a:grpSpLocks/>
          </p:cNvGrpSpPr>
          <p:nvPr/>
        </p:nvGrpSpPr>
        <p:grpSpPr bwMode="auto">
          <a:xfrm rot="-319410">
            <a:off x="4787900" y="1973263"/>
            <a:ext cx="3184525" cy="2679700"/>
            <a:chOff x="2668" y="1450"/>
            <a:chExt cx="2006" cy="1688"/>
          </a:xfrm>
        </p:grpSpPr>
        <p:sp>
          <p:nvSpPr>
            <p:cNvPr id="1036316" name="Freeform 28">
              <a:extLst>
                <a:ext uri="{FF2B5EF4-FFF2-40B4-BE49-F238E27FC236}">
                  <a16:creationId xmlns:a16="http://schemas.microsoft.com/office/drawing/2014/main" id="{5356A591-9D71-44D2-8B5F-C27399491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450"/>
              <a:ext cx="1997" cy="1688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317" name="Rectangle 29">
              <a:extLst>
                <a:ext uri="{FF2B5EF4-FFF2-40B4-BE49-F238E27FC236}">
                  <a16:creationId xmlns:a16="http://schemas.microsoft.com/office/drawing/2014/main" id="{0E0D4188-E16B-4F20-984D-BA1FBE3CD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893"/>
              <a:ext cx="5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36</a:t>
              </a:r>
            </a:p>
          </p:txBody>
        </p:sp>
      </p:grpSp>
      <p:sp>
        <p:nvSpPr>
          <p:cNvPr id="1036318" name="Line 30">
            <a:extLst>
              <a:ext uri="{FF2B5EF4-FFF2-40B4-BE49-F238E27FC236}">
                <a16:creationId xmlns:a16="http://schemas.microsoft.com/office/drawing/2014/main" id="{4463071E-3032-42E5-8CCB-C69B683B54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4076700"/>
            <a:ext cx="0" cy="18732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6319" name="Line 31">
            <a:extLst>
              <a:ext uri="{FF2B5EF4-FFF2-40B4-BE49-F238E27FC236}">
                <a16:creationId xmlns:a16="http://schemas.microsoft.com/office/drawing/2014/main" id="{4756DDA3-FABB-442D-890D-A44B073A3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076700"/>
            <a:ext cx="36004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6320" name="Text Box 32">
            <a:extLst>
              <a:ext uri="{FF2B5EF4-FFF2-40B4-BE49-F238E27FC236}">
                <a16:creationId xmlns:a16="http://schemas.microsoft.com/office/drawing/2014/main" id="{552AFADA-9B7C-4D0E-940C-2D128C78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021388"/>
            <a:ext cx="504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it-IT" sz="1200" b="1"/>
              <a:t>15</a:t>
            </a:r>
          </a:p>
        </p:txBody>
      </p:sp>
      <p:sp>
        <p:nvSpPr>
          <p:cNvPr id="1036321" name="Text Box 33">
            <a:extLst>
              <a:ext uri="{FF2B5EF4-FFF2-40B4-BE49-F238E27FC236}">
                <a16:creationId xmlns:a16="http://schemas.microsoft.com/office/drawing/2014/main" id="{B1365C54-697C-4691-A2AB-B470B208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910013"/>
            <a:ext cx="504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it-IT" sz="1200" b="1"/>
              <a:t>9</a:t>
            </a:r>
          </a:p>
        </p:txBody>
      </p:sp>
      <p:sp>
        <p:nvSpPr>
          <p:cNvPr id="1036324" name="Freeform 36">
            <a:extLst>
              <a:ext uri="{FF2B5EF4-FFF2-40B4-BE49-F238E27FC236}">
                <a16:creationId xmlns:a16="http://schemas.microsoft.com/office/drawing/2014/main" id="{4396518A-4FBF-4CB3-9512-7D185B22616A}"/>
              </a:ext>
            </a:extLst>
          </p:cNvPr>
          <p:cNvSpPr>
            <a:spLocks/>
          </p:cNvSpPr>
          <p:nvPr/>
        </p:nvSpPr>
        <p:spPr bwMode="auto">
          <a:xfrm rot="-180497">
            <a:off x="4211638" y="2851150"/>
            <a:ext cx="2881312" cy="2233613"/>
          </a:xfrm>
          <a:custGeom>
            <a:avLst/>
            <a:gdLst>
              <a:gd name="T0" fmla="*/ 0 w 1724"/>
              <a:gd name="T1" fmla="*/ 0 h 1543"/>
              <a:gd name="T2" fmla="*/ 363 w 1724"/>
              <a:gd name="T3" fmla="*/ 1089 h 1543"/>
              <a:gd name="T4" fmla="*/ 1724 w 1724"/>
              <a:gd name="T5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4" h="1543">
                <a:moveTo>
                  <a:pt x="0" y="0"/>
                </a:moveTo>
                <a:cubicBezTo>
                  <a:pt x="38" y="416"/>
                  <a:pt x="76" y="832"/>
                  <a:pt x="363" y="1089"/>
                </a:cubicBezTo>
                <a:cubicBezTo>
                  <a:pt x="650" y="1346"/>
                  <a:pt x="1187" y="1444"/>
                  <a:pt x="1724" y="1543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6325" name="Freeform 37">
            <a:extLst>
              <a:ext uri="{FF2B5EF4-FFF2-40B4-BE49-F238E27FC236}">
                <a16:creationId xmlns:a16="http://schemas.microsoft.com/office/drawing/2014/main" id="{FEE24513-8478-4898-8402-9DC5C83B278C}"/>
              </a:ext>
            </a:extLst>
          </p:cNvPr>
          <p:cNvSpPr>
            <a:spLocks/>
          </p:cNvSpPr>
          <p:nvPr/>
        </p:nvSpPr>
        <p:spPr bwMode="auto">
          <a:xfrm rot="-326894">
            <a:off x="5075238" y="2133600"/>
            <a:ext cx="2881312" cy="2233613"/>
          </a:xfrm>
          <a:custGeom>
            <a:avLst/>
            <a:gdLst>
              <a:gd name="T0" fmla="*/ 0 w 1724"/>
              <a:gd name="T1" fmla="*/ 0 h 1543"/>
              <a:gd name="T2" fmla="*/ 363 w 1724"/>
              <a:gd name="T3" fmla="*/ 1089 h 1543"/>
              <a:gd name="T4" fmla="*/ 1724 w 1724"/>
              <a:gd name="T5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4" h="1543">
                <a:moveTo>
                  <a:pt x="0" y="0"/>
                </a:moveTo>
                <a:cubicBezTo>
                  <a:pt x="38" y="416"/>
                  <a:pt x="76" y="832"/>
                  <a:pt x="363" y="1089"/>
                </a:cubicBezTo>
                <a:cubicBezTo>
                  <a:pt x="650" y="1346"/>
                  <a:pt x="1187" y="1444"/>
                  <a:pt x="1724" y="1543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1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20" grpId="0"/>
      <p:bldP spid="10363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>
            <a:extLst>
              <a:ext uri="{FF2B5EF4-FFF2-40B4-BE49-F238E27FC236}">
                <a16:creationId xmlns:a16="http://schemas.microsoft.com/office/drawing/2014/main" id="{0365AEC5-5A38-4168-9A64-9DA36C936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8. – Rendimenti di scala decrescenti in forma grafica</a:t>
            </a:r>
          </a:p>
        </p:txBody>
      </p:sp>
      <p:grpSp>
        <p:nvGrpSpPr>
          <p:cNvPr id="1038339" name="Group 3">
            <a:extLst>
              <a:ext uri="{FF2B5EF4-FFF2-40B4-BE49-F238E27FC236}">
                <a16:creationId xmlns:a16="http://schemas.microsoft.com/office/drawing/2014/main" id="{59E4F339-3D20-47E1-BDCE-F20BDF58AD8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438400"/>
            <a:ext cx="5208588" cy="4073525"/>
            <a:chOff x="1632" y="1536"/>
            <a:chExt cx="3281" cy="2566"/>
          </a:xfrm>
        </p:grpSpPr>
        <p:sp>
          <p:nvSpPr>
            <p:cNvPr id="1038340" name="Rectangle 4">
              <a:extLst>
                <a:ext uri="{FF2B5EF4-FFF2-40B4-BE49-F238E27FC236}">
                  <a16:creationId xmlns:a16="http://schemas.microsoft.com/office/drawing/2014/main" id="{7D78971D-09FD-4F71-B16D-FB65712C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3761"/>
              <a:ext cx="3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0</a:t>
              </a:r>
            </a:p>
          </p:txBody>
        </p:sp>
        <p:sp>
          <p:nvSpPr>
            <p:cNvPr id="1038341" name="Freeform 5">
              <a:extLst>
                <a:ext uri="{FF2B5EF4-FFF2-40B4-BE49-F238E27FC236}">
                  <a16:creationId xmlns:a16="http://schemas.microsoft.com/office/drawing/2014/main" id="{A1847ECE-A401-4E88-AF38-85CFEFC3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545"/>
              <a:ext cx="2901" cy="2208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342" name="Rectangle 6">
              <a:extLst>
                <a:ext uri="{FF2B5EF4-FFF2-40B4-BE49-F238E27FC236}">
                  <a16:creationId xmlns:a16="http://schemas.microsoft.com/office/drawing/2014/main" id="{107BFC8B-6307-47BF-9519-F50AAB2AC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36"/>
              <a:ext cx="5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x</a:t>
              </a:r>
              <a:r>
                <a:rPr lang="it-IT" altLang="it-IT" sz="1200" b="1" i="1" baseline="-25000"/>
                <a:t>2</a:t>
              </a:r>
              <a:endParaRPr lang="it-IT" altLang="it-IT" sz="1200" b="1" i="1"/>
            </a:p>
          </p:txBody>
        </p:sp>
        <p:sp>
          <p:nvSpPr>
            <p:cNvPr id="1038343" name="Rectangle 7">
              <a:extLst>
                <a:ext uri="{FF2B5EF4-FFF2-40B4-BE49-F238E27FC236}">
                  <a16:creationId xmlns:a16="http://schemas.microsoft.com/office/drawing/2014/main" id="{BF327E8C-D6A4-4492-A49F-AB875626E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792"/>
              <a:ext cx="35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x</a:t>
              </a:r>
              <a:r>
                <a:rPr lang="it-IT" altLang="it-IT" sz="1200" b="1" i="1" baseline="-25000"/>
                <a:t>1</a:t>
              </a:r>
              <a:endParaRPr lang="it-IT" altLang="it-IT" sz="1200" b="1" i="1"/>
            </a:p>
          </p:txBody>
        </p:sp>
      </p:grpSp>
      <p:sp>
        <p:nvSpPr>
          <p:cNvPr id="1038344" name="Line 8">
            <a:extLst>
              <a:ext uri="{FF2B5EF4-FFF2-40B4-BE49-F238E27FC236}">
                <a16:creationId xmlns:a16="http://schemas.microsoft.com/office/drawing/2014/main" id="{22FFEA78-6206-45FC-BCC6-8487D77DAB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8625" y="3860800"/>
            <a:ext cx="3979863" cy="2092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8345" name="Line 9">
            <a:extLst>
              <a:ext uri="{FF2B5EF4-FFF2-40B4-BE49-F238E27FC236}">
                <a16:creationId xmlns:a16="http://schemas.microsoft.com/office/drawing/2014/main" id="{3A72BB54-5D8A-42A4-AA10-4E6FD306D8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2275" y="3116263"/>
            <a:ext cx="1487488" cy="2833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38346" name="Group 10">
            <a:extLst>
              <a:ext uri="{FF2B5EF4-FFF2-40B4-BE49-F238E27FC236}">
                <a16:creationId xmlns:a16="http://schemas.microsoft.com/office/drawing/2014/main" id="{4F73C8C8-F5F4-460E-B492-810C61BE2CAE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205038"/>
            <a:ext cx="3184525" cy="2679700"/>
            <a:chOff x="2668" y="1450"/>
            <a:chExt cx="2006" cy="1688"/>
          </a:xfrm>
        </p:grpSpPr>
        <p:sp>
          <p:nvSpPr>
            <p:cNvPr id="1038347" name="Freeform 11">
              <a:extLst>
                <a:ext uri="{FF2B5EF4-FFF2-40B4-BE49-F238E27FC236}">
                  <a16:creationId xmlns:a16="http://schemas.microsoft.com/office/drawing/2014/main" id="{C7D084AD-F4FE-4A0F-A5ED-74329777E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450"/>
              <a:ext cx="1997" cy="1688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348" name="Rectangle 12">
              <a:extLst>
                <a:ext uri="{FF2B5EF4-FFF2-40B4-BE49-F238E27FC236}">
                  <a16:creationId xmlns:a16="http://schemas.microsoft.com/office/drawing/2014/main" id="{E61CCDC1-4153-4B8B-A04B-88DFB62EC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893"/>
              <a:ext cx="5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24</a:t>
              </a:r>
            </a:p>
          </p:txBody>
        </p:sp>
      </p:grpSp>
      <p:grpSp>
        <p:nvGrpSpPr>
          <p:cNvPr id="1038349" name="Group 13">
            <a:extLst>
              <a:ext uri="{FF2B5EF4-FFF2-40B4-BE49-F238E27FC236}">
                <a16:creationId xmlns:a16="http://schemas.microsoft.com/office/drawing/2014/main" id="{7F233047-2698-4743-8290-A0AECDA89F17}"/>
              </a:ext>
            </a:extLst>
          </p:cNvPr>
          <p:cNvGrpSpPr>
            <a:grpSpLocks/>
          </p:cNvGrpSpPr>
          <p:nvPr/>
        </p:nvGrpSpPr>
        <p:grpSpPr bwMode="auto">
          <a:xfrm>
            <a:off x="3114675" y="3138488"/>
            <a:ext cx="3705225" cy="2686050"/>
            <a:chOff x="1962" y="1977"/>
            <a:chExt cx="2334" cy="1692"/>
          </a:xfrm>
        </p:grpSpPr>
        <p:sp>
          <p:nvSpPr>
            <p:cNvPr id="1038350" name="Freeform 14">
              <a:extLst>
                <a:ext uri="{FF2B5EF4-FFF2-40B4-BE49-F238E27FC236}">
                  <a16:creationId xmlns:a16="http://schemas.microsoft.com/office/drawing/2014/main" id="{11551171-3BBA-43EF-AC13-C91DDD20A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977"/>
              <a:ext cx="1997" cy="1688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351" name="Rectangle 15">
              <a:extLst>
                <a:ext uri="{FF2B5EF4-FFF2-40B4-BE49-F238E27FC236}">
                  <a16:creationId xmlns:a16="http://schemas.microsoft.com/office/drawing/2014/main" id="{F9914381-F884-4B04-A3E4-18EDBBC3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" y="3453"/>
              <a:ext cx="57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12</a:t>
              </a:r>
            </a:p>
          </p:txBody>
        </p:sp>
      </p:grpSp>
      <p:grpSp>
        <p:nvGrpSpPr>
          <p:cNvPr id="1038352" name="Group 16">
            <a:extLst>
              <a:ext uri="{FF2B5EF4-FFF2-40B4-BE49-F238E27FC236}">
                <a16:creationId xmlns:a16="http://schemas.microsoft.com/office/drawing/2014/main" id="{CB3A05A8-C15E-466F-9176-CBC9E2211602}"/>
              </a:ext>
            </a:extLst>
          </p:cNvPr>
          <p:cNvGrpSpPr>
            <a:grpSpLocks/>
          </p:cNvGrpSpPr>
          <p:nvPr/>
        </p:nvGrpSpPr>
        <p:grpSpPr bwMode="auto">
          <a:xfrm>
            <a:off x="2609850" y="4552950"/>
            <a:ext cx="3592513" cy="1828800"/>
            <a:chOff x="1680" y="2832"/>
            <a:chExt cx="2263" cy="1152"/>
          </a:xfrm>
        </p:grpSpPr>
        <p:sp>
          <p:nvSpPr>
            <p:cNvPr id="1038353" name="Rectangle 17">
              <a:extLst>
                <a:ext uri="{FF2B5EF4-FFF2-40B4-BE49-F238E27FC236}">
                  <a16:creationId xmlns:a16="http://schemas.microsoft.com/office/drawing/2014/main" id="{AFE19C4B-00FE-467C-B8EB-7C75F7ED9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32"/>
              <a:ext cx="35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6</a:t>
              </a:r>
            </a:p>
          </p:txBody>
        </p:sp>
        <p:sp>
          <p:nvSpPr>
            <p:cNvPr id="1038354" name="Line 18">
              <a:extLst>
                <a:ext uri="{FF2B5EF4-FFF2-40B4-BE49-F238E27FC236}">
                  <a16:creationId xmlns:a16="http://schemas.microsoft.com/office/drawing/2014/main" id="{1B2D8DF0-E870-4211-A658-AAF6F8B7C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1" y="2926"/>
              <a:ext cx="0" cy="8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355" name="Line 19">
              <a:extLst>
                <a:ext uri="{FF2B5EF4-FFF2-40B4-BE49-F238E27FC236}">
                  <a16:creationId xmlns:a16="http://schemas.microsoft.com/office/drawing/2014/main" id="{FA0E93D5-FC18-4BEA-AE3A-27B349965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" y="2926"/>
              <a:ext cx="15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356" name="Rectangle 20">
              <a:extLst>
                <a:ext uri="{FF2B5EF4-FFF2-40B4-BE49-F238E27FC236}">
                  <a16:creationId xmlns:a16="http://schemas.microsoft.com/office/drawing/2014/main" id="{CEB6F31F-C631-47B3-B16A-41F55EF86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3770"/>
              <a:ext cx="5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10</a:t>
              </a:r>
            </a:p>
          </p:txBody>
        </p:sp>
      </p:grpSp>
      <p:grpSp>
        <p:nvGrpSpPr>
          <p:cNvPr id="1038357" name="Group 21">
            <a:extLst>
              <a:ext uri="{FF2B5EF4-FFF2-40B4-BE49-F238E27FC236}">
                <a16:creationId xmlns:a16="http://schemas.microsoft.com/office/drawing/2014/main" id="{D6863358-A19D-40A8-990D-D27B22BCA73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257800"/>
            <a:ext cx="2181225" cy="1066800"/>
            <a:chOff x="1680" y="3312"/>
            <a:chExt cx="1374" cy="672"/>
          </a:xfrm>
        </p:grpSpPr>
        <p:sp>
          <p:nvSpPr>
            <p:cNvPr id="1038358" name="Rectangle 22">
              <a:extLst>
                <a:ext uri="{FF2B5EF4-FFF2-40B4-BE49-F238E27FC236}">
                  <a16:creationId xmlns:a16="http://schemas.microsoft.com/office/drawing/2014/main" id="{DF41456C-1F8C-4C98-90EC-5702C718A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312"/>
              <a:ext cx="35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3</a:t>
              </a:r>
            </a:p>
          </p:txBody>
        </p:sp>
        <p:sp>
          <p:nvSpPr>
            <p:cNvPr id="1038359" name="Line 23">
              <a:extLst>
                <a:ext uri="{FF2B5EF4-FFF2-40B4-BE49-F238E27FC236}">
                  <a16:creationId xmlns:a16="http://schemas.microsoft.com/office/drawing/2014/main" id="{24FBD68F-D610-4534-80BE-7D2D4C687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" y="3387"/>
              <a:ext cx="0" cy="3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360" name="Line 24">
              <a:extLst>
                <a:ext uri="{FF2B5EF4-FFF2-40B4-BE49-F238E27FC236}">
                  <a16:creationId xmlns:a16="http://schemas.microsoft.com/office/drawing/2014/main" id="{D9B6F5AC-C68C-45CD-84CE-DD4AF3544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" y="3394"/>
              <a:ext cx="69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361" name="Rectangle 25">
              <a:extLst>
                <a:ext uri="{FF2B5EF4-FFF2-40B4-BE49-F238E27FC236}">
                  <a16:creationId xmlns:a16="http://schemas.microsoft.com/office/drawing/2014/main" id="{B0C00311-D020-4EC3-A0CA-FAFCDD79C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3770"/>
              <a:ext cx="57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5</a:t>
              </a:r>
            </a:p>
          </p:txBody>
        </p:sp>
      </p:grpSp>
      <p:grpSp>
        <p:nvGrpSpPr>
          <p:cNvPr id="1038362" name="Group 26">
            <a:extLst>
              <a:ext uri="{FF2B5EF4-FFF2-40B4-BE49-F238E27FC236}">
                <a16:creationId xmlns:a16="http://schemas.microsoft.com/office/drawing/2014/main" id="{E8D10C3D-0E93-426C-8E45-0AF2DEC5CD2B}"/>
              </a:ext>
            </a:extLst>
          </p:cNvPr>
          <p:cNvGrpSpPr>
            <a:grpSpLocks/>
          </p:cNvGrpSpPr>
          <p:nvPr/>
        </p:nvGrpSpPr>
        <p:grpSpPr bwMode="auto">
          <a:xfrm rot="-319410">
            <a:off x="5219700" y="1470025"/>
            <a:ext cx="3184525" cy="2679700"/>
            <a:chOff x="2668" y="1450"/>
            <a:chExt cx="2006" cy="1688"/>
          </a:xfrm>
        </p:grpSpPr>
        <p:sp>
          <p:nvSpPr>
            <p:cNvPr id="1038363" name="Freeform 27">
              <a:extLst>
                <a:ext uri="{FF2B5EF4-FFF2-40B4-BE49-F238E27FC236}">
                  <a16:creationId xmlns:a16="http://schemas.microsoft.com/office/drawing/2014/main" id="{9D423F2E-9275-4366-A7D3-DF901275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450"/>
              <a:ext cx="1997" cy="1688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364" name="Rectangle 28">
              <a:extLst>
                <a:ext uri="{FF2B5EF4-FFF2-40B4-BE49-F238E27FC236}">
                  <a16:creationId xmlns:a16="http://schemas.microsoft.com/office/drawing/2014/main" id="{E763400C-24D3-4FBF-A9B3-D2789DC38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2893"/>
              <a:ext cx="5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200" b="1" i="1"/>
                <a:t>36</a:t>
              </a:r>
            </a:p>
          </p:txBody>
        </p:sp>
      </p:grpSp>
      <p:sp>
        <p:nvSpPr>
          <p:cNvPr id="1038365" name="Line 29">
            <a:extLst>
              <a:ext uri="{FF2B5EF4-FFF2-40B4-BE49-F238E27FC236}">
                <a16:creationId xmlns:a16="http://schemas.microsoft.com/office/drawing/2014/main" id="{59217273-7C3F-49A9-BF24-D6A327FE5F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4076700"/>
            <a:ext cx="0" cy="18732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8366" name="Line 30">
            <a:extLst>
              <a:ext uri="{FF2B5EF4-FFF2-40B4-BE49-F238E27FC236}">
                <a16:creationId xmlns:a16="http://schemas.microsoft.com/office/drawing/2014/main" id="{E4585E31-FE24-4605-9BBF-6AF809910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076700"/>
            <a:ext cx="36004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8367" name="Text Box 31">
            <a:extLst>
              <a:ext uri="{FF2B5EF4-FFF2-40B4-BE49-F238E27FC236}">
                <a16:creationId xmlns:a16="http://schemas.microsoft.com/office/drawing/2014/main" id="{BE7DFD8A-8FFF-4AF6-B260-41F3A89D1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021388"/>
            <a:ext cx="504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it-IT" sz="1200" b="1"/>
              <a:t>15</a:t>
            </a:r>
          </a:p>
        </p:txBody>
      </p:sp>
      <p:sp>
        <p:nvSpPr>
          <p:cNvPr id="1038368" name="Text Box 32">
            <a:extLst>
              <a:ext uri="{FF2B5EF4-FFF2-40B4-BE49-F238E27FC236}">
                <a16:creationId xmlns:a16="http://schemas.microsoft.com/office/drawing/2014/main" id="{C4D7AAF8-03C1-4FB9-8241-CAC602051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910013"/>
            <a:ext cx="504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it-IT" sz="1200" b="1"/>
              <a:t>9</a:t>
            </a:r>
          </a:p>
        </p:txBody>
      </p:sp>
      <p:sp>
        <p:nvSpPr>
          <p:cNvPr id="1038369" name="Freeform 33">
            <a:extLst>
              <a:ext uri="{FF2B5EF4-FFF2-40B4-BE49-F238E27FC236}">
                <a16:creationId xmlns:a16="http://schemas.microsoft.com/office/drawing/2014/main" id="{CDF2E3B9-0120-49C5-8246-78969F5D5067}"/>
              </a:ext>
            </a:extLst>
          </p:cNvPr>
          <p:cNvSpPr>
            <a:spLocks/>
          </p:cNvSpPr>
          <p:nvPr/>
        </p:nvSpPr>
        <p:spPr bwMode="auto">
          <a:xfrm rot="-180497">
            <a:off x="4211638" y="2851150"/>
            <a:ext cx="2881312" cy="2233613"/>
          </a:xfrm>
          <a:custGeom>
            <a:avLst/>
            <a:gdLst>
              <a:gd name="T0" fmla="*/ 0 w 1724"/>
              <a:gd name="T1" fmla="*/ 0 h 1543"/>
              <a:gd name="T2" fmla="*/ 363 w 1724"/>
              <a:gd name="T3" fmla="*/ 1089 h 1543"/>
              <a:gd name="T4" fmla="*/ 1724 w 1724"/>
              <a:gd name="T5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4" h="1543">
                <a:moveTo>
                  <a:pt x="0" y="0"/>
                </a:moveTo>
                <a:cubicBezTo>
                  <a:pt x="38" y="416"/>
                  <a:pt x="76" y="832"/>
                  <a:pt x="363" y="1089"/>
                </a:cubicBezTo>
                <a:cubicBezTo>
                  <a:pt x="650" y="1346"/>
                  <a:pt x="1187" y="1444"/>
                  <a:pt x="1724" y="1543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8370" name="Freeform 34">
            <a:extLst>
              <a:ext uri="{FF2B5EF4-FFF2-40B4-BE49-F238E27FC236}">
                <a16:creationId xmlns:a16="http://schemas.microsoft.com/office/drawing/2014/main" id="{CCE2ECF9-5D9F-4321-A253-0C3F51D19A66}"/>
              </a:ext>
            </a:extLst>
          </p:cNvPr>
          <p:cNvSpPr>
            <a:spLocks/>
          </p:cNvSpPr>
          <p:nvPr/>
        </p:nvSpPr>
        <p:spPr bwMode="auto">
          <a:xfrm rot="-326894">
            <a:off x="5075238" y="2133600"/>
            <a:ext cx="2881312" cy="2233613"/>
          </a:xfrm>
          <a:custGeom>
            <a:avLst/>
            <a:gdLst>
              <a:gd name="T0" fmla="*/ 0 w 1724"/>
              <a:gd name="T1" fmla="*/ 0 h 1543"/>
              <a:gd name="T2" fmla="*/ 363 w 1724"/>
              <a:gd name="T3" fmla="*/ 1089 h 1543"/>
              <a:gd name="T4" fmla="*/ 1724 w 1724"/>
              <a:gd name="T5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4" h="1543">
                <a:moveTo>
                  <a:pt x="0" y="0"/>
                </a:moveTo>
                <a:cubicBezTo>
                  <a:pt x="38" y="416"/>
                  <a:pt x="76" y="832"/>
                  <a:pt x="363" y="1089"/>
                </a:cubicBezTo>
                <a:cubicBezTo>
                  <a:pt x="650" y="1346"/>
                  <a:pt x="1187" y="1444"/>
                  <a:pt x="1724" y="1543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67" grpId="0"/>
      <p:bldP spid="103836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>
            <a:extLst>
              <a:ext uri="{FF2B5EF4-FFF2-40B4-BE49-F238E27FC236}">
                <a16:creationId xmlns:a16="http://schemas.microsoft.com/office/drawing/2014/main" id="{D67C7F8E-BCD2-487A-89B4-A6E47A17D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b) efficienza economica</a:t>
            </a:r>
            <a:endParaRPr lang="it-IT" altLang="it-IT" sz="2000" i="1"/>
          </a:p>
        </p:txBody>
      </p:sp>
      <p:sp>
        <p:nvSpPr>
          <p:cNvPr id="894979" name="Rectangle 3">
            <a:extLst>
              <a:ext uri="{FF2B5EF4-FFF2-40B4-BE49-F238E27FC236}">
                <a16:creationId xmlns:a16="http://schemas.microsoft.com/office/drawing/2014/main" id="{2829C11B-B862-49F7-BE7B-51752A32D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305050"/>
            <a:ext cx="7345362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 b="1" dirty="0">
                <a:solidFill>
                  <a:schemeClr val="bg2"/>
                </a:solidFill>
              </a:rPr>
              <a:t>Come </a:t>
            </a:r>
            <a:r>
              <a:rPr lang="en-US" altLang="it-IT" sz="2000" b="1" dirty="0" err="1">
                <a:solidFill>
                  <a:schemeClr val="bg2"/>
                </a:solidFill>
              </a:rPr>
              <a:t>produrre</a:t>
            </a:r>
            <a:r>
              <a:rPr lang="en-US" altLang="it-IT" sz="2000" b="1" dirty="0">
                <a:solidFill>
                  <a:schemeClr val="bg2"/>
                </a:solidFill>
              </a:rPr>
              <a:t> un </a:t>
            </a:r>
            <a:r>
              <a:rPr lang="en-US" altLang="it-IT" sz="2000" b="1" dirty="0" err="1">
                <a:solidFill>
                  <a:schemeClr val="bg2"/>
                </a:solidFill>
              </a:rPr>
              <a:t>certo</a:t>
            </a:r>
            <a:r>
              <a:rPr lang="en-US" altLang="it-IT" sz="2000" b="1" dirty="0">
                <a:solidFill>
                  <a:schemeClr val="bg2"/>
                </a:solidFill>
              </a:rPr>
              <a:t> </a:t>
            </a:r>
            <a:r>
              <a:rPr lang="en-US" altLang="it-IT" sz="2000" b="1" i="1" dirty="0">
                <a:solidFill>
                  <a:schemeClr val="bg2"/>
                </a:solidFill>
              </a:rPr>
              <a:t>q</a:t>
            </a:r>
            <a:r>
              <a:rPr lang="en-US" altLang="it-IT" sz="2000" b="1" i="1" baseline="-25000" dirty="0">
                <a:solidFill>
                  <a:schemeClr val="bg2"/>
                </a:solidFill>
              </a:rPr>
              <a:t>0</a:t>
            </a:r>
            <a:r>
              <a:rPr lang="en-US" altLang="it-IT" sz="2000" b="1" dirty="0">
                <a:solidFill>
                  <a:schemeClr val="bg2"/>
                </a:solidFill>
              </a:rPr>
              <a:t> al </a:t>
            </a:r>
            <a:r>
              <a:rPr lang="en-US" altLang="it-IT" sz="2000" b="1" dirty="0" err="1">
                <a:solidFill>
                  <a:schemeClr val="bg2"/>
                </a:solidFill>
              </a:rPr>
              <a:t>minimo</a:t>
            </a:r>
            <a:r>
              <a:rPr lang="en-US" altLang="it-IT" sz="2000" b="1" dirty="0">
                <a:solidFill>
                  <a:schemeClr val="bg2"/>
                </a:solidFill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</a:rPr>
              <a:t>costo</a:t>
            </a:r>
            <a:r>
              <a:rPr lang="en-US" altLang="it-IT" sz="2000" b="1" dirty="0">
                <a:solidFill>
                  <a:schemeClr val="bg2"/>
                </a:solidFill>
              </a:rPr>
              <a:t>?</a:t>
            </a:r>
            <a:endParaRPr lang="en-US" altLang="it-IT" sz="2000" b="1" i="1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</a:pPr>
            <a:endParaRPr lang="en-US" altLang="it-IT" sz="2000" b="1" i="1" dirty="0">
              <a:solidFill>
                <a:schemeClr val="bg2"/>
              </a:solidFill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 dirty="0" err="1"/>
              <a:t>Tra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tutte</a:t>
            </a:r>
            <a:r>
              <a:rPr lang="en-US" altLang="it-IT" sz="2000" dirty="0"/>
              <a:t> le </a:t>
            </a:r>
            <a:r>
              <a:rPr lang="en-US" altLang="it-IT" sz="2000" dirty="0" err="1"/>
              <a:t>tecniche</a:t>
            </a:r>
            <a:r>
              <a:rPr lang="en-US" altLang="it-IT" sz="2000" dirty="0"/>
              <a:t> </a:t>
            </a:r>
            <a:r>
              <a:rPr lang="en-US" altLang="it-IT" sz="2000" b="1" dirty="0"/>
              <a:t>(</a:t>
            </a:r>
            <a:r>
              <a:rPr lang="en-US" altLang="it-IT" sz="2000" b="1" i="1" dirty="0"/>
              <a:t>x</a:t>
            </a:r>
            <a:r>
              <a:rPr lang="en-US" altLang="it-IT" sz="2000" b="1" i="1" baseline="-25000" dirty="0"/>
              <a:t>1</a:t>
            </a:r>
            <a:r>
              <a:rPr lang="en-US" altLang="it-IT" sz="2000" b="1" i="1" dirty="0"/>
              <a:t>, x</a:t>
            </a:r>
            <a:r>
              <a:rPr lang="en-US" altLang="it-IT" sz="2000" b="1" i="1" baseline="-25000" dirty="0"/>
              <a:t>2</a:t>
            </a:r>
            <a:r>
              <a:rPr lang="en-US" altLang="it-IT" sz="2000" b="1" dirty="0"/>
              <a:t>)</a:t>
            </a:r>
            <a:r>
              <a:rPr lang="en-US" altLang="it-IT" sz="2000" dirty="0"/>
              <a:t> per </a:t>
            </a:r>
            <a:r>
              <a:rPr lang="en-US" altLang="it-IT" sz="2000" b="1" i="1" dirty="0"/>
              <a:t>q</a:t>
            </a:r>
            <a:r>
              <a:rPr lang="en-US" altLang="it-IT" sz="2000" b="1" i="1" baseline="-25000" dirty="0"/>
              <a:t>0</a:t>
            </a:r>
            <a:r>
              <a:rPr lang="en-US" altLang="it-IT" sz="2000" dirty="0"/>
              <a:t> </a:t>
            </a:r>
            <a:r>
              <a:rPr lang="en-US" altLang="it-IT" sz="2000" dirty="0">
                <a:sym typeface="Wingdings 3" panose="05040102010807070707" pitchFamily="18" charset="2"/>
              </a:rPr>
              <a:t> </a:t>
            </a:r>
            <a:r>
              <a:rPr lang="en-US" altLang="it-IT" sz="2000" b="1" i="1" dirty="0" err="1">
                <a:solidFill>
                  <a:srgbClr val="FF3300"/>
                </a:solidFill>
                <a:sym typeface="Wingdings 3" panose="05040102010807070707" pitchFamily="18" charset="2"/>
              </a:rPr>
              <a:t>Isoquanto</a:t>
            </a:r>
            <a:r>
              <a:rPr lang="en-US" altLang="it-IT" sz="2000" b="1" i="1" dirty="0">
                <a:solidFill>
                  <a:srgbClr val="FF3300"/>
                </a:solidFill>
                <a:sym typeface="Wingdings 3" panose="05040102010807070707" pitchFamily="18" charset="2"/>
              </a:rPr>
              <a:t> di </a:t>
            </a:r>
            <a:r>
              <a:rPr lang="en-US" altLang="it-IT" sz="2000" b="1" i="1" dirty="0" err="1">
                <a:solidFill>
                  <a:srgbClr val="FF3300"/>
                </a:solidFill>
                <a:sym typeface="Wingdings 3" panose="05040102010807070707" pitchFamily="18" charset="2"/>
              </a:rPr>
              <a:t>produzione</a:t>
            </a:r>
            <a:r>
              <a:rPr lang="en-US" altLang="it-IT" sz="2000" dirty="0">
                <a:sym typeface="Wingdings 3" panose="05040102010807070707" pitchFamily="18" charset="2"/>
              </a:rPr>
              <a:t> per </a:t>
            </a:r>
            <a:r>
              <a:rPr lang="en-US" altLang="it-IT" sz="2000" b="1" i="1" dirty="0">
                <a:solidFill>
                  <a:srgbClr val="FF3300"/>
                </a:solidFill>
                <a:sym typeface="Wingdings 3" panose="05040102010807070707" pitchFamily="18" charset="2"/>
              </a:rPr>
              <a:t>q</a:t>
            </a:r>
            <a:r>
              <a:rPr lang="en-US" altLang="it-IT" sz="2000" b="1" i="1" baseline="-25000" dirty="0">
                <a:solidFill>
                  <a:srgbClr val="FF3300"/>
                </a:solidFill>
                <a:sym typeface="Wingdings 3" panose="05040102010807070707" pitchFamily="18" charset="2"/>
              </a:rPr>
              <a:t>0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000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 dirty="0"/>
              <a:t>… </a:t>
            </a:r>
            <a:r>
              <a:rPr lang="en-US" altLang="it-IT" sz="2000" dirty="0" err="1"/>
              <a:t>scegliere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quella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che</a:t>
            </a:r>
            <a:r>
              <a:rPr lang="en-US" altLang="it-IT" sz="2000" dirty="0"/>
              <a:t> </a:t>
            </a:r>
            <a:r>
              <a:rPr lang="en-US" altLang="it-IT" sz="2000" b="1" i="1" dirty="0" err="1"/>
              <a:t>minimizza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costi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totali</a:t>
            </a:r>
            <a:r>
              <a:rPr lang="en-US" altLang="it-IT" sz="2000" dirty="0"/>
              <a:t> (</a:t>
            </a:r>
            <a:r>
              <a:rPr lang="en-US" altLang="it-IT" sz="2000" b="1" i="1" dirty="0">
                <a:solidFill>
                  <a:srgbClr val="FF3300"/>
                </a:solidFill>
              </a:rPr>
              <a:t>CT</a:t>
            </a:r>
            <a:r>
              <a:rPr lang="en-US" altLang="it-IT" sz="2000" dirty="0"/>
              <a:t>) </a:t>
            </a:r>
            <a:endParaRPr lang="en-US" altLang="it-IT" sz="2000" i="1" dirty="0">
              <a:sym typeface="Wingdings 3" panose="05040102010807070707" pitchFamily="18" charset="2"/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000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 dirty="0"/>
              <a:t>… ossia la </a:t>
            </a:r>
            <a:r>
              <a:rPr lang="en-US" altLang="it-IT" sz="2000" dirty="0" err="1"/>
              <a:t>somma</a:t>
            </a:r>
            <a:r>
              <a:rPr lang="en-US" altLang="it-IT" sz="2000" dirty="0"/>
              <a:t> del </a:t>
            </a:r>
            <a:r>
              <a:rPr lang="en-US" altLang="it-IT" sz="2000" dirty="0" err="1"/>
              <a:t>costo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acquisto</a:t>
            </a:r>
            <a:r>
              <a:rPr lang="en-US" altLang="it-IT" sz="2000" dirty="0"/>
              <a:t> di </a:t>
            </a:r>
            <a:r>
              <a:rPr lang="en-US" altLang="it-IT" sz="2000" b="1" i="1" dirty="0"/>
              <a:t>x</a:t>
            </a:r>
            <a:r>
              <a:rPr lang="en-US" altLang="it-IT" sz="2000" b="1" i="1" baseline="-25000" dirty="0"/>
              <a:t>1</a:t>
            </a:r>
            <a:r>
              <a:rPr lang="en-US" altLang="it-IT" sz="2000" dirty="0"/>
              <a:t> (con </a:t>
            </a:r>
            <a:r>
              <a:rPr lang="en-US" altLang="it-IT" sz="2000" dirty="0" err="1"/>
              <a:t>costo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unitario</a:t>
            </a:r>
            <a:r>
              <a:rPr lang="en-US" altLang="it-IT" sz="2000" dirty="0"/>
              <a:t> </a:t>
            </a:r>
            <a:r>
              <a:rPr lang="en-US" altLang="it-IT" sz="2000" b="1" i="1" dirty="0"/>
              <a:t>w</a:t>
            </a:r>
            <a:r>
              <a:rPr lang="en-US" altLang="it-IT" sz="2000" b="1" i="1" baseline="-25000" dirty="0"/>
              <a:t>1</a:t>
            </a:r>
            <a:r>
              <a:rPr lang="en-US" altLang="it-IT" sz="2000" dirty="0"/>
              <a:t>) e del </a:t>
            </a:r>
            <a:r>
              <a:rPr lang="en-US" altLang="it-IT" sz="2000" dirty="0" err="1"/>
              <a:t>costo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acquisto</a:t>
            </a:r>
            <a:r>
              <a:rPr lang="en-US" altLang="it-IT" sz="2000" dirty="0"/>
              <a:t> di </a:t>
            </a:r>
            <a:r>
              <a:rPr lang="en-US" altLang="it-IT" sz="2000" b="1" i="1" dirty="0"/>
              <a:t>x</a:t>
            </a:r>
            <a:r>
              <a:rPr lang="en-US" altLang="it-IT" sz="2000" b="1" i="1" baseline="-25000" dirty="0"/>
              <a:t>2</a:t>
            </a:r>
            <a:r>
              <a:rPr lang="en-US" altLang="it-IT" sz="2000" dirty="0"/>
              <a:t> (con </a:t>
            </a:r>
            <a:r>
              <a:rPr lang="en-US" altLang="it-IT" sz="2000" dirty="0" err="1"/>
              <a:t>costo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unitario</a:t>
            </a:r>
            <a:r>
              <a:rPr lang="en-US" altLang="it-IT" sz="2000" dirty="0"/>
              <a:t> </a:t>
            </a:r>
            <a:r>
              <a:rPr lang="en-US" altLang="it-IT" sz="2000" b="1" i="1" dirty="0"/>
              <a:t>w</a:t>
            </a:r>
            <a:r>
              <a:rPr lang="en-US" altLang="it-IT" sz="2000" b="1" i="1" baseline="-25000" dirty="0"/>
              <a:t>2</a:t>
            </a:r>
            <a:r>
              <a:rPr lang="en-US" altLang="it-IT" sz="2000" dirty="0"/>
              <a:t>)</a:t>
            </a:r>
          </a:p>
          <a:p>
            <a:pPr marL="577850" indent="-577850" algn="ctr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it-IT" sz="2000" b="1" i="1" dirty="0"/>
          </a:p>
          <a:p>
            <a:pPr marL="577850" indent="-577850" algn="ctr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it-IT" sz="2000" b="1" i="1" dirty="0"/>
              <a:t>CT = w</a:t>
            </a:r>
            <a:r>
              <a:rPr lang="en-US" altLang="it-IT" sz="2000" b="1" i="1" baseline="-25000" dirty="0"/>
              <a:t>1</a:t>
            </a:r>
            <a:r>
              <a:rPr lang="en-US" altLang="it-IT" sz="2000" b="1" i="1" dirty="0"/>
              <a:t>x</a:t>
            </a:r>
            <a:r>
              <a:rPr lang="en-US" altLang="it-IT" sz="2000" b="1" i="1" baseline="-25000" dirty="0"/>
              <a:t>1</a:t>
            </a:r>
            <a:r>
              <a:rPr lang="en-US" altLang="it-IT" sz="2000" b="1" i="1" dirty="0"/>
              <a:t> + w</a:t>
            </a:r>
            <a:r>
              <a:rPr lang="en-US" altLang="it-IT" sz="2000" b="1" i="1" baseline="-25000" dirty="0"/>
              <a:t>2</a:t>
            </a:r>
            <a:r>
              <a:rPr lang="en-US" altLang="it-IT" sz="2000" b="1" i="1" dirty="0"/>
              <a:t>x</a:t>
            </a:r>
            <a:r>
              <a:rPr lang="en-US" altLang="it-IT" sz="2000" b="1" i="1" baseline="-25000" dirty="0"/>
              <a:t>2</a:t>
            </a: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000" dirty="0"/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 b="1" dirty="0" err="1">
                <a:solidFill>
                  <a:schemeClr val="bg2"/>
                </a:solidFill>
              </a:rPr>
              <a:t>Attenzione</a:t>
            </a:r>
            <a:r>
              <a:rPr lang="en-US" altLang="it-IT" sz="2000" b="1" dirty="0">
                <a:solidFill>
                  <a:schemeClr val="bg2"/>
                </a:solidFill>
              </a:rPr>
              <a:t>!</a:t>
            </a:r>
            <a:r>
              <a:rPr lang="en-US" altLang="it-IT" sz="2000" dirty="0"/>
              <a:t> Lo </a:t>
            </a:r>
            <a:r>
              <a:rPr lang="en-US" altLang="it-IT" sz="2000" dirty="0" err="1"/>
              <a:t>stesso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costo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totale</a:t>
            </a:r>
            <a:r>
              <a:rPr lang="en-US" altLang="it-IT" sz="2000" dirty="0"/>
              <a:t> </a:t>
            </a:r>
            <a:r>
              <a:rPr lang="en-US" altLang="it-IT" sz="2000" b="1" i="1" dirty="0"/>
              <a:t>CT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può</a:t>
            </a:r>
            <a:r>
              <a:rPr lang="en-US" altLang="it-IT" sz="2000" dirty="0"/>
              <a:t> </a:t>
            </a:r>
            <a:r>
              <a:rPr lang="en-US" altLang="it-IT" sz="2000" dirty="0" err="1"/>
              <a:t>essere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dovuto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all’impiego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numerose</a:t>
            </a:r>
            <a:r>
              <a:rPr lang="en-US" altLang="it-IT" sz="2000" dirty="0"/>
              <a:t> (infinite) </a:t>
            </a:r>
            <a:r>
              <a:rPr lang="en-US" altLang="it-IT" sz="2000" dirty="0" err="1"/>
              <a:t>tecniche</a:t>
            </a:r>
            <a:r>
              <a:rPr lang="en-US" altLang="it-IT" sz="2000" dirty="0"/>
              <a:t> </a:t>
            </a:r>
            <a:r>
              <a:rPr lang="en-US" altLang="it-IT" sz="2000" dirty="0">
                <a:sym typeface="Wingdings 3" panose="05040102010807070707" pitchFamily="18" charset="2"/>
              </a:rPr>
              <a:t> </a:t>
            </a:r>
            <a:r>
              <a:rPr lang="en-US" altLang="it-IT" sz="2000" b="1" i="1" dirty="0" err="1">
                <a:solidFill>
                  <a:srgbClr val="FF3300"/>
                </a:solidFill>
                <a:sym typeface="Wingdings 3" panose="05040102010807070707" pitchFamily="18" charset="2"/>
              </a:rPr>
              <a:t>Funzione</a:t>
            </a:r>
            <a:r>
              <a:rPr lang="en-US" altLang="it-IT" sz="2000" b="1" i="1" dirty="0">
                <a:solidFill>
                  <a:srgbClr val="FF3300"/>
                </a:solidFill>
                <a:sym typeface="Wingdings 3" panose="05040102010807070707" pitchFamily="18" charset="2"/>
              </a:rPr>
              <a:t> di </a:t>
            </a:r>
            <a:r>
              <a:rPr lang="en-US" altLang="it-IT" sz="2000" b="1" i="1" dirty="0" err="1">
                <a:solidFill>
                  <a:srgbClr val="FF3300"/>
                </a:solidFill>
                <a:sym typeface="Wingdings 3" panose="05040102010807070707" pitchFamily="18" charset="2"/>
              </a:rPr>
              <a:t>isocosto</a:t>
            </a:r>
            <a:r>
              <a:rPr lang="en-US" altLang="it-IT" sz="2000" b="1" i="1" dirty="0">
                <a:solidFill>
                  <a:srgbClr val="FF3300"/>
                </a:solidFill>
              </a:rPr>
              <a:t> </a:t>
            </a:r>
            <a:endParaRPr lang="en-US" altLang="it-IT" sz="2000" b="1" i="1" dirty="0">
              <a:solidFill>
                <a:srgbClr val="FF3300"/>
              </a:solidFill>
              <a:sym typeface="Wingdings 3" panose="05040102010807070707" pitchFamily="18" charset="2"/>
            </a:endParaRPr>
          </a:p>
          <a:p>
            <a:pPr marL="577850" indent="-577850">
              <a:lnSpc>
                <a:spcPct val="80000"/>
              </a:lnSpc>
              <a:buClr>
                <a:schemeClr val="bg2"/>
              </a:buClr>
            </a:pPr>
            <a:endParaRPr lang="en-US" altLang="it-IT" sz="2000" b="1" i="1" dirty="0">
              <a:solidFill>
                <a:srgbClr val="FF3300"/>
              </a:solidFill>
            </a:endParaRPr>
          </a:p>
        </p:txBody>
      </p:sp>
      <p:sp>
        <p:nvSpPr>
          <p:cNvPr id="894980" name="Rectangle 4">
            <a:extLst>
              <a:ext uri="{FF2B5EF4-FFF2-40B4-BE49-F238E27FC236}">
                <a16:creationId xmlns:a16="http://schemas.microsoft.com/office/drawing/2014/main" id="{8045DB15-C638-4A1D-8BFB-15B5ADBD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894985" name="Group 9">
            <a:extLst>
              <a:ext uri="{FF2B5EF4-FFF2-40B4-BE49-F238E27FC236}">
                <a16:creationId xmlns:a16="http://schemas.microsoft.com/office/drawing/2014/main" id="{2318B473-0FC2-4490-89E0-9EACDA5C30A8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4581525"/>
            <a:ext cx="1800225" cy="1152525"/>
            <a:chOff x="2835" y="2886"/>
            <a:chExt cx="1134" cy="726"/>
          </a:xfrm>
        </p:grpSpPr>
        <p:sp>
          <p:nvSpPr>
            <p:cNvPr id="894981" name="Oval 5">
              <a:extLst>
                <a:ext uri="{FF2B5EF4-FFF2-40B4-BE49-F238E27FC236}">
                  <a16:creationId xmlns:a16="http://schemas.microsoft.com/office/drawing/2014/main" id="{1FF1880A-A5F6-4901-9351-0CD7BDDEA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203"/>
              <a:ext cx="408" cy="409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4983" name="Line 7">
              <a:extLst>
                <a:ext uri="{FF2B5EF4-FFF2-40B4-BE49-F238E27FC236}">
                  <a16:creationId xmlns:a16="http://schemas.microsoft.com/office/drawing/2014/main" id="{5BE4A577-6E1F-41B2-BD18-88053CE8B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2886"/>
              <a:ext cx="8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94986" name="Group 10">
            <a:extLst>
              <a:ext uri="{FF2B5EF4-FFF2-40B4-BE49-F238E27FC236}">
                <a16:creationId xmlns:a16="http://schemas.microsoft.com/office/drawing/2014/main" id="{D9CD4E8C-6D1A-40C9-9D9C-83047325BA2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18906" y="4869656"/>
            <a:ext cx="720725" cy="864887"/>
            <a:chOff x="3334" y="3067"/>
            <a:chExt cx="453" cy="545"/>
          </a:xfrm>
        </p:grpSpPr>
        <p:sp>
          <p:nvSpPr>
            <p:cNvPr id="894982" name="Oval 6">
              <a:extLst>
                <a:ext uri="{FF2B5EF4-FFF2-40B4-BE49-F238E27FC236}">
                  <a16:creationId xmlns:a16="http://schemas.microsoft.com/office/drawing/2014/main" id="{515778F5-7F73-4317-9215-8FC9EFEC0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3203"/>
              <a:ext cx="408" cy="409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4984" name="Line 8">
              <a:extLst>
                <a:ext uri="{FF2B5EF4-FFF2-40B4-BE49-F238E27FC236}">
                  <a16:creationId xmlns:a16="http://schemas.microsoft.com/office/drawing/2014/main" id="{C916CC8E-14D9-4943-809B-5174C5837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3067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035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9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9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>
            <a:extLst>
              <a:ext uri="{FF2B5EF4-FFF2-40B4-BE49-F238E27FC236}">
                <a16:creationId xmlns:a16="http://schemas.microsoft.com/office/drawing/2014/main" id="{D97FD8BD-B0CF-45CF-903D-1A9406D46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Equazione [9] – Funzione di isocosto in forma implicita</a:t>
            </a:r>
            <a:endParaRPr lang="en-GB" altLang="it-IT"/>
          </a:p>
        </p:txBody>
      </p:sp>
      <p:sp>
        <p:nvSpPr>
          <p:cNvPr id="804869" name="Text Box 5">
            <a:extLst>
              <a:ext uri="{FF2B5EF4-FFF2-40B4-BE49-F238E27FC236}">
                <a16:creationId xmlns:a16="http://schemas.microsoft.com/office/drawing/2014/main" id="{195BBC24-4E99-41DA-991C-B9AD83B1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573463"/>
            <a:ext cx="40338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 i="1" dirty="0">
                <a:cs typeface="Arial" panose="020B0604020202020204" pitchFamily="34" charset="0"/>
              </a:rPr>
              <a:t>CT</a:t>
            </a:r>
            <a:r>
              <a:rPr lang="it-IT" altLang="it-IT" sz="2000" b="1" i="1" baseline="-25000" dirty="0">
                <a:cs typeface="Arial" panose="020B0604020202020204" pitchFamily="34" charset="0"/>
              </a:rPr>
              <a:t> </a:t>
            </a:r>
            <a:r>
              <a:rPr lang="it-IT" altLang="it-IT" sz="2000" b="1" dirty="0">
                <a:cs typeface="Arial" panose="020B0604020202020204" pitchFamily="34" charset="0"/>
              </a:rPr>
              <a:t>: </a:t>
            </a:r>
            <a:r>
              <a:rPr lang="it-IT" altLang="it-IT" sz="2000" dirty="0">
                <a:cs typeface="Arial" panose="020B0604020202020204" pitchFamily="34" charset="0"/>
              </a:rPr>
              <a:t>costi totali </a:t>
            </a:r>
            <a:r>
              <a:rPr lang="it-IT" altLang="it-IT" sz="2000" u="sng" dirty="0">
                <a:solidFill>
                  <a:srgbClr val="FF3300"/>
                </a:solidFill>
                <a:cs typeface="Arial" panose="020B0604020202020204" pitchFamily="34" charset="0"/>
              </a:rPr>
              <a:t>(dati a un certo valore)</a:t>
            </a:r>
            <a:r>
              <a:rPr lang="it-IT" altLang="it-IT" sz="2000" dirty="0">
                <a:solidFill>
                  <a:srgbClr val="FF3300"/>
                </a:solidFill>
                <a:cs typeface="Arial" panose="020B0604020202020204" pitchFamily="34" charset="0"/>
              </a:rPr>
              <a:t>, </a:t>
            </a:r>
            <a:r>
              <a:rPr lang="it-IT" altLang="it-IT" sz="2000" i="1" dirty="0">
                <a:solidFill>
                  <a:srgbClr val="FF3300"/>
                </a:solidFill>
                <a:cs typeface="Arial" panose="020B0604020202020204" pitchFamily="34" charset="0"/>
              </a:rPr>
              <a:t>CT</a:t>
            </a:r>
            <a:r>
              <a:rPr lang="it-IT" altLang="it-IT" sz="2000" i="1" baseline="-25000" dirty="0">
                <a:solidFill>
                  <a:srgbClr val="FF3300"/>
                </a:solidFill>
                <a:cs typeface="Arial" panose="020B0604020202020204" pitchFamily="34" charset="0"/>
              </a:rPr>
              <a:t>0</a:t>
            </a:r>
          </a:p>
          <a:p>
            <a:r>
              <a:rPr lang="it-IT" altLang="it-IT" sz="2000" b="1" i="1" dirty="0">
                <a:cs typeface="Arial" panose="020B0604020202020204" pitchFamily="34" charset="0"/>
              </a:rPr>
              <a:t>x</a:t>
            </a:r>
            <a:r>
              <a:rPr lang="it-IT" altLang="it-IT" sz="2000" b="1" i="1" baseline="-25000" dirty="0">
                <a:cs typeface="Arial" panose="020B0604020202020204" pitchFamily="34" charset="0"/>
              </a:rPr>
              <a:t>1</a:t>
            </a:r>
            <a:r>
              <a:rPr lang="it-IT" altLang="it-IT" sz="2000" b="1" dirty="0">
                <a:cs typeface="Arial" panose="020B0604020202020204" pitchFamily="34" charset="0"/>
              </a:rPr>
              <a:t>: </a:t>
            </a:r>
            <a:r>
              <a:rPr lang="it-IT" altLang="it-IT" sz="2000" dirty="0">
                <a:cs typeface="Arial" panose="020B0604020202020204" pitchFamily="34" charset="0"/>
              </a:rPr>
              <a:t>quantità impiegata dell’input </a:t>
            </a:r>
            <a:r>
              <a:rPr lang="it-IT" altLang="it-IT" sz="2000" i="1" dirty="0">
                <a:cs typeface="Arial" panose="020B0604020202020204" pitchFamily="34" charset="0"/>
              </a:rPr>
              <a:t>1</a:t>
            </a:r>
          </a:p>
          <a:p>
            <a:r>
              <a:rPr lang="it-IT" altLang="it-IT" sz="2000" b="1" i="1" dirty="0">
                <a:cs typeface="Arial" panose="020B0604020202020204" pitchFamily="34" charset="0"/>
              </a:rPr>
              <a:t>x</a:t>
            </a:r>
            <a:r>
              <a:rPr lang="it-IT" altLang="it-IT" sz="2000" b="1" i="1" baseline="-25000" dirty="0">
                <a:cs typeface="Arial" panose="020B0604020202020204" pitchFamily="34" charset="0"/>
              </a:rPr>
              <a:t>2</a:t>
            </a:r>
            <a:r>
              <a:rPr lang="it-IT" altLang="it-IT" sz="2000" b="1" dirty="0">
                <a:cs typeface="Arial" panose="020B0604020202020204" pitchFamily="34" charset="0"/>
              </a:rPr>
              <a:t>: </a:t>
            </a:r>
            <a:r>
              <a:rPr lang="it-IT" altLang="it-IT" sz="2000" dirty="0">
                <a:cs typeface="Arial" panose="020B0604020202020204" pitchFamily="34" charset="0"/>
              </a:rPr>
              <a:t>quantità impiegata dell’input </a:t>
            </a:r>
            <a:r>
              <a:rPr lang="it-IT" altLang="it-IT" sz="2000" i="1" dirty="0">
                <a:cs typeface="Arial" panose="020B0604020202020204" pitchFamily="34" charset="0"/>
              </a:rPr>
              <a:t>2</a:t>
            </a:r>
          </a:p>
          <a:p>
            <a:r>
              <a:rPr lang="it-IT" altLang="it-IT" sz="2000" b="1" i="1" dirty="0">
                <a:cs typeface="Arial" panose="020B0604020202020204" pitchFamily="34" charset="0"/>
              </a:rPr>
              <a:t>w</a:t>
            </a:r>
            <a:r>
              <a:rPr lang="it-IT" altLang="it-IT" sz="2000" b="1" i="1" baseline="-25000" dirty="0">
                <a:cs typeface="Arial" panose="020B0604020202020204" pitchFamily="34" charset="0"/>
              </a:rPr>
              <a:t>1</a:t>
            </a:r>
            <a:r>
              <a:rPr lang="it-IT" altLang="it-IT" sz="2000" b="1" dirty="0">
                <a:cs typeface="Arial" panose="020B0604020202020204" pitchFamily="34" charset="0"/>
              </a:rPr>
              <a:t>: </a:t>
            </a:r>
            <a:r>
              <a:rPr lang="it-IT" altLang="it-IT" sz="2000" dirty="0">
                <a:cs typeface="Arial" panose="020B0604020202020204" pitchFamily="34" charset="0"/>
              </a:rPr>
              <a:t>costo unitario dell’input </a:t>
            </a:r>
            <a:r>
              <a:rPr lang="it-IT" altLang="it-IT" sz="2000" i="1" dirty="0">
                <a:cs typeface="Arial" panose="020B0604020202020204" pitchFamily="34" charset="0"/>
              </a:rPr>
              <a:t>1</a:t>
            </a:r>
          </a:p>
          <a:p>
            <a:r>
              <a:rPr lang="it-IT" altLang="it-IT" sz="2000" b="1" i="1" dirty="0">
                <a:cs typeface="Arial" panose="020B0604020202020204" pitchFamily="34" charset="0"/>
              </a:rPr>
              <a:t>w</a:t>
            </a:r>
            <a:r>
              <a:rPr lang="it-IT" altLang="it-IT" sz="2000" b="1" i="1" baseline="-25000" dirty="0">
                <a:cs typeface="Arial" panose="020B0604020202020204" pitchFamily="34" charset="0"/>
              </a:rPr>
              <a:t>2</a:t>
            </a:r>
            <a:r>
              <a:rPr lang="it-IT" altLang="it-IT" sz="2000" b="1" dirty="0">
                <a:cs typeface="Arial" panose="020B0604020202020204" pitchFamily="34" charset="0"/>
              </a:rPr>
              <a:t>: </a:t>
            </a:r>
            <a:r>
              <a:rPr lang="it-IT" altLang="it-IT" sz="2000" dirty="0">
                <a:cs typeface="Arial" panose="020B0604020202020204" pitchFamily="34" charset="0"/>
              </a:rPr>
              <a:t>costo unitario dell’input </a:t>
            </a:r>
            <a:r>
              <a:rPr lang="it-IT" altLang="it-IT" sz="2000" i="1" dirty="0"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804870" name="Object 6">
            <a:extLst>
              <a:ext uri="{FF2B5EF4-FFF2-40B4-BE49-F238E27FC236}">
                <a16:creationId xmlns:a16="http://schemas.microsoft.com/office/drawing/2014/main" id="{A2090E99-BBCF-4082-8E71-7E6FDEE61E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9450" y="2192338"/>
          <a:ext cx="31845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8" name="Equation" r:id="rId4" imgW="1460160" imgH="228600" progId="Equation.3">
                  <p:embed/>
                </p:oleObj>
              </mc:Choice>
              <mc:Fallback>
                <p:oleObj name="Equation" r:id="rId4" imgW="1460160" imgH="228600" progId="Equation.3">
                  <p:embed/>
                  <p:pic>
                    <p:nvPicPr>
                      <p:cNvPr id="804870" name="Object 6">
                        <a:extLst>
                          <a:ext uri="{FF2B5EF4-FFF2-40B4-BE49-F238E27FC236}">
                            <a16:creationId xmlns:a16="http://schemas.microsoft.com/office/drawing/2014/main" id="{A2090E99-BBCF-4082-8E71-7E6FDEE61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2192338"/>
                        <a:ext cx="318452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4871" name="Text Box 7">
            <a:extLst>
              <a:ext uri="{FF2B5EF4-FFF2-40B4-BE49-F238E27FC236}">
                <a16:creationId xmlns:a16="http://schemas.microsoft.com/office/drawing/2014/main" id="{E742F79D-EF1A-4553-8E39-80CB93BE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3204131"/>
            <a:ext cx="3527425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800" b="1" i="1" dirty="0">
                <a:solidFill>
                  <a:srgbClr val="FF3300"/>
                </a:solidFill>
                <a:latin typeface="+mn-lt"/>
              </a:rPr>
              <a:t>Funzione di isocosto</a:t>
            </a:r>
          </a:p>
          <a:p>
            <a:r>
              <a:rPr lang="it-IT" altLang="it-IT" sz="1800" dirty="0">
                <a:latin typeface="+mn-lt"/>
              </a:rPr>
              <a:t>tutte le combinazioni di </a:t>
            </a:r>
            <a:r>
              <a:rPr lang="it-IT" altLang="it-IT" sz="1800" i="1" dirty="0">
                <a:latin typeface="+mn-lt"/>
              </a:rPr>
              <a:t>input</a:t>
            </a:r>
            <a:r>
              <a:rPr lang="it-IT" altLang="it-IT" sz="1800" dirty="0">
                <a:latin typeface="+mn-lt"/>
              </a:rPr>
              <a:t> che per l’impresa hanno lo stesso costo totale (</a:t>
            </a:r>
            <a:r>
              <a:rPr lang="it-IT" altLang="it-IT" sz="1800" b="1" i="1" dirty="0">
                <a:latin typeface="+mn-lt"/>
              </a:rPr>
              <a:t>CT = CT</a:t>
            </a:r>
            <a:r>
              <a:rPr lang="it-IT" altLang="it-IT" sz="1800" b="1" i="1" baseline="-25000" dirty="0">
                <a:latin typeface="+mn-lt"/>
              </a:rPr>
              <a:t>0</a:t>
            </a:r>
            <a:r>
              <a:rPr lang="it-IT" altLang="it-IT" sz="1800" dirty="0">
                <a:latin typeface="+mn-lt"/>
              </a:rPr>
              <a:t>)</a:t>
            </a:r>
          </a:p>
          <a:p>
            <a:endParaRPr lang="it-IT" altLang="it-IT" sz="1800" dirty="0">
              <a:latin typeface="+mn-lt"/>
            </a:endParaRPr>
          </a:p>
          <a:p>
            <a:r>
              <a:rPr lang="it-IT" altLang="it-IT" sz="1800" dirty="0">
                <a:latin typeface="+mn-lt"/>
              </a:rPr>
              <a:t>NB: … acquistabili dall’impresa spendendo le risorse </a:t>
            </a:r>
            <a:r>
              <a:rPr lang="it-IT" altLang="it-IT" sz="1800" b="1" i="1" dirty="0">
                <a:latin typeface="+mn-lt"/>
              </a:rPr>
              <a:t>CT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1800" dirty="0">
                <a:latin typeface="+mn-lt"/>
                <a:sym typeface="Wingdings 3" panose="05040102010807070707" pitchFamily="18" charset="2"/>
              </a:rPr>
              <a:t> </a:t>
            </a:r>
            <a:r>
              <a:rPr lang="it-IT" altLang="it-IT" sz="1800" b="1" dirty="0">
                <a:solidFill>
                  <a:srgbClr val="3333FF"/>
                </a:solidFill>
                <a:latin typeface="+mn-lt"/>
                <a:sym typeface="Wingdings 3" panose="05040102010807070707" pitchFamily="18" charset="2"/>
              </a:rPr>
              <a:t>“un vincolo di bilancio”</a:t>
            </a:r>
            <a:r>
              <a:rPr lang="it-IT" altLang="it-IT" sz="1800" dirty="0">
                <a:latin typeface="+mn-lt"/>
                <a:sym typeface="Wingdings 3" panose="05040102010807070707" pitchFamily="18" charset="2"/>
              </a:rPr>
              <a:t> per l’impresa</a:t>
            </a:r>
            <a:endParaRPr lang="it-IT" alt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4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0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9" grpId="0" autoUpdateAnimBg="0"/>
      <p:bldP spid="8048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>
            <a:extLst>
              <a:ext uri="{FF2B5EF4-FFF2-40B4-BE49-F238E27FC236}">
                <a16:creationId xmlns:a16="http://schemas.microsoft.com/office/drawing/2014/main" id="{B98D4CF4-5B96-40A6-A811-FF1C893AD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a) … fattori di produzione (</a:t>
            </a:r>
            <a:r>
              <a:rPr lang="it-IT" altLang="it-IT" sz="2000" i="1"/>
              <a:t>input</a:t>
            </a:r>
            <a:r>
              <a:rPr lang="it-IT" altLang="it-IT" sz="2000"/>
              <a:t>)</a:t>
            </a:r>
          </a:p>
        </p:txBody>
      </p:sp>
      <p:sp>
        <p:nvSpPr>
          <p:cNvPr id="868356" name="Rectangle 4">
            <a:extLst>
              <a:ext uri="{FF2B5EF4-FFF2-40B4-BE49-F238E27FC236}">
                <a16:creationId xmlns:a16="http://schemas.microsoft.com/office/drawing/2014/main" id="{13284E5E-8224-4433-8DF5-9F6D2B183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419350"/>
            <a:ext cx="7704137" cy="3746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buClr>
                <a:schemeClr val="bg2"/>
              </a:buClr>
            </a:pPr>
            <a:r>
              <a:rPr lang="en-US" altLang="it-IT" sz="2200"/>
              <a:t>La </a:t>
            </a:r>
            <a:r>
              <a:rPr lang="en-US" altLang="it-IT" sz="2200" i="1"/>
              <a:t>produzione</a:t>
            </a:r>
            <a:r>
              <a:rPr lang="en-US" altLang="it-IT" sz="2200"/>
              <a:t> (</a:t>
            </a:r>
            <a:r>
              <a:rPr lang="en-US" altLang="it-IT" sz="2200" b="1" i="1">
                <a:solidFill>
                  <a:schemeClr val="bg2"/>
                </a:solidFill>
              </a:rPr>
              <a:t>output</a:t>
            </a:r>
            <a:r>
              <a:rPr lang="en-US" altLang="it-IT" sz="2200"/>
              <a:t>) richiede </a:t>
            </a:r>
            <a:r>
              <a:rPr lang="en-US" altLang="it-IT" sz="2200" b="1" i="1">
                <a:solidFill>
                  <a:srgbClr val="FF3300"/>
                </a:solidFill>
              </a:rPr>
              <a:t>fattori di produzione</a:t>
            </a:r>
            <a:r>
              <a:rPr lang="en-US" altLang="it-IT" sz="2200"/>
              <a:t> (</a:t>
            </a:r>
            <a:r>
              <a:rPr lang="en-US" altLang="it-IT" sz="2200" b="1" i="1">
                <a:solidFill>
                  <a:schemeClr val="bg2"/>
                </a:solidFill>
              </a:rPr>
              <a:t>input</a:t>
            </a:r>
            <a:r>
              <a:rPr lang="en-US" altLang="it-IT" sz="2200"/>
              <a:t>), di diverso tipo (lavoro, capitale, materie prime, …)</a:t>
            </a:r>
          </a:p>
          <a:p>
            <a:pPr marL="577850" indent="-577850">
              <a:buFont typeface="Wingdings" panose="05000000000000000000" pitchFamily="2" charset="2"/>
              <a:buAutoNum type="arabicPeriod"/>
            </a:pPr>
            <a:r>
              <a:rPr lang="en-US" altLang="it-IT" sz="2200"/>
              <a:t>Fattori </a:t>
            </a:r>
            <a:r>
              <a:rPr lang="en-US" altLang="it-IT" sz="2200" b="1" i="1">
                <a:solidFill>
                  <a:schemeClr val="hlink"/>
                </a:solidFill>
              </a:rPr>
              <a:t>materiali</a:t>
            </a:r>
            <a:r>
              <a:rPr lang="en-US" altLang="it-IT" sz="2200"/>
              <a:t> e fattori </a:t>
            </a:r>
            <a:r>
              <a:rPr lang="en-US" altLang="it-IT" sz="2200" b="1" i="1">
                <a:solidFill>
                  <a:schemeClr val="hlink"/>
                </a:solidFill>
              </a:rPr>
              <a:t>immateriali</a:t>
            </a:r>
          </a:p>
          <a:p>
            <a:pPr marL="577850" indent="-577850">
              <a:buFont typeface="Wingdings" panose="05000000000000000000" pitchFamily="2" charset="2"/>
              <a:buAutoNum type="arabicPeriod"/>
            </a:pPr>
            <a:r>
              <a:rPr lang="en-US" altLang="it-IT" sz="2200"/>
              <a:t>Fattori </a:t>
            </a:r>
            <a:r>
              <a:rPr lang="en-US" altLang="it-IT" sz="2200" b="1" i="1">
                <a:solidFill>
                  <a:schemeClr val="hlink"/>
                </a:solidFill>
              </a:rPr>
              <a:t>originari</a:t>
            </a:r>
            <a:r>
              <a:rPr lang="en-US" altLang="it-IT" sz="2200"/>
              <a:t> e fattori </a:t>
            </a:r>
            <a:r>
              <a:rPr lang="en-US" altLang="it-IT" sz="2200" b="1" i="1">
                <a:solidFill>
                  <a:schemeClr val="hlink"/>
                </a:solidFill>
              </a:rPr>
              <a:t>derivati</a:t>
            </a:r>
          </a:p>
          <a:p>
            <a:pPr marL="577850" indent="-577850">
              <a:buFont typeface="Wingdings" panose="05000000000000000000" pitchFamily="2" charset="2"/>
              <a:buAutoNum type="arabicPeriod"/>
            </a:pPr>
            <a:r>
              <a:rPr lang="en-US" altLang="it-IT" sz="2200"/>
              <a:t>…</a:t>
            </a:r>
          </a:p>
          <a:p>
            <a:pPr marL="577850" indent="-577850">
              <a:buFont typeface="Wingdings" panose="05000000000000000000" pitchFamily="2" charset="2"/>
              <a:buAutoNum type="arabicPeriod"/>
            </a:pPr>
            <a:r>
              <a:rPr lang="en-US" altLang="it-IT" sz="2200"/>
              <a:t>Fattori </a:t>
            </a:r>
            <a:r>
              <a:rPr lang="en-US" altLang="it-IT" sz="2200" b="1" i="1">
                <a:solidFill>
                  <a:schemeClr val="hlink"/>
                </a:solidFill>
              </a:rPr>
              <a:t>fissi</a:t>
            </a:r>
            <a:r>
              <a:rPr lang="en-US" altLang="it-IT" sz="2200"/>
              <a:t> e fattori </a:t>
            </a:r>
            <a:r>
              <a:rPr lang="en-US" altLang="it-IT" sz="2200" b="1" i="1">
                <a:solidFill>
                  <a:schemeClr val="hlink"/>
                </a:solidFill>
              </a:rPr>
              <a:t>variabili</a:t>
            </a:r>
            <a:r>
              <a:rPr lang="en-US" altLang="it-IT" sz="2200" b="1" i="1"/>
              <a:t> </a:t>
            </a:r>
            <a:r>
              <a:rPr lang="en-US" altLang="it-IT" sz="2200"/>
              <a:t>nel </a:t>
            </a:r>
            <a:r>
              <a:rPr lang="en-US" altLang="it-IT" sz="2200" b="1">
                <a:solidFill>
                  <a:srgbClr val="FF3300"/>
                </a:solidFill>
              </a:rPr>
              <a:t>tempo</a:t>
            </a:r>
          </a:p>
          <a:p>
            <a:pPr marL="577850" indent="-577850"/>
            <a:endParaRPr lang="en-US" altLang="it-IT" sz="2200"/>
          </a:p>
          <a:p>
            <a:pPr marL="577850" indent="-577850"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Un punto cruciale</a:t>
            </a:r>
            <a:r>
              <a:rPr lang="en-US" altLang="it-IT" sz="2200"/>
              <a:t>: </a:t>
            </a:r>
            <a:r>
              <a:rPr lang="en-US" altLang="it-IT" sz="2200" b="1">
                <a:solidFill>
                  <a:srgbClr val="FF3300"/>
                </a:solidFill>
              </a:rPr>
              <a:t>breve periodo</a:t>
            </a:r>
            <a:r>
              <a:rPr lang="en-US" altLang="it-IT" sz="2200"/>
              <a:t> e </a:t>
            </a:r>
            <a:r>
              <a:rPr lang="en-US" altLang="it-IT" sz="2200" b="1">
                <a:solidFill>
                  <a:srgbClr val="FF3300"/>
                </a:solidFill>
              </a:rPr>
              <a:t>lungo periodo</a:t>
            </a:r>
          </a:p>
          <a:p>
            <a:pPr marL="952500" lvl="1" indent="-495300"/>
            <a:endParaRPr lang="en-US" altLang="it-IT" sz="2200"/>
          </a:p>
          <a:p>
            <a:pPr marL="577850" indent="-577850"/>
            <a:endParaRPr lang="en-US" altLang="it-IT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8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8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8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8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8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8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6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>
            <a:extLst>
              <a:ext uri="{FF2B5EF4-FFF2-40B4-BE49-F238E27FC236}">
                <a16:creationId xmlns:a16="http://schemas.microsoft.com/office/drawing/2014/main" id="{7309041F-164C-4873-A795-210C9A725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Equazione [10] – Funzione di isocosto in forma esplicita</a:t>
            </a:r>
          </a:p>
        </p:txBody>
      </p:sp>
      <p:sp>
        <p:nvSpPr>
          <p:cNvPr id="817155" name="Text Box 3">
            <a:extLst>
              <a:ext uri="{FF2B5EF4-FFF2-40B4-BE49-F238E27FC236}">
                <a16:creationId xmlns:a16="http://schemas.microsoft.com/office/drawing/2014/main" id="{C93D0DD5-49B8-411C-946F-D0F4CB7B2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49900"/>
            <a:ext cx="72390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 i="1"/>
              <a:t>CT</a:t>
            </a:r>
            <a:r>
              <a:rPr lang="it-IT" altLang="it-IT" sz="2000" b="1" i="1" baseline="-25000"/>
              <a:t> </a:t>
            </a:r>
            <a:r>
              <a:rPr lang="it-IT" altLang="it-IT" sz="2000" b="1">
                <a:cs typeface="Times New Roman" panose="02020603050405020304" pitchFamily="18" charset="0"/>
              </a:rPr>
              <a:t>: </a:t>
            </a:r>
            <a:r>
              <a:rPr lang="it-IT" altLang="it-IT" sz="2000">
                <a:cs typeface="Times New Roman" panose="02020603050405020304" pitchFamily="18" charset="0"/>
              </a:rPr>
              <a:t>costi totali, </a:t>
            </a:r>
            <a:r>
              <a:rPr lang="it-IT" altLang="it-IT" sz="2000" b="1" i="1"/>
              <a:t>x</a:t>
            </a:r>
            <a:r>
              <a:rPr lang="it-IT" altLang="it-IT" sz="2000" b="1" i="1" baseline="-25000"/>
              <a:t>1</a:t>
            </a:r>
            <a:r>
              <a:rPr lang="it-IT" altLang="it-IT" sz="2000" b="1">
                <a:cs typeface="Times New Roman" panose="02020603050405020304" pitchFamily="18" charset="0"/>
              </a:rPr>
              <a:t>: </a:t>
            </a:r>
            <a:r>
              <a:rPr lang="it-IT" altLang="it-IT" sz="2000">
                <a:cs typeface="Times New Roman" panose="02020603050405020304" pitchFamily="18" charset="0"/>
              </a:rPr>
              <a:t>quantità dell’input </a:t>
            </a:r>
            <a:r>
              <a:rPr lang="it-IT" altLang="it-IT" sz="2000" i="1">
                <a:cs typeface="Times New Roman" panose="02020603050405020304" pitchFamily="18" charset="0"/>
              </a:rPr>
              <a:t>1 </a:t>
            </a:r>
            <a:r>
              <a:rPr lang="it-IT" altLang="it-IT" sz="2000" b="1" i="1"/>
              <a:t>x</a:t>
            </a:r>
            <a:r>
              <a:rPr lang="it-IT" altLang="it-IT" sz="2000" b="1" i="1" baseline="-25000"/>
              <a:t>2</a:t>
            </a:r>
            <a:r>
              <a:rPr lang="it-IT" altLang="it-IT" sz="2000" b="1">
                <a:cs typeface="Times New Roman" panose="02020603050405020304" pitchFamily="18" charset="0"/>
              </a:rPr>
              <a:t>: </a:t>
            </a:r>
            <a:r>
              <a:rPr lang="it-IT" altLang="it-IT" sz="2000">
                <a:cs typeface="Times New Roman" panose="02020603050405020304" pitchFamily="18" charset="0"/>
              </a:rPr>
              <a:t>quantità dell’input </a:t>
            </a:r>
            <a:r>
              <a:rPr lang="it-IT" altLang="it-IT" sz="2000" i="1">
                <a:cs typeface="Times New Roman" panose="02020603050405020304" pitchFamily="18" charset="0"/>
              </a:rPr>
              <a:t>2</a:t>
            </a:r>
            <a:endParaRPr lang="it-IT" altLang="it-IT" sz="2000" i="1"/>
          </a:p>
          <a:p>
            <a:r>
              <a:rPr lang="it-IT" altLang="it-IT" sz="2000" b="1" i="1"/>
              <a:t>w</a:t>
            </a:r>
            <a:r>
              <a:rPr lang="it-IT" altLang="it-IT" sz="2000" b="1" i="1" baseline="-25000"/>
              <a:t>1</a:t>
            </a:r>
            <a:r>
              <a:rPr lang="it-IT" altLang="it-IT" sz="2000" b="1"/>
              <a:t>: </a:t>
            </a:r>
            <a:r>
              <a:rPr lang="it-IT" altLang="it-IT" sz="2000"/>
              <a:t>costo unitario dell’input </a:t>
            </a:r>
            <a:r>
              <a:rPr lang="it-IT" altLang="it-IT" sz="2000" i="1"/>
              <a:t>1 </a:t>
            </a:r>
            <a:r>
              <a:rPr lang="it-IT" altLang="it-IT" sz="2000" b="1" i="1"/>
              <a:t>w</a:t>
            </a:r>
            <a:r>
              <a:rPr lang="it-IT" altLang="it-IT" sz="2000" b="1" i="1" baseline="-25000"/>
              <a:t>2</a:t>
            </a:r>
            <a:r>
              <a:rPr lang="it-IT" altLang="it-IT" sz="2000" b="1"/>
              <a:t>: </a:t>
            </a:r>
            <a:r>
              <a:rPr lang="it-IT" altLang="it-IT" sz="2000"/>
              <a:t>costo unitario dell’input </a:t>
            </a:r>
            <a:r>
              <a:rPr lang="it-IT" altLang="it-IT" sz="2000" i="1"/>
              <a:t>2</a:t>
            </a:r>
          </a:p>
        </p:txBody>
      </p:sp>
      <p:graphicFrame>
        <p:nvGraphicFramePr>
          <p:cNvPr id="817157" name="Object 5">
            <a:extLst>
              <a:ext uri="{FF2B5EF4-FFF2-40B4-BE49-F238E27FC236}">
                <a16:creationId xmlns:a16="http://schemas.microsoft.com/office/drawing/2014/main" id="{13670473-8874-4136-915D-36F038B33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9363" y="4124325"/>
          <a:ext cx="24384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0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817157" name="Object 5">
                        <a:extLst>
                          <a:ext uri="{FF2B5EF4-FFF2-40B4-BE49-F238E27FC236}">
                            <a16:creationId xmlns:a16="http://schemas.microsoft.com/office/drawing/2014/main" id="{13670473-8874-4136-915D-36F038B33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4124325"/>
                        <a:ext cx="24384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59" name="Object 7">
            <a:extLst>
              <a:ext uri="{FF2B5EF4-FFF2-40B4-BE49-F238E27FC236}">
                <a16:creationId xmlns:a16="http://schemas.microsoft.com/office/drawing/2014/main" id="{E2A8F6A7-957F-4273-8AC3-E6FE0CE0236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492500" y="2276475"/>
          <a:ext cx="30241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1" name="Equation" r:id="rId6" imgW="1168200" imgH="215640" progId="Equation.3">
                  <p:embed/>
                </p:oleObj>
              </mc:Choice>
              <mc:Fallback>
                <p:oleObj name="Equation" r:id="rId6" imgW="1168200" imgH="215640" progId="Equation.3">
                  <p:embed/>
                  <p:pic>
                    <p:nvPicPr>
                      <p:cNvPr id="817159" name="Object 7">
                        <a:extLst>
                          <a:ext uri="{FF2B5EF4-FFF2-40B4-BE49-F238E27FC236}">
                            <a16:creationId xmlns:a16="http://schemas.microsoft.com/office/drawing/2014/main" id="{E2A8F6A7-957F-4273-8AC3-E6FE0CE0236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276475"/>
                        <a:ext cx="30241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161" name="Text Box 9">
            <a:extLst>
              <a:ext uri="{FF2B5EF4-FFF2-40B4-BE49-F238E27FC236}">
                <a16:creationId xmlns:a16="http://schemas.microsoft.com/office/drawing/2014/main" id="{6B56319E-00DF-46BB-9525-F86BABB86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349500"/>
            <a:ext cx="71913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/>
              <a:t>[9]</a:t>
            </a:r>
          </a:p>
        </p:txBody>
      </p:sp>
      <p:sp>
        <p:nvSpPr>
          <p:cNvPr id="817162" name="Text Box 10">
            <a:extLst>
              <a:ext uri="{FF2B5EF4-FFF2-40B4-BE49-F238E27FC236}">
                <a16:creationId xmlns:a16="http://schemas.microsoft.com/office/drawing/2014/main" id="{B559C82F-A8B9-4C37-B49D-0EAE27B59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997200"/>
            <a:ext cx="6840538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800" b="1"/>
              <a:t>Ricordate la trasformazione del reddito di bilancio? Bene, </a:t>
            </a:r>
            <a:r>
              <a:rPr lang="it-IT" altLang="it-IT" sz="1800" b="1" i="1"/>
              <a:t>mutatis mutandis</a:t>
            </a:r>
            <a:r>
              <a:rPr lang="it-IT" altLang="it-IT" sz="1800" b="1"/>
              <a:t> …</a:t>
            </a:r>
          </a:p>
        </p:txBody>
      </p:sp>
      <p:sp>
        <p:nvSpPr>
          <p:cNvPr id="817163" name="Text Box 11">
            <a:extLst>
              <a:ext uri="{FF2B5EF4-FFF2-40B4-BE49-F238E27FC236}">
                <a16:creationId xmlns:a16="http://schemas.microsoft.com/office/drawing/2014/main" id="{13946239-004B-4CED-8E9C-D3181C325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149725"/>
            <a:ext cx="187166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800"/>
              <a:t>Una retta! Disegnamola!</a:t>
            </a:r>
          </a:p>
        </p:txBody>
      </p:sp>
      <p:grpSp>
        <p:nvGrpSpPr>
          <p:cNvPr id="817168" name="Group 16">
            <a:extLst>
              <a:ext uri="{FF2B5EF4-FFF2-40B4-BE49-F238E27FC236}">
                <a16:creationId xmlns:a16="http://schemas.microsoft.com/office/drawing/2014/main" id="{E4C15BFF-2337-415E-ADFE-78A4EF7ABB16}"/>
              </a:ext>
            </a:extLst>
          </p:cNvPr>
          <p:cNvGrpSpPr>
            <a:grpSpLocks/>
          </p:cNvGrpSpPr>
          <p:nvPr/>
        </p:nvGrpSpPr>
        <p:grpSpPr bwMode="auto">
          <a:xfrm>
            <a:off x="4481513" y="3644900"/>
            <a:ext cx="1098550" cy="1512888"/>
            <a:chOff x="2823" y="2296"/>
            <a:chExt cx="692" cy="953"/>
          </a:xfrm>
        </p:grpSpPr>
        <p:sp>
          <p:nvSpPr>
            <p:cNvPr id="817164" name="Oval 12">
              <a:extLst>
                <a:ext uri="{FF2B5EF4-FFF2-40B4-BE49-F238E27FC236}">
                  <a16:creationId xmlns:a16="http://schemas.microsoft.com/office/drawing/2014/main" id="{60B011B9-E271-4B46-A53E-62D4A2EC5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2478"/>
              <a:ext cx="408" cy="771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7165" name="Text Box 13">
              <a:extLst>
                <a:ext uri="{FF2B5EF4-FFF2-40B4-BE49-F238E27FC236}">
                  <a16:creationId xmlns:a16="http://schemas.microsoft.com/office/drawing/2014/main" id="{8A8217ED-63A0-4E24-9C98-49A1D39E0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29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2000" b="1" i="1"/>
                <a:t>q</a:t>
              </a:r>
            </a:p>
          </p:txBody>
        </p:sp>
      </p:grpSp>
      <p:grpSp>
        <p:nvGrpSpPr>
          <p:cNvPr id="817169" name="Group 17">
            <a:extLst>
              <a:ext uri="{FF2B5EF4-FFF2-40B4-BE49-F238E27FC236}">
                <a16:creationId xmlns:a16="http://schemas.microsoft.com/office/drawing/2014/main" id="{78E23D40-1035-4D27-AFE5-0942E606C2C4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3644900"/>
            <a:ext cx="1241425" cy="1512888"/>
            <a:chOff x="3198" y="2296"/>
            <a:chExt cx="782" cy="953"/>
          </a:xfrm>
        </p:grpSpPr>
        <p:sp>
          <p:nvSpPr>
            <p:cNvPr id="817166" name="Oval 14">
              <a:extLst>
                <a:ext uri="{FF2B5EF4-FFF2-40B4-BE49-F238E27FC236}">
                  <a16:creationId xmlns:a16="http://schemas.microsoft.com/office/drawing/2014/main" id="{772C136C-2ADE-4990-B7DE-E79B3602C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478"/>
              <a:ext cx="498" cy="771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7167" name="Text Box 15">
              <a:extLst>
                <a:ext uri="{FF2B5EF4-FFF2-40B4-BE49-F238E27FC236}">
                  <a16:creationId xmlns:a16="http://schemas.microsoft.com/office/drawing/2014/main" id="{F78CFA5E-5CB7-4270-B8E3-44CB37226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" y="229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2000" b="1" i="1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7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1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1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1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1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autoUpdateAnimBg="0"/>
      <p:bldP spid="817161" grpId="0"/>
      <p:bldP spid="817162" grpId="0"/>
      <p:bldP spid="81716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>
            <a:extLst>
              <a:ext uri="{FF2B5EF4-FFF2-40B4-BE49-F238E27FC236}">
                <a16:creationId xmlns:a16="http://schemas.microsoft.com/office/drawing/2014/main" id="{27E01FAF-D3D1-4521-BEAC-B79FD510C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9. – Rette di isocosto:</a:t>
            </a:r>
            <a:endParaRPr lang="it-IT" altLang="it-IT" baseline="-25000"/>
          </a:p>
        </p:txBody>
      </p:sp>
      <p:grpSp>
        <p:nvGrpSpPr>
          <p:cNvPr id="819227" name="Group 27">
            <a:extLst>
              <a:ext uri="{FF2B5EF4-FFF2-40B4-BE49-F238E27FC236}">
                <a16:creationId xmlns:a16="http://schemas.microsoft.com/office/drawing/2014/main" id="{1AE03CFF-6C07-401C-AB50-0A67496D6B8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581400"/>
            <a:ext cx="3144838" cy="2847975"/>
            <a:chOff x="1344" y="2256"/>
            <a:chExt cx="1981" cy="1794"/>
          </a:xfrm>
        </p:grpSpPr>
        <p:grpSp>
          <p:nvGrpSpPr>
            <p:cNvPr id="819225" name="Group 25">
              <a:extLst>
                <a:ext uri="{FF2B5EF4-FFF2-40B4-BE49-F238E27FC236}">
                  <a16:creationId xmlns:a16="http://schemas.microsoft.com/office/drawing/2014/main" id="{54A60B18-1564-4D9C-980C-BA773C791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256"/>
              <a:ext cx="1981" cy="1794"/>
              <a:chOff x="1344" y="2256"/>
              <a:chExt cx="1981" cy="1794"/>
            </a:xfrm>
          </p:grpSpPr>
          <p:sp>
            <p:nvSpPr>
              <p:cNvPr id="819206" name="Text Box 6">
                <a:extLst>
                  <a:ext uri="{FF2B5EF4-FFF2-40B4-BE49-F238E27FC236}">
                    <a16:creationId xmlns:a16="http://schemas.microsoft.com/office/drawing/2014/main" id="{B2AE9CE7-69EF-454B-A5C2-1A59D56E0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256"/>
                <a:ext cx="91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CT/w</a:t>
                </a:r>
                <a:r>
                  <a:rPr lang="it-IT" altLang="it-IT" b="1" i="1" baseline="-25000"/>
                  <a:t>2</a:t>
                </a:r>
                <a:endParaRPr lang="it-IT" altLang="it-IT" b="1" i="1"/>
              </a:p>
            </p:txBody>
          </p:sp>
          <p:sp>
            <p:nvSpPr>
              <p:cNvPr id="819210" name="Line 10">
                <a:extLst>
                  <a:ext uri="{FF2B5EF4-FFF2-40B4-BE49-F238E27FC236}">
                    <a16:creationId xmlns:a16="http://schemas.microsoft.com/office/drawing/2014/main" id="{549EF571-F31A-4C5E-9D1E-5133CC52E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2" y="2332"/>
                <a:ext cx="1061" cy="127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212" name="Text Box 12">
                <a:extLst>
                  <a:ext uri="{FF2B5EF4-FFF2-40B4-BE49-F238E27FC236}">
                    <a16:creationId xmlns:a16="http://schemas.microsoft.com/office/drawing/2014/main" id="{5A67863F-E7E2-457F-8C18-6ED3F39DA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3648"/>
                <a:ext cx="63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CT/w</a:t>
                </a:r>
                <a:r>
                  <a:rPr lang="it-IT" altLang="it-IT" b="1" i="1" baseline="-25000"/>
                  <a:t>1</a:t>
                </a:r>
                <a:endParaRPr lang="it-IT" altLang="it-IT" b="1" i="1"/>
              </a:p>
            </p:txBody>
          </p:sp>
        </p:grpSp>
        <p:sp>
          <p:nvSpPr>
            <p:cNvPr id="819215" name="Text Box 15">
              <a:extLst>
                <a:ext uri="{FF2B5EF4-FFF2-40B4-BE49-F238E27FC236}">
                  <a16:creationId xmlns:a16="http://schemas.microsoft.com/office/drawing/2014/main" id="{FEA0DAA1-EA86-4286-88AF-7534B31B9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1" y="2948"/>
              <a:ext cx="38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CT</a:t>
              </a:r>
            </a:p>
          </p:txBody>
        </p:sp>
      </p:grpSp>
      <p:grpSp>
        <p:nvGrpSpPr>
          <p:cNvPr id="819226" name="Group 26">
            <a:extLst>
              <a:ext uri="{FF2B5EF4-FFF2-40B4-BE49-F238E27FC236}">
                <a16:creationId xmlns:a16="http://schemas.microsoft.com/office/drawing/2014/main" id="{CA2228FB-4B98-492D-A6A7-3F856D0492D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971800"/>
            <a:ext cx="4206875" cy="3324225"/>
            <a:chOff x="1344" y="1872"/>
            <a:chExt cx="2650" cy="2094"/>
          </a:xfrm>
        </p:grpSpPr>
        <p:sp>
          <p:nvSpPr>
            <p:cNvPr id="819205" name="Text Box 5">
              <a:extLst>
                <a:ext uri="{FF2B5EF4-FFF2-40B4-BE49-F238E27FC236}">
                  <a16:creationId xmlns:a16="http://schemas.microsoft.com/office/drawing/2014/main" id="{373265A2-77F0-460B-8C8E-991E31A44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872"/>
              <a:ext cx="6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CT</a:t>
              </a:r>
              <a:r>
                <a:rPr lang="it-IT" altLang="it-IT" b="1" i="1">
                  <a:sym typeface="Symbol" panose="05050102010706020507" pitchFamily="18" charset="2"/>
                </a:rPr>
                <a:t></a:t>
              </a:r>
              <a:r>
                <a:rPr lang="it-IT" altLang="it-IT" b="1" i="1"/>
                <a:t>/w</a:t>
              </a:r>
              <a:r>
                <a:rPr lang="it-IT" altLang="it-IT" b="1" i="1" baseline="-25000"/>
                <a:t>2</a:t>
              </a:r>
              <a:endParaRPr lang="it-IT" altLang="it-IT" b="1" i="1"/>
            </a:p>
          </p:txBody>
        </p:sp>
        <p:sp>
          <p:nvSpPr>
            <p:cNvPr id="819213" name="Line 13">
              <a:extLst>
                <a:ext uri="{FF2B5EF4-FFF2-40B4-BE49-F238E27FC236}">
                  <a16:creationId xmlns:a16="http://schemas.microsoft.com/office/drawing/2014/main" id="{D09C4807-3FB7-4AC6-95B5-185DE22B1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2" y="1913"/>
              <a:ext cx="1463" cy="16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9214" name="Text Box 14">
              <a:extLst>
                <a:ext uri="{FF2B5EF4-FFF2-40B4-BE49-F238E27FC236}">
                  <a16:creationId xmlns:a16="http://schemas.microsoft.com/office/drawing/2014/main" id="{2764C2FF-BCF1-4EBE-AB71-8586834F0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648"/>
              <a:ext cx="77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CT</a:t>
              </a:r>
              <a:r>
                <a:rPr lang="it-IT" altLang="it-IT" b="1" i="1">
                  <a:sym typeface="Symbol" panose="05050102010706020507" pitchFamily="18" charset="2"/>
                </a:rPr>
                <a:t></a:t>
              </a:r>
              <a:r>
                <a:rPr lang="it-IT" altLang="it-IT" b="1" i="1"/>
                <a:t>/w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  <p:sp>
          <p:nvSpPr>
            <p:cNvPr id="819216" name="Text Box 16">
              <a:extLst>
                <a:ext uri="{FF2B5EF4-FFF2-40B4-BE49-F238E27FC236}">
                  <a16:creationId xmlns:a16="http://schemas.microsoft.com/office/drawing/2014/main" id="{E3103987-6CB9-4468-9D5A-86CCA57F8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1" y="2790"/>
              <a:ext cx="48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CT</a:t>
              </a:r>
              <a:r>
                <a:rPr lang="it-IT" altLang="it-IT" b="1" i="1">
                  <a:sym typeface="Symbol" panose="05050102010706020507" pitchFamily="18" charset="2"/>
                </a:rPr>
                <a:t></a:t>
              </a:r>
              <a:endParaRPr lang="it-IT" altLang="it-IT" b="1" i="1"/>
            </a:p>
          </p:txBody>
        </p:sp>
      </p:grpSp>
      <p:grpSp>
        <p:nvGrpSpPr>
          <p:cNvPr id="819224" name="Group 24">
            <a:extLst>
              <a:ext uri="{FF2B5EF4-FFF2-40B4-BE49-F238E27FC236}">
                <a16:creationId xmlns:a16="http://schemas.microsoft.com/office/drawing/2014/main" id="{1577A6EB-2389-438B-8008-4DFA303527B2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4857750"/>
            <a:ext cx="935038" cy="871538"/>
            <a:chOff x="1852" y="3060"/>
            <a:chExt cx="589" cy="549"/>
          </a:xfrm>
        </p:grpSpPr>
        <p:sp>
          <p:nvSpPr>
            <p:cNvPr id="819217" name="Line 17">
              <a:extLst>
                <a:ext uri="{FF2B5EF4-FFF2-40B4-BE49-F238E27FC236}">
                  <a16:creationId xmlns:a16="http://schemas.microsoft.com/office/drawing/2014/main" id="{594C9492-6689-4A6F-BA73-06EEDB556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2" y="3060"/>
              <a:ext cx="475" cy="5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9218" name="Text Box 18">
              <a:extLst>
                <a:ext uri="{FF2B5EF4-FFF2-40B4-BE49-F238E27FC236}">
                  <a16:creationId xmlns:a16="http://schemas.microsoft.com/office/drawing/2014/main" id="{194ADEEE-1C6D-493B-A808-9D19C6CF4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" y="3060"/>
              <a:ext cx="49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CT</a:t>
              </a:r>
              <a:r>
                <a:rPr lang="it-IT" altLang="it-IT" b="1" i="1">
                  <a:sym typeface="Symbol" panose="05050102010706020507" pitchFamily="18" charset="2"/>
                </a:rPr>
                <a:t></a:t>
              </a:r>
              <a:endParaRPr lang="it-IT" altLang="it-IT" b="1" i="1"/>
            </a:p>
          </p:txBody>
        </p:sp>
      </p:grpSp>
      <p:grpSp>
        <p:nvGrpSpPr>
          <p:cNvPr id="819223" name="Group 23">
            <a:extLst>
              <a:ext uri="{FF2B5EF4-FFF2-40B4-BE49-F238E27FC236}">
                <a16:creationId xmlns:a16="http://schemas.microsoft.com/office/drawing/2014/main" id="{B4A46B7C-6C3E-488C-8195-A40EC701EAB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5183188" cy="3857625"/>
            <a:chOff x="1536" y="1536"/>
            <a:chExt cx="3265" cy="2430"/>
          </a:xfrm>
        </p:grpSpPr>
        <p:sp>
          <p:nvSpPr>
            <p:cNvPr id="819204" name="Text Box 4">
              <a:extLst>
                <a:ext uri="{FF2B5EF4-FFF2-40B4-BE49-F238E27FC236}">
                  <a16:creationId xmlns:a16="http://schemas.microsoft.com/office/drawing/2014/main" id="{2DFB5668-C7F8-4E29-A554-1BD7839F0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536"/>
              <a:ext cx="385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2</a:t>
              </a:r>
              <a:endParaRPr lang="it-IT" altLang="it-IT" b="1" i="1"/>
            </a:p>
          </p:txBody>
        </p:sp>
        <p:sp>
          <p:nvSpPr>
            <p:cNvPr id="819207" name="Line 7">
              <a:extLst>
                <a:ext uri="{FF2B5EF4-FFF2-40B4-BE49-F238E27FC236}">
                  <a16:creationId xmlns:a16="http://schemas.microsoft.com/office/drawing/2014/main" id="{09FEB6C1-8A98-436F-AC7D-CAF939F5D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2" y="3606"/>
              <a:ext cx="28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9208" name="Line 8">
              <a:extLst>
                <a:ext uri="{FF2B5EF4-FFF2-40B4-BE49-F238E27FC236}">
                  <a16:creationId xmlns:a16="http://schemas.microsoft.com/office/drawing/2014/main" id="{C251D0B5-58A9-493F-A192-73B44AE43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2" y="1615"/>
              <a:ext cx="0" cy="19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9209" name="Text Box 9">
              <a:extLst>
                <a:ext uri="{FF2B5EF4-FFF2-40B4-BE49-F238E27FC236}">
                  <a16:creationId xmlns:a16="http://schemas.microsoft.com/office/drawing/2014/main" id="{6AD72B56-5A20-491B-A8B8-ABF92D030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648"/>
              <a:ext cx="3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  <p:sp>
          <p:nvSpPr>
            <p:cNvPr id="819219" name="Text Box 19">
              <a:extLst>
                <a:ext uri="{FF2B5EF4-FFF2-40B4-BE49-F238E27FC236}">
                  <a16:creationId xmlns:a16="http://schemas.microsoft.com/office/drawing/2014/main" id="{79A728A5-6C62-430D-8A15-A8BE909E7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" y="3582"/>
              <a:ext cx="4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grpSp>
        <p:nvGrpSpPr>
          <p:cNvPr id="819228" name="Group 28">
            <a:extLst>
              <a:ext uri="{FF2B5EF4-FFF2-40B4-BE49-F238E27FC236}">
                <a16:creationId xmlns:a16="http://schemas.microsoft.com/office/drawing/2014/main" id="{4A1C9773-24FC-4C7F-8480-BF2DDCEC5EE2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5257800"/>
            <a:ext cx="1225550" cy="504825"/>
            <a:chOff x="2160" y="3312"/>
            <a:chExt cx="772" cy="318"/>
          </a:xfrm>
        </p:grpSpPr>
        <p:sp>
          <p:nvSpPr>
            <p:cNvPr id="819211" name="Text Box 11">
              <a:extLst>
                <a:ext uri="{FF2B5EF4-FFF2-40B4-BE49-F238E27FC236}">
                  <a16:creationId xmlns:a16="http://schemas.microsoft.com/office/drawing/2014/main" id="{8B628E3B-5B79-4F9D-8A23-53F50097B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312"/>
              <a:ext cx="77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sz="1600" b="1" i="1" dirty="0">
                  <a:latin typeface="+mn-lt"/>
                </a:rPr>
                <a:t>– (w</a:t>
              </a:r>
              <a:r>
                <a:rPr lang="it-IT" altLang="it-IT" sz="1600" b="1" i="1" baseline="-25000" dirty="0">
                  <a:latin typeface="+mn-lt"/>
                </a:rPr>
                <a:t>1</a:t>
              </a:r>
              <a:r>
                <a:rPr lang="it-IT" altLang="it-IT" sz="1600" b="1" i="1" dirty="0">
                  <a:latin typeface="+mn-lt"/>
                </a:rPr>
                <a:t>/w</a:t>
              </a:r>
              <a:r>
                <a:rPr lang="it-IT" altLang="it-IT" sz="1600" b="1" i="1" baseline="-25000" dirty="0">
                  <a:latin typeface="+mn-lt"/>
                </a:rPr>
                <a:t>2</a:t>
              </a:r>
              <a:r>
                <a:rPr lang="it-IT" altLang="it-IT" sz="1600" b="1" i="1" dirty="0">
                  <a:latin typeface="+mn-lt"/>
                </a:rPr>
                <a:t>)</a:t>
              </a:r>
            </a:p>
          </p:txBody>
        </p:sp>
        <p:sp>
          <p:nvSpPr>
            <p:cNvPr id="819221" name="Freeform 21">
              <a:extLst>
                <a:ext uri="{FF2B5EF4-FFF2-40B4-BE49-F238E27FC236}">
                  <a16:creationId xmlns:a16="http://schemas.microsoft.com/office/drawing/2014/main" id="{87FFD2C3-6655-47C3-8FBA-02C266E2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3461"/>
              <a:ext cx="96" cy="146"/>
            </a:xfrm>
            <a:custGeom>
              <a:avLst/>
              <a:gdLst>
                <a:gd name="T0" fmla="*/ 165 w 165"/>
                <a:gd name="T1" fmla="*/ 1 h 301"/>
                <a:gd name="T2" fmla="*/ 90 w 165"/>
                <a:gd name="T3" fmla="*/ 16 h 301"/>
                <a:gd name="T4" fmla="*/ 0 w 165"/>
                <a:gd name="T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301">
                  <a:moveTo>
                    <a:pt x="165" y="1"/>
                  </a:moveTo>
                  <a:cubicBezTo>
                    <a:pt x="140" y="6"/>
                    <a:pt x="110" y="0"/>
                    <a:pt x="90" y="16"/>
                  </a:cubicBezTo>
                  <a:cubicBezTo>
                    <a:pt x="4" y="83"/>
                    <a:pt x="0" y="206"/>
                    <a:pt x="0" y="301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9229" name="Text Box 29">
            <a:extLst>
              <a:ext uri="{FF2B5EF4-FFF2-40B4-BE49-F238E27FC236}">
                <a16:creationId xmlns:a16="http://schemas.microsoft.com/office/drawing/2014/main" id="{AF3A9912-16B9-4833-98C6-9933A888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165850"/>
            <a:ext cx="11525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it-IT"/>
          </a:p>
        </p:txBody>
      </p:sp>
      <p:grpSp>
        <p:nvGrpSpPr>
          <p:cNvPr id="819232" name="Group 32">
            <a:extLst>
              <a:ext uri="{FF2B5EF4-FFF2-40B4-BE49-F238E27FC236}">
                <a16:creationId xmlns:a16="http://schemas.microsoft.com/office/drawing/2014/main" id="{486E7952-2A8E-4805-87B4-7F8E6C9C0F28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5734050"/>
            <a:ext cx="2736850" cy="1139825"/>
            <a:chOff x="2290" y="3612"/>
            <a:chExt cx="1724" cy="718"/>
          </a:xfrm>
        </p:grpSpPr>
        <p:sp>
          <p:nvSpPr>
            <p:cNvPr id="819230" name="Text Box 30">
              <a:extLst>
                <a:ext uri="{FF2B5EF4-FFF2-40B4-BE49-F238E27FC236}">
                  <a16:creationId xmlns:a16="http://schemas.microsoft.com/office/drawing/2014/main" id="{54E32C57-D9A6-48A4-A526-EFF39B6D3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3884"/>
              <a:ext cx="1724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dirty="0">
                  <a:latin typeface="+mn-lt"/>
                </a:rPr>
                <a:t>Max quantità acquistabile (con </a:t>
              </a:r>
              <a:r>
                <a:rPr lang="it-IT" altLang="it-IT" i="1" dirty="0">
                  <a:latin typeface="+mn-lt"/>
                </a:rPr>
                <a:t>CT</a:t>
              </a:r>
              <a:r>
                <a:rPr lang="it-IT" altLang="it-IT" dirty="0">
                  <a:latin typeface="+mn-lt"/>
                </a:rPr>
                <a:t>) di </a:t>
              </a:r>
              <a:r>
                <a:rPr lang="it-IT" altLang="it-IT" i="1" dirty="0">
                  <a:latin typeface="+mn-lt"/>
                </a:rPr>
                <a:t>x</a:t>
              </a:r>
              <a:r>
                <a:rPr lang="it-IT" altLang="it-IT" i="1" baseline="-25000" dirty="0">
                  <a:latin typeface="+mn-lt"/>
                </a:rPr>
                <a:t>1</a:t>
              </a:r>
              <a:r>
                <a:rPr lang="it-IT" altLang="it-IT" dirty="0">
                  <a:latin typeface="+mn-lt"/>
                </a:rPr>
                <a:t>, senza </a:t>
              </a:r>
              <a:r>
                <a:rPr lang="it-IT" altLang="it-IT" i="1" dirty="0">
                  <a:latin typeface="+mn-lt"/>
                </a:rPr>
                <a:t>x</a:t>
              </a:r>
              <a:r>
                <a:rPr lang="it-IT" altLang="it-IT" i="1" baseline="-25000" dirty="0">
                  <a:latin typeface="+mn-lt"/>
                </a:rPr>
                <a:t>2</a:t>
              </a:r>
            </a:p>
          </p:txBody>
        </p:sp>
        <p:sp>
          <p:nvSpPr>
            <p:cNvPr id="819231" name="Line 31">
              <a:extLst>
                <a:ext uri="{FF2B5EF4-FFF2-40B4-BE49-F238E27FC236}">
                  <a16:creationId xmlns:a16="http://schemas.microsoft.com/office/drawing/2014/main" id="{BA5C7F0F-8087-42E5-9275-4AF316371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2" y="3612"/>
              <a:ext cx="31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19235" name="Group 35">
            <a:extLst>
              <a:ext uri="{FF2B5EF4-FFF2-40B4-BE49-F238E27FC236}">
                <a16:creationId xmlns:a16="http://schemas.microsoft.com/office/drawing/2014/main" id="{A0DCB7BB-1CAC-49B9-B4F8-443F25924303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141663"/>
            <a:ext cx="2016125" cy="1938337"/>
            <a:chOff x="567" y="1979"/>
            <a:chExt cx="1270" cy="1221"/>
          </a:xfrm>
        </p:grpSpPr>
        <p:sp>
          <p:nvSpPr>
            <p:cNvPr id="819233" name="Text Box 33">
              <a:extLst>
                <a:ext uri="{FF2B5EF4-FFF2-40B4-BE49-F238E27FC236}">
                  <a16:creationId xmlns:a16="http://schemas.microsoft.com/office/drawing/2014/main" id="{4A65E49B-4F5A-46C6-B429-2E8FE3F28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979"/>
              <a:ext cx="726" cy="1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dirty="0">
                  <a:latin typeface="+mn-lt"/>
                </a:rPr>
                <a:t>Max quantità acquistabile (con </a:t>
              </a:r>
              <a:r>
                <a:rPr lang="it-IT" altLang="it-IT" i="1" dirty="0">
                  <a:latin typeface="+mn-lt"/>
                </a:rPr>
                <a:t>CT</a:t>
              </a:r>
              <a:r>
                <a:rPr lang="it-IT" altLang="it-IT" dirty="0">
                  <a:latin typeface="+mn-lt"/>
                </a:rPr>
                <a:t>) di </a:t>
              </a:r>
              <a:r>
                <a:rPr lang="it-IT" altLang="it-IT" i="1" dirty="0">
                  <a:latin typeface="+mn-lt"/>
                </a:rPr>
                <a:t>x</a:t>
              </a:r>
              <a:r>
                <a:rPr lang="it-IT" altLang="it-IT" i="1" baseline="-25000" dirty="0">
                  <a:latin typeface="+mn-lt"/>
                </a:rPr>
                <a:t>2</a:t>
              </a:r>
              <a:r>
                <a:rPr lang="it-IT" altLang="it-IT" dirty="0">
                  <a:latin typeface="+mn-lt"/>
                </a:rPr>
                <a:t>, senza </a:t>
              </a:r>
              <a:r>
                <a:rPr lang="it-IT" altLang="it-IT" i="1" dirty="0">
                  <a:latin typeface="+mn-lt"/>
                </a:rPr>
                <a:t>x</a:t>
              </a:r>
              <a:r>
                <a:rPr lang="it-IT" altLang="it-IT" i="1" baseline="-25000" dirty="0">
                  <a:latin typeface="+mn-lt"/>
                </a:rPr>
                <a:t>1</a:t>
              </a:r>
            </a:p>
          </p:txBody>
        </p:sp>
        <p:sp>
          <p:nvSpPr>
            <p:cNvPr id="819234" name="Line 34">
              <a:extLst>
                <a:ext uri="{FF2B5EF4-FFF2-40B4-BE49-F238E27FC236}">
                  <a16:creationId xmlns:a16="http://schemas.microsoft.com/office/drawing/2014/main" id="{924DC682-F9F6-474F-8352-64A35A978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2" y="2387"/>
              <a:ext cx="545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19238" name="Group 38">
            <a:extLst>
              <a:ext uri="{FF2B5EF4-FFF2-40B4-BE49-F238E27FC236}">
                <a16:creationId xmlns:a16="http://schemas.microsoft.com/office/drawing/2014/main" id="{3BB47DE5-9DB8-44AF-947F-0AC33F35301A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644900"/>
            <a:ext cx="3311525" cy="1800225"/>
            <a:chOff x="2699" y="2296"/>
            <a:chExt cx="2086" cy="1134"/>
          </a:xfrm>
        </p:grpSpPr>
        <p:sp>
          <p:nvSpPr>
            <p:cNvPr id="819236" name="Text Box 36">
              <a:extLst>
                <a:ext uri="{FF2B5EF4-FFF2-40B4-BE49-F238E27FC236}">
                  <a16:creationId xmlns:a16="http://schemas.microsoft.com/office/drawing/2014/main" id="{D6E87E11-BA19-4EEA-88E4-C57CBDAFE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296"/>
              <a:ext cx="998" cy="10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dirty="0">
                  <a:latin typeface="+mn-lt"/>
                </a:rPr>
                <a:t>Saggio di scambio di mercato dei due fattori (</a:t>
              </a:r>
              <a:r>
                <a:rPr lang="it-IT" altLang="it-IT" i="1" dirty="0">
                  <a:latin typeface="+mn-lt"/>
                </a:rPr>
                <a:t>x</a:t>
              </a:r>
              <a:r>
                <a:rPr lang="it-IT" altLang="it-IT" i="1" baseline="-25000" dirty="0">
                  <a:latin typeface="+mn-lt"/>
                </a:rPr>
                <a:t>1</a:t>
              </a:r>
              <a:r>
                <a:rPr lang="it-IT" altLang="it-IT" i="1" dirty="0">
                  <a:latin typeface="+mn-lt"/>
                </a:rPr>
                <a:t> e x</a:t>
              </a:r>
              <a:r>
                <a:rPr lang="it-IT" altLang="it-IT" i="1" baseline="-25000" dirty="0">
                  <a:latin typeface="+mn-lt"/>
                </a:rPr>
                <a:t>2</a:t>
              </a:r>
              <a:r>
                <a:rPr lang="it-IT" altLang="it-IT" dirty="0">
                  <a:latin typeface="+mn-lt"/>
                </a:rPr>
                <a:t>)</a:t>
              </a:r>
            </a:p>
          </p:txBody>
        </p:sp>
        <p:sp>
          <p:nvSpPr>
            <p:cNvPr id="819237" name="Line 37">
              <a:extLst>
                <a:ext uri="{FF2B5EF4-FFF2-40B4-BE49-F238E27FC236}">
                  <a16:creationId xmlns:a16="http://schemas.microsoft.com/office/drawing/2014/main" id="{F56CCF51-8713-4356-856B-1F4651E22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9" y="2795"/>
              <a:ext cx="1043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19242" name="Group 42">
            <a:extLst>
              <a:ext uri="{FF2B5EF4-FFF2-40B4-BE49-F238E27FC236}">
                <a16:creationId xmlns:a16="http://schemas.microsoft.com/office/drawing/2014/main" id="{D57CA7DE-A7BD-410E-8F19-5BFA14712A52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2276475"/>
            <a:ext cx="4321175" cy="2952750"/>
            <a:chOff x="2154" y="1434"/>
            <a:chExt cx="2722" cy="1860"/>
          </a:xfrm>
        </p:grpSpPr>
        <p:sp>
          <p:nvSpPr>
            <p:cNvPr id="819239" name="Text Box 39">
              <a:extLst>
                <a:ext uri="{FF2B5EF4-FFF2-40B4-BE49-F238E27FC236}">
                  <a16:creationId xmlns:a16="http://schemas.microsoft.com/office/drawing/2014/main" id="{48FFB53A-5186-42C7-B729-E74BF8C73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1434"/>
              <a:ext cx="2177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dirty="0">
                  <a:latin typeface="+mn-lt"/>
                </a:rPr>
                <a:t>Maggiore (minore) il costo </a:t>
              </a:r>
              <a:r>
                <a:rPr lang="it-IT" altLang="it-IT" i="1" dirty="0">
                  <a:latin typeface="+mn-lt"/>
                </a:rPr>
                <a:t>CT</a:t>
              </a:r>
              <a:r>
                <a:rPr lang="it-IT" altLang="it-IT" dirty="0">
                  <a:latin typeface="+mn-lt"/>
                </a:rPr>
                <a:t>,</a:t>
              </a:r>
            </a:p>
            <a:p>
              <a:pPr algn="ctr"/>
              <a:r>
                <a:rPr lang="it-IT" altLang="it-IT" dirty="0">
                  <a:latin typeface="+mn-lt"/>
                </a:rPr>
                <a:t> più alta (più bassa) la retta</a:t>
              </a:r>
            </a:p>
          </p:txBody>
        </p:sp>
        <p:sp>
          <p:nvSpPr>
            <p:cNvPr id="819240" name="Line 40">
              <a:extLst>
                <a:ext uri="{FF2B5EF4-FFF2-40B4-BE49-F238E27FC236}">
                  <a16:creationId xmlns:a16="http://schemas.microsoft.com/office/drawing/2014/main" id="{C07422FB-AAB7-4918-B87D-08623464B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5" y="1570"/>
              <a:ext cx="81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9241" name="Line 41">
              <a:extLst>
                <a:ext uri="{FF2B5EF4-FFF2-40B4-BE49-F238E27FC236}">
                  <a16:creationId xmlns:a16="http://schemas.microsoft.com/office/drawing/2014/main" id="{23A58125-F898-4F8F-BDA4-E8AA4C8DF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1616"/>
              <a:ext cx="1588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9243" name="Text Box 43">
            <a:extLst>
              <a:ext uri="{FF2B5EF4-FFF2-40B4-BE49-F238E27FC236}">
                <a16:creationId xmlns:a16="http://schemas.microsoft.com/office/drawing/2014/main" id="{BFEE0287-74DF-4600-8046-5AA230729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141663"/>
            <a:ext cx="23050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200" b="1" i="1"/>
              <a:t>CT’</a:t>
            </a:r>
            <a:r>
              <a:rPr lang="it-IT" altLang="it-IT" sz="2200" i="1"/>
              <a:t> &gt; </a:t>
            </a:r>
            <a:r>
              <a:rPr lang="it-IT" altLang="it-IT" sz="2200" b="1" i="1"/>
              <a:t>CT</a:t>
            </a:r>
            <a:r>
              <a:rPr lang="it-IT" altLang="it-IT" sz="2200" i="1"/>
              <a:t> &gt; </a:t>
            </a:r>
            <a:r>
              <a:rPr lang="it-IT" altLang="it-IT" sz="2200" b="1" i="1"/>
              <a:t>CT’’</a:t>
            </a:r>
          </a:p>
        </p:txBody>
      </p:sp>
      <p:graphicFrame>
        <p:nvGraphicFramePr>
          <p:cNvPr id="819244" name="Object 44">
            <a:extLst>
              <a:ext uri="{FF2B5EF4-FFF2-40B4-BE49-F238E27FC236}">
                <a16:creationId xmlns:a16="http://schemas.microsoft.com/office/drawing/2014/main" id="{81D1F4E9-649F-4665-A659-FDB0EEB3FB1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643438" y="1454150"/>
          <a:ext cx="16573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6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819244" name="Object 44">
                        <a:extLst>
                          <a:ext uri="{FF2B5EF4-FFF2-40B4-BE49-F238E27FC236}">
                            <a16:creationId xmlns:a16="http://schemas.microsoft.com/office/drawing/2014/main" id="{81D1F4E9-649F-4665-A659-FDB0EEB3FB1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454150"/>
                        <a:ext cx="165735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6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1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1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1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1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1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81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1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81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>
            <a:extLst>
              <a:ext uri="{FF2B5EF4-FFF2-40B4-BE49-F238E27FC236}">
                <a16:creationId xmlns:a16="http://schemas.microsoft.com/office/drawing/2014/main" id="{B4C74AEA-057A-49CF-A196-38AEF5C5D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2000"/>
              <a:t>i) Come produce l’impresa: b) efficienza economica</a:t>
            </a:r>
          </a:p>
        </p:txBody>
      </p:sp>
      <p:sp>
        <p:nvSpPr>
          <p:cNvPr id="898051" name="Rectangle 3">
            <a:extLst>
              <a:ext uri="{FF2B5EF4-FFF2-40B4-BE49-F238E27FC236}">
                <a16:creationId xmlns:a16="http://schemas.microsoft.com/office/drawing/2014/main" id="{32FB92A7-62CC-4DE9-A854-2B8FC649F3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33463" y="2349500"/>
            <a:ext cx="75707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Quale tecnica (</a:t>
            </a:r>
            <a:r>
              <a:rPr lang="en-US" altLang="it-IT" sz="2200" b="1" i="1">
                <a:solidFill>
                  <a:schemeClr val="bg2"/>
                </a:solidFill>
              </a:rPr>
              <a:t>x*</a:t>
            </a:r>
            <a:r>
              <a:rPr lang="en-US" altLang="it-IT" sz="2200" b="1" i="1" baseline="-25000">
                <a:solidFill>
                  <a:schemeClr val="bg2"/>
                </a:solidFill>
              </a:rPr>
              <a:t>1</a:t>
            </a:r>
            <a:r>
              <a:rPr lang="en-US" altLang="it-IT" sz="2200" b="1">
                <a:solidFill>
                  <a:schemeClr val="bg2"/>
                </a:solidFill>
              </a:rPr>
              <a:t>, x</a:t>
            </a:r>
            <a:r>
              <a:rPr lang="en-US" altLang="it-IT" sz="2200" b="1" i="1">
                <a:solidFill>
                  <a:schemeClr val="bg2"/>
                </a:solidFill>
              </a:rPr>
              <a:t>*</a:t>
            </a:r>
            <a:r>
              <a:rPr lang="en-US" altLang="it-IT" sz="2200" b="1" i="1" baseline="-25000">
                <a:solidFill>
                  <a:schemeClr val="bg2"/>
                </a:solidFill>
              </a:rPr>
              <a:t>2</a:t>
            </a:r>
            <a:r>
              <a:rPr lang="en-US" altLang="it-IT" sz="2200" b="1">
                <a:solidFill>
                  <a:schemeClr val="bg2"/>
                </a:solidFill>
              </a:rPr>
              <a:t>) sceglierà l’impresa per produrre un certo </a:t>
            </a:r>
            <a:r>
              <a:rPr lang="en-US" altLang="it-IT" sz="2200" b="1" i="1">
                <a:solidFill>
                  <a:schemeClr val="bg2"/>
                </a:solidFill>
              </a:rPr>
              <a:t>q</a:t>
            </a:r>
            <a:r>
              <a:rPr lang="en-US" altLang="it-IT" sz="2200" b="1" i="1" baseline="-25000">
                <a:solidFill>
                  <a:schemeClr val="bg2"/>
                </a:solidFill>
              </a:rPr>
              <a:t>0</a:t>
            </a:r>
            <a:r>
              <a:rPr lang="en-US" altLang="it-IT" sz="2200" b="1">
                <a:solidFill>
                  <a:schemeClr val="bg2"/>
                </a:solidFill>
              </a:rPr>
              <a:t>?</a:t>
            </a:r>
            <a:endParaRPr lang="en-US" altLang="it-IT" sz="2200"/>
          </a:p>
          <a:p>
            <a:pPr marL="457200" indent="-457200">
              <a:lnSpc>
                <a:spcPct val="90000"/>
              </a:lnSpc>
              <a:buClr>
                <a:schemeClr val="bg2"/>
              </a:buClr>
            </a:pPr>
            <a:endParaRPr lang="en-US" altLang="it-IT" sz="2200" u="sng"/>
          </a:p>
          <a:p>
            <a:pPr marL="457200" indent="-457200">
              <a:lnSpc>
                <a:spcPct val="90000"/>
              </a:lnSpc>
              <a:buClr>
                <a:schemeClr val="bg2"/>
              </a:buClr>
            </a:pPr>
            <a:r>
              <a:rPr lang="en-US" altLang="it-IT" sz="2200"/>
              <a:t>Tra tutte le tecniche tecnicamente efficienti (</a:t>
            </a:r>
            <a:r>
              <a:rPr lang="en-US" altLang="it-IT" sz="2200" b="1">
                <a:solidFill>
                  <a:srgbClr val="FF3300"/>
                </a:solidFill>
              </a:rPr>
              <a:t>isoquanto per </a:t>
            </a:r>
            <a:r>
              <a:rPr lang="en-US" altLang="it-IT" sz="2200" b="1" i="1">
                <a:solidFill>
                  <a:srgbClr val="FF3300"/>
                </a:solidFill>
              </a:rPr>
              <a:t>q</a:t>
            </a:r>
            <a:r>
              <a:rPr lang="en-US" altLang="it-IT" sz="2200" b="1" i="1" baseline="-25000">
                <a:solidFill>
                  <a:srgbClr val="FF3300"/>
                </a:solidFill>
              </a:rPr>
              <a:t>0</a:t>
            </a:r>
            <a:r>
              <a:rPr lang="en-US" altLang="it-IT" sz="2200"/>
              <a:t>)</a:t>
            </a:r>
          </a:p>
          <a:p>
            <a:pPr marL="457200" indent="-457200">
              <a:lnSpc>
                <a:spcPct val="90000"/>
              </a:lnSpc>
              <a:buClr>
                <a:schemeClr val="bg2"/>
              </a:buClr>
            </a:pPr>
            <a:endParaRPr lang="en-US" altLang="it-IT" sz="2200"/>
          </a:p>
          <a:p>
            <a:pPr marL="457200" indent="-457200">
              <a:lnSpc>
                <a:spcPct val="90000"/>
              </a:lnSpc>
              <a:buClr>
                <a:schemeClr val="bg2"/>
              </a:buClr>
            </a:pPr>
            <a:r>
              <a:rPr lang="en-US" altLang="it-IT" sz="2200"/>
              <a:t>… quello che minimizza il suo costo di produzione (</a:t>
            </a:r>
            <a:r>
              <a:rPr lang="en-US" altLang="it-IT" sz="2200" b="1">
                <a:solidFill>
                  <a:srgbClr val="FF3300"/>
                </a:solidFill>
              </a:rPr>
              <a:t>rette di isocosto</a:t>
            </a:r>
            <a:r>
              <a:rPr lang="en-US" altLang="it-IT" sz="2200"/>
              <a:t>)</a:t>
            </a:r>
          </a:p>
          <a:p>
            <a:pPr marL="457200" indent="-457200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it-IT" sz="2200"/>
          </a:p>
          <a:p>
            <a:pPr marL="457200" indent="-457200">
              <a:lnSpc>
                <a:spcPct val="90000"/>
              </a:lnSpc>
              <a:buClr>
                <a:schemeClr val="bg2"/>
              </a:buClr>
            </a:pPr>
            <a:r>
              <a:rPr lang="en-US" altLang="it-IT" sz="2200" b="1">
                <a:solidFill>
                  <a:schemeClr val="bg2"/>
                </a:solidFill>
              </a:rPr>
              <a:t>(x</a:t>
            </a:r>
            <a:r>
              <a:rPr lang="en-US" altLang="it-IT" sz="2200" b="1" i="1">
                <a:solidFill>
                  <a:schemeClr val="bg2"/>
                </a:solidFill>
              </a:rPr>
              <a:t>*</a:t>
            </a:r>
            <a:r>
              <a:rPr lang="en-US" altLang="it-IT" sz="2200" b="1" i="1" baseline="-25000">
                <a:solidFill>
                  <a:schemeClr val="bg2"/>
                </a:solidFill>
              </a:rPr>
              <a:t>1</a:t>
            </a:r>
            <a:r>
              <a:rPr lang="en-US" altLang="it-IT" sz="2200" b="1">
                <a:solidFill>
                  <a:schemeClr val="bg2"/>
                </a:solidFill>
              </a:rPr>
              <a:t>, x</a:t>
            </a:r>
            <a:r>
              <a:rPr lang="en-US" altLang="it-IT" sz="2200" b="1" i="1">
                <a:solidFill>
                  <a:schemeClr val="bg2"/>
                </a:solidFill>
              </a:rPr>
              <a:t>*</a:t>
            </a:r>
            <a:r>
              <a:rPr lang="en-US" altLang="it-IT" sz="2200" b="1" i="1" baseline="-25000">
                <a:solidFill>
                  <a:schemeClr val="bg2"/>
                </a:solidFill>
              </a:rPr>
              <a:t>2</a:t>
            </a:r>
            <a:r>
              <a:rPr lang="en-US" altLang="it-IT" sz="2200" b="1">
                <a:solidFill>
                  <a:schemeClr val="bg2"/>
                </a:solidFill>
              </a:rPr>
              <a:t>)</a:t>
            </a:r>
            <a:r>
              <a:rPr lang="en-US" altLang="it-IT" sz="2200"/>
              <a:t> individuabile in 2 modi: </a:t>
            </a:r>
            <a:r>
              <a:rPr lang="en-US" altLang="it-IT" sz="2200" b="1"/>
              <a:t>(i)</a:t>
            </a:r>
            <a:r>
              <a:rPr lang="en-US" altLang="it-IT" sz="2200"/>
              <a:t> strada grafica; </a:t>
            </a:r>
            <a:r>
              <a:rPr lang="en-US" altLang="it-IT" sz="2200" b="1"/>
              <a:t>(ii)</a:t>
            </a:r>
            <a:r>
              <a:rPr lang="en-US" altLang="it-IT" sz="2200"/>
              <a:t> strada analitica</a:t>
            </a:r>
          </a:p>
        </p:txBody>
      </p:sp>
      <p:sp>
        <p:nvSpPr>
          <p:cNvPr id="898052" name="Rectangle 4">
            <a:extLst>
              <a:ext uri="{FF2B5EF4-FFF2-40B4-BE49-F238E27FC236}">
                <a16:creationId xmlns:a16="http://schemas.microsoft.com/office/drawing/2014/main" id="{ABA3B279-7577-4639-A8A4-8525E496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98053" name="Rectangle 5">
            <a:extLst>
              <a:ext uri="{FF2B5EF4-FFF2-40B4-BE49-F238E27FC236}">
                <a16:creationId xmlns:a16="http://schemas.microsoft.com/office/drawing/2014/main" id="{772DE0A5-3ED5-423B-BBD6-FD56A929E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6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>
            <a:extLst>
              <a:ext uri="{FF2B5EF4-FFF2-40B4-BE49-F238E27FC236}">
                <a16:creationId xmlns:a16="http://schemas.microsoft.com/office/drawing/2014/main" id="{28B70CC6-C1D0-4AC7-BA05-4B5A3D2FD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10. – </a:t>
            </a:r>
            <a:r>
              <a:rPr lang="it-IT" altLang="it-IT">
                <a:cs typeface="Times New Roman" panose="02020603050405020304" pitchFamily="18" charset="0"/>
              </a:rPr>
              <a:t>La tecnica economicamente efficiente: a) strada grafica</a:t>
            </a:r>
            <a:endParaRPr lang="it-IT" altLang="it-IT"/>
          </a:p>
        </p:txBody>
      </p:sp>
      <p:sp>
        <p:nvSpPr>
          <p:cNvPr id="821272" name="Text Box 24">
            <a:extLst>
              <a:ext uri="{FF2B5EF4-FFF2-40B4-BE49-F238E27FC236}">
                <a16:creationId xmlns:a16="http://schemas.microsoft.com/office/drawing/2014/main" id="{D1C72CCE-A19D-4E7B-B272-895519D0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4718050"/>
            <a:ext cx="793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6000"/>
              </a:lnSpc>
              <a:spcBef>
                <a:spcPct val="0"/>
              </a:spcBef>
            </a:pPr>
            <a:endParaRPr lang="en-GB" altLang="it-IT" sz="1200" i="1">
              <a:latin typeface="Times New Roman" panose="02020603050405020304" pitchFamily="18" charset="0"/>
            </a:endParaRPr>
          </a:p>
        </p:txBody>
      </p:sp>
      <p:grpSp>
        <p:nvGrpSpPr>
          <p:cNvPr id="821283" name="Group 35">
            <a:extLst>
              <a:ext uri="{FF2B5EF4-FFF2-40B4-BE49-F238E27FC236}">
                <a16:creationId xmlns:a16="http://schemas.microsoft.com/office/drawing/2014/main" id="{96B3E1A3-7C26-4EE2-A0FC-84288E5D80D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249488"/>
            <a:ext cx="5476875" cy="3922712"/>
            <a:chOff x="1296" y="1417"/>
            <a:chExt cx="3450" cy="2471"/>
          </a:xfrm>
        </p:grpSpPr>
        <p:sp>
          <p:nvSpPr>
            <p:cNvPr id="821252" name="Line 4">
              <a:extLst>
                <a:ext uri="{FF2B5EF4-FFF2-40B4-BE49-F238E27FC236}">
                  <a16:creationId xmlns:a16="http://schemas.microsoft.com/office/drawing/2014/main" id="{5344C90E-17CF-4285-BCFE-D7DA3033E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5" y="3570"/>
              <a:ext cx="310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53" name="Line 5">
              <a:extLst>
                <a:ext uri="{FF2B5EF4-FFF2-40B4-BE49-F238E27FC236}">
                  <a16:creationId xmlns:a16="http://schemas.microsoft.com/office/drawing/2014/main" id="{1010ED7A-1604-4CFA-8306-4B4B4F8B1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5" y="1417"/>
              <a:ext cx="0" cy="21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54" name="Text Box 6">
              <a:extLst>
                <a:ext uri="{FF2B5EF4-FFF2-40B4-BE49-F238E27FC236}">
                  <a16:creationId xmlns:a16="http://schemas.microsoft.com/office/drawing/2014/main" id="{744F6CB6-B79E-4911-A9F5-A5F32765F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600"/>
              <a:ext cx="3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x</a:t>
              </a:r>
              <a:r>
                <a:rPr lang="it-IT" altLang="it-IT" b="1" baseline="-25000"/>
                <a:t>1</a:t>
              </a:r>
              <a:endParaRPr lang="it-IT" altLang="it-IT" b="1"/>
            </a:p>
          </p:txBody>
        </p:sp>
        <p:sp>
          <p:nvSpPr>
            <p:cNvPr id="821255" name="Text Box 7">
              <a:extLst>
                <a:ext uri="{FF2B5EF4-FFF2-40B4-BE49-F238E27FC236}">
                  <a16:creationId xmlns:a16="http://schemas.microsoft.com/office/drawing/2014/main" id="{3167951B-8A86-4054-B484-5E6FF29BF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440"/>
              <a:ext cx="3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x</a:t>
              </a:r>
              <a:r>
                <a:rPr lang="it-IT" altLang="it-IT" b="1" baseline="-25000"/>
                <a:t>2</a:t>
              </a:r>
              <a:endParaRPr lang="it-IT" altLang="it-IT" b="1"/>
            </a:p>
          </p:txBody>
        </p:sp>
        <p:sp>
          <p:nvSpPr>
            <p:cNvPr id="821256" name="Text Box 8">
              <a:extLst>
                <a:ext uri="{FF2B5EF4-FFF2-40B4-BE49-F238E27FC236}">
                  <a16:creationId xmlns:a16="http://schemas.microsoft.com/office/drawing/2014/main" id="{412D0683-4B6F-4B11-9564-2663B8B21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5" y="3568"/>
              <a:ext cx="4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0</a:t>
              </a:r>
            </a:p>
          </p:txBody>
        </p:sp>
      </p:grpSp>
      <p:grpSp>
        <p:nvGrpSpPr>
          <p:cNvPr id="821288" name="Group 40">
            <a:extLst>
              <a:ext uri="{FF2B5EF4-FFF2-40B4-BE49-F238E27FC236}">
                <a16:creationId xmlns:a16="http://schemas.microsoft.com/office/drawing/2014/main" id="{A5797A9E-F40E-4560-8C7E-2BBEC9012987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284538"/>
            <a:ext cx="1590675" cy="1727200"/>
            <a:chOff x="1872" y="2064"/>
            <a:chExt cx="1002" cy="1088"/>
          </a:xfrm>
        </p:grpSpPr>
        <p:sp>
          <p:nvSpPr>
            <p:cNvPr id="821258" name="Text Box 10">
              <a:extLst>
                <a:ext uri="{FF2B5EF4-FFF2-40B4-BE49-F238E27FC236}">
                  <a16:creationId xmlns:a16="http://schemas.microsoft.com/office/drawing/2014/main" id="{0C52E3EE-0A9E-47FA-84E6-2218D4785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064"/>
              <a:ext cx="56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A</a:t>
              </a:r>
            </a:p>
          </p:txBody>
        </p:sp>
        <p:sp>
          <p:nvSpPr>
            <p:cNvPr id="821259" name="Text Box 11">
              <a:extLst>
                <a:ext uri="{FF2B5EF4-FFF2-40B4-BE49-F238E27FC236}">
                  <a16:creationId xmlns:a16="http://schemas.microsoft.com/office/drawing/2014/main" id="{555FA76E-436F-497B-A4DC-7F8B3D39B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832"/>
              <a:ext cx="37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B</a:t>
              </a:r>
            </a:p>
          </p:txBody>
        </p:sp>
      </p:grpSp>
      <p:grpSp>
        <p:nvGrpSpPr>
          <p:cNvPr id="821286" name="Group 38">
            <a:extLst>
              <a:ext uri="{FF2B5EF4-FFF2-40B4-BE49-F238E27FC236}">
                <a16:creationId xmlns:a16="http://schemas.microsoft.com/office/drawing/2014/main" id="{CEBBF0D1-47C3-474F-9AF2-25EE59350A17}"/>
              </a:ext>
            </a:extLst>
          </p:cNvPr>
          <p:cNvGrpSpPr>
            <a:grpSpLocks/>
          </p:cNvGrpSpPr>
          <p:nvPr/>
        </p:nvGrpSpPr>
        <p:grpSpPr bwMode="auto">
          <a:xfrm>
            <a:off x="2532063" y="2757488"/>
            <a:ext cx="2093912" cy="2909887"/>
            <a:chOff x="1595" y="1737"/>
            <a:chExt cx="1319" cy="1833"/>
          </a:xfrm>
        </p:grpSpPr>
        <p:sp>
          <p:nvSpPr>
            <p:cNvPr id="821257" name="Line 9">
              <a:extLst>
                <a:ext uri="{FF2B5EF4-FFF2-40B4-BE49-F238E27FC236}">
                  <a16:creationId xmlns:a16="http://schemas.microsoft.com/office/drawing/2014/main" id="{347CF9C6-34B3-4369-BE5C-1CAFD9E03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5" y="1816"/>
              <a:ext cx="1319" cy="17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61" name="Text Box 13">
              <a:extLst>
                <a:ext uri="{FF2B5EF4-FFF2-40B4-BE49-F238E27FC236}">
                  <a16:creationId xmlns:a16="http://schemas.microsoft.com/office/drawing/2014/main" id="{B5837378-1F1D-4A44-872B-2A9E067DA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" y="1737"/>
              <a:ext cx="47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CT'</a:t>
              </a:r>
            </a:p>
          </p:txBody>
        </p:sp>
      </p:grpSp>
      <p:grpSp>
        <p:nvGrpSpPr>
          <p:cNvPr id="821287" name="Group 39">
            <a:extLst>
              <a:ext uri="{FF2B5EF4-FFF2-40B4-BE49-F238E27FC236}">
                <a16:creationId xmlns:a16="http://schemas.microsoft.com/office/drawing/2014/main" id="{5B43A5CF-EA7F-4E17-9384-5F0C11BC5006}"/>
              </a:ext>
            </a:extLst>
          </p:cNvPr>
          <p:cNvGrpSpPr>
            <a:grpSpLocks/>
          </p:cNvGrpSpPr>
          <p:nvPr/>
        </p:nvGrpSpPr>
        <p:grpSpPr bwMode="auto">
          <a:xfrm>
            <a:off x="2947988" y="3135313"/>
            <a:ext cx="2724150" cy="2406650"/>
            <a:chOff x="1857" y="1975"/>
            <a:chExt cx="1716" cy="1516"/>
          </a:xfrm>
        </p:grpSpPr>
        <p:sp>
          <p:nvSpPr>
            <p:cNvPr id="821260" name="Text Box 12">
              <a:extLst>
                <a:ext uri="{FF2B5EF4-FFF2-40B4-BE49-F238E27FC236}">
                  <a16:creationId xmlns:a16="http://schemas.microsoft.com/office/drawing/2014/main" id="{DB8BCCC2-626F-42C6-86E7-8EF82178B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" y="3092"/>
              <a:ext cx="659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I(q</a:t>
              </a:r>
              <a:r>
                <a:rPr lang="it-IT" altLang="it-IT" b="1" baseline="-25000"/>
                <a:t>0</a:t>
              </a:r>
              <a:r>
                <a:rPr lang="it-IT" altLang="it-IT" b="1"/>
                <a:t>)</a:t>
              </a:r>
            </a:p>
          </p:txBody>
        </p:sp>
        <p:sp>
          <p:nvSpPr>
            <p:cNvPr id="821262" name="Freeform 14">
              <a:extLst>
                <a:ext uri="{FF2B5EF4-FFF2-40B4-BE49-F238E27FC236}">
                  <a16:creationId xmlns:a16="http://schemas.microsoft.com/office/drawing/2014/main" id="{E0BF6AFB-8A1D-4A3E-9328-46F242E60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1975"/>
              <a:ext cx="1036" cy="1196"/>
            </a:xfrm>
            <a:custGeom>
              <a:avLst/>
              <a:gdLst>
                <a:gd name="T0" fmla="*/ 0 w 1296"/>
                <a:gd name="T1" fmla="*/ 0 h 1440"/>
                <a:gd name="T2" fmla="*/ 288 w 1296"/>
                <a:gd name="T3" fmla="*/ 1008 h 1440"/>
                <a:gd name="T4" fmla="*/ 1296 w 1296"/>
                <a:gd name="T5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6" h="1440">
                  <a:moveTo>
                    <a:pt x="0" y="0"/>
                  </a:moveTo>
                  <a:cubicBezTo>
                    <a:pt x="36" y="384"/>
                    <a:pt x="72" y="768"/>
                    <a:pt x="288" y="1008"/>
                  </a:cubicBezTo>
                  <a:cubicBezTo>
                    <a:pt x="504" y="1248"/>
                    <a:pt x="900" y="1344"/>
                    <a:pt x="1296" y="144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21285" name="Group 37">
            <a:extLst>
              <a:ext uri="{FF2B5EF4-FFF2-40B4-BE49-F238E27FC236}">
                <a16:creationId xmlns:a16="http://schemas.microsoft.com/office/drawing/2014/main" id="{535FABF5-9805-4BF6-A000-6E577DF4A302}"/>
              </a:ext>
            </a:extLst>
          </p:cNvPr>
          <p:cNvGrpSpPr>
            <a:grpSpLocks/>
          </p:cNvGrpSpPr>
          <p:nvPr/>
        </p:nvGrpSpPr>
        <p:grpSpPr bwMode="auto">
          <a:xfrm>
            <a:off x="2532063" y="3389313"/>
            <a:ext cx="2103437" cy="2298700"/>
            <a:chOff x="1595" y="2135"/>
            <a:chExt cx="1325" cy="1448"/>
          </a:xfrm>
        </p:grpSpPr>
        <p:sp>
          <p:nvSpPr>
            <p:cNvPr id="821263" name="Line 15">
              <a:extLst>
                <a:ext uri="{FF2B5EF4-FFF2-40B4-BE49-F238E27FC236}">
                  <a16:creationId xmlns:a16="http://schemas.microsoft.com/office/drawing/2014/main" id="{ABB8D379-3F9C-4255-973A-44A5C95FB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5" y="2135"/>
              <a:ext cx="1036" cy="14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64" name="Text Box 16">
              <a:extLst>
                <a:ext uri="{FF2B5EF4-FFF2-40B4-BE49-F238E27FC236}">
                  <a16:creationId xmlns:a16="http://schemas.microsoft.com/office/drawing/2014/main" id="{B3C9390E-AB54-4B16-8C75-39E79F54F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264"/>
              <a:ext cx="47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CT</a:t>
              </a:r>
            </a:p>
          </p:txBody>
        </p:sp>
      </p:grpSp>
      <p:grpSp>
        <p:nvGrpSpPr>
          <p:cNvPr id="821289" name="Group 41">
            <a:extLst>
              <a:ext uri="{FF2B5EF4-FFF2-40B4-BE49-F238E27FC236}">
                <a16:creationId xmlns:a16="http://schemas.microsoft.com/office/drawing/2014/main" id="{FE5030AD-F650-487B-999C-5F70C41E8EC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400550"/>
            <a:ext cx="1287463" cy="1258888"/>
            <a:chOff x="1632" y="2772"/>
            <a:chExt cx="811" cy="793"/>
          </a:xfrm>
        </p:grpSpPr>
        <p:sp>
          <p:nvSpPr>
            <p:cNvPr id="821266" name="Text Box 18">
              <a:extLst>
                <a:ext uri="{FF2B5EF4-FFF2-40B4-BE49-F238E27FC236}">
                  <a16:creationId xmlns:a16="http://schemas.microsoft.com/office/drawing/2014/main" id="{A260FFE9-F065-4131-9DFF-4D932DE18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772"/>
              <a:ext cx="2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F</a:t>
              </a:r>
            </a:p>
          </p:txBody>
        </p:sp>
        <p:sp>
          <p:nvSpPr>
            <p:cNvPr id="821270" name="Line 22">
              <a:extLst>
                <a:ext uri="{FF2B5EF4-FFF2-40B4-BE49-F238E27FC236}">
                  <a16:creationId xmlns:a16="http://schemas.microsoft.com/office/drawing/2014/main" id="{0A2B1044-949D-48B8-9E88-C98BB4CBC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76"/>
              <a:ext cx="6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71" name="Line 23">
              <a:extLst>
                <a:ext uri="{FF2B5EF4-FFF2-40B4-BE49-F238E27FC236}">
                  <a16:creationId xmlns:a16="http://schemas.microsoft.com/office/drawing/2014/main" id="{53D12E13-B3CF-4959-814F-1E3230E3E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76"/>
              <a:ext cx="0" cy="5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21284" name="Group 36">
            <a:extLst>
              <a:ext uri="{FF2B5EF4-FFF2-40B4-BE49-F238E27FC236}">
                <a16:creationId xmlns:a16="http://schemas.microsoft.com/office/drawing/2014/main" id="{EEBF8B50-785F-4DCA-AB51-1BC89874129E}"/>
              </a:ext>
            </a:extLst>
          </p:cNvPr>
          <p:cNvGrpSpPr>
            <a:grpSpLocks/>
          </p:cNvGrpSpPr>
          <p:nvPr/>
        </p:nvGrpSpPr>
        <p:grpSpPr bwMode="auto">
          <a:xfrm>
            <a:off x="2532063" y="4022725"/>
            <a:ext cx="1195387" cy="1644650"/>
            <a:chOff x="1595" y="2534"/>
            <a:chExt cx="753" cy="1036"/>
          </a:xfrm>
        </p:grpSpPr>
        <p:sp>
          <p:nvSpPr>
            <p:cNvPr id="821267" name="Line 19">
              <a:extLst>
                <a:ext uri="{FF2B5EF4-FFF2-40B4-BE49-F238E27FC236}">
                  <a16:creationId xmlns:a16="http://schemas.microsoft.com/office/drawing/2014/main" id="{3A098D0C-048A-444F-BCEE-8F4C0ACD9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5" y="2534"/>
              <a:ext cx="753" cy="10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73" name="Text Box 25">
              <a:extLst>
                <a:ext uri="{FF2B5EF4-FFF2-40B4-BE49-F238E27FC236}">
                  <a16:creationId xmlns:a16="http://schemas.microsoft.com/office/drawing/2014/main" id="{BA65BDB6-19B4-430B-9587-B5A365672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072"/>
              <a:ext cx="47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CT''</a:t>
              </a:r>
            </a:p>
          </p:txBody>
        </p:sp>
      </p:grpSp>
      <p:sp>
        <p:nvSpPr>
          <p:cNvPr id="821274" name="Text Box 26">
            <a:extLst>
              <a:ext uri="{FF2B5EF4-FFF2-40B4-BE49-F238E27FC236}">
                <a16:creationId xmlns:a16="http://schemas.microsoft.com/office/drawing/2014/main" id="{A295C522-FDB4-4E84-9705-145029CA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4275138"/>
            <a:ext cx="6365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6000"/>
              </a:lnSpc>
              <a:spcBef>
                <a:spcPct val="0"/>
              </a:spcBef>
            </a:pPr>
            <a:endParaRPr lang="en-GB" altLang="it-IT" b="1"/>
          </a:p>
        </p:txBody>
      </p:sp>
      <p:grpSp>
        <p:nvGrpSpPr>
          <p:cNvPr id="821291" name="Group 43">
            <a:extLst>
              <a:ext uri="{FF2B5EF4-FFF2-40B4-BE49-F238E27FC236}">
                <a16:creationId xmlns:a16="http://schemas.microsoft.com/office/drawing/2014/main" id="{7A945DE7-88F5-4908-BAC6-7E4B7E73E983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114800"/>
            <a:ext cx="1741488" cy="2133600"/>
            <a:chOff x="1296" y="2592"/>
            <a:chExt cx="1097" cy="1344"/>
          </a:xfrm>
        </p:grpSpPr>
        <p:sp>
          <p:nvSpPr>
            <p:cNvPr id="821265" name="Text Box 17">
              <a:extLst>
                <a:ext uri="{FF2B5EF4-FFF2-40B4-BE49-F238E27FC236}">
                  <a16:creationId xmlns:a16="http://schemas.microsoft.com/office/drawing/2014/main" id="{C9098C9F-786B-4C88-9AEA-5D69A57B1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592"/>
              <a:ext cx="37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E</a:t>
              </a:r>
              <a:r>
                <a:rPr lang="it-IT" altLang="it-IT" b="1" baseline="30000"/>
                <a:t>*</a:t>
              </a:r>
              <a:endParaRPr lang="it-IT" altLang="it-IT" b="1"/>
            </a:p>
          </p:txBody>
        </p:sp>
        <p:sp>
          <p:nvSpPr>
            <p:cNvPr id="821268" name="Line 20">
              <a:extLst>
                <a:ext uri="{FF2B5EF4-FFF2-40B4-BE49-F238E27FC236}">
                  <a16:creationId xmlns:a16="http://schemas.microsoft.com/office/drawing/2014/main" id="{4DFF725C-F942-4BC8-88AF-58E7175A7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" y="2772"/>
              <a:ext cx="0" cy="7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69" name="Line 21">
              <a:extLst>
                <a:ext uri="{FF2B5EF4-FFF2-40B4-BE49-F238E27FC236}">
                  <a16:creationId xmlns:a16="http://schemas.microsoft.com/office/drawing/2014/main" id="{5F183FE6-C6C0-4DBF-BFC0-035C9A0DF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5" y="2772"/>
              <a:ext cx="4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78" name="Text Box 30">
              <a:extLst>
                <a:ext uri="{FF2B5EF4-FFF2-40B4-BE49-F238E27FC236}">
                  <a16:creationId xmlns:a16="http://schemas.microsoft.com/office/drawing/2014/main" id="{18125635-96A5-4CBB-BC29-0AAE1ACEE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640"/>
              <a:ext cx="37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x*</a:t>
              </a:r>
              <a:r>
                <a:rPr lang="it-IT" altLang="it-IT" b="1" baseline="-25000"/>
                <a:t>2</a:t>
              </a:r>
              <a:endParaRPr lang="it-IT" altLang="it-IT" b="1"/>
            </a:p>
          </p:txBody>
        </p:sp>
        <p:sp>
          <p:nvSpPr>
            <p:cNvPr id="821279" name="Text Box 31">
              <a:extLst>
                <a:ext uri="{FF2B5EF4-FFF2-40B4-BE49-F238E27FC236}">
                  <a16:creationId xmlns:a16="http://schemas.microsoft.com/office/drawing/2014/main" id="{3141D97E-E31B-4F4B-AC07-6D23AD61A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600"/>
              <a:ext cx="37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x*</a:t>
              </a:r>
              <a:r>
                <a:rPr lang="it-IT" altLang="it-IT" b="1" baseline="-25000"/>
                <a:t>1</a:t>
              </a:r>
              <a:endParaRPr lang="it-IT" altLang="it-IT" b="1"/>
            </a:p>
          </p:txBody>
        </p:sp>
      </p:grpSp>
      <p:grpSp>
        <p:nvGrpSpPr>
          <p:cNvPr id="821290" name="Group 42">
            <a:extLst>
              <a:ext uri="{FF2B5EF4-FFF2-40B4-BE49-F238E27FC236}">
                <a16:creationId xmlns:a16="http://schemas.microsoft.com/office/drawing/2014/main" id="{1907883A-CF8B-4286-B8C1-E514A867014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962400"/>
            <a:ext cx="676275" cy="1724025"/>
            <a:chOff x="1632" y="2496"/>
            <a:chExt cx="426" cy="1086"/>
          </a:xfrm>
        </p:grpSpPr>
        <p:sp>
          <p:nvSpPr>
            <p:cNvPr id="821280" name="Text Box 32">
              <a:extLst>
                <a:ext uri="{FF2B5EF4-FFF2-40B4-BE49-F238E27FC236}">
                  <a16:creationId xmlns:a16="http://schemas.microsoft.com/office/drawing/2014/main" id="{C3274279-2C8D-4292-BAF2-BA0A37A85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496"/>
              <a:ext cx="37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G</a:t>
              </a:r>
            </a:p>
          </p:txBody>
        </p:sp>
        <p:sp>
          <p:nvSpPr>
            <p:cNvPr id="821281" name="Line 33">
              <a:extLst>
                <a:ext uri="{FF2B5EF4-FFF2-40B4-BE49-F238E27FC236}">
                  <a16:creationId xmlns:a16="http://schemas.microsoft.com/office/drawing/2014/main" id="{84638FAD-E095-49FA-A110-EA6F25A3B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688"/>
              <a:ext cx="0" cy="8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82" name="Line 34">
              <a:extLst>
                <a:ext uri="{FF2B5EF4-FFF2-40B4-BE49-F238E27FC236}">
                  <a16:creationId xmlns:a16="http://schemas.microsoft.com/office/drawing/2014/main" id="{D3BB9C28-B5B4-4A31-8B28-EDD2CC9FE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1292" name="Text Box 44">
            <a:extLst>
              <a:ext uri="{FF2B5EF4-FFF2-40B4-BE49-F238E27FC236}">
                <a16:creationId xmlns:a16="http://schemas.microsoft.com/office/drawing/2014/main" id="{6F58D600-95A2-453F-9F48-134FAB9B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420938"/>
            <a:ext cx="34559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2000" b="1" dirty="0" err="1">
                <a:solidFill>
                  <a:srgbClr val="FF3300"/>
                </a:solidFill>
                <a:latin typeface="+mn-lt"/>
              </a:rPr>
              <a:t>Tecnica</a:t>
            </a:r>
            <a:r>
              <a:rPr lang="en-US" altLang="it-IT" sz="2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it-IT" sz="2000" b="1" dirty="0" err="1">
                <a:solidFill>
                  <a:srgbClr val="FF3300"/>
                </a:solidFill>
                <a:latin typeface="+mn-lt"/>
              </a:rPr>
              <a:t>economicamente</a:t>
            </a:r>
            <a:r>
              <a:rPr lang="en-US" altLang="it-IT" sz="2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it-IT" sz="2000" b="1" dirty="0" err="1">
                <a:solidFill>
                  <a:srgbClr val="FF3300"/>
                </a:solidFill>
                <a:latin typeface="+mn-lt"/>
              </a:rPr>
              <a:t>efficiente</a:t>
            </a:r>
            <a:r>
              <a:rPr lang="en-US" altLang="it-IT" sz="2000" b="1" dirty="0">
                <a:solidFill>
                  <a:srgbClr val="FF3300"/>
                </a:solidFill>
                <a:latin typeface="+mn-lt"/>
              </a:rPr>
              <a:t> (</a:t>
            </a:r>
            <a:r>
              <a:rPr lang="en-US" altLang="it-IT" sz="2000" b="1" i="1" dirty="0">
                <a:solidFill>
                  <a:srgbClr val="FF3300"/>
                </a:solidFill>
                <a:latin typeface="+mn-lt"/>
              </a:rPr>
              <a:t>x*</a:t>
            </a:r>
            <a:r>
              <a:rPr lang="en-US" altLang="it-IT" sz="2000" b="1" i="1" baseline="-25000" dirty="0">
                <a:solidFill>
                  <a:srgbClr val="FF3300"/>
                </a:solidFill>
                <a:latin typeface="+mn-lt"/>
              </a:rPr>
              <a:t>1</a:t>
            </a:r>
            <a:r>
              <a:rPr lang="en-US" altLang="it-IT" sz="2000" b="1" dirty="0">
                <a:solidFill>
                  <a:srgbClr val="FF3300"/>
                </a:solidFill>
                <a:latin typeface="+mn-lt"/>
              </a:rPr>
              <a:t>, x</a:t>
            </a:r>
            <a:r>
              <a:rPr lang="en-US" altLang="it-IT" sz="2000" b="1" i="1" dirty="0">
                <a:solidFill>
                  <a:srgbClr val="FF3300"/>
                </a:solidFill>
                <a:latin typeface="+mn-lt"/>
              </a:rPr>
              <a:t>*</a:t>
            </a:r>
            <a:r>
              <a:rPr lang="en-US" altLang="it-IT" sz="2000" b="1" i="1" baseline="-25000" dirty="0">
                <a:solidFill>
                  <a:srgbClr val="FF3300"/>
                </a:solidFill>
                <a:latin typeface="+mn-lt"/>
              </a:rPr>
              <a:t>2</a:t>
            </a:r>
            <a:r>
              <a:rPr lang="en-US" altLang="it-IT" sz="2000" b="1" dirty="0">
                <a:solidFill>
                  <a:srgbClr val="FF3300"/>
                </a:solidFill>
                <a:latin typeface="+mn-lt"/>
              </a:rPr>
              <a:t>)</a:t>
            </a:r>
            <a:r>
              <a:rPr lang="en-US" altLang="it-IT" sz="2000" dirty="0">
                <a:latin typeface="+mn-lt"/>
              </a:rPr>
              <a:t>: </a:t>
            </a:r>
            <a:r>
              <a:rPr lang="en-US" altLang="it-IT" sz="2000" i="1" dirty="0">
                <a:latin typeface="+mn-lt"/>
              </a:rPr>
              <a:t>punto di </a:t>
            </a:r>
            <a:r>
              <a:rPr lang="en-US" altLang="it-IT" sz="2000" i="1" dirty="0" err="1">
                <a:latin typeface="+mn-lt"/>
              </a:rPr>
              <a:t>tangenza</a:t>
            </a:r>
            <a:r>
              <a:rPr lang="en-US" altLang="it-IT" sz="2000" dirty="0">
                <a:latin typeface="+mn-lt"/>
              </a:rPr>
              <a:t> </a:t>
            </a:r>
            <a:r>
              <a:rPr lang="en-US" altLang="it-IT" sz="2000" dirty="0" err="1">
                <a:latin typeface="+mn-lt"/>
              </a:rPr>
              <a:t>tra</a:t>
            </a:r>
            <a:r>
              <a:rPr lang="en-US" altLang="it-IT" sz="2000" dirty="0">
                <a:latin typeface="+mn-lt"/>
              </a:rPr>
              <a:t> </a:t>
            </a:r>
            <a:r>
              <a:rPr lang="en-US" altLang="it-IT" sz="2000" dirty="0" err="1">
                <a:latin typeface="+mn-lt"/>
              </a:rPr>
              <a:t>l’isoquanto</a:t>
            </a:r>
            <a:r>
              <a:rPr lang="en-US" altLang="it-IT" sz="2000" dirty="0">
                <a:latin typeface="+mn-lt"/>
              </a:rPr>
              <a:t> </a:t>
            </a:r>
            <a:r>
              <a:rPr lang="en-US" altLang="it-IT" sz="2000" dirty="0" err="1">
                <a:latin typeface="+mn-lt"/>
              </a:rPr>
              <a:t>rilevante</a:t>
            </a:r>
            <a:r>
              <a:rPr lang="en-US" altLang="it-IT" sz="2000" dirty="0">
                <a:latin typeface="+mn-lt"/>
              </a:rPr>
              <a:t> e la </a:t>
            </a:r>
            <a:r>
              <a:rPr lang="en-US" altLang="it-IT" sz="2000" dirty="0" err="1">
                <a:latin typeface="+mn-lt"/>
              </a:rPr>
              <a:t>retta</a:t>
            </a:r>
            <a:r>
              <a:rPr lang="en-US" altLang="it-IT" sz="2000" dirty="0">
                <a:latin typeface="+mn-lt"/>
              </a:rPr>
              <a:t> di </a:t>
            </a:r>
            <a:r>
              <a:rPr lang="en-US" altLang="it-IT" sz="2000" dirty="0" err="1">
                <a:latin typeface="+mn-lt"/>
              </a:rPr>
              <a:t>isocosto</a:t>
            </a:r>
            <a:r>
              <a:rPr lang="en-US" altLang="it-IT" sz="2000" dirty="0">
                <a:latin typeface="+mn-lt"/>
              </a:rPr>
              <a:t> </a:t>
            </a:r>
            <a:r>
              <a:rPr lang="en-US" altLang="it-IT" sz="2000" dirty="0" err="1">
                <a:latin typeface="+mn-lt"/>
              </a:rPr>
              <a:t>più</a:t>
            </a:r>
            <a:r>
              <a:rPr lang="en-US" altLang="it-IT" sz="2000" dirty="0">
                <a:latin typeface="+mn-lt"/>
              </a:rPr>
              <a:t> </a:t>
            </a:r>
            <a:r>
              <a:rPr lang="en-US" altLang="it-IT" sz="2000" dirty="0" err="1">
                <a:latin typeface="+mn-lt"/>
              </a:rPr>
              <a:t>bassa</a:t>
            </a:r>
            <a:endParaRPr lang="en-US" alt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6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2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72" grpId="0" autoUpdateAnimBg="0"/>
      <p:bldP spid="821274" grpId="0" autoUpdateAnimBg="0"/>
      <p:bldP spid="82129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2B04FB71-C015-4C2A-BE31-90C5A0698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/>
              <a:t>Equazione [pre-11] </a:t>
            </a:r>
            <a:r>
              <a:rPr lang="it-IT" altLang="it-IT"/>
              <a:t>–</a:t>
            </a:r>
            <a:r>
              <a:rPr lang="en-GB" altLang="it-IT"/>
              <a:t>  </a:t>
            </a:r>
            <a:r>
              <a:rPr lang="it-IT" altLang="it-IT"/>
              <a:t>Tecnica economicamente efficiente:    (ii) via  analitica (SMST e produttività marginali)</a:t>
            </a:r>
            <a:endParaRPr lang="en-GB" altLang="it-IT"/>
          </a:p>
        </p:txBody>
      </p:sp>
      <p:sp>
        <p:nvSpPr>
          <p:cNvPr id="900099" name="Rectangle 3">
            <a:extLst>
              <a:ext uri="{FF2B5EF4-FFF2-40B4-BE49-F238E27FC236}">
                <a16:creationId xmlns:a16="http://schemas.microsoft.com/office/drawing/2014/main" id="{9F2C15F1-7161-4773-BB7A-463585807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900100" name="Text Box 4">
            <a:extLst>
              <a:ext uri="{FF2B5EF4-FFF2-40B4-BE49-F238E27FC236}">
                <a16:creationId xmlns:a16="http://schemas.microsoft.com/office/drawing/2014/main" id="{A168BC6A-0313-4FE6-A0B4-4C5D0EB69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18050"/>
            <a:ext cx="65532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>
                <a:latin typeface="Symbol" panose="05050102010706020507" pitchFamily="18" charset="2"/>
              </a:rPr>
              <a:t>D</a:t>
            </a:r>
            <a:r>
              <a:rPr lang="it-IT" altLang="it-IT" sz="2000" b="1" i="1"/>
              <a:t>x</a:t>
            </a:r>
            <a:r>
              <a:rPr lang="it-IT" altLang="it-IT" sz="2000" b="1" i="1" baseline="-25000"/>
              <a:t>1</a:t>
            </a:r>
            <a:r>
              <a:rPr lang="it-IT" altLang="it-IT" sz="2000" b="1"/>
              <a:t>: </a:t>
            </a:r>
            <a:r>
              <a:rPr lang="it-IT" altLang="it-IT" sz="2000"/>
              <a:t>variazione della quantità del fattore </a:t>
            </a:r>
            <a:r>
              <a:rPr lang="it-IT" altLang="it-IT" sz="2000" i="1"/>
              <a:t>1</a:t>
            </a:r>
          </a:p>
          <a:p>
            <a:r>
              <a:rPr lang="it-IT" altLang="it-IT" sz="2000" b="1">
                <a:latin typeface="Symbol" panose="05050102010706020507" pitchFamily="18" charset="2"/>
              </a:rPr>
              <a:t>D</a:t>
            </a:r>
            <a:r>
              <a:rPr lang="it-IT" altLang="it-IT" sz="2000" b="1" i="1"/>
              <a:t>x</a:t>
            </a:r>
            <a:r>
              <a:rPr lang="it-IT" altLang="it-IT" sz="2000" b="1" i="1" baseline="-25000"/>
              <a:t>2</a:t>
            </a:r>
            <a:r>
              <a:rPr lang="it-IT" altLang="it-IT" sz="2000" b="1"/>
              <a:t>: </a:t>
            </a:r>
            <a:r>
              <a:rPr lang="it-IT" altLang="it-IT" sz="2000"/>
              <a:t>variazione della quantità del fattore </a:t>
            </a:r>
            <a:r>
              <a:rPr lang="it-IT" altLang="it-IT" sz="2000" i="1"/>
              <a:t>2</a:t>
            </a:r>
          </a:p>
          <a:p>
            <a:r>
              <a:rPr lang="it-IT" altLang="it-IT" sz="2000" b="1" i="1"/>
              <a:t>w</a:t>
            </a:r>
            <a:r>
              <a:rPr lang="it-IT" altLang="it-IT" sz="2000" b="1" i="1" baseline="-25000"/>
              <a:t>1</a:t>
            </a:r>
            <a:r>
              <a:rPr lang="it-IT" altLang="it-IT" sz="2000" b="1"/>
              <a:t>: </a:t>
            </a:r>
            <a:r>
              <a:rPr lang="it-IT" altLang="it-IT" sz="2000"/>
              <a:t>prezzo del fattore </a:t>
            </a:r>
            <a:r>
              <a:rPr lang="it-IT" altLang="it-IT" sz="2000" i="1"/>
              <a:t>1 w</a:t>
            </a:r>
            <a:r>
              <a:rPr lang="it-IT" altLang="it-IT" sz="2000" b="1" i="1" baseline="-25000"/>
              <a:t>2</a:t>
            </a:r>
            <a:r>
              <a:rPr lang="it-IT" altLang="it-IT" sz="2000" b="1"/>
              <a:t>: </a:t>
            </a:r>
            <a:r>
              <a:rPr lang="it-IT" altLang="it-IT" sz="2000"/>
              <a:t>prezzo del fattore </a:t>
            </a:r>
            <a:r>
              <a:rPr lang="it-IT" altLang="it-IT" sz="2000" i="1"/>
              <a:t>2</a:t>
            </a:r>
          </a:p>
          <a:p>
            <a:r>
              <a:rPr lang="it-IT" altLang="it-IT" sz="2000" b="1" i="1"/>
              <a:t>w</a:t>
            </a:r>
            <a:r>
              <a:rPr lang="it-IT" altLang="it-IT" sz="2000" b="1" baseline="-25000"/>
              <a:t>1</a:t>
            </a:r>
            <a:r>
              <a:rPr lang="it-IT" altLang="it-IT" sz="2000" b="1"/>
              <a:t>/w</a:t>
            </a:r>
            <a:r>
              <a:rPr lang="it-IT" altLang="it-IT" sz="2000" b="1" baseline="-25000"/>
              <a:t>2</a:t>
            </a:r>
            <a:r>
              <a:rPr lang="it-IT" altLang="it-IT" sz="2000" b="1"/>
              <a:t>: </a:t>
            </a:r>
            <a:r>
              <a:rPr lang="it-IT" altLang="it-IT" sz="2000"/>
              <a:t>prezzo relativo</a:t>
            </a:r>
          </a:p>
          <a:p>
            <a:endParaRPr lang="it-IT" altLang="it-IT" sz="2000" b="1"/>
          </a:p>
        </p:txBody>
      </p:sp>
      <p:sp>
        <p:nvSpPr>
          <p:cNvPr id="900101" name="Text Box 5">
            <a:extLst>
              <a:ext uri="{FF2B5EF4-FFF2-40B4-BE49-F238E27FC236}">
                <a16:creationId xmlns:a16="http://schemas.microsoft.com/office/drawing/2014/main" id="{9ADC514C-B75B-43C7-8A5B-47F51AB09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205038"/>
            <a:ext cx="7272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 dirty="0"/>
              <a:t>Nel </a:t>
            </a:r>
            <a:r>
              <a:rPr lang="en-US" altLang="it-IT" sz="2000" dirty="0" err="1"/>
              <a:t>loro</a:t>
            </a:r>
            <a:r>
              <a:rPr lang="en-US" altLang="it-IT" sz="2000" dirty="0"/>
              <a:t> punto di </a:t>
            </a:r>
            <a:r>
              <a:rPr lang="en-US" altLang="it-IT" sz="2000" b="1" dirty="0" err="1">
                <a:solidFill>
                  <a:srgbClr val="FF3300"/>
                </a:solidFill>
              </a:rPr>
              <a:t>tangenza</a:t>
            </a:r>
            <a:r>
              <a:rPr lang="en-US" altLang="it-IT" sz="2000" dirty="0"/>
              <a:t>, </a:t>
            </a:r>
            <a:r>
              <a:rPr lang="en-US" altLang="it-IT" sz="2000" b="1" i="1" dirty="0" err="1">
                <a:solidFill>
                  <a:schemeClr val="bg2"/>
                </a:solidFill>
              </a:rPr>
              <a:t>curva</a:t>
            </a:r>
            <a:r>
              <a:rPr lang="en-US" altLang="it-IT" sz="2000" b="1" i="1" dirty="0">
                <a:solidFill>
                  <a:schemeClr val="bg2"/>
                </a:solidFill>
              </a:rPr>
              <a:t> di </a:t>
            </a:r>
            <a:r>
              <a:rPr lang="en-US" altLang="it-IT" sz="2000" b="1" i="1" dirty="0" err="1">
                <a:solidFill>
                  <a:schemeClr val="bg2"/>
                </a:solidFill>
              </a:rPr>
              <a:t>isoquanto</a:t>
            </a:r>
            <a:r>
              <a:rPr lang="en-US" altLang="it-IT" sz="2000" dirty="0"/>
              <a:t> e </a:t>
            </a:r>
            <a:r>
              <a:rPr lang="en-US" altLang="it-IT" sz="2000" b="1" i="1" dirty="0" err="1">
                <a:solidFill>
                  <a:schemeClr val="bg2"/>
                </a:solidFill>
              </a:rPr>
              <a:t>rette</a:t>
            </a:r>
            <a:r>
              <a:rPr lang="en-US" altLang="it-IT" sz="2000" b="1" i="1" dirty="0">
                <a:solidFill>
                  <a:schemeClr val="bg2"/>
                </a:solidFill>
              </a:rPr>
              <a:t> di </a:t>
            </a:r>
            <a:r>
              <a:rPr lang="en-US" altLang="it-IT" sz="2000" b="1" i="1" dirty="0" err="1">
                <a:solidFill>
                  <a:schemeClr val="bg2"/>
                </a:solidFill>
              </a:rPr>
              <a:t>isocosto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hanno</a:t>
            </a:r>
            <a:r>
              <a:rPr lang="en-US" altLang="it-IT" sz="2000" dirty="0"/>
              <a:t> la </a:t>
            </a:r>
            <a:r>
              <a:rPr lang="en-US" altLang="it-IT" sz="2000" b="1" dirty="0" err="1">
                <a:solidFill>
                  <a:srgbClr val="FF3300"/>
                </a:solidFill>
              </a:rPr>
              <a:t>stessa</a:t>
            </a:r>
            <a:r>
              <a:rPr lang="en-US" altLang="it-IT" sz="2000" b="1" dirty="0">
                <a:solidFill>
                  <a:srgbClr val="FF3300"/>
                </a:solidFill>
              </a:rPr>
              <a:t> </a:t>
            </a:r>
            <a:r>
              <a:rPr lang="en-US" altLang="it-IT" sz="2000" b="1" dirty="0" err="1">
                <a:solidFill>
                  <a:srgbClr val="FF3300"/>
                </a:solidFill>
              </a:rPr>
              <a:t>inclinazione</a:t>
            </a:r>
            <a:endParaRPr lang="en-US" altLang="it-IT" sz="2000" b="1" dirty="0">
              <a:solidFill>
                <a:srgbClr val="FF3300"/>
              </a:solidFill>
            </a:endParaRPr>
          </a:p>
        </p:txBody>
      </p:sp>
      <p:graphicFrame>
        <p:nvGraphicFramePr>
          <p:cNvPr id="900102" name="Object 6">
            <a:extLst>
              <a:ext uri="{FF2B5EF4-FFF2-40B4-BE49-F238E27FC236}">
                <a16:creationId xmlns:a16="http://schemas.microsoft.com/office/drawing/2014/main" id="{A43244C1-8E2C-49B5-BC97-1FAC499A217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35150" y="3319463"/>
          <a:ext cx="20859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8" name="Equation" r:id="rId4" imgW="711000" imgH="380880" progId="Equation.3">
                  <p:embed/>
                </p:oleObj>
              </mc:Choice>
              <mc:Fallback>
                <p:oleObj name="Equation" r:id="rId4" imgW="711000" imgH="380880" progId="Equation.3">
                  <p:embed/>
                  <p:pic>
                    <p:nvPicPr>
                      <p:cNvPr id="900102" name="Object 6">
                        <a:extLst>
                          <a:ext uri="{FF2B5EF4-FFF2-40B4-BE49-F238E27FC236}">
                            <a16:creationId xmlns:a16="http://schemas.microsoft.com/office/drawing/2014/main" id="{A43244C1-8E2C-49B5-BC97-1FAC499A217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319463"/>
                        <a:ext cx="208597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0103" name="Line 7">
            <a:extLst>
              <a:ext uri="{FF2B5EF4-FFF2-40B4-BE49-F238E27FC236}">
                <a16:creationId xmlns:a16="http://schemas.microsoft.com/office/drawing/2014/main" id="{6CE80DB5-79FB-4C90-98FC-61309A76C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2636838"/>
            <a:ext cx="25209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0104" name="Line 8">
            <a:extLst>
              <a:ext uri="{FF2B5EF4-FFF2-40B4-BE49-F238E27FC236}">
                <a16:creationId xmlns:a16="http://schemas.microsoft.com/office/drawing/2014/main" id="{E9CB8A4A-5B48-443E-BDD3-9E24C4D3C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924175"/>
            <a:ext cx="143986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900105" name="Group 9">
            <a:extLst>
              <a:ext uri="{FF2B5EF4-FFF2-40B4-BE49-F238E27FC236}">
                <a16:creationId xmlns:a16="http://schemas.microsoft.com/office/drawing/2014/main" id="{BAF33B23-7E05-4AEB-BF4A-09F53C046DAD}"/>
              </a:ext>
            </a:extLst>
          </p:cNvPr>
          <p:cNvGrpSpPr>
            <a:grpSpLocks/>
          </p:cNvGrpSpPr>
          <p:nvPr/>
        </p:nvGrpSpPr>
        <p:grpSpPr bwMode="auto">
          <a:xfrm>
            <a:off x="5113338" y="3279775"/>
            <a:ext cx="3022600" cy="1363663"/>
            <a:chOff x="3221" y="2066"/>
            <a:chExt cx="1904" cy="859"/>
          </a:xfrm>
        </p:grpSpPr>
        <p:graphicFrame>
          <p:nvGraphicFramePr>
            <p:cNvPr id="900106" name="Object 10">
              <a:extLst>
                <a:ext uri="{FF2B5EF4-FFF2-40B4-BE49-F238E27FC236}">
                  <a16:creationId xmlns:a16="http://schemas.microsoft.com/office/drawing/2014/main" id="{163CB97E-40AF-4111-9140-E2AA3F2330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21" y="2066"/>
            <a:ext cx="1904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699" name="Equation" r:id="rId6" imgW="1168200" imgH="380880" progId="Equation.3">
                    <p:embed/>
                  </p:oleObj>
                </mc:Choice>
                <mc:Fallback>
                  <p:oleObj name="Equation" r:id="rId6" imgW="1168200" imgH="380880" progId="Equation.3">
                    <p:embed/>
                    <p:pic>
                      <p:nvPicPr>
                        <p:cNvPr id="900106" name="Object 10">
                          <a:extLst>
                            <a:ext uri="{FF2B5EF4-FFF2-40B4-BE49-F238E27FC236}">
                              <a16:creationId xmlns:a16="http://schemas.microsoft.com/office/drawing/2014/main" id="{163CB97E-40AF-4111-9140-E2AA3F2330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1" y="2066"/>
                          <a:ext cx="1904" cy="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0107" name="Text Box 11">
              <a:extLst>
                <a:ext uri="{FF2B5EF4-FFF2-40B4-BE49-F238E27FC236}">
                  <a16:creationId xmlns:a16="http://schemas.microsoft.com/office/drawing/2014/main" id="{26EC645D-F0F7-42BE-952F-449CFD6B0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659"/>
              <a:ext cx="68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1800" b="1"/>
                <a:t>[pre-11]</a:t>
              </a:r>
            </a:p>
          </p:txBody>
        </p:sp>
      </p:grpSp>
      <p:sp>
        <p:nvSpPr>
          <p:cNvPr id="900108" name="Oval 12">
            <a:extLst>
              <a:ext uri="{FF2B5EF4-FFF2-40B4-BE49-F238E27FC236}">
                <a16:creationId xmlns:a16="http://schemas.microsoft.com/office/drawing/2014/main" id="{D3316DD1-60A5-4AEB-AF12-CA90AC868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52738"/>
            <a:ext cx="4032250" cy="2376487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3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0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00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0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00" grpId="0"/>
      <p:bldP spid="900100" grpId="1"/>
      <p:bldP spid="90010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>
            <a:extLst>
              <a:ext uri="{FF2B5EF4-FFF2-40B4-BE49-F238E27FC236}">
                <a16:creationId xmlns:a16="http://schemas.microsoft.com/office/drawing/2014/main" id="{658EBA03-3D7C-44AD-A9AC-61FF8F4E1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/>
              <a:t>Equazione [11]  e [12] </a:t>
            </a:r>
            <a:r>
              <a:rPr lang="it-IT" altLang="it-IT"/>
              <a:t>–</a:t>
            </a:r>
            <a:r>
              <a:rPr lang="en-GB" altLang="it-IT"/>
              <a:t>  </a:t>
            </a:r>
            <a:r>
              <a:rPr lang="it-IT" altLang="it-IT"/>
              <a:t>Produttività marginali e prezzo relativo – (ii) via analitica …</a:t>
            </a:r>
            <a:endParaRPr lang="en-GB" altLang="it-IT"/>
          </a:p>
        </p:txBody>
      </p:sp>
      <p:sp>
        <p:nvSpPr>
          <p:cNvPr id="902147" name="Rectangle 3">
            <a:extLst>
              <a:ext uri="{FF2B5EF4-FFF2-40B4-BE49-F238E27FC236}">
                <a16:creationId xmlns:a16="http://schemas.microsoft.com/office/drawing/2014/main" id="{3B066BE4-4385-48DA-B4D6-0C7813D42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902148" name="Object 4">
            <a:extLst>
              <a:ext uri="{FF2B5EF4-FFF2-40B4-BE49-F238E27FC236}">
                <a16:creationId xmlns:a16="http://schemas.microsoft.com/office/drawing/2014/main" id="{5B0C503F-E001-4860-83B0-E1FFA501B4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488" y="2668588"/>
          <a:ext cx="42926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2" name="Equation" r:id="rId4" imgW="1663560" imgH="380880" progId="Equation.3">
                  <p:embed/>
                </p:oleObj>
              </mc:Choice>
              <mc:Fallback>
                <p:oleObj name="Equation" r:id="rId4" imgW="1663560" imgH="380880" progId="Equation.3">
                  <p:embed/>
                  <p:pic>
                    <p:nvPicPr>
                      <p:cNvPr id="902148" name="Object 4">
                        <a:extLst>
                          <a:ext uri="{FF2B5EF4-FFF2-40B4-BE49-F238E27FC236}">
                            <a16:creationId xmlns:a16="http://schemas.microsoft.com/office/drawing/2014/main" id="{5B0C503F-E001-4860-83B0-E1FFA501B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668588"/>
                        <a:ext cx="429260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150" name="Rectangle 6">
            <a:extLst>
              <a:ext uri="{FF2B5EF4-FFF2-40B4-BE49-F238E27FC236}">
                <a16:creationId xmlns:a16="http://schemas.microsoft.com/office/drawing/2014/main" id="{7C0B93E0-CCAA-44CA-8BBD-AA8AC277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565400"/>
            <a:ext cx="2303463" cy="11509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02151" name="Rectangle 7">
            <a:extLst>
              <a:ext uri="{FF2B5EF4-FFF2-40B4-BE49-F238E27FC236}">
                <a16:creationId xmlns:a16="http://schemas.microsoft.com/office/drawing/2014/main" id="{580443CA-34B7-42A7-B818-CFE2ECE53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565400"/>
            <a:ext cx="647700" cy="11509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02152" name="Group 8">
            <a:extLst>
              <a:ext uri="{FF2B5EF4-FFF2-40B4-BE49-F238E27FC236}">
                <a16:creationId xmlns:a16="http://schemas.microsoft.com/office/drawing/2014/main" id="{4FDADFCC-BCCD-4FB8-A4E7-81BC9C88DC24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2420938"/>
            <a:ext cx="2736850" cy="1825625"/>
            <a:chOff x="2109" y="1525"/>
            <a:chExt cx="1724" cy="1150"/>
          </a:xfrm>
        </p:grpSpPr>
        <p:sp>
          <p:nvSpPr>
            <p:cNvPr id="902153" name="Rectangle 9">
              <a:extLst>
                <a:ext uri="{FF2B5EF4-FFF2-40B4-BE49-F238E27FC236}">
                  <a16:creationId xmlns:a16="http://schemas.microsoft.com/office/drawing/2014/main" id="{5E9532B2-676F-4A6C-BCA3-4A765D53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525"/>
              <a:ext cx="1724" cy="907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154" name="Text Box 10">
              <a:extLst>
                <a:ext uri="{FF2B5EF4-FFF2-40B4-BE49-F238E27FC236}">
                  <a16:creationId xmlns:a16="http://schemas.microsoft.com/office/drawing/2014/main" id="{4945736E-D0FD-42F8-B184-D4DD2526A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2387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 b="1"/>
                <a:t>(8)</a:t>
              </a:r>
            </a:p>
          </p:txBody>
        </p:sp>
      </p:grpSp>
      <p:sp>
        <p:nvSpPr>
          <p:cNvPr id="902155" name="Rectangle 11">
            <a:extLst>
              <a:ext uri="{FF2B5EF4-FFF2-40B4-BE49-F238E27FC236}">
                <a16:creationId xmlns:a16="http://schemas.microsoft.com/office/drawing/2014/main" id="{ACFA8005-C4BE-4B4A-B8E5-97B67260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276475"/>
            <a:ext cx="2592387" cy="158432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902156" name="Object 12">
            <a:extLst>
              <a:ext uri="{FF2B5EF4-FFF2-40B4-BE49-F238E27FC236}">
                <a16:creationId xmlns:a16="http://schemas.microsoft.com/office/drawing/2014/main" id="{DD568878-02CB-4AAF-9FD3-B8933FCC274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725863" y="4206875"/>
          <a:ext cx="25749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3" name="Equation" r:id="rId6" imgW="965160" imgH="380880" progId="Equation.3">
                  <p:embed/>
                </p:oleObj>
              </mc:Choice>
              <mc:Fallback>
                <p:oleObj name="Equation" r:id="rId6" imgW="965160" imgH="380880" progId="Equation.3">
                  <p:embed/>
                  <p:pic>
                    <p:nvPicPr>
                      <p:cNvPr id="902156" name="Object 12">
                        <a:extLst>
                          <a:ext uri="{FF2B5EF4-FFF2-40B4-BE49-F238E27FC236}">
                            <a16:creationId xmlns:a16="http://schemas.microsoft.com/office/drawing/2014/main" id="{DD568878-02CB-4AAF-9FD3-B8933FCC274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4206875"/>
                        <a:ext cx="257492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158" name="Text Box 14">
            <a:extLst>
              <a:ext uri="{FF2B5EF4-FFF2-40B4-BE49-F238E27FC236}">
                <a16:creationId xmlns:a16="http://schemas.microsoft.com/office/drawing/2014/main" id="{B42920BA-25DF-41FD-8BF6-A3F419D9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29225"/>
            <a:ext cx="4392612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b="1" i="1"/>
              <a:t>PMgx</a:t>
            </a:r>
            <a:r>
              <a:rPr lang="it-IT" altLang="it-IT" sz="1600" b="1" i="1" baseline="-25000"/>
              <a:t>1</a:t>
            </a:r>
            <a:r>
              <a:rPr lang="it-IT" altLang="it-IT" sz="1600" b="1"/>
              <a:t>:</a:t>
            </a:r>
            <a:r>
              <a:rPr lang="it-IT" altLang="it-IT" sz="1600" b="1" i="1"/>
              <a:t> </a:t>
            </a:r>
            <a:r>
              <a:rPr lang="it-IT" altLang="it-IT" sz="1600"/>
              <a:t>produttività marginale del fattore </a:t>
            </a:r>
            <a:r>
              <a:rPr lang="it-IT" altLang="it-IT" sz="1600" i="1"/>
              <a:t>1</a:t>
            </a:r>
          </a:p>
          <a:p>
            <a:r>
              <a:rPr lang="it-IT" altLang="it-IT" sz="1600" b="1" i="1"/>
              <a:t>PMgx</a:t>
            </a:r>
            <a:r>
              <a:rPr lang="it-IT" altLang="it-IT" sz="1600" b="1" i="1" baseline="-25000"/>
              <a:t>2</a:t>
            </a:r>
            <a:r>
              <a:rPr lang="it-IT" altLang="it-IT" sz="1600" b="1"/>
              <a:t>:</a:t>
            </a:r>
            <a:r>
              <a:rPr lang="it-IT" altLang="it-IT" sz="1600" b="1" i="1"/>
              <a:t> </a:t>
            </a:r>
            <a:r>
              <a:rPr lang="it-IT" altLang="it-IT" sz="1600"/>
              <a:t>produttività marginale del fattore </a:t>
            </a:r>
            <a:r>
              <a:rPr lang="it-IT" altLang="it-IT" sz="1600" i="1"/>
              <a:t>2</a:t>
            </a:r>
          </a:p>
          <a:p>
            <a:r>
              <a:rPr lang="it-IT" altLang="it-IT" sz="1600" b="1" i="1"/>
              <a:t>w</a:t>
            </a:r>
            <a:r>
              <a:rPr lang="it-IT" altLang="it-IT" sz="1600" b="1" i="1" baseline="-25000"/>
              <a:t>1</a:t>
            </a:r>
            <a:r>
              <a:rPr lang="it-IT" altLang="it-IT" sz="1600" b="1"/>
              <a:t>: </a:t>
            </a:r>
            <a:r>
              <a:rPr lang="it-IT" altLang="it-IT" sz="1600"/>
              <a:t>prezzo del fattore </a:t>
            </a:r>
            <a:r>
              <a:rPr lang="it-IT" altLang="it-IT" sz="1600" i="1"/>
              <a:t>1</a:t>
            </a:r>
          </a:p>
          <a:p>
            <a:r>
              <a:rPr lang="it-IT" altLang="it-IT" sz="1600" b="1" i="1"/>
              <a:t>w</a:t>
            </a:r>
            <a:r>
              <a:rPr lang="it-IT" altLang="it-IT" sz="1600" b="1" i="1" baseline="-25000"/>
              <a:t>2</a:t>
            </a:r>
            <a:r>
              <a:rPr lang="it-IT" altLang="it-IT" sz="1600" b="1"/>
              <a:t>: </a:t>
            </a:r>
            <a:r>
              <a:rPr lang="it-IT" altLang="it-IT" sz="1600"/>
              <a:t>prezzo del fattore </a:t>
            </a:r>
            <a:r>
              <a:rPr lang="it-IT" altLang="it-IT" sz="1600" i="1"/>
              <a:t>2</a:t>
            </a:r>
            <a:endParaRPr lang="it-IT" altLang="it-IT" sz="1600" b="1"/>
          </a:p>
        </p:txBody>
      </p:sp>
      <p:sp>
        <p:nvSpPr>
          <p:cNvPr id="902159" name="Text Box 15">
            <a:extLst>
              <a:ext uri="{FF2B5EF4-FFF2-40B4-BE49-F238E27FC236}">
                <a16:creationId xmlns:a16="http://schemas.microsoft.com/office/drawing/2014/main" id="{E339B5F4-F92C-4CB9-9FDC-328BFA5AE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229225"/>
            <a:ext cx="3641725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b="1" i="1"/>
              <a:t>PMgx</a:t>
            </a:r>
            <a:r>
              <a:rPr lang="it-IT" altLang="it-IT" sz="1600" b="1" i="1" baseline="-25000"/>
              <a:t>1</a:t>
            </a:r>
            <a:r>
              <a:rPr lang="it-IT" altLang="it-IT" sz="1600" b="1"/>
              <a:t>/w</a:t>
            </a:r>
            <a:r>
              <a:rPr lang="it-IT" altLang="it-IT" sz="1600" b="1" baseline="-25000"/>
              <a:t>1</a:t>
            </a:r>
            <a:r>
              <a:rPr lang="it-IT" altLang="it-IT" sz="1600" b="1"/>
              <a:t>:</a:t>
            </a:r>
            <a:r>
              <a:rPr lang="it-IT" altLang="it-IT" sz="1600" b="1" i="1"/>
              <a:t> </a:t>
            </a:r>
            <a:r>
              <a:rPr lang="it-IT" altLang="it-IT" sz="1600"/>
              <a:t>produttività marginale ponderata del fattore </a:t>
            </a:r>
            <a:r>
              <a:rPr lang="it-IT" altLang="it-IT" sz="1600" i="1"/>
              <a:t>1</a:t>
            </a:r>
          </a:p>
          <a:p>
            <a:r>
              <a:rPr lang="it-IT" altLang="it-IT" sz="1600" b="1" i="1"/>
              <a:t>PMgx</a:t>
            </a:r>
            <a:r>
              <a:rPr lang="it-IT" altLang="it-IT" sz="1600" b="1" i="1" baseline="-25000"/>
              <a:t>2</a:t>
            </a:r>
            <a:r>
              <a:rPr lang="it-IT" altLang="it-IT" sz="1600" b="1"/>
              <a:t>/w</a:t>
            </a:r>
            <a:r>
              <a:rPr lang="it-IT" altLang="it-IT" sz="1600" b="1" baseline="-25000"/>
              <a:t>2</a:t>
            </a:r>
            <a:r>
              <a:rPr lang="it-IT" altLang="it-IT" sz="1600" b="1"/>
              <a:t>: </a:t>
            </a:r>
            <a:r>
              <a:rPr lang="it-IT" altLang="it-IT" sz="1600" b="1" i="1"/>
              <a:t> </a:t>
            </a:r>
            <a:r>
              <a:rPr lang="it-IT" altLang="it-IT" sz="1600"/>
              <a:t>produttività marginale ponderata del fattore </a:t>
            </a:r>
            <a:r>
              <a:rPr lang="it-IT" altLang="it-IT" sz="1600" i="1"/>
              <a:t>2</a:t>
            </a:r>
          </a:p>
          <a:p>
            <a:endParaRPr lang="it-IT" altLang="it-IT" sz="1600"/>
          </a:p>
        </p:txBody>
      </p:sp>
      <p:sp>
        <p:nvSpPr>
          <p:cNvPr id="902160" name="Text Box 16">
            <a:extLst>
              <a:ext uri="{FF2B5EF4-FFF2-40B4-BE49-F238E27FC236}">
                <a16:creationId xmlns:a16="http://schemas.microsoft.com/office/drawing/2014/main" id="{66F21ED9-79B9-47D6-AA55-C73742CE7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437063"/>
            <a:ext cx="11509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1800" b="1"/>
              <a:t>[12]</a:t>
            </a:r>
          </a:p>
        </p:txBody>
      </p:sp>
      <p:sp>
        <p:nvSpPr>
          <p:cNvPr id="902161" name="Text Box 17">
            <a:extLst>
              <a:ext uri="{FF2B5EF4-FFF2-40B4-BE49-F238E27FC236}">
                <a16:creationId xmlns:a16="http://schemas.microsoft.com/office/drawing/2014/main" id="{69D1C02A-0652-4C62-BE10-9A4C8A67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924175"/>
            <a:ext cx="115093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t-IT" sz="1800" b="1"/>
              <a:t>[11]</a:t>
            </a:r>
          </a:p>
        </p:txBody>
      </p:sp>
    </p:spTree>
    <p:extLst>
      <p:ext uri="{BB962C8B-B14F-4D97-AF65-F5344CB8AC3E}">
        <p14:creationId xmlns:p14="http://schemas.microsoft.com/office/powerpoint/2010/main" val="9724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02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02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902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2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2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58" grpId="0"/>
      <p:bldP spid="902159" grpId="0"/>
      <p:bldP spid="902160" grpId="0"/>
      <p:bldP spid="90216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>
            <a:extLst>
              <a:ext uri="{FF2B5EF4-FFF2-40B4-BE49-F238E27FC236}">
                <a16:creationId xmlns:a16="http://schemas.microsoft.com/office/drawing/2014/main" id="{2EA9EBF9-2ADB-4EA5-BCAF-D88C0099D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i) Come produce l’impresa: b1) come varia la tecnica efficiente per </a:t>
            </a:r>
            <a:r>
              <a:rPr lang="en-US" altLang="it-IT" i="1"/>
              <a:t>q</a:t>
            </a:r>
            <a:r>
              <a:rPr lang="en-US" altLang="it-IT" i="1" baseline="-25000"/>
              <a:t>o</a:t>
            </a:r>
            <a:r>
              <a:rPr lang="en-US" altLang="it-IT"/>
              <a:t> al variare del prezzo di </a:t>
            </a:r>
            <a:r>
              <a:rPr lang="en-US" altLang="it-IT" i="1"/>
              <a:t>x</a:t>
            </a:r>
            <a:r>
              <a:rPr lang="en-US" altLang="it-IT" i="1" baseline="-25000"/>
              <a:t>1</a:t>
            </a:r>
            <a:r>
              <a:rPr lang="en-US" altLang="it-IT"/>
              <a:t>?</a:t>
            </a:r>
          </a:p>
        </p:txBody>
      </p:sp>
      <p:sp>
        <p:nvSpPr>
          <p:cNvPr id="908291" name="Rectangle 3">
            <a:extLst>
              <a:ext uri="{FF2B5EF4-FFF2-40B4-BE49-F238E27FC236}">
                <a16:creationId xmlns:a16="http://schemas.microsoft.com/office/drawing/2014/main" id="{7E1423B2-0D50-4410-8401-4095E1372E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33463" y="2420938"/>
            <a:ext cx="7570787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Clr>
                <a:schemeClr val="bg2"/>
              </a:buClr>
            </a:pPr>
            <a:r>
              <a:rPr lang="en-US" altLang="it-IT" sz="2000" b="1">
                <a:solidFill>
                  <a:schemeClr val="bg2"/>
                </a:solidFill>
              </a:rPr>
              <a:t>Se </a:t>
            </a:r>
            <a:r>
              <a:rPr lang="en-US" altLang="it-IT" sz="2000" b="1" i="1">
                <a:solidFill>
                  <a:schemeClr val="bg2"/>
                </a:solidFill>
              </a:rPr>
              <a:t>w</a:t>
            </a:r>
            <a:r>
              <a:rPr lang="en-US" altLang="it-IT" sz="2000" b="1" i="1" baseline="-25000">
                <a:solidFill>
                  <a:schemeClr val="bg2"/>
                </a:solidFill>
              </a:rPr>
              <a:t>1</a:t>
            </a:r>
            <a:r>
              <a:rPr lang="en-US" altLang="it-IT" sz="2000" b="1">
                <a:solidFill>
                  <a:schemeClr val="bg2"/>
                </a:solidFill>
              </a:rPr>
              <a:t> diminuisce (</a:t>
            </a:r>
            <a:r>
              <a:rPr lang="en-US" altLang="it-IT" sz="2000" b="1" i="1">
                <a:solidFill>
                  <a:schemeClr val="bg2"/>
                </a:solidFill>
              </a:rPr>
              <a:t>w’</a:t>
            </a:r>
            <a:r>
              <a:rPr lang="en-US" altLang="it-IT" sz="2000" b="1" i="1" baseline="-25000">
                <a:solidFill>
                  <a:schemeClr val="bg2"/>
                </a:solidFill>
              </a:rPr>
              <a:t>1</a:t>
            </a:r>
            <a:r>
              <a:rPr lang="en-US" altLang="it-IT" sz="2000" b="1">
                <a:solidFill>
                  <a:schemeClr val="bg2"/>
                </a:solidFill>
              </a:rPr>
              <a:t>), come varia la tecnica efficiente per </a:t>
            </a:r>
            <a:r>
              <a:rPr lang="en-US" altLang="it-IT" sz="2000" b="1" i="1">
                <a:solidFill>
                  <a:schemeClr val="bg2"/>
                </a:solidFill>
              </a:rPr>
              <a:t>q</a:t>
            </a:r>
            <a:r>
              <a:rPr lang="en-US" altLang="it-IT" sz="2000" b="1" i="1" baseline="-25000">
                <a:solidFill>
                  <a:schemeClr val="bg2"/>
                </a:solidFill>
              </a:rPr>
              <a:t>0</a:t>
            </a:r>
            <a:r>
              <a:rPr lang="en-US" altLang="it-IT" sz="2000" b="1">
                <a:solidFill>
                  <a:schemeClr val="bg2"/>
                </a:solidFill>
              </a:rPr>
              <a:t>?</a:t>
            </a:r>
          </a:p>
          <a:p>
            <a:pPr marL="457200" indent="-457200">
              <a:lnSpc>
                <a:spcPct val="90000"/>
              </a:lnSpc>
              <a:buClr>
                <a:schemeClr val="bg2"/>
              </a:buClr>
            </a:pPr>
            <a:endParaRPr lang="en-US" altLang="it-IT" sz="2000" b="1" u="sng">
              <a:solidFill>
                <a:schemeClr val="bg2"/>
              </a:solidFill>
            </a:endParaRPr>
          </a:p>
          <a:p>
            <a:pPr marL="457200" indent="-457200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lphaLcPeriod"/>
            </a:pPr>
            <a:r>
              <a:rPr lang="en-US" altLang="it-IT" sz="2000" b="1"/>
              <a:t>Cambia l’inclinazione</a:t>
            </a:r>
            <a:r>
              <a:rPr lang="en-US" altLang="it-IT" sz="2000"/>
              <a:t> delle rette di isocosto (</a:t>
            </a:r>
            <a:r>
              <a:rPr lang="en-US" altLang="it-IT" sz="2000" b="1" i="1"/>
              <a:t>–w</a:t>
            </a:r>
            <a:r>
              <a:rPr lang="en-US" altLang="it-IT" sz="2000" b="1" i="1" baseline="-25000"/>
              <a:t>1</a:t>
            </a:r>
            <a:r>
              <a:rPr lang="en-US" altLang="it-IT" sz="2000" b="1" i="1"/>
              <a:t>/w</a:t>
            </a:r>
            <a:r>
              <a:rPr lang="en-US" altLang="it-IT" sz="2000" b="1" i="1" baseline="-25000"/>
              <a:t>2</a:t>
            </a:r>
            <a:r>
              <a:rPr lang="en-US" altLang="it-IT" sz="2000"/>
              <a:t>): l’impresa sostituisce </a:t>
            </a:r>
            <a:r>
              <a:rPr lang="en-US" altLang="it-IT" sz="2000" i="1"/>
              <a:t>x</a:t>
            </a:r>
            <a:r>
              <a:rPr lang="en-US" altLang="it-IT" sz="2000" i="1" baseline="-25000"/>
              <a:t>2</a:t>
            </a:r>
            <a:r>
              <a:rPr lang="en-US" altLang="it-IT" sz="2000"/>
              <a:t> con </a:t>
            </a:r>
            <a:r>
              <a:rPr lang="en-US" altLang="it-IT" sz="2000" i="1"/>
              <a:t>x</a:t>
            </a:r>
            <a:r>
              <a:rPr lang="en-US" altLang="it-IT" sz="2000" i="1" baseline="-25000"/>
              <a:t>1</a:t>
            </a:r>
          </a:p>
          <a:p>
            <a:pPr marL="457200" indent="-457200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lphaLcPeriod"/>
            </a:pPr>
            <a:endParaRPr lang="en-US" altLang="it-IT" sz="2000"/>
          </a:p>
          <a:p>
            <a:pPr marL="457200" indent="-457200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lphaLcPeriod"/>
            </a:pPr>
            <a:r>
              <a:rPr lang="en-US" altLang="it-IT" sz="2000" b="1"/>
              <a:t>…</a:t>
            </a:r>
            <a:r>
              <a:rPr lang="en-US" altLang="it-IT" sz="2000"/>
              <a:t> ma </a:t>
            </a:r>
            <a:r>
              <a:rPr lang="en-US" altLang="it-IT" sz="2000" b="1"/>
              <a:t>cambiano</a:t>
            </a:r>
            <a:r>
              <a:rPr lang="en-US" altLang="it-IT" sz="2000"/>
              <a:t> anche </a:t>
            </a:r>
            <a:r>
              <a:rPr lang="en-US" altLang="it-IT" sz="2000" b="1"/>
              <a:t>entrambe le intercette (</a:t>
            </a:r>
            <a:r>
              <a:rPr lang="en-US" altLang="it-IT" sz="2000" b="1" i="1"/>
              <a:t>CT/w</a:t>
            </a:r>
            <a:r>
              <a:rPr lang="en-US" altLang="it-IT" sz="2000" b="1" i="1" baseline="-25000"/>
              <a:t>1</a:t>
            </a:r>
            <a:r>
              <a:rPr lang="en-US" altLang="it-IT" sz="2000" b="1"/>
              <a:t> </a:t>
            </a:r>
            <a:r>
              <a:rPr lang="en-US" altLang="it-IT" sz="2000"/>
              <a:t>e</a:t>
            </a:r>
            <a:r>
              <a:rPr lang="en-US" altLang="it-IT" sz="2000" b="1"/>
              <a:t> </a:t>
            </a:r>
            <a:r>
              <a:rPr lang="en-US" altLang="it-IT" sz="2000" b="1" i="1"/>
              <a:t>CT/w</a:t>
            </a:r>
            <a:r>
              <a:rPr lang="en-US" altLang="it-IT" sz="2000" b="1" i="1" baseline="-25000"/>
              <a:t>2</a:t>
            </a:r>
            <a:r>
              <a:rPr lang="en-US" altLang="it-IT" sz="2000" b="1"/>
              <a:t>)</a:t>
            </a:r>
            <a:r>
              <a:rPr lang="en-US" altLang="it-IT" sz="2000"/>
              <a:t>!!! </a:t>
            </a:r>
            <a:r>
              <a:rPr lang="en-US" altLang="it-IT" sz="2000" b="1">
                <a:solidFill>
                  <a:srgbClr val="FF3300"/>
                </a:solidFill>
              </a:rPr>
              <a:t>Perchè?</a:t>
            </a:r>
          </a:p>
          <a:p>
            <a:pPr marL="457200" indent="-457200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it-IT" sz="2000" b="1">
              <a:solidFill>
                <a:srgbClr val="FF3300"/>
              </a:solidFill>
            </a:endParaRPr>
          </a:p>
          <a:p>
            <a:pPr marL="457200" indent="-457200">
              <a:lnSpc>
                <a:spcPct val="90000"/>
              </a:lnSpc>
              <a:buClr>
                <a:schemeClr val="bg2"/>
              </a:buClr>
            </a:pPr>
            <a:r>
              <a:rPr lang="en-US" altLang="it-IT" sz="2000"/>
              <a:t>Oltre all’</a:t>
            </a:r>
            <a:r>
              <a:rPr lang="en-US" altLang="it-IT" sz="2000" b="1">
                <a:solidFill>
                  <a:schemeClr val="bg2"/>
                </a:solidFill>
              </a:rPr>
              <a:t>effetto “sostituzione” (a)</a:t>
            </a:r>
            <a:r>
              <a:rPr lang="en-US" altLang="it-IT" sz="2000"/>
              <a:t>, si verifica un </a:t>
            </a:r>
            <a:r>
              <a:rPr lang="en-US" altLang="it-IT" sz="2000" b="1">
                <a:solidFill>
                  <a:schemeClr val="bg2"/>
                </a:solidFill>
              </a:rPr>
              <a:t>“effetto quantità”</a:t>
            </a:r>
            <a:r>
              <a:rPr lang="en-US" altLang="it-IT" sz="2000"/>
              <a:t> </a:t>
            </a:r>
            <a:r>
              <a:rPr lang="en-US" altLang="it-IT" sz="2000" b="1">
                <a:solidFill>
                  <a:schemeClr val="bg2"/>
                </a:solidFill>
              </a:rPr>
              <a:t>(b)</a:t>
            </a:r>
            <a:r>
              <a:rPr lang="en-US" altLang="it-IT" sz="2000"/>
              <a:t> (più </a:t>
            </a:r>
            <a:r>
              <a:rPr lang="en-US" altLang="it-IT" sz="2000" b="1" i="1"/>
              <a:t>x</a:t>
            </a:r>
            <a:r>
              <a:rPr lang="en-US" altLang="it-IT" sz="2000" b="1" i="1" baseline="-25000"/>
              <a:t>1</a:t>
            </a:r>
            <a:r>
              <a:rPr lang="en-US" altLang="it-IT" sz="2000"/>
              <a:t> </a:t>
            </a:r>
            <a:r>
              <a:rPr lang="en-US" altLang="it-IT" sz="2000">
                <a:sym typeface="Wingdings" panose="05000000000000000000" pitchFamily="2" charset="2"/>
              </a:rPr>
              <a:t> più </a:t>
            </a:r>
            <a:r>
              <a:rPr lang="en-US" altLang="it-IT" sz="2000" b="1" i="1">
                <a:sym typeface="Wingdings" panose="05000000000000000000" pitchFamily="2" charset="2"/>
              </a:rPr>
              <a:t>q</a:t>
            </a:r>
            <a:r>
              <a:rPr lang="en-US" altLang="it-IT" sz="2000">
                <a:sym typeface="Wingdings" panose="05000000000000000000" pitchFamily="2" charset="2"/>
              </a:rPr>
              <a:t>) che per rimanere su </a:t>
            </a:r>
            <a:r>
              <a:rPr lang="en-US" altLang="it-IT" sz="2000" b="1" i="1">
                <a:sym typeface="Wingdings" panose="05000000000000000000" pitchFamily="2" charset="2"/>
              </a:rPr>
              <a:t>q</a:t>
            </a:r>
            <a:r>
              <a:rPr lang="en-US" altLang="it-IT" sz="2000" b="1" i="1" baseline="-25000">
                <a:sym typeface="Wingdings" panose="05000000000000000000" pitchFamily="2" charset="2"/>
              </a:rPr>
              <a:t>0</a:t>
            </a:r>
            <a:r>
              <a:rPr lang="en-US" altLang="it-IT" sz="2000">
                <a:sym typeface="Wingdings" panose="05000000000000000000" pitchFamily="2" charset="2"/>
              </a:rPr>
              <a:t> devo “neutralizzare” con un aumento di </a:t>
            </a:r>
            <a:r>
              <a:rPr lang="en-US" altLang="it-IT" sz="2000" b="1" i="1">
                <a:sym typeface="Wingdings" panose="05000000000000000000" pitchFamily="2" charset="2"/>
              </a:rPr>
              <a:t>w</a:t>
            </a:r>
            <a:r>
              <a:rPr lang="en-US" altLang="it-IT" sz="2000" b="1" i="1" baseline="-25000">
                <a:sym typeface="Wingdings" panose="05000000000000000000" pitchFamily="2" charset="2"/>
              </a:rPr>
              <a:t>2</a:t>
            </a:r>
            <a:r>
              <a:rPr lang="en-US" altLang="it-IT" sz="2000">
                <a:sym typeface="Wingdings" panose="05000000000000000000" pitchFamily="2" charset="2"/>
              </a:rPr>
              <a:t> (meno </a:t>
            </a:r>
            <a:r>
              <a:rPr lang="en-US" altLang="it-IT" sz="2000" b="1" i="1">
                <a:sym typeface="Wingdings" panose="05000000000000000000" pitchFamily="2" charset="2"/>
              </a:rPr>
              <a:t>x</a:t>
            </a:r>
            <a:r>
              <a:rPr lang="en-US" altLang="it-IT" sz="2000" b="1" i="1" baseline="-25000">
                <a:sym typeface="Wingdings" panose="05000000000000000000" pitchFamily="2" charset="2"/>
              </a:rPr>
              <a:t>2</a:t>
            </a:r>
            <a:r>
              <a:rPr lang="en-US" altLang="it-IT" sz="2000">
                <a:sym typeface="Wingdings" panose="05000000000000000000" pitchFamily="2" charset="2"/>
              </a:rPr>
              <a:t>  meno </a:t>
            </a:r>
            <a:r>
              <a:rPr lang="en-US" altLang="it-IT" sz="2000" b="1" i="1">
                <a:sym typeface="Wingdings" panose="05000000000000000000" pitchFamily="2" charset="2"/>
              </a:rPr>
              <a:t>q</a:t>
            </a:r>
            <a:r>
              <a:rPr lang="en-US" altLang="it-IT" sz="2000">
                <a:sym typeface="Wingdings" panose="05000000000000000000" pitchFamily="2" charset="2"/>
              </a:rPr>
              <a:t>) … ecco perchè anche </a:t>
            </a:r>
            <a:r>
              <a:rPr lang="en-US" altLang="it-IT" sz="2000" i="1">
                <a:sym typeface="Wingdings" panose="05000000000000000000" pitchFamily="2" charset="2"/>
              </a:rPr>
              <a:t>CT/w</a:t>
            </a:r>
            <a:r>
              <a:rPr lang="en-US" altLang="it-IT" sz="2000" i="1" baseline="-25000">
                <a:sym typeface="Wingdings" panose="05000000000000000000" pitchFamily="2" charset="2"/>
              </a:rPr>
              <a:t>2</a:t>
            </a:r>
            <a:r>
              <a:rPr lang="en-US" altLang="it-IT" sz="2000">
                <a:sym typeface="Wingdings" panose="05000000000000000000" pitchFamily="2" charset="2"/>
              </a:rPr>
              <a:t> cambia</a:t>
            </a:r>
          </a:p>
        </p:txBody>
      </p:sp>
      <p:sp>
        <p:nvSpPr>
          <p:cNvPr id="908292" name="Rectangle 4">
            <a:extLst>
              <a:ext uri="{FF2B5EF4-FFF2-40B4-BE49-F238E27FC236}">
                <a16:creationId xmlns:a16="http://schemas.microsoft.com/office/drawing/2014/main" id="{54702C03-F3E0-498A-A302-A6DD5B19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908293" name="Rectangle 5">
            <a:extLst>
              <a:ext uri="{FF2B5EF4-FFF2-40B4-BE49-F238E27FC236}">
                <a16:creationId xmlns:a16="http://schemas.microsoft.com/office/drawing/2014/main" id="{6A74DD20-5FDB-44FA-B156-1F80C57BA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0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>
            <a:extLst>
              <a:ext uri="{FF2B5EF4-FFF2-40B4-BE49-F238E27FC236}">
                <a16:creationId xmlns:a16="http://schemas.microsoft.com/office/drawing/2014/main" id="{4236DC61-5C6A-40CF-8BDD-C99D30856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600">
                <a:cs typeface="Times New Roman" panose="02020603050405020304" pitchFamily="18" charset="0"/>
              </a:rPr>
              <a:t>Figura 11.</a:t>
            </a:r>
            <a:r>
              <a:rPr lang="it-IT" altLang="it-IT" sz="1600" i="1">
                <a:cs typeface="Times New Roman" panose="02020603050405020304" pitchFamily="18" charset="0"/>
              </a:rPr>
              <a:t> –</a:t>
            </a:r>
            <a:r>
              <a:rPr lang="it-IT" altLang="it-IT" sz="1600">
                <a:cs typeface="Times New Roman" panose="02020603050405020304" pitchFamily="18" charset="0"/>
              </a:rPr>
              <a:t> Variazione nel prezzo di un fattore produttivo, sullo stesso isoquanto: da </a:t>
            </a:r>
            <a:r>
              <a:rPr lang="it-IT" altLang="it-IT" sz="1600" i="1">
                <a:cs typeface="Times New Roman" panose="02020603050405020304" pitchFamily="18" charset="0"/>
              </a:rPr>
              <a:t>w</a:t>
            </a:r>
            <a:r>
              <a:rPr lang="it-IT" altLang="it-IT" sz="1600" i="1" baseline="-25000">
                <a:cs typeface="Times New Roman" panose="02020603050405020304" pitchFamily="18" charset="0"/>
              </a:rPr>
              <a:t>1</a:t>
            </a:r>
            <a:r>
              <a:rPr lang="it-IT" altLang="it-IT" sz="1600">
                <a:cs typeface="Times New Roman" panose="02020603050405020304" pitchFamily="18" charset="0"/>
              </a:rPr>
              <a:t> a </a:t>
            </a:r>
            <a:r>
              <a:rPr lang="it-IT" altLang="it-IT" sz="1600" i="1">
                <a:cs typeface="Times New Roman" panose="02020603050405020304" pitchFamily="18" charset="0"/>
              </a:rPr>
              <a:t>w’</a:t>
            </a:r>
            <a:r>
              <a:rPr lang="it-IT" altLang="it-IT" sz="1600" i="1" baseline="-25000">
                <a:cs typeface="Times New Roman" panose="02020603050405020304" pitchFamily="18" charset="0"/>
              </a:rPr>
              <a:t>1</a:t>
            </a:r>
            <a:endParaRPr lang="it-IT" altLang="it-IT" sz="1600" i="1" baseline="-25000"/>
          </a:p>
        </p:txBody>
      </p:sp>
      <p:grpSp>
        <p:nvGrpSpPr>
          <p:cNvPr id="823310" name="Group 14">
            <a:extLst>
              <a:ext uri="{FF2B5EF4-FFF2-40B4-BE49-F238E27FC236}">
                <a16:creationId xmlns:a16="http://schemas.microsoft.com/office/drawing/2014/main" id="{E9F535FF-8C52-4448-9F27-BDC11E33A74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438400"/>
            <a:ext cx="4495800" cy="3810000"/>
            <a:chOff x="1584" y="1536"/>
            <a:chExt cx="2832" cy="2400"/>
          </a:xfrm>
        </p:grpSpPr>
        <p:sp>
          <p:nvSpPr>
            <p:cNvPr id="823300" name="Rectangle 4">
              <a:extLst>
                <a:ext uri="{FF2B5EF4-FFF2-40B4-BE49-F238E27FC236}">
                  <a16:creationId xmlns:a16="http://schemas.microsoft.com/office/drawing/2014/main" id="{BF8BD6A6-CD76-4B97-90BC-79E70729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536"/>
              <a:ext cx="33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2</a:t>
              </a:r>
              <a:endParaRPr lang="it-IT" altLang="it-IT" b="1" i="1"/>
            </a:p>
          </p:txBody>
        </p:sp>
        <p:sp>
          <p:nvSpPr>
            <p:cNvPr id="823301" name="Rectangle 5">
              <a:extLst>
                <a:ext uri="{FF2B5EF4-FFF2-40B4-BE49-F238E27FC236}">
                  <a16:creationId xmlns:a16="http://schemas.microsoft.com/office/drawing/2014/main" id="{AFDDC400-6485-4209-BCD5-E9388ED0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3600"/>
              <a:ext cx="31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  <p:sp>
          <p:nvSpPr>
            <p:cNvPr id="823307" name="Freeform 11">
              <a:extLst>
                <a:ext uri="{FF2B5EF4-FFF2-40B4-BE49-F238E27FC236}">
                  <a16:creationId xmlns:a16="http://schemas.microsoft.com/office/drawing/2014/main" id="{53297FC7-9F00-4092-ADBC-FACA981B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1591"/>
              <a:ext cx="2546" cy="1997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3308" name="Rectangle 12">
              <a:extLst>
                <a:ext uri="{FF2B5EF4-FFF2-40B4-BE49-F238E27FC236}">
                  <a16:creationId xmlns:a16="http://schemas.microsoft.com/office/drawing/2014/main" id="{B5B0A83C-DA09-4168-92D8-7E5A464F6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" y="3597"/>
              <a:ext cx="3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sp>
        <p:nvSpPr>
          <p:cNvPr id="823313" name="Text Box 17">
            <a:extLst>
              <a:ext uri="{FF2B5EF4-FFF2-40B4-BE49-F238E27FC236}">
                <a16:creationId xmlns:a16="http://schemas.microsoft.com/office/drawing/2014/main" id="{01C98D75-155B-4C77-9264-04982E96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565400"/>
            <a:ext cx="22320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800" b="1" i="1"/>
              <a:t>w’</a:t>
            </a:r>
            <a:r>
              <a:rPr lang="it-IT" altLang="it-IT" sz="1800" b="1" i="1" baseline="-25000"/>
              <a:t>1</a:t>
            </a:r>
            <a:r>
              <a:rPr lang="it-IT" altLang="it-IT" sz="1800" b="1" i="1"/>
              <a:t> &lt; w</a:t>
            </a:r>
            <a:r>
              <a:rPr lang="it-IT" altLang="it-IT" sz="1800" b="1" i="1" baseline="-25000"/>
              <a:t>1</a:t>
            </a:r>
          </a:p>
        </p:txBody>
      </p:sp>
      <p:grpSp>
        <p:nvGrpSpPr>
          <p:cNvPr id="823318" name="Group 22">
            <a:extLst>
              <a:ext uri="{FF2B5EF4-FFF2-40B4-BE49-F238E27FC236}">
                <a16:creationId xmlns:a16="http://schemas.microsoft.com/office/drawing/2014/main" id="{A6FEECEF-5613-459F-A2B3-2C9AE04F39E6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500438"/>
            <a:ext cx="2160588" cy="688975"/>
            <a:chOff x="2472" y="2205"/>
            <a:chExt cx="1361" cy="434"/>
          </a:xfrm>
        </p:grpSpPr>
        <p:sp>
          <p:nvSpPr>
            <p:cNvPr id="823314" name="Text Box 18">
              <a:extLst>
                <a:ext uri="{FF2B5EF4-FFF2-40B4-BE49-F238E27FC236}">
                  <a16:creationId xmlns:a16="http://schemas.microsoft.com/office/drawing/2014/main" id="{519A614D-7109-4A0F-BC84-328BB0368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205"/>
              <a:ext cx="1225" cy="4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1600"/>
                <a:t>Tecnica efficiente per w</a:t>
              </a:r>
              <a:r>
                <a:rPr lang="it-IT" altLang="it-IT" sz="1600" baseline="-25000"/>
                <a:t>1</a:t>
              </a:r>
            </a:p>
          </p:txBody>
        </p:sp>
        <p:sp>
          <p:nvSpPr>
            <p:cNvPr id="823317" name="Line 21">
              <a:extLst>
                <a:ext uri="{FF2B5EF4-FFF2-40B4-BE49-F238E27FC236}">
                  <a16:creationId xmlns:a16="http://schemas.microsoft.com/office/drawing/2014/main" id="{5618C234-1AAE-4564-B953-CC3988C4C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2387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23320" name="Group 24">
            <a:extLst>
              <a:ext uri="{FF2B5EF4-FFF2-40B4-BE49-F238E27FC236}">
                <a16:creationId xmlns:a16="http://schemas.microsoft.com/office/drawing/2014/main" id="{A9A7D8EB-8E01-457E-BD04-A5B0184C98BE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4324350"/>
            <a:ext cx="2879725" cy="688975"/>
            <a:chOff x="2835" y="2724"/>
            <a:chExt cx="1814" cy="434"/>
          </a:xfrm>
        </p:grpSpPr>
        <p:sp>
          <p:nvSpPr>
            <p:cNvPr id="823315" name="Text Box 19">
              <a:extLst>
                <a:ext uri="{FF2B5EF4-FFF2-40B4-BE49-F238E27FC236}">
                  <a16:creationId xmlns:a16="http://schemas.microsoft.com/office/drawing/2014/main" id="{8B4AC854-0B29-4D51-8E72-5AD8541A8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724"/>
              <a:ext cx="1225" cy="4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1600"/>
                <a:t>Tecnica efficiente per w’</a:t>
              </a:r>
              <a:r>
                <a:rPr lang="it-IT" altLang="it-IT" sz="1600" baseline="-25000"/>
                <a:t>1</a:t>
              </a:r>
            </a:p>
          </p:txBody>
        </p:sp>
        <p:sp>
          <p:nvSpPr>
            <p:cNvPr id="823319" name="Line 23">
              <a:extLst>
                <a:ext uri="{FF2B5EF4-FFF2-40B4-BE49-F238E27FC236}">
                  <a16:creationId xmlns:a16="http://schemas.microsoft.com/office/drawing/2014/main" id="{1726B0B9-6B44-44AF-8B35-393F2671C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5" y="2931"/>
              <a:ext cx="589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23322" name="Group 26">
            <a:extLst>
              <a:ext uri="{FF2B5EF4-FFF2-40B4-BE49-F238E27FC236}">
                <a16:creationId xmlns:a16="http://schemas.microsoft.com/office/drawing/2014/main" id="{B07C9CAB-1530-4CA7-8A0A-FF20465B501E}"/>
              </a:ext>
            </a:extLst>
          </p:cNvPr>
          <p:cNvGrpSpPr>
            <a:grpSpLocks/>
          </p:cNvGrpSpPr>
          <p:nvPr/>
        </p:nvGrpSpPr>
        <p:grpSpPr bwMode="auto">
          <a:xfrm>
            <a:off x="3494088" y="2757488"/>
            <a:ext cx="3814762" cy="2749550"/>
            <a:chOff x="2201" y="1737"/>
            <a:chExt cx="2403" cy="1732"/>
          </a:xfrm>
        </p:grpSpPr>
        <p:sp>
          <p:nvSpPr>
            <p:cNvPr id="823302" name="Freeform 6">
              <a:extLst>
                <a:ext uri="{FF2B5EF4-FFF2-40B4-BE49-F238E27FC236}">
                  <a16:creationId xmlns:a16="http://schemas.microsoft.com/office/drawing/2014/main" id="{5B0992EE-F00C-43AA-A234-E5144EBEB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1737"/>
              <a:ext cx="1753" cy="1527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3321" name="Text Box 25">
              <a:extLst>
                <a:ext uri="{FF2B5EF4-FFF2-40B4-BE49-F238E27FC236}">
                  <a16:creationId xmlns:a16="http://schemas.microsoft.com/office/drawing/2014/main" id="{6CFE5023-5380-4652-9966-548BF9A74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3203"/>
              <a:ext cx="5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800"/>
                <a:t>I(q</a:t>
              </a:r>
              <a:r>
                <a:rPr lang="it-IT" altLang="it-IT" sz="1800" baseline="-25000"/>
                <a:t>0</a:t>
              </a:r>
              <a:r>
                <a:rPr lang="it-IT" altLang="it-IT" sz="1800"/>
                <a:t>)</a:t>
              </a:r>
            </a:p>
          </p:txBody>
        </p:sp>
      </p:grpSp>
      <p:grpSp>
        <p:nvGrpSpPr>
          <p:cNvPr id="823327" name="Group 31">
            <a:extLst>
              <a:ext uri="{FF2B5EF4-FFF2-40B4-BE49-F238E27FC236}">
                <a16:creationId xmlns:a16="http://schemas.microsoft.com/office/drawing/2014/main" id="{D4EC7665-146A-4DB5-ACE0-64249E4FE0C8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708275"/>
            <a:ext cx="2808288" cy="3457575"/>
            <a:chOff x="1338" y="1706"/>
            <a:chExt cx="1769" cy="2178"/>
          </a:xfrm>
        </p:grpSpPr>
        <p:grpSp>
          <p:nvGrpSpPr>
            <p:cNvPr id="823311" name="Group 15">
              <a:extLst>
                <a:ext uri="{FF2B5EF4-FFF2-40B4-BE49-F238E27FC236}">
                  <a16:creationId xmlns:a16="http://schemas.microsoft.com/office/drawing/2014/main" id="{F17E920A-A5B3-4E85-BEA7-DF7B400DD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9" y="1797"/>
              <a:ext cx="1020" cy="1791"/>
              <a:chOff x="1849" y="1797"/>
              <a:chExt cx="1020" cy="1791"/>
            </a:xfrm>
          </p:grpSpPr>
          <p:sp>
            <p:nvSpPr>
              <p:cNvPr id="823303" name="Line 7">
                <a:extLst>
                  <a:ext uri="{FF2B5EF4-FFF2-40B4-BE49-F238E27FC236}">
                    <a16:creationId xmlns:a16="http://schemas.microsoft.com/office/drawing/2014/main" id="{3E4CCDC8-6FCA-406A-850D-991E5A0C8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797"/>
                <a:ext cx="1020" cy="17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3305" name="Rectangle 9">
                <a:extLst>
                  <a:ext uri="{FF2B5EF4-FFF2-40B4-BE49-F238E27FC236}">
                    <a16:creationId xmlns:a16="http://schemas.microsoft.com/office/drawing/2014/main" id="{6E5ECFFF-5EF8-4251-8A17-8AA169F58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4" y="2444"/>
                <a:ext cx="30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A</a:t>
                </a:r>
              </a:p>
            </p:txBody>
          </p:sp>
        </p:grpSp>
        <p:sp>
          <p:nvSpPr>
            <p:cNvPr id="823323" name="Text Box 27">
              <a:extLst>
                <a:ext uri="{FF2B5EF4-FFF2-40B4-BE49-F238E27FC236}">
                  <a16:creationId xmlns:a16="http://schemas.microsoft.com/office/drawing/2014/main" id="{59B48F16-F318-47AD-B1B3-7CD98844E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1706"/>
              <a:ext cx="5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CT/w</a:t>
              </a:r>
              <a:r>
                <a:rPr lang="it-IT" altLang="it-IT" sz="1600" i="1" baseline="-25000"/>
                <a:t>2</a:t>
              </a:r>
            </a:p>
          </p:txBody>
        </p:sp>
        <p:sp>
          <p:nvSpPr>
            <p:cNvPr id="823325" name="Text Box 29">
              <a:extLst>
                <a:ext uri="{FF2B5EF4-FFF2-40B4-BE49-F238E27FC236}">
                  <a16:creationId xmlns:a16="http://schemas.microsoft.com/office/drawing/2014/main" id="{67E0EE73-A0EC-4DEB-8E9A-C72F59A6F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" y="3641"/>
              <a:ext cx="5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CT/w</a:t>
              </a:r>
              <a:r>
                <a:rPr lang="it-IT" altLang="it-IT" sz="1600" i="1" baseline="-25000"/>
                <a:t>1</a:t>
              </a:r>
            </a:p>
          </p:txBody>
        </p:sp>
      </p:grpSp>
      <p:grpSp>
        <p:nvGrpSpPr>
          <p:cNvPr id="823328" name="Group 32">
            <a:extLst>
              <a:ext uri="{FF2B5EF4-FFF2-40B4-BE49-F238E27FC236}">
                <a16:creationId xmlns:a16="http://schemas.microsoft.com/office/drawing/2014/main" id="{81EB0430-7885-4382-872D-F707B318B013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763963"/>
            <a:ext cx="4248150" cy="2401887"/>
            <a:chOff x="1247" y="2371"/>
            <a:chExt cx="2676" cy="1513"/>
          </a:xfrm>
        </p:grpSpPr>
        <p:grpSp>
          <p:nvGrpSpPr>
            <p:cNvPr id="823312" name="Group 16">
              <a:extLst>
                <a:ext uri="{FF2B5EF4-FFF2-40B4-BE49-F238E27FC236}">
                  <a16:creationId xmlns:a16="http://schemas.microsoft.com/office/drawing/2014/main" id="{0BD3B310-6B8E-416F-B1EE-DA4511075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2" y="2527"/>
              <a:ext cx="1873" cy="1058"/>
              <a:chOff x="1852" y="2527"/>
              <a:chExt cx="1873" cy="1058"/>
            </a:xfrm>
          </p:grpSpPr>
          <p:sp>
            <p:nvSpPr>
              <p:cNvPr id="823304" name="Line 8">
                <a:extLst>
                  <a:ext uri="{FF2B5EF4-FFF2-40B4-BE49-F238E27FC236}">
                    <a16:creationId xmlns:a16="http://schemas.microsoft.com/office/drawing/2014/main" id="{88905EC0-4E74-4684-A998-A9526530A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2" y="2527"/>
                <a:ext cx="1873" cy="10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3306" name="Rectangle 10">
                <a:extLst>
                  <a:ext uri="{FF2B5EF4-FFF2-40B4-BE49-F238E27FC236}">
                    <a16:creationId xmlns:a16="http://schemas.microsoft.com/office/drawing/2014/main" id="{167C78A2-5217-4F39-A030-27BF1D8D6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2" y="2827"/>
                <a:ext cx="31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eaLnBrk="0" hangingPunct="0">
                  <a:lnSpc>
                    <a:spcPct val="96000"/>
                  </a:lnSpc>
                  <a:spcBef>
                    <a:spcPct val="0"/>
                  </a:spcBef>
                </a:pPr>
                <a:r>
                  <a:rPr lang="it-IT" altLang="it-IT" b="1" i="1"/>
                  <a:t>B</a:t>
                </a:r>
              </a:p>
            </p:txBody>
          </p:sp>
        </p:grpSp>
        <p:sp>
          <p:nvSpPr>
            <p:cNvPr id="823324" name="Text Box 28">
              <a:extLst>
                <a:ext uri="{FF2B5EF4-FFF2-40B4-BE49-F238E27FC236}">
                  <a16:creationId xmlns:a16="http://schemas.microsoft.com/office/drawing/2014/main" id="{0AE10DD5-09E4-4058-999B-7AEFB88B7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371"/>
              <a:ext cx="5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CT/w’</a:t>
              </a:r>
              <a:r>
                <a:rPr lang="it-IT" altLang="it-IT" sz="1600" i="1" baseline="-25000"/>
                <a:t>2</a:t>
              </a:r>
            </a:p>
          </p:txBody>
        </p:sp>
        <p:sp>
          <p:nvSpPr>
            <p:cNvPr id="823326" name="Text Box 30">
              <a:extLst>
                <a:ext uri="{FF2B5EF4-FFF2-40B4-BE49-F238E27FC236}">
                  <a16:creationId xmlns:a16="http://schemas.microsoft.com/office/drawing/2014/main" id="{581769B9-1CEB-43D9-B514-01BEDED40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641"/>
              <a:ext cx="5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CT/w’</a:t>
              </a:r>
              <a:r>
                <a:rPr lang="it-IT" altLang="it-IT" sz="1600" i="1" baseline="-25000"/>
                <a:t>1</a:t>
              </a:r>
            </a:p>
          </p:txBody>
        </p:sp>
      </p:grpSp>
      <p:sp>
        <p:nvSpPr>
          <p:cNvPr id="823329" name="Line 33">
            <a:extLst>
              <a:ext uri="{FF2B5EF4-FFF2-40B4-BE49-F238E27FC236}">
                <a16:creationId xmlns:a16="http://schemas.microsoft.com/office/drawing/2014/main" id="{2F79C3C6-6B5F-4FE0-BA50-416550511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852738"/>
            <a:ext cx="2951162" cy="2808287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23333" name="Group 37">
            <a:extLst>
              <a:ext uri="{FF2B5EF4-FFF2-40B4-BE49-F238E27FC236}">
                <a16:creationId xmlns:a16="http://schemas.microsoft.com/office/drawing/2014/main" id="{DEDB35FF-ADFD-42AF-8060-3066A88EE2B2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133600"/>
            <a:ext cx="3095625" cy="2808288"/>
            <a:chOff x="2336" y="1344"/>
            <a:chExt cx="1950" cy="1769"/>
          </a:xfrm>
        </p:grpSpPr>
        <p:sp>
          <p:nvSpPr>
            <p:cNvPr id="823331" name="Freeform 35">
              <a:extLst>
                <a:ext uri="{FF2B5EF4-FFF2-40B4-BE49-F238E27FC236}">
                  <a16:creationId xmlns:a16="http://schemas.microsoft.com/office/drawing/2014/main" id="{CE23191C-48A6-41CB-BBF3-46D08F34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1586"/>
              <a:ext cx="1753" cy="1527"/>
            </a:xfrm>
            <a:custGeom>
              <a:avLst/>
              <a:gdLst>
                <a:gd name="T0" fmla="*/ 0 w 2448"/>
                <a:gd name="T1" fmla="*/ 0 h 2304"/>
                <a:gd name="T2" fmla="*/ 432 w 2448"/>
                <a:gd name="T3" fmla="*/ 1728 h 2304"/>
                <a:gd name="T4" fmla="*/ 2448 w 2448"/>
                <a:gd name="T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8" h="2304">
                  <a:moveTo>
                    <a:pt x="0" y="0"/>
                  </a:moveTo>
                  <a:cubicBezTo>
                    <a:pt x="12" y="672"/>
                    <a:pt x="24" y="1344"/>
                    <a:pt x="432" y="1728"/>
                  </a:cubicBezTo>
                  <a:cubicBezTo>
                    <a:pt x="840" y="2112"/>
                    <a:pt x="1644" y="2208"/>
                    <a:pt x="2448" y="2304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3332" name="Text Box 36">
              <a:extLst>
                <a:ext uri="{FF2B5EF4-FFF2-40B4-BE49-F238E27FC236}">
                  <a16:creationId xmlns:a16="http://schemas.microsoft.com/office/drawing/2014/main" id="{EF35ED0A-9E02-477B-8894-1EF0D52D6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1344"/>
              <a:ext cx="5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800">
                  <a:solidFill>
                    <a:srgbClr val="3333FF"/>
                  </a:solidFill>
                </a:rPr>
                <a:t>I(q</a:t>
              </a:r>
              <a:r>
                <a:rPr lang="it-IT" altLang="it-IT" sz="1800" baseline="-25000">
                  <a:solidFill>
                    <a:srgbClr val="3333FF"/>
                  </a:solidFill>
                </a:rPr>
                <a:t>1</a:t>
              </a:r>
              <a:r>
                <a:rPr lang="it-IT" altLang="it-IT" sz="1800">
                  <a:solidFill>
                    <a:srgbClr val="3333FF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6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2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2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2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2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2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2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2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2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>
            <a:extLst>
              <a:ext uri="{FF2B5EF4-FFF2-40B4-BE49-F238E27FC236}">
                <a16:creationId xmlns:a16="http://schemas.microsoft.com/office/drawing/2014/main" id="{24D198CD-4479-401D-948C-CF9FC1AC6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i) Come produce l’impresa: b2) come varia la tecnica efficiente al variare della quantità prodotta?</a:t>
            </a:r>
          </a:p>
        </p:txBody>
      </p:sp>
      <p:sp>
        <p:nvSpPr>
          <p:cNvPr id="910339" name="Rectangle 3">
            <a:extLst>
              <a:ext uri="{FF2B5EF4-FFF2-40B4-BE49-F238E27FC236}">
                <a16:creationId xmlns:a16="http://schemas.microsoft.com/office/drawing/2014/main" id="{302A9BE3-9CC0-466F-9892-559E801618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04900" y="2276475"/>
            <a:ext cx="7570788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it-IT" altLang="it-IT" sz="2000" b="1">
                <a:solidFill>
                  <a:schemeClr val="bg2"/>
                </a:solidFill>
              </a:rPr>
              <a:t>Ciascun livello di output ha la sua tecnica economicamente efficiente</a:t>
            </a: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endParaRPr lang="en-US" altLang="it-IT" sz="2000" b="1" u="sng">
              <a:solidFill>
                <a:schemeClr val="bg2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FF3300"/>
              </a:buClr>
            </a:pPr>
            <a:r>
              <a:rPr lang="en-US" altLang="it-IT" sz="2000" b="1">
                <a:solidFill>
                  <a:srgbClr val="FF3300"/>
                </a:solidFill>
              </a:rPr>
              <a:t>Sentiero di espansione della produzione</a:t>
            </a:r>
            <a:r>
              <a:rPr lang="en-US" altLang="it-IT" sz="2000"/>
              <a:t>: luogo geometrico delle </a:t>
            </a:r>
            <a:r>
              <a:rPr lang="en-US" altLang="it-IT" sz="2000" b="1"/>
              <a:t>tecniche </a:t>
            </a:r>
            <a:r>
              <a:rPr lang="en-US" altLang="it-IT" sz="2000"/>
              <a:t>(</a:t>
            </a:r>
            <a:r>
              <a:rPr lang="en-US" altLang="it-IT" sz="2000" b="1" i="1"/>
              <a:t>x</a:t>
            </a:r>
            <a:r>
              <a:rPr lang="en-US" altLang="it-IT" sz="2000" b="1" i="1" baseline="-25000"/>
              <a:t>1</a:t>
            </a:r>
            <a:r>
              <a:rPr lang="en-US" altLang="it-IT" sz="2000" b="1" i="1"/>
              <a:t>, x</a:t>
            </a:r>
            <a:r>
              <a:rPr lang="en-US" altLang="it-IT" sz="2000" b="1" i="1" baseline="-25000"/>
              <a:t>2</a:t>
            </a:r>
            <a:r>
              <a:rPr lang="en-US" altLang="it-IT" sz="2000"/>
              <a:t>) economicamente efficienti </a:t>
            </a:r>
            <a:r>
              <a:rPr lang="en-US" altLang="it-IT" sz="2000" b="1"/>
              <a:t>per ciascun livello di produzione</a:t>
            </a: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endParaRPr lang="en-US" altLang="it-IT" sz="2000"/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endParaRPr lang="en-US" altLang="it-IT" sz="2000"/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 b="1">
                <a:solidFill>
                  <a:schemeClr val="bg2"/>
                </a:solidFill>
                <a:sym typeface="Wingdings" panose="05000000000000000000" pitchFamily="2" charset="2"/>
              </a:rPr>
              <a:t>NB1</a:t>
            </a:r>
            <a:r>
              <a:rPr lang="en-US" altLang="it-IT" sz="2000">
                <a:sym typeface="Wingdings" panose="05000000000000000000" pitchFamily="2" charset="2"/>
              </a:rPr>
              <a:t>: il sentiero di espansione è un concetto di </a:t>
            </a:r>
            <a:r>
              <a:rPr lang="en-US" altLang="it-IT" sz="2000" b="1">
                <a:solidFill>
                  <a:schemeClr val="bg2"/>
                </a:solidFill>
                <a:sym typeface="Wingdings" panose="05000000000000000000" pitchFamily="2" charset="2"/>
              </a:rPr>
              <a:t>lungo periodo</a:t>
            </a:r>
            <a:r>
              <a:rPr lang="en-US" altLang="it-IT" sz="2000">
                <a:sym typeface="Wingdings" panose="05000000000000000000" pitchFamily="2" charset="2"/>
              </a:rPr>
              <a:t>! Tutti i fattori di produzione possono essere modificati</a:t>
            </a: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endParaRPr lang="en-US" altLang="it-IT" sz="2000">
              <a:sym typeface="Wingdings" panose="05000000000000000000" pitchFamily="2" charset="2"/>
            </a:endParaRPr>
          </a:p>
          <a:p>
            <a:pPr marL="457200" indent="-457200">
              <a:lnSpc>
                <a:spcPct val="80000"/>
              </a:lnSpc>
              <a:buClr>
                <a:schemeClr val="bg2"/>
              </a:buClr>
            </a:pPr>
            <a:r>
              <a:rPr lang="en-US" altLang="it-IT" sz="2000" b="1">
                <a:solidFill>
                  <a:schemeClr val="bg2"/>
                </a:solidFill>
                <a:sym typeface="Wingdings" panose="05000000000000000000" pitchFamily="2" charset="2"/>
              </a:rPr>
              <a:t>NB2</a:t>
            </a:r>
            <a:r>
              <a:rPr lang="en-US" altLang="it-IT" sz="2000">
                <a:sym typeface="Wingdings" panose="05000000000000000000" pitchFamily="2" charset="2"/>
              </a:rPr>
              <a:t>: essendo efficienza economica = minimo costo  </a:t>
            </a:r>
            <a:r>
              <a:rPr lang="en-US" altLang="it-IT" sz="2000" b="1">
                <a:solidFill>
                  <a:srgbClr val="FF3300"/>
                </a:solidFill>
                <a:sym typeface="Wingdings" panose="05000000000000000000" pitchFamily="2" charset="2"/>
              </a:rPr>
              <a:t>sentiero di espansione</a:t>
            </a:r>
            <a:r>
              <a:rPr lang="en-US" altLang="it-IT" sz="2000">
                <a:sym typeface="Wingdings" panose="05000000000000000000" pitchFamily="2" charset="2"/>
              </a:rPr>
              <a:t> anche come: curva del costo totale </a:t>
            </a:r>
            <a:r>
              <a:rPr lang="en-US" altLang="it-IT" sz="2000" i="1">
                <a:sym typeface="Wingdings" panose="05000000000000000000" pitchFamily="2" charset="2"/>
              </a:rPr>
              <a:t>minimo</a:t>
            </a:r>
            <a:r>
              <a:rPr lang="en-US" altLang="it-IT" sz="2000">
                <a:sym typeface="Wingdings" panose="05000000000000000000" pitchFamily="2" charset="2"/>
              </a:rPr>
              <a:t> di </a:t>
            </a:r>
            <a:r>
              <a:rPr lang="en-US" altLang="it-IT" sz="2000" i="1">
                <a:sym typeface="Wingdings" panose="05000000000000000000" pitchFamily="2" charset="2"/>
              </a:rPr>
              <a:t>lungo periodo</a:t>
            </a:r>
          </a:p>
        </p:txBody>
      </p:sp>
      <p:sp>
        <p:nvSpPr>
          <p:cNvPr id="910340" name="Rectangle 4">
            <a:extLst>
              <a:ext uri="{FF2B5EF4-FFF2-40B4-BE49-F238E27FC236}">
                <a16:creationId xmlns:a16="http://schemas.microsoft.com/office/drawing/2014/main" id="{59F1D25D-785B-45A5-A10F-10771C61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910341" name="Rectangle 5">
            <a:extLst>
              <a:ext uri="{FF2B5EF4-FFF2-40B4-BE49-F238E27FC236}">
                <a16:creationId xmlns:a16="http://schemas.microsoft.com/office/drawing/2014/main" id="{5DD746A3-1122-4ED9-AD5B-15F942A4C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3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1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1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>
            <a:extLst>
              <a:ext uri="{FF2B5EF4-FFF2-40B4-BE49-F238E27FC236}">
                <a16:creationId xmlns:a16="http://schemas.microsoft.com/office/drawing/2014/main" id="{C197BCD1-2E8F-44CA-8D86-40B520E10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Figura 12. – Il sentiero di espansione della produzione</a:t>
            </a:r>
          </a:p>
        </p:txBody>
      </p:sp>
      <p:grpSp>
        <p:nvGrpSpPr>
          <p:cNvPr id="827410" name="Group 18">
            <a:extLst>
              <a:ext uri="{FF2B5EF4-FFF2-40B4-BE49-F238E27FC236}">
                <a16:creationId xmlns:a16="http://schemas.microsoft.com/office/drawing/2014/main" id="{DCE5AE86-9AC6-4900-A5E5-7A8A9D0D7F41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862388"/>
            <a:ext cx="4125912" cy="1966912"/>
            <a:chOff x="1957" y="2433"/>
            <a:chExt cx="2599" cy="1239"/>
          </a:xfrm>
        </p:grpSpPr>
        <p:sp>
          <p:nvSpPr>
            <p:cNvPr id="827404" name="Freeform 12">
              <a:extLst>
                <a:ext uri="{FF2B5EF4-FFF2-40B4-BE49-F238E27FC236}">
                  <a16:creationId xmlns:a16="http://schemas.microsoft.com/office/drawing/2014/main" id="{4FDD80B9-E055-4CB4-B7EC-854C06F00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2653"/>
              <a:ext cx="1276" cy="1019"/>
            </a:xfrm>
            <a:custGeom>
              <a:avLst/>
              <a:gdLst>
                <a:gd name="T0" fmla="*/ 0 w 1728"/>
                <a:gd name="T1" fmla="*/ 1440 h 1440"/>
                <a:gd name="T2" fmla="*/ 432 w 1728"/>
                <a:gd name="T3" fmla="*/ 720 h 1440"/>
                <a:gd name="T4" fmla="*/ 1728 w 1728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" h="1440">
                  <a:moveTo>
                    <a:pt x="0" y="1440"/>
                  </a:moveTo>
                  <a:cubicBezTo>
                    <a:pt x="72" y="1200"/>
                    <a:pt x="144" y="960"/>
                    <a:pt x="432" y="720"/>
                  </a:cubicBezTo>
                  <a:cubicBezTo>
                    <a:pt x="720" y="480"/>
                    <a:pt x="1488" y="120"/>
                    <a:pt x="1728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7405" name="Rectangle 13">
              <a:extLst>
                <a:ext uri="{FF2B5EF4-FFF2-40B4-BE49-F238E27FC236}">
                  <a16:creationId xmlns:a16="http://schemas.microsoft.com/office/drawing/2014/main" id="{FF8EBDA9-5CC3-48FD-993A-B11811DD6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433"/>
              <a:ext cx="1276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Sentiero di </a:t>
              </a:r>
            </a:p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/>
                <a:t>espansione</a:t>
              </a:r>
            </a:p>
          </p:txBody>
        </p:sp>
      </p:grpSp>
      <p:grpSp>
        <p:nvGrpSpPr>
          <p:cNvPr id="827409" name="Group 17">
            <a:extLst>
              <a:ext uri="{FF2B5EF4-FFF2-40B4-BE49-F238E27FC236}">
                <a16:creationId xmlns:a16="http://schemas.microsoft.com/office/drawing/2014/main" id="{DC2D0775-D895-4F58-A531-42E65B47C13A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2446338"/>
            <a:ext cx="4629150" cy="3822700"/>
            <a:chOff x="1676" y="1541"/>
            <a:chExt cx="2916" cy="2408"/>
          </a:xfrm>
        </p:grpSpPr>
        <p:sp>
          <p:nvSpPr>
            <p:cNvPr id="827396" name="Rectangle 4">
              <a:extLst>
                <a:ext uri="{FF2B5EF4-FFF2-40B4-BE49-F238E27FC236}">
                  <a16:creationId xmlns:a16="http://schemas.microsoft.com/office/drawing/2014/main" id="{EC0B35B8-D651-4778-BD35-0449AA0B3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1552"/>
              <a:ext cx="21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2</a:t>
              </a:r>
              <a:endParaRPr lang="it-IT" altLang="it-IT" b="1" i="1"/>
            </a:p>
          </p:txBody>
        </p:sp>
        <p:sp>
          <p:nvSpPr>
            <p:cNvPr id="827397" name="Rectangle 5">
              <a:extLst>
                <a:ext uri="{FF2B5EF4-FFF2-40B4-BE49-F238E27FC236}">
                  <a16:creationId xmlns:a16="http://schemas.microsoft.com/office/drawing/2014/main" id="{07CD0A36-57B5-4F22-93ED-C7BED3D35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744"/>
              <a:ext cx="32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  <p:sp>
          <p:nvSpPr>
            <p:cNvPr id="827406" name="Freeform 14">
              <a:extLst>
                <a:ext uri="{FF2B5EF4-FFF2-40B4-BE49-F238E27FC236}">
                  <a16:creationId xmlns:a16="http://schemas.microsoft.com/office/drawing/2014/main" id="{ACDF7ACE-2F72-4836-8957-C19A7E584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1541"/>
              <a:ext cx="2627" cy="2135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7407" name="Rectangle 15">
              <a:extLst>
                <a:ext uri="{FF2B5EF4-FFF2-40B4-BE49-F238E27FC236}">
                  <a16:creationId xmlns:a16="http://schemas.microsoft.com/office/drawing/2014/main" id="{F59C78D5-26ED-45C8-8354-D4BA248FF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3681"/>
              <a:ext cx="32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grpSp>
        <p:nvGrpSpPr>
          <p:cNvPr id="827414" name="Group 22">
            <a:extLst>
              <a:ext uri="{FF2B5EF4-FFF2-40B4-BE49-F238E27FC236}">
                <a16:creationId xmlns:a16="http://schemas.microsoft.com/office/drawing/2014/main" id="{C55CE232-117D-4901-B3ED-BF98170A31D2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2986088"/>
            <a:ext cx="3367087" cy="2838450"/>
            <a:chOff x="2029" y="1893"/>
            <a:chExt cx="2121" cy="1788"/>
          </a:xfrm>
        </p:grpSpPr>
        <p:sp>
          <p:nvSpPr>
            <p:cNvPr id="827402" name="Freeform 10">
              <a:extLst>
                <a:ext uri="{FF2B5EF4-FFF2-40B4-BE49-F238E27FC236}">
                  <a16:creationId xmlns:a16="http://schemas.microsoft.com/office/drawing/2014/main" id="{32C20874-76E9-4AF1-A74F-37C216040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1893"/>
              <a:ext cx="1890" cy="1710"/>
            </a:xfrm>
            <a:custGeom>
              <a:avLst/>
              <a:gdLst>
                <a:gd name="T0" fmla="*/ 0 w 2556"/>
                <a:gd name="T1" fmla="*/ 0 h 2414"/>
                <a:gd name="T2" fmla="*/ 710 w 2556"/>
                <a:gd name="T3" fmla="*/ 1846 h 2414"/>
                <a:gd name="T4" fmla="*/ 2556 w 2556"/>
                <a:gd name="T5" fmla="*/ 2414 h 2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6" h="2414">
                  <a:moveTo>
                    <a:pt x="0" y="0"/>
                  </a:moveTo>
                  <a:cubicBezTo>
                    <a:pt x="142" y="722"/>
                    <a:pt x="284" y="1444"/>
                    <a:pt x="710" y="1846"/>
                  </a:cubicBezTo>
                  <a:cubicBezTo>
                    <a:pt x="1136" y="2248"/>
                    <a:pt x="2225" y="2319"/>
                    <a:pt x="2556" y="241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7411" name="Text Box 19">
              <a:extLst>
                <a:ext uri="{FF2B5EF4-FFF2-40B4-BE49-F238E27FC236}">
                  <a16:creationId xmlns:a16="http://schemas.microsoft.com/office/drawing/2014/main" id="{D4A358CC-27F5-4F4A-A273-6D27C1C2C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3438"/>
              <a:ext cx="499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I</a:t>
              </a:r>
              <a:r>
                <a:rPr lang="it-IT" altLang="it-IT" sz="1600"/>
                <a:t>(</a:t>
              </a:r>
              <a:r>
                <a:rPr lang="it-IT" altLang="it-IT" sz="1600" i="1"/>
                <a:t>q</a:t>
              </a:r>
              <a:r>
                <a:rPr lang="it-IT" altLang="it-IT" sz="1600" i="1" baseline="-25000"/>
                <a:t>0</a:t>
              </a:r>
              <a:r>
                <a:rPr lang="it-IT" altLang="it-IT" sz="1600"/>
                <a:t>)</a:t>
              </a:r>
            </a:p>
          </p:txBody>
        </p:sp>
      </p:grpSp>
      <p:grpSp>
        <p:nvGrpSpPr>
          <p:cNvPr id="827419" name="Group 27">
            <a:extLst>
              <a:ext uri="{FF2B5EF4-FFF2-40B4-BE49-F238E27FC236}">
                <a16:creationId xmlns:a16="http://schemas.microsoft.com/office/drawing/2014/main" id="{C83148F0-BEBD-43A7-906A-1A2D97B5BB6C}"/>
              </a:ext>
            </a:extLst>
          </p:cNvPr>
          <p:cNvGrpSpPr>
            <a:grpSpLocks/>
          </p:cNvGrpSpPr>
          <p:nvPr/>
        </p:nvGrpSpPr>
        <p:grpSpPr bwMode="auto">
          <a:xfrm>
            <a:off x="3557588" y="2828925"/>
            <a:ext cx="3136900" cy="2743200"/>
            <a:chOff x="2241" y="1782"/>
            <a:chExt cx="1976" cy="1728"/>
          </a:xfrm>
        </p:grpSpPr>
        <p:sp>
          <p:nvSpPr>
            <p:cNvPr id="827398" name="Freeform 6">
              <a:extLst>
                <a:ext uri="{FF2B5EF4-FFF2-40B4-BE49-F238E27FC236}">
                  <a16:creationId xmlns:a16="http://schemas.microsoft.com/office/drawing/2014/main" id="{6971BF0C-1E6A-40A4-9280-5FBC28FD3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782"/>
              <a:ext cx="1890" cy="1710"/>
            </a:xfrm>
            <a:custGeom>
              <a:avLst/>
              <a:gdLst>
                <a:gd name="T0" fmla="*/ 0 w 2556"/>
                <a:gd name="T1" fmla="*/ 0 h 2414"/>
                <a:gd name="T2" fmla="*/ 710 w 2556"/>
                <a:gd name="T3" fmla="*/ 1846 h 2414"/>
                <a:gd name="T4" fmla="*/ 2556 w 2556"/>
                <a:gd name="T5" fmla="*/ 2414 h 2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6" h="2414">
                  <a:moveTo>
                    <a:pt x="0" y="0"/>
                  </a:moveTo>
                  <a:cubicBezTo>
                    <a:pt x="142" y="722"/>
                    <a:pt x="284" y="1444"/>
                    <a:pt x="710" y="1846"/>
                  </a:cubicBezTo>
                  <a:cubicBezTo>
                    <a:pt x="1136" y="2248"/>
                    <a:pt x="2225" y="2319"/>
                    <a:pt x="2556" y="241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7412" name="Text Box 20">
              <a:extLst>
                <a:ext uri="{FF2B5EF4-FFF2-40B4-BE49-F238E27FC236}">
                  <a16:creationId xmlns:a16="http://schemas.microsoft.com/office/drawing/2014/main" id="{CFD87D70-76AF-486B-9E33-CC8D0268F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3267"/>
              <a:ext cx="499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I(q</a:t>
              </a:r>
              <a:r>
                <a:rPr lang="it-IT" altLang="it-IT" sz="1600" i="1" baseline="-25000"/>
                <a:t>1</a:t>
              </a:r>
              <a:r>
                <a:rPr lang="it-IT" altLang="it-IT" sz="1600"/>
                <a:t>)</a:t>
              </a:r>
            </a:p>
          </p:txBody>
        </p:sp>
      </p:grpSp>
      <p:grpSp>
        <p:nvGrpSpPr>
          <p:cNvPr id="827421" name="Group 29">
            <a:extLst>
              <a:ext uri="{FF2B5EF4-FFF2-40B4-BE49-F238E27FC236}">
                <a16:creationId xmlns:a16="http://schemas.microsoft.com/office/drawing/2014/main" id="{7E4CFBCE-92C4-4450-8280-93102468697E}"/>
              </a:ext>
            </a:extLst>
          </p:cNvPr>
          <p:cNvGrpSpPr>
            <a:grpSpLocks/>
          </p:cNvGrpSpPr>
          <p:nvPr/>
        </p:nvGrpSpPr>
        <p:grpSpPr bwMode="auto">
          <a:xfrm>
            <a:off x="3889375" y="2616200"/>
            <a:ext cx="2997200" cy="2738438"/>
            <a:chOff x="2450" y="1660"/>
            <a:chExt cx="1888" cy="1725"/>
          </a:xfrm>
        </p:grpSpPr>
        <p:sp>
          <p:nvSpPr>
            <p:cNvPr id="827403" name="Freeform 11">
              <a:extLst>
                <a:ext uri="{FF2B5EF4-FFF2-40B4-BE49-F238E27FC236}">
                  <a16:creationId xmlns:a16="http://schemas.microsoft.com/office/drawing/2014/main" id="{BCFDE944-6E22-4E14-9519-DEBA928A0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1660"/>
              <a:ext cx="1888" cy="1708"/>
            </a:xfrm>
            <a:custGeom>
              <a:avLst/>
              <a:gdLst>
                <a:gd name="T0" fmla="*/ 0 w 2556"/>
                <a:gd name="T1" fmla="*/ 0 h 2414"/>
                <a:gd name="T2" fmla="*/ 710 w 2556"/>
                <a:gd name="T3" fmla="*/ 1846 h 2414"/>
                <a:gd name="T4" fmla="*/ 2556 w 2556"/>
                <a:gd name="T5" fmla="*/ 2414 h 2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6" h="2414">
                  <a:moveTo>
                    <a:pt x="0" y="0"/>
                  </a:moveTo>
                  <a:cubicBezTo>
                    <a:pt x="142" y="722"/>
                    <a:pt x="284" y="1444"/>
                    <a:pt x="710" y="1846"/>
                  </a:cubicBezTo>
                  <a:cubicBezTo>
                    <a:pt x="1136" y="2248"/>
                    <a:pt x="2225" y="2319"/>
                    <a:pt x="2556" y="241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7413" name="Text Box 21">
              <a:extLst>
                <a:ext uri="{FF2B5EF4-FFF2-40B4-BE49-F238E27FC236}">
                  <a16:creationId xmlns:a16="http://schemas.microsoft.com/office/drawing/2014/main" id="{53BE728E-1E05-4F4E-9278-7CD92A76F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142"/>
              <a:ext cx="499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I</a:t>
              </a:r>
              <a:r>
                <a:rPr lang="it-IT" altLang="it-IT" sz="1600"/>
                <a:t>(</a:t>
              </a:r>
              <a:r>
                <a:rPr lang="it-IT" altLang="it-IT" sz="1600" i="1"/>
                <a:t>q</a:t>
              </a:r>
              <a:r>
                <a:rPr lang="it-IT" altLang="it-IT" sz="1600" i="1" baseline="-25000"/>
                <a:t>2</a:t>
              </a:r>
              <a:r>
                <a:rPr lang="it-IT" altLang="it-IT" sz="1600"/>
                <a:t>)</a:t>
              </a:r>
            </a:p>
          </p:txBody>
        </p:sp>
      </p:grpSp>
      <p:grpSp>
        <p:nvGrpSpPr>
          <p:cNvPr id="827418" name="Group 26">
            <a:extLst>
              <a:ext uri="{FF2B5EF4-FFF2-40B4-BE49-F238E27FC236}">
                <a16:creationId xmlns:a16="http://schemas.microsoft.com/office/drawing/2014/main" id="{236E9C25-C4B7-4A0D-8E20-C5B63D680E87}"/>
              </a:ext>
            </a:extLst>
          </p:cNvPr>
          <p:cNvGrpSpPr>
            <a:grpSpLocks/>
          </p:cNvGrpSpPr>
          <p:nvPr/>
        </p:nvGrpSpPr>
        <p:grpSpPr bwMode="auto">
          <a:xfrm>
            <a:off x="3100388" y="3895725"/>
            <a:ext cx="1511300" cy="1935163"/>
            <a:chOff x="1953" y="2454"/>
            <a:chExt cx="952" cy="1219"/>
          </a:xfrm>
        </p:grpSpPr>
        <p:sp>
          <p:nvSpPr>
            <p:cNvPr id="827401" name="Line 9">
              <a:extLst>
                <a:ext uri="{FF2B5EF4-FFF2-40B4-BE49-F238E27FC236}">
                  <a16:creationId xmlns:a16="http://schemas.microsoft.com/office/drawing/2014/main" id="{6B014C49-3C8A-4063-87CD-CFE237336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454"/>
              <a:ext cx="952" cy="1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7415" name="Text Box 23">
              <a:extLst>
                <a:ext uri="{FF2B5EF4-FFF2-40B4-BE49-F238E27FC236}">
                  <a16:creationId xmlns:a16="http://schemas.microsoft.com/office/drawing/2014/main" id="{219F8F3A-9AC5-4F1E-A209-8BF0C86D4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430"/>
              <a:ext cx="36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CT</a:t>
              </a:r>
              <a:r>
                <a:rPr lang="it-IT" altLang="it-IT" sz="1600" i="1" baseline="-25000"/>
                <a:t>0</a:t>
              </a:r>
            </a:p>
          </p:txBody>
        </p:sp>
      </p:grpSp>
      <p:grpSp>
        <p:nvGrpSpPr>
          <p:cNvPr id="827420" name="Group 28">
            <a:extLst>
              <a:ext uri="{FF2B5EF4-FFF2-40B4-BE49-F238E27FC236}">
                <a16:creationId xmlns:a16="http://schemas.microsoft.com/office/drawing/2014/main" id="{7D4551F9-CADD-4BC4-9F97-331AB5701163}"/>
              </a:ext>
            </a:extLst>
          </p:cNvPr>
          <p:cNvGrpSpPr>
            <a:grpSpLocks/>
          </p:cNvGrpSpPr>
          <p:nvPr/>
        </p:nvGrpSpPr>
        <p:grpSpPr bwMode="auto">
          <a:xfrm>
            <a:off x="3103563" y="3379788"/>
            <a:ext cx="2049462" cy="2452687"/>
            <a:chOff x="1955" y="2129"/>
            <a:chExt cx="1291" cy="1545"/>
          </a:xfrm>
        </p:grpSpPr>
        <p:sp>
          <p:nvSpPr>
            <p:cNvPr id="827399" name="Line 7">
              <a:extLst>
                <a:ext uri="{FF2B5EF4-FFF2-40B4-BE49-F238E27FC236}">
                  <a16:creationId xmlns:a16="http://schemas.microsoft.com/office/drawing/2014/main" id="{8F5F9A25-6589-48B7-A757-8501FF8AA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" y="2129"/>
              <a:ext cx="1291" cy="15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7416" name="Text Box 24">
              <a:extLst>
                <a:ext uri="{FF2B5EF4-FFF2-40B4-BE49-F238E27FC236}">
                  <a16:creationId xmlns:a16="http://schemas.microsoft.com/office/drawing/2014/main" id="{D7109DCF-44FD-4BCF-BD69-0FBB74344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430"/>
              <a:ext cx="36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CT</a:t>
              </a:r>
              <a:r>
                <a:rPr lang="it-IT" altLang="it-IT" sz="1600" i="1" baseline="-25000"/>
                <a:t>1</a:t>
              </a:r>
            </a:p>
          </p:txBody>
        </p:sp>
      </p:grpSp>
      <p:grpSp>
        <p:nvGrpSpPr>
          <p:cNvPr id="827422" name="Group 30">
            <a:extLst>
              <a:ext uri="{FF2B5EF4-FFF2-40B4-BE49-F238E27FC236}">
                <a16:creationId xmlns:a16="http://schemas.microsoft.com/office/drawing/2014/main" id="{28A39419-82DB-44AE-8DA0-0E5D4F06511A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2738438"/>
            <a:ext cx="2528887" cy="3144837"/>
            <a:chOff x="1949" y="1737"/>
            <a:chExt cx="1593" cy="1981"/>
          </a:xfrm>
        </p:grpSpPr>
        <p:sp>
          <p:nvSpPr>
            <p:cNvPr id="827400" name="Line 8">
              <a:extLst>
                <a:ext uri="{FF2B5EF4-FFF2-40B4-BE49-F238E27FC236}">
                  <a16:creationId xmlns:a16="http://schemas.microsoft.com/office/drawing/2014/main" id="{2FB03A0F-4A27-4139-A483-CE1BF3CCE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1737"/>
              <a:ext cx="1593" cy="19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7417" name="Text Box 25">
              <a:extLst>
                <a:ext uri="{FF2B5EF4-FFF2-40B4-BE49-F238E27FC236}">
                  <a16:creationId xmlns:a16="http://schemas.microsoft.com/office/drawing/2014/main" id="{35FE3BFF-293E-4DC0-8318-B80DC06C9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475"/>
              <a:ext cx="36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CT</a:t>
              </a:r>
              <a:r>
                <a:rPr lang="it-IT" altLang="it-IT" sz="1600" i="1" baseline="-25000"/>
                <a:t>2</a:t>
              </a:r>
            </a:p>
          </p:txBody>
        </p:sp>
      </p:grpSp>
      <p:sp>
        <p:nvSpPr>
          <p:cNvPr id="827423" name="Text Box 31">
            <a:extLst>
              <a:ext uri="{FF2B5EF4-FFF2-40B4-BE49-F238E27FC236}">
                <a16:creationId xmlns:a16="http://schemas.microsoft.com/office/drawing/2014/main" id="{C0A115DE-EE78-44CC-A213-3C717D25A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492375"/>
            <a:ext cx="2808288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800" b="1" i="1"/>
              <a:t>q</a:t>
            </a:r>
            <a:r>
              <a:rPr lang="it-IT" altLang="it-IT" sz="1800" b="1" i="1" baseline="-25000"/>
              <a:t>2</a:t>
            </a:r>
            <a:r>
              <a:rPr lang="it-IT" altLang="it-IT" sz="1800" b="1" i="1"/>
              <a:t> &gt; q</a:t>
            </a:r>
            <a:r>
              <a:rPr lang="it-IT" altLang="it-IT" sz="1800" b="1" i="1" baseline="-25000"/>
              <a:t>1</a:t>
            </a:r>
            <a:r>
              <a:rPr lang="it-IT" altLang="it-IT" sz="1800" b="1" i="1"/>
              <a:t> &gt; q</a:t>
            </a:r>
            <a:r>
              <a:rPr lang="it-IT" altLang="it-IT" sz="1800" b="1" i="1" baseline="-25000"/>
              <a:t>0</a:t>
            </a:r>
          </a:p>
          <a:p>
            <a:pPr algn="ctr"/>
            <a:r>
              <a:rPr lang="it-IT" altLang="it-IT" sz="1800" b="1" i="1"/>
              <a:t>CT</a:t>
            </a:r>
            <a:r>
              <a:rPr lang="it-IT" altLang="it-IT" sz="1800" b="1" i="1" baseline="-25000"/>
              <a:t>2</a:t>
            </a:r>
            <a:r>
              <a:rPr lang="it-IT" altLang="it-IT" sz="1800" b="1" i="1"/>
              <a:t> &gt; CT</a:t>
            </a:r>
            <a:r>
              <a:rPr lang="it-IT" altLang="it-IT" sz="1800" b="1" i="1" baseline="-25000"/>
              <a:t>1</a:t>
            </a:r>
            <a:r>
              <a:rPr lang="it-IT" altLang="it-IT" sz="1800" b="1" i="1"/>
              <a:t> &gt; CT</a:t>
            </a:r>
            <a:r>
              <a:rPr lang="it-IT" altLang="it-IT" sz="1800" b="1" i="1" baseline="-25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785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2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2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2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2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2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2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2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2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>
            <a:extLst>
              <a:ext uri="{FF2B5EF4-FFF2-40B4-BE49-F238E27FC236}">
                <a16:creationId xmlns:a16="http://schemas.microsoft.com/office/drawing/2014/main" id="{A8CBEE7E-2916-4A0D-870E-B1D8980BC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i) Come produce l’impresa: a) … tecnologia e funzione di produzione</a:t>
            </a:r>
          </a:p>
        </p:txBody>
      </p:sp>
      <p:sp>
        <p:nvSpPr>
          <p:cNvPr id="870403" name="Rectangle 3">
            <a:extLst>
              <a:ext uri="{FF2B5EF4-FFF2-40B4-BE49-F238E27FC236}">
                <a16:creationId xmlns:a16="http://schemas.microsoft.com/office/drawing/2014/main" id="{23922342-2EB4-41CF-9D7C-D8D593927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2276475"/>
            <a:ext cx="6624638" cy="403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>
              <a:lnSpc>
                <a:spcPct val="90000"/>
              </a:lnSpc>
              <a:buClr>
                <a:schemeClr val="bg2"/>
              </a:buClr>
            </a:pPr>
            <a:r>
              <a:rPr lang="en-US" altLang="it-IT" sz="2000" b="1" i="1">
                <a:solidFill>
                  <a:srgbClr val="FF3300"/>
                </a:solidFill>
              </a:rPr>
              <a:t>Conoscenza tecnologica</a:t>
            </a:r>
            <a:r>
              <a:rPr lang="en-US" altLang="it-IT" sz="2000"/>
              <a:t> per </a:t>
            </a:r>
            <a:r>
              <a:rPr lang="en-US" altLang="it-IT" sz="2000" b="1" i="1"/>
              <a:t>trasformare</a:t>
            </a:r>
            <a:r>
              <a:rPr lang="en-US" altLang="it-IT" sz="2000"/>
              <a:t> gli </a:t>
            </a:r>
            <a:r>
              <a:rPr lang="en-US" altLang="it-IT" sz="2000" b="1" i="1"/>
              <a:t>input </a:t>
            </a:r>
            <a:r>
              <a:rPr lang="en-US" altLang="it-IT" sz="2000"/>
              <a:t>in </a:t>
            </a:r>
            <a:r>
              <a:rPr lang="en-US" altLang="it-IT" sz="2000" b="1" i="1"/>
              <a:t>output</a:t>
            </a:r>
            <a:r>
              <a:rPr lang="en-US" altLang="it-IT" sz="2000"/>
              <a:t> in modo </a:t>
            </a:r>
            <a:r>
              <a:rPr lang="en-US" altLang="it-IT" sz="2000" b="1" i="1"/>
              <a:t>tecnicamente efficiente</a:t>
            </a:r>
            <a:r>
              <a:rPr lang="en-US" altLang="it-IT" sz="2000"/>
              <a:t> …</a:t>
            </a:r>
          </a:p>
          <a:p>
            <a:pPr marL="577850" indent="-577850">
              <a:lnSpc>
                <a:spcPct val="90000"/>
              </a:lnSpc>
            </a:pPr>
            <a:endParaRPr lang="en-US" altLang="it-IT" sz="2000" b="1" i="1">
              <a:solidFill>
                <a:srgbClr val="FF3300"/>
              </a:solidFill>
            </a:endParaRPr>
          </a:p>
          <a:p>
            <a:pPr marL="577850" indent="-577850">
              <a:lnSpc>
                <a:spcPct val="90000"/>
              </a:lnSpc>
              <a:buClr>
                <a:schemeClr val="bg2"/>
              </a:buClr>
            </a:pPr>
            <a:r>
              <a:rPr lang="en-US" altLang="it-IT" sz="2000" b="1">
                <a:solidFill>
                  <a:srgbClr val="FF3300"/>
                </a:solidFill>
              </a:rPr>
              <a:t>Funzione di produzione</a:t>
            </a:r>
            <a:r>
              <a:rPr lang="en-US" altLang="it-IT" sz="2000" b="1">
                <a:solidFill>
                  <a:schemeClr val="bg2"/>
                </a:solidFill>
              </a:rPr>
              <a:t>: </a:t>
            </a:r>
            <a:r>
              <a:rPr lang="it-IT" altLang="it-IT" sz="2000"/>
              <a:t>relazione funzionale, </a:t>
            </a:r>
            <a:r>
              <a:rPr lang="it-IT" altLang="it-IT" sz="2000" b="1" i="1">
                <a:solidFill>
                  <a:schemeClr val="bg2"/>
                </a:solidFill>
              </a:rPr>
              <a:t>f</a:t>
            </a:r>
            <a:r>
              <a:rPr lang="it-IT" altLang="it-IT" sz="2000"/>
              <a:t>, tra</a:t>
            </a:r>
            <a:r>
              <a:rPr lang="it-IT" altLang="it-IT" sz="2000" b="1">
                <a:solidFill>
                  <a:srgbClr val="3333FF"/>
                </a:solidFill>
              </a:rPr>
              <a:t> </a:t>
            </a:r>
            <a:r>
              <a:rPr lang="it-IT" altLang="it-IT" sz="2000" b="1">
                <a:solidFill>
                  <a:schemeClr val="bg2"/>
                </a:solidFill>
              </a:rPr>
              <a:t>combinazione degli input</a:t>
            </a:r>
            <a:r>
              <a:rPr lang="it-IT" altLang="it-IT" sz="2000">
                <a:solidFill>
                  <a:schemeClr val="bg2"/>
                </a:solidFill>
              </a:rPr>
              <a:t> </a:t>
            </a:r>
            <a:r>
              <a:rPr lang="it-IT" altLang="it-IT" sz="2000"/>
              <a:t>impiegati </a:t>
            </a:r>
            <a:r>
              <a:rPr lang="it-IT" altLang="it-IT" sz="2000" b="1">
                <a:solidFill>
                  <a:schemeClr val="bg2"/>
                </a:solidFill>
              </a:rPr>
              <a:t>(</a:t>
            </a:r>
            <a:r>
              <a:rPr lang="it-IT" altLang="it-IT" sz="2000" b="1" i="1">
                <a:solidFill>
                  <a:schemeClr val="bg2"/>
                </a:solidFill>
              </a:rPr>
              <a:t>x</a:t>
            </a:r>
            <a:r>
              <a:rPr lang="it-IT" altLang="it-IT" sz="2000" b="1" i="1" baseline="-25000">
                <a:solidFill>
                  <a:schemeClr val="bg2"/>
                </a:solidFill>
              </a:rPr>
              <a:t>1</a:t>
            </a:r>
            <a:r>
              <a:rPr lang="it-IT" altLang="it-IT" sz="2000" b="1" i="1">
                <a:solidFill>
                  <a:schemeClr val="bg2"/>
                </a:solidFill>
              </a:rPr>
              <a:t>, x</a:t>
            </a:r>
            <a:r>
              <a:rPr lang="it-IT" altLang="it-IT" sz="2000" b="1" i="1" baseline="-25000">
                <a:solidFill>
                  <a:schemeClr val="bg2"/>
                </a:solidFill>
              </a:rPr>
              <a:t>2</a:t>
            </a:r>
            <a:r>
              <a:rPr lang="it-IT" altLang="it-IT" sz="2000" b="1">
                <a:solidFill>
                  <a:schemeClr val="bg2"/>
                </a:solidFill>
              </a:rPr>
              <a:t>)</a:t>
            </a:r>
            <a:r>
              <a:rPr lang="it-IT" altLang="it-IT" sz="2000"/>
              <a:t>, o </a:t>
            </a:r>
            <a:r>
              <a:rPr lang="it-IT" altLang="it-IT" sz="2000" b="1">
                <a:solidFill>
                  <a:schemeClr val="bg2"/>
                </a:solidFill>
              </a:rPr>
              <a:t>tecnica</a:t>
            </a:r>
            <a:r>
              <a:rPr lang="it-IT" altLang="it-IT" sz="2000"/>
              <a:t>, e </a:t>
            </a:r>
            <a:r>
              <a:rPr lang="it-IT" altLang="it-IT" sz="2000" b="1">
                <a:solidFill>
                  <a:schemeClr val="bg2"/>
                </a:solidFill>
              </a:rPr>
              <a:t>massimo livello di output</a:t>
            </a:r>
            <a:r>
              <a:rPr lang="it-IT" altLang="it-IT" sz="2000"/>
              <a:t> (</a:t>
            </a:r>
            <a:r>
              <a:rPr lang="it-IT" altLang="it-IT" sz="2000" b="1" i="1">
                <a:solidFill>
                  <a:schemeClr val="bg2"/>
                </a:solidFill>
              </a:rPr>
              <a:t>q</a:t>
            </a:r>
            <a:r>
              <a:rPr lang="it-IT" altLang="it-IT" sz="2000"/>
              <a:t>)</a:t>
            </a:r>
          </a:p>
          <a:p>
            <a:pPr marL="577850" indent="-577850">
              <a:lnSpc>
                <a:spcPct val="90000"/>
              </a:lnSpc>
              <a:buClr>
                <a:schemeClr val="bg2"/>
              </a:buClr>
            </a:pPr>
            <a:endParaRPr lang="en-US" altLang="it-IT" sz="2000"/>
          </a:p>
          <a:p>
            <a:pPr marL="577850" indent="-577850">
              <a:lnSpc>
                <a:spcPct val="90000"/>
              </a:lnSpc>
              <a:buClr>
                <a:schemeClr val="bg2"/>
              </a:buClr>
            </a:pPr>
            <a:r>
              <a:rPr lang="en-US" altLang="it-IT" sz="2000" b="1">
                <a:solidFill>
                  <a:schemeClr val="bg2"/>
                </a:solidFill>
              </a:rPr>
              <a:t>Efficienza tecnica</a:t>
            </a:r>
            <a:r>
              <a:rPr lang="en-US" altLang="it-IT" sz="2000"/>
              <a:t>: </a:t>
            </a:r>
            <a:r>
              <a:rPr lang="en-US" altLang="it-IT" sz="2000" b="1">
                <a:solidFill>
                  <a:schemeClr val="hlink"/>
                </a:solidFill>
              </a:rPr>
              <a:t>i)</a:t>
            </a:r>
            <a:r>
              <a:rPr lang="en-US" altLang="it-IT" sz="2000"/>
              <a:t> per ciascuna combinazione </a:t>
            </a:r>
            <a:r>
              <a:rPr lang="it-IT" altLang="it-IT" sz="2000" b="1" i="1"/>
              <a:t>input</a:t>
            </a:r>
            <a:r>
              <a:rPr lang="it-IT" altLang="it-IT" sz="2000"/>
              <a:t>, il massimo </a:t>
            </a:r>
            <a:r>
              <a:rPr lang="it-IT" altLang="it-IT" sz="2000" b="1" i="1"/>
              <a:t>output</a:t>
            </a:r>
            <a:r>
              <a:rPr lang="it-IT" altLang="it-IT" sz="2000"/>
              <a:t>; o </a:t>
            </a:r>
            <a:r>
              <a:rPr lang="it-IT" altLang="it-IT" sz="2000" b="1">
                <a:solidFill>
                  <a:schemeClr val="hlink"/>
                </a:solidFill>
              </a:rPr>
              <a:t>ii)</a:t>
            </a:r>
            <a:r>
              <a:rPr lang="it-IT" altLang="it-IT" sz="2000"/>
              <a:t> per ciascuna quantità di output, il minimo impiego di </a:t>
            </a:r>
            <a:r>
              <a:rPr lang="it-IT" altLang="it-IT" sz="2000" b="1" i="1"/>
              <a:t>input</a:t>
            </a:r>
            <a:endParaRPr lang="en-US" altLang="it-IT" sz="2000" b="1" i="1"/>
          </a:p>
          <a:p>
            <a:pPr marL="952500" lvl="1" indent="-495300">
              <a:lnSpc>
                <a:spcPct val="90000"/>
              </a:lnSpc>
            </a:pPr>
            <a:endParaRPr lang="en-US" altLang="it-IT" sz="2000" b="1" i="1"/>
          </a:p>
          <a:p>
            <a:pPr marL="577850" indent="-577850">
              <a:lnSpc>
                <a:spcPct val="90000"/>
              </a:lnSpc>
            </a:pPr>
            <a:endParaRPr lang="en-US" altLang="it-I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>
            <a:extLst>
              <a:ext uri="{FF2B5EF4-FFF2-40B4-BE49-F238E27FC236}">
                <a16:creationId xmlns:a16="http://schemas.microsoft.com/office/drawing/2014/main" id="{B607705D-1A87-4706-8FC1-59ED5A6A1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i) Come produce l’impresa: b2) come varia la tecnica efficiente al variare della quantità prodotta nel </a:t>
            </a:r>
            <a:r>
              <a:rPr lang="en-US" altLang="it-IT" i="1"/>
              <a:t>breve periodo</a:t>
            </a:r>
            <a:r>
              <a:rPr lang="en-US" altLang="it-IT"/>
              <a:t>?</a:t>
            </a:r>
          </a:p>
        </p:txBody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C6641DE9-F8CB-47D7-9710-E0CB33833E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04900" y="2276475"/>
            <a:ext cx="7570788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chemeClr val="bg2"/>
              </a:buClr>
            </a:pPr>
            <a:r>
              <a:rPr lang="it-IT" altLang="it-IT" sz="2200" b="1" dirty="0">
                <a:solidFill>
                  <a:schemeClr val="bg2"/>
                </a:solidFill>
              </a:rPr>
              <a:t>Ciascun livello di output ha la sua tecnica economicamente efficiente</a:t>
            </a:r>
          </a:p>
          <a:p>
            <a:pPr marL="457200" indent="-457200">
              <a:buClr>
                <a:schemeClr val="bg2"/>
              </a:buClr>
            </a:pPr>
            <a:endParaRPr lang="en-US" altLang="it-IT" sz="2200" b="1" u="sng" dirty="0">
              <a:solidFill>
                <a:schemeClr val="bg2"/>
              </a:solidFill>
            </a:endParaRPr>
          </a:p>
          <a:p>
            <a:pPr marL="457200" indent="-457200"/>
            <a:r>
              <a:rPr lang="en-US" altLang="it-IT" sz="2200" dirty="0"/>
              <a:t>… ma se un </a:t>
            </a:r>
            <a:r>
              <a:rPr lang="en-US" altLang="it-IT" sz="2200" dirty="0" err="1"/>
              <a:t>fattore</a:t>
            </a:r>
            <a:r>
              <a:rPr lang="en-US" altLang="it-IT" sz="2200" dirty="0"/>
              <a:t> di </a:t>
            </a:r>
            <a:r>
              <a:rPr lang="en-US" altLang="it-IT" sz="2200" dirty="0" err="1"/>
              <a:t>produzione</a:t>
            </a:r>
            <a:r>
              <a:rPr lang="en-US" altLang="it-IT" sz="2200" dirty="0"/>
              <a:t> fosse </a:t>
            </a:r>
            <a:r>
              <a:rPr lang="en-US" altLang="it-IT" sz="2200" dirty="0" err="1"/>
              <a:t>fisso</a:t>
            </a:r>
            <a:r>
              <a:rPr lang="en-US" altLang="it-IT" sz="2200" dirty="0"/>
              <a:t> (es., </a:t>
            </a:r>
            <a:r>
              <a:rPr lang="en-US" altLang="it-IT" sz="2200" b="1" i="1" dirty="0"/>
              <a:t>x</a:t>
            </a:r>
            <a:r>
              <a:rPr lang="en-US" altLang="it-IT" sz="2200" b="1" i="1" baseline="-25000" dirty="0"/>
              <a:t>2</a:t>
            </a:r>
            <a:r>
              <a:rPr lang="en-US" altLang="it-IT" sz="2200" b="1" i="1" dirty="0"/>
              <a:t> = x*</a:t>
            </a:r>
            <a:r>
              <a:rPr lang="en-US" altLang="it-IT" sz="2200" b="1" i="1" baseline="-25000" dirty="0"/>
              <a:t>2</a:t>
            </a:r>
            <a:r>
              <a:rPr lang="en-US" altLang="it-IT" sz="2200" dirty="0"/>
              <a:t>)? </a:t>
            </a:r>
            <a:r>
              <a:rPr lang="en-US" altLang="it-IT" sz="2200" dirty="0" err="1"/>
              <a:t>Cioè</a:t>
            </a:r>
            <a:r>
              <a:rPr lang="en-US" altLang="it-IT" sz="2200" dirty="0"/>
              <a:t> </a:t>
            </a:r>
            <a:r>
              <a:rPr lang="en-US" altLang="it-IT" sz="2200" dirty="0" err="1"/>
              <a:t>nel</a:t>
            </a:r>
            <a:r>
              <a:rPr lang="en-US" altLang="it-IT" sz="2200" dirty="0"/>
              <a:t> </a:t>
            </a:r>
            <a:r>
              <a:rPr lang="en-US" altLang="it-IT" sz="2200" b="1" dirty="0">
                <a:solidFill>
                  <a:schemeClr val="bg2"/>
                </a:solidFill>
              </a:rPr>
              <a:t>breve </a:t>
            </a:r>
            <a:r>
              <a:rPr lang="en-US" altLang="it-IT" sz="2200" b="1" dirty="0" err="1">
                <a:solidFill>
                  <a:schemeClr val="bg2"/>
                </a:solidFill>
              </a:rPr>
              <a:t>periodo</a:t>
            </a:r>
            <a:endParaRPr lang="en-US" altLang="it-IT" sz="2200" b="1" dirty="0">
              <a:solidFill>
                <a:schemeClr val="bg2"/>
              </a:solidFill>
            </a:endParaRPr>
          </a:p>
          <a:p>
            <a:pPr marL="457200" indent="-457200"/>
            <a:endParaRPr lang="en-US" altLang="it-IT" sz="2200" b="1" dirty="0">
              <a:solidFill>
                <a:srgbClr val="FF3300"/>
              </a:solidFill>
            </a:endParaRPr>
          </a:p>
          <a:p>
            <a:pPr marL="457200" indent="-457200"/>
            <a:r>
              <a:rPr lang="en-US" altLang="it-IT" sz="2200" dirty="0" err="1"/>
              <a:t>L’impossibilità</a:t>
            </a:r>
            <a:r>
              <a:rPr lang="en-US" altLang="it-IT" sz="2200" dirty="0"/>
              <a:t> di </a:t>
            </a:r>
            <a:r>
              <a:rPr lang="en-US" altLang="it-IT" sz="2200" dirty="0" err="1"/>
              <a:t>aggiustare</a:t>
            </a:r>
            <a:r>
              <a:rPr lang="en-US" altLang="it-IT" sz="2200" dirty="0"/>
              <a:t> </a:t>
            </a:r>
            <a:r>
              <a:rPr lang="en-US" altLang="it-IT" sz="2200" i="1" dirty="0"/>
              <a:t>x</a:t>
            </a:r>
            <a:r>
              <a:rPr lang="en-US" altLang="it-IT" sz="2200" i="1" baseline="-25000" dirty="0"/>
              <a:t>2</a:t>
            </a:r>
            <a:r>
              <a:rPr lang="en-US" altLang="it-IT" sz="2200" dirty="0"/>
              <a:t> (es. </a:t>
            </a:r>
            <a:r>
              <a:rPr lang="en-US" altLang="it-IT" sz="2200" dirty="0" err="1"/>
              <a:t>macchinari</a:t>
            </a:r>
            <a:r>
              <a:rPr lang="en-US" altLang="it-IT" sz="2200" dirty="0"/>
              <a:t>) </a:t>
            </a:r>
            <a:r>
              <a:rPr lang="en-US" altLang="it-IT" sz="2200" dirty="0" err="1"/>
              <a:t>rende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all’impresa</a:t>
            </a:r>
            <a:r>
              <a:rPr lang="en-US" altLang="it-IT" sz="2200" dirty="0"/>
              <a:t> </a:t>
            </a:r>
            <a:r>
              <a:rPr lang="en-US" altLang="it-IT" sz="2200" b="1" dirty="0" err="1"/>
              <a:t>più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costoso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produrre</a:t>
            </a:r>
            <a:r>
              <a:rPr lang="en-US" altLang="it-IT" sz="2200" b="1" dirty="0"/>
              <a:t> la </a:t>
            </a:r>
            <a:r>
              <a:rPr lang="en-US" altLang="it-IT" sz="2200" b="1" dirty="0" err="1"/>
              <a:t>stessa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quantità</a:t>
            </a:r>
            <a:r>
              <a:rPr lang="en-US" altLang="it-IT" sz="2200" b="1" dirty="0"/>
              <a:t> di output </a:t>
            </a:r>
            <a:r>
              <a:rPr lang="en-US" altLang="it-IT" sz="2200" b="1" dirty="0" err="1"/>
              <a:t>nel</a:t>
            </a:r>
            <a:r>
              <a:rPr lang="en-US" altLang="it-IT" sz="2200" b="1" dirty="0"/>
              <a:t> breve </a:t>
            </a:r>
            <a:r>
              <a:rPr lang="en-US" altLang="it-IT" sz="2200" b="1" dirty="0" err="1"/>
              <a:t>che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nel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lungo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periodo</a:t>
            </a:r>
            <a:endParaRPr lang="en-US" altLang="it-IT" sz="2200" b="1" dirty="0"/>
          </a:p>
          <a:p>
            <a:pPr marL="457200" indent="-457200">
              <a:buClr>
                <a:schemeClr val="bg2"/>
              </a:buClr>
            </a:pPr>
            <a:endParaRPr lang="en-US" altLang="it-IT" sz="2200" dirty="0"/>
          </a:p>
          <a:p>
            <a:pPr marL="457200" indent="-457200">
              <a:buClr>
                <a:schemeClr val="bg2"/>
              </a:buClr>
            </a:pPr>
            <a:endParaRPr lang="en-US" altLang="it-IT" sz="2200" dirty="0"/>
          </a:p>
        </p:txBody>
      </p:sp>
      <p:sp>
        <p:nvSpPr>
          <p:cNvPr id="912388" name="Rectangle 4">
            <a:extLst>
              <a:ext uri="{FF2B5EF4-FFF2-40B4-BE49-F238E27FC236}">
                <a16:creationId xmlns:a16="http://schemas.microsoft.com/office/drawing/2014/main" id="{45E661DD-C617-4FEF-94E9-7061585B1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912389" name="Rectangle 5">
            <a:extLst>
              <a:ext uri="{FF2B5EF4-FFF2-40B4-BE49-F238E27FC236}">
                <a16:creationId xmlns:a16="http://schemas.microsoft.com/office/drawing/2014/main" id="{54E28AD6-8B58-40F4-8ED1-8F9CBF118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1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1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802" name="Group 34">
            <a:extLst>
              <a:ext uri="{FF2B5EF4-FFF2-40B4-BE49-F238E27FC236}">
                <a16:creationId xmlns:a16="http://schemas.microsoft.com/office/drawing/2014/main" id="{C96F6569-A5DB-485B-9FA4-2B453074DD7D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2433638"/>
            <a:ext cx="2678112" cy="3371850"/>
            <a:chOff x="1927" y="1533"/>
            <a:chExt cx="1687" cy="2124"/>
          </a:xfrm>
        </p:grpSpPr>
        <p:sp>
          <p:nvSpPr>
            <p:cNvPr id="1056800" name="Line 32">
              <a:extLst>
                <a:ext uri="{FF2B5EF4-FFF2-40B4-BE49-F238E27FC236}">
                  <a16:creationId xmlns:a16="http://schemas.microsoft.com/office/drawing/2014/main" id="{1957B3CC-2DEC-480C-B2B5-B726B1206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570"/>
              <a:ext cx="1687" cy="2087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801" name="Text Box 33">
              <a:extLst>
                <a:ext uri="{FF2B5EF4-FFF2-40B4-BE49-F238E27FC236}">
                  <a16:creationId xmlns:a16="http://schemas.microsoft.com/office/drawing/2014/main" id="{802A82CF-8262-4DF6-927F-9EDC1C377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533"/>
              <a:ext cx="59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i="1"/>
                <a:t>CT</a:t>
              </a:r>
              <a:r>
                <a:rPr lang="it-IT" altLang="it-IT" i="1" baseline="-25000"/>
                <a:t>2</a:t>
              </a:r>
            </a:p>
          </p:txBody>
        </p:sp>
      </p:grpSp>
      <p:sp>
        <p:nvSpPr>
          <p:cNvPr id="1056770" name="Rectangle 2">
            <a:extLst>
              <a:ext uri="{FF2B5EF4-FFF2-40B4-BE49-F238E27FC236}">
                <a16:creationId xmlns:a16="http://schemas.microsoft.com/office/drawing/2014/main" id="{95CE99E2-0DDD-4AC9-8630-AD2A12E7C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600"/>
              <a:t>Figura 12-bis. – Il sentiero di espansione della produzione</a:t>
            </a:r>
            <a:br>
              <a:rPr lang="it-IT" altLang="it-IT" sz="1600"/>
            </a:br>
            <a:r>
              <a:rPr lang="it-IT" altLang="it-IT" sz="1600"/>
              <a:t>vs. breve periodo</a:t>
            </a:r>
          </a:p>
        </p:txBody>
      </p:sp>
      <p:grpSp>
        <p:nvGrpSpPr>
          <p:cNvPr id="1056771" name="Group 3">
            <a:extLst>
              <a:ext uri="{FF2B5EF4-FFF2-40B4-BE49-F238E27FC236}">
                <a16:creationId xmlns:a16="http://schemas.microsoft.com/office/drawing/2014/main" id="{F45019C9-462A-4BC2-B315-AB9090F28D0F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862388"/>
            <a:ext cx="4125912" cy="1966912"/>
            <a:chOff x="1957" y="2433"/>
            <a:chExt cx="2599" cy="1239"/>
          </a:xfrm>
        </p:grpSpPr>
        <p:sp>
          <p:nvSpPr>
            <p:cNvPr id="1056772" name="Freeform 4">
              <a:extLst>
                <a:ext uri="{FF2B5EF4-FFF2-40B4-BE49-F238E27FC236}">
                  <a16:creationId xmlns:a16="http://schemas.microsoft.com/office/drawing/2014/main" id="{498CAEB5-EC10-4A8A-B29C-144FCF56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2653"/>
              <a:ext cx="1276" cy="1019"/>
            </a:xfrm>
            <a:custGeom>
              <a:avLst/>
              <a:gdLst>
                <a:gd name="T0" fmla="*/ 0 w 1728"/>
                <a:gd name="T1" fmla="*/ 1440 h 1440"/>
                <a:gd name="T2" fmla="*/ 432 w 1728"/>
                <a:gd name="T3" fmla="*/ 720 h 1440"/>
                <a:gd name="T4" fmla="*/ 1728 w 1728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8" h="1440">
                  <a:moveTo>
                    <a:pt x="0" y="1440"/>
                  </a:moveTo>
                  <a:cubicBezTo>
                    <a:pt x="72" y="1200"/>
                    <a:pt x="144" y="960"/>
                    <a:pt x="432" y="720"/>
                  </a:cubicBezTo>
                  <a:cubicBezTo>
                    <a:pt x="720" y="480"/>
                    <a:pt x="1488" y="120"/>
                    <a:pt x="1728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773" name="Rectangle 5">
              <a:extLst>
                <a:ext uri="{FF2B5EF4-FFF2-40B4-BE49-F238E27FC236}">
                  <a16:creationId xmlns:a16="http://schemas.microsoft.com/office/drawing/2014/main" id="{12127F0A-9139-4BC0-96AB-6732B8A22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433"/>
              <a:ext cx="1276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dirty="0">
                  <a:latin typeface="+mn-lt"/>
                </a:rPr>
                <a:t>Sentiero di </a:t>
              </a:r>
            </a:p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dirty="0">
                  <a:latin typeface="+mn-lt"/>
                </a:rPr>
                <a:t>espansione</a:t>
              </a:r>
            </a:p>
          </p:txBody>
        </p:sp>
      </p:grpSp>
      <p:grpSp>
        <p:nvGrpSpPr>
          <p:cNvPr id="1056774" name="Group 6">
            <a:extLst>
              <a:ext uri="{FF2B5EF4-FFF2-40B4-BE49-F238E27FC236}">
                <a16:creationId xmlns:a16="http://schemas.microsoft.com/office/drawing/2014/main" id="{FE5847E9-801F-4D50-84DC-356F6B7ACD7A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2446338"/>
            <a:ext cx="4629150" cy="3822700"/>
            <a:chOff x="1676" y="1541"/>
            <a:chExt cx="2916" cy="2408"/>
          </a:xfrm>
        </p:grpSpPr>
        <p:sp>
          <p:nvSpPr>
            <p:cNvPr id="1056775" name="Rectangle 7">
              <a:extLst>
                <a:ext uri="{FF2B5EF4-FFF2-40B4-BE49-F238E27FC236}">
                  <a16:creationId xmlns:a16="http://schemas.microsoft.com/office/drawing/2014/main" id="{202F1853-3D7C-428E-9C9A-DFB5B2C3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1552"/>
              <a:ext cx="21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2</a:t>
              </a:r>
              <a:endParaRPr lang="it-IT" altLang="it-IT" b="1" i="1"/>
            </a:p>
          </p:txBody>
        </p:sp>
        <p:sp>
          <p:nvSpPr>
            <p:cNvPr id="1056776" name="Rectangle 8">
              <a:extLst>
                <a:ext uri="{FF2B5EF4-FFF2-40B4-BE49-F238E27FC236}">
                  <a16:creationId xmlns:a16="http://schemas.microsoft.com/office/drawing/2014/main" id="{76B9517A-4B0D-4CCE-AB20-94F9C2C84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744"/>
              <a:ext cx="32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x</a:t>
              </a:r>
              <a:r>
                <a:rPr lang="it-IT" altLang="it-IT" b="1" i="1" baseline="-25000"/>
                <a:t>1</a:t>
              </a:r>
              <a:endParaRPr lang="it-IT" altLang="it-IT" b="1" i="1"/>
            </a:p>
          </p:txBody>
        </p:sp>
        <p:sp>
          <p:nvSpPr>
            <p:cNvPr id="1056777" name="Freeform 9">
              <a:extLst>
                <a:ext uri="{FF2B5EF4-FFF2-40B4-BE49-F238E27FC236}">
                  <a16:creationId xmlns:a16="http://schemas.microsoft.com/office/drawing/2014/main" id="{834F8EDF-5C9F-4D7C-B6E1-93DD00D3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1541"/>
              <a:ext cx="2627" cy="2135"/>
            </a:xfrm>
            <a:custGeom>
              <a:avLst/>
              <a:gdLst>
                <a:gd name="T0" fmla="*/ 0 w 3555"/>
                <a:gd name="T1" fmla="*/ 0 h 3015"/>
                <a:gd name="T2" fmla="*/ 0 w 3555"/>
                <a:gd name="T3" fmla="*/ 3015 h 3015"/>
                <a:gd name="T4" fmla="*/ 3555 w 3555"/>
                <a:gd name="T5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5" h="3015">
                  <a:moveTo>
                    <a:pt x="0" y="0"/>
                  </a:moveTo>
                  <a:lnTo>
                    <a:pt x="0" y="3015"/>
                  </a:lnTo>
                  <a:lnTo>
                    <a:pt x="3555" y="30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778" name="Rectangle 10">
              <a:extLst>
                <a:ext uri="{FF2B5EF4-FFF2-40B4-BE49-F238E27FC236}">
                  <a16:creationId xmlns:a16="http://schemas.microsoft.com/office/drawing/2014/main" id="{DD30E4F6-1191-485E-B5AE-44E6F1B9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3681"/>
              <a:ext cx="32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lnSpc>
                  <a:spcPct val="96000"/>
                </a:lnSpc>
                <a:spcBef>
                  <a:spcPct val="0"/>
                </a:spcBef>
              </a:pPr>
              <a:r>
                <a:rPr lang="it-IT" altLang="it-IT" b="1" i="1"/>
                <a:t>0</a:t>
              </a:r>
            </a:p>
          </p:txBody>
        </p:sp>
      </p:grpSp>
      <p:grpSp>
        <p:nvGrpSpPr>
          <p:cNvPr id="1056779" name="Group 11">
            <a:extLst>
              <a:ext uri="{FF2B5EF4-FFF2-40B4-BE49-F238E27FC236}">
                <a16:creationId xmlns:a16="http://schemas.microsoft.com/office/drawing/2014/main" id="{A05EDE2D-3294-44B1-B231-9C99DFD017B6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2986088"/>
            <a:ext cx="3367087" cy="2838450"/>
            <a:chOff x="2029" y="1893"/>
            <a:chExt cx="2121" cy="1788"/>
          </a:xfrm>
        </p:grpSpPr>
        <p:sp>
          <p:nvSpPr>
            <p:cNvPr id="1056780" name="Freeform 12">
              <a:extLst>
                <a:ext uri="{FF2B5EF4-FFF2-40B4-BE49-F238E27FC236}">
                  <a16:creationId xmlns:a16="http://schemas.microsoft.com/office/drawing/2014/main" id="{84AF9061-8F8A-4456-AA35-13AC5E47F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1893"/>
              <a:ext cx="1890" cy="1710"/>
            </a:xfrm>
            <a:custGeom>
              <a:avLst/>
              <a:gdLst>
                <a:gd name="T0" fmla="*/ 0 w 2556"/>
                <a:gd name="T1" fmla="*/ 0 h 2414"/>
                <a:gd name="T2" fmla="*/ 710 w 2556"/>
                <a:gd name="T3" fmla="*/ 1846 h 2414"/>
                <a:gd name="T4" fmla="*/ 2556 w 2556"/>
                <a:gd name="T5" fmla="*/ 2414 h 2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6" h="2414">
                  <a:moveTo>
                    <a:pt x="0" y="0"/>
                  </a:moveTo>
                  <a:cubicBezTo>
                    <a:pt x="142" y="722"/>
                    <a:pt x="284" y="1444"/>
                    <a:pt x="710" y="1846"/>
                  </a:cubicBezTo>
                  <a:cubicBezTo>
                    <a:pt x="1136" y="2248"/>
                    <a:pt x="2225" y="2319"/>
                    <a:pt x="2556" y="241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781" name="Text Box 13">
              <a:extLst>
                <a:ext uri="{FF2B5EF4-FFF2-40B4-BE49-F238E27FC236}">
                  <a16:creationId xmlns:a16="http://schemas.microsoft.com/office/drawing/2014/main" id="{4E08BFDC-5021-4582-A353-8BF64C289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3438"/>
              <a:ext cx="499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I</a:t>
              </a:r>
              <a:r>
                <a:rPr lang="it-IT" altLang="it-IT" sz="1600"/>
                <a:t>(</a:t>
              </a:r>
              <a:r>
                <a:rPr lang="it-IT" altLang="it-IT" sz="1600" i="1"/>
                <a:t>q</a:t>
              </a:r>
              <a:r>
                <a:rPr lang="it-IT" altLang="it-IT" sz="1600" i="1" baseline="-25000"/>
                <a:t>0</a:t>
              </a:r>
              <a:r>
                <a:rPr lang="it-IT" altLang="it-IT" sz="1600"/>
                <a:t>)</a:t>
              </a:r>
            </a:p>
          </p:txBody>
        </p:sp>
      </p:grpSp>
      <p:grpSp>
        <p:nvGrpSpPr>
          <p:cNvPr id="1056785" name="Group 17">
            <a:extLst>
              <a:ext uri="{FF2B5EF4-FFF2-40B4-BE49-F238E27FC236}">
                <a16:creationId xmlns:a16="http://schemas.microsoft.com/office/drawing/2014/main" id="{6E19F1B9-FEB8-4C01-A742-3B05132FF4A6}"/>
              </a:ext>
            </a:extLst>
          </p:cNvPr>
          <p:cNvGrpSpPr>
            <a:grpSpLocks/>
          </p:cNvGrpSpPr>
          <p:nvPr/>
        </p:nvGrpSpPr>
        <p:grpSpPr bwMode="auto">
          <a:xfrm>
            <a:off x="3889375" y="2616200"/>
            <a:ext cx="2997200" cy="2738438"/>
            <a:chOff x="2450" y="1660"/>
            <a:chExt cx="1888" cy="1725"/>
          </a:xfrm>
        </p:grpSpPr>
        <p:sp>
          <p:nvSpPr>
            <p:cNvPr id="1056786" name="Freeform 18">
              <a:extLst>
                <a:ext uri="{FF2B5EF4-FFF2-40B4-BE49-F238E27FC236}">
                  <a16:creationId xmlns:a16="http://schemas.microsoft.com/office/drawing/2014/main" id="{1FB92B5D-D344-40AE-BE93-4425675A2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1660"/>
              <a:ext cx="1888" cy="1708"/>
            </a:xfrm>
            <a:custGeom>
              <a:avLst/>
              <a:gdLst>
                <a:gd name="T0" fmla="*/ 0 w 2556"/>
                <a:gd name="T1" fmla="*/ 0 h 2414"/>
                <a:gd name="T2" fmla="*/ 710 w 2556"/>
                <a:gd name="T3" fmla="*/ 1846 h 2414"/>
                <a:gd name="T4" fmla="*/ 2556 w 2556"/>
                <a:gd name="T5" fmla="*/ 2414 h 2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6" h="2414">
                  <a:moveTo>
                    <a:pt x="0" y="0"/>
                  </a:moveTo>
                  <a:cubicBezTo>
                    <a:pt x="142" y="722"/>
                    <a:pt x="284" y="1444"/>
                    <a:pt x="710" y="1846"/>
                  </a:cubicBezTo>
                  <a:cubicBezTo>
                    <a:pt x="1136" y="2248"/>
                    <a:pt x="2225" y="2319"/>
                    <a:pt x="2556" y="241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787" name="Text Box 19">
              <a:extLst>
                <a:ext uri="{FF2B5EF4-FFF2-40B4-BE49-F238E27FC236}">
                  <a16:creationId xmlns:a16="http://schemas.microsoft.com/office/drawing/2014/main" id="{54D11811-1AAB-4DE7-8FEC-701364BC9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142"/>
              <a:ext cx="499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I</a:t>
              </a:r>
              <a:r>
                <a:rPr lang="it-IT" altLang="it-IT" sz="1600"/>
                <a:t>(</a:t>
              </a:r>
              <a:r>
                <a:rPr lang="it-IT" altLang="it-IT" sz="1600" i="1"/>
                <a:t>q</a:t>
              </a:r>
              <a:r>
                <a:rPr lang="it-IT" altLang="it-IT" sz="1600" i="1" baseline="-25000"/>
                <a:t>1</a:t>
              </a:r>
              <a:r>
                <a:rPr lang="it-IT" altLang="it-IT" sz="1600"/>
                <a:t>)</a:t>
              </a:r>
            </a:p>
          </p:txBody>
        </p:sp>
      </p:grpSp>
      <p:grpSp>
        <p:nvGrpSpPr>
          <p:cNvPr id="1056788" name="Group 20">
            <a:extLst>
              <a:ext uri="{FF2B5EF4-FFF2-40B4-BE49-F238E27FC236}">
                <a16:creationId xmlns:a16="http://schemas.microsoft.com/office/drawing/2014/main" id="{C78961FE-C4E8-4B96-A671-C2F3F8BACC27}"/>
              </a:ext>
            </a:extLst>
          </p:cNvPr>
          <p:cNvGrpSpPr>
            <a:grpSpLocks/>
          </p:cNvGrpSpPr>
          <p:nvPr/>
        </p:nvGrpSpPr>
        <p:grpSpPr bwMode="auto">
          <a:xfrm>
            <a:off x="3100388" y="3895725"/>
            <a:ext cx="1511300" cy="1935163"/>
            <a:chOff x="1953" y="2454"/>
            <a:chExt cx="952" cy="1219"/>
          </a:xfrm>
        </p:grpSpPr>
        <p:sp>
          <p:nvSpPr>
            <p:cNvPr id="1056789" name="Line 21">
              <a:extLst>
                <a:ext uri="{FF2B5EF4-FFF2-40B4-BE49-F238E27FC236}">
                  <a16:creationId xmlns:a16="http://schemas.microsoft.com/office/drawing/2014/main" id="{52138E4C-1F67-41F6-9616-63A0D0834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454"/>
              <a:ext cx="952" cy="1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790" name="Text Box 22">
              <a:extLst>
                <a:ext uri="{FF2B5EF4-FFF2-40B4-BE49-F238E27FC236}">
                  <a16:creationId xmlns:a16="http://schemas.microsoft.com/office/drawing/2014/main" id="{6A2635F4-5F68-4AC7-A2EB-737A0744C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430"/>
              <a:ext cx="36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CT</a:t>
              </a:r>
              <a:r>
                <a:rPr lang="it-IT" altLang="it-IT" sz="1600" i="1" baseline="-25000"/>
                <a:t>0</a:t>
              </a:r>
            </a:p>
          </p:txBody>
        </p:sp>
      </p:grpSp>
      <p:grpSp>
        <p:nvGrpSpPr>
          <p:cNvPr id="1056794" name="Group 26">
            <a:extLst>
              <a:ext uri="{FF2B5EF4-FFF2-40B4-BE49-F238E27FC236}">
                <a16:creationId xmlns:a16="http://schemas.microsoft.com/office/drawing/2014/main" id="{3FBD03DB-F00D-420D-828C-671B0A81BADB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2738438"/>
            <a:ext cx="2528887" cy="3144837"/>
            <a:chOff x="1949" y="1737"/>
            <a:chExt cx="1593" cy="1981"/>
          </a:xfrm>
        </p:grpSpPr>
        <p:sp>
          <p:nvSpPr>
            <p:cNvPr id="1056795" name="Line 27">
              <a:extLst>
                <a:ext uri="{FF2B5EF4-FFF2-40B4-BE49-F238E27FC236}">
                  <a16:creationId xmlns:a16="http://schemas.microsoft.com/office/drawing/2014/main" id="{D332AD4C-0417-49A3-8252-DB0154E75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1737"/>
              <a:ext cx="1593" cy="19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796" name="Text Box 28">
              <a:extLst>
                <a:ext uri="{FF2B5EF4-FFF2-40B4-BE49-F238E27FC236}">
                  <a16:creationId xmlns:a16="http://schemas.microsoft.com/office/drawing/2014/main" id="{88E4FBB8-23AB-40AC-9168-9E4688A2A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475"/>
              <a:ext cx="36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600" i="1"/>
                <a:t>CT1</a:t>
              </a:r>
              <a:endParaRPr lang="it-IT" altLang="it-IT" sz="1600" i="1" baseline="-25000"/>
            </a:p>
          </p:txBody>
        </p:sp>
      </p:grpSp>
      <p:sp>
        <p:nvSpPr>
          <p:cNvPr id="1056797" name="Text Box 29">
            <a:extLst>
              <a:ext uri="{FF2B5EF4-FFF2-40B4-BE49-F238E27FC236}">
                <a16:creationId xmlns:a16="http://schemas.microsoft.com/office/drawing/2014/main" id="{2E712F7F-75DE-4475-9323-79A183E8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492375"/>
            <a:ext cx="2808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800" b="1" i="1" dirty="0">
                <a:latin typeface="+mn-lt"/>
              </a:rPr>
              <a:t>q</a:t>
            </a:r>
            <a:r>
              <a:rPr lang="it-IT" altLang="it-IT" sz="1800" b="1" i="1" baseline="-25000" dirty="0">
                <a:latin typeface="+mn-lt"/>
              </a:rPr>
              <a:t>1</a:t>
            </a:r>
            <a:r>
              <a:rPr lang="it-IT" altLang="it-IT" sz="1800" b="1" i="1" dirty="0">
                <a:latin typeface="+mn-lt"/>
              </a:rPr>
              <a:t> &gt; q</a:t>
            </a:r>
            <a:r>
              <a:rPr lang="it-IT" altLang="it-IT" sz="1800" b="1" i="1" baseline="-25000" dirty="0">
                <a:latin typeface="+mn-lt"/>
              </a:rPr>
              <a:t>0</a:t>
            </a:r>
          </a:p>
          <a:p>
            <a:pPr algn="ctr"/>
            <a:r>
              <a:rPr lang="it-IT" altLang="it-IT" sz="1800" b="1" i="1" dirty="0">
                <a:latin typeface="+mn-lt"/>
              </a:rPr>
              <a:t>CT</a:t>
            </a:r>
            <a:r>
              <a:rPr lang="it-IT" altLang="it-IT" sz="1800" b="1" i="1" baseline="-25000" dirty="0">
                <a:latin typeface="+mn-lt"/>
              </a:rPr>
              <a:t>2</a:t>
            </a:r>
            <a:r>
              <a:rPr lang="it-IT" altLang="it-IT" sz="1800" b="1" i="1" dirty="0">
                <a:latin typeface="+mn-lt"/>
              </a:rPr>
              <a:t> &gt; CT</a:t>
            </a:r>
            <a:r>
              <a:rPr lang="it-IT" altLang="it-IT" sz="1800" b="1" i="1" baseline="-25000" dirty="0">
                <a:latin typeface="+mn-lt"/>
              </a:rPr>
              <a:t>1</a:t>
            </a:r>
            <a:r>
              <a:rPr lang="it-IT" altLang="it-IT" sz="1800" b="1" i="1" dirty="0">
                <a:latin typeface="+mn-lt"/>
              </a:rPr>
              <a:t> &gt; CT</a:t>
            </a:r>
            <a:r>
              <a:rPr lang="it-IT" altLang="it-IT" sz="1800" b="1" i="1" baseline="-25000" dirty="0">
                <a:latin typeface="+mn-lt"/>
              </a:rPr>
              <a:t>0</a:t>
            </a:r>
          </a:p>
        </p:txBody>
      </p:sp>
      <p:grpSp>
        <p:nvGrpSpPr>
          <p:cNvPr id="1056803" name="Group 35">
            <a:extLst>
              <a:ext uri="{FF2B5EF4-FFF2-40B4-BE49-F238E27FC236}">
                <a16:creationId xmlns:a16="http://schemas.microsoft.com/office/drawing/2014/main" id="{25412CB5-9472-4E3E-B2A4-FAF7EA8A4B71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4783138"/>
            <a:ext cx="4392612" cy="144462"/>
            <a:chOff x="1927" y="3013"/>
            <a:chExt cx="2767" cy="91"/>
          </a:xfrm>
        </p:grpSpPr>
        <p:sp>
          <p:nvSpPr>
            <p:cNvPr id="1056798" name="Line 30">
              <a:extLst>
                <a:ext uri="{FF2B5EF4-FFF2-40B4-BE49-F238E27FC236}">
                  <a16:creationId xmlns:a16="http://schemas.microsoft.com/office/drawing/2014/main" id="{B11D1F5B-6E9C-4D07-A81E-7DFF424EB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3067"/>
              <a:ext cx="27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799" name="Oval 31">
              <a:extLst>
                <a:ext uri="{FF2B5EF4-FFF2-40B4-BE49-F238E27FC236}">
                  <a16:creationId xmlns:a16="http://schemas.microsoft.com/office/drawing/2014/main" id="{6C87D9EE-C12C-4050-BE1C-43F2B4FF5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3013"/>
              <a:ext cx="45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56804" name="Text Box 36">
            <a:extLst>
              <a:ext uri="{FF2B5EF4-FFF2-40B4-BE49-F238E27FC236}">
                <a16:creationId xmlns:a16="http://schemas.microsoft.com/office/drawing/2014/main" id="{A420F20E-7946-4D9B-8D7D-D11B65762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237288"/>
            <a:ext cx="720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dirty="0">
                <a:latin typeface="+mn-lt"/>
              </a:rPr>
              <a:t>Il costo di produzione di una data quantità di output (</a:t>
            </a:r>
            <a:r>
              <a:rPr lang="it-IT" altLang="it-IT" sz="1600" i="1" dirty="0">
                <a:latin typeface="+mn-lt"/>
              </a:rPr>
              <a:t>q</a:t>
            </a:r>
            <a:r>
              <a:rPr lang="it-IT" altLang="it-IT" sz="1600" i="1" baseline="-25000" dirty="0">
                <a:latin typeface="+mn-lt"/>
              </a:rPr>
              <a:t>1</a:t>
            </a:r>
            <a:r>
              <a:rPr lang="it-IT" altLang="it-IT" sz="1600" dirty="0">
                <a:latin typeface="+mn-lt"/>
              </a:rPr>
              <a:t>) è minore nel lungo periodo rispetto al breve periodo</a:t>
            </a:r>
          </a:p>
        </p:txBody>
      </p:sp>
      <p:sp>
        <p:nvSpPr>
          <p:cNvPr id="1056805" name="Text Box 37">
            <a:extLst>
              <a:ext uri="{FF2B5EF4-FFF2-40B4-BE49-F238E27FC236}">
                <a16:creationId xmlns:a16="http://schemas.microsoft.com/office/drawing/2014/main" id="{8213844C-B28E-4236-9629-131C3A3D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73463"/>
            <a:ext cx="136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000" b="1" dirty="0">
                <a:solidFill>
                  <a:srgbClr val="FF3300"/>
                </a:solidFill>
                <a:latin typeface="+mn-lt"/>
              </a:rPr>
              <a:t>Perché?</a:t>
            </a:r>
          </a:p>
        </p:txBody>
      </p:sp>
    </p:spTree>
    <p:extLst>
      <p:ext uri="{BB962C8B-B14F-4D97-AF65-F5344CB8AC3E}">
        <p14:creationId xmlns:p14="http://schemas.microsoft.com/office/powerpoint/2010/main" val="9618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5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5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5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5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5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97" grpId="0"/>
      <p:bldP spid="1056804" grpId="0"/>
      <p:bldP spid="10568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>
            <a:extLst>
              <a:ext uri="{FF2B5EF4-FFF2-40B4-BE49-F238E27FC236}">
                <a16:creationId xmlns:a16="http://schemas.microsoft.com/office/drawing/2014/main" id="{3317DDCD-B689-4953-8F48-0DE3BB30E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Equazione [1] – La funzione di produzione nel caso di 2 input (es. lavoro e capitale)</a:t>
            </a:r>
            <a:r>
              <a:rPr lang="it-IT" altLang="it-IT" sz="1600"/>
              <a:t> </a:t>
            </a:r>
            <a:endParaRPr lang="en-GB" altLang="it-IT" sz="1600"/>
          </a:p>
        </p:txBody>
      </p:sp>
      <p:sp>
        <p:nvSpPr>
          <p:cNvPr id="779268" name="Text Box 4">
            <a:extLst>
              <a:ext uri="{FF2B5EF4-FFF2-40B4-BE49-F238E27FC236}">
                <a16:creationId xmlns:a16="http://schemas.microsoft.com/office/drawing/2014/main" id="{0BBABB4D-7B8C-4B80-BAC6-21872A2F9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68638"/>
            <a:ext cx="65532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 i="1" dirty="0">
                <a:latin typeface="+mj-lt"/>
              </a:rPr>
              <a:t>q</a:t>
            </a:r>
            <a:r>
              <a:rPr lang="it-IT" altLang="it-IT" sz="2000" dirty="0">
                <a:latin typeface="+mj-lt"/>
              </a:rPr>
              <a:t>:</a:t>
            </a:r>
            <a:r>
              <a:rPr lang="it-IT" altLang="it-IT" sz="2000" b="1" dirty="0">
                <a:latin typeface="+mj-lt"/>
              </a:rPr>
              <a:t> </a:t>
            </a:r>
            <a:r>
              <a:rPr lang="it-IT" altLang="it-IT" sz="2000" dirty="0">
                <a:latin typeface="+mj-lt"/>
              </a:rPr>
              <a:t>max. quantità di output</a:t>
            </a:r>
          </a:p>
          <a:p>
            <a:r>
              <a:rPr lang="it-IT" altLang="it-IT" sz="2000" b="1" i="1" dirty="0">
                <a:latin typeface="+mj-lt"/>
              </a:rPr>
              <a:t>x</a:t>
            </a:r>
            <a:r>
              <a:rPr lang="it-IT" altLang="it-IT" sz="2000" b="1" i="1" baseline="-25000" dirty="0">
                <a:latin typeface="+mj-lt"/>
              </a:rPr>
              <a:t>1</a:t>
            </a:r>
            <a:r>
              <a:rPr lang="it-IT" altLang="it-IT" sz="2000" dirty="0">
                <a:latin typeface="+mj-lt"/>
              </a:rPr>
              <a:t>:quantità dell’input </a:t>
            </a:r>
            <a:r>
              <a:rPr lang="it-IT" altLang="it-IT" sz="2000" i="1" dirty="0">
                <a:latin typeface="+mj-lt"/>
              </a:rPr>
              <a:t>1</a:t>
            </a:r>
            <a:r>
              <a:rPr lang="it-IT" altLang="it-IT" sz="2000" dirty="0">
                <a:latin typeface="+mj-lt"/>
              </a:rPr>
              <a:t> (lavoro)</a:t>
            </a:r>
          </a:p>
          <a:p>
            <a:r>
              <a:rPr lang="it-IT" altLang="it-IT" sz="2000" b="1" i="1" dirty="0">
                <a:latin typeface="+mj-lt"/>
              </a:rPr>
              <a:t>x</a:t>
            </a:r>
            <a:r>
              <a:rPr lang="it-IT" altLang="it-IT" sz="2000" b="1" i="1" baseline="-25000" dirty="0">
                <a:latin typeface="+mj-lt"/>
              </a:rPr>
              <a:t>2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: quantità dell’input </a:t>
            </a:r>
            <a:r>
              <a:rPr lang="it-IT" altLang="it-IT" sz="2000" i="1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it-IT" altLang="it-IT" sz="2000" dirty="0">
                <a:latin typeface="+mj-lt"/>
                <a:cs typeface="Times New Roman" panose="02020603050405020304" pitchFamily="18" charset="0"/>
              </a:rPr>
              <a:t> (capitale)</a:t>
            </a:r>
          </a:p>
          <a:p>
            <a:endParaRPr lang="it-IT" altLang="it-IT" sz="2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it-IT" sz="2000" b="1" dirty="0">
                <a:solidFill>
                  <a:schemeClr val="bg2"/>
                </a:solidFill>
                <a:latin typeface="+mj-lt"/>
              </a:rPr>
              <a:t>NB1: </a:t>
            </a:r>
            <a:r>
              <a:rPr lang="en-US" altLang="it-IT" sz="2000" dirty="0">
                <a:latin typeface="+mj-lt"/>
              </a:rPr>
              <a:t>Simile </a:t>
            </a:r>
            <a:r>
              <a:rPr lang="en-US" altLang="it-IT" sz="2000" dirty="0" err="1">
                <a:latin typeface="+mj-lt"/>
              </a:rPr>
              <a:t>alla</a:t>
            </a:r>
            <a:r>
              <a:rPr lang="en-US" altLang="it-IT" sz="2000" dirty="0">
                <a:latin typeface="+mj-lt"/>
              </a:rPr>
              <a:t> </a:t>
            </a:r>
            <a:r>
              <a:rPr lang="en-US" altLang="it-IT" sz="2000" i="1" dirty="0" err="1">
                <a:latin typeface="+mj-lt"/>
              </a:rPr>
              <a:t>funzione</a:t>
            </a:r>
            <a:r>
              <a:rPr lang="en-US" altLang="it-IT" sz="2000" i="1" dirty="0">
                <a:latin typeface="+mj-lt"/>
              </a:rPr>
              <a:t> di </a:t>
            </a:r>
            <a:r>
              <a:rPr lang="en-US" altLang="it-IT" sz="2000" i="1" dirty="0" err="1">
                <a:latin typeface="+mj-lt"/>
              </a:rPr>
              <a:t>utilità</a:t>
            </a:r>
            <a:r>
              <a:rPr lang="en-US" altLang="it-IT" sz="2000" dirty="0">
                <a:latin typeface="+mj-lt"/>
              </a:rPr>
              <a:t> ma … </a:t>
            </a:r>
            <a:r>
              <a:rPr lang="en-US" altLang="it-IT" sz="2000" i="1" dirty="0">
                <a:latin typeface="+mj-lt"/>
              </a:rPr>
              <a:t>mutatis mutandis</a:t>
            </a:r>
            <a:r>
              <a:rPr lang="en-US" altLang="it-IT" sz="2000" dirty="0">
                <a:latin typeface="+mj-lt"/>
              </a:rPr>
              <a:t>!!! In </a:t>
            </a:r>
            <a:r>
              <a:rPr lang="en-US" altLang="it-IT" sz="2000" dirty="0" err="1">
                <a:latin typeface="+mj-lt"/>
              </a:rPr>
              <a:t>particolare</a:t>
            </a:r>
            <a:r>
              <a:rPr lang="en-US" altLang="it-IT" sz="2000" dirty="0">
                <a:latin typeface="+mj-lt"/>
              </a:rPr>
              <a:t>, </a:t>
            </a:r>
            <a:r>
              <a:rPr lang="en-US" altLang="it-IT" sz="2000" b="1" i="1" dirty="0" err="1">
                <a:solidFill>
                  <a:srgbClr val="FF3300"/>
                </a:solidFill>
                <a:latin typeface="+mj-lt"/>
              </a:rPr>
              <a:t>cardinale</a:t>
            </a:r>
            <a:r>
              <a:rPr lang="en-US" altLang="it-IT" sz="2000" dirty="0">
                <a:latin typeface="+mj-lt"/>
              </a:rPr>
              <a:t> e non </a:t>
            </a:r>
            <a:r>
              <a:rPr lang="en-US" altLang="it-IT" sz="2000" dirty="0" err="1">
                <a:latin typeface="+mj-lt"/>
              </a:rPr>
              <a:t>ordinale</a:t>
            </a:r>
            <a:endParaRPr lang="en-US" altLang="it-IT" sz="2000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l"/>
            </a:pPr>
            <a:endParaRPr lang="en-US" altLang="it-IT" i="1" dirty="0"/>
          </a:p>
          <a:p>
            <a:endParaRPr lang="it-IT" altLang="it-IT" sz="2000" b="1" i="1" dirty="0">
              <a:cs typeface="Times New Roman" panose="02020603050405020304" pitchFamily="18" charset="0"/>
            </a:endParaRPr>
          </a:p>
          <a:p>
            <a:endParaRPr lang="it-IT" altLang="it-IT" sz="2000" b="1" i="1" dirty="0"/>
          </a:p>
        </p:txBody>
      </p:sp>
      <p:graphicFrame>
        <p:nvGraphicFramePr>
          <p:cNvPr id="779269" name="Object 5">
            <a:extLst>
              <a:ext uri="{FF2B5EF4-FFF2-40B4-BE49-F238E27FC236}">
                <a16:creationId xmlns:a16="http://schemas.microsoft.com/office/drawing/2014/main" id="{2C34FAAD-E2A1-4C03-B559-90FC08252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4425" y="2205038"/>
          <a:ext cx="24304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4" name="Equation" r:id="rId4" imgW="774360" imgH="215640" progId="Equation.3">
                  <p:embed/>
                </p:oleObj>
              </mc:Choice>
              <mc:Fallback>
                <p:oleObj name="Equation" r:id="rId4" imgW="774360" imgH="215640" progId="Equation.3">
                  <p:embed/>
                  <p:pic>
                    <p:nvPicPr>
                      <p:cNvPr id="779269" name="Object 5">
                        <a:extLst>
                          <a:ext uri="{FF2B5EF4-FFF2-40B4-BE49-F238E27FC236}">
                            <a16:creationId xmlns:a16="http://schemas.microsoft.com/office/drawing/2014/main" id="{2C34FAAD-E2A1-4C03-B559-90FC08252B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2205038"/>
                        <a:ext cx="2430463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>
            <a:extLst>
              <a:ext uri="{FF2B5EF4-FFF2-40B4-BE49-F238E27FC236}">
                <a16:creationId xmlns:a16="http://schemas.microsoft.com/office/drawing/2014/main" id="{13FC8CE4-D0B8-4B1B-B174-47691A8E5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Equazione [2] – La produttività marginale dell’input </a:t>
            </a:r>
            <a:r>
              <a:rPr lang="it-IT" altLang="it-IT" i="1"/>
              <a:t>i </a:t>
            </a:r>
            <a:r>
              <a:rPr lang="it-IT" altLang="it-IT"/>
              <a:t>(</a:t>
            </a:r>
            <a:r>
              <a:rPr lang="it-IT" altLang="it-IT" i="1"/>
              <a:t>i</a:t>
            </a:r>
            <a:r>
              <a:rPr lang="it-IT" altLang="it-IT"/>
              <a:t> = 1, 2)</a:t>
            </a:r>
            <a:endParaRPr lang="en-GB" altLang="it-IT"/>
          </a:p>
        </p:txBody>
      </p:sp>
      <p:sp>
        <p:nvSpPr>
          <p:cNvPr id="790531" name="Text Box 3">
            <a:extLst>
              <a:ext uri="{FF2B5EF4-FFF2-40B4-BE49-F238E27FC236}">
                <a16:creationId xmlns:a16="http://schemas.microsoft.com/office/drawing/2014/main" id="{F75C1769-DA1A-440A-9AED-243D93AFA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57688"/>
            <a:ext cx="7239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 i="1" dirty="0" err="1">
                <a:latin typeface="+mn-lt"/>
              </a:rPr>
              <a:t>PMgx</a:t>
            </a:r>
            <a:r>
              <a:rPr lang="it-IT" altLang="it-IT" sz="2000" b="1" i="1" baseline="-25000" dirty="0" err="1">
                <a:latin typeface="+mn-lt"/>
              </a:rPr>
              <a:t>i</a:t>
            </a:r>
            <a:r>
              <a:rPr lang="it-IT" altLang="it-IT" sz="2000" i="1" baseline="-25000" dirty="0">
                <a:latin typeface="+mn-lt"/>
              </a:rPr>
              <a:t> 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:</a:t>
            </a: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produttività marginale dell’input </a:t>
            </a:r>
            <a:r>
              <a:rPr lang="it-IT" altLang="it-IT" sz="2000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-esimo: </a:t>
            </a:r>
            <a:r>
              <a:rPr lang="it-IT" altLang="it-IT" sz="2000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 =1, 2</a:t>
            </a:r>
            <a:endParaRPr lang="it-IT" altLang="it-IT" sz="2000" i="1" dirty="0">
              <a:latin typeface="+mn-lt"/>
            </a:endParaRPr>
          </a:p>
          <a:p>
            <a:r>
              <a:rPr lang="it-IT" altLang="it-IT" sz="2000" b="1" i="1" dirty="0">
                <a:latin typeface="+mn-lt"/>
              </a:rPr>
              <a:t>q</a:t>
            </a:r>
            <a:r>
              <a:rPr lang="it-IT" altLang="it-IT" sz="2000" dirty="0">
                <a:latin typeface="+mn-lt"/>
              </a:rPr>
              <a:t>:</a:t>
            </a:r>
            <a:r>
              <a:rPr lang="it-IT" altLang="it-IT" sz="2000" b="1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quantità prodotta</a:t>
            </a:r>
          </a:p>
          <a:p>
            <a:r>
              <a:rPr lang="it-IT" altLang="it-IT" sz="2000" b="1" i="1" dirty="0">
                <a:latin typeface="+mn-lt"/>
              </a:rPr>
              <a:t>x</a:t>
            </a:r>
            <a:r>
              <a:rPr lang="it-IT" altLang="it-IT" sz="2000" b="1" i="1" baseline="-25000" dirty="0">
                <a:latin typeface="+mn-lt"/>
              </a:rPr>
              <a:t>i 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:</a:t>
            </a:r>
            <a:r>
              <a:rPr lang="it-IT" altLang="it-IT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quantità dell’input </a:t>
            </a:r>
            <a:r>
              <a:rPr lang="it-IT" altLang="it-IT" sz="2000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it-IT" altLang="it-IT" sz="2000" dirty="0">
                <a:latin typeface="+mn-lt"/>
                <a:cs typeface="Times New Roman" panose="02020603050405020304" pitchFamily="18" charset="0"/>
              </a:rPr>
              <a:t>-esimo</a:t>
            </a:r>
            <a:endParaRPr lang="it-IT" altLang="it-IT" sz="2000" dirty="0">
              <a:latin typeface="+mn-lt"/>
            </a:endParaRPr>
          </a:p>
          <a:p>
            <a:r>
              <a:rPr lang="it-IT" altLang="it-IT" b="1" dirty="0" err="1">
                <a:latin typeface="Symbol" panose="05050102010706020507" pitchFamily="18" charset="2"/>
              </a:rPr>
              <a:t>D</a:t>
            </a:r>
            <a:r>
              <a:rPr lang="it-IT" altLang="it-IT" sz="2000" b="1" i="1" dirty="0" err="1">
                <a:latin typeface="+mn-lt"/>
              </a:rPr>
              <a:t>q</a:t>
            </a:r>
            <a:r>
              <a:rPr lang="it-IT" altLang="it-IT" sz="2000" dirty="0">
                <a:latin typeface="+mn-lt"/>
              </a:rPr>
              <a:t>: variazione della quantità prodotta</a:t>
            </a:r>
          </a:p>
          <a:p>
            <a:r>
              <a:rPr lang="it-IT" altLang="it-IT" b="1" dirty="0" err="1">
                <a:latin typeface="Symbol" panose="05050102010706020507" pitchFamily="18" charset="2"/>
              </a:rPr>
              <a:t>D</a:t>
            </a:r>
            <a:r>
              <a:rPr lang="it-IT" altLang="it-IT" sz="2000" b="1" i="1" dirty="0" err="1">
                <a:latin typeface="+mn-lt"/>
              </a:rPr>
              <a:t>x</a:t>
            </a:r>
            <a:r>
              <a:rPr lang="it-IT" altLang="it-IT" sz="2000" b="1" i="1" baseline="-25000" dirty="0" err="1">
                <a:latin typeface="+mn-lt"/>
              </a:rPr>
              <a:t>i</a:t>
            </a:r>
            <a:r>
              <a:rPr lang="it-IT" altLang="it-IT" sz="2000" dirty="0">
                <a:latin typeface="+mn-lt"/>
              </a:rPr>
              <a:t>: variazione della quantità impiegata dell’input </a:t>
            </a:r>
            <a:r>
              <a:rPr lang="it-IT" altLang="it-IT" sz="2000" i="1" dirty="0">
                <a:latin typeface="+mn-lt"/>
              </a:rPr>
              <a:t>i</a:t>
            </a:r>
            <a:r>
              <a:rPr lang="it-IT" altLang="it-IT" sz="2000" dirty="0">
                <a:latin typeface="+mn-lt"/>
              </a:rPr>
              <a:t>-esimo</a:t>
            </a:r>
          </a:p>
        </p:txBody>
      </p:sp>
      <p:graphicFrame>
        <p:nvGraphicFramePr>
          <p:cNvPr id="790536" name="Object 8">
            <a:extLst>
              <a:ext uri="{FF2B5EF4-FFF2-40B4-BE49-F238E27FC236}">
                <a16:creationId xmlns:a16="http://schemas.microsoft.com/office/drawing/2014/main" id="{097F1F23-C732-46F7-BB1B-85B578591C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116138"/>
          <a:ext cx="2286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2" name="Equation" r:id="rId4" imgW="888840" imgH="431640" progId="Equation.3">
                  <p:embed/>
                </p:oleObj>
              </mc:Choice>
              <mc:Fallback>
                <p:oleObj name="Equation" r:id="rId4" imgW="888840" imgH="431640" progId="Equation.3">
                  <p:embed/>
                  <p:pic>
                    <p:nvPicPr>
                      <p:cNvPr id="790536" name="Object 8">
                        <a:extLst>
                          <a:ext uri="{FF2B5EF4-FFF2-40B4-BE49-F238E27FC236}">
                            <a16:creationId xmlns:a16="http://schemas.microsoft.com/office/drawing/2014/main" id="{097F1F23-C732-46F7-BB1B-85B578591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16138"/>
                        <a:ext cx="2286000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38" name="Text Box 10">
            <a:extLst>
              <a:ext uri="{FF2B5EF4-FFF2-40B4-BE49-F238E27FC236}">
                <a16:creationId xmlns:a16="http://schemas.microsoft.com/office/drawing/2014/main" id="{71B33953-44AC-42BF-A165-0D05965B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54375"/>
            <a:ext cx="6121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200" b="1" i="1" dirty="0" err="1">
                <a:solidFill>
                  <a:srgbClr val="FF3300"/>
                </a:solidFill>
                <a:latin typeface="+mj-lt"/>
              </a:rPr>
              <a:t>Produttività</a:t>
            </a:r>
            <a:r>
              <a:rPr lang="en-US" altLang="it-IT" sz="2200" b="1" i="1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altLang="it-IT" sz="2200" b="1" i="1" dirty="0" err="1">
                <a:solidFill>
                  <a:srgbClr val="FF3300"/>
                </a:solidFill>
                <a:latin typeface="+mj-lt"/>
              </a:rPr>
              <a:t>marginale</a:t>
            </a:r>
            <a:r>
              <a:rPr lang="en-US" altLang="it-IT" sz="2200" dirty="0">
                <a:latin typeface="+mj-lt"/>
              </a:rPr>
              <a:t>: di </a:t>
            </a:r>
            <a:r>
              <a:rPr lang="en-US" altLang="it-IT" sz="2200" dirty="0" err="1">
                <a:latin typeface="+mj-lt"/>
              </a:rPr>
              <a:t>quanto</a:t>
            </a:r>
            <a:r>
              <a:rPr lang="en-US" altLang="it-IT" sz="2200" dirty="0">
                <a:latin typeface="+mj-lt"/>
              </a:rPr>
              <a:t> </a:t>
            </a:r>
            <a:r>
              <a:rPr lang="en-US" altLang="it-IT" sz="2200" dirty="0" err="1">
                <a:latin typeface="+mj-lt"/>
              </a:rPr>
              <a:t>varia</a:t>
            </a:r>
            <a:r>
              <a:rPr lang="en-US" altLang="it-IT" sz="2200" dirty="0">
                <a:latin typeface="+mj-lt"/>
              </a:rPr>
              <a:t> </a:t>
            </a:r>
            <a:r>
              <a:rPr lang="en-US" altLang="it-IT" sz="2200" b="1" i="1" dirty="0">
                <a:latin typeface="+mj-lt"/>
              </a:rPr>
              <a:t>q</a:t>
            </a:r>
            <a:r>
              <a:rPr lang="en-US" altLang="it-IT" sz="2200" dirty="0">
                <a:latin typeface="+mj-lt"/>
              </a:rPr>
              <a:t> se </a:t>
            </a:r>
            <a:r>
              <a:rPr lang="en-US" altLang="it-IT" sz="2200" b="1" i="1" dirty="0">
                <a:latin typeface="+mj-lt"/>
              </a:rPr>
              <a:t>x</a:t>
            </a:r>
            <a:r>
              <a:rPr lang="en-US" altLang="it-IT" sz="2200" b="1" i="1" baseline="-25000" dirty="0">
                <a:latin typeface="+mj-lt"/>
              </a:rPr>
              <a:t>1</a:t>
            </a:r>
            <a:r>
              <a:rPr lang="en-US" altLang="it-IT" sz="2200" dirty="0">
                <a:latin typeface="+mj-lt"/>
              </a:rPr>
              <a:t> o </a:t>
            </a:r>
            <a:r>
              <a:rPr lang="en-US" altLang="it-IT" sz="2200" b="1" i="1" dirty="0">
                <a:latin typeface="+mj-lt"/>
              </a:rPr>
              <a:t>x</a:t>
            </a:r>
            <a:r>
              <a:rPr lang="en-US" altLang="it-IT" sz="2200" b="1" i="1" baseline="-25000" dirty="0">
                <a:latin typeface="+mj-lt"/>
              </a:rPr>
              <a:t>2</a:t>
            </a:r>
            <a:r>
              <a:rPr lang="en-US" altLang="it-IT" sz="2200" dirty="0">
                <a:latin typeface="+mj-lt"/>
              </a:rPr>
              <a:t> </a:t>
            </a:r>
            <a:r>
              <a:rPr lang="en-US" altLang="it-IT" sz="2200" dirty="0" err="1">
                <a:latin typeface="+mj-lt"/>
              </a:rPr>
              <a:t>variano</a:t>
            </a:r>
            <a:r>
              <a:rPr lang="en-US" altLang="it-IT" sz="2200" dirty="0">
                <a:latin typeface="+mj-lt"/>
              </a:rPr>
              <a:t> di </a:t>
            </a:r>
            <a:r>
              <a:rPr lang="en-US" altLang="it-IT" sz="2200" dirty="0" err="1">
                <a:latin typeface="+mj-lt"/>
              </a:rPr>
              <a:t>un’unità</a:t>
            </a:r>
            <a:r>
              <a:rPr lang="en-US" altLang="it-IT" sz="2200" dirty="0">
                <a:latin typeface="+mj-lt"/>
              </a:rPr>
              <a:t> (</a:t>
            </a:r>
            <a:r>
              <a:rPr lang="en-US" altLang="it-IT" sz="2200" i="1" dirty="0">
                <a:latin typeface="+mj-lt"/>
              </a:rPr>
              <a:t>ceteris paribus</a:t>
            </a:r>
            <a:r>
              <a:rPr lang="en-US" altLang="it-IT" sz="2200" dirty="0">
                <a:latin typeface="+mj-lt"/>
              </a:rPr>
              <a:t>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autoUpdateAnimBg="0"/>
      <p:bldP spid="790538" grpId="0"/>
    </p:bldLst>
  </p:timing>
</p:sld>
</file>

<file path=ppt/theme/theme1.xml><?xml version="1.0" encoding="utf-8"?>
<a:theme xmlns:a="http://schemas.openxmlformats.org/drawingml/2006/main" name="Capsu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99FFCC"/>
      </a:accent1>
      <a:accent2>
        <a:srgbClr val="33CCCC"/>
      </a:accent2>
      <a:accent3>
        <a:srgbClr val="FFFFFF"/>
      </a:accent3>
      <a:accent4>
        <a:srgbClr val="000000"/>
      </a:accent4>
      <a:accent5>
        <a:srgbClr val="CAFFE2"/>
      </a:accent5>
      <a:accent6>
        <a:srgbClr val="2DB9B9"/>
      </a:accent6>
      <a:hlink>
        <a:srgbClr val="666699"/>
      </a:hlink>
      <a:folHlink>
        <a:srgbClr val="CC99FF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Designs\Capsule.pot</Template>
  <TotalTime>8264</TotalTime>
  <Words>4830</Words>
  <Application>Microsoft Office PowerPoint</Application>
  <PresentationFormat>Presentazione su schermo (4:3)</PresentationFormat>
  <Paragraphs>846</Paragraphs>
  <Slides>71</Slides>
  <Notes>69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71</vt:i4>
      </vt:variant>
    </vt:vector>
  </HeadingPairs>
  <TitlesOfParts>
    <vt:vector size="81" baseType="lpstr">
      <vt:lpstr>Arial</vt:lpstr>
      <vt:lpstr>Garamond</vt:lpstr>
      <vt:lpstr>Helvetica</vt:lpstr>
      <vt:lpstr>Symbol</vt:lpstr>
      <vt:lpstr>Tahoma</vt:lpstr>
      <vt:lpstr>Times New Roman</vt:lpstr>
      <vt:lpstr>Wingdings</vt:lpstr>
      <vt:lpstr>Capsule</vt:lpstr>
      <vt:lpstr>Immagine</vt:lpstr>
      <vt:lpstr>Equation</vt:lpstr>
      <vt:lpstr>Presentazione standard di PowerPoint</vt:lpstr>
      <vt:lpstr>Mercato, offerta e impresa</vt:lpstr>
      <vt:lpstr>Una nota terminologica: “impresa” e “azienda”</vt:lpstr>
      <vt:lpstr>L’impresa: ipotesi comportamentali  (teoria standard)</vt:lpstr>
      <vt:lpstr>Agenda: Cap. 2 e Cap. 3, Cap. 5</vt:lpstr>
      <vt:lpstr>i) Come produce l’impresa: a) … fattori di produzione (input)</vt:lpstr>
      <vt:lpstr>i) Come produce l’impresa: a) … tecnologia e funzione di produzione</vt:lpstr>
      <vt:lpstr>Equazione [1] – La funzione di produzione nel caso di 2 input (es. lavoro e capitale) </vt:lpstr>
      <vt:lpstr>Equazione [2] – La produttività marginale dell’input i (i = 1, 2)</vt:lpstr>
      <vt:lpstr>Equazione [3] – La produttività marginale dell’input i (i = 1, 2)</vt:lpstr>
      <vt:lpstr>i) Come produce l’impresa: a) la “legge della produttività marginale decrescente”</vt:lpstr>
      <vt:lpstr>Figura 1. – La funzione di produzione in forma grafica breve periodo: Equazione [4] q = f(x1); 2 casi</vt:lpstr>
      <vt:lpstr>Funzione di produzione, produttività marginale e produttività media al variare del prodotto</vt:lpstr>
      <vt:lpstr>La rilevanza di ciò che stiamo trattando</vt:lpstr>
      <vt:lpstr>Figura 2m. – Curve del prodotto totale, della produttività media e della produttività marginale</vt:lpstr>
      <vt:lpstr>Figura 2bis. – Curve del prodotto totale e della produttività media</vt:lpstr>
      <vt:lpstr>Figura 2bis. – Curve del prodotto totale e della produttività marginale</vt:lpstr>
      <vt:lpstr>Figura 2m. – Curve del prodotto totale, della produttività media e della produttività marginale</vt:lpstr>
      <vt:lpstr>i) Come produce l’impresa: dalla produttività marginale (breve periodo) ai rendimenti di scala (lungo periodo)</vt:lpstr>
      <vt:lpstr>i) Come produce l’impresa: rendimenti di scala</vt:lpstr>
      <vt:lpstr>i) Come produce l’impresa: b) efficienza economica</vt:lpstr>
      <vt:lpstr>i) Come produce l’impresa: b3) … la struttura dei costi</vt:lpstr>
      <vt:lpstr>i) Come produce l’impresa: b3) … la struttura dei costi</vt:lpstr>
      <vt:lpstr>i) Come produce l’impresa: b3) … la struttura dei costi</vt:lpstr>
      <vt:lpstr>i) Come produce l’impresa: b3) … la struttura dei costi</vt:lpstr>
      <vt:lpstr>i) Come produce l’impresa: b3) … funzioni di costo</vt:lpstr>
      <vt:lpstr>i) Come produce l’impresa: b3) … funzioni di costo</vt:lpstr>
      <vt:lpstr>Funzioni di costo medio di breve periodo: “lavoro preparatorio” (Figure pre-15) </vt:lpstr>
      <vt:lpstr>Figura pre-15 – Funzioni dei costi medi fissi di breve periodo  NB: qualunque ipotesi su PMgx</vt:lpstr>
      <vt:lpstr>Figura pre-15 –Pmg prima crescente e poi decrescente Funzioni dei costi medi variabili di breve periodo </vt:lpstr>
      <vt:lpstr>Figura pre-15 –Pmg prima crescente e poi decrescente Funzioni dei costi medi variabili, fissi e totali  </vt:lpstr>
      <vt:lpstr>i) Come produce l’impresa: b3) … la struttura dei costi</vt:lpstr>
      <vt:lpstr>Funzioni di costo marginale di breve periodo: “lavoro preparatorio” (Figure pre-16) </vt:lpstr>
      <vt:lpstr>Figura post-16 –Pmg prima crescente e poi decrescente Costi marginali di breve periodo</vt:lpstr>
      <vt:lpstr>Costi medi e marginali di breve periodo: in sintesi</vt:lpstr>
      <vt:lpstr>Figura 17. – Costi medi e costi marginali di breve periodo</vt:lpstr>
      <vt:lpstr>Esempio numerico tratto dal libro pp 65 e 74</vt:lpstr>
      <vt:lpstr>Tabella 1. – Produzione e costi</vt:lpstr>
      <vt:lpstr>Figura 14. – Funzioni dei costi medi e marginali di breve periodo</vt:lpstr>
      <vt:lpstr>i) Come produce l’impresa: b3) … la struttura dei costi</vt:lpstr>
      <vt:lpstr>i) Come produce l’impresa: b3) … la struttura dei costi</vt:lpstr>
      <vt:lpstr>Figura 18. – La curva dei costi medi di lungo periodo         Caso 1: rendimenti di scala costanti </vt:lpstr>
      <vt:lpstr>Figura 19. – La curva dei costi medi di lungo periodo: Caso 2: rendimenti di scala crescenti e poi decrescenti</vt:lpstr>
      <vt:lpstr>i) Come produce l’impresa: b3) … la struttura dei costi</vt:lpstr>
      <vt:lpstr>Figura 20. – La curva dei costi marginali di lungo periodo</vt:lpstr>
      <vt:lpstr>NEL LUNGO PERIODO</vt:lpstr>
      <vt:lpstr>i) Come produce l’impresa: a)… dalla funzione di produzione agli isoquanti di produzione</vt:lpstr>
      <vt:lpstr>i) Come produce l’impresa: a) proprietà della tecnologia</vt:lpstr>
      <vt:lpstr>Figura 3. – Isoquanti di produzione in forma grafica</vt:lpstr>
      <vt:lpstr>Figura 3bis – Isoquanti di produzione e Saggio Marginale di Sostituzione Tecnica (SMST)</vt:lpstr>
      <vt:lpstr>Equazioni [7] e [8] – SMST e produttività marginale dei fattori</vt:lpstr>
      <vt:lpstr>Figura 4. – Isoquanti per input a proporzioni fisse </vt:lpstr>
      <vt:lpstr>Figura 5. – Isoquanti per input perfetti sostituti</vt:lpstr>
      <vt:lpstr>Figura 3tris – Il saggio marginale di sostituzione tecnica (SMST) normalmente varia</vt:lpstr>
      <vt:lpstr>Figura 6. – Rendimenti di scala costanti in forma grafica</vt:lpstr>
      <vt:lpstr>Figura 7. – Rendimenti di scala crescenti in forma grafica</vt:lpstr>
      <vt:lpstr>Figura 8. – Rendimenti di scala decrescenti in forma grafica</vt:lpstr>
      <vt:lpstr>i) Come produce l’impresa: b) efficienza economica</vt:lpstr>
      <vt:lpstr>Equazione [9] – Funzione di isocosto in forma implicita</vt:lpstr>
      <vt:lpstr>Equazione [10] – Funzione di isocosto in forma esplicita</vt:lpstr>
      <vt:lpstr>Figura 9. – Rette di isocosto:</vt:lpstr>
      <vt:lpstr>i) Come produce l’impresa: b) efficienza economica</vt:lpstr>
      <vt:lpstr>Figura 10. – La tecnica economicamente efficiente: a) strada grafica</vt:lpstr>
      <vt:lpstr>Equazione [pre-11] –  Tecnica economicamente efficiente:    (ii) via  analitica (SMST e produttività marginali)</vt:lpstr>
      <vt:lpstr>Equazione [11]  e [12] –  Produttività marginali e prezzo relativo – (ii) via analitica …</vt:lpstr>
      <vt:lpstr>i) Come produce l’impresa: b1) come varia la tecnica efficiente per qo al variare del prezzo di x1?</vt:lpstr>
      <vt:lpstr>Figura 11. – Variazione nel prezzo di un fattore produttivo, sullo stesso isoquanto: da w1 a w’1</vt:lpstr>
      <vt:lpstr>i) Come produce l’impresa: b2) come varia la tecnica efficiente al variare della quantità prodotta?</vt:lpstr>
      <vt:lpstr>Figura 12. – Il sentiero di espansione della produzione</vt:lpstr>
      <vt:lpstr>i) Come produce l’impresa: b2) come varia la tecnica efficiente al variare della quantità prodotta nel breve periodo?</vt:lpstr>
      <vt:lpstr>Figura 12-bis. – Il sentiero di espansione della produzione vs. breve periodo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 Loi</dc:creator>
  <cp:lastModifiedBy>Luca Cattani</cp:lastModifiedBy>
  <cp:revision>694</cp:revision>
  <dcterms:created xsi:type="dcterms:W3CDTF">2004-07-15T07:19:38Z</dcterms:created>
  <dcterms:modified xsi:type="dcterms:W3CDTF">2019-10-30T21:51:36Z</dcterms:modified>
</cp:coreProperties>
</file>