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8"/>
  </p:notesMasterIdLst>
  <p:handoutMasterIdLst>
    <p:handoutMasterId r:id="rId69"/>
  </p:handoutMasterIdLst>
  <p:sldIdLst>
    <p:sldId id="353" r:id="rId2"/>
    <p:sldId id="374" r:id="rId3"/>
    <p:sldId id="371" r:id="rId4"/>
    <p:sldId id="372" r:id="rId5"/>
    <p:sldId id="373" r:id="rId6"/>
    <p:sldId id="375" r:id="rId7"/>
    <p:sldId id="376" r:id="rId8"/>
    <p:sldId id="289" r:id="rId9"/>
    <p:sldId id="293" r:id="rId10"/>
    <p:sldId id="294" r:id="rId11"/>
    <p:sldId id="295" r:id="rId12"/>
    <p:sldId id="292" r:id="rId13"/>
    <p:sldId id="305" r:id="rId14"/>
    <p:sldId id="257" r:id="rId15"/>
    <p:sldId id="288" r:id="rId16"/>
    <p:sldId id="258" r:id="rId17"/>
    <p:sldId id="259" r:id="rId18"/>
    <p:sldId id="297" r:id="rId19"/>
    <p:sldId id="296" r:id="rId20"/>
    <p:sldId id="263" r:id="rId21"/>
    <p:sldId id="302" r:id="rId22"/>
    <p:sldId id="270" r:id="rId23"/>
    <p:sldId id="303" r:id="rId24"/>
    <p:sldId id="360" r:id="rId25"/>
    <p:sldId id="367" r:id="rId26"/>
    <p:sldId id="361" r:id="rId27"/>
    <p:sldId id="370" r:id="rId28"/>
    <p:sldId id="369" r:id="rId29"/>
    <p:sldId id="304" r:id="rId30"/>
    <p:sldId id="306" r:id="rId31"/>
    <p:sldId id="273" r:id="rId32"/>
    <p:sldId id="307" r:id="rId33"/>
    <p:sldId id="308" r:id="rId34"/>
    <p:sldId id="362" r:id="rId35"/>
    <p:sldId id="301" r:id="rId36"/>
    <p:sldId id="309" r:id="rId37"/>
    <p:sldId id="352" r:id="rId38"/>
    <p:sldId id="310" r:id="rId39"/>
    <p:sldId id="275" r:id="rId40"/>
    <p:sldId id="276" r:id="rId41"/>
    <p:sldId id="311" r:id="rId42"/>
    <p:sldId id="312" r:id="rId43"/>
    <p:sldId id="313" r:id="rId44"/>
    <p:sldId id="364" r:id="rId45"/>
    <p:sldId id="315" r:id="rId46"/>
    <p:sldId id="314" r:id="rId47"/>
    <p:sldId id="316" r:id="rId48"/>
    <p:sldId id="320" r:id="rId49"/>
    <p:sldId id="366" r:id="rId50"/>
    <p:sldId id="322" r:id="rId51"/>
    <p:sldId id="283" r:id="rId52"/>
    <p:sldId id="324" r:id="rId53"/>
    <p:sldId id="325" r:id="rId54"/>
    <p:sldId id="326" r:id="rId55"/>
    <p:sldId id="327" r:id="rId56"/>
    <p:sldId id="284" r:id="rId57"/>
    <p:sldId id="328" r:id="rId58"/>
    <p:sldId id="331" r:id="rId59"/>
    <p:sldId id="285" r:id="rId60"/>
    <p:sldId id="286" r:id="rId61"/>
    <p:sldId id="336" r:id="rId62"/>
    <p:sldId id="340" r:id="rId63"/>
    <p:sldId id="339" r:id="rId64"/>
    <p:sldId id="287" r:id="rId65"/>
    <p:sldId id="333" r:id="rId66"/>
    <p:sldId id="334" r:id="rId67"/>
  </p:sldIdLst>
  <p:sldSz cx="9144000" cy="6858000" type="screen4x3"/>
  <p:notesSz cx="6858000" cy="9144000"/>
  <p:defaultTextStyle>
    <a:defPPr>
      <a:defRPr lang="it-IT"/>
    </a:defPPr>
    <a:lvl1pPr algn="ctr" rtl="0" fontAlgn="base">
      <a:lnSpc>
        <a:spcPct val="120000"/>
      </a:lnSpc>
      <a:spcBef>
        <a:spcPct val="50000"/>
      </a:spcBef>
      <a:spcAft>
        <a:spcPct val="0"/>
      </a:spcAft>
      <a:defRPr kern="1200">
        <a:solidFill>
          <a:schemeClr val="tx1"/>
        </a:solidFill>
        <a:latin typeface="Arial" panose="020B0604020202020204" pitchFamily="34" charset="0"/>
        <a:ea typeface="+mn-ea"/>
        <a:cs typeface="+mn-cs"/>
      </a:defRPr>
    </a:lvl1pPr>
    <a:lvl2pPr marL="457200" algn="ctr" rtl="0" fontAlgn="base">
      <a:lnSpc>
        <a:spcPct val="120000"/>
      </a:lnSpc>
      <a:spcBef>
        <a:spcPct val="50000"/>
      </a:spcBef>
      <a:spcAft>
        <a:spcPct val="0"/>
      </a:spcAft>
      <a:defRPr kern="1200">
        <a:solidFill>
          <a:schemeClr val="tx1"/>
        </a:solidFill>
        <a:latin typeface="Arial" panose="020B0604020202020204" pitchFamily="34" charset="0"/>
        <a:ea typeface="+mn-ea"/>
        <a:cs typeface="+mn-cs"/>
      </a:defRPr>
    </a:lvl2pPr>
    <a:lvl3pPr marL="914400" algn="ctr" rtl="0" fontAlgn="base">
      <a:lnSpc>
        <a:spcPct val="120000"/>
      </a:lnSpc>
      <a:spcBef>
        <a:spcPct val="50000"/>
      </a:spcBef>
      <a:spcAft>
        <a:spcPct val="0"/>
      </a:spcAft>
      <a:defRPr kern="1200">
        <a:solidFill>
          <a:schemeClr val="tx1"/>
        </a:solidFill>
        <a:latin typeface="Arial" panose="020B0604020202020204" pitchFamily="34" charset="0"/>
        <a:ea typeface="+mn-ea"/>
        <a:cs typeface="+mn-cs"/>
      </a:defRPr>
    </a:lvl3pPr>
    <a:lvl4pPr marL="1371600" algn="ctr" rtl="0" fontAlgn="base">
      <a:lnSpc>
        <a:spcPct val="120000"/>
      </a:lnSpc>
      <a:spcBef>
        <a:spcPct val="50000"/>
      </a:spcBef>
      <a:spcAft>
        <a:spcPct val="0"/>
      </a:spcAft>
      <a:defRPr kern="1200">
        <a:solidFill>
          <a:schemeClr val="tx1"/>
        </a:solidFill>
        <a:latin typeface="Arial" panose="020B0604020202020204" pitchFamily="34" charset="0"/>
        <a:ea typeface="+mn-ea"/>
        <a:cs typeface="+mn-cs"/>
      </a:defRPr>
    </a:lvl4pPr>
    <a:lvl5pPr marL="1828800" algn="ctr" rtl="0" fontAlgn="base">
      <a:lnSpc>
        <a:spcPct val="120000"/>
      </a:lnSpc>
      <a:spcBef>
        <a:spcPct val="5000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66FF66"/>
    <a:srgbClr val="FFFF66"/>
    <a:srgbClr val="FFFF00"/>
    <a:srgbClr val="FF5050"/>
    <a:srgbClr val="00FF00"/>
    <a:srgbClr val="FFCC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5" autoAdjust="0"/>
    <p:restoredTop sz="82271" autoAdjust="0"/>
  </p:normalViewPr>
  <p:slideViewPr>
    <p:cSldViewPr>
      <p:cViewPr>
        <p:scale>
          <a:sx n="70" d="100"/>
          <a:sy n="70" d="100"/>
        </p:scale>
        <p:origin x="1790"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24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_rels/viewProps.xml.rels><?xml version="1.0" encoding="UTF-8" standalone="yes"?>
<Relationships xmlns="http://schemas.openxmlformats.org/package/2006/relationships"><Relationship Id="rId13" Type="http://schemas.openxmlformats.org/officeDocument/2006/relationships/slide" Target="slides/slide28.xml"/><Relationship Id="rId18" Type="http://schemas.openxmlformats.org/officeDocument/2006/relationships/slide" Target="slides/slide34.xml"/><Relationship Id="rId26" Type="http://schemas.openxmlformats.org/officeDocument/2006/relationships/slide" Target="slides/slide52.xml"/><Relationship Id="rId3" Type="http://schemas.openxmlformats.org/officeDocument/2006/relationships/slide" Target="slides/slide10.xml"/><Relationship Id="rId21" Type="http://schemas.openxmlformats.org/officeDocument/2006/relationships/slide" Target="slides/slide45.xml"/><Relationship Id="rId34" Type="http://schemas.openxmlformats.org/officeDocument/2006/relationships/slide" Target="slides/slide65.xml"/><Relationship Id="rId7" Type="http://schemas.openxmlformats.org/officeDocument/2006/relationships/slide" Target="slides/slide16.xml"/><Relationship Id="rId12" Type="http://schemas.openxmlformats.org/officeDocument/2006/relationships/slide" Target="slides/slide26.xml"/><Relationship Id="rId17" Type="http://schemas.openxmlformats.org/officeDocument/2006/relationships/slide" Target="slides/slide33.xml"/><Relationship Id="rId25" Type="http://schemas.openxmlformats.org/officeDocument/2006/relationships/slide" Target="slides/slide50.xml"/><Relationship Id="rId33" Type="http://schemas.openxmlformats.org/officeDocument/2006/relationships/slide" Target="slides/slide63.xml"/><Relationship Id="rId2" Type="http://schemas.openxmlformats.org/officeDocument/2006/relationships/slide" Target="slides/slide9.xml"/><Relationship Id="rId16" Type="http://schemas.openxmlformats.org/officeDocument/2006/relationships/slide" Target="slides/slide32.xml"/><Relationship Id="rId20" Type="http://schemas.openxmlformats.org/officeDocument/2006/relationships/slide" Target="slides/slide44.xml"/><Relationship Id="rId29" Type="http://schemas.openxmlformats.org/officeDocument/2006/relationships/slide" Target="slides/slide55.xml"/><Relationship Id="rId1" Type="http://schemas.openxmlformats.org/officeDocument/2006/relationships/slide" Target="slides/slide8.xml"/><Relationship Id="rId6" Type="http://schemas.openxmlformats.org/officeDocument/2006/relationships/slide" Target="slides/slide14.xml"/><Relationship Id="rId11" Type="http://schemas.openxmlformats.org/officeDocument/2006/relationships/slide" Target="slides/slide24.xml"/><Relationship Id="rId24" Type="http://schemas.openxmlformats.org/officeDocument/2006/relationships/slide" Target="slides/slide48.xml"/><Relationship Id="rId32" Type="http://schemas.openxmlformats.org/officeDocument/2006/relationships/slide" Target="slides/slide62.xml"/><Relationship Id="rId5" Type="http://schemas.openxmlformats.org/officeDocument/2006/relationships/slide" Target="slides/slide13.xml"/><Relationship Id="rId15" Type="http://schemas.openxmlformats.org/officeDocument/2006/relationships/slide" Target="slides/slide30.xml"/><Relationship Id="rId23" Type="http://schemas.openxmlformats.org/officeDocument/2006/relationships/slide" Target="slides/slide47.xml"/><Relationship Id="rId28" Type="http://schemas.openxmlformats.org/officeDocument/2006/relationships/slide" Target="slides/slide54.xml"/><Relationship Id="rId10" Type="http://schemas.openxmlformats.org/officeDocument/2006/relationships/slide" Target="slides/slide23.xml"/><Relationship Id="rId19" Type="http://schemas.openxmlformats.org/officeDocument/2006/relationships/slide" Target="slides/slide43.xml"/><Relationship Id="rId31" Type="http://schemas.openxmlformats.org/officeDocument/2006/relationships/slide" Target="slides/slide58.xml"/><Relationship Id="rId4" Type="http://schemas.openxmlformats.org/officeDocument/2006/relationships/slide" Target="slides/slide12.xml"/><Relationship Id="rId9" Type="http://schemas.openxmlformats.org/officeDocument/2006/relationships/slide" Target="slides/slide21.xml"/><Relationship Id="rId14" Type="http://schemas.openxmlformats.org/officeDocument/2006/relationships/slide" Target="slides/slide29.xml"/><Relationship Id="rId22" Type="http://schemas.openxmlformats.org/officeDocument/2006/relationships/slide" Target="slides/slide46.xml"/><Relationship Id="rId27" Type="http://schemas.openxmlformats.org/officeDocument/2006/relationships/slide" Target="slides/slide53.xml"/><Relationship Id="rId30" Type="http://schemas.openxmlformats.org/officeDocument/2006/relationships/slide" Target="slides/slide57.xml"/><Relationship Id="rId35" Type="http://schemas.openxmlformats.org/officeDocument/2006/relationships/slide" Target="slides/slide66.xml"/><Relationship Id="rId8"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0306" name="Rectangle 2">
            <a:extLst>
              <a:ext uri="{FF2B5EF4-FFF2-40B4-BE49-F238E27FC236}">
                <a16:creationId xmlns:a16="http://schemas.microsoft.com/office/drawing/2014/main" id="{26301DCD-13C9-496C-9C58-1403B45F984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a:latin typeface="Times New Roman" panose="02020603050405020304" pitchFamily="18" charset="0"/>
              </a:defRPr>
            </a:lvl1pPr>
          </a:lstStyle>
          <a:p>
            <a:endParaRPr lang="en-GB" altLang="it-IT"/>
          </a:p>
        </p:txBody>
      </p:sp>
      <p:sp>
        <p:nvSpPr>
          <p:cNvPr id="610307" name="Rectangle 3">
            <a:extLst>
              <a:ext uri="{FF2B5EF4-FFF2-40B4-BE49-F238E27FC236}">
                <a16:creationId xmlns:a16="http://schemas.microsoft.com/office/drawing/2014/main" id="{35E220F6-243B-4850-89DE-94F5067F9157}"/>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atin typeface="Times New Roman" panose="02020603050405020304" pitchFamily="18" charset="0"/>
              </a:defRPr>
            </a:lvl1pPr>
          </a:lstStyle>
          <a:p>
            <a:endParaRPr lang="en-GB" altLang="it-IT"/>
          </a:p>
        </p:txBody>
      </p:sp>
      <p:sp>
        <p:nvSpPr>
          <p:cNvPr id="610308" name="Rectangle 4">
            <a:extLst>
              <a:ext uri="{FF2B5EF4-FFF2-40B4-BE49-F238E27FC236}">
                <a16:creationId xmlns:a16="http://schemas.microsoft.com/office/drawing/2014/main" id="{9EDF5BC7-1BFA-4DFC-AD30-5D125CC10D36}"/>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spcBef>
                <a:spcPct val="0"/>
              </a:spcBef>
              <a:defRPr sz="1200">
                <a:latin typeface="Times New Roman" panose="02020603050405020304" pitchFamily="18" charset="0"/>
              </a:defRPr>
            </a:lvl1pPr>
          </a:lstStyle>
          <a:p>
            <a:endParaRPr lang="en-GB" altLang="it-IT"/>
          </a:p>
        </p:txBody>
      </p:sp>
      <p:sp>
        <p:nvSpPr>
          <p:cNvPr id="610309" name="Rectangle 5">
            <a:extLst>
              <a:ext uri="{FF2B5EF4-FFF2-40B4-BE49-F238E27FC236}">
                <a16:creationId xmlns:a16="http://schemas.microsoft.com/office/drawing/2014/main" id="{ECBFE7BF-6F20-4252-8F14-CC57917F420C}"/>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atin typeface="Times New Roman" panose="02020603050405020304" pitchFamily="18" charset="0"/>
              </a:defRPr>
            </a:lvl1pPr>
          </a:lstStyle>
          <a:p>
            <a:fld id="{AD8B6118-2B00-4898-B4BF-ECAEB1E016BF}" type="slidenum">
              <a:rPr lang="en-GB" altLang="it-IT"/>
              <a:pPr/>
              <a:t>‹N›</a:t>
            </a:fld>
            <a:endParaRPr lang="en-GB"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E7B8735F-B065-4686-81C7-6E4950A58EB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a:latin typeface="Times New Roman" panose="02020603050405020304" pitchFamily="18" charset="0"/>
              </a:defRPr>
            </a:lvl1pPr>
          </a:lstStyle>
          <a:p>
            <a:endParaRPr lang="it-IT" altLang="it-IT"/>
          </a:p>
        </p:txBody>
      </p:sp>
      <p:sp>
        <p:nvSpPr>
          <p:cNvPr id="79875" name="Rectangle 3">
            <a:extLst>
              <a:ext uri="{FF2B5EF4-FFF2-40B4-BE49-F238E27FC236}">
                <a16:creationId xmlns:a16="http://schemas.microsoft.com/office/drawing/2014/main" id="{34F0C47E-E8C8-45CD-B6ED-8131F4F479C1}"/>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atin typeface="Times New Roman" panose="02020603050405020304" pitchFamily="18" charset="0"/>
              </a:defRPr>
            </a:lvl1pPr>
          </a:lstStyle>
          <a:p>
            <a:endParaRPr lang="it-IT" altLang="it-IT"/>
          </a:p>
        </p:txBody>
      </p:sp>
      <p:sp>
        <p:nvSpPr>
          <p:cNvPr id="79876" name="Rectangle 4">
            <a:extLst>
              <a:ext uri="{FF2B5EF4-FFF2-40B4-BE49-F238E27FC236}">
                <a16:creationId xmlns:a16="http://schemas.microsoft.com/office/drawing/2014/main" id="{3D70AE01-A54C-4B8D-B751-0D2B6027E26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7" name="Rectangle 5">
            <a:extLst>
              <a:ext uri="{FF2B5EF4-FFF2-40B4-BE49-F238E27FC236}">
                <a16:creationId xmlns:a16="http://schemas.microsoft.com/office/drawing/2014/main" id="{1A259980-9CE0-4323-BB8D-9213B07296D1}"/>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79878" name="Rectangle 6">
            <a:extLst>
              <a:ext uri="{FF2B5EF4-FFF2-40B4-BE49-F238E27FC236}">
                <a16:creationId xmlns:a16="http://schemas.microsoft.com/office/drawing/2014/main" id="{B88922F8-0454-4037-B73A-6CC9081DF448}"/>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spcBef>
                <a:spcPct val="0"/>
              </a:spcBef>
              <a:defRPr sz="1200">
                <a:latin typeface="Times New Roman" panose="02020603050405020304" pitchFamily="18" charset="0"/>
              </a:defRPr>
            </a:lvl1pPr>
          </a:lstStyle>
          <a:p>
            <a:endParaRPr lang="it-IT" altLang="it-IT"/>
          </a:p>
        </p:txBody>
      </p:sp>
      <p:sp>
        <p:nvSpPr>
          <p:cNvPr id="79879" name="Rectangle 7">
            <a:extLst>
              <a:ext uri="{FF2B5EF4-FFF2-40B4-BE49-F238E27FC236}">
                <a16:creationId xmlns:a16="http://schemas.microsoft.com/office/drawing/2014/main" id="{B77706EA-045D-490B-9EDE-2CE61B3950C0}"/>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atin typeface="Times New Roman" panose="02020603050405020304" pitchFamily="18" charset="0"/>
              </a:defRPr>
            </a:lvl1pPr>
          </a:lstStyle>
          <a:p>
            <a:fld id="{1963DB3C-292B-48B8-BD0C-FC28E225C667}"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A5F5F1A-D752-4451-8FB3-3DC5C4D0F74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000">
                <a:solidFill>
                  <a:schemeClr val="tx1"/>
                </a:solidFill>
                <a:latin typeface="Arial" panose="020B0604020202020204" pitchFamily="34" charset="0"/>
              </a:defRPr>
            </a:lvl1pPr>
            <a:lvl2pPr marL="715963" indent="-274638" defTabSz="952500">
              <a:defRPr sz="2000">
                <a:solidFill>
                  <a:schemeClr val="tx1"/>
                </a:solidFill>
                <a:latin typeface="Arial" panose="020B0604020202020204" pitchFamily="34" charset="0"/>
              </a:defRPr>
            </a:lvl2pPr>
            <a:lvl3pPr marL="1101725" indent="-219075" defTabSz="952500">
              <a:defRPr sz="2000">
                <a:solidFill>
                  <a:schemeClr val="tx1"/>
                </a:solidFill>
                <a:latin typeface="Arial" panose="020B0604020202020204" pitchFamily="34" charset="0"/>
              </a:defRPr>
            </a:lvl3pPr>
            <a:lvl4pPr marL="1541463" indent="-219075" defTabSz="952500">
              <a:defRPr sz="2000">
                <a:solidFill>
                  <a:schemeClr val="tx1"/>
                </a:solidFill>
                <a:latin typeface="Arial" panose="020B0604020202020204" pitchFamily="34" charset="0"/>
              </a:defRPr>
            </a:lvl4pPr>
            <a:lvl5pPr marL="1982788" indent="-219075" defTabSz="952500">
              <a:defRPr sz="2000">
                <a:solidFill>
                  <a:schemeClr val="tx1"/>
                </a:solidFill>
                <a:latin typeface="Arial" panose="020B0604020202020204" pitchFamily="34" charset="0"/>
              </a:defRPr>
            </a:lvl5pPr>
            <a:lvl6pPr marL="2439988" indent="-219075" defTabSz="952500" eaLnBrk="0" fontAlgn="base" hangingPunct="0">
              <a:spcBef>
                <a:spcPct val="0"/>
              </a:spcBef>
              <a:spcAft>
                <a:spcPct val="0"/>
              </a:spcAft>
              <a:defRPr sz="2000">
                <a:solidFill>
                  <a:schemeClr val="tx1"/>
                </a:solidFill>
                <a:latin typeface="Arial" panose="020B0604020202020204" pitchFamily="34" charset="0"/>
              </a:defRPr>
            </a:lvl6pPr>
            <a:lvl7pPr marL="2897188" indent="-219075" defTabSz="952500" eaLnBrk="0" fontAlgn="base" hangingPunct="0">
              <a:spcBef>
                <a:spcPct val="0"/>
              </a:spcBef>
              <a:spcAft>
                <a:spcPct val="0"/>
              </a:spcAft>
              <a:defRPr sz="2000">
                <a:solidFill>
                  <a:schemeClr val="tx1"/>
                </a:solidFill>
                <a:latin typeface="Arial" panose="020B0604020202020204" pitchFamily="34" charset="0"/>
              </a:defRPr>
            </a:lvl7pPr>
            <a:lvl8pPr marL="3354388" indent="-219075" defTabSz="952500" eaLnBrk="0" fontAlgn="base" hangingPunct="0">
              <a:spcBef>
                <a:spcPct val="0"/>
              </a:spcBef>
              <a:spcAft>
                <a:spcPct val="0"/>
              </a:spcAft>
              <a:defRPr sz="2000">
                <a:solidFill>
                  <a:schemeClr val="tx1"/>
                </a:solidFill>
                <a:latin typeface="Arial" panose="020B0604020202020204" pitchFamily="34" charset="0"/>
              </a:defRPr>
            </a:lvl8pPr>
            <a:lvl9pPr marL="3811588" indent="-219075" defTabSz="952500" eaLnBrk="0" fontAlgn="base" hangingPunct="0">
              <a:spcBef>
                <a:spcPct val="0"/>
              </a:spcBef>
              <a:spcAft>
                <a:spcPct val="0"/>
              </a:spcAft>
              <a:defRPr sz="2000">
                <a:solidFill>
                  <a:schemeClr val="tx1"/>
                </a:solidFill>
                <a:latin typeface="Arial" panose="020B0604020202020204" pitchFamily="34" charset="0"/>
              </a:defRPr>
            </a:lvl9pPr>
          </a:lstStyle>
          <a:p>
            <a:fld id="{D9C754B6-CBE7-4505-A645-701B3FA3CD99}" type="slidenum">
              <a:rPr lang="it-IT" altLang="it-IT" sz="1200" smtClean="0"/>
              <a:pPr/>
              <a:t>1</a:t>
            </a:fld>
            <a:endParaRPr lang="it-IT" altLang="it-IT" sz="1200"/>
          </a:p>
        </p:txBody>
      </p:sp>
      <p:sp>
        <p:nvSpPr>
          <p:cNvPr id="20483" name="Rectangle 2">
            <a:extLst>
              <a:ext uri="{FF2B5EF4-FFF2-40B4-BE49-F238E27FC236}">
                <a16:creationId xmlns:a16="http://schemas.microsoft.com/office/drawing/2014/main" id="{328EA4A3-E48C-4AF4-A703-71D7A2D0E0B1}"/>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E2ADC528-E6B6-4A94-8227-BAB02A38AC1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870EA6D-5BB2-40E7-9E2C-F20544E64C76}"/>
              </a:ext>
            </a:extLst>
          </p:cNvPr>
          <p:cNvSpPr>
            <a:spLocks noGrp="1" noChangeArrowheads="1"/>
          </p:cNvSpPr>
          <p:nvPr>
            <p:ph type="sldNum" sz="quarter" idx="5"/>
          </p:nvPr>
        </p:nvSpPr>
        <p:spPr>
          <a:ln/>
        </p:spPr>
        <p:txBody>
          <a:bodyPr/>
          <a:lstStyle/>
          <a:p>
            <a:fld id="{17A8AAD4-B446-49B0-A3C7-339B80ADD108}" type="slidenum">
              <a:rPr lang="it-IT" altLang="it-IT"/>
              <a:pPr/>
              <a:t>15</a:t>
            </a:fld>
            <a:endParaRPr lang="it-IT" altLang="it-IT"/>
          </a:p>
        </p:txBody>
      </p:sp>
      <p:sp>
        <p:nvSpPr>
          <p:cNvPr id="859138" name="Rectangle 2">
            <a:extLst>
              <a:ext uri="{FF2B5EF4-FFF2-40B4-BE49-F238E27FC236}">
                <a16:creationId xmlns:a16="http://schemas.microsoft.com/office/drawing/2014/main" id="{070F4889-8436-4EBC-A7FC-C26CE9E6B9E2}"/>
              </a:ext>
            </a:extLst>
          </p:cNvPr>
          <p:cNvSpPr>
            <a:spLocks noGrp="1" noRot="1" noChangeAspect="1" noChangeArrowheads="1" noTextEdit="1"/>
          </p:cNvSpPr>
          <p:nvPr>
            <p:ph type="sldImg"/>
          </p:nvPr>
        </p:nvSpPr>
        <p:spPr>
          <a:ln/>
        </p:spPr>
      </p:sp>
      <p:sp>
        <p:nvSpPr>
          <p:cNvPr id="859139" name="Rectangle 3">
            <a:extLst>
              <a:ext uri="{FF2B5EF4-FFF2-40B4-BE49-F238E27FC236}">
                <a16:creationId xmlns:a16="http://schemas.microsoft.com/office/drawing/2014/main" id="{4A28C4E1-0D25-4043-92FC-6017E938E3C5}"/>
              </a:ext>
            </a:extLst>
          </p:cNvPr>
          <p:cNvSpPr>
            <a:spLocks noGrp="1" noChangeArrowheads="1"/>
          </p:cNvSpPr>
          <p:nvPr>
            <p:ph type="body" idx="1"/>
          </p:nvPr>
        </p:nvSpPr>
        <p:spPr/>
        <p:txBody>
          <a:bodyPr/>
          <a:lstStyle/>
          <a:p>
            <a:endParaRPr lang="it-IT" altLang="it-IT"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EC38E0A-B511-4BFD-AA0C-B37331EB4BE2}"/>
              </a:ext>
            </a:extLst>
          </p:cNvPr>
          <p:cNvSpPr>
            <a:spLocks noGrp="1" noChangeArrowheads="1"/>
          </p:cNvSpPr>
          <p:nvPr>
            <p:ph type="sldNum" sz="quarter" idx="5"/>
          </p:nvPr>
        </p:nvSpPr>
        <p:spPr>
          <a:ln/>
        </p:spPr>
        <p:txBody>
          <a:bodyPr/>
          <a:lstStyle/>
          <a:p>
            <a:fld id="{DBD00364-3D55-43D1-861F-60C948F9577C}" type="slidenum">
              <a:rPr lang="it-IT" altLang="it-IT"/>
              <a:pPr/>
              <a:t>16</a:t>
            </a:fld>
            <a:endParaRPr lang="it-IT" altLang="it-IT"/>
          </a:p>
        </p:txBody>
      </p:sp>
      <p:sp>
        <p:nvSpPr>
          <p:cNvPr id="860162" name="Rectangle 2">
            <a:extLst>
              <a:ext uri="{FF2B5EF4-FFF2-40B4-BE49-F238E27FC236}">
                <a16:creationId xmlns:a16="http://schemas.microsoft.com/office/drawing/2014/main" id="{5631A0B8-BCBA-449A-A6E8-4BE04EFDD327}"/>
              </a:ext>
            </a:extLst>
          </p:cNvPr>
          <p:cNvSpPr>
            <a:spLocks noGrp="1" noRot="1" noChangeAspect="1" noChangeArrowheads="1" noTextEdit="1"/>
          </p:cNvSpPr>
          <p:nvPr>
            <p:ph type="sldImg"/>
          </p:nvPr>
        </p:nvSpPr>
        <p:spPr>
          <a:ln/>
        </p:spPr>
      </p:sp>
      <p:sp>
        <p:nvSpPr>
          <p:cNvPr id="860163" name="Rectangle 3">
            <a:extLst>
              <a:ext uri="{FF2B5EF4-FFF2-40B4-BE49-F238E27FC236}">
                <a16:creationId xmlns:a16="http://schemas.microsoft.com/office/drawing/2014/main" id="{4076AF68-69C0-420A-A226-96C59A5FBA36}"/>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B02848-9E3D-41FC-B0FD-B00FA94286A8}"/>
              </a:ext>
            </a:extLst>
          </p:cNvPr>
          <p:cNvSpPr>
            <a:spLocks noGrp="1" noChangeArrowheads="1"/>
          </p:cNvSpPr>
          <p:nvPr>
            <p:ph type="sldNum" sz="quarter" idx="5"/>
          </p:nvPr>
        </p:nvSpPr>
        <p:spPr>
          <a:ln/>
        </p:spPr>
        <p:txBody>
          <a:bodyPr/>
          <a:lstStyle/>
          <a:p>
            <a:fld id="{2BCE95F1-E85B-4F48-A67D-275C1BDC0B04}" type="slidenum">
              <a:rPr lang="it-IT" altLang="it-IT"/>
              <a:pPr/>
              <a:t>17</a:t>
            </a:fld>
            <a:endParaRPr lang="it-IT" altLang="it-IT"/>
          </a:p>
        </p:txBody>
      </p:sp>
      <p:sp>
        <p:nvSpPr>
          <p:cNvPr id="861186" name="Rectangle 2">
            <a:extLst>
              <a:ext uri="{FF2B5EF4-FFF2-40B4-BE49-F238E27FC236}">
                <a16:creationId xmlns:a16="http://schemas.microsoft.com/office/drawing/2014/main" id="{477808AE-5C38-4F55-B97D-49ED8617F7A9}"/>
              </a:ext>
            </a:extLst>
          </p:cNvPr>
          <p:cNvSpPr>
            <a:spLocks noGrp="1" noRot="1" noChangeAspect="1" noChangeArrowheads="1" noTextEdit="1"/>
          </p:cNvSpPr>
          <p:nvPr>
            <p:ph type="sldImg"/>
          </p:nvPr>
        </p:nvSpPr>
        <p:spPr>
          <a:ln/>
        </p:spPr>
      </p:sp>
      <p:sp>
        <p:nvSpPr>
          <p:cNvPr id="861187" name="Rectangle 3">
            <a:extLst>
              <a:ext uri="{FF2B5EF4-FFF2-40B4-BE49-F238E27FC236}">
                <a16:creationId xmlns:a16="http://schemas.microsoft.com/office/drawing/2014/main" id="{5AB39F62-337F-476C-AC58-C7774222B0EC}"/>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0B03C9F-09C0-410E-8387-1331E65B0ACE}"/>
              </a:ext>
            </a:extLst>
          </p:cNvPr>
          <p:cNvSpPr>
            <a:spLocks noGrp="1" noChangeArrowheads="1"/>
          </p:cNvSpPr>
          <p:nvPr>
            <p:ph type="sldNum" sz="quarter" idx="5"/>
          </p:nvPr>
        </p:nvSpPr>
        <p:spPr>
          <a:ln/>
        </p:spPr>
        <p:txBody>
          <a:bodyPr/>
          <a:lstStyle/>
          <a:p>
            <a:fld id="{B407B77C-6668-4514-9876-EE6CC6D462C2}" type="slidenum">
              <a:rPr lang="it-IT" altLang="it-IT"/>
              <a:pPr/>
              <a:t>18</a:t>
            </a:fld>
            <a:endParaRPr lang="it-IT" altLang="it-IT"/>
          </a:p>
        </p:txBody>
      </p:sp>
      <p:sp>
        <p:nvSpPr>
          <p:cNvPr id="919554" name="Rectangle 2">
            <a:extLst>
              <a:ext uri="{FF2B5EF4-FFF2-40B4-BE49-F238E27FC236}">
                <a16:creationId xmlns:a16="http://schemas.microsoft.com/office/drawing/2014/main" id="{B78C20A6-2CAB-4009-BA0C-C5A752103790}"/>
              </a:ext>
            </a:extLst>
          </p:cNvPr>
          <p:cNvSpPr>
            <a:spLocks noGrp="1" noRot="1" noChangeAspect="1" noChangeArrowheads="1" noTextEdit="1"/>
          </p:cNvSpPr>
          <p:nvPr>
            <p:ph type="sldImg"/>
          </p:nvPr>
        </p:nvSpPr>
        <p:spPr>
          <a:ln/>
        </p:spPr>
      </p:sp>
      <p:sp>
        <p:nvSpPr>
          <p:cNvPr id="919555" name="Rectangle 3">
            <a:extLst>
              <a:ext uri="{FF2B5EF4-FFF2-40B4-BE49-F238E27FC236}">
                <a16:creationId xmlns:a16="http://schemas.microsoft.com/office/drawing/2014/main" id="{B438DB3B-54E6-400D-8AD0-DD7FD38E8061}"/>
              </a:ext>
            </a:extLst>
          </p:cNvPr>
          <p:cNvSpPr>
            <a:spLocks noGrp="1" noChangeArrowheads="1"/>
          </p:cNvSpPr>
          <p:nvPr>
            <p:ph type="body" idx="1"/>
          </p:nvPr>
        </p:nvSpPr>
        <p:spPr/>
        <p:txBody>
          <a:bodyPr/>
          <a:lstStyle/>
          <a:p>
            <a:endParaRPr lang="en-US"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523129E-1F7C-4BB3-8E25-F500D40ACFCD}"/>
              </a:ext>
            </a:extLst>
          </p:cNvPr>
          <p:cNvSpPr>
            <a:spLocks noGrp="1" noChangeArrowheads="1"/>
          </p:cNvSpPr>
          <p:nvPr>
            <p:ph type="sldNum" sz="quarter" idx="5"/>
          </p:nvPr>
        </p:nvSpPr>
        <p:spPr>
          <a:ln/>
        </p:spPr>
        <p:txBody>
          <a:bodyPr/>
          <a:lstStyle/>
          <a:p>
            <a:fld id="{71370EB4-6B99-4608-AF9D-54A4D548F2D7}" type="slidenum">
              <a:rPr lang="it-IT" altLang="it-IT"/>
              <a:pPr/>
              <a:t>19</a:t>
            </a:fld>
            <a:endParaRPr lang="it-IT" altLang="it-IT"/>
          </a:p>
        </p:txBody>
      </p:sp>
      <p:sp>
        <p:nvSpPr>
          <p:cNvPr id="916482" name="Rectangle 2">
            <a:extLst>
              <a:ext uri="{FF2B5EF4-FFF2-40B4-BE49-F238E27FC236}">
                <a16:creationId xmlns:a16="http://schemas.microsoft.com/office/drawing/2014/main" id="{0E93D3B7-2609-4AF8-B5F4-E3E2D0AAAF34}"/>
              </a:ext>
            </a:extLst>
          </p:cNvPr>
          <p:cNvSpPr>
            <a:spLocks noGrp="1" noRot="1" noChangeAspect="1" noChangeArrowheads="1" noTextEdit="1"/>
          </p:cNvSpPr>
          <p:nvPr>
            <p:ph type="sldImg"/>
          </p:nvPr>
        </p:nvSpPr>
        <p:spPr>
          <a:ln/>
        </p:spPr>
      </p:sp>
      <p:sp>
        <p:nvSpPr>
          <p:cNvPr id="916483" name="Rectangle 3">
            <a:extLst>
              <a:ext uri="{FF2B5EF4-FFF2-40B4-BE49-F238E27FC236}">
                <a16:creationId xmlns:a16="http://schemas.microsoft.com/office/drawing/2014/main" id="{76D6DF1E-D4BF-40AB-B5CC-C9632F57494F}"/>
              </a:ext>
            </a:extLst>
          </p:cNvPr>
          <p:cNvSpPr>
            <a:spLocks noGrp="1" noChangeArrowheads="1"/>
          </p:cNvSpPr>
          <p:nvPr>
            <p:ph type="body" idx="1"/>
          </p:nvPr>
        </p:nvSpPr>
        <p:spPr/>
        <p:txBody>
          <a:bodyPr/>
          <a:lstStyle/>
          <a:p>
            <a:endParaRPr lang="it-IT" altLang="it-IT"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7252BAB-DCC8-4063-AAC9-390C85AD194E}"/>
              </a:ext>
            </a:extLst>
          </p:cNvPr>
          <p:cNvSpPr>
            <a:spLocks noGrp="1" noChangeArrowheads="1"/>
          </p:cNvSpPr>
          <p:nvPr>
            <p:ph type="sldNum" sz="quarter" idx="5"/>
          </p:nvPr>
        </p:nvSpPr>
        <p:spPr>
          <a:ln/>
        </p:spPr>
        <p:txBody>
          <a:bodyPr/>
          <a:lstStyle/>
          <a:p>
            <a:fld id="{96C76D8E-59F9-4F74-85C6-C38AA64B7AC9}" type="slidenum">
              <a:rPr lang="it-IT" altLang="it-IT"/>
              <a:pPr/>
              <a:t>20</a:t>
            </a:fld>
            <a:endParaRPr lang="it-IT" altLang="it-IT"/>
          </a:p>
        </p:txBody>
      </p:sp>
      <p:sp>
        <p:nvSpPr>
          <p:cNvPr id="865282" name="Rectangle 2">
            <a:extLst>
              <a:ext uri="{FF2B5EF4-FFF2-40B4-BE49-F238E27FC236}">
                <a16:creationId xmlns:a16="http://schemas.microsoft.com/office/drawing/2014/main" id="{AA3798E2-9E59-47BF-A9E0-0C0C6403EDF2}"/>
              </a:ext>
            </a:extLst>
          </p:cNvPr>
          <p:cNvSpPr>
            <a:spLocks noGrp="1" noRot="1" noChangeAspect="1" noChangeArrowheads="1" noTextEdit="1"/>
          </p:cNvSpPr>
          <p:nvPr>
            <p:ph type="sldImg"/>
          </p:nvPr>
        </p:nvSpPr>
        <p:spPr>
          <a:ln/>
        </p:spPr>
      </p:sp>
      <p:sp>
        <p:nvSpPr>
          <p:cNvPr id="865283" name="Rectangle 3">
            <a:extLst>
              <a:ext uri="{FF2B5EF4-FFF2-40B4-BE49-F238E27FC236}">
                <a16:creationId xmlns:a16="http://schemas.microsoft.com/office/drawing/2014/main" id="{EE9B36A1-5CEE-459B-8A38-BC43C78F178C}"/>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2E0914-9E4C-4F9D-8BC1-A686BD013D33}"/>
              </a:ext>
            </a:extLst>
          </p:cNvPr>
          <p:cNvSpPr>
            <a:spLocks noGrp="1" noChangeArrowheads="1"/>
          </p:cNvSpPr>
          <p:nvPr>
            <p:ph type="sldNum" sz="quarter" idx="5"/>
          </p:nvPr>
        </p:nvSpPr>
        <p:spPr>
          <a:ln/>
        </p:spPr>
        <p:txBody>
          <a:bodyPr/>
          <a:lstStyle/>
          <a:p>
            <a:fld id="{4988775E-2A45-4CC3-B3D3-97CAFFE6AACF}" type="slidenum">
              <a:rPr lang="it-IT" altLang="it-IT"/>
              <a:pPr/>
              <a:t>21</a:t>
            </a:fld>
            <a:endParaRPr lang="it-IT" altLang="it-IT"/>
          </a:p>
        </p:txBody>
      </p:sp>
      <p:sp>
        <p:nvSpPr>
          <p:cNvPr id="936962" name="Rectangle 2">
            <a:extLst>
              <a:ext uri="{FF2B5EF4-FFF2-40B4-BE49-F238E27FC236}">
                <a16:creationId xmlns:a16="http://schemas.microsoft.com/office/drawing/2014/main" id="{9632A36A-3258-4103-8B68-8714028740BB}"/>
              </a:ext>
            </a:extLst>
          </p:cNvPr>
          <p:cNvSpPr>
            <a:spLocks noGrp="1" noRot="1" noChangeAspect="1" noChangeArrowheads="1" noTextEdit="1"/>
          </p:cNvSpPr>
          <p:nvPr>
            <p:ph type="sldImg"/>
          </p:nvPr>
        </p:nvSpPr>
        <p:spPr>
          <a:ln/>
        </p:spPr>
      </p:sp>
      <p:sp>
        <p:nvSpPr>
          <p:cNvPr id="936963" name="Rectangle 3">
            <a:extLst>
              <a:ext uri="{FF2B5EF4-FFF2-40B4-BE49-F238E27FC236}">
                <a16:creationId xmlns:a16="http://schemas.microsoft.com/office/drawing/2014/main" id="{69D0AFBD-2C11-4F06-9A91-FDBFE0FAA916}"/>
              </a:ext>
            </a:extLst>
          </p:cNvPr>
          <p:cNvSpPr>
            <a:spLocks noGrp="1" noChangeArrowheads="1"/>
          </p:cNvSpPr>
          <p:nvPr>
            <p:ph type="body" idx="1"/>
          </p:nvPr>
        </p:nvSpPr>
        <p:spPr/>
        <p:txBody>
          <a:bodyPr/>
          <a:lstStyle/>
          <a:p>
            <a:pPr>
              <a:buFontTx/>
              <a:buChar char="-"/>
            </a:pPr>
            <a:endParaRPr lang="en-GB"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C77B4AB-B443-4FA9-B453-CA377733C9DB}"/>
              </a:ext>
            </a:extLst>
          </p:cNvPr>
          <p:cNvSpPr>
            <a:spLocks noGrp="1" noChangeArrowheads="1"/>
          </p:cNvSpPr>
          <p:nvPr>
            <p:ph type="sldNum" sz="quarter" idx="5"/>
          </p:nvPr>
        </p:nvSpPr>
        <p:spPr>
          <a:ln/>
        </p:spPr>
        <p:txBody>
          <a:bodyPr/>
          <a:lstStyle/>
          <a:p>
            <a:fld id="{BF8F65F4-0BC1-45AB-9CC2-915AA727945F}" type="slidenum">
              <a:rPr lang="it-IT" altLang="it-IT"/>
              <a:pPr/>
              <a:t>22</a:t>
            </a:fld>
            <a:endParaRPr lang="it-IT" altLang="it-IT"/>
          </a:p>
        </p:txBody>
      </p:sp>
      <p:sp>
        <p:nvSpPr>
          <p:cNvPr id="872450" name="Rectangle 2">
            <a:extLst>
              <a:ext uri="{FF2B5EF4-FFF2-40B4-BE49-F238E27FC236}">
                <a16:creationId xmlns:a16="http://schemas.microsoft.com/office/drawing/2014/main" id="{BB273E00-BCFD-4049-90BE-0451C819FFAC}"/>
              </a:ext>
            </a:extLst>
          </p:cNvPr>
          <p:cNvSpPr>
            <a:spLocks noGrp="1" noRot="1" noChangeAspect="1" noChangeArrowheads="1" noTextEdit="1"/>
          </p:cNvSpPr>
          <p:nvPr>
            <p:ph type="sldImg"/>
          </p:nvPr>
        </p:nvSpPr>
        <p:spPr>
          <a:ln/>
        </p:spPr>
      </p:sp>
      <p:sp>
        <p:nvSpPr>
          <p:cNvPr id="872451" name="Rectangle 3">
            <a:extLst>
              <a:ext uri="{FF2B5EF4-FFF2-40B4-BE49-F238E27FC236}">
                <a16:creationId xmlns:a16="http://schemas.microsoft.com/office/drawing/2014/main" id="{85773EDF-40D9-4ECD-980A-5CE66A7D2ED6}"/>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AE039AC-14D4-473F-A6D2-A7238F04CD36}"/>
              </a:ext>
            </a:extLst>
          </p:cNvPr>
          <p:cNvSpPr>
            <a:spLocks noGrp="1" noChangeArrowheads="1"/>
          </p:cNvSpPr>
          <p:nvPr>
            <p:ph type="sldNum" sz="quarter" idx="5"/>
          </p:nvPr>
        </p:nvSpPr>
        <p:spPr>
          <a:ln/>
        </p:spPr>
        <p:txBody>
          <a:bodyPr/>
          <a:lstStyle/>
          <a:p>
            <a:fld id="{2D9BD77F-7B96-4D0F-AC93-9931C9877433}" type="slidenum">
              <a:rPr lang="it-IT" altLang="it-IT"/>
              <a:pPr/>
              <a:t>23</a:t>
            </a:fld>
            <a:endParaRPr lang="it-IT" altLang="it-IT"/>
          </a:p>
        </p:txBody>
      </p:sp>
      <p:sp>
        <p:nvSpPr>
          <p:cNvPr id="939010" name="Rectangle 2">
            <a:extLst>
              <a:ext uri="{FF2B5EF4-FFF2-40B4-BE49-F238E27FC236}">
                <a16:creationId xmlns:a16="http://schemas.microsoft.com/office/drawing/2014/main" id="{819416D5-D47F-4D76-AAB6-2D8339A3DFD1}"/>
              </a:ext>
            </a:extLst>
          </p:cNvPr>
          <p:cNvSpPr>
            <a:spLocks noGrp="1" noRot="1" noChangeAspect="1" noChangeArrowheads="1" noTextEdit="1"/>
          </p:cNvSpPr>
          <p:nvPr>
            <p:ph type="sldImg"/>
          </p:nvPr>
        </p:nvSpPr>
        <p:spPr>
          <a:ln/>
        </p:spPr>
      </p:sp>
      <p:sp>
        <p:nvSpPr>
          <p:cNvPr id="939011" name="Rectangle 3">
            <a:extLst>
              <a:ext uri="{FF2B5EF4-FFF2-40B4-BE49-F238E27FC236}">
                <a16:creationId xmlns:a16="http://schemas.microsoft.com/office/drawing/2014/main" id="{1A4DC2A8-EB82-496A-9E1D-F8EEE7E6B2DA}"/>
              </a:ext>
            </a:extLst>
          </p:cNvPr>
          <p:cNvSpPr>
            <a:spLocks noGrp="1" noChangeArrowheads="1"/>
          </p:cNvSpPr>
          <p:nvPr>
            <p:ph type="body" idx="1"/>
          </p:nvPr>
        </p:nvSpPr>
        <p:spPr/>
        <p:txBody>
          <a:bodyPr/>
          <a:lstStyle/>
          <a:p>
            <a:pPr marL="0" indent="0">
              <a:buFontTx/>
              <a:buNone/>
            </a:pPr>
            <a:endParaRPr lang="en-GB" altLang="it-IT" b="1"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8A3117-C178-4326-B0A5-8DDAD82FAFE1}"/>
              </a:ext>
            </a:extLst>
          </p:cNvPr>
          <p:cNvSpPr>
            <a:spLocks noGrp="1" noChangeArrowheads="1"/>
          </p:cNvSpPr>
          <p:nvPr>
            <p:ph type="sldNum" sz="quarter" idx="5"/>
          </p:nvPr>
        </p:nvSpPr>
        <p:spPr>
          <a:ln/>
        </p:spPr>
        <p:txBody>
          <a:bodyPr/>
          <a:lstStyle/>
          <a:p>
            <a:fld id="{ADA36EB7-2A8F-467A-A766-FB82187629A4}" type="slidenum">
              <a:rPr lang="it-IT" altLang="it-IT"/>
              <a:pPr/>
              <a:t>24</a:t>
            </a:fld>
            <a:endParaRPr lang="it-IT" altLang="it-IT"/>
          </a:p>
        </p:txBody>
      </p:sp>
      <p:sp>
        <p:nvSpPr>
          <p:cNvPr id="1076226" name="Rectangle 2">
            <a:extLst>
              <a:ext uri="{FF2B5EF4-FFF2-40B4-BE49-F238E27FC236}">
                <a16:creationId xmlns:a16="http://schemas.microsoft.com/office/drawing/2014/main" id="{13B9E021-2CE0-444C-BDFB-7DC52F4A1190}"/>
              </a:ext>
            </a:extLst>
          </p:cNvPr>
          <p:cNvSpPr>
            <a:spLocks noGrp="1" noRot="1" noChangeAspect="1" noChangeArrowheads="1" noTextEdit="1"/>
          </p:cNvSpPr>
          <p:nvPr>
            <p:ph type="sldImg"/>
          </p:nvPr>
        </p:nvSpPr>
        <p:spPr>
          <a:ln/>
        </p:spPr>
      </p:sp>
      <p:sp>
        <p:nvSpPr>
          <p:cNvPr id="1076227" name="Rectangle 3">
            <a:extLst>
              <a:ext uri="{FF2B5EF4-FFF2-40B4-BE49-F238E27FC236}">
                <a16:creationId xmlns:a16="http://schemas.microsoft.com/office/drawing/2014/main" id="{2C46AF99-67BF-45CA-BB30-280BA86554B5}"/>
              </a:ext>
            </a:extLst>
          </p:cNvPr>
          <p:cNvSpPr>
            <a:spLocks noGrp="1" noChangeArrowheads="1"/>
          </p:cNvSpPr>
          <p:nvPr>
            <p:ph type="body" idx="1"/>
          </p:nvPr>
        </p:nvSpPr>
        <p:spPr/>
        <p:txBody>
          <a:bodyPr/>
          <a:lstStyle/>
          <a:p>
            <a:pPr marL="0" indent="0">
              <a:buFontTx/>
              <a:buNone/>
            </a:pPr>
            <a:endParaRPr lang="en-GB" altLang="it-IT" b="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B6B0A46D-A8D8-473E-97CF-FF13196CD5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defRPr sz="2000">
                <a:solidFill>
                  <a:schemeClr val="tx1"/>
                </a:solidFill>
                <a:latin typeface="Arial" panose="020B0604020202020204" pitchFamily="34" charset="0"/>
                <a:ea typeface="ヒラギノ角ゴ Pro W3" pitchFamily="-1" charset="-128"/>
              </a:defRPr>
            </a:lvl1pPr>
            <a:lvl2pPr marL="37931725" indent="-37474525" defTabSz="990600" eaLnBrk="0" hangingPunct="0">
              <a:defRPr sz="2000">
                <a:solidFill>
                  <a:schemeClr val="tx1"/>
                </a:solidFill>
                <a:latin typeface="Arial" panose="020B0604020202020204" pitchFamily="34" charset="0"/>
                <a:ea typeface="ヒラギノ角ゴ Pro W3" pitchFamily="-1" charset="-128"/>
              </a:defRPr>
            </a:lvl2pPr>
            <a:lvl3pPr eaLnBrk="0" hangingPunct="0">
              <a:defRPr sz="2000">
                <a:solidFill>
                  <a:schemeClr val="tx1"/>
                </a:solidFill>
                <a:latin typeface="Arial" panose="020B0604020202020204" pitchFamily="34" charset="0"/>
                <a:ea typeface="ヒラギノ角ゴ Pro W3" pitchFamily="-1" charset="-128"/>
              </a:defRPr>
            </a:lvl3pPr>
            <a:lvl4pPr eaLnBrk="0" hangingPunct="0">
              <a:defRPr sz="2000">
                <a:solidFill>
                  <a:schemeClr val="tx1"/>
                </a:solidFill>
                <a:latin typeface="Arial" panose="020B0604020202020204" pitchFamily="34" charset="0"/>
                <a:ea typeface="ヒラギノ角ゴ Pro W3" pitchFamily="-1" charset="-128"/>
              </a:defRPr>
            </a:lvl4pPr>
            <a:lvl5pPr eaLnBrk="0" hangingPunct="0">
              <a:defRPr sz="2000">
                <a:solidFill>
                  <a:schemeClr val="tx1"/>
                </a:solidFill>
                <a:latin typeface="Arial" panose="020B0604020202020204" pitchFamily="34" charset="0"/>
                <a:ea typeface="ヒラギノ角ゴ Pro W3" pitchFamily="-1" charset="-128"/>
              </a:defRPr>
            </a:lvl5pPr>
            <a:lvl6pPr marL="457200" eaLnBrk="0" fontAlgn="base" hangingPunct="0">
              <a:lnSpc>
                <a:spcPct val="120000"/>
              </a:lnSpc>
              <a:spcBef>
                <a:spcPct val="50000"/>
              </a:spcBef>
              <a:spcAft>
                <a:spcPct val="0"/>
              </a:spcAft>
              <a:defRPr sz="2000">
                <a:solidFill>
                  <a:schemeClr val="tx1"/>
                </a:solidFill>
                <a:latin typeface="Arial" panose="020B0604020202020204" pitchFamily="34" charset="0"/>
                <a:ea typeface="ヒラギノ角ゴ Pro W3" pitchFamily="-1" charset="-128"/>
              </a:defRPr>
            </a:lvl6pPr>
            <a:lvl7pPr marL="914400" eaLnBrk="0" fontAlgn="base" hangingPunct="0">
              <a:lnSpc>
                <a:spcPct val="120000"/>
              </a:lnSpc>
              <a:spcBef>
                <a:spcPct val="50000"/>
              </a:spcBef>
              <a:spcAft>
                <a:spcPct val="0"/>
              </a:spcAft>
              <a:defRPr sz="2000">
                <a:solidFill>
                  <a:schemeClr val="tx1"/>
                </a:solidFill>
                <a:latin typeface="Arial" panose="020B0604020202020204" pitchFamily="34" charset="0"/>
                <a:ea typeface="ヒラギノ角ゴ Pro W3" pitchFamily="-1" charset="-128"/>
              </a:defRPr>
            </a:lvl7pPr>
            <a:lvl8pPr marL="1371600" eaLnBrk="0" fontAlgn="base" hangingPunct="0">
              <a:lnSpc>
                <a:spcPct val="120000"/>
              </a:lnSpc>
              <a:spcBef>
                <a:spcPct val="50000"/>
              </a:spcBef>
              <a:spcAft>
                <a:spcPct val="0"/>
              </a:spcAft>
              <a:defRPr sz="2000">
                <a:solidFill>
                  <a:schemeClr val="tx1"/>
                </a:solidFill>
                <a:latin typeface="Arial" panose="020B0604020202020204" pitchFamily="34" charset="0"/>
                <a:ea typeface="ヒラギノ角ゴ Pro W3" pitchFamily="-1" charset="-128"/>
              </a:defRPr>
            </a:lvl8pPr>
            <a:lvl9pPr marL="1828800" eaLnBrk="0" fontAlgn="base" hangingPunct="0">
              <a:lnSpc>
                <a:spcPct val="120000"/>
              </a:lnSpc>
              <a:spcBef>
                <a:spcPct val="50000"/>
              </a:spcBef>
              <a:spcAft>
                <a:spcPct val="0"/>
              </a:spcAft>
              <a:defRPr sz="2000">
                <a:solidFill>
                  <a:schemeClr val="tx1"/>
                </a:solidFill>
                <a:latin typeface="Arial" panose="020B0604020202020204" pitchFamily="34" charset="0"/>
                <a:ea typeface="ヒラギノ角ゴ Pro W3" pitchFamily="-1" charset="-128"/>
              </a:defRPr>
            </a:lvl9pPr>
          </a:lstStyle>
          <a:p>
            <a:pPr eaLnBrk="1" hangingPunct="1"/>
            <a:fld id="{FA3B8B0B-9C35-4419-930B-4457C2C6797D}" type="slidenum">
              <a:rPr lang="it-IT" altLang="it-IT" sz="1300">
                <a:latin typeface="Times New Roman" panose="02020603050405020304" pitchFamily="18" charset="0"/>
              </a:rPr>
              <a:pPr eaLnBrk="1" hangingPunct="1"/>
              <a:t>3</a:t>
            </a:fld>
            <a:endParaRPr lang="it-IT" altLang="it-IT" sz="1300">
              <a:latin typeface="Times New Roman" panose="02020603050405020304" pitchFamily="18" charset="0"/>
            </a:endParaRPr>
          </a:p>
        </p:txBody>
      </p:sp>
      <p:sp>
        <p:nvSpPr>
          <p:cNvPr id="36867" name="Rectangle 2">
            <a:extLst>
              <a:ext uri="{FF2B5EF4-FFF2-40B4-BE49-F238E27FC236}">
                <a16:creationId xmlns:a16="http://schemas.microsoft.com/office/drawing/2014/main" id="{9D9CDF8F-437A-493B-B525-1D66C8597C4E}"/>
              </a:ext>
            </a:extLst>
          </p:cNvPr>
          <p:cNvSpPr>
            <a:spLocks noGrp="1" noRot="1" noChangeAspect="1" noChangeArrowheads="1" noTextEdit="1"/>
          </p:cNvSpPr>
          <p:nvPr>
            <p:ph type="sldImg"/>
          </p:nvPr>
        </p:nvSpPr>
        <p:spPr>
          <a:xfrm>
            <a:off x="992188" y="768350"/>
            <a:ext cx="5114925" cy="3836988"/>
          </a:xfrm>
          <a:ln/>
        </p:spPr>
      </p:sp>
      <p:sp>
        <p:nvSpPr>
          <p:cNvPr id="36868" name="Rectangle 3">
            <a:extLst>
              <a:ext uri="{FF2B5EF4-FFF2-40B4-BE49-F238E27FC236}">
                <a16:creationId xmlns:a16="http://schemas.microsoft.com/office/drawing/2014/main" id="{359F0599-F24B-4B99-A37B-F6791F5B10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GB" altLang="it-IT">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118E179-0397-4C1E-9C9B-D5F677745AFF}"/>
              </a:ext>
            </a:extLst>
          </p:cNvPr>
          <p:cNvSpPr>
            <a:spLocks noGrp="1" noChangeArrowheads="1"/>
          </p:cNvSpPr>
          <p:nvPr>
            <p:ph type="sldNum" sz="quarter" idx="5"/>
          </p:nvPr>
        </p:nvSpPr>
        <p:spPr>
          <a:ln/>
        </p:spPr>
        <p:txBody>
          <a:bodyPr/>
          <a:lstStyle/>
          <a:p>
            <a:fld id="{8014F1A0-6A40-483D-86CC-EA725508964C}" type="slidenum">
              <a:rPr lang="it-IT" altLang="it-IT"/>
              <a:pPr/>
              <a:t>25</a:t>
            </a:fld>
            <a:endParaRPr lang="it-IT" altLang="it-IT"/>
          </a:p>
        </p:txBody>
      </p:sp>
      <p:sp>
        <p:nvSpPr>
          <p:cNvPr id="1091586" name="Rectangle 2">
            <a:extLst>
              <a:ext uri="{FF2B5EF4-FFF2-40B4-BE49-F238E27FC236}">
                <a16:creationId xmlns:a16="http://schemas.microsoft.com/office/drawing/2014/main" id="{31BAA314-D8F0-4D4E-B632-CE8C39468368}"/>
              </a:ext>
            </a:extLst>
          </p:cNvPr>
          <p:cNvSpPr>
            <a:spLocks noGrp="1" noRot="1" noChangeAspect="1" noChangeArrowheads="1" noTextEdit="1"/>
          </p:cNvSpPr>
          <p:nvPr>
            <p:ph type="sldImg"/>
          </p:nvPr>
        </p:nvSpPr>
        <p:spPr>
          <a:ln/>
        </p:spPr>
      </p:sp>
      <p:sp>
        <p:nvSpPr>
          <p:cNvPr id="1091587" name="Rectangle 3">
            <a:extLst>
              <a:ext uri="{FF2B5EF4-FFF2-40B4-BE49-F238E27FC236}">
                <a16:creationId xmlns:a16="http://schemas.microsoft.com/office/drawing/2014/main" id="{85E94727-F44C-46A0-8DBA-0788F7886572}"/>
              </a:ext>
            </a:extLst>
          </p:cNvPr>
          <p:cNvSpPr>
            <a:spLocks noGrp="1" noChangeArrowheads="1"/>
          </p:cNvSpPr>
          <p:nvPr>
            <p:ph type="body" idx="1"/>
          </p:nvPr>
        </p:nvSpPr>
        <p:spPr/>
        <p:txBody>
          <a:bodyPr/>
          <a:lstStyle/>
          <a:p>
            <a:endParaRPr lang="en-GB" alt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4CF62E2-773A-415F-B0F9-9A9214327F1F}"/>
              </a:ext>
            </a:extLst>
          </p:cNvPr>
          <p:cNvSpPr>
            <a:spLocks noGrp="1" noChangeArrowheads="1"/>
          </p:cNvSpPr>
          <p:nvPr>
            <p:ph type="sldNum" sz="quarter" idx="5"/>
          </p:nvPr>
        </p:nvSpPr>
        <p:spPr>
          <a:ln/>
        </p:spPr>
        <p:txBody>
          <a:bodyPr/>
          <a:lstStyle/>
          <a:p>
            <a:fld id="{BCE294FD-26F6-4976-9521-7B683DA1A883}" type="slidenum">
              <a:rPr lang="it-IT" altLang="it-IT"/>
              <a:pPr/>
              <a:t>26</a:t>
            </a:fld>
            <a:endParaRPr lang="it-IT" altLang="it-IT"/>
          </a:p>
        </p:txBody>
      </p:sp>
      <p:sp>
        <p:nvSpPr>
          <p:cNvPr id="1078274" name="Rectangle 2">
            <a:extLst>
              <a:ext uri="{FF2B5EF4-FFF2-40B4-BE49-F238E27FC236}">
                <a16:creationId xmlns:a16="http://schemas.microsoft.com/office/drawing/2014/main" id="{81741B28-40F7-4E1C-8234-BA8BC70160D4}"/>
              </a:ext>
            </a:extLst>
          </p:cNvPr>
          <p:cNvSpPr>
            <a:spLocks noGrp="1" noRot="1" noChangeAspect="1" noChangeArrowheads="1" noTextEdit="1"/>
          </p:cNvSpPr>
          <p:nvPr>
            <p:ph type="sldImg"/>
          </p:nvPr>
        </p:nvSpPr>
        <p:spPr>
          <a:ln/>
        </p:spPr>
      </p:sp>
      <p:sp>
        <p:nvSpPr>
          <p:cNvPr id="1078275" name="Rectangle 3">
            <a:extLst>
              <a:ext uri="{FF2B5EF4-FFF2-40B4-BE49-F238E27FC236}">
                <a16:creationId xmlns:a16="http://schemas.microsoft.com/office/drawing/2014/main" id="{2C7D0CED-37E1-423C-9E16-92B6D3119A31}"/>
              </a:ext>
            </a:extLst>
          </p:cNvPr>
          <p:cNvSpPr>
            <a:spLocks noGrp="1" noChangeArrowheads="1"/>
          </p:cNvSpPr>
          <p:nvPr>
            <p:ph type="body" idx="1"/>
          </p:nvPr>
        </p:nvSpPr>
        <p:spPr/>
        <p:txBody>
          <a:bodyPr/>
          <a:lstStyle/>
          <a:p>
            <a:pPr marL="0" indent="0">
              <a:buFontTx/>
              <a:buNone/>
            </a:pPr>
            <a:endParaRPr lang="en-GB" altLang="it-IT" b="1"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46F213-A6A8-4FF0-BB9B-B87424869B5E}"/>
              </a:ext>
            </a:extLst>
          </p:cNvPr>
          <p:cNvSpPr>
            <a:spLocks noGrp="1" noChangeArrowheads="1"/>
          </p:cNvSpPr>
          <p:nvPr>
            <p:ph type="sldNum" sz="quarter" idx="5"/>
          </p:nvPr>
        </p:nvSpPr>
        <p:spPr>
          <a:ln/>
        </p:spPr>
        <p:txBody>
          <a:bodyPr/>
          <a:lstStyle/>
          <a:p>
            <a:fld id="{ED171933-69DF-4E34-9C61-85D09EE7CDE1}" type="slidenum">
              <a:rPr lang="it-IT" altLang="it-IT"/>
              <a:pPr/>
              <a:t>27</a:t>
            </a:fld>
            <a:endParaRPr lang="it-IT" altLang="it-IT"/>
          </a:p>
        </p:txBody>
      </p:sp>
      <p:sp>
        <p:nvSpPr>
          <p:cNvPr id="1097730" name="Rectangle 2">
            <a:extLst>
              <a:ext uri="{FF2B5EF4-FFF2-40B4-BE49-F238E27FC236}">
                <a16:creationId xmlns:a16="http://schemas.microsoft.com/office/drawing/2014/main" id="{E0206595-30DD-40F0-9707-78A816C37D1C}"/>
              </a:ext>
            </a:extLst>
          </p:cNvPr>
          <p:cNvSpPr>
            <a:spLocks noGrp="1" noRot="1" noChangeAspect="1" noChangeArrowheads="1" noTextEdit="1"/>
          </p:cNvSpPr>
          <p:nvPr>
            <p:ph type="sldImg"/>
          </p:nvPr>
        </p:nvSpPr>
        <p:spPr>
          <a:ln/>
        </p:spPr>
      </p:sp>
      <p:sp>
        <p:nvSpPr>
          <p:cNvPr id="1097731" name="Rectangle 3">
            <a:extLst>
              <a:ext uri="{FF2B5EF4-FFF2-40B4-BE49-F238E27FC236}">
                <a16:creationId xmlns:a16="http://schemas.microsoft.com/office/drawing/2014/main" id="{60F99BE5-B2F4-488B-AAB0-0B47ABB13ABB}"/>
              </a:ext>
            </a:extLst>
          </p:cNvPr>
          <p:cNvSpPr>
            <a:spLocks noGrp="1" noChangeArrowheads="1"/>
          </p:cNvSpPr>
          <p:nvPr>
            <p:ph type="body" idx="1"/>
          </p:nvPr>
        </p:nvSpPr>
        <p:spPr/>
        <p:txBody>
          <a:bodyPr/>
          <a:lstStyle/>
          <a:p>
            <a:endParaRPr lang="en-GB" alt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39F2DC3-BFFD-41F1-8C2B-9D646BF96FB6}"/>
              </a:ext>
            </a:extLst>
          </p:cNvPr>
          <p:cNvSpPr>
            <a:spLocks noGrp="1" noChangeArrowheads="1"/>
          </p:cNvSpPr>
          <p:nvPr>
            <p:ph type="sldNum" sz="quarter" idx="5"/>
          </p:nvPr>
        </p:nvSpPr>
        <p:spPr>
          <a:ln/>
        </p:spPr>
        <p:txBody>
          <a:bodyPr/>
          <a:lstStyle/>
          <a:p>
            <a:fld id="{7EE3255C-A4F2-4A5D-8C63-E6B139221393}" type="slidenum">
              <a:rPr lang="it-IT" altLang="it-IT"/>
              <a:pPr/>
              <a:t>28</a:t>
            </a:fld>
            <a:endParaRPr lang="it-IT" altLang="it-IT"/>
          </a:p>
        </p:txBody>
      </p:sp>
      <p:sp>
        <p:nvSpPr>
          <p:cNvPr id="1095682" name="Rectangle 2">
            <a:extLst>
              <a:ext uri="{FF2B5EF4-FFF2-40B4-BE49-F238E27FC236}">
                <a16:creationId xmlns:a16="http://schemas.microsoft.com/office/drawing/2014/main" id="{FC2C2BEF-0A7F-4A46-9320-06992EB2C1B1}"/>
              </a:ext>
            </a:extLst>
          </p:cNvPr>
          <p:cNvSpPr>
            <a:spLocks noGrp="1" noRot="1" noChangeAspect="1" noChangeArrowheads="1" noTextEdit="1"/>
          </p:cNvSpPr>
          <p:nvPr>
            <p:ph type="sldImg"/>
          </p:nvPr>
        </p:nvSpPr>
        <p:spPr>
          <a:ln/>
        </p:spPr>
      </p:sp>
      <p:sp>
        <p:nvSpPr>
          <p:cNvPr id="1095683" name="Rectangle 3">
            <a:extLst>
              <a:ext uri="{FF2B5EF4-FFF2-40B4-BE49-F238E27FC236}">
                <a16:creationId xmlns:a16="http://schemas.microsoft.com/office/drawing/2014/main" id="{4ADD0FD9-8528-4C89-9D35-51C75AD2F282}"/>
              </a:ext>
            </a:extLst>
          </p:cNvPr>
          <p:cNvSpPr>
            <a:spLocks noGrp="1" noChangeArrowheads="1"/>
          </p:cNvSpPr>
          <p:nvPr>
            <p:ph type="body" idx="1"/>
          </p:nvPr>
        </p:nvSpPr>
        <p:spPr/>
        <p:txBody>
          <a:bodyPr/>
          <a:lstStyle/>
          <a:p>
            <a:pPr marL="0" indent="0">
              <a:buFontTx/>
              <a:buNone/>
            </a:pPr>
            <a:endParaRPr lang="en-GB" altLang="it-IT" b="1"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FCC80BD-2CC2-4CF6-8B04-861151EE6777}"/>
              </a:ext>
            </a:extLst>
          </p:cNvPr>
          <p:cNvSpPr>
            <a:spLocks noGrp="1" noChangeArrowheads="1"/>
          </p:cNvSpPr>
          <p:nvPr>
            <p:ph type="sldNum" sz="quarter" idx="5"/>
          </p:nvPr>
        </p:nvSpPr>
        <p:spPr>
          <a:ln/>
        </p:spPr>
        <p:txBody>
          <a:bodyPr/>
          <a:lstStyle/>
          <a:p>
            <a:fld id="{6EAEA09B-E476-490B-9DE7-183562AD91F9}" type="slidenum">
              <a:rPr lang="it-IT" altLang="it-IT"/>
              <a:pPr/>
              <a:t>29</a:t>
            </a:fld>
            <a:endParaRPr lang="it-IT" altLang="it-IT"/>
          </a:p>
        </p:txBody>
      </p:sp>
      <p:sp>
        <p:nvSpPr>
          <p:cNvPr id="941058" name="Rectangle 2">
            <a:extLst>
              <a:ext uri="{FF2B5EF4-FFF2-40B4-BE49-F238E27FC236}">
                <a16:creationId xmlns:a16="http://schemas.microsoft.com/office/drawing/2014/main" id="{6E44AF0F-A490-4160-A9E9-05A96009B6A9}"/>
              </a:ext>
            </a:extLst>
          </p:cNvPr>
          <p:cNvSpPr>
            <a:spLocks noGrp="1" noRot="1" noChangeAspect="1" noChangeArrowheads="1" noTextEdit="1"/>
          </p:cNvSpPr>
          <p:nvPr>
            <p:ph type="sldImg"/>
          </p:nvPr>
        </p:nvSpPr>
        <p:spPr>
          <a:ln/>
        </p:spPr>
      </p:sp>
      <p:sp>
        <p:nvSpPr>
          <p:cNvPr id="941059" name="Rectangle 3">
            <a:extLst>
              <a:ext uri="{FF2B5EF4-FFF2-40B4-BE49-F238E27FC236}">
                <a16:creationId xmlns:a16="http://schemas.microsoft.com/office/drawing/2014/main" id="{06BCC5F4-610F-4E02-8B1D-41EC2E9EF739}"/>
              </a:ext>
            </a:extLst>
          </p:cNvPr>
          <p:cNvSpPr>
            <a:spLocks noGrp="1" noChangeArrowheads="1"/>
          </p:cNvSpPr>
          <p:nvPr>
            <p:ph type="body" idx="1"/>
          </p:nvPr>
        </p:nvSpPr>
        <p:spPr/>
        <p:txBody>
          <a:bodyPr/>
          <a:lstStyle/>
          <a:p>
            <a:pPr marL="0" indent="0">
              <a:buFontTx/>
              <a:buNone/>
            </a:pPr>
            <a:endParaRPr lang="en-GB" altLang="it-IT"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6C5872B-45AC-46DC-8F1F-6AB5AC836CF7}"/>
              </a:ext>
            </a:extLst>
          </p:cNvPr>
          <p:cNvSpPr>
            <a:spLocks noGrp="1" noChangeArrowheads="1"/>
          </p:cNvSpPr>
          <p:nvPr>
            <p:ph type="sldNum" sz="quarter" idx="5"/>
          </p:nvPr>
        </p:nvSpPr>
        <p:spPr>
          <a:ln/>
        </p:spPr>
        <p:txBody>
          <a:bodyPr/>
          <a:lstStyle/>
          <a:p>
            <a:fld id="{20CAD14B-F78B-4FAB-A9C0-5F8F5A67179F}" type="slidenum">
              <a:rPr lang="it-IT" altLang="it-IT"/>
              <a:pPr/>
              <a:t>30</a:t>
            </a:fld>
            <a:endParaRPr lang="it-IT" altLang="it-IT"/>
          </a:p>
        </p:txBody>
      </p:sp>
      <p:sp>
        <p:nvSpPr>
          <p:cNvPr id="945154" name="Rectangle 2">
            <a:extLst>
              <a:ext uri="{FF2B5EF4-FFF2-40B4-BE49-F238E27FC236}">
                <a16:creationId xmlns:a16="http://schemas.microsoft.com/office/drawing/2014/main" id="{CAB864CA-B548-4E82-AC85-E33ED4805F12}"/>
              </a:ext>
            </a:extLst>
          </p:cNvPr>
          <p:cNvSpPr>
            <a:spLocks noGrp="1" noRot="1" noChangeAspect="1" noChangeArrowheads="1" noTextEdit="1"/>
          </p:cNvSpPr>
          <p:nvPr>
            <p:ph type="sldImg"/>
          </p:nvPr>
        </p:nvSpPr>
        <p:spPr>
          <a:ln/>
        </p:spPr>
      </p:sp>
      <p:sp>
        <p:nvSpPr>
          <p:cNvPr id="945155" name="Rectangle 3">
            <a:extLst>
              <a:ext uri="{FF2B5EF4-FFF2-40B4-BE49-F238E27FC236}">
                <a16:creationId xmlns:a16="http://schemas.microsoft.com/office/drawing/2014/main" id="{2B67AFE0-EAB6-43D2-B675-D0826D16175F}"/>
              </a:ext>
            </a:extLst>
          </p:cNvPr>
          <p:cNvSpPr>
            <a:spLocks noGrp="1" noChangeArrowheads="1"/>
          </p:cNvSpPr>
          <p:nvPr>
            <p:ph type="body" idx="1"/>
          </p:nvPr>
        </p:nvSpPr>
        <p:spPr/>
        <p:txBody>
          <a:bodyPr/>
          <a:lstStyle/>
          <a:p>
            <a:pPr marL="0" indent="0">
              <a:buFontTx/>
              <a:buNone/>
            </a:pPr>
            <a:endParaRPr lang="en-GB" altLang="it-IT"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C37B0FB-E0A5-4C3E-953E-BEF5AF8FBF9E}"/>
              </a:ext>
            </a:extLst>
          </p:cNvPr>
          <p:cNvSpPr>
            <a:spLocks noGrp="1" noChangeArrowheads="1"/>
          </p:cNvSpPr>
          <p:nvPr>
            <p:ph type="sldNum" sz="quarter" idx="5"/>
          </p:nvPr>
        </p:nvSpPr>
        <p:spPr>
          <a:ln/>
        </p:spPr>
        <p:txBody>
          <a:bodyPr/>
          <a:lstStyle/>
          <a:p>
            <a:fld id="{C89D684F-D7FB-4C47-A605-568A4A81BC41}" type="slidenum">
              <a:rPr lang="it-IT" altLang="it-IT"/>
              <a:pPr/>
              <a:t>31</a:t>
            </a:fld>
            <a:endParaRPr lang="it-IT" altLang="it-IT"/>
          </a:p>
        </p:txBody>
      </p:sp>
      <p:sp>
        <p:nvSpPr>
          <p:cNvPr id="875522" name="Rectangle 2">
            <a:extLst>
              <a:ext uri="{FF2B5EF4-FFF2-40B4-BE49-F238E27FC236}">
                <a16:creationId xmlns:a16="http://schemas.microsoft.com/office/drawing/2014/main" id="{FA200AF8-8D71-4288-AE72-DDA79E263563}"/>
              </a:ext>
            </a:extLst>
          </p:cNvPr>
          <p:cNvSpPr>
            <a:spLocks noGrp="1" noRot="1" noChangeAspect="1" noChangeArrowheads="1" noTextEdit="1"/>
          </p:cNvSpPr>
          <p:nvPr>
            <p:ph type="sldImg"/>
          </p:nvPr>
        </p:nvSpPr>
        <p:spPr>
          <a:ln/>
        </p:spPr>
      </p:sp>
      <p:sp>
        <p:nvSpPr>
          <p:cNvPr id="875523" name="Rectangle 3">
            <a:extLst>
              <a:ext uri="{FF2B5EF4-FFF2-40B4-BE49-F238E27FC236}">
                <a16:creationId xmlns:a16="http://schemas.microsoft.com/office/drawing/2014/main" id="{0ABF450B-CAD6-4F41-9F9A-62683B1B4C5B}"/>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78DB00F-B315-4569-B0D2-53B0B922D332}"/>
              </a:ext>
            </a:extLst>
          </p:cNvPr>
          <p:cNvSpPr>
            <a:spLocks noGrp="1" noChangeArrowheads="1"/>
          </p:cNvSpPr>
          <p:nvPr>
            <p:ph type="sldNum" sz="quarter" idx="5"/>
          </p:nvPr>
        </p:nvSpPr>
        <p:spPr>
          <a:ln/>
        </p:spPr>
        <p:txBody>
          <a:bodyPr/>
          <a:lstStyle/>
          <a:p>
            <a:fld id="{5592C944-9CF4-4293-9B43-C3FE78BA6DC0}" type="slidenum">
              <a:rPr lang="it-IT" altLang="it-IT"/>
              <a:pPr/>
              <a:t>32</a:t>
            </a:fld>
            <a:endParaRPr lang="it-IT" altLang="it-IT"/>
          </a:p>
        </p:txBody>
      </p:sp>
      <p:sp>
        <p:nvSpPr>
          <p:cNvPr id="947202" name="Rectangle 2">
            <a:extLst>
              <a:ext uri="{FF2B5EF4-FFF2-40B4-BE49-F238E27FC236}">
                <a16:creationId xmlns:a16="http://schemas.microsoft.com/office/drawing/2014/main" id="{646DDC20-5006-474A-88E4-4441D26ACE4C}"/>
              </a:ext>
            </a:extLst>
          </p:cNvPr>
          <p:cNvSpPr>
            <a:spLocks noGrp="1" noRot="1" noChangeAspect="1" noChangeArrowheads="1" noTextEdit="1"/>
          </p:cNvSpPr>
          <p:nvPr>
            <p:ph type="sldImg"/>
          </p:nvPr>
        </p:nvSpPr>
        <p:spPr>
          <a:ln/>
        </p:spPr>
      </p:sp>
      <p:sp>
        <p:nvSpPr>
          <p:cNvPr id="947203" name="Rectangle 3">
            <a:extLst>
              <a:ext uri="{FF2B5EF4-FFF2-40B4-BE49-F238E27FC236}">
                <a16:creationId xmlns:a16="http://schemas.microsoft.com/office/drawing/2014/main" id="{B782F316-2798-426D-B8B9-DC5A9DB2F0DF}"/>
              </a:ext>
            </a:extLst>
          </p:cNvPr>
          <p:cNvSpPr>
            <a:spLocks noGrp="1" noChangeArrowheads="1"/>
          </p:cNvSpPr>
          <p:nvPr>
            <p:ph type="body" idx="1"/>
          </p:nvPr>
        </p:nvSpPr>
        <p:spPr/>
        <p:txBody>
          <a:bodyPr/>
          <a:lstStyle/>
          <a:p>
            <a:pPr marL="0" indent="0">
              <a:buFontTx/>
              <a:buNone/>
            </a:pPr>
            <a:endParaRPr lang="en-GB" altLang="it-IT"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C3ECFD8-539B-4468-8643-60FFD97D1034}"/>
              </a:ext>
            </a:extLst>
          </p:cNvPr>
          <p:cNvSpPr>
            <a:spLocks noGrp="1" noChangeArrowheads="1"/>
          </p:cNvSpPr>
          <p:nvPr>
            <p:ph type="sldNum" sz="quarter" idx="5"/>
          </p:nvPr>
        </p:nvSpPr>
        <p:spPr>
          <a:ln/>
        </p:spPr>
        <p:txBody>
          <a:bodyPr/>
          <a:lstStyle/>
          <a:p>
            <a:fld id="{923CB9F9-8AEF-43C0-A38D-55C0B1278E68}" type="slidenum">
              <a:rPr lang="it-IT" altLang="it-IT"/>
              <a:pPr/>
              <a:t>33</a:t>
            </a:fld>
            <a:endParaRPr lang="it-IT" altLang="it-IT"/>
          </a:p>
        </p:txBody>
      </p:sp>
      <p:sp>
        <p:nvSpPr>
          <p:cNvPr id="949250" name="Rectangle 2">
            <a:extLst>
              <a:ext uri="{FF2B5EF4-FFF2-40B4-BE49-F238E27FC236}">
                <a16:creationId xmlns:a16="http://schemas.microsoft.com/office/drawing/2014/main" id="{CEC15A7B-E36E-4CCB-841D-CED083FE1017}"/>
              </a:ext>
            </a:extLst>
          </p:cNvPr>
          <p:cNvSpPr>
            <a:spLocks noGrp="1" noRot="1" noChangeAspect="1" noChangeArrowheads="1" noTextEdit="1"/>
          </p:cNvSpPr>
          <p:nvPr>
            <p:ph type="sldImg"/>
          </p:nvPr>
        </p:nvSpPr>
        <p:spPr>
          <a:ln/>
        </p:spPr>
      </p:sp>
      <p:sp>
        <p:nvSpPr>
          <p:cNvPr id="949251" name="Rectangle 3">
            <a:extLst>
              <a:ext uri="{FF2B5EF4-FFF2-40B4-BE49-F238E27FC236}">
                <a16:creationId xmlns:a16="http://schemas.microsoft.com/office/drawing/2014/main" id="{565356AE-B335-4B5A-BF26-6F56E2BD5CAB}"/>
              </a:ext>
            </a:extLst>
          </p:cNvPr>
          <p:cNvSpPr>
            <a:spLocks noGrp="1" noChangeArrowheads="1"/>
          </p:cNvSpPr>
          <p:nvPr>
            <p:ph type="body" idx="1"/>
          </p:nvPr>
        </p:nvSpPr>
        <p:spPr/>
        <p:txBody>
          <a:bodyPr/>
          <a:lstStyle/>
          <a:p>
            <a:pPr>
              <a:buFontTx/>
              <a:buNone/>
            </a:pPr>
            <a:endParaRPr lang="en-GB" altLang="it-IT"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A5C2722-3C3E-4DCE-ACD2-D0C72435BE28}"/>
              </a:ext>
            </a:extLst>
          </p:cNvPr>
          <p:cNvSpPr>
            <a:spLocks noGrp="1" noChangeArrowheads="1"/>
          </p:cNvSpPr>
          <p:nvPr>
            <p:ph type="sldNum" sz="quarter" idx="5"/>
          </p:nvPr>
        </p:nvSpPr>
        <p:spPr>
          <a:ln/>
        </p:spPr>
        <p:txBody>
          <a:bodyPr/>
          <a:lstStyle/>
          <a:p>
            <a:fld id="{5037D9B1-D1A1-4F81-BE40-CCA09F43529F}" type="slidenum">
              <a:rPr lang="it-IT" altLang="it-IT"/>
              <a:pPr/>
              <a:t>34</a:t>
            </a:fld>
            <a:endParaRPr lang="it-IT" altLang="it-IT"/>
          </a:p>
        </p:txBody>
      </p:sp>
      <p:sp>
        <p:nvSpPr>
          <p:cNvPr id="1080322" name="Rectangle 2">
            <a:extLst>
              <a:ext uri="{FF2B5EF4-FFF2-40B4-BE49-F238E27FC236}">
                <a16:creationId xmlns:a16="http://schemas.microsoft.com/office/drawing/2014/main" id="{221B6DCA-0C20-4E3A-95C3-8D8958910DFE}"/>
              </a:ext>
            </a:extLst>
          </p:cNvPr>
          <p:cNvSpPr>
            <a:spLocks noGrp="1" noRot="1" noChangeAspect="1" noChangeArrowheads="1" noTextEdit="1"/>
          </p:cNvSpPr>
          <p:nvPr>
            <p:ph type="sldImg"/>
          </p:nvPr>
        </p:nvSpPr>
        <p:spPr>
          <a:ln/>
        </p:spPr>
      </p:sp>
      <p:sp>
        <p:nvSpPr>
          <p:cNvPr id="1080323" name="Rectangle 3">
            <a:extLst>
              <a:ext uri="{FF2B5EF4-FFF2-40B4-BE49-F238E27FC236}">
                <a16:creationId xmlns:a16="http://schemas.microsoft.com/office/drawing/2014/main" id="{D43D7564-D965-490B-8294-62CDBD29B648}"/>
              </a:ext>
            </a:extLst>
          </p:cNvPr>
          <p:cNvSpPr>
            <a:spLocks noGrp="1" noChangeArrowheads="1"/>
          </p:cNvSpPr>
          <p:nvPr>
            <p:ph type="body" idx="1"/>
          </p:nvPr>
        </p:nvSpPr>
        <p:spPr/>
        <p:txBody>
          <a:bodyPr/>
          <a:lstStyle/>
          <a:p>
            <a:pPr>
              <a:buFontTx/>
              <a:buNone/>
            </a:pPr>
            <a:endParaRPr lang="en-GB" altLang="it-I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DBF52C4-8C1F-42AA-AF62-58F00DE1E032}"/>
              </a:ext>
            </a:extLst>
          </p:cNvPr>
          <p:cNvSpPr>
            <a:spLocks noGrp="1" noChangeArrowheads="1"/>
          </p:cNvSpPr>
          <p:nvPr>
            <p:ph type="sldNum" sz="quarter" idx="5"/>
          </p:nvPr>
        </p:nvSpPr>
        <p:spPr>
          <a:ln/>
        </p:spPr>
        <p:txBody>
          <a:bodyPr/>
          <a:lstStyle/>
          <a:p>
            <a:fld id="{D8C959B6-2D98-49CA-B58A-7E436AB62D8B}" type="slidenum">
              <a:rPr lang="it-IT" altLang="it-IT"/>
              <a:pPr/>
              <a:t>8</a:t>
            </a:fld>
            <a:endParaRPr lang="it-IT" altLang="it-IT"/>
          </a:p>
        </p:txBody>
      </p:sp>
      <p:sp>
        <p:nvSpPr>
          <p:cNvPr id="900098" name="Rectangle 2">
            <a:extLst>
              <a:ext uri="{FF2B5EF4-FFF2-40B4-BE49-F238E27FC236}">
                <a16:creationId xmlns:a16="http://schemas.microsoft.com/office/drawing/2014/main" id="{CB34BFC3-AF11-43D5-9176-7EAA025D5C9F}"/>
              </a:ext>
            </a:extLst>
          </p:cNvPr>
          <p:cNvSpPr>
            <a:spLocks noGrp="1" noRot="1" noChangeAspect="1" noChangeArrowheads="1" noTextEdit="1"/>
          </p:cNvSpPr>
          <p:nvPr>
            <p:ph type="sldImg"/>
          </p:nvPr>
        </p:nvSpPr>
        <p:spPr>
          <a:ln/>
        </p:spPr>
      </p:sp>
      <p:sp>
        <p:nvSpPr>
          <p:cNvPr id="900099" name="Rectangle 3">
            <a:extLst>
              <a:ext uri="{FF2B5EF4-FFF2-40B4-BE49-F238E27FC236}">
                <a16:creationId xmlns:a16="http://schemas.microsoft.com/office/drawing/2014/main" id="{FAAFCE2F-F9FF-4BCC-B978-9C0A861E44DD}"/>
              </a:ext>
            </a:extLst>
          </p:cNvPr>
          <p:cNvSpPr>
            <a:spLocks noGrp="1" noChangeArrowheads="1"/>
          </p:cNvSpPr>
          <p:nvPr>
            <p:ph type="body" idx="1"/>
          </p:nvPr>
        </p:nvSpPr>
        <p:spPr/>
        <p:txBody>
          <a:bodyPr/>
          <a:lstStyle/>
          <a:p>
            <a:pPr>
              <a:buFontTx/>
              <a:buNone/>
            </a:pPr>
            <a:endParaRPr lang="en-GB" altLang="it-IT"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DF948B-7563-48DC-9209-8CC61B1BCD2D}"/>
              </a:ext>
            </a:extLst>
          </p:cNvPr>
          <p:cNvSpPr>
            <a:spLocks noGrp="1" noChangeArrowheads="1"/>
          </p:cNvSpPr>
          <p:nvPr>
            <p:ph type="sldNum" sz="quarter" idx="5"/>
          </p:nvPr>
        </p:nvSpPr>
        <p:spPr>
          <a:ln/>
        </p:spPr>
        <p:txBody>
          <a:bodyPr/>
          <a:lstStyle/>
          <a:p>
            <a:fld id="{86082114-39AE-458B-B531-A8AB66CE492E}" type="slidenum">
              <a:rPr lang="it-IT" altLang="it-IT"/>
              <a:pPr/>
              <a:t>35</a:t>
            </a:fld>
            <a:endParaRPr lang="it-IT" altLang="it-IT"/>
          </a:p>
        </p:txBody>
      </p:sp>
      <p:sp>
        <p:nvSpPr>
          <p:cNvPr id="934914" name="Rectangle 2">
            <a:extLst>
              <a:ext uri="{FF2B5EF4-FFF2-40B4-BE49-F238E27FC236}">
                <a16:creationId xmlns:a16="http://schemas.microsoft.com/office/drawing/2014/main" id="{E07B5428-B58E-4442-AD77-3CE6FE93F0A0}"/>
              </a:ext>
            </a:extLst>
          </p:cNvPr>
          <p:cNvSpPr>
            <a:spLocks noGrp="1" noRot="1" noChangeAspect="1" noChangeArrowheads="1" noTextEdit="1"/>
          </p:cNvSpPr>
          <p:nvPr>
            <p:ph type="sldImg"/>
          </p:nvPr>
        </p:nvSpPr>
        <p:spPr>
          <a:ln/>
        </p:spPr>
      </p:sp>
      <p:sp>
        <p:nvSpPr>
          <p:cNvPr id="934915" name="Rectangle 3">
            <a:extLst>
              <a:ext uri="{FF2B5EF4-FFF2-40B4-BE49-F238E27FC236}">
                <a16:creationId xmlns:a16="http://schemas.microsoft.com/office/drawing/2014/main" id="{59CFE029-574E-4D3D-A620-0926171A98C9}"/>
              </a:ext>
            </a:extLst>
          </p:cNvPr>
          <p:cNvSpPr>
            <a:spLocks noGrp="1" noChangeArrowheads="1"/>
          </p:cNvSpPr>
          <p:nvPr>
            <p:ph type="body" idx="1"/>
          </p:nvPr>
        </p:nvSpPr>
        <p:spPr/>
        <p:txBody>
          <a:bodyPr/>
          <a:lstStyle/>
          <a:p>
            <a:endParaRPr lang="en-US" alt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A210648-D263-42DE-B97F-EDF4679052CE}"/>
              </a:ext>
            </a:extLst>
          </p:cNvPr>
          <p:cNvSpPr>
            <a:spLocks noGrp="1" noChangeArrowheads="1"/>
          </p:cNvSpPr>
          <p:nvPr>
            <p:ph type="sldNum" sz="quarter" idx="5"/>
          </p:nvPr>
        </p:nvSpPr>
        <p:spPr>
          <a:ln/>
        </p:spPr>
        <p:txBody>
          <a:bodyPr/>
          <a:lstStyle/>
          <a:p>
            <a:fld id="{563186B3-CC8E-48BB-B201-E4D467534A10}" type="slidenum">
              <a:rPr lang="it-IT" altLang="it-IT"/>
              <a:pPr/>
              <a:t>36</a:t>
            </a:fld>
            <a:endParaRPr lang="it-IT" altLang="it-IT"/>
          </a:p>
        </p:txBody>
      </p:sp>
      <p:sp>
        <p:nvSpPr>
          <p:cNvPr id="951298" name="Rectangle 2">
            <a:extLst>
              <a:ext uri="{FF2B5EF4-FFF2-40B4-BE49-F238E27FC236}">
                <a16:creationId xmlns:a16="http://schemas.microsoft.com/office/drawing/2014/main" id="{10275D0B-8242-40B0-AD44-49B7479DBD09}"/>
              </a:ext>
            </a:extLst>
          </p:cNvPr>
          <p:cNvSpPr>
            <a:spLocks noGrp="1" noRot="1" noChangeAspect="1" noChangeArrowheads="1" noTextEdit="1"/>
          </p:cNvSpPr>
          <p:nvPr>
            <p:ph type="sldImg"/>
          </p:nvPr>
        </p:nvSpPr>
        <p:spPr>
          <a:ln/>
        </p:spPr>
      </p:sp>
      <p:sp>
        <p:nvSpPr>
          <p:cNvPr id="951299" name="Rectangle 3">
            <a:extLst>
              <a:ext uri="{FF2B5EF4-FFF2-40B4-BE49-F238E27FC236}">
                <a16:creationId xmlns:a16="http://schemas.microsoft.com/office/drawing/2014/main" id="{4FA56C05-1C4A-4820-9CEE-9A6EA5809EC2}"/>
              </a:ext>
            </a:extLst>
          </p:cNvPr>
          <p:cNvSpPr>
            <a:spLocks noGrp="1" noChangeArrowheads="1"/>
          </p:cNvSpPr>
          <p:nvPr>
            <p:ph type="body" idx="1"/>
          </p:nvPr>
        </p:nvSpPr>
        <p:spPr/>
        <p:txBody>
          <a:bodyPr/>
          <a:lstStyle/>
          <a:p>
            <a:endParaRPr lang="it-IT" altLang="it-IT"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EE922E3-27F3-4D37-A399-2A2137EE82FC}"/>
              </a:ext>
            </a:extLst>
          </p:cNvPr>
          <p:cNvSpPr>
            <a:spLocks noGrp="1" noChangeArrowheads="1"/>
          </p:cNvSpPr>
          <p:nvPr>
            <p:ph type="sldNum" sz="quarter" idx="5"/>
          </p:nvPr>
        </p:nvSpPr>
        <p:spPr>
          <a:ln/>
        </p:spPr>
        <p:txBody>
          <a:bodyPr/>
          <a:lstStyle/>
          <a:p>
            <a:fld id="{783B2E54-7D49-4915-8980-C8CDC3A2B601}" type="slidenum">
              <a:rPr lang="it-IT" altLang="it-IT"/>
              <a:pPr/>
              <a:t>37</a:t>
            </a:fld>
            <a:endParaRPr lang="it-IT" altLang="it-IT"/>
          </a:p>
        </p:txBody>
      </p:sp>
      <p:sp>
        <p:nvSpPr>
          <p:cNvPr id="1047554" name="Rectangle 2">
            <a:extLst>
              <a:ext uri="{FF2B5EF4-FFF2-40B4-BE49-F238E27FC236}">
                <a16:creationId xmlns:a16="http://schemas.microsoft.com/office/drawing/2014/main" id="{5BE423B5-C270-4ABA-92CE-DC8AE893C5AB}"/>
              </a:ext>
            </a:extLst>
          </p:cNvPr>
          <p:cNvSpPr>
            <a:spLocks noGrp="1" noRot="1" noChangeAspect="1" noChangeArrowheads="1" noTextEdit="1"/>
          </p:cNvSpPr>
          <p:nvPr>
            <p:ph type="sldImg"/>
          </p:nvPr>
        </p:nvSpPr>
        <p:spPr>
          <a:ln/>
        </p:spPr>
      </p:sp>
      <p:sp>
        <p:nvSpPr>
          <p:cNvPr id="1047555" name="Rectangle 3">
            <a:extLst>
              <a:ext uri="{FF2B5EF4-FFF2-40B4-BE49-F238E27FC236}">
                <a16:creationId xmlns:a16="http://schemas.microsoft.com/office/drawing/2014/main" id="{98168BE4-6A5A-4AD5-9CFC-C697B54C30B4}"/>
              </a:ext>
            </a:extLst>
          </p:cNvPr>
          <p:cNvSpPr>
            <a:spLocks noGrp="1" noChangeArrowheads="1"/>
          </p:cNvSpPr>
          <p:nvPr>
            <p:ph type="body" idx="1"/>
          </p:nvPr>
        </p:nvSpPr>
        <p:spPr/>
        <p:txBody>
          <a:bodyPr/>
          <a:lstStyle/>
          <a:p>
            <a:pPr>
              <a:buFontTx/>
              <a:buChar char="-"/>
            </a:pPr>
            <a:endParaRPr lang="it-IT" altLang="it-IT" b="1"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58A32F4-CA1E-4225-9D71-C51FCA95B4AD}"/>
              </a:ext>
            </a:extLst>
          </p:cNvPr>
          <p:cNvSpPr>
            <a:spLocks noGrp="1" noChangeArrowheads="1"/>
          </p:cNvSpPr>
          <p:nvPr>
            <p:ph type="sldNum" sz="quarter" idx="5"/>
          </p:nvPr>
        </p:nvSpPr>
        <p:spPr>
          <a:ln/>
        </p:spPr>
        <p:txBody>
          <a:bodyPr/>
          <a:lstStyle/>
          <a:p>
            <a:fld id="{490295A3-F2BD-4C06-A38C-64162A4CB115}" type="slidenum">
              <a:rPr lang="it-IT" altLang="it-IT"/>
              <a:pPr/>
              <a:t>38</a:t>
            </a:fld>
            <a:endParaRPr lang="it-IT" altLang="it-IT"/>
          </a:p>
        </p:txBody>
      </p:sp>
      <p:sp>
        <p:nvSpPr>
          <p:cNvPr id="953346" name="Rectangle 2">
            <a:extLst>
              <a:ext uri="{FF2B5EF4-FFF2-40B4-BE49-F238E27FC236}">
                <a16:creationId xmlns:a16="http://schemas.microsoft.com/office/drawing/2014/main" id="{D781E20A-6976-4762-AE6B-5F3AC094F018}"/>
              </a:ext>
            </a:extLst>
          </p:cNvPr>
          <p:cNvSpPr>
            <a:spLocks noGrp="1" noRot="1" noChangeAspect="1" noChangeArrowheads="1" noTextEdit="1"/>
          </p:cNvSpPr>
          <p:nvPr>
            <p:ph type="sldImg"/>
          </p:nvPr>
        </p:nvSpPr>
        <p:spPr>
          <a:ln/>
        </p:spPr>
      </p:sp>
      <p:sp>
        <p:nvSpPr>
          <p:cNvPr id="953347" name="Rectangle 3">
            <a:extLst>
              <a:ext uri="{FF2B5EF4-FFF2-40B4-BE49-F238E27FC236}">
                <a16:creationId xmlns:a16="http://schemas.microsoft.com/office/drawing/2014/main" id="{ABCB6CAF-6119-4D35-9671-A8123B2FDB59}"/>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9B62A9B-D0F9-4223-B20A-C44AA82F2FB0}"/>
              </a:ext>
            </a:extLst>
          </p:cNvPr>
          <p:cNvSpPr>
            <a:spLocks noGrp="1" noChangeArrowheads="1"/>
          </p:cNvSpPr>
          <p:nvPr>
            <p:ph type="sldNum" sz="quarter" idx="5"/>
          </p:nvPr>
        </p:nvSpPr>
        <p:spPr>
          <a:ln/>
        </p:spPr>
        <p:txBody>
          <a:bodyPr/>
          <a:lstStyle/>
          <a:p>
            <a:fld id="{2A18257E-50B9-40D1-BCEA-A890E5072AC1}" type="slidenum">
              <a:rPr lang="it-IT" altLang="it-IT"/>
              <a:pPr/>
              <a:t>39</a:t>
            </a:fld>
            <a:endParaRPr lang="it-IT" altLang="it-IT"/>
          </a:p>
        </p:txBody>
      </p:sp>
      <p:sp>
        <p:nvSpPr>
          <p:cNvPr id="877570" name="Rectangle 2">
            <a:extLst>
              <a:ext uri="{FF2B5EF4-FFF2-40B4-BE49-F238E27FC236}">
                <a16:creationId xmlns:a16="http://schemas.microsoft.com/office/drawing/2014/main" id="{3F963B3C-1A9E-4F5B-96AE-75FB37EDC391}"/>
              </a:ext>
            </a:extLst>
          </p:cNvPr>
          <p:cNvSpPr>
            <a:spLocks noGrp="1" noRot="1" noChangeAspect="1" noChangeArrowheads="1" noTextEdit="1"/>
          </p:cNvSpPr>
          <p:nvPr>
            <p:ph type="sldImg"/>
          </p:nvPr>
        </p:nvSpPr>
        <p:spPr>
          <a:ln/>
        </p:spPr>
      </p:sp>
      <p:sp>
        <p:nvSpPr>
          <p:cNvPr id="877571" name="Rectangle 3">
            <a:extLst>
              <a:ext uri="{FF2B5EF4-FFF2-40B4-BE49-F238E27FC236}">
                <a16:creationId xmlns:a16="http://schemas.microsoft.com/office/drawing/2014/main" id="{44EDCDD2-62ED-43AA-92F4-271505D7D61D}"/>
              </a:ext>
            </a:extLst>
          </p:cNvPr>
          <p:cNvSpPr>
            <a:spLocks noGrp="1" noChangeArrowheads="1"/>
          </p:cNvSpPr>
          <p:nvPr>
            <p:ph type="body" idx="1"/>
          </p:nvPr>
        </p:nvSpPr>
        <p:spPr/>
        <p:txBody>
          <a:bodyPr/>
          <a:lstStyle/>
          <a:p>
            <a:endParaRPr lang="it-IT" altLang="it-IT"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42F3B46-9E86-4C7C-8E9A-4365BAD0D71E}"/>
              </a:ext>
            </a:extLst>
          </p:cNvPr>
          <p:cNvSpPr>
            <a:spLocks noGrp="1" noChangeArrowheads="1"/>
          </p:cNvSpPr>
          <p:nvPr>
            <p:ph type="sldNum" sz="quarter" idx="5"/>
          </p:nvPr>
        </p:nvSpPr>
        <p:spPr>
          <a:ln/>
        </p:spPr>
        <p:txBody>
          <a:bodyPr/>
          <a:lstStyle/>
          <a:p>
            <a:fld id="{9B9947D7-D764-4019-BBDF-3F2E01C4940E}" type="slidenum">
              <a:rPr lang="it-IT" altLang="it-IT"/>
              <a:pPr/>
              <a:t>40</a:t>
            </a:fld>
            <a:endParaRPr lang="it-IT" altLang="it-IT"/>
          </a:p>
        </p:txBody>
      </p:sp>
      <p:sp>
        <p:nvSpPr>
          <p:cNvPr id="878594" name="Rectangle 2">
            <a:extLst>
              <a:ext uri="{FF2B5EF4-FFF2-40B4-BE49-F238E27FC236}">
                <a16:creationId xmlns:a16="http://schemas.microsoft.com/office/drawing/2014/main" id="{86D9C8F0-E560-49FD-8830-BDE0ACD4B2CA}"/>
              </a:ext>
            </a:extLst>
          </p:cNvPr>
          <p:cNvSpPr>
            <a:spLocks noGrp="1" noRot="1" noChangeAspect="1" noChangeArrowheads="1" noTextEdit="1"/>
          </p:cNvSpPr>
          <p:nvPr>
            <p:ph type="sldImg"/>
          </p:nvPr>
        </p:nvSpPr>
        <p:spPr>
          <a:ln/>
        </p:spPr>
      </p:sp>
      <p:sp>
        <p:nvSpPr>
          <p:cNvPr id="878595" name="Rectangle 3">
            <a:extLst>
              <a:ext uri="{FF2B5EF4-FFF2-40B4-BE49-F238E27FC236}">
                <a16:creationId xmlns:a16="http://schemas.microsoft.com/office/drawing/2014/main" id="{60866B54-B2B3-4FF6-96D9-0E9725587FE4}"/>
              </a:ext>
            </a:extLst>
          </p:cNvPr>
          <p:cNvSpPr>
            <a:spLocks noGrp="1" noChangeArrowheads="1"/>
          </p:cNvSpPr>
          <p:nvPr>
            <p:ph type="body" idx="1"/>
          </p:nvPr>
        </p:nvSpPr>
        <p:spPr/>
        <p:txBody>
          <a:bodyPr/>
          <a:lstStyle/>
          <a:p>
            <a:endParaRPr lang="en-US" alt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1C95DB-160B-430B-A132-6324F4D45FE0}"/>
              </a:ext>
            </a:extLst>
          </p:cNvPr>
          <p:cNvSpPr>
            <a:spLocks noGrp="1" noChangeArrowheads="1"/>
          </p:cNvSpPr>
          <p:nvPr>
            <p:ph type="sldNum" sz="quarter" idx="5"/>
          </p:nvPr>
        </p:nvSpPr>
        <p:spPr>
          <a:ln/>
        </p:spPr>
        <p:txBody>
          <a:bodyPr/>
          <a:lstStyle/>
          <a:p>
            <a:fld id="{9C7AB78F-BD7D-4F13-B3BE-563A3466B85D}" type="slidenum">
              <a:rPr lang="it-IT" altLang="it-IT"/>
              <a:pPr/>
              <a:t>41</a:t>
            </a:fld>
            <a:endParaRPr lang="it-IT" altLang="it-IT"/>
          </a:p>
        </p:txBody>
      </p:sp>
      <p:sp>
        <p:nvSpPr>
          <p:cNvPr id="955394" name="Rectangle 2">
            <a:extLst>
              <a:ext uri="{FF2B5EF4-FFF2-40B4-BE49-F238E27FC236}">
                <a16:creationId xmlns:a16="http://schemas.microsoft.com/office/drawing/2014/main" id="{42F92756-9327-4E02-97F6-16AF51F1E60A}"/>
              </a:ext>
            </a:extLst>
          </p:cNvPr>
          <p:cNvSpPr>
            <a:spLocks noGrp="1" noRot="1" noChangeAspect="1" noChangeArrowheads="1" noTextEdit="1"/>
          </p:cNvSpPr>
          <p:nvPr>
            <p:ph type="sldImg"/>
          </p:nvPr>
        </p:nvSpPr>
        <p:spPr>
          <a:ln/>
        </p:spPr>
      </p:sp>
      <p:sp>
        <p:nvSpPr>
          <p:cNvPr id="955395" name="Rectangle 3">
            <a:extLst>
              <a:ext uri="{FF2B5EF4-FFF2-40B4-BE49-F238E27FC236}">
                <a16:creationId xmlns:a16="http://schemas.microsoft.com/office/drawing/2014/main" id="{2D03C38D-3471-43AA-951C-960F706E4BDD}"/>
              </a:ext>
            </a:extLst>
          </p:cNvPr>
          <p:cNvSpPr>
            <a:spLocks noGrp="1" noChangeArrowheads="1"/>
          </p:cNvSpPr>
          <p:nvPr>
            <p:ph type="body" idx="1"/>
          </p:nvPr>
        </p:nvSpPr>
        <p:spPr/>
        <p:txBody>
          <a:bodyPr/>
          <a:lstStyle/>
          <a:p>
            <a:endParaRPr lang="it-IT" altLang="it-IT"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E31C7A9-1DF7-4BB0-9CD9-9044D129C3A8}"/>
              </a:ext>
            </a:extLst>
          </p:cNvPr>
          <p:cNvSpPr>
            <a:spLocks noGrp="1" noChangeArrowheads="1"/>
          </p:cNvSpPr>
          <p:nvPr>
            <p:ph type="sldNum" sz="quarter" idx="5"/>
          </p:nvPr>
        </p:nvSpPr>
        <p:spPr>
          <a:ln/>
        </p:spPr>
        <p:txBody>
          <a:bodyPr/>
          <a:lstStyle/>
          <a:p>
            <a:fld id="{21DDF8D7-258D-458D-A0C3-B2BCED9A25B6}" type="slidenum">
              <a:rPr lang="it-IT" altLang="it-IT"/>
              <a:pPr/>
              <a:t>42</a:t>
            </a:fld>
            <a:endParaRPr lang="it-IT" altLang="it-IT"/>
          </a:p>
        </p:txBody>
      </p:sp>
      <p:sp>
        <p:nvSpPr>
          <p:cNvPr id="957442" name="Rectangle 2">
            <a:extLst>
              <a:ext uri="{FF2B5EF4-FFF2-40B4-BE49-F238E27FC236}">
                <a16:creationId xmlns:a16="http://schemas.microsoft.com/office/drawing/2014/main" id="{DF9E21E6-A7D7-42DF-A717-EA4E6A76D750}"/>
              </a:ext>
            </a:extLst>
          </p:cNvPr>
          <p:cNvSpPr>
            <a:spLocks noGrp="1" noRot="1" noChangeAspect="1" noChangeArrowheads="1" noTextEdit="1"/>
          </p:cNvSpPr>
          <p:nvPr>
            <p:ph type="sldImg"/>
          </p:nvPr>
        </p:nvSpPr>
        <p:spPr>
          <a:ln/>
        </p:spPr>
      </p:sp>
      <p:sp>
        <p:nvSpPr>
          <p:cNvPr id="957443" name="Rectangle 3">
            <a:extLst>
              <a:ext uri="{FF2B5EF4-FFF2-40B4-BE49-F238E27FC236}">
                <a16:creationId xmlns:a16="http://schemas.microsoft.com/office/drawing/2014/main" id="{B21F3093-B875-44DA-9A54-9806614F7F06}"/>
              </a:ext>
            </a:extLst>
          </p:cNvPr>
          <p:cNvSpPr>
            <a:spLocks noGrp="1" noChangeArrowheads="1"/>
          </p:cNvSpPr>
          <p:nvPr>
            <p:ph type="body" idx="1"/>
          </p:nvPr>
        </p:nvSpPr>
        <p:spPr/>
        <p:txBody>
          <a:bodyPr/>
          <a:lstStyle/>
          <a:p>
            <a:pPr>
              <a:buFontTx/>
              <a:buNone/>
            </a:pPr>
            <a:endParaRPr lang="en-US" altLang="it-IT" b="1"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A4B0838-21C0-4B62-8678-A42A731F6618}"/>
              </a:ext>
            </a:extLst>
          </p:cNvPr>
          <p:cNvSpPr>
            <a:spLocks noGrp="1" noChangeArrowheads="1"/>
          </p:cNvSpPr>
          <p:nvPr>
            <p:ph type="sldNum" sz="quarter" idx="5"/>
          </p:nvPr>
        </p:nvSpPr>
        <p:spPr>
          <a:ln/>
        </p:spPr>
        <p:txBody>
          <a:bodyPr/>
          <a:lstStyle/>
          <a:p>
            <a:fld id="{E0F40D5A-D5E3-4A79-93C1-F13C1D5DA52C}" type="slidenum">
              <a:rPr lang="it-IT" altLang="it-IT"/>
              <a:pPr/>
              <a:t>43</a:t>
            </a:fld>
            <a:endParaRPr lang="it-IT" altLang="it-IT"/>
          </a:p>
        </p:txBody>
      </p:sp>
      <p:sp>
        <p:nvSpPr>
          <p:cNvPr id="959490" name="Rectangle 2">
            <a:extLst>
              <a:ext uri="{FF2B5EF4-FFF2-40B4-BE49-F238E27FC236}">
                <a16:creationId xmlns:a16="http://schemas.microsoft.com/office/drawing/2014/main" id="{207447F4-2793-431E-BD67-0F543BEC8113}"/>
              </a:ext>
            </a:extLst>
          </p:cNvPr>
          <p:cNvSpPr>
            <a:spLocks noGrp="1" noRot="1" noChangeAspect="1" noChangeArrowheads="1" noTextEdit="1"/>
          </p:cNvSpPr>
          <p:nvPr>
            <p:ph type="sldImg"/>
          </p:nvPr>
        </p:nvSpPr>
        <p:spPr>
          <a:ln/>
        </p:spPr>
      </p:sp>
      <p:sp>
        <p:nvSpPr>
          <p:cNvPr id="959491" name="Rectangle 3">
            <a:extLst>
              <a:ext uri="{FF2B5EF4-FFF2-40B4-BE49-F238E27FC236}">
                <a16:creationId xmlns:a16="http://schemas.microsoft.com/office/drawing/2014/main" id="{0125DE2E-B3AA-416F-9E3F-C20312613EF3}"/>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A75BAFD-EF1C-42CC-AFEB-6F01D7E18051}"/>
              </a:ext>
            </a:extLst>
          </p:cNvPr>
          <p:cNvSpPr>
            <a:spLocks noGrp="1" noChangeArrowheads="1"/>
          </p:cNvSpPr>
          <p:nvPr>
            <p:ph type="sldNum" sz="quarter" idx="5"/>
          </p:nvPr>
        </p:nvSpPr>
        <p:spPr>
          <a:ln/>
        </p:spPr>
        <p:txBody>
          <a:bodyPr/>
          <a:lstStyle/>
          <a:p>
            <a:fld id="{20A3526D-A0BA-42EA-86DB-65456F63E9FD}" type="slidenum">
              <a:rPr lang="it-IT" altLang="it-IT"/>
              <a:pPr/>
              <a:t>44</a:t>
            </a:fld>
            <a:endParaRPr lang="it-IT" altLang="it-IT"/>
          </a:p>
        </p:txBody>
      </p:sp>
      <p:sp>
        <p:nvSpPr>
          <p:cNvPr id="1086466" name="Rectangle 2">
            <a:extLst>
              <a:ext uri="{FF2B5EF4-FFF2-40B4-BE49-F238E27FC236}">
                <a16:creationId xmlns:a16="http://schemas.microsoft.com/office/drawing/2014/main" id="{3E7C7658-689F-4370-ADD6-CF1B13B6FB8D}"/>
              </a:ext>
            </a:extLst>
          </p:cNvPr>
          <p:cNvSpPr>
            <a:spLocks noGrp="1" noRot="1" noChangeAspect="1" noChangeArrowheads="1" noTextEdit="1"/>
          </p:cNvSpPr>
          <p:nvPr>
            <p:ph type="sldImg"/>
          </p:nvPr>
        </p:nvSpPr>
        <p:spPr>
          <a:ln/>
        </p:spPr>
      </p:sp>
      <p:sp>
        <p:nvSpPr>
          <p:cNvPr id="1086467" name="Rectangle 3">
            <a:extLst>
              <a:ext uri="{FF2B5EF4-FFF2-40B4-BE49-F238E27FC236}">
                <a16:creationId xmlns:a16="http://schemas.microsoft.com/office/drawing/2014/main" id="{B006C609-C8EC-44E0-9DF7-3CD77BF46A0D}"/>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C787CE6-9488-4969-B642-EB87F24CFD02}"/>
              </a:ext>
            </a:extLst>
          </p:cNvPr>
          <p:cNvSpPr>
            <a:spLocks noGrp="1" noChangeArrowheads="1"/>
          </p:cNvSpPr>
          <p:nvPr>
            <p:ph type="sldNum" sz="quarter" idx="5"/>
          </p:nvPr>
        </p:nvSpPr>
        <p:spPr>
          <a:ln/>
        </p:spPr>
        <p:txBody>
          <a:bodyPr/>
          <a:lstStyle/>
          <a:p>
            <a:fld id="{FFB5959F-1458-4561-A43A-69D7804A5C26}" type="slidenum">
              <a:rPr lang="it-IT" altLang="it-IT"/>
              <a:pPr/>
              <a:t>9</a:t>
            </a:fld>
            <a:endParaRPr lang="it-IT" altLang="it-IT"/>
          </a:p>
        </p:txBody>
      </p:sp>
      <p:sp>
        <p:nvSpPr>
          <p:cNvPr id="908290" name="Rectangle 2">
            <a:extLst>
              <a:ext uri="{FF2B5EF4-FFF2-40B4-BE49-F238E27FC236}">
                <a16:creationId xmlns:a16="http://schemas.microsoft.com/office/drawing/2014/main" id="{BF880026-C06C-4FDA-A035-FC636C343F79}"/>
              </a:ext>
            </a:extLst>
          </p:cNvPr>
          <p:cNvSpPr>
            <a:spLocks noGrp="1" noRot="1" noChangeAspect="1" noChangeArrowheads="1" noTextEdit="1"/>
          </p:cNvSpPr>
          <p:nvPr>
            <p:ph type="sldImg"/>
          </p:nvPr>
        </p:nvSpPr>
        <p:spPr>
          <a:ln/>
        </p:spPr>
      </p:sp>
      <p:sp>
        <p:nvSpPr>
          <p:cNvPr id="908291" name="Rectangle 3">
            <a:extLst>
              <a:ext uri="{FF2B5EF4-FFF2-40B4-BE49-F238E27FC236}">
                <a16:creationId xmlns:a16="http://schemas.microsoft.com/office/drawing/2014/main" id="{64E4E4C1-964C-4043-983F-99B504C64309}"/>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4C3E2C3-6C3C-48F2-A863-D66BB50D75D6}"/>
              </a:ext>
            </a:extLst>
          </p:cNvPr>
          <p:cNvSpPr>
            <a:spLocks noGrp="1" noChangeArrowheads="1"/>
          </p:cNvSpPr>
          <p:nvPr>
            <p:ph type="sldNum" sz="quarter" idx="5"/>
          </p:nvPr>
        </p:nvSpPr>
        <p:spPr>
          <a:ln/>
        </p:spPr>
        <p:txBody>
          <a:bodyPr/>
          <a:lstStyle/>
          <a:p>
            <a:fld id="{48630B58-8958-4245-A0C1-DFE83E6430DA}" type="slidenum">
              <a:rPr lang="it-IT" altLang="it-IT"/>
              <a:pPr/>
              <a:t>45</a:t>
            </a:fld>
            <a:endParaRPr lang="it-IT" altLang="it-IT"/>
          </a:p>
        </p:txBody>
      </p:sp>
      <p:sp>
        <p:nvSpPr>
          <p:cNvPr id="963586" name="Rectangle 2">
            <a:extLst>
              <a:ext uri="{FF2B5EF4-FFF2-40B4-BE49-F238E27FC236}">
                <a16:creationId xmlns:a16="http://schemas.microsoft.com/office/drawing/2014/main" id="{C4BA294B-9F35-4567-8DCE-415143925E9B}"/>
              </a:ext>
            </a:extLst>
          </p:cNvPr>
          <p:cNvSpPr>
            <a:spLocks noGrp="1" noRot="1" noChangeAspect="1" noChangeArrowheads="1" noTextEdit="1"/>
          </p:cNvSpPr>
          <p:nvPr>
            <p:ph type="sldImg"/>
          </p:nvPr>
        </p:nvSpPr>
        <p:spPr>
          <a:ln/>
        </p:spPr>
      </p:sp>
      <p:sp>
        <p:nvSpPr>
          <p:cNvPr id="963587" name="Rectangle 3">
            <a:extLst>
              <a:ext uri="{FF2B5EF4-FFF2-40B4-BE49-F238E27FC236}">
                <a16:creationId xmlns:a16="http://schemas.microsoft.com/office/drawing/2014/main" id="{ADDA930E-9C47-4580-9A83-63562088C269}"/>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2D2769-E06E-489A-98C2-8E46527C6F37}"/>
              </a:ext>
            </a:extLst>
          </p:cNvPr>
          <p:cNvSpPr>
            <a:spLocks noGrp="1" noChangeArrowheads="1"/>
          </p:cNvSpPr>
          <p:nvPr>
            <p:ph type="sldNum" sz="quarter" idx="5"/>
          </p:nvPr>
        </p:nvSpPr>
        <p:spPr>
          <a:ln/>
        </p:spPr>
        <p:txBody>
          <a:bodyPr/>
          <a:lstStyle/>
          <a:p>
            <a:fld id="{5AB0E92C-2376-44AE-B0FF-9B7A038EBD16}" type="slidenum">
              <a:rPr lang="it-IT" altLang="it-IT"/>
              <a:pPr/>
              <a:t>46</a:t>
            </a:fld>
            <a:endParaRPr lang="it-IT" altLang="it-IT"/>
          </a:p>
        </p:txBody>
      </p:sp>
      <p:sp>
        <p:nvSpPr>
          <p:cNvPr id="961538" name="Rectangle 2">
            <a:extLst>
              <a:ext uri="{FF2B5EF4-FFF2-40B4-BE49-F238E27FC236}">
                <a16:creationId xmlns:a16="http://schemas.microsoft.com/office/drawing/2014/main" id="{C5151E23-52CE-4010-B0D8-D7745FD33B5B}"/>
              </a:ext>
            </a:extLst>
          </p:cNvPr>
          <p:cNvSpPr>
            <a:spLocks noGrp="1" noRot="1" noChangeAspect="1" noChangeArrowheads="1" noTextEdit="1"/>
          </p:cNvSpPr>
          <p:nvPr>
            <p:ph type="sldImg"/>
          </p:nvPr>
        </p:nvSpPr>
        <p:spPr>
          <a:ln/>
        </p:spPr>
      </p:sp>
      <p:sp>
        <p:nvSpPr>
          <p:cNvPr id="961539" name="Rectangle 3">
            <a:extLst>
              <a:ext uri="{FF2B5EF4-FFF2-40B4-BE49-F238E27FC236}">
                <a16:creationId xmlns:a16="http://schemas.microsoft.com/office/drawing/2014/main" id="{4A55EF48-BBAD-4062-A830-0CAF8371BA7C}"/>
              </a:ext>
            </a:extLst>
          </p:cNvPr>
          <p:cNvSpPr>
            <a:spLocks noGrp="1" noChangeArrowheads="1"/>
          </p:cNvSpPr>
          <p:nvPr>
            <p:ph type="body" idx="1"/>
          </p:nvPr>
        </p:nvSpPr>
        <p:spPr/>
        <p:txBody>
          <a:bodyPr/>
          <a:lstStyle/>
          <a:p>
            <a:endParaRPr lang="en-US" altLang="it-IT"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DAEC249-2CC9-4CE6-9837-069F6DB17E27}"/>
              </a:ext>
            </a:extLst>
          </p:cNvPr>
          <p:cNvSpPr>
            <a:spLocks noGrp="1" noChangeArrowheads="1"/>
          </p:cNvSpPr>
          <p:nvPr>
            <p:ph type="sldNum" sz="quarter" idx="5"/>
          </p:nvPr>
        </p:nvSpPr>
        <p:spPr>
          <a:ln/>
        </p:spPr>
        <p:txBody>
          <a:bodyPr/>
          <a:lstStyle/>
          <a:p>
            <a:fld id="{AF1FF388-14DD-4BA5-9DA9-E393A0F23C9E}" type="slidenum">
              <a:rPr lang="it-IT" altLang="it-IT"/>
              <a:pPr/>
              <a:t>47</a:t>
            </a:fld>
            <a:endParaRPr lang="it-IT" altLang="it-IT"/>
          </a:p>
        </p:txBody>
      </p:sp>
      <p:sp>
        <p:nvSpPr>
          <p:cNvPr id="965634" name="Rectangle 2">
            <a:extLst>
              <a:ext uri="{FF2B5EF4-FFF2-40B4-BE49-F238E27FC236}">
                <a16:creationId xmlns:a16="http://schemas.microsoft.com/office/drawing/2014/main" id="{CA2A533A-1DCA-4BAD-B658-87D42BCFB7D2}"/>
              </a:ext>
            </a:extLst>
          </p:cNvPr>
          <p:cNvSpPr>
            <a:spLocks noGrp="1" noRot="1" noChangeAspect="1" noChangeArrowheads="1" noTextEdit="1"/>
          </p:cNvSpPr>
          <p:nvPr>
            <p:ph type="sldImg"/>
          </p:nvPr>
        </p:nvSpPr>
        <p:spPr>
          <a:ln/>
        </p:spPr>
      </p:sp>
      <p:sp>
        <p:nvSpPr>
          <p:cNvPr id="965635" name="Rectangle 3">
            <a:extLst>
              <a:ext uri="{FF2B5EF4-FFF2-40B4-BE49-F238E27FC236}">
                <a16:creationId xmlns:a16="http://schemas.microsoft.com/office/drawing/2014/main" id="{38318157-5DBE-4527-A5ED-B203FBB450F7}"/>
              </a:ext>
            </a:extLst>
          </p:cNvPr>
          <p:cNvSpPr>
            <a:spLocks noGrp="1" noChangeArrowheads="1"/>
          </p:cNvSpPr>
          <p:nvPr>
            <p:ph type="body" idx="1"/>
          </p:nvPr>
        </p:nvSpPr>
        <p:spPr/>
        <p:txBody>
          <a:bodyPr/>
          <a:lstStyle/>
          <a:p>
            <a:endParaRPr lang="en-US" altLang="it-IT"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9679531-7B22-4DBD-96AD-17C653DDD124}"/>
              </a:ext>
            </a:extLst>
          </p:cNvPr>
          <p:cNvSpPr>
            <a:spLocks noGrp="1" noChangeArrowheads="1"/>
          </p:cNvSpPr>
          <p:nvPr>
            <p:ph type="sldNum" sz="quarter" idx="5"/>
          </p:nvPr>
        </p:nvSpPr>
        <p:spPr>
          <a:ln/>
        </p:spPr>
        <p:txBody>
          <a:bodyPr/>
          <a:lstStyle/>
          <a:p>
            <a:fld id="{7962E09C-EA16-45F9-A7BB-B761354A6E86}" type="slidenum">
              <a:rPr lang="it-IT" altLang="it-IT"/>
              <a:pPr/>
              <a:t>48</a:t>
            </a:fld>
            <a:endParaRPr lang="it-IT" altLang="it-IT"/>
          </a:p>
        </p:txBody>
      </p:sp>
      <p:sp>
        <p:nvSpPr>
          <p:cNvPr id="973826" name="Rectangle 2">
            <a:extLst>
              <a:ext uri="{FF2B5EF4-FFF2-40B4-BE49-F238E27FC236}">
                <a16:creationId xmlns:a16="http://schemas.microsoft.com/office/drawing/2014/main" id="{F9FBF37E-6777-4243-A2E7-2B152FE6BAC2}"/>
              </a:ext>
            </a:extLst>
          </p:cNvPr>
          <p:cNvSpPr>
            <a:spLocks noGrp="1" noRot="1" noChangeAspect="1" noChangeArrowheads="1" noTextEdit="1"/>
          </p:cNvSpPr>
          <p:nvPr>
            <p:ph type="sldImg"/>
          </p:nvPr>
        </p:nvSpPr>
        <p:spPr>
          <a:ln/>
        </p:spPr>
      </p:sp>
      <p:sp>
        <p:nvSpPr>
          <p:cNvPr id="973827" name="Rectangle 3">
            <a:extLst>
              <a:ext uri="{FF2B5EF4-FFF2-40B4-BE49-F238E27FC236}">
                <a16:creationId xmlns:a16="http://schemas.microsoft.com/office/drawing/2014/main" id="{4D7698BC-3957-4CC8-8E2C-F248A711F4E7}"/>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F150DC1-4390-4FA6-A81D-EC41BF5FBCA9}"/>
              </a:ext>
            </a:extLst>
          </p:cNvPr>
          <p:cNvSpPr>
            <a:spLocks noGrp="1" noChangeArrowheads="1"/>
          </p:cNvSpPr>
          <p:nvPr>
            <p:ph type="sldNum" sz="quarter" idx="5"/>
          </p:nvPr>
        </p:nvSpPr>
        <p:spPr>
          <a:ln/>
        </p:spPr>
        <p:txBody>
          <a:bodyPr/>
          <a:lstStyle/>
          <a:p>
            <a:fld id="{DE2F60F8-5E9E-4728-B490-AB9735645ADB}" type="slidenum">
              <a:rPr lang="it-IT" altLang="it-IT"/>
              <a:pPr/>
              <a:t>49</a:t>
            </a:fld>
            <a:endParaRPr lang="it-IT" altLang="it-IT"/>
          </a:p>
        </p:txBody>
      </p:sp>
      <p:sp>
        <p:nvSpPr>
          <p:cNvPr id="1089538" name="Rectangle 2">
            <a:extLst>
              <a:ext uri="{FF2B5EF4-FFF2-40B4-BE49-F238E27FC236}">
                <a16:creationId xmlns:a16="http://schemas.microsoft.com/office/drawing/2014/main" id="{1ED53DA9-D2EE-4C08-A2D7-207CE241EBE3}"/>
              </a:ext>
            </a:extLst>
          </p:cNvPr>
          <p:cNvSpPr>
            <a:spLocks noGrp="1" noRot="1" noChangeAspect="1" noChangeArrowheads="1" noTextEdit="1"/>
          </p:cNvSpPr>
          <p:nvPr>
            <p:ph type="sldImg"/>
          </p:nvPr>
        </p:nvSpPr>
        <p:spPr>
          <a:ln/>
        </p:spPr>
      </p:sp>
      <p:sp>
        <p:nvSpPr>
          <p:cNvPr id="1089539" name="Rectangle 3">
            <a:extLst>
              <a:ext uri="{FF2B5EF4-FFF2-40B4-BE49-F238E27FC236}">
                <a16:creationId xmlns:a16="http://schemas.microsoft.com/office/drawing/2014/main" id="{CBD8B108-1368-413C-BF33-B8F3B4F5FEBE}"/>
              </a:ext>
            </a:extLst>
          </p:cNvPr>
          <p:cNvSpPr>
            <a:spLocks noGrp="1" noChangeArrowheads="1"/>
          </p:cNvSpPr>
          <p:nvPr>
            <p:ph type="body" idx="1"/>
          </p:nvPr>
        </p:nvSpPr>
        <p:spPr/>
        <p:txBody>
          <a:bodyPr/>
          <a:lstStyle/>
          <a:p>
            <a:endParaRPr lang="en-US" altLang="it-IT"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C22D16C-42D3-485F-B071-5D0D8A838F08}"/>
              </a:ext>
            </a:extLst>
          </p:cNvPr>
          <p:cNvSpPr>
            <a:spLocks noGrp="1" noChangeArrowheads="1"/>
          </p:cNvSpPr>
          <p:nvPr>
            <p:ph type="sldNum" sz="quarter" idx="5"/>
          </p:nvPr>
        </p:nvSpPr>
        <p:spPr>
          <a:ln/>
        </p:spPr>
        <p:txBody>
          <a:bodyPr/>
          <a:lstStyle/>
          <a:p>
            <a:fld id="{6E682E0F-E1BA-4CF1-9AD8-15FDAF026BF0}" type="slidenum">
              <a:rPr lang="it-IT" altLang="it-IT"/>
              <a:pPr/>
              <a:t>50</a:t>
            </a:fld>
            <a:endParaRPr lang="it-IT" altLang="it-IT"/>
          </a:p>
        </p:txBody>
      </p:sp>
      <p:sp>
        <p:nvSpPr>
          <p:cNvPr id="977922" name="Rectangle 2">
            <a:extLst>
              <a:ext uri="{FF2B5EF4-FFF2-40B4-BE49-F238E27FC236}">
                <a16:creationId xmlns:a16="http://schemas.microsoft.com/office/drawing/2014/main" id="{96441C27-7E2A-4A89-8FF5-4803F58FEB09}"/>
              </a:ext>
            </a:extLst>
          </p:cNvPr>
          <p:cNvSpPr>
            <a:spLocks noGrp="1" noRot="1" noChangeAspect="1" noChangeArrowheads="1" noTextEdit="1"/>
          </p:cNvSpPr>
          <p:nvPr>
            <p:ph type="sldImg"/>
          </p:nvPr>
        </p:nvSpPr>
        <p:spPr>
          <a:ln/>
        </p:spPr>
      </p:sp>
      <p:sp>
        <p:nvSpPr>
          <p:cNvPr id="977923" name="Rectangle 3">
            <a:extLst>
              <a:ext uri="{FF2B5EF4-FFF2-40B4-BE49-F238E27FC236}">
                <a16:creationId xmlns:a16="http://schemas.microsoft.com/office/drawing/2014/main" id="{6ACDF57B-1B36-4CDC-9CD4-FC4C9341A152}"/>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6360708-E7E0-4BF6-BCD7-B5818E1F3BBA}"/>
              </a:ext>
            </a:extLst>
          </p:cNvPr>
          <p:cNvSpPr>
            <a:spLocks noGrp="1" noChangeArrowheads="1"/>
          </p:cNvSpPr>
          <p:nvPr>
            <p:ph type="sldNum" sz="quarter" idx="5"/>
          </p:nvPr>
        </p:nvSpPr>
        <p:spPr>
          <a:ln/>
        </p:spPr>
        <p:txBody>
          <a:bodyPr/>
          <a:lstStyle/>
          <a:p>
            <a:fld id="{F0B3364F-DF55-47A7-809A-F570CA0B7B6C}" type="slidenum">
              <a:rPr lang="it-IT" altLang="it-IT"/>
              <a:pPr/>
              <a:t>51</a:t>
            </a:fld>
            <a:endParaRPr lang="it-IT" altLang="it-IT"/>
          </a:p>
        </p:txBody>
      </p:sp>
      <p:sp>
        <p:nvSpPr>
          <p:cNvPr id="885762" name="Rectangle 2">
            <a:extLst>
              <a:ext uri="{FF2B5EF4-FFF2-40B4-BE49-F238E27FC236}">
                <a16:creationId xmlns:a16="http://schemas.microsoft.com/office/drawing/2014/main" id="{1CE37BDE-EA48-4F1D-BBFD-4C6C9D922D95}"/>
              </a:ext>
            </a:extLst>
          </p:cNvPr>
          <p:cNvSpPr>
            <a:spLocks noGrp="1" noRot="1" noChangeAspect="1" noChangeArrowheads="1" noTextEdit="1"/>
          </p:cNvSpPr>
          <p:nvPr>
            <p:ph type="sldImg"/>
          </p:nvPr>
        </p:nvSpPr>
        <p:spPr>
          <a:ln/>
        </p:spPr>
      </p:sp>
      <p:sp>
        <p:nvSpPr>
          <p:cNvPr id="885763" name="Rectangle 3">
            <a:extLst>
              <a:ext uri="{FF2B5EF4-FFF2-40B4-BE49-F238E27FC236}">
                <a16:creationId xmlns:a16="http://schemas.microsoft.com/office/drawing/2014/main" id="{50331F6C-E08E-4C66-B012-CED5090936BB}"/>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51AD89A-8FAF-4B4C-827B-3E31FD5ECDD1}"/>
              </a:ext>
            </a:extLst>
          </p:cNvPr>
          <p:cNvSpPr>
            <a:spLocks noGrp="1" noChangeArrowheads="1"/>
          </p:cNvSpPr>
          <p:nvPr>
            <p:ph type="sldNum" sz="quarter" idx="5"/>
          </p:nvPr>
        </p:nvSpPr>
        <p:spPr>
          <a:ln/>
        </p:spPr>
        <p:txBody>
          <a:bodyPr/>
          <a:lstStyle/>
          <a:p>
            <a:fld id="{F505596F-87B2-4D26-AD02-AE3798C23BF2}" type="slidenum">
              <a:rPr lang="it-IT" altLang="it-IT"/>
              <a:pPr/>
              <a:t>52</a:t>
            </a:fld>
            <a:endParaRPr lang="it-IT" altLang="it-IT"/>
          </a:p>
        </p:txBody>
      </p:sp>
      <p:sp>
        <p:nvSpPr>
          <p:cNvPr id="982018" name="Rectangle 2">
            <a:extLst>
              <a:ext uri="{FF2B5EF4-FFF2-40B4-BE49-F238E27FC236}">
                <a16:creationId xmlns:a16="http://schemas.microsoft.com/office/drawing/2014/main" id="{DCFD4B3C-F2E7-4E75-A40D-A53963B7AF1B}"/>
              </a:ext>
            </a:extLst>
          </p:cNvPr>
          <p:cNvSpPr>
            <a:spLocks noGrp="1" noRot="1" noChangeAspect="1" noChangeArrowheads="1" noTextEdit="1"/>
          </p:cNvSpPr>
          <p:nvPr>
            <p:ph type="sldImg"/>
          </p:nvPr>
        </p:nvSpPr>
        <p:spPr>
          <a:ln/>
        </p:spPr>
      </p:sp>
      <p:sp>
        <p:nvSpPr>
          <p:cNvPr id="982019" name="Rectangle 3">
            <a:extLst>
              <a:ext uri="{FF2B5EF4-FFF2-40B4-BE49-F238E27FC236}">
                <a16:creationId xmlns:a16="http://schemas.microsoft.com/office/drawing/2014/main" id="{637EE66D-AA4A-44EF-BBB2-025785BC447D}"/>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ED0A6D3-2E34-4FD3-BAE6-5CC2CDB8A15F}"/>
              </a:ext>
            </a:extLst>
          </p:cNvPr>
          <p:cNvSpPr>
            <a:spLocks noGrp="1" noChangeArrowheads="1"/>
          </p:cNvSpPr>
          <p:nvPr>
            <p:ph type="sldNum" sz="quarter" idx="5"/>
          </p:nvPr>
        </p:nvSpPr>
        <p:spPr>
          <a:ln/>
        </p:spPr>
        <p:txBody>
          <a:bodyPr/>
          <a:lstStyle/>
          <a:p>
            <a:fld id="{CC2C615C-5E97-49E4-A1D1-54FC5F7C4966}" type="slidenum">
              <a:rPr lang="it-IT" altLang="it-IT"/>
              <a:pPr/>
              <a:t>53</a:t>
            </a:fld>
            <a:endParaRPr lang="it-IT" altLang="it-IT"/>
          </a:p>
        </p:txBody>
      </p:sp>
      <p:sp>
        <p:nvSpPr>
          <p:cNvPr id="984066" name="Rectangle 2">
            <a:extLst>
              <a:ext uri="{FF2B5EF4-FFF2-40B4-BE49-F238E27FC236}">
                <a16:creationId xmlns:a16="http://schemas.microsoft.com/office/drawing/2014/main" id="{36409B78-BBD8-439F-B3F7-4044732DBCB8}"/>
              </a:ext>
            </a:extLst>
          </p:cNvPr>
          <p:cNvSpPr>
            <a:spLocks noGrp="1" noRot="1" noChangeAspect="1" noChangeArrowheads="1" noTextEdit="1"/>
          </p:cNvSpPr>
          <p:nvPr>
            <p:ph type="sldImg"/>
          </p:nvPr>
        </p:nvSpPr>
        <p:spPr>
          <a:ln/>
        </p:spPr>
      </p:sp>
      <p:sp>
        <p:nvSpPr>
          <p:cNvPr id="984067" name="Rectangle 3">
            <a:extLst>
              <a:ext uri="{FF2B5EF4-FFF2-40B4-BE49-F238E27FC236}">
                <a16:creationId xmlns:a16="http://schemas.microsoft.com/office/drawing/2014/main" id="{B76C2789-04F5-4B62-9885-2FE23BE3423A}"/>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A147340-172B-44CD-8B7D-70C3C06F489B}"/>
              </a:ext>
            </a:extLst>
          </p:cNvPr>
          <p:cNvSpPr>
            <a:spLocks noGrp="1" noChangeArrowheads="1"/>
          </p:cNvSpPr>
          <p:nvPr>
            <p:ph type="sldNum" sz="quarter" idx="5"/>
          </p:nvPr>
        </p:nvSpPr>
        <p:spPr>
          <a:ln/>
        </p:spPr>
        <p:txBody>
          <a:bodyPr/>
          <a:lstStyle/>
          <a:p>
            <a:fld id="{91C09367-78E3-477A-B6B5-8DCC836A72C9}" type="slidenum">
              <a:rPr lang="it-IT" altLang="it-IT"/>
              <a:pPr/>
              <a:t>54</a:t>
            </a:fld>
            <a:endParaRPr lang="it-IT" altLang="it-IT"/>
          </a:p>
        </p:txBody>
      </p:sp>
      <p:sp>
        <p:nvSpPr>
          <p:cNvPr id="986114" name="Rectangle 2">
            <a:extLst>
              <a:ext uri="{FF2B5EF4-FFF2-40B4-BE49-F238E27FC236}">
                <a16:creationId xmlns:a16="http://schemas.microsoft.com/office/drawing/2014/main" id="{79BE3D7B-60C7-4B6A-BB73-88F9729CA58F}"/>
              </a:ext>
            </a:extLst>
          </p:cNvPr>
          <p:cNvSpPr>
            <a:spLocks noGrp="1" noRot="1" noChangeAspect="1" noChangeArrowheads="1" noTextEdit="1"/>
          </p:cNvSpPr>
          <p:nvPr>
            <p:ph type="sldImg"/>
          </p:nvPr>
        </p:nvSpPr>
        <p:spPr>
          <a:ln/>
        </p:spPr>
      </p:sp>
      <p:sp>
        <p:nvSpPr>
          <p:cNvPr id="986115" name="Rectangle 3">
            <a:extLst>
              <a:ext uri="{FF2B5EF4-FFF2-40B4-BE49-F238E27FC236}">
                <a16:creationId xmlns:a16="http://schemas.microsoft.com/office/drawing/2014/main" id="{3E6A961B-AD92-4C0F-BFE6-CBBE3DB271F2}"/>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A0A7C85-AD78-42EF-ABC1-9D9E6B88E3D9}"/>
              </a:ext>
            </a:extLst>
          </p:cNvPr>
          <p:cNvSpPr>
            <a:spLocks noGrp="1" noChangeArrowheads="1"/>
          </p:cNvSpPr>
          <p:nvPr>
            <p:ph type="sldNum" sz="quarter" idx="5"/>
          </p:nvPr>
        </p:nvSpPr>
        <p:spPr>
          <a:ln/>
        </p:spPr>
        <p:txBody>
          <a:bodyPr/>
          <a:lstStyle/>
          <a:p>
            <a:fld id="{1B4197C1-D2B2-4B1C-833A-702D5B95ACB7}" type="slidenum">
              <a:rPr lang="it-IT" altLang="it-IT"/>
              <a:pPr/>
              <a:t>10</a:t>
            </a:fld>
            <a:endParaRPr lang="it-IT" altLang="it-IT"/>
          </a:p>
        </p:txBody>
      </p:sp>
      <p:sp>
        <p:nvSpPr>
          <p:cNvPr id="910338" name="Rectangle 2">
            <a:extLst>
              <a:ext uri="{FF2B5EF4-FFF2-40B4-BE49-F238E27FC236}">
                <a16:creationId xmlns:a16="http://schemas.microsoft.com/office/drawing/2014/main" id="{FBC7DCD7-B3C2-499E-8FAE-4544FA00B15B}"/>
              </a:ext>
            </a:extLst>
          </p:cNvPr>
          <p:cNvSpPr>
            <a:spLocks noGrp="1" noRot="1" noChangeAspect="1" noChangeArrowheads="1" noTextEdit="1"/>
          </p:cNvSpPr>
          <p:nvPr>
            <p:ph type="sldImg"/>
          </p:nvPr>
        </p:nvSpPr>
        <p:spPr>
          <a:ln/>
        </p:spPr>
      </p:sp>
      <p:sp>
        <p:nvSpPr>
          <p:cNvPr id="910339" name="Rectangle 3">
            <a:extLst>
              <a:ext uri="{FF2B5EF4-FFF2-40B4-BE49-F238E27FC236}">
                <a16:creationId xmlns:a16="http://schemas.microsoft.com/office/drawing/2014/main" id="{410EB8DB-D796-4220-B70C-3EA0C1507C05}"/>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B03A4C8-4836-4133-B578-E6CA826D2F39}"/>
              </a:ext>
            </a:extLst>
          </p:cNvPr>
          <p:cNvSpPr>
            <a:spLocks noGrp="1" noChangeArrowheads="1"/>
          </p:cNvSpPr>
          <p:nvPr>
            <p:ph type="sldNum" sz="quarter" idx="5"/>
          </p:nvPr>
        </p:nvSpPr>
        <p:spPr>
          <a:ln/>
        </p:spPr>
        <p:txBody>
          <a:bodyPr/>
          <a:lstStyle/>
          <a:p>
            <a:fld id="{A883B231-ED68-4215-82D6-531FFB8F2FFF}" type="slidenum">
              <a:rPr lang="it-IT" altLang="it-IT"/>
              <a:pPr/>
              <a:t>55</a:t>
            </a:fld>
            <a:endParaRPr lang="it-IT" altLang="it-IT"/>
          </a:p>
        </p:txBody>
      </p:sp>
      <p:sp>
        <p:nvSpPr>
          <p:cNvPr id="988162" name="Rectangle 2">
            <a:extLst>
              <a:ext uri="{FF2B5EF4-FFF2-40B4-BE49-F238E27FC236}">
                <a16:creationId xmlns:a16="http://schemas.microsoft.com/office/drawing/2014/main" id="{4AA9D275-4EA5-4ABD-9FD6-C3BF1E83BB75}"/>
              </a:ext>
            </a:extLst>
          </p:cNvPr>
          <p:cNvSpPr>
            <a:spLocks noGrp="1" noRot="1" noChangeAspect="1" noChangeArrowheads="1" noTextEdit="1"/>
          </p:cNvSpPr>
          <p:nvPr>
            <p:ph type="sldImg"/>
          </p:nvPr>
        </p:nvSpPr>
        <p:spPr>
          <a:ln/>
        </p:spPr>
      </p:sp>
      <p:sp>
        <p:nvSpPr>
          <p:cNvPr id="988163" name="Rectangle 3">
            <a:extLst>
              <a:ext uri="{FF2B5EF4-FFF2-40B4-BE49-F238E27FC236}">
                <a16:creationId xmlns:a16="http://schemas.microsoft.com/office/drawing/2014/main" id="{07548853-A7ED-4648-AB11-4EDD5F8595D1}"/>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C811E6F-47B3-4ADE-BDE9-6FD00A5E0334}"/>
              </a:ext>
            </a:extLst>
          </p:cNvPr>
          <p:cNvSpPr>
            <a:spLocks noGrp="1" noChangeArrowheads="1"/>
          </p:cNvSpPr>
          <p:nvPr>
            <p:ph type="sldNum" sz="quarter" idx="5"/>
          </p:nvPr>
        </p:nvSpPr>
        <p:spPr>
          <a:ln/>
        </p:spPr>
        <p:txBody>
          <a:bodyPr/>
          <a:lstStyle/>
          <a:p>
            <a:fld id="{187F446F-A979-4069-9B95-203C66A1BD14}" type="slidenum">
              <a:rPr lang="it-IT" altLang="it-IT"/>
              <a:pPr/>
              <a:t>56</a:t>
            </a:fld>
            <a:endParaRPr lang="it-IT" altLang="it-IT"/>
          </a:p>
        </p:txBody>
      </p:sp>
      <p:sp>
        <p:nvSpPr>
          <p:cNvPr id="886786" name="Rectangle 2">
            <a:extLst>
              <a:ext uri="{FF2B5EF4-FFF2-40B4-BE49-F238E27FC236}">
                <a16:creationId xmlns:a16="http://schemas.microsoft.com/office/drawing/2014/main" id="{1F68F6CD-C8AE-44E8-A69B-6030D7C266B1}"/>
              </a:ext>
            </a:extLst>
          </p:cNvPr>
          <p:cNvSpPr>
            <a:spLocks noGrp="1" noRot="1" noChangeAspect="1" noChangeArrowheads="1" noTextEdit="1"/>
          </p:cNvSpPr>
          <p:nvPr>
            <p:ph type="sldImg"/>
          </p:nvPr>
        </p:nvSpPr>
        <p:spPr>
          <a:ln/>
        </p:spPr>
      </p:sp>
      <p:sp>
        <p:nvSpPr>
          <p:cNvPr id="886787" name="Rectangle 3">
            <a:extLst>
              <a:ext uri="{FF2B5EF4-FFF2-40B4-BE49-F238E27FC236}">
                <a16:creationId xmlns:a16="http://schemas.microsoft.com/office/drawing/2014/main" id="{29F4798E-9CE8-4152-B2DC-295FB4797239}"/>
              </a:ext>
            </a:extLst>
          </p:cNvPr>
          <p:cNvSpPr>
            <a:spLocks noGrp="1" noChangeArrowheads="1"/>
          </p:cNvSpPr>
          <p:nvPr>
            <p:ph type="body" idx="1"/>
          </p:nvPr>
        </p:nvSpPr>
        <p:spPr/>
        <p:txBody>
          <a:bodyPr/>
          <a:lstStyle/>
          <a:p>
            <a:endParaRPr lang="en-US" altLang="it-IT"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155639D-8742-4EAC-BC4C-6CD663A1EAA6}"/>
              </a:ext>
            </a:extLst>
          </p:cNvPr>
          <p:cNvSpPr>
            <a:spLocks noGrp="1" noChangeArrowheads="1"/>
          </p:cNvSpPr>
          <p:nvPr>
            <p:ph type="sldNum" sz="quarter" idx="5"/>
          </p:nvPr>
        </p:nvSpPr>
        <p:spPr>
          <a:ln/>
        </p:spPr>
        <p:txBody>
          <a:bodyPr/>
          <a:lstStyle/>
          <a:p>
            <a:fld id="{44F8265C-2571-4D98-BD11-E4A4B054523F}" type="slidenum">
              <a:rPr lang="it-IT" altLang="it-IT"/>
              <a:pPr/>
              <a:t>57</a:t>
            </a:fld>
            <a:endParaRPr lang="it-IT" altLang="it-IT"/>
          </a:p>
        </p:txBody>
      </p:sp>
      <p:sp>
        <p:nvSpPr>
          <p:cNvPr id="990210" name="Rectangle 2">
            <a:extLst>
              <a:ext uri="{FF2B5EF4-FFF2-40B4-BE49-F238E27FC236}">
                <a16:creationId xmlns:a16="http://schemas.microsoft.com/office/drawing/2014/main" id="{D90158F0-0DA9-4E0F-96F6-E1357D977599}"/>
              </a:ext>
            </a:extLst>
          </p:cNvPr>
          <p:cNvSpPr>
            <a:spLocks noGrp="1" noRot="1" noChangeAspect="1" noChangeArrowheads="1" noTextEdit="1"/>
          </p:cNvSpPr>
          <p:nvPr>
            <p:ph type="sldImg"/>
          </p:nvPr>
        </p:nvSpPr>
        <p:spPr>
          <a:ln/>
        </p:spPr>
      </p:sp>
      <p:sp>
        <p:nvSpPr>
          <p:cNvPr id="990211" name="Rectangle 3">
            <a:extLst>
              <a:ext uri="{FF2B5EF4-FFF2-40B4-BE49-F238E27FC236}">
                <a16:creationId xmlns:a16="http://schemas.microsoft.com/office/drawing/2014/main" id="{B0DDA46F-7877-45B6-9F18-D221D0FD7837}"/>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65ED9E1-CD29-4499-B43C-E16A50B45390}"/>
              </a:ext>
            </a:extLst>
          </p:cNvPr>
          <p:cNvSpPr>
            <a:spLocks noGrp="1" noChangeArrowheads="1"/>
          </p:cNvSpPr>
          <p:nvPr>
            <p:ph type="sldNum" sz="quarter" idx="5"/>
          </p:nvPr>
        </p:nvSpPr>
        <p:spPr>
          <a:ln/>
        </p:spPr>
        <p:txBody>
          <a:bodyPr/>
          <a:lstStyle/>
          <a:p>
            <a:fld id="{CFE45357-6E8B-4B0E-B692-0CE358D095A2}" type="slidenum">
              <a:rPr lang="it-IT" altLang="it-IT"/>
              <a:pPr/>
              <a:t>58</a:t>
            </a:fld>
            <a:endParaRPr lang="it-IT" altLang="it-IT"/>
          </a:p>
        </p:txBody>
      </p:sp>
      <p:sp>
        <p:nvSpPr>
          <p:cNvPr id="996354" name="Rectangle 2">
            <a:extLst>
              <a:ext uri="{FF2B5EF4-FFF2-40B4-BE49-F238E27FC236}">
                <a16:creationId xmlns:a16="http://schemas.microsoft.com/office/drawing/2014/main" id="{9A0E34A1-610C-4F7B-BD91-BB7733F2896A}"/>
              </a:ext>
            </a:extLst>
          </p:cNvPr>
          <p:cNvSpPr>
            <a:spLocks noGrp="1" noRot="1" noChangeAspect="1" noChangeArrowheads="1" noTextEdit="1"/>
          </p:cNvSpPr>
          <p:nvPr>
            <p:ph type="sldImg"/>
          </p:nvPr>
        </p:nvSpPr>
        <p:spPr>
          <a:ln/>
        </p:spPr>
      </p:sp>
      <p:sp>
        <p:nvSpPr>
          <p:cNvPr id="996355" name="Rectangle 3">
            <a:extLst>
              <a:ext uri="{FF2B5EF4-FFF2-40B4-BE49-F238E27FC236}">
                <a16:creationId xmlns:a16="http://schemas.microsoft.com/office/drawing/2014/main" id="{6F3DDAFA-65AF-481D-930D-25EB05AB49AD}"/>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1B47833-C8DA-4972-975B-07654236AAAE}"/>
              </a:ext>
            </a:extLst>
          </p:cNvPr>
          <p:cNvSpPr>
            <a:spLocks noGrp="1" noChangeArrowheads="1"/>
          </p:cNvSpPr>
          <p:nvPr>
            <p:ph type="sldNum" sz="quarter" idx="5"/>
          </p:nvPr>
        </p:nvSpPr>
        <p:spPr>
          <a:ln/>
        </p:spPr>
        <p:txBody>
          <a:bodyPr/>
          <a:lstStyle/>
          <a:p>
            <a:fld id="{5129949F-66CB-469B-A49D-63046AB374E2}" type="slidenum">
              <a:rPr lang="it-IT" altLang="it-IT"/>
              <a:pPr/>
              <a:t>59</a:t>
            </a:fld>
            <a:endParaRPr lang="it-IT" altLang="it-IT"/>
          </a:p>
        </p:txBody>
      </p:sp>
      <p:sp>
        <p:nvSpPr>
          <p:cNvPr id="887810" name="Rectangle 2">
            <a:extLst>
              <a:ext uri="{FF2B5EF4-FFF2-40B4-BE49-F238E27FC236}">
                <a16:creationId xmlns:a16="http://schemas.microsoft.com/office/drawing/2014/main" id="{D49FD4F2-A161-4F9B-917A-F39E59F7024B}"/>
              </a:ext>
            </a:extLst>
          </p:cNvPr>
          <p:cNvSpPr>
            <a:spLocks noGrp="1" noRot="1" noChangeAspect="1" noChangeArrowheads="1" noTextEdit="1"/>
          </p:cNvSpPr>
          <p:nvPr>
            <p:ph type="sldImg"/>
          </p:nvPr>
        </p:nvSpPr>
        <p:spPr>
          <a:ln/>
        </p:spPr>
      </p:sp>
      <p:sp>
        <p:nvSpPr>
          <p:cNvPr id="887811" name="Rectangle 3">
            <a:extLst>
              <a:ext uri="{FF2B5EF4-FFF2-40B4-BE49-F238E27FC236}">
                <a16:creationId xmlns:a16="http://schemas.microsoft.com/office/drawing/2014/main" id="{29169CE4-6E25-4BE1-B147-63E4709CA2EF}"/>
              </a:ext>
            </a:extLst>
          </p:cNvPr>
          <p:cNvSpPr>
            <a:spLocks noGrp="1" noChangeArrowheads="1"/>
          </p:cNvSpPr>
          <p:nvPr>
            <p:ph type="body" idx="1"/>
          </p:nvPr>
        </p:nvSpPr>
        <p:spPr/>
        <p:txBody>
          <a:bodyPr/>
          <a:lstStyle/>
          <a:p>
            <a:endParaRPr lang="en-US" altLang="it-IT"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16A47CB-AA6E-4934-A172-FEF7A3F243FD}"/>
              </a:ext>
            </a:extLst>
          </p:cNvPr>
          <p:cNvSpPr>
            <a:spLocks noGrp="1" noChangeArrowheads="1"/>
          </p:cNvSpPr>
          <p:nvPr>
            <p:ph type="sldNum" sz="quarter" idx="5"/>
          </p:nvPr>
        </p:nvSpPr>
        <p:spPr>
          <a:ln/>
        </p:spPr>
        <p:txBody>
          <a:bodyPr/>
          <a:lstStyle/>
          <a:p>
            <a:fld id="{80111035-4EC2-4C1D-A6D6-AF7683F2B58D}" type="slidenum">
              <a:rPr lang="it-IT" altLang="it-IT"/>
              <a:pPr/>
              <a:t>60</a:t>
            </a:fld>
            <a:endParaRPr lang="it-IT" altLang="it-IT"/>
          </a:p>
        </p:txBody>
      </p:sp>
      <p:sp>
        <p:nvSpPr>
          <p:cNvPr id="888834" name="Rectangle 2">
            <a:extLst>
              <a:ext uri="{FF2B5EF4-FFF2-40B4-BE49-F238E27FC236}">
                <a16:creationId xmlns:a16="http://schemas.microsoft.com/office/drawing/2014/main" id="{507A09AB-93A1-48E5-BAFE-D8D70CFBDF4B}"/>
              </a:ext>
            </a:extLst>
          </p:cNvPr>
          <p:cNvSpPr>
            <a:spLocks noGrp="1" noRot="1" noChangeAspect="1" noChangeArrowheads="1" noTextEdit="1"/>
          </p:cNvSpPr>
          <p:nvPr>
            <p:ph type="sldImg"/>
          </p:nvPr>
        </p:nvSpPr>
        <p:spPr>
          <a:ln/>
        </p:spPr>
      </p:sp>
      <p:sp>
        <p:nvSpPr>
          <p:cNvPr id="888835" name="Rectangle 3">
            <a:extLst>
              <a:ext uri="{FF2B5EF4-FFF2-40B4-BE49-F238E27FC236}">
                <a16:creationId xmlns:a16="http://schemas.microsoft.com/office/drawing/2014/main" id="{D2DD3659-8002-43F5-89D5-8A5124786AA5}"/>
              </a:ext>
            </a:extLst>
          </p:cNvPr>
          <p:cNvSpPr>
            <a:spLocks noGrp="1" noChangeArrowheads="1"/>
          </p:cNvSpPr>
          <p:nvPr>
            <p:ph type="body" idx="1"/>
          </p:nvPr>
        </p:nvSpPr>
        <p:spPr/>
        <p:txBody>
          <a:bodyPr/>
          <a:lstStyle/>
          <a:p>
            <a:pPr>
              <a:buFontTx/>
              <a:buNone/>
            </a:pPr>
            <a:endParaRPr lang="it-IT" altLang="it-IT"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4E8AB6-9430-4EF9-9527-73051FF16693}"/>
              </a:ext>
            </a:extLst>
          </p:cNvPr>
          <p:cNvSpPr>
            <a:spLocks noGrp="1" noChangeArrowheads="1"/>
          </p:cNvSpPr>
          <p:nvPr>
            <p:ph type="sldNum" sz="quarter" idx="5"/>
          </p:nvPr>
        </p:nvSpPr>
        <p:spPr>
          <a:ln/>
        </p:spPr>
        <p:txBody>
          <a:bodyPr/>
          <a:lstStyle/>
          <a:p>
            <a:fld id="{4539736D-5109-42E9-9C55-ACBD8520E94E}" type="slidenum">
              <a:rPr lang="it-IT" altLang="it-IT"/>
              <a:pPr/>
              <a:t>61</a:t>
            </a:fld>
            <a:endParaRPr lang="it-IT" altLang="it-IT"/>
          </a:p>
        </p:txBody>
      </p:sp>
      <p:sp>
        <p:nvSpPr>
          <p:cNvPr id="1008642" name="Rectangle 2">
            <a:extLst>
              <a:ext uri="{FF2B5EF4-FFF2-40B4-BE49-F238E27FC236}">
                <a16:creationId xmlns:a16="http://schemas.microsoft.com/office/drawing/2014/main" id="{4DA3CE18-1E8B-4E04-95F9-2DD21DCF3910}"/>
              </a:ext>
            </a:extLst>
          </p:cNvPr>
          <p:cNvSpPr>
            <a:spLocks noGrp="1" noRot="1" noChangeAspect="1" noChangeArrowheads="1" noTextEdit="1"/>
          </p:cNvSpPr>
          <p:nvPr>
            <p:ph type="sldImg"/>
          </p:nvPr>
        </p:nvSpPr>
        <p:spPr>
          <a:ln/>
        </p:spPr>
      </p:sp>
      <p:sp>
        <p:nvSpPr>
          <p:cNvPr id="1008643" name="Rectangle 3">
            <a:extLst>
              <a:ext uri="{FF2B5EF4-FFF2-40B4-BE49-F238E27FC236}">
                <a16:creationId xmlns:a16="http://schemas.microsoft.com/office/drawing/2014/main" id="{DA2B2F5F-3A58-4809-8E68-C1D96282125F}"/>
              </a:ext>
            </a:extLst>
          </p:cNvPr>
          <p:cNvSpPr>
            <a:spLocks noGrp="1" noChangeArrowheads="1"/>
          </p:cNvSpPr>
          <p:nvPr>
            <p:ph type="body" idx="1"/>
          </p:nvPr>
        </p:nvSpPr>
        <p:spPr/>
        <p:txBody>
          <a:bodyPr/>
          <a:lstStyle/>
          <a:p>
            <a:pPr>
              <a:buFontTx/>
              <a:buChar char="-"/>
            </a:pPr>
            <a:endParaRPr lang="en-US" altLang="it-IT"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09817B3-449F-472A-961B-884E41583902}"/>
              </a:ext>
            </a:extLst>
          </p:cNvPr>
          <p:cNvSpPr>
            <a:spLocks noGrp="1" noChangeArrowheads="1"/>
          </p:cNvSpPr>
          <p:nvPr>
            <p:ph type="sldNum" sz="quarter" idx="5"/>
          </p:nvPr>
        </p:nvSpPr>
        <p:spPr>
          <a:ln/>
        </p:spPr>
        <p:txBody>
          <a:bodyPr/>
          <a:lstStyle/>
          <a:p>
            <a:fld id="{8658A65E-0A39-4027-B3F3-72DAD7FAB35B}" type="slidenum">
              <a:rPr lang="it-IT" altLang="it-IT"/>
              <a:pPr/>
              <a:t>62</a:t>
            </a:fld>
            <a:endParaRPr lang="it-IT" altLang="it-IT"/>
          </a:p>
        </p:txBody>
      </p:sp>
      <p:sp>
        <p:nvSpPr>
          <p:cNvPr id="1018882" name="Rectangle 2">
            <a:extLst>
              <a:ext uri="{FF2B5EF4-FFF2-40B4-BE49-F238E27FC236}">
                <a16:creationId xmlns:a16="http://schemas.microsoft.com/office/drawing/2014/main" id="{D0501758-A4A2-47C6-8823-521221A582CA}"/>
              </a:ext>
            </a:extLst>
          </p:cNvPr>
          <p:cNvSpPr>
            <a:spLocks noGrp="1" noRot="1" noChangeAspect="1" noChangeArrowheads="1" noTextEdit="1"/>
          </p:cNvSpPr>
          <p:nvPr>
            <p:ph type="sldImg"/>
          </p:nvPr>
        </p:nvSpPr>
        <p:spPr>
          <a:ln/>
        </p:spPr>
      </p:sp>
      <p:sp>
        <p:nvSpPr>
          <p:cNvPr id="1018883" name="Rectangle 3">
            <a:extLst>
              <a:ext uri="{FF2B5EF4-FFF2-40B4-BE49-F238E27FC236}">
                <a16:creationId xmlns:a16="http://schemas.microsoft.com/office/drawing/2014/main" id="{2CAE3C83-4C4E-4C8E-ABE8-EB30189F8178}"/>
              </a:ext>
            </a:extLst>
          </p:cNvPr>
          <p:cNvSpPr>
            <a:spLocks noGrp="1" noChangeArrowheads="1"/>
          </p:cNvSpPr>
          <p:nvPr>
            <p:ph type="body" idx="1"/>
          </p:nvPr>
        </p:nvSpPr>
        <p:spPr/>
        <p:txBody>
          <a:bodyPr/>
          <a:lstStyle/>
          <a:p>
            <a:pPr>
              <a:buFontTx/>
              <a:buChar char="-"/>
            </a:pPr>
            <a:endParaRPr lang="en-US" altLang="it-IT"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16D22F-97E7-497D-A154-658C416571E2}"/>
              </a:ext>
            </a:extLst>
          </p:cNvPr>
          <p:cNvSpPr>
            <a:spLocks noGrp="1" noChangeArrowheads="1"/>
          </p:cNvSpPr>
          <p:nvPr>
            <p:ph type="sldNum" sz="quarter" idx="5"/>
          </p:nvPr>
        </p:nvSpPr>
        <p:spPr>
          <a:ln/>
        </p:spPr>
        <p:txBody>
          <a:bodyPr/>
          <a:lstStyle/>
          <a:p>
            <a:fld id="{402334D3-EE67-4F0A-9C85-351B2535F8A4}" type="slidenum">
              <a:rPr lang="it-IT" altLang="it-IT"/>
              <a:pPr/>
              <a:t>63</a:t>
            </a:fld>
            <a:endParaRPr lang="it-IT" altLang="it-IT"/>
          </a:p>
        </p:txBody>
      </p:sp>
      <p:sp>
        <p:nvSpPr>
          <p:cNvPr id="1016834" name="Rectangle 2">
            <a:extLst>
              <a:ext uri="{FF2B5EF4-FFF2-40B4-BE49-F238E27FC236}">
                <a16:creationId xmlns:a16="http://schemas.microsoft.com/office/drawing/2014/main" id="{C28ED72A-667A-4BE4-9EE8-E2C50EE9B29F}"/>
              </a:ext>
            </a:extLst>
          </p:cNvPr>
          <p:cNvSpPr>
            <a:spLocks noGrp="1" noRot="1" noChangeAspect="1" noChangeArrowheads="1" noTextEdit="1"/>
          </p:cNvSpPr>
          <p:nvPr>
            <p:ph type="sldImg"/>
          </p:nvPr>
        </p:nvSpPr>
        <p:spPr>
          <a:ln/>
        </p:spPr>
      </p:sp>
      <p:sp>
        <p:nvSpPr>
          <p:cNvPr id="1016835" name="Rectangle 3">
            <a:extLst>
              <a:ext uri="{FF2B5EF4-FFF2-40B4-BE49-F238E27FC236}">
                <a16:creationId xmlns:a16="http://schemas.microsoft.com/office/drawing/2014/main" id="{A19FA33E-3BC0-4E8F-B588-66E71DDB8115}"/>
              </a:ext>
            </a:extLst>
          </p:cNvPr>
          <p:cNvSpPr>
            <a:spLocks noGrp="1" noChangeArrowheads="1"/>
          </p:cNvSpPr>
          <p:nvPr>
            <p:ph type="body" idx="1"/>
          </p:nvPr>
        </p:nvSpPr>
        <p:spPr/>
        <p:txBody>
          <a:bodyPr/>
          <a:lstStyle/>
          <a:p>
            <a:pPr>
              <a:buFontTx/>
              <a:buChar char="-"/>
            </a:pPr>
            <a:endParaRPr lang="en-US" altLang="it-IT"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CFFAED8-0477-4A52-9354-CA0EC893F205}"/>
              </a:ext>
            </a:extLst>
          </p:cNvPr>
          <p:cNvSpPr>
            <a:spLocks noGrp="1" noChangeArrowheads="1"/>
          </p:cNvSpPr>
          <p:nvPr>
            <p:ph type="sldNum" sz="quarter" idx="5"/>
          </p:nvPr>
        </p:nvSpPr>
        <p:spPr>
          <a:ln/>
        </p:spPr>
        <p:txBody>
          <a:bodyPr/>
          <a:lstStyle/>
          <a:p>
            <a:fld id="{BB43EF49-A07C-4568-A04A-8CD55E8868C8}" type="slidenum">
              <a:rPr lang="it-IT" altLang="it-IT"/>
              <a:pPr/>
              <a:t>64</a:t>
            </a:fld>
            <a:endParaRPr lang="it-IT" altLang="it-IT"/>
          </a:p>
        </p:txBody>
      </p:sp>
      <p:sp>
        <p:nvSpPr>
          <p:cNvPr id="889858" name="Rectangle 2">
            <a:extLst>
              <a:ext uri="{FF2B5EF4-FFF2-40B4-BE49-F238E27FC236}">
                <a16:creationId xmlns:a16="http://schemas.microsoft.com/office/drawing/2014/main" id="{43C172CE-E9F3-4F91-B7C1-02B25AA6CBE4}"/>
              </a:ext>
            </a:extLst>
          </p:cNvPr>
          <p:cNvSpPr>
            <a:spLocks noGrp="1" noRot="1" noChangeAspect="1" noChangeArrowheads="1" noTextEdit="1"/>
          </p:cNvSpPr>
          <p:nvPr>
            <p:ph type="sldImg"/>
          </p:nvPr>
        </p:nvSpPr>
        <p:spPr>
          <a:ln/>
        </p:spPr>
      </p:sp>
      <p:sp>
        <p:nvSpPr>
          <p:cNvPr id="889859" name="Rectangle 3">
            <a:extLst>
              <a:ext uri="{FF2B5EF4-FFF2-40B4-BE49-F238E27FC236}">
                <a16:creationId xmlns:a16="http://schemas.microsoft.com/office/drawing/2014/main" id="{58259D5E-3984-4105-80A2-6CB8AF29B4BA}"/>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9DA0439-8DA6-4CAC-B434-B74667FCEB36}"/>
              </a:ext>
            </a:extLst>
          </p:cNvPr>
          <p:cNvSpPr>
            <a:spLocks noGrp="1" noChangeArrowheads="1"/>
          </p:cNvSpPr>
          <p:nvPr>
            <p:ph type="sldNum" sz="quarter" idx="5"/>
          </p:nvPr>
        </p:nvSpPr>
        <p:spPr>
          <a:ln/>
        </p:spPr>
        <p:txBody>
          <a:bodyPr/>
          <a:lstStyle/>
          <a:p>
            <a:fld id="{C76C9AEB-06AF-473B-BA8A-6A702BCEE07E}" type="slidenum">
              <a:rPr lang="it-IT" altLang="it-IT"/>
              <a:pPr/>
              <a:t>11</a:t>
            </a:fld>
            <a:endParaRPr lang="it-IT" altLang="it-IT"/>
          </a:p>
        </p:txBody>
      </p:sp>
      <p:sp>
        <p:nvSpPr>
          <p:cNvPr id="912386" name="Rectangle 2">
            <a:extLst>
              <a:ext uri="{FF2B5EF4-FFF2-40B4-BE49-F238E27FC236}">
                <a16:creationId xmlns:a16="http://schemas.microsoft.com/office/drawing/2014/main" id="{BE1B2465-B945-4E74-9E00-763AF88E791C}"/>
              </a:ext>
            </a:extLst>
          </p:cNvPr>
          <p:cNvSpPr>
            <a:spLocks noGrp="1" noRot="1" noChangeAspect="1" noChangeArrowheads="1" noTextEdit="1"/>
          </p:cNvSpPr>
          <p:nvPr>
            <p:ph type="sldImg"/>
          </p:nvPr>
        </p:nvSpPr>
        <p:spPr>
          <a:ln/>
        </p:spPr>
      </p:sp>
      <p:sp>
        <p:nvSpPr>
          <p:cNvPr id="912387" name="Rectangle 3">
            <a:extLst>
              <a:ext uri="{FF2B5EF4-FFF2-40B4-BE49-F238E27FC236}">
                <a16:creationId xmlns:a16="http://schemas.microsoft.com/office/drawing/2014/main" id="{66B7B153-DA92-4D5F-AE5D-7A79B9480B7C}"/>
              </a:ext>
            </a:extLst>
          </p:cNvPr>
          <p:cNvSpPr>
            <a:spLocks noGrp="1" noChangeArrowheads="1"/>
          </p:cNvSpPr>
          <p:nvPr>
            <p:ph type="body" idx="1"/>
          </p:nvPr>
        </p:nvSpPr>
        <p:spPr/>
        <p:txBody>
          <a:bodyPr/>
          <a:lstStyle/>
          <a:p>
            <a:pPr>
              <a:lnSpc>
                <a:spcPct val="90000"/>
              </a:lnSpc>
              <a:buFontTx/>
              <a:buNone/>
            </a:pPr>
            <a:endParaRPr lang="en-GB" altLang="it-IT" sz="900"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018AE49-17C6-4E55-A7B6-B3EEDF856C37}"/>
              </a:ext>
            </a:extLst>
          </p:cNvPr>
          <p:cNvSpPr>
            <a:spLocks noGrp="1" noChangeArrowheads="1"/>
          </p:cNvSpPr>
          <p:nvPr>
            <p:ph type="sldNum" sz="quarter" idx="5"/>
          </p:nvPr>
        </p:nvSpPr>
        <p:spPr>
          <a:ln/>
        </p:spPr>
        <p:txBody>
          <a:bodyPr/>
          <a:lstStyle/>
          <a:p>
            <a:fld id="{FC24ADD4-FB6D-466C-BAF6-B3DE77EB1E39}" type="slidenum">
              <a:rPr lang="it-IT" altLang="it-IT"/>
              <a:pPr/>
              <a:t>65</a:t>
            </a:fld>
            <a:endParaRPr lang="it-IT" altLang="it-IT"/>
          </a:p>
        </p:txBody>
      </p:sp>
      <p:sp>
        <p:nvSpPr>
          <p:cNvPr id="1000450" name="Rectangle 2">
            <a:extLst>
              <a:ext uri="{FF2B5EF4-FFF2-40B4-BE49-F238E27FC236}">
                <a16:creationId xmlns:a16="http://schemas.microsoft.com/office/drawing/2014/main" id="{544D6E45-CB59-4B38-967C-33C0BF0FA861}"/>
              </a:ext>
            </a:extLst>
          </p:cNvPr>
          <p:cNvSpPr>
            <a:spLocks noGrp="1" noRot="1" noChangeAspect="1" noChangeArrowheads="1" noTextEdit="1"/>
          </p:cNvSpPr>
          <p:nvPr>
            <p:ph type="sldImg"/>
          </p:nvPr>
        </p:nvSpPr>
        <p:spPr>
          <a:ln/>
        </p:spPr>
      </p:sp>
      <p:sp>
        <p:nvSpPr>
          <p:cNvPr id="1000451" name="Rectangle 3">
            <a:extLst>
              <a:ext uri="{FF2B5EF4-FFF2-40B4-BE49-F238E27FC236}">
                <a16:creationId xmlns:a16="http://schemas.microsoft.com/office/drawing/2014/main" id="{2BC3AF4E-1ADC-4963-97A9-1F7A3E89AFB7}"/>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7C55516-FAB6-4231-8644-F451840CB2DD}"/>
              </a:ext>
            </a:extLst>
          </p:cNvPr>
          <p:cNvSpPr>
            <a:spLocks noGrp="1" noChangeArrowheads="1"/>
          </p:cNvSpPr>
          <p:nvPr>
            <p:ph type="sldNum" sz="quarter" idx="5"/>
          </p:nvPr>
        </p:nvSpPr>
        <p:spPr>
          <a:ln/>
        </p:spPr>
        <p:txBody>
          <a:bodyPr/>
          <a:lstStyle/>
          <a:p>
            <a:fld id="{9AD9E839-D035-40E8-B3B2-76EF00EA1B22}" type="slidenum">
              <a:rPr lang="it-IT" altLang="it-IT"/>
              <a:pPr/>
              <a:t>66</a:t>
            </a:fld>
            <a:endParaRPr lang="it-IT" altLang="it-IT"/>
          </a:p>
        </p:txBody>
      </p:sp>
      <p:sp>
        <p:nvSpPr>
          <p:cNvPr id="1002498" name="Rectangle 2">
            <a:extLst>
              <a:ext uri="{FF2B5EF4-FFF2-40B4-BE49-F238E27FC236}">
                <a16:creationId xmlns:a16="http://schemas.microsoft.com/office/drawing/2014/main" id="{C844995A-7CB6-422E-A491-02D7354B40A7}"/>
              </a:ext>
            </a:extLst>
          </p:cNvPr>
          <p:cNvSpPr>
            <a:spLocks noGrp="1" noRot="1" noChangeAspect="1" noChangeArrowheads="1" noTextEdit="1"/>
          </p:cNvSpPr>
          <p:nvPr>
            <p:ph type="sldImg"/>
          </p:nvPr>
        </p:nvSpPr>
        <p:spPr>
          <a:ln/>
        </p:spPr>
      </p:sp>
      <p:sp>
        <p:nvSpPr>
          <p:cNvPr id="1002499" name="Rectangle 3">
            <a:extLst>
              <a:ext uri="{FF2B5EF4-FFF2-40B4-BE49-F238E27FC236}">
                <a16:creationId xmlns:a16="http://schemas.microsoft.com/office/drawing/2014/main" id="{AEC72A20-A8C1-469D-BBE2-713E6EE30D30}"/>
              </a:ext>
            </a:extLst>
          </p:cNvPr>
          <p:cNvSpPr>
            <a:spLocks noGrp="1" noChangeArrowheads="1"/>
          </p:cNvSpPr>
          <p:nvPr>
            <p:ph type="body" idx="1"/>
          </p:nvPr>
        </p:nvSpPr>
        <p:spPr/>
        <p:txBody>
          <a:bodyPr/>
          <a:lstStyle/>
          <a:p>
            <a:pPr>
              <a:buFontTx/>
              <a:buNone/>
            </a:pPr>
            <a:endParaRPr lang="en-US" altLang="it-IT"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108A9A0-42F2-490A-8253-773FD61832BA}"/>
              </a:ext>
            </a:extLst>
          </p:cNvPr>
          <p:cNvSpPr>
            <a:spLocks noGrp="1" noChangeArrowheads="1"/>
          </p:cNvSpPr>
          <p:nvPr>
            <p:ph type="sldNum" sz="quarter" idx="5"/>
          </p:nvPr>
        </p:nvSpPr>
        <p:spPr>
          <a:ln/>
        </p:spPr>
        <p:txBody>
          <a:bodyPr/>
          <a:lstStyle/>
          <a:p>
            <a:fld id="{0609F4EA-F2B3-4F95-A56B-A2531B5DF5E0}" type="slidenum">
              <a:rPr lang="it-IT" altLang="it-IT"/>
              <a:pPr/>
              <a:t>12</a:t>
            </a:fld>
            <a:endParaRPr lang="it-IT" altLang="it-IT"/>
          </a:p>
        </p:txBody>
      </p:sp>
      <p:sp>
        <p:nvSpPr>
          <p:cNvPr id="906242" name="Rectangle 2">
            <a:extLst>
              <a:ext uri="{FF2B5EF4-FFF2-40B4-BE49-F238E27FC236}">
                <a16:creationId xmlns:a16="http://schemas.microsoft.com/office/drawing/2014/main" id="{3B4DA048-4977-4841-9755-34B5F82A8926}"/>
              </a:ext>
            </a:extLst>
          </p:cNvPr>
          <p:cNvSpPr>
            <a:spLocks noGrp="1" noRot="1" noChangeAspect="1" noChangeArrowheads="1" noTextEdit="1"/>
          </p:cNvSpPr>
          <p:nvPr>
            <p:ph type="sldImg"/>
          </p:nvPr>
        </p:nvSpPr>
        <p:spPr>
          <a:ln/>
        </p:spPr>
      </p:sp>
      <p:sp>
        <p:nvSpPr>
          <p:cNvPr id="906243" name="Rectangle 3">
            <a:extLst>
              <a:ext uri="{FF2B5EF4-FFF2-40B4-BE49-F238E27FC236}">
                <a16:creationId xmlns:a16="http://schemas.microsoft.com/office/drawing/2014/main" id="{9F5471EE-F7DB-4F08-8BDC-E8C95930F9D1}"/>
              </a:ext>
            </a:extLst>
          </p:cNvPr>
          <p:cNvSpPr>
            <a:spLocks noGrp="1" noChangeArrowheads="1"/>
          </p:cNvSpPr>
          <p:nvPr>
            <p:ph type="body" idx="1"/>
          </p:nvPr>
        </p:nvSpPr>
        <p:spPr/>
        <p:txBody>
          <a:bodyPr/>
          <a:lstStyle/>
          <a:p>
            <a:pPr>
              <a:buFontTx/>
              <a:buNone/>
            </a:pPr>
            <a:endParaRPr lang="en-GB" alt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77B9EA1-44E7-4BAD-A518-F9CCD9968249}"/>
              </a:ext>
            </a:extLst>
          </p:cNvPr>
          <p:cNvSpPr>
            <a:spLocks noGrp="1" noChangeArrowheads="1"/>
          </p:cNvSpPr>
          <p:nvPr>
            <p:ph type="sldNum" sz="quarter" idx="5"/>
          </p:nvPr>
        </p:nvSpPr>
        <p:spPr>
          <a:ln/>
        </p:spPr>
        <p:txBody>
          <a:bodyPr/>
          <a:lstStyle/>
          <a:p>
            <a:fld id="{EF658D8D-6C5A-453E-ACD1-7A64E56FA5D2}" type="slidenum">
              <a:rPr lang="it-IT" altLang="it-IT"/>
              <a:pPr/>
              <a:t>13</a:t>
            </a:fld>
            <a:endParaRPr lang="it-IT" altLang="it-IT"/>
          </a:p>
        </p:txBody>
      </p:sp>
      <p:sp>
        <p:nvSpPr>
          <p:cNvPr id="943106" name="Rectangle 2">
            <a:extLst>
              <a:ext uri="{FF2B5EF4-FFF2-40B4-BE49-F238E27FC236}">
                <a16:creationId xmlns:a16="http://schemas.microsoft.com/office/drawing/2014/main" id="{9F12A25A-6230-4438-92CB-DF2D193A561A}"/>
              </a:ext>
            </a:extLst>
          </p:cNvPr>
          <p:cNvSpPr>
            <a:spLocks noGrp="1" noRot="1" noChangeAspect="1" noChangeArrowheads="1" noTextEdit="1"/>
          </p:cNvSpPr>
          <p:nvPr>
            <p:ph type="sldImg"/>
          </p:nvPr>
        </p:nvSpPr>
        <p:spPr>
          <a:ln/>
        </p:spPr>
      </p:sp>
      <p:sp>
        <p:nvSpPr>
          <p:cNvPr id="943107" name="Rectangle 3">
            <a:extLst>
              <a:ext uri="{FF2B5EF4-FFF2-40B4-BE49-F238E27FC236}">
                <a16:creationId xmlns:a16="http://schemas.microsoft.com/office/drawing/2014/main" id="{2E70CC7D-FC4E-4673-AF49-5FCD0115B572}"/>
              </a:ext>
            </a:extLst>
          </p:cNvPr>
          <p:cNvSpPr>
            <a:spLocks noGrp="1" noChangeArrowheads="1"/>
          </p:cNvSpPr>
          <p:nvPr>
            <p:ph type="body" idx="1"/>
          </p:nvPr>
        </p:nvSpPr>
        <p:spPr/>
        <p:txBody>
          <a:bodyPr/>
          <a:lstStyle/>
          <a:p>
            <a:pPr marL="228600" indent="-228600">
              <a:buFontTx/>
              <a:buChar char="-"/>
            </a:pPr>
            <a:endParaRPr lang="en-GB"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B56E74A-BFB0-460D-96AD-412AE62B5487}"/>
              </a:ext>
            </a:extLst>
          </p:cNvPr>
          <p:cNvSpPr>
            <a:spLocks noGrp="1" noChangeArrowheads="1"/>
          </p:cNvSpPr>
          <p:nvPr>
            <p:ph type="sldNum" sz="quarter" idx="5"/>
          </p:nvPr>
        </p:nvSpPr>
        <p:spPr>
          <a:ln/>
        </p:spPr>
        <p:txBody>
          <a:bodyPr/>
          <a:lstStyle/>
          <a:p>
            <a:fld id="{FAF0917E-CECE-47B7-B47A-94DD65A24D69}" type="slidenum">
              <a:rPr lang="it-IT" altLang="it-IT"/>
              <a:pPr/>
              <a:t>14</a:t>
            </a:fld>
            <a:endParaRPr lang="it-IT" altLang="it-IT"/>
          </a:p>
        </p:txBody>
      </p:sp>
      <p:sp>
        <p:nvSpPr>
          <p:cNvPr id="793602" name="Rectangle 2">
            <a:extLst>
              <a:ext uri="{FF2B5EF4-FFF2-40B4-BE49-F238E27FC236}">
                <a16:creationId xmlns:a16="http://schemas.microsoft.com/office/drawing/2014/main" id="{906AA440-B4AB-4173-A5DC-D89FBAC69C5A}"/>
              </a:ext>
            </a:extLst>
          </p:cNvPr>
          <p:cNvSpPr>
            <a:spLocks noGrp="1" noRot="1" noChangeAspect="1" noChangeArrowheads="1" noTextEdit="1"/>
          </p:cNvSpPr>
          <p:nvPr>
            <p:ph type="sldImg"/>
          </p:nvPr>
        </p:nvSpPr>
        <p:spPr>
          <a:ln/>
        </p:spPr>
      </p:sp>
      <p:sp>
        <p:nvSpPr>
          <p:cNvPr id="793603" name="Rectangle 3">
            <a:extLst>
              <a:ext uri="{FF2B5EF4-FFF2-40B4-BE49-F238E27FC236}">
                <a16:creationId xmlns:a16="http://schemas.microsoft.com/office/drawing/2014/main" id="{70E3C7DC-E07A-4278-BFAC-24B6C5690905}"/>
              </a:ext>
            </a:extLst>
          </p:cNvPr>
          <p:cNvSpPr>
            <a:spLocks noGrp="1" noChangeArrowheads="1"/>
          </p:cNvSpPr>
          <p:nvPr>
            <p:ph type="body" idx="1"/>
          </p:nvPr>
        </p:nvSpPr>
        <p:spPr/>
        <p:txBody>
          <a:bodyPr/>
          <a:lstStyle/>
          <a:p>
            <a:pPr>
              <a:buFontTx/>
              <a:buChar char="-"/>
            </a:pPr>
            <a:endParaRPr lang="en-GB" altLang="it-IT"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E121A93-00BD-4CB2-B15D-5B894D31FA67}"/>
              </a:ext>
            </a:extLst>
          </p:cNvPr>
          <p:cNvSpPr>
            <a:spLocks noChangeArrowheads="1"/>
          </p:cNvSpPr>
          <p:nvPr/>
        </p:nvSpPr>
        <p:spPr bwMode="auto">
          <a:xfrm>
            <a:off x="0" y="0"/>
            <a:ext cx="4572000" cy="685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pPr>
            <a:endParaRPr kumimoji="1" lang="en-GB" altLang="it-IT" sz="2400">
              <a:latin typeface="Times New Roman" panose="02020603050405020304" pitchFamily="18" charset="0"/>
            </a:endParaRPr>
          </a:p>
        </p:txBody>
      </p:sp>
      <p:sp>
        <p:nvSpPr>
          <p:cNvPr id="5128" name="Rectangle 8">
            <a:extLst>
              <a:ext uri="{FF2B5EF4-FFF2-40B4-BE49-F238E27FC236}">
                <a16:creationId xmlns:a16="http://schemas.microsoft.com/office/drawing/2014/main" id="{40E67924-0B25-4EE0-BB89-F46B6A629820}"/>
              </a:ext>
            </a:extLst>
          </p:cNvPr>
          <p:cNvSpPr>
            <a:spLocks noGrp="1" noChangeArrowheads="1"/>
          </p:cNvSpPr>
          <p:nvPr>
            <p:ph type="dt" sz="quarter" idx="2"/>
          </p:nvPr>
        </p:nvSpPr>
        <p:spPr bwMode="auto">
          <a:xfrm>
            <a:off x="2667000" y="6553200"/>
            <a:ext cx="19050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lnSpc>
                <a:spcPct val="100000"/>
              </a:lnSpc>
              <a:spcBef>
                <a:spcPct val="0"/>
              </a:spcBef>
              <a:defRPr sz="1400">
                <a:solidFill>
                  <a:schemeClr val="bg1"/>
                </a:solidFill>
              </a:defRPr>
            </a:lvl1pPr>
          </a:lstStyle>
          <a:p>
            <a:endParaRPr lang="it-IT" altLang="it-IT"/>
          </a:p>
        </p:txBody>
      </p:sp>
      <p:sp>
        <p:nvSpPr>
          <p:cNvPr id="5129" name="Rectangle 9">
            <a:extLst>
              <a:ext uri="{FF2B5EF4-FFF2-40B4-BE49-F238E27FC236}">
                <a16:creationId xmlns:a16="http://schemas.microsoft.com/office/drawing/2014/main" id="{4C3DABDD-4061-4B31-9512-71064CF663CE}"/>
              </a:ext>
            </a:extLst>
          </p:cNvPr>
          <p:cNvSpPr>
            <a:spLocks noGrp="1" noChangeArrowheads="1"/>
          </p:cNvSpPr>
          <p:nvPr>
            <p:ph type="ftr" sz="quarter" idx="3"/>
          </p:nvPr>
        </p:nvSpPr>
        <p:spPr bwMode="auto">
          <a:xfrm>
            <a:off x="5195888" y="6553200"/>
            <a:ext cx="3279775"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lnSpc>
                <a:spcPct val="100000"/>
              </a:lnSpc>
              <a:spcBef>
                <a:spcPct val="0"/>
              </a:spcBef>
              <a:defRPr sz="1400"/>
            </a:lvl1pPr>
          </a:lstStyle>
          <a:p>
            <a:endParaRPr lang="it-IT" altLang="it-IT"/>
          </a:p>
        </p:txBody>
      </p:sp>
      <p:sp>
        <p:nvSpPr>
          <p:cNvPr id="5130" name="Rectangle 10">
            <a:extLst>
              <a:ext uri="{FF2B5EF4-FFF2-40B4-BE49-F238E27FC236}">
                <a16:creationId xmlns:a16="http://schemas.microsoft.com/office/drawing/2014/main" id="{7B04AA49-1FDE-4DE1-BF42-7E82E7967464}"/>
              </a:ext>
            </a:extLst>
          </p:cNvPr>
          <p:cNvSpPr>
            <a:spLocks noGrp="1" noChangeArrowheads="1"/>
          </p:cNvSpPr>
          <p:nvPr>
            <p:ph type="sldNum" sz="quarter" idx="4"/>
          </p:nvPr>
        </p:nvSpPr>
        <p:spPr>
          <a:xfrm>
            <a:off x="9525" y="5962650"/>
            <a:ext cx="587375" cy="885825"/>
          </a:xfrm>
        </p:spPr>
        <p:txBody>
          <a:bodyPr anchorCtr="0"/>
          <a:lstStyle>
            <a:lvl1pPr>
              <a:defRPr/>
            </a:lvl1pPr>
          </a:lstStyle>
          <a:p>
            <a:fld id="{0DC5CAA0-F463-4D95-8EC9-CE523704D21C}" type="slidenum">
              <a:rPr lang="it-IT" altLang="it-IT"/>
              <a:pPr/>
              <a:t>‹N›</a:t>
            </a:fld>
            <a:endParaRPr lang="it-IT" altLang="it-IT"/>
          </a:p>
        </p:txBody>
      </p:sp>
      <p:sp>
        <p:nvSpPr>
          <p:cNvPr id="5133" name="Rectangle 13">
            <a:extLst>
              <a:ext uri="{FF2B5EF4-FFF2-40B4-BE49-F238E27FC236}">
                <a16:creationId xmlns:a16="http://schemas.microsoft.com/office/drawing/2014/main" id="{3779D6C7-7C45-4096-8A54-480B3B739C84}"/>
              </a:ext>
            </a:extLst>
          </p:cNvPr>
          <p:cNvSpPr>
            <a:spLocks noChangeArrowheads="1"/>
          </p:cNvSpPr>
          <p:nvPr userDrawn="1"/>
        </p:nvSpPr>
        <p:spPr bwMode="auto">
          <a:xfrm>
            <a:off x="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sp>
        <p:nvSpPr>
          <p:cNvPr id="5135" name="Rectangle 15">
            <a:extLst>
              <a:ext uri="{FF2B5EF4-FFF2-40B4-BE49-F238E27FC236}">
                <a16:creationId xmlns:a16="http://schemas.microsoft.com/office/drawing/2014/main" id="{6A5BE522-F655-4299-9029-9C33B7BEA74C}"/>
              </a:ext>
            </a:extLst>
          </p:cNvPr>
          <p:cNvSpPr>
            <a:spLocks noChangeArrowheads="1"/>
          </p:cNvSpPr>
          <p:nvPr userDrawn="1"/>
        </p:nvSpPr>
        <p:spPr bwMode="auto">
          <a:xfrm>
            <a:off x="0" y="3267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grpSp>
        <p:nvGrpSpPr>
          <p:cNvPr id="5165" name="Group 45">
            <a:extLst>
              <a:ext uri="{FF2B5EF4-FFF2-40B4-BE49-F238E27FC236}">
                <a16:creationId xmlns:a16="http://schemas.microsoft.com/office/drawing/2014/main" id="{548D72AB-1C46-48C0-B027-4A6BD4D80B99}"/>
              </a:ext>
            </a:extLst>
          </p:cNvPr>
          <p:cNvGrpSpPr>
            <a:grpSpLocks/>
          </p:cNvGrpSpPr>
          <p:nvPr userDrawn="1"/>
        </p:nvGrpSpPr>
        <p:grpSpPr bwMode="auto">
          <a:xfrm>
            <a:off x="4716463" y="3908425"/>
            <a:ext cx="3930650" cy="889000"/>
            <a:chOff x="2971" y="2462"/>
            <a:chExt cx="2476" cy="560"/>
          </a:xfrm>
        </p:grpSpPr>
        <p:graphicFrame>
          <p:nvGraphicFramePr>
            <p:cNvPr id="5134" name="Object 14">
              <a:extLst>
                <a:ext uri="{FF2B5EF4-FFF2-40B4-BE49-F238E27FC236}">
                  <a16:creationId xmlns:a16="http://schemas.microsoft.com/office/drawing/2014/main" id="{6329BE4D-DEAB-4FA6-ADAA-BE6F47C887DA}"/>
                </a:ext>
              </a:extLst>
            </p:cNvPr>
            <p:cNvGraphicFramePr>
              <a:graphicFrameLocks noChangeAspect="1"/>
            </p:cNvGraphicFramePr>
            <p:nvPr userDrawn="1"/>
          </p:nvGraphicFramePr>
          <p:xfrm>
            <a:off x="2971" y="2462"/>
            <a:ext cx="363" cy="363"/>
          </p:xfrm>
          <a:graphic>
            <a:graphicData uri="http://schemas.openxmlformats.org/presentationml/2006/ole">
              <mc:AlternateContent xmlns:mc="http://schemas.openxmlformats.org/markup-compatibility/2006">
                <mc:Choice xmlns:v="urn:schemas-microsoft-com:vml" Requires="v">
                  <p:oleObj spid="_x0000_s5184" name="Immagine" r:id="rId3" imgW="324000" imgH="324000" progId="Word.Picture.8">
                    <p:embed/>
                  </p:oleObj>
                </mc:Choice>
                <mc:Fallback>
                  <p:oleObj name="Immagine" r:id="rId3" imgW="324000" imgH="324000" progId="Word.Picture.8">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 y="2462"/>
                          <a:ext cx="363" cy="363"/>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6" name="Rectangle 16">
              <a:extLst>
                <a:ext uri="{FF2B5EF4-FFF2-40B4-BE49-F238E27FC236}">
                  <a16:creationId xmlns:a16="http://schemas.microsoft.com/office/drawing/2014/main" id="{79C08CEA-458A-4B2E-9FBF-9E30A6A2A087}"/>
                </a:ext>
              </a:extLst>
            </p:cNvPr>
            <p:cNvSpPr>
              <a:spLocks noChangeArrowheads="1"/>
            </p:cNvSpPr>
            <p:nvPr userDrawn="1"/>
          </p:nvSpPr>
          <p:spPr bwMode="auto">
            <a:xfrm>
              <a:off x="3470" y="2462"/>
              <a:ext cx="1977"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20000"/>
                </a:spcBef>
                <a:buClr>
                  <a:schemeClr val="tx1"/>
                </a:buClr>
                <a:buSzPct val="75000"/>
                <a:buFont typeface="Wingdings" panose="05000000000000000000" pitchFamily="2" charset="2"/>
                <a:defRPr sz="2800" b="1">
                  <a:solidFill>
                    <a:srgbClr val="000000"/>
                  </a:solidFill>
                  <a:latin typeface="Arial" panose="020B0604020202020204" pitchFamily="34" charset="0"/>
                </a:defRPr>
              </a:lvl1pPr>
              <a:lvl2pPr>
                <a:spcBef>
                  <a:spcPct val="20000"/>
                </a:spcBef>
                <a:buClr>
                  <a:schemeClr val="tx1"/>
                </a:buClr>
                <a:buSzPct val="75000"/>
                <a:defRPr sz="24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1"/>
                </a:buClr>
                <a:buSzPct val="80000"/>
                <a:defRPr>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a:solidFill>
                    <a:schemeClr val="tx1"/>
                  </a:solidFill>
                  <a:latin typeface="Arial" panose="020B0604020202020204" pitchFamily="34" charset="0"/>
                </a:defRPr>
              </a:lvl5pPr>
              <a:lvl6pPr algn="ctr" fontAlgn="base">
                <a:spcBef>
                  <a:spcPct val="20000"/>
                </a:spcBef>
                <a:spcAft>
                  <a:spcPct val="0"/>
                </a:spcAft>
                <a:buClr>
                  <a:schemeClr val="tx1"/>
                </a:buClr>
                <a:buSzPct val="65000"/>
                <a:buFont typeface="Wingdings" panose="05000000000000000000" pitchFamily="2" charset="2"/>
                <a:defRPr>
                  <a:solidFill>
                    <a:schemeClr val="tx1"/>
                  </a:solidFill>
                  <a:latin typeface="Arial" panose="020B0604020202020204" pitchFamily="34" charset="0"/>
                </a:defRPr>
              </a:lvl6pPr>
              <a:lvl7pPr algn="ctr" fontAlgn="base">
                <a:spcBef>
                  <a:spcPct val="20000"/>
                </a:spcBef>
                <a:spcAft>
                  <a:spcPct val="0"/>
                </a:spcAft>
                <a:buClr>
                  <a:schemeClr val="tx1"/>
                </a:buClr>
                <a:buSzPct val="65000"/>
                <a:buFont typeface="Wingdings" panose="05000000000000000000" pitchFamily="2" charset="2"/>
                <a:defRPr>
                  <a:solidFill>
                    <a:schemeClr val="tx1"/>
                  </a:solidFill>
                  <a:latin typeface="Arial" panose="020B0604020202020204" pitchFamily="34" charset="0"/>
                </a:defRPr>
              </a:lvl7pPr>
              <a:lvl8pPr algn="ctr" fontAlgn="base">
                <a:spcBef>
                  <a:spcPct val="20000"/>
                </a:spcBef>
                <a:spcAft>
                  <a:spcPct val="0"/>
                </a:spcAft>
                <a:buClr>
                  <a:schemeClr val="tx1"/>
                </a:buClr>
                <a:buSzPct val="65000"/>
                <a:buFont typeface="Wingdings" panose="05000000000000000000" pitchFamily="2" charset="2"/>
                <a:defRPr>
                  <a:solidFill>
                    <a:schemeClr val="tx1"/>
                  </a:solidFill>
                  <a:latin typeface="Arial" panose="020B0604020202020204" pitchFamily="34" charset="0"/>
                </a:defRPr>
              </a:lvl8pPr>
              <a:lvl9pPr algn="ctr" fontAlgn="base">
                <a:spcBef>
                  <a:spcPct val="20000"/>
                </a:spcBef>
                <a:spcAft>
                  <a:spcPct val="0"/>
                </a:spcAft>
                <a:buClr>
                  <a:schemeClr val="tx1"/>
                </a:buClr>
                <a:buSzPct val="65000"/>
                <a:buFont typeface="Wingdings" panose="05000000000000000000" pitchFamily="2" charset="2"/>
                <a:defRPr>
                  <a:solidFill>
                    <a:schemeClr val="tx1"/>
                  </a:solidFill>
                  <a:latin typeface="Arial" panose="020B0604020202020204" pitchFamily="34" charset="0"/>
                </a:defRPr>
              </a:lvl9pPr>
            </a:lstStyle>
            <a:p>
              <a:pPr>
                <a:lnSpc>
                  <a:spcPct val="100000"/>
                </a:lnSpc>
              </a:pPr>
              <a:r>
                <a:rPr lang="it-IT" altLang="it-IT"/>
                <a:t>Mercati non concorrenziali</a:t>
              </a:r>
              <a:r>
                <a:rPr lang="en-GB" altLang="it-IT"/>
                <a:t> </a:t>
              </a:r>
              <a:endParaRPr lang="it-IT" altLang="it-IT"/>
            </a:p>
          </p:txBody>
        </p:sp>
      </p:grpSp>
      <p:grpSp>
        <p:nvGrpSpPr>
          <p:cNvPr id="5145" name="Group 25">
            <a:extLst>
              <a:ext uri="{FF2B5EF4-FFF2-40B4-BE49-F238E27FC236}">
                <a16:creationId xmlns:a16="http://schemas.microsoft.com/office/drawing/2014/main" id="{875B78C3-DBBA-459C-96C6-E7F50E643DFE}"/>
              </a:ext>
            </a:extLst>
          </p:cNvPr>
          <p:cNvGrpSpPr>
            <a:grpSpLocks/>
          </p:cNvGrpSpPr>
          <p:nvPr userDrawn="1"/>
        </p:nvGrpSpPr>
        <p:grpSpPr bwMode="auto">
          <a:xfrm>
            <a:off x="1476375" y="2708275"/>
            <a:ext cx="3095625" cy="763588"/>
            <a:chOff x="930" y="1126"/>
            <a:chExt cx="1950" cy="481"/>
          </a:xfrm>
        </p:grpSpPr>
        <p:grpSp>
          <p:nvGrpSpPr>
            <p:cNvPr id="5139" name="Group 19">
              <a:extLst>
                <a:ext uri="{FF2B5EF4-FFF2-40B4-BE49-F238E27FC236}">
                  <a16:creationId xmlns:a16="http://schemas.microsoft.com/office/drawing/2014/main" id="{F24CD4D4-2915-4D7F-9931-773743759BB3}"/>
                </a:ext>
              </a:extLst>
            </p:cNvPr>
            <p:cNvGrpSpPr>
              <a:grpSpLocks/>
            </p:cNvGrpSpPr>
            <p:nvPr userDrawn="1"/>
          </p:nvGrpSpPr>
          <p:grpSpPr bwMode="auto">
            <a:xfrm rot="10800000">
              <a:off x="930" y="1153"/>
              <a:ext cx="1950" cy="454"/>
              <a:chOff x="2288" y="3080"/>
              <a:chExt cx="3072" cy="201"/>
            </a:xfrm>
          </p:grpSpPr>
          <p:sp>
            <p:nvSpPr>
              <p:cNvPr id="5140" name="AutoShape 20">
                <a:extLst>
                  <a:ext uri="{FF2B5EF4-FFF2-40B4-BE49-F238E27FC236}">
                    <a16:creationId xmlns:a16="http://schemas.microsoft.com/office/drawing/2014/main" id="{F7B768F1-18BB-4D70-89B7-F2B4CC17B337}"/>
                  </a:ext>
                </a:extLst>
              </p:cNvPr>
              <p:cNvSpPr>
                <a:spLocks noChangeArrowheads="1"/>
              </p:cNvSpPr>
              <p:nvPr/>
            </p:nvSpPr>
            <p:spPr bwMode="auto">
              <a:xfrm flipH="1">
                <a:off x="2288" y="3080"/>
                <a:ext cx="2914" cy="200"/>
              </a:xfrm>
              <a:prstGeom prst="roundRect">
                <a:avLst>
                  <a:gd name="adj" fmla="val 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41" name="AutoShape 21">
                <a:extLst>
                  <a:ext uri="{FF2B5EF4-FFF2-40B4-BE49-F238E27FC236}">
                    <a16:creationId xmlns:a16="http://schemas.microsoft.com/office/drawing/2014/main" id="{C7E9EE39-CF34-4277-A7EF-4700337EB4F8}"/>
                  </a:ext>
                </a:extLst>
              </p:cNvPr>
              <p:cNvSpPr>
                <a:spLocks noChangeArrowheads="1"/>
              </p:cNvSpPr>
              <p:nvPr/>
            </p:nvSpPr>
            <p:spPr bwMode="auto">
              <a:xfrm>
                <a:off x="5196" y="3080"/>
                <a:ext cx="164" cy="201"/>
              </a:xfrm>
              <a:prstGeom prst="flowChartDelay">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5144" name="Text Box 24">
              <a:extLst>
                <a:ext uri="{FF2B5EF4-FFF2-40B4-BE49-F238E27FC236}">
                  <a16:creationId xmlns:a16="http://schemas.microsoft.com/office/drawing/2014/main" id="{9571B826-577E-4CBD-A299-BFE2288446E6}"/>
                </a:ext>
              </a:extLst>
            </p:cNvPr>
            <p:cNvSpPr txBox="1">
              <a:spLocks noChangeArrowheads="1"/>
            </p:cNvSpPr>
            <p:nvPr userDrawn="1"/>
          </p:nvSpPr>
          <p:spPr bwMode="auto">
            <a:xfrm>
              <a:off x="1202" y="1126"/>
              <a:ext cx="1678" cy="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it-IT" sz="3400"/>
                <a:t>ECONOMIA</a:t>
              </a:r>
            </a:p>
          </p:txBody>
        </p:sp>
      </p:grpSp>
      <p:grpSp>
        <p:nvGrpSpPr>
          <p:cNvPr id="5164" name="Group 44">
            <a:extLst>
              <a:ext uri="{FF2B5EF4-FFF2-40B4-BE49-F238E27FC236}">
                <a16:creationId xmlns:a16="http://schemas.microsoft.com/office/drawing/2014/main" id="{D85D7F9E-DE5F-47CE-85EB-AEF0CCC5F199}"/>
              </a:ext>
            </a:extLst>
          </p:cNvPr>
          <p:cNvGrpSpPr>
            <a:grpSpLocks/>
          </p:cNvGrpSpPr>
          <p:nvPr userDrawn="1"/>
        </p:nvGrpSpPr>
        <p:grpSpPr bwMode="auto">
          <a:xfrm>
            <a:off x="4716463" y="1462088"/>
            <a:ext cx="4002087" cy="1200150"/>
            <a:chOff x="2971" y="921"/>
            <a:chExt cx="2521" cy="756"/>
          </a:xfrm>
        </p:grpSpPr>
        <p:graphicFrame>
          <p:nvGraphicFramePr>
            <p:cNvPr id="5132" name="Object 12">
              <a:extLst>
                <a:ext uri="{FF2B5EF4-FFF2-40B4-BE49-F238E27FC236}">
                  <a16:creationId xmlns:a16="http://schemas.microsoft.com/office/drawing/2014/main" id="{DE719D3F-0D81-4694-A21E-B8421F0CFF26}"/>
                </a:ext>
              </a:extLst>
            </p:cNvPr>
            <p:cNvGraphicFramePr>
              <a:graphicFrameLocks noChangeAspect="1"/>
            </p:cNvGraphicFramePr>
            <p:nvPr userDrawn="1"/>
          </p:nvGraphicFramePr>
          <p:xfrm>
            <a:off x="2971" y="921"/>
            <a:ext cx="363" cy="354"/>
          </p:xfrm>
          <a:graphic>
            <a:graphicData uri="http://schemas.openxmlformats.org/presentationml/2006/ole">
              <mc:AlternateContent xmlns:mc="http://schemas.openxmlformats.org/markup-compatibility/2006">
                <mc:Choice xmlns:v="urn:schemas-microsoft-com:vml" Requires="v">
                  <p:oleObj spid="_x0000_s5185" name="Immagine" r:id="rId5" imgW="457200" imgH="447840" progId="Word.Picture.8">
                    <p:embed/>
                  </p:oleObj>
                </mc:Choice>
                <mc:Fallback>
                  <p:oleObj name="Immagine" r:id="rId5" imgW="457200" imgH="447840" progId="Word.Picture.8">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 y="921"/>
                          <a:ext cx="363" cy="354"/>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37" name="Rectangle 17">
              <a:extLst>
                <a:ext uri="{FF2B5EF4-FFF2-40B4-BE49-F238E27FC236}">
                  <a16:creationId xmlns:a16="http://schemas.microsoft.com/office/drawing/2014/main" id="{340234CF-DFC6-449B-AEE9-7E3F152EBDA7}"/>
                </a:ext>
              </a:extLst>
            </p:cNvPr>
            <p:cNvSpPr>
              <a:spLocks noChangeArrowheads="1"/>
            </p:cNvSpPr>
            <p:nvPr userDrawn="1"/>
          </p:nvSpPr>
          <p:spPr bwMode="auto">
            <a:xfrm>
              <a:off x="3515" y="1117"/>
              <a:ext cx="1977"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20000"/>
                </a:spcBef>
                <a:buClr>
                  <a:schemeClr val="tx1"/>
                </a:buClr>
                <a:buSzPct val="75000"/>
                <a:buFont typeface="Wingdings" panose="05000000000000000000" pitchFamily="2" charset="2"/>
                <a:defRPr sz="2800" b="1">
                  <a:solidFill>
                    <a:srgbClr val="000000"/>
                  </a:solidFill>
                  <a:latin typeface="Arial" panose="020B0604020202020204" pitchFamily="34" charset="0"/>
                </a:defRPr>
              </a:lvl1pPr>
              <a:lvl2pPr>
                <a:spcBef>
                  <a:spcPct val="20000"/>
                </a:spcBef>
                <a:buClr>
                  <a:schemeClr val="tx1"/>
                </a:buClr>
                <a:buSzPct val="75000"/>
                <a:defRPr sz="2400">
                  <a:solidFill>
                    <a:schemeClr val="tx1"/>
                  </a:solidFill>
                  <a:latin typeface="Arial" panose="020B0604020202020204" pitchFamily="34" charset="0"/>
                </a:defRPr>
              </a:lvl2pPr>
              <a:lvl3pPr>
                <a:spcBef>
                  <a:spcPct val="20000"/>
                </a:spcBef>
                <a:buClr>
                  <a:schemeClr val="tx1"/>
                </a:buClr>
                <a:buSzPct val="7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tx1"/>
                </a:buClr>
                <a:buSzPct val="80000"/>
                <a:defRPr>
                  <a:solidFill>
                    <a:schemeClr val="tx1"/>
                  </a:solidFill>
                  <a:latin typeface="Arial" panose="020B0604020202020204" pitchFamily="34" charset="0"/>
                </a:defRPr>
              </a:lvl4pPr>
              <a:lvl5pPr>
                <a:spcBef>
                  <a:spcPct val="20000"/>
                </a:spcBef>
                <a:buClr>
                  <a:schemeClr val="tx1"/>
                </a:buClr>
                <a:buSzPct val="65000"/>
                <a:buFont typeface="Wingdings" panose="05000000000000000000" pitchFamily="2" charset="2"/>
                <a:defRPr>
                  <a:solidFill>
                    <a:schemeClr val="tx1"/>
                  </a:solidFill>
                  <a:latin typeface="Arial" panose="020B0604020202020204" pitchFamily="34" charset="0"/>
                </a:defRPr>
              </a:lvl5pPr>
              <a:lvl6pPr algn="ctr" fontAlgn="base">
                <a:spcBef>
                  <a:spcPct val="20000"/>
                </a:spcBef>
                <a:spcAft>
                  <a:spcPct val="0"/>
                </a:spcAft>
                <a:buClr>
                  <a:schemeClr val="tx1"/>
                </a:buClr>
                <a:buSzPct val="65000"/>
                <a:buFont typeface="Wingdings" panose="05000000000000000000" pitchFamily="2" charset="2"/>
                <a:defRPr>
                  <a:solidFill>
                    <a:schemeClr val="tx1"/>
                  </a:solidFill>
                  <a:latin typeface="Arial" panose="020B0604020202020204" pitchFamily="34" charset="0"/>
                </a:defRPr>
              </a:lvl6pPr>
              <a:lvl7pPr algn="ctr" fontAlgn="base">
                <a:spcBef>
                  <a:spcPct val="20000"/>
                </a:spcBef>
                <a:spcAft>
                  <a:spcPct val="0"/>
                </a:spcAft>
                <a:buClr>
                  <a:schemeClr val="tx1"/>
                </a:buClr>
                <a:buSzPct val="65000"/>
                <a:buFont typeface="Wingdings" panose="05000000000000000000" pitchFamily="2" charset="2"/>
                <a:defRPr>
                  <a:solidFill>
                    <a:schemeClr val="tx1"/>
                  </a:solidFill>
                  <a:latin typeface="Arial" panose="020B0604020202020204" pitchFamily="34" charset="0"/>
                </a:defRPr>
              </a:lvl7pPr>
              <a:lvl8pPr algn="ctr" fontAlgn="base">
                <a:spcBef>
                  <a:spcPct val="20000"/>
                </a:spcBef>
                <a:spcAft>
                  <a:spcPct val="0"/>
                </a:spcAft>
                <a:buClr>
                  <a:schemeClr val="tx1"/>
                </a:buClr>
                <a:buSzPct val="65000"/>
                <a:buFont typeface="Wingdings" panose="05000000000000000000" pitchFamily="2" charset="2"/>
                <a:defRPr>
                  <a:solidFill>
                    <a:schemeClr val="tx1"/>
                  </a:solidFill>
                  <a:latin typeface="Arial" panose="020B0604020202020204" pitchFamily="34" charset="0"/>
                </a:defRPr>
              </a:lvl8pPr>
              <a:lvl9pPr algn="ctr" fontAlgn="base">
                <a:spcBef>
                  <a:spcPct val="20000"/>
                </a:spcBef>
                <a:spcAft>
                  <a:spcPct val="0"/>
                </a:spcAft>
                <a:buClr>
                  <a:schemeClr val="tx1"/>
                </a:buClr>
                <a:buSzPct val="65000"/>
                <a:buFont typeface="Wingdings" panose="05000000000000000000" pitchFamily="2" charset="2"/>
                <a:defRPr>
                  <a:solidFill>
                    <a:schemeClr val="tx1"/>
                  </a:solidFill>
                  <a:latin typeface="Arial" panose="020B0604020202020204" pitchFamily="34" charset="0"/>
                </a:defRPr>
              </a:lvl9pPr>
            </a:lstStyle>
            <a:p>
              <a:pPr>
                <a:lnSpc>
                  <a:spcPct val="100000"/>
                </a:lnSpc>
              </a:pPr>
              <a:r>
                <a:rPr lang="it-IT" altLang="it-IT"/>
                <a:t>Microeconomia: fallimenti del mercato</a:t>
              </a:r>
              <a:r>
                <a:rPr lang="en-GB" altLang="it-IT"/>
                <a:t> </a:t>
              </a:r>
              <a:endParaRPr lang="it-IT" altLang="it-IT"/>
            </a:p>
          </p:txBody>
        </p:sp>
      </p:grpSp>
      <p:grpSp>
        <p:nvGrpSpPr>
          <p:cNvPr id="5162" name="Group 42">
            <a:extLst>
              <a:ext uri="{FF2B5EF4-FFF2-40B4-BE49-F238E27FC236}">
                <a16:creationId xmlns:a16="http://schemas.microsoft.com/office/drawing/2014/main" id="{67D4E8EF-242A-4926-B7E2-5DFCCDE0C28D}"/>
              </a:ext>
            </a:extLst>
          </p:cNvPr>
          <p:cNvGrpSpPr>
            <a:grpSpLocks/>
          </p:cNvGrpSpPr>
          <p:nvPr userDrawn="1"/>
        </p:nvGrpSpPr>
        <p:grpSpPr bwMode="auto">
          <a:xfrm>
            <a:off x="4557713" y="2695575"/>
            <a:ext cx="3959225" cy="776288"/>
            <a:chOff x="2871" y="1698"/>
            <a:chExt cx="2494" cy="489"/>
          </a:xfrm>
        </p:grpSpPr>
        <p:grpSp>
          <p:nvGrpSpPr>
            <p:cNvPr id="5125" name="Group 5">
              <a:extLst>
                <a:ext uri="{FF2B5EF4-FFF2-40B4-BE49-F238E27FC236}">
                  <a16:creationId xmlns:a16="http://schemas.microsoft.com/office/drawing/2014/main" id="{945C3FD1-1215-48FA-A670-C49E3E2FDEF8}"/>
                </a:ext>
              </a:extLst>
            </p:cNvPr>
            <p:cNvGrpSpPr>
              <a:grpSpLocks/>
            </p:cNvGrpSpPr>
            <p:nvPr userDrawn="1"/>
          </p:nvGrpSpPr>
          <p:grpSpPr bwMode="auto">
            <a:xfrm>
              <a:off x="2871" y="1735"/>
              <a:ext cx="2132" cy="452"/>
              <a:chOff x="2288" y="3080"/>
              <a:chExt cx="3072" cy="201"/>
            </a:xfrm>
          </p:grpSpPr>
          <p:sp>
            <p:nvSpPr>
              <p:cNvPr id="5126" name="AutoShape 6">
                <a:extLst>
                  <a:ext uri="{FF2B5EF4-FFF2-40B4-BE49-F238E27FC236}">
                    <a16:creationId xmlns:a16="http://schemas.microsoft.com/office/drawing/2014/main" id="{EB3FADBE-7809-444E-99CD-F89D538771BA}"/>
                  </a:ext>
                </a:extLst>
              </p:cNvPr>
              <p:cNvSpPr>
                <a:spLocks noChangeArrowheads="1"/>
              </p:cNvSpPr>
              <p:nvPr userDrawn="1"/>
            </p:nvSpPr>
            <p:spPr bwMode="auto">
              <a:xfrm flipH="1">
                <a:off x="2288" y="3080"/>
                <a:ext cx="2914" cy="200"/>
              </a:xfrm>
              <a:prstGeom prst="roundRect">
                <a:avLst>
                  <a:gd name="adj" fmla="val 0"/>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127" name="AutoShape 7">
                <a:extLst>
                  <a:ext uri="{FF2B5EF4-FFF2-40B4-BE49-F238E27FC236}">
                    <a16:creationId xmlns:a16="http://schemas.microsoft.com/office/drawing/2014/main" id="{81FF55D7-FCD7-4CC3-BE88-F60C4ED9DED4}"/>
                  </a:ext>
                </a:extLst>
              </p:cNvPr>
              <p:cNvSpPr>
                <a:spLocks noChangeArrowheads="1"/>
              </p:cNvSpPr>
              <p:nvPr userDrawn="1"/>
            </p:nvSpPr>
            <p:spPr bwMode="auto">
              <a:xfrm>
                <a:off x="5196" y="3080"/>
                <a:ext cx="164" cy="201"/>
              </a:xfrm>
              <a:prstGeom prst="flowChartDelay">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5152" name="Text Box 32">
              <a:extLst>
                <a:ext uri="{FF2B5EF4-FFF2-40B4-BE49-F238E27FC236}">
                  <a16:creationId xmlns:a16="http://schemas.microsoft.com/office/drawing/2014/main" id="{E1D4ED10-8A53-4E30-98A0-813D57DF2220}"/>
                </a:ext>
              </a:extLst>
            </p:cNvPr>
            <p:cNvSpPr txBox="1">
              <a:spLocks noChangeArrowheads="1"/>
            </p:cNvSpPr>
            <p:nvPr userDrawn="1"/>
          </p:nvSpPr>
          <p:spPr bwMode="auto">
            <a:xfrm>
              <a:off x="3052" y="1698"/>
              <a:ext cx="2313" cy="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GB" altLang="it-IT" sz="3400" b="1">
                  <a:solidFill>
                    <a:schemeClr val="bg1"/>
                  </a:solidFill>
                </a:rPr>
                <a:t>ECONOMIA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5164"/>
                                        </p:tgtEl>
                                        <p:attrNameLst>
                                          <p:attrName>style.visibility</p:attrName>
                                        </p:attrNameLst>
                                      </p:cBhvr>
                                      <p:to>
                                        <p:strVal val="visible"/>
                                      </p:to>
                                    </p:set>
                                    <p:anim calcmode="lin" valueType="num">
                                      <p:cBhvr additive="base">
                                        <p:cTn id="7" dur="500" fill="hold"/>
                                        <p:tgtEl>
                                          <p:spTgt spid="5164"/>
                                        </p:tgtEl>
                                        <p:attrNameLst>
                                          <p:attrName>ppt_x</p:attrName>
                                        </p:attrNameLst>
                                      </p:cBhvr>
                                      <p:tavLst>
                                        <p:tav tm="0">
                                          <p:val>
                                            <p:strVal val="#ppt_x"/>
                                          </p:val>
                                        </p:tav>
                                        <p:tav tm="100000">
                                          <p:val>
                                            <p:strVal val="#ppt_x"/>
                                          </p:val>
                                        </p:tav>
                                      </p:tavLst>
                                    </p:anim>
                                    <p:anim calcmode="lin" valueType="num">
                                      <p:cBhvr additive="base">
                                        <p:cTn id="8" dur="500" fill="hold"/>
                                        <p:tgtEl>
                                          <p:spTgt spid="516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65"/>
                                        </p:tgtEl>
                                        <p:attrNameLst>
                                          <p:attrName>style.visibility</p:attrName>
                                        </p:attrNameLst>
                                      </p:cBhvr>
                                      <p:to>
                                        <p:strVal val="visible"/>
                                      </p:to>
                                    </p:set>
                                    <p:anim calcmode="lin" valueType="num">
                                      <p:cBhvr additive="base">
                                        <p:cTn id="13" dur="500" fill="hold"/>
                                        <p:tgtEl>
                                          <p:spTgt spid="5165"/>
                                        </p:tgtEl>
                                        <p:attrNameLst>
                                          <p:attrName>ppt_x</p:attrName>
                                        </p:attrNameLst>
                                      </p:cBhvr>
                                      <p:tavLst>
                                        <p:tav tm="0">
                                          <p:val>
                                            <p:strVal val="#ppt_x"/>
                                          </p:val>
                                        </p:tav>
                                        <p:tav tm="100000">
                                          <p:val>
                                            <p:strVal val="#ppt_x"/>
                                          </p:val>
                                        </p:tav>
                                      </p:tavLst>
                                    </p:anim>
                                    <p:anim calcmode="lin" valueType="num">
                                      <p:cBhvr additive="base">
                                        <p:cTn id="14" dur="500" fill="hold"/>
                                        <p:tgtEl>
                                          <p:spTgt spid="51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9557C5-3189-4D4D-A85C-BB1AF637377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155D26A-A713-423C-9604-F33AB4DA673E}"/>
              </a:ext>
            </a:extLst>
          </p:cNvPr>
          <p:cNvSpPr>
            <a:spLocks noGrp="1"/>
          </p:cNvSpPr>
          <p:nvPr>
            <p:ph type="body" orient="vert" idx="1"/>
          </p:nvPr>
        </p:nvSpPr>
        <p:spPr>
          <a:xfrm>
            <a:off x="628650" y="1825625"/>
            <a:ext cx="7886700" cy="4351338"/>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numero diapositiva 3">
            <a:extLst>
              <a:ext uri="{FF2B5EF4-FFF2-40B4-BE49-F238E27FC236}">
                <a16:creationId xmlns:a16="http://schemas.microsoft.com/office/drawing/2014/main" id="{D993891F-6A66-4B87-B0F5-A60C27285CCA}"/>
              </a:ext>
            </a:extLst>
          </p:cNvPr>
          <p:cNvSpPr>
            <a:spLocks noGrp="1"/>
          </p:cNvSpPr>
          <p:nvPr>
            <p:ph type="sldNum" sz="quarter" idx="10"/>
          </p:nvPr>
        </p:nvSpPr>
        <p:spPr/>
        <p:txBody>
          <a:bodyPr/>
          <a:lstStyle>
            <a:lvl1pPr>
              <a:defRPr/>
            </a:lvl1pPr>
          </a:lstStyle>
          <a:p>
            <a:fld id="{4D54298D-3802-4739-94E4-4A2E497557F1}" type="slidenum">
              <a:rPr lang="it-IT" altLang="it-IT"/>
              <a:pPr/>
              <a:t>‹N›</a:t>
            </a:fld>
            <a:endParaRPr lang="it-IT" altLang="it-IT"/>
          </a:p>
        </p:txBody>
      </p:sp>
    </p:spTree>
    <p:extLst>
      <p:ext uri="{BB962C8B-B14F-4D97-AF65-F5344CB8AC3E}">
        <p14:creationId xmlns:p14="http://schemas.microsoft.com/office/powerpoint/2010/main" val="323212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D360AE3-8864-4190-AFC2-1627EA0B4E42}"/>
              </a:ext>
            </a:extLst>
          </p:cNvPr>
          <p:cNvSpPr>
            <a:spLocks noGrp="1"/>
          </p:cNvSpPr>
          <p:nvPr>
            <p:ph type="title" orient="vert"/>
          </p:nvPr>
        </p:nvSpPr>
        <p:spPr>
          <a:xfrm>
            <a:off x="6543675" y="1557338"/>
            <a:ext cx="1971675" cy="4619625"/>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ACF315D-21F7-4457-A8B5-4D3B8AE85E10}"/>
              </a:ext>
            </a:extLst>
          </p:cNvPr>
          <p:cNvSpPr>
            <a:spLocks noGrp="1"/>
          </p:cNvSpPr>
          <p:nvPr>
            <p:ph type="body" orient="vert" idx="1"/>
          </p:nvPr>
        </p:nvSpPr>
        <p:spPr>
          <a:xfrm>
            <a:off x="628650" y="1557338"/>
            <a:ext cx="5762625" cy="46196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numero diapositiva 3">
            <a:extLst>
              <a:ext uri="{FF2B5EF4-FFF2-40B4-BE49-F238E27FC236}">
                <a16:creationId xmlns:a16="http://schemas.microsoft.com/office/drawing/2014/main" id="{AC07B298-640D-4930-B0F4-84FC44BF6C2A}"/>
              </a:ext>
            </a:extLst>
          </p:cNvPr>
          <p:cNvSpPr>
            <a:spLocks noGrp="1"/>
          </p:cNvSpPr>
          <p:nvPr>
            <p:ph type="sldNum" sz="quarter" idx="10"/>
          </p:nvPr>
        </p:nvSpPr>
        <p:spPr/>
        <p:txBody>
          <a:bodyPr/>
          <a:lstStyle>
            <a:lvl1pPr>
              <a:defRPr/>
            </a:lvl1pPr>
          </a:lstStyle>
          <a:p>
            <a:fld id="{3DF45941-BF48-4FB0-A649-46007BFD3232}" type="slidenum">
              <a:rPr lang="it-IT" altLang="it-IT"/>
              <a:pPr/>
              <a:t>‹N›</a:t>
            </a:fld>
            <a:endParaRPr lang="it-IT" altLang="it-IT"/>
          </a:p>
        </p:txBody>
      </p:sp>
    </p:spTree>
    <p:extLst>
      <p:ext uri="{BB962C8B-B14F-4D97-AF65-F5344CB8AC3E}">
        <p14:creationId xmlns:p14="http://schemas.microsoft.com/office/powerpoint/2010/main" val="2802120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olo, test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15721B-4ED1-4515-B72D-224152E73923}"/>
              </a:ext>
            </a:extLst>
          </p:cNvPr>
          <p:cNvSpPr>
            <a:spLocks noGrp="1"/>
          </p:cNvSpPr>
          <p:nvPr>
            <p:ph type="title"/>
          </p:nvPr>
        </p:nvSpPr>
        <p:spPr>
          <a:xfrm>
            <a:off x="1258888" y="1557338"/>
            <a:ext cx="6985000" cy="431800"/>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5AEAD25-6ACB-4987-A055-B50214AF3914}"/>
              </a:ext>
            </a:extLst>
          </p:cNvPr>
          <p:cNvSpPr>
            <a:spLocks noGrp="1"/>
          </p:cNvSpPr>
          <p:nvPr>
            <p:ph type="body" sz="half" idx="1"/>
          </p:nvPr>
        </p:nvSpPr>
        <p:spPr>
          <a:xfrm>
            <a:off x="628650" y="1825625"/>
            <a:ext cx="386715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DD4EB0E-5747-4435-8C8B-97A33C04A452}"/>
              </a:ext>
            </a:extLst>
          </p:cNvPr>
          <p:cNvSpPr>
            <a:spLocks noGrp="1"/>
          </p:cNvSpPr>
          <p:nvPr>
            <p:ph sz="half" idx="2"/>
          </p:nvPr>
        </p:nvSpPr>
        <p:spPr>
          <a:xfrm>
            <a:off x="4648200" y="1825625"/>
            <a:ext cx="386715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numero diapositiva 4">
            <a:extLst>
              <a:ext uri="{FF2B5EF4-FFF2-40B4-BE49-F238E27FC236}">
                <a16:creationId xmlns:a16="http://schemas.microsoft.com/office/drawing/2014/main" id="{ED47FA1E-0940-414E-AAFF-4143DFE92AB1}"/>
              </a:ext>
            </a:extLst>
          </p:cNvPr>
          <p:cNvSpPr>
            <a:spLocks noGrp="1"/>
          </p:cNvSpPr>
          <p:nvPr>
            <p:ph type="sldNum" sz="quarter" idx="10"/>
          </p:nvPr>
        </p:nvSpPr>
        <p:spPr>
          <a:xfrm>
            <a:off x="84138" y="5946775"/>
            <a:ext cx="587375" cy="885825"/>
          </a:xfrm>
        </p:spPr>
        <p:txBody>
          <a:bodyPr/>
          <a:lstStyle>
            <a:lvl1pPr>
              <a:defRPr/>
            </a:lvl1pPr>
          </a:lstStyle>
          <a:p>
            <a:fld id="{0AAD3A5E-748A-4533-8C5E-144760C2831D}" type="slidenum">
              <a:rPr lang="it-IT" altLang="it-IT"/>
              <a:pPr/>
              <a:t>‹N›</a:t>
            </a:fld>
            <a:endParaRPr lang="it-IT" altLang="it-IT"/>
          </a:p>
        </p:txBody>
      </p:sp>
    </p:spTree>
    <p:extLst>
      <p:ext uri="{BB962C8B-B14F-4D97-AF65-F5344CB8AC3E}">
        <p14:creationId xmlns:p14="http://schemas.microsoft.com/office/powerpoint/2010/main" val="2913618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olo e tabell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EBC233-8F7B-4BCF-A0CC-7DE3E0F455EF}"/>
              </a:ext>
            </a:extLst>
          </p:cNvPr>
          <p:cNvSpPr>
            <a:spLocks noGrp="1"/>
          </p:cNvSpPr>
          <p:nvPr>
            <p:ph type="title"/>
          </p:nvPr>
        </p:nvSpPr>
        <p:spPr>
          <a:xfrm>
            <a:off x="1258888" y="1557338"/>
            <a:ext cx="6985000" cy="431800"/>
          </a:xfrm>
        </p:spPr>
        <p:txBody>
          <a:bodyPr/>
          <a:lstStyle/>
          <a:p>
            <a:r>
              <a:rPr lang="it-IT"/>
              <a:t>Fare clic per modificare lo stile del titolo dello schema</a:t>
            </a:r>
          </a:p>
        </p:txBody>
      </p:sp>
      <p:sp>
        <p:nvSpPr>
          <p:cNvPr id="3" name="Segnaposto tabella 2">
            <a:extLst>
              <a:ext uri="{FF2B5EF4-FFF2-40B4-BE49-F238E27FC236}">
                <a16:creationId xmlns:a16="http://schemas.microsoft.com/office/drawing/2014/main" id="{515CF0B3-69DF-42F1-9537-7B0872778468}"/>
              </a:ext>
            </a:extLst>
          </p:cNvPr>
          <p:cNvSpPr>
            <a:spLocks noGrp="1"/>
          </p:cNvSpPr>
          <p:nvPr>
            <p:ph type="tbl" idx="1"/>
          </p:nvPr>
        </p:nvSpPr>
        <p:spPr>
          <a:xfrm>
            <a:off x="628650" y="1825625"/>
            <a:ext cx="7886700" cy="4351338"/>
          </a:xfrm>
          <a:prstGeom prst="rect">
            <a:avLst/>
          </a:prstGeom>
        </p:spPr>
        <p:txBody>
          <a:bodyPr/>
          <a:lstStyle/>
          <a:p>
            <a:endParaRPr lang="it-IT"/>
          </a:p>
        </p:txBody>
      </p:sp>
      <p:sp>
        <p:nvSpPr>
          <p:cNvPr id="4" name="Segnaposto numero diapositiva 3">
            <a:extLst>
              <a:ext uri="{FF2B5EF4-FFF2-40B4-BE49-F238E27FC236}">
                <a16:creationId xmlns:a16="http://schemas.microsoft.com/office/drawing/2014/main" id="{642BA6C5-F60D-4908-8460-D0AC79EB0E9D}"/>
              </a:ext>
            </a:extLst>
          </p:cNvPr>
          <p:cNvSpPr>
            <a:spLocks noGrp="1"/>
          </p:cNvSpPr>
          <p:nvPr>
            <p:ph type="sldNum" sz="quarter" idx="10"/>
          </p:nvPr>
        </p:nvSpPr>
        <p:spPr>
          <a:xfrm>
            <a:off x="84138" y="5946775"/>
            <a:ext cx="587375" cy="885825"/>
          </a:xfrm>
        </p:spPr>
        <p:txBody>
          <a:bodyPr/>
          <a:lstStyle>
            <a:lvl1pPr>
              <a:defRPr/>
            </a:lvl1pPr>
          </a:lstStyle>
          <a:p>
            <a:fld id="{8D57EE52-7CA3-46E0-A921-598FE2A6B656}" type="slidenum">
              <a:rPr lang="it-IT" altLang="it-IT"/>
              <a:pPr/>
              <a:t>‹N›</a:t>
            </a:fld>
            <a:endParaRPr lang="it-IT" altLang="it-IT"/>
          </a:p>
        </p:txBody>
      </p:sp>
    </p:spTree>
    <p:extLst>
      <p:ext uri="{BB962C8B-B14F-4D97-AF65-F5344CB8AC3E}">
        <p14:creationId xmlns:p14="http://schemas.microsoft.com/office/powerpoint/2010/main" val="958104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456D65FD-56D1-4D61-890C-26FA7DCE8B89}"/>
              </a:ext>
            </a:extLst>
          </p:cNvPr>
          <p:cNvSpPr>
            <a:spLocks noGrp="1" noChangeArrowheads="1"/>
          </p:cNvSpPr>
          <p:nvPr>
            <p:ph type="dt" sz="half" idx="10"/>
          </p:nvPr>
        </p:nvSpPr>
        <p:spPr>
          <a:xfrm>
            <a:off x="0" y="0"/>
            <a:ext cx="0" cy="0"/>
          </a:xfrm>
        </p:spPr>
        <p:txBody>
          <a:bodyPr/>
          <a:lstStyle>
            <a:lvl1pPr eaLnBrk="1" hangingPunct="1">
              <a:lnSpc>
                <a:spcPct val="120000"/>
              </a:lnSpc>
              <a:spcBef>
                <a:spcPct val="50000"/>
              </a:spcBef>
              <a:defRPr/>
            </a:lvl1pPr>
          </a:lstStyle>
          <a:p>
            <a:pPr>
              <a:defRPr/>
            </a:pPr>
            <a:endParaRPr lang="it-IT"/>
          </a:p>
        </p:txBody>
      </p:sp>
      <p:sp>
        <p:nvSpPr>
          <p:cNvPr id="5" name="Rectangle 5">
            <a:extLst>
              <a:ext uri="{FF2B5EF4-FFF2-40B4-BE49-F238E27FC236}">
                <a16:creationId xmlns:a16="http://schemas.microsoft.com/office/drawing/2014/main" id="{D39C9551-FB5C-40F3-A46D-876EA9627251}"/>
              </a:ext>
            </a:extLst>
          </p:cNvPr>
          <p:cNvSpPr>
            <a:spLocks noGrp="1" noChangeArrowheads="1"/>
          </p:cNvSpPr>
          <p:nvPr>
            <p:ph type="ftr" sz="quarter" idx="11"/>
          </p:nvPr>
        </p:nvSpPr>
        <p:spPr>
          <a:xfrm>
            <a:off x="0" y="0"/>
            <a:ext cx="0" cy="0"/>
          </a:xfrm>
        </p:spPr>
        <p:txBody>
          <a:bodyPr/>
          <a:lstStyle>
            <a:lvl1pPr eaLnBrk="1" hangingPunct="1">
              <a:lnSpc>
                <a:spcPct val="120000"/>
              </a:lnSpc>
              <a:spcBef>
                <a:spcPct val="50000"/>
              </a:spcBef>
              <a:defRPr/>
            </a:lvl1pPr>
          </a:lstStyle>
          <a:p>
            <a:pPr>
              <a:defRPr/>
            </a:pPr>
            <a:endParaRPr lang="it-IT"/>
          </a:p>
        </p:txBody>
      </p:sp>
      <p:sp>
        <p:nvSpPr>
          <p:cNvPr id="6" name="Rectangle 6">
            <a:extLst>
              <a:ext uri="{FF2B5EF4-FFF2-40B4-BE49-F238E27FC236}">
                <a16:creationId xmlns:a16="http://schemas.microsoft.com/office/drawing/2014/main" id="{084564D8-3DB8-428A-B3D9-20857BF6C9C4}"/>
              </a:ext>
            </a:extLst>
          </p:cNvPr>
          <p:cNvSpPr>
            <a:spLocks noGrp="1" noChangeArrowheads="1"/>
          </p:cNvSpPr>
          <p:nvPr>
            <p:ph type="sldNum" sz="quarter" idx="12"/>
          </p:nvPr>
        </p:nvSpPr>
        <p:spPr/>
        <p:txBody>
          <a:bodyPr/>
          <a:lstStyle>
            <a:lvl1pPr>
              <a:defRPr/>
            </a:lvl1pPr>
          </a:lstStyle>
          <a:p>
            <a:pPr>
              <a:defRPr/>
            </a:pPr>
            <a:fld id="{3094A1C2-D16A-46E6-BACF-C46B5ED9087D}" type="slidenum">
              <a:rPr lang="it-IT" altLang="it-IT"/>
              <a:pPr>
                <a:defRPr/>
              </a:pPr>
              <a:t>‹N›</a:t>
            </a:fld>
            <a:endParaRPr lang="it-IT" altLang="it-IT"/>
          </a:p>
        </p:txBody>
      </p:sp>
    </p:spTree>
    <p:extLst>
      <p:ext uri="{BB962C8B-B14F-4D97-AF65-F5344CB8AC3E}">
        <p14:creationId xmlns:p14="http://schemas.microsoft.com/office/powerpoint/2010/main" val="396878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ABCCC3-636A-493F-9D81-F1D8845FD40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CAFD5CD-E59A-4EB5-8022-95B2FA90F1BF}"/>
              </a:ext>
            </a:extLst>
          </p:cNvPr>
          <p:cNvSpPr>
            <a:spLocks noGrp="1"/>
          </p:cNvSpPr>
          <p:nvPr>
            <p:ph idx="1"/>
          </p:nvPr>
        </p:nvSpPr>
        <p:spPr>
          <a:xfrm>
            <a:off x="628650" y="1825625"/>
            <a:ext cx="78867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numero diapositiva 3">
            <a:extLst>
              <a:ext uri="{FF2B5EF4-FFF2-40B4-BE49-F238E27FC236}">
                <a16:creationId xmlns:a16="http://schemas.microsoft.com/office/drawing/2014/main" id="{F141321C-594C-499B-9568-274622370F1E}"/>
              </a:ext>
            </a:extLst>
          </p:cNvPr>
          <p:cNvSpPr>
            <a:spLocks noGrp="1"/>
          </p:cNvSpPr>
          <p:nvPr>
            <p:ph type="sldNum" sz="quarter" idx="10"/>
          </p:nvPr>
        </p:nvSpPr>
        <p:spPr/>
        <p:txBody>
          <a:bodyPr/>
          <a:lstStyle>
            <a:lvl1pPr>
              <a:defRPr/>
            </a:lvl1pPr>
          </a:lstStyle>
          <a:p>
            <a:fld id="{3ADDA078-F0BE-46F9-848F-B8BD2F6AA715}" type="slidenum">
              <a:rPr lang="it-IT" altLang="it-IT"/>
              <a:pPr/>
              <a:t>‹N›</a:t>
            </a:fld>
            <a:endParaRPr lang="it-IT" altLang="it-IT"/>
          </a:p>
        </p:txBody>
      </p:sp>
    </p:spTree>
    <p:extLst>
      <p:ext uri="{BB962C8B-B14F-4D97-AF65-F5344CB8AC3E}">
        <p14:creationId xmlns:p14="http://schemas.microsoft.com/office/powerpoint/2010/main" val="221639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5EABF1-AF52-41D5-BC36-FDBFADB66F2A}"/>
              </a:ext>
            </a:extLst>
          </p:cNvPr>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452FD25-FC63-4B83-9391-0D29C790052C}"/>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
        <p:nvSpPr>
          <p:cNvPr id="4" name="Segnaposto numero diapositiva 3">
            <a:extLst>
              <a:ext uri="{FF2B5EF4-FFF2-40B4-BE49-F238E27FC236}">
                <a16:creationId xmlns:a16="http://schemas.microsoft.com/office/drawing/2014/main" id="{8EF6AF5B-1CCA-461D-816F-8BD351E4D2F7}"/>
              </a:ext>
            </a:extLst>
          </p:cNvPr>
          <p:cNvSpPr>
            <a:spLocks noGrp="1"/>
          </p:cNvSpPr>
          <p:nvPr>
            <p:ph type="sldNum" sz="quarter" idx="10"/>
          </p:nvPr>
        </p:nvSpPr>
        <p:spPr/>
        <p:txBody>
          <a:bodyPr/>
          <a:lstStyle>
            <a:lvl1pPr>
              <a:defRPr/>
            </a:lvl1pPr>
          </a:lstStyle>
          <a:p>
            <a:fld id="{4BEA5F4B-D82D-4B01-8221-EEBD0C2F8170}" type="slidenum">
              <a:rPr lang="it-IT" altLang="it-IT"/>
              <a:pPr/>
              <a:t>‹N›</a:t>
            </a:fld>
            <a:endParaRPr lang="it-IT" altLang="it-IT"/>
          </a:p>
        </p:txBody>
      </p:sp>
    </p:spTree>
    <p:extLst>
      <p:ext uri="{BB962C8B-B14F-4D97-AF65-F5344CB8AC3E}">
        <p14:creationId xmlns:p14="http://schemas.microsoft.com/office/powerpoint/2010/main" val="214902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482884-BDE9-4947-8440-E3A0AF69125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253EC34-5054-4BAE-BAF3-6B3ED05CE92B}"/>
              </a:ext>
            </a:extLst>
          </p:cNvPr>
          <p:cNvSpPr>
            <a:spLocks noGrp="1"/>
          </p:cNvSpPr>
          <p:nvPr>
            <p:ph sz="half" idx="1"/>
          </p:nvPr>
        </p:nvSpPr>
        <p:spPr>
          <a:xfrm>
            <a:off x="628650" y="1825625"/>
            <a:ext cx="386715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AB15327-74E6-4DF8-A34B-840FFE0A71E8}"/>
              </a:ext>
            </a:extLst>
          </p:cNvPr>
          <p:cNvSpPr>
            <a:spLocks noGrp="1"/>
          </p:cNvSpPr>
          <p:nvPr>
            <p:ph sz="half" idx="2"/>
          </p:nvPr>
        </p:nvSpPr>
        <p:spPr>
          <a:xfrm>
            <a:off x="4648200" y="1825625"/>
            <a:ext cx="386715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numero diapositiva 4">
            <a:extLst>
              <a:ext uri="{FF2B5EF4-FFF2-40B4-BE49-F238E27FC236}">
                <a16:creationId xmlns:a16="http://schemas.microsoft.com/office/drawing/2014/main" id="{D6DF026D-BCD9-4701-A77F-9FF3EE7BE913}"/>
              </a:ext>
            </a:extLst>
          </p:cNvPr>
          <p:cNvSpPr>
            <a:spLocks noGrp="1"/>
          </p:cNvSpPr>
          <p:nvPr>
            <p:ph type="sldNum" sz="quarter" idx="10"/>
          </p:nvPr>
        </p:nvSpPr>
        <p:spPr/>
        <p:txBody>
          <a:bodyPr/>
          <a:lstStyle>
            <a:lvl1pPr>
              <a:defRPr/>
            </a:lvl1pPr>
          </a:lstStyle>
          <a:p>
            <a:fld id="{4B537A53-DB46-4A6D-8C39-752176FBD269}" type="slidenum">
              <a:rPr lang="it-IT" altLang="it-IT"/>
              <a:pPr/>
              <a:t>‹N›</a:t>
            </a:fld>
            <a:endParaRPr lang="it-IT" altLang="it-IT"/>
          </a:p>
        </p:txBody>
      </p:sp>
    </p:spTree>
    <p:extLst>
      <p:ext uri="{BB962C8B-B14F-4D97-AF65-F5344CB8AC3E}">
        <p14:creationId xmlns:p14="http://schemas.microsoft.com/office/powerpoint/2010/main" val="3218698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4C6574-264F-4C07-A38A-90D762463E94}"/>
              </a:ext>
            </a:extLst>
          </p:cNvPr>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24B84D1-1FB7-40DF-A79A-7ABDB8F0C3C0}"/>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B1C1E94-ACE3-4364-8182-AB8504A7F4A0}"/>
              </a:ext>
            </a:extLst>
          </p:cNvPr>
          <p:cNvSpPr>
            <a:spLocks noGrp="1"/>
          </p:cNvSpPr>
          <p:nvPr>
            <p:ph sz="half" idx="2"/>
          </p:nvPr>
        </p:nvSpPr>
        <p:spPr>
          <a:xfrm>
            <a:off x="630238" y="2505075"/>
            <a:ext cx="3868737"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4BC7BAB-5564-4B44-B8F7-EBC776ECB255}"/>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E313A7E-1BB0-4EF7-B492-9CDE00C0BDA9}"/>
              </a:ext>
            </a:extLst>
          </p:cNvPr>
          <p:cNvSpPr>
            <a:spLocks noGrp="1"/>
          </p:cNvSpPr>
          <p:nvPr>
            <p:ph sz="quarter" idx="4"/>
          </p:nvPr>
        </p:nvSpPr>
        <p:spPr>
          <a:xfrm>
            <a:off x="4629150" y="2505075"/>
            <a:ext cx="3887788"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numero diapositiva 6">
            <a:extLst>
              <a:ext uri="{FF2B5EF4-FFF2-40B4-BE49-F238E27FC236}">
                <a16:creationId xmlns:a16="http://schemas.microsoft.com/office/drawing/2014/main" id="{9BED406A-68D6-4B75-B6EA-D5E04798FF36}"/>
              </a:ext>
            </a:extLst>
          </p:cNvPr>
          <p:cNvSpPr>
            <a:spLocks noGrp="1"/>
          </p:cNvSpPr>
          <p:nvPr>
            <p:ph type="sldNum" sz="quarter" idx="10"/>
          </p:nvPr>
        </p:nvSpPr>
        <p:spPr/>
        <p:txBody>
          <a:bodyPr/>
          <a:lstStyle>
            <a:lvl1pPr>
              <a:defRPr/>
            </a:lvl1pPr>
          </a:lstStyle>
          <a:p>
            <a:fld id="{1E8F30CE-A71D-4F8E-ACBE-04C979FD2543}" type="slidenum">
              <a:rPr lang="it-IT" altLang="it-IT"/>
              <a:pPr/>
              <a:t>‹N›</a:t>
            </a:fld>
            <a:endParaRPr lang="it-IT" altLang="it-IT"/>
          </a:p>
        </p:txBody>
      </p:sp>
    </p:spTree>
    <p:extLst>
      <p:ext uri="{BB962C8B-B14F-4D97-AF65-F5344CB8AC3E}">
        <p14:creationId xmlns:p14="http://schemas.microsoft.com/office/powerpoint/2010/main" val="304536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B117B7-A121-4749-8350-F1AFAEF33F92}"/>
              </a:ext>
            </a:extLst>
          </p:cNvPr>
          <p:cNvSpPr>
            <a:spLocks noGrp="1"/>
          </p:cNvSpPr>
          <p:nvPr>
            <p:ph type="title"/>
          </p:nvPr>
        </p:nvSpPr>
        <p:spPr/>
        <p:txBody>
          <a:bodyPr/>
          <a:lstStyle/>
          <a:p>
            <a:r>
              <a:rPr lang="it-IT"/>
              <a:t>Fare clic per modificare lo stile del titolo dello schema</a:t>
            </a:r>
          </a:p>
        </p:txBody>
      </p:sp>
      <p:sp>
        <p:nvSpPr>
          <p:cNvPr id="3" name="Segnaposto numero diapositiva 2">
            <a:extLst>
              <a:ext uri="{FF2B5EF4-FFF2-40B4-BE49-F238E27FC236}">
                <a16:creationId xmlns:a16="http://schemas.microsoft.com/office/drawing/2014/main" id="{F2BC8518-8EE4-4776-974F-0FF271560CC0}"/>
              </a:ext>
            </a:extLst>
          </p:cNvPr>
          <p:cNvSpPr>
            <a:spLocks noGrp="1"/>
          </p:cNvSpPr>
          <p:nvPr>
            <p:ph type="sldNum" sz="quarter" idx="10"/>
          </p:nvPr>
        </p:nvSpPr>
        <p:spPr/>
        <p:txBody>
          <a:bodyPr/>
          <a:lstStyle>
            <a:lvl1pPr>
              <a:defRPr/>
            </a:lvl1pPr>
          </a:lstStyle>
          <a:p>
            <a:fld id="{446D567A-0D1F-47BB-BA5D-D6BFD42261E8}" type="slidenum">
              <a:rPr lang="it-IT" altLang="it-IT"/>
              <a:pPr/>
              <a:t>‹N›</a:t>
            </a:fld>
            <a:endParaRPr lang="it-IT" altLang="it-IT"/>
          </a:p>
        </p:txBody>
      </p:sp>
    </p:spTree>
    <p:extLst>
      <p:ext uri="{BB962C8B-B14F-4D97-AF65-F5344CB8AC3E}">
        <p14:creationId xmlns:p14="http://schemas.microsoft.com/office/powerpoint/2010/main" val="197363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FDFF9284-5720-462D-B74E-6330249267C9}"/>
              </a:ext>
            </a:extLst>
          </p:cNvPr>
          <p:cNvSpPr>
            <a:spLocks noGrp="1"/>
          </p:cNvSpPr>
          <p:nvPr>
            <p:ph type="sldNum" sz="quarter" idx="10"/>
          </p:nvPr>
        </p:nvSpPr>
        <p:spPr/>
        <p:txBody>
          <a:bodyPr/>
          <a:lstStyle>
            <a:lvl1pPr>
              <a:defRPr/>
            </a:lvl1pPr>
          </a:lstStyle>
          <a:p>
            <a:fld id="{9B0AEDC0-3A97-4D78-9B32-AF06810B031A}" type="slidenum">
              <a:rPr lang="it-IT" altLang="it-IT"/>
              <a:pPr/>
              <a:t>‹N›</a:t>
            </a:fld>
            <a:endParaRPr lang="it-IT" altLang="it-IT"/>
          </a:p>
        </p:txBody>
      </p:sp>
    </p:spTree>
    <p:extLst>
      <p:ext uri="{BB962C8B-B14F-4D97-AF65-F5344CB8AC3E}">
        <p14:creationId xmlns:p14="http://schemas.microsoft.com/office/powerpoint/2010/main" val="328156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E98CA3-E85B-42FF-BB28-CBF4A0A3908C}"/>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FB1D373-88C3-4A27-AB6C-84F90AF05246}"/>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76A2B91-C39A-4A35-91A5-3E0DE6BA0AE4}"/>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numero diapositiva 4">
            <a:extLst>
              <a:ext uri="{FF2B5EF4-FFF2-40B4-BE49-F238E27FC236}">
                <a16:creationId xmlns:a16="http://schemas.microsoft.com/office/drawing/2014/main" id="{695A243B-42F0-4852-8764-CB6B5E270FFA}"/>
              </a:ext>
            </a:extLst>
          </p:cNvPr>
          <p:cNvSpPr>
            <a:spLocks noGrp="1"/>
          </p:cNvSpPr>
          <p:nvPr>
            <p:ph type="sldNum" sz="quarter" idx="10"/>
          </p:nvPr>
        </p:nvSpPr>
        <p:spPr/>
        <p:txBody>
          <a:bodyPr/>
          <a:lstStyle>
            <a:lvl1pPr>
              <a:defRPr/>
            </a:lvl1pPr>
          </a:lstStyle>
          <a:p>
            <a:fld id="{FF2A658E-1E95-40C4-9665-EAD6BEEE46CB}" type="slidenum">
              <a:rPr lang="it-IT" altLang="it-IT"/>
              <a:pPr/>
              <a:t>‹N›</a:t>
            </a:fld>
            <a:endParaRPr lang="it-IT" altLang="it-IT"/>
          </a:p>
        </p:txBody>
      </p:sp>
    </p:spTree>
    <p:extLst>
      <p:ext uri="{BB962C8B-B14F-4D97-AF65-F5344CB8AC3E}">
        <p14:creationId xmlns:p14="http://schemas.microsoft.com/office/powerpoint/2010/main" val="325470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809691-C73E-4FF4-940C-F18C94CE774F}"/>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BE7ECED-86E4-46CF-BCB3-DC24FC25C9FA}"/>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395BD36-5CEE-484A-B563-5DC44A16169E}"/>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numero diapositiva 4">
            <a:extLst>
              <a:ext uri="{FF2B5EF4-FFF2-40B4-BE49-F238E27FC236}">
                <a16:creationId xmlns:a16="http://schemas.microsoft.com/office/drawing/2014/main" id="{0D36D8B9-2DB9-4A09-A009-1C0DCD2AA382}"/>
              </a:ext>
            </a:extLst>
          </p:cNvPr>
          <p:cNvSpPr>
            <a:spLocks noGrp="1"/>
          </p:cNvSpPr>
          <p:nvPr>
            <p:ph type="sldNum" sz="quarter" idx="10"/>
          </p:nvPr>
        </p:nvSpPr>
        <p:spPr/>
        <p:txBody>
          <a:bodyPr/>
          <a:lstStyle>
            <a:lvl1pPr>
              <a:defRPr/>
            </a:lvl1pPr>
          </a:lstStyle>
          <a:p>
            <a:fld id="{E4B6E1C5-5BB7-4D24-8361-C56B685C1007}" type="slidenum">
              <a:rPr lang="it-IT" altLang="it-IT"/>
              <a:pPr/>
              <a:t>‹N›</a:t>
            </a:fld>
            <a:endParaRPr lang="it-IT" altLang="it-IT"/>
          </a:p>
        </p:txBody>
      </p:sp>
    </p:spTree>
    <p:extLst>
      <p:ext uri="{BB962C8B-B14F-4D97-AF65-F5344CB8AC3E}">
        <p14:creationId xmlns:p14="http://schemas.microsoft.com/office/powerpoint/2010/main" val="154037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r="-18000"/>
          </a:stretch>
        </a:blip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123B06F6-8005-431F-8B62-0F9DACBC1733}"/>
              </a:ext>
            </a:extLst>
          </p:cNvPr>
          <p:cNvGrpSpPr>
            <a:grpSpLocks/>
          </p:cNvGrpSpPr>
          <p:nvPr/>
        </p:nvGrpSpPr>
        <p:grpSpPr bwMode="auto">
          <a:xfrm>
            <a:off x="0" y="0"/>
            <a:ext cx="3200400" cy="6858000"/>
            <a:chOff x="0" y="0"/>
            <a:chExt cx="2016" cy="4320"/>
          </a:xfrm>
        </p:grpSpPr>
        <p:sp>
          <p:nvSpPr>
            <p:cNvPr id="4099" name="Rectangle 3">
              <a:extLst>
                <a:ext uri="{FF2B5EF4-FFF2-40B4-BE49-F238E27FC236}">
                  <a16:creationId xmlns:a16="http://schemas.microsoft.com/office/drawing/2014/main" id="{8D093B6B-2504-467C-819A-18F4363514BC}"/>
                </a:ext>
              </a:extLst>
            </p:cNvPr>
            <p:cNvSpPr>
              <a:spLocks noChangeArrowheads="1"/>
            </p:cNvSpPr>
            <p:nvPr/>
          </p:nvSpPr>
          <p:spPr bwMode="auto">
            <a:xfrm>
              <a:off x="0" y="0"/>
              <a:ext cx="480" cy="432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100" name="Rectangle 4">
              <a:extLst>
                <a:ext uri="{FF2B5EF4-FFF2-40B4-BE49-F238E27FC236}">
                  <a16:creationId xmlns:a16="http://schemas.microsoft.com/office/drawing/2014/main" id="{815C514C-9294-42BD-B7F8-75B892A0F63B}"/>
                </a:ext>
              </a:extLst>
            </p:cNvPr>
            <p:cNvSpPr>
              <a:spLocks noChangeArrowheads="1"/>
            </p:cNvSpPr>
            <p:nvPr/>
          </p:nvSpPr>
          <p:spPr bwMode="auto">
            <a:xfrm>
              <a:off x="432" y="0"/>
              <a:ext cx="1584" cy="67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4106" name="Rectangle 10">
            <a:extLst>
              <a:ext uri="{FF2B5EF4-FFF2-40B4-BE49-F238E27FC236}">
                <a16:creationId xmlns:a16="http://schemas.microsoft.com/office/drawing/2014/main" id="{2637DA13-7128-47CF-B67A-5C6B9A78A050}"/>
              </a:ext>
            </a:extLst>
          </p:cNvPr>
          <p:cNvSpPr>
            <a:spLocks noGrp="1" noChangeArrowheads="1"/>
          </p:cNvSpPr>
          <p:nvPr>
            <p:ph type="sldNum" sz="quarter" idx="4"/>
          </p:nvPr>
        </p:nvSpPr>
        <p:spPr bwMode="auto">
          <a:xfrm>
            <a:off x="84138" y="5946775"/>
            <a:ext cx="58737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algn="l">
              <a:lnSpc>
                <a:spcPct val="100000"/>
              </a:lnSpc>
              <a:spcBef>
                <a:spcPct val="0"/>
              </a:spcBef>
              <a:defRPr sz="2600" b="1">
                <a:solidFill>
                  <a:schemeClr val="bg1"/>
                </a:solidFill>
              </a:defRPr>
            </a:lvl1pPr>
          </a:lstStyle>
          <a:p>
            <a:fld id="{2F3EFD7E-5F9D-4D05-A69C-63A4E2F6FE9C}" type="slidenum">
              <a:rPr lang="it-IT" altLang="it-IT"/>
              <a:pPr/>
              <a:t>‹N›</a:t>
            </a:fld>
            <a:endParaRPr lang="it-IT" altLang="it-IT"/>
          </a:p>
        </p:txBody>
      </p:sp>
      <p:grpSp>
        <p:nvGrpSpPr>
          <p:cNvPr id="4107" name="Group 11">
            <a:extLst>
              <a:ext uri="{FF2B5EF4-FFF2-40B4-BE49-F238E27FC236}">
                <a16:creationId xmlns:a16="http://schemas.microsoft.com/office/drawing/2014/main" id="{96DA3A3D-22B2-40BD-B834-9E7A211A20DE}"/>
              </a:ext>
            </a:extLst>
          </p:cNvPr>
          <p:cNvGrpSpPr>
            <a:grpSpLocks/>
          </p:cNvGrpSpPr>
          <p:nvPr/>
        </p:nvGrpSpPr>
        <p:grpSpPr bwMode="auto">
          <a:xfrm rot="10800000">
            <a:off x="1258888" y="1484313"/>
            <a:ext cx="7391400" cy="576262"/>
            <a:chOff x="144" y="1248"/>
            <a:chExt cx="4656" cy="201"/>
          </a:xfrm>
        </p:grpSpPr>
        <p:sp>
          <p:nvSpPr>
            <p:cNvPr id="4108" name="AutoShape 12">
              <a:extLst>
                <a:ext uri="{FF2B5EF4-FFF2-40B4-BE49-F238E27FC236}">
                  <a16:creationId xmlns:a16="http://schemas.microsoft.com/office/drawing/2014/main" id="{22DA1F14-619E-43D0-9927-6458203F785C}"/>
                </a:ext>
              </a:extLst>
            </p:cNvPr>
            <p:cNvSpPr>
              <a:spLocks noChangeArrowheads="1"/>
            </p:cNvSpPr>
            <p:nvPr/>
          </p:nvSpPr>
          <p:spPr bwMode="auto">
            <a:xfrm>
              <a:off x="384" y="1248"/>
              <a:ext cx="4416" cy="200"/>
            </a:xfrm>
            <a:prstGeom prst="roundRect">
              <a:avLst>
                <a:gd name="adj" fmla="val 0"/>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109" name="AutoShape 13">
              <a:extLst>
                <a:ext uri="{FF2B5EF4-FFF2-40B4-BE49-F238E27FC236}">
                  <a16:creationId xmlns:a16="http://schemas.microsoft.com/office/drawing/2014/main" id="{6266F276-ADE4-4FDC-875F-BCDB6007CB0A}"/>
                </a:ext>
              </a:extLst>
            </p:cNvPr>
            <p:cNvSpPr>
              <a:spLocks noChangeArrowheads="1"/>
            </p:cNvSpPr>
            <p:nvPr/>
          </p:nvSpPr>
          <p:spPr bwMode="auto">
            <a:xfrm flipH="1">
              <a:off x="144" y="1248"/>
              <a:ext cx="248" cy="201"/>
            </a:xfrm>
            <a:prstGeom prst="flowChartDelay">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4101" name="AutoShape 5">
            <a:extLst>
              <a:ext uri="{FF2B5EF4-FFF2-40B4-BE49-F238E27FC236}">
                <a16:creationId xmlns:a16="http://schemas.microsoft.com/office/drawing/2014/main" id="{222FE664-22D7-4F76-981A-A3237C928F60}"/>
              </a:ext>
            </a:extLst>
          </p:cNvPr>
          <p:cNvSpPr>
            <a:spLocks noChangeArrowheads="1"/>
          </p:cNvSpPr>
          <p:nvPr userDrawn="1"/>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spcBef>
                <a:spcPct val="0"/>
              </a:spcBef>
            </a:pPr>
            <a:endParaRPr kumimoji="1" lang="en-GB" altLang="it-IT" sz="2400">
              <a:latin typeface="Times New Roman" panose="02020603050405020304" pitchFamily="18" charset="0"/>
            </a:endParaRPr>
          </a:p>
        </p:txBody>
      </p:sp>
      <p:grpSp>
        <p:nvGrpSpPr>
          <p:cNvPr id="4126" name="Group 30">
            <a:extLst>
              <a:ext uri="{FF2B5EF4-FFF2-40B4-BE49-F238E27FC236}">
                <a16:creationId xmlns:a16="http://schemas.microsoft.com/office/drawing/2014/main" id="{BB4BB401-4F29-44E8-BB5F-C90B9B8AC4E9}"/>
              </a:ext>
            </a:extLst>
          </p:cNvPr>
          <p:cNvGrpSpPr>
            <a:grpSpLocks/>
          </p:cNvGrpSpPr>
          <p:nvPr userDrawn="1"/>
        </p:nvGrpSpPr>
        <p:grpSpPr bwMode="auto">
          <a:xfrm>
            <a:off x="3276600" y="260350"/>
            <a:ext cx="5867400" cy="466725"/>
            <a:chOff x="2064" y="164"/>
            <a:chExt cx="3696" cy="294"/>
          </a:xfrm>
        </p:grpSpPr>
        <p:graphicFrame>
          <p:nvGraphicFramePr>
            <p:cNvPr id="4110" name="Object 14">
              <a:extLst>
                <a:ext uri="{FF2B5EF4-FFF2-40B4-BE49-F238E27FC236}">
                  <a16:creationId xmlns:a16="http://schemas.microsoft.com/office/drawing/2014/main" id="{BBF23506-4A39-47D7-8641-D57A1D7B5370}"/>
                </a:ext>
              </a:extLst>
            </p:cNvPr>
            <p:cNvGraphicFramePr>
              <a:graphicFrameLocks noChangeAspect="1"/>
            </p:cNvGraphicFramePr>
            <p:nvPr userDrawn="1"/>
          </p:nvGraphicFramePr>
          <p:xfrm>
            <a:off x="2064" y="164"/>
            <a:ext cx="294" cy="294"/>
          </p:xfrm>
          <a:graphic>
            <a:graphicData uri="http://schemas.openxmlformats.org/presentationml/2006/ole">
              <mc:AlternateContent xmlns:mc="http://schemas.openxmlformats.org/markup-compatibility/2006">
                <mc:Choice xmlns:v="urn:schemas-microsoft-com:vml" Requires="v">
                  <p:oleObj spid="_x0000_s4136" name="Immagine" r:id="rId18" imgW="324000" imgH="324000" progId="Word.Picture.8">
                    <p:embed/>
                  </p:oleObj>
                </mc:Choice>
                <mc:Fallback>
                  <p:oleObj name="Immagine" r:id="rId18" imgW="324000" imgH="324000" progId="Word.Picture.8">
                    <p:embed/>
                    <p:pic>
                      <p:nvPicPr>
                        <p:cNvPr id="0" name="Object 1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064" y="164"/>
                          <a:ext cx="294" cy="294"/>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2" name="Rectangle 16">
              <a:extLst>
                <a:ext uri="{FF2B5EF4-FFF2-40B4-BE49-F238E27FC236}">
                  <a16:creationId xmlns:a16="http://schemas.microsoft.com/office/drawing/2014/main" id="{FC6892AB-5ABF-4389-B8A4-5938555B9563}"/>
                </a:ext>
              </a:extLst>
            </p:cNvPr>
            <p:cNvSpPr>
              <a:spLocks noChangeArrowheads="1"/>
            </p:cNvSpPr>
            <p:nvPr userDrawn="1"/>
          </p:nvSpPr>
          <p:spPr bwMode="auto">
            <a:xfrm>
              <a:off x="2381" y="186"/>
              <a:ext cx="337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lnSpc>
                  <a:spcPct val="100000"/>
                </a:lnSpc>
                <a:spcBef>
                  <a:spcPct val="20000"/>
                </a:spcBef>
                <a:buClr>
                  <a:schemeClr val="tx1"/>
                </a:buClr>
                <a:buSzPct val="75000"/>
                <a:buFont typeface="Wingdings" panose="05000000000000000000" pitchFamily="2" charset="2"/>
                <a:buNone/>
              </a:pPr>
              <a:r>
                <a:rPr lang="it-IT" altLang="it-IT" sz="2000" b="1">
                  <a:solidFill>
                    <a:srgbClr val="000000"/>
                  </a:solidFill>
                </a:rPr>
                <a:t>Mercati non concorrenziali</a:t>
              </a:r>
              <a:endParaRPr lang="it-IT" altLang="it-IT" sz="2000"/>
            </a:p>
          </p:txBody>
        </p:sp>
      </p:grpSp>
      <p:sp>
        <p:nvSpPr>
          <p:cNvPr id="4115" name="Text Box 19">
            <a:extLst>
              <a:ext uri="{FF2B5EF4-FFF2-40B4-BE49-F238E27FC236}">
                <a16:creationId xmlns:a16="http://schemas.microsoft.com/office/drawing/2014/main" id="{F82937F4-37F8-4767-832A-347E92FF18A7}"/>
              </a:ext>
            </a:extLst>
          </p:cNvPr>
          <p:cNvSpPr txBox="1">
            <a:spLocks noChangeArrowheads="1"/>
          </p:cNvSpPr>
          <p:nvPr userDrawn="1"/>
        </p:nvSpPr>
        <p:spPr bwMode="auto">
          <a:xfrm>
            <a:off x="539750" y="115888"/>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b="1"/>
              <a:t>ECONOMIA</a:t>
            </a:r>
          </a:p>
        </p:txBody>
      </p:sp>
      <p:sp>
        <p:nvSpPr>
          <p:cNvPr id="4117" name="Text Box 21">
            <a:extLst>
              <a:ext uri="{FF2B5EF4-FFF2-40B4-BE49-F238E27FC236}">
                <a16:creationId xmlns:a16="http://schemas.microsoft.com/office/drawing/2014/main" id="{EB4E0994-050A-4BAC-B9F6-CA126F073982}"/>
              </a:ext>
            </a:extLst>
          </p:cNvPr>
          <p:cNvSpPr txBox="1">
            <a:spLocks noChangeArrowheads="1"/>
          </p:cNvSpPr>
          <p:nvPr userDrawn="1"/>
        </p:nvSpPr>
        <p:spPr bwMode="auto">
          <a:xfrm>
            <a:off x="1331913" y="1557338"/>
            <a:ext cx="6913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GB" altLang="it-IT" sz="2000"/>
          </a:p>
        </p:txBody>
      </p:sp>
      <p:sp>
        <p:nvSpPr>
          <p:cNvPr id="4118" name="Rectangle 22">
            <a:extLst>
              <a:ext uri="{FF2B5EF4-FFF2-40B4-BE49-F238E27FC236}">
                <a16:creationId xmlns:a16="http://schemas.microsoft.com/office/drawing/2014/main" id="{A2FD0C57-FFC3-4A9B-9960-DB217D967341}"/>
              </a:ext>
            </a:extLst>
          </p:cNvPr>
          <p:cNvSpPr>
            <a:spLocks noGrp="1" noChangeArrowheads="1"/>
          </p:cNvSpPr>
          <p:nvPr>
            <p:ph type="title"/>
          </p:nvPr>
        </p:nvSpPr>
        <p:spPr bwMode="auto">
          <a:xfrm>
            <a:off x="1258888" y="1557338"/>
            <a:ext cx="69850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Inserire titolo Fig. o Eq (da 16 a 18 pt in bold)</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4117"/>
                                        </p:tgtEl>
                                        <p:attrNameLst>
                                          <p:attrName>style.visibility</p:attrName>
                                        </p:attrNameLst>
                                      </p:cBhvr>
                                      <p:to>
                                        <p:strVal val="visible"/>
                                      </p:to>
                                    </p:set>
                                    <p:animEffect transition="in" filter="box(in)">
                                      <p:cBhvr>
                                        <p:cTn id="7" dur="500"/>
                                        <p:tgtEl>
                                          <p:spTgt spid="41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18"/>
                                        </p:tgtEl>
                                        <p:attrNameLst>
                                          <p:attrName>style.visibility</p:attrName>
                                        </p:attrNameLst>
                                      </p:cBhvr>
                                      <p:to>
                                        <p:strVal val="visible"/>
                                      </p:to>
                                    </p:set>
                                    <p:animEffect transition="in" filter="box(in)">
                                      <p:cBhvr>
                                        <p:cTn id="12" dur="500"/>
                                        <p:tgtEl>
                                          <p:spTgt spid="4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7" grpId="0"/>
      <p:bldP spid="4118" grpId="0"/>
    </p:bldLst>
  </p:timing>
  <p:hf hdr="0" ftr="0" dt="0"/>
  <p:txStyles>
    <p:titleStyle>
      <a:lvl1pPr algn="l" rtl="0" fontAlgn="base">
        <a:lnSpc>
          <a:spcPct val="90000"/>
        </a:lnSpc>
        <a:spcBef>
          <a:spcPct val="0"/>
        </a:spcBef>
        <a:spcAft>
          <a:spcPct val="0"/>
        </a:spcAft>
        <a:defRPr b="1" kern="1200">
          <a:solidFill>
            <a:schemeClr val="tx2"/>
          </a:solidFill>
          <a:latin typeface="+mj-lt"/>
          <a:ea typeface="+mj-ea"/>
          <a:cs typeface="+mj-cs"/>
        </a:defRPr>
      </a:lvl1pPr>
      <a:lvl2pPr algn="l" rtl="0" fontAlgn="base">
        <a:lnSpc>
          <a:spcPct val="90000"/>
        </a:lnSpc>
        <a:spcBef>
          <a:spcPct val="0"/>
        </a:spcBef>
        <a:spcAft>
          <a:spcPct val="0"/>
        </a:spcAft>
        <a:defRPr b="1">
          <a:solidFill>
            <a:schemeClr val="tx2"/>
          </a:solidFill>
          <a:latin typeface="Arial" panose="020B0604020202020204" pitchFamily="34" charset="0"/>
        </a:defRPr>
      </a:lvl2pPr>
      <a:lvl3pPr algn="l" rtl="0" fontAlgn="base">
        <a:lnSpc>
          <a:spcPct val="90000"/>
        </a:lnSpc>
        <a:spcBef>
          <a:spcPct val="0"/>
        </a:spcBef>
        <a:spcAft>
          <a:spcPct val="0"/>
        </a:spcAft>
        <a:defRPr b="1">
          <a:solidFill>
            <a:schemeClr val="tx2"/>
          </a:solidFill>
          <a:latin typeface="Arial" panose="020B0604020202020204" pitchFamily="34" charset="0"/>
        </a:defRPr>
      </a:lvl3pPr>
      <a:lvl4pPr algn="l" rtl="0" fontAlgn="base">
        <a:lnSpc>
          <a:spcPct val="90000"/>
        </a:lnSpc>
        <a:spcBef>
          <a:spcPct val="0"/>
        </a:spcBef>
        <a:spcAft>
          <a:spcPct val="0"/>
        </a:spcAft>
        <a:defRPr b="1">
          <a:solidFill>
            <a:schemeClr val="tx2"/>
          </a:solidFill>
          <a:latin typeface="Arial" panose="020B0604020202020204" pitchFamily="34" charset="0"/>
        </a:defRPr>
      </a:lvl4pPr>
      <a:lvl5pPr algn="l" rtl="0" fontAlgn="base">
        <a:lnSpc>
          <a:spcPct val="90000"/>
        </a:lnSpc>
        <a:spcBef>
          <a:spcPct val="0"/>
        </a:spcBef>
        <a:spcAft>
          <a:spcPct val="0"/>
        </a:spcAft>
        <a:defRPr b="1">
          <a:solidFill>
            <a:schemeClr val="tx2"/>
          </a:solidFill>
          <a:latin typeface="Arial" panose="020B0604020202020204" pitchFamily="34" charset="0"/>
        </a:defRPr>
      </a:lvl5pPr>
      <a:lvl6pPr marL="457200" algn="l" rtl="0" fontAlgn="base">
        <a:lnSpc>
          <a:spcPct val="90000"/>
        </a:lnSpc>
        <a:spcBef>
          <a:spcPct val="0"/>
        </a:spcBef>
        <a:spcAft>
          <a:spcPct val="0"/>
        </a:spcAft>
        <a:defRPr b="1">
          <a:solidFill>
            <a:schemeClr val="tx2"/>
          </a:solidFill>
          <a:latin typeface="Arial" panose="020B0604020202020204" pitchFamily="34" charset="0"/>
        </a:defRPr>
      </a:lvl6pPr>
      <a:lvl7pPr marL="914400" algn="l" rtl="0" fontAlgn="base">
        <a:lnSpc>
          <a:spcPct val="90000"/>
        </a:lnSpc>
        <a:spcBef>
          <a:spcPct val="0"/>
        </a:spcBef>
        <a:spcAft>
          <a:spcPct val="0"/>
        </a:spcAft>
        <a:defRPr b="1">
          <a:solidFill>
            <a:schemeClr val="tx2"/>
          </a:solidFill>
          <a:latin typeface="Arial" panose="020B0604020202020204" pitchFamily="34" charset="0"/>
        </a:defRPr>
      </a:lvl7pPr>
      <a:lvl8pPr marL="1371600" algn="l" rtl="0" fontAlgn="base">
        <a:lnSpc>
          <a:spcPct val="90000"/>
        </a:lnSpc>
        <a:spcBef>
          <a:spcPct val="0"/>
        </a:spcBef>
        <a:spcAft>
          <a:spcPct val="0"/>
        </a:spcAft>
        <a:defRPr b="1">
          <a:solidFill>
            <a:schemeClr val="tx2"/>
          </a:solidFill>
          <a:latin typeface="Arial" panose="020B0604020202020204" pitchFamily="34" charset="0"/>
        </a:defRPr>
      </a:lvl8pPr>
      <a:lvl9pPr marL="1828800" algn="l" rtl="0" fontAlgn="base">
        <a:lnSpc>
          <a:spcPct val="90000"/>
        </a:lnSpc>
        <a:spcBef>
          <a:spcPct val="0"/>
        </a:spcBef>
        <a:spcAft>
          <a:spcPct val="0"/>
        </a:spcAft>
        <a:defRPr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1.w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3.wmf"/><Relationship Id="rId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5.wmf"/><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4.wmf"/><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4.xml"/><Relationship Id="rId7" Type="http://schemas.openxmlformats.org/officeDocument/2006/relationships/image" Target="../media/image17.wmf"/><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oleObject" Target="../embeddings/oleObject12.bin"/><Relationship Id="rId5" Type="http://schemas.openxmlformats.org/officeDocument/2006/relationships/image" Target="../media/image16.wmf"/><Relationship Id="rId4" Type="http://schemas.openxmlformats.org/officeDocument/2006/relationships/oleObject" Target="../embeddings/oleObject11.bin"/><Relationship Id="rId9" Type="http://schemas.openxmlformats.org/officeDocument/2006/relationships/image" Target="../media/image18.wmf"/></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6.xml"/><Relationship Id="rId1" Type="http://schemas.openxmlformats.org/officeDocument/2006/relationships/vmlDrawing" Target="../drawings/vmlDrawing9.vml"/><Relationship Id="rId5" Type="http://schemas.openxmlformats.org/officeDocument/2006/relationships/image" Target="../media/image19.wmf"/><Relationship Id="rId4" Type="http://schemas.openxmlformats.org/officeDocument/2006/relationships/oleObject" Target="../embeddings/oleObject14.bin"/></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3" Type="http://schemas.openxmlformats.org/officeDocument/2006/relationships/hyperlink" Target="http://images.google.it/imgres?imgurl=http://www.mentaljokes.com/images/beautiful_mind_ver2.jpg&amp;imgrefurl=http://www.mentaljokes.com/crazy_jokes.html&amp;h=500&amp;w=349&amp;sz=17&amp;hl=it&amp;start=14&amp;um=1&amp;tbnid=zDBpXzi3MPmuIM:&amp;tbnh=130&amp;tbnw=91&amp;prev=/images%3Fq%3Da%2Bbeautiful%2Bmind%26svnum%3D10%26um%3D1%26hl%3Dit%26rlz%3D1T4HPND_it___IT218%26sa%3DN" TargetMode="External"/><Relationship Id="rId2" Type="http://schemas.openxmlformats.org/officeDocument/2006/relationships/notesSlide" Target="../notesSlides/notesSlide56.xml"/><Relationship Id="rId1" Type="http://schemas.openxmlformats.org/officeDocument/2006/relationships/slideLayout" Target="../slideLayouts/slideLayout13.xml"/><Relationship Id="rId6" Type="http://schemas.openxmlformats.org/officeDocument/2006/relationships/image" Target="../media/image21.jpeg"/><Relationship Id="rId5" Type="http://schemas.openxmlformats.org/officeDocument/2006/relationships/hyperlink" Target="http://images.google.it/imgres?imgurl=http://www.worth1000.com/web/media/74626/beautymind_orig.jpg&amp;imgrefurl=http://fliptomato.wordpress.com/2006/08/06/grad-student-decor-white-boards/&amp;h=1202&amp;w=911&amp;sz=164&amp;hl=it&amp;start=7&amp;um=1&amp;tbnid=DaKWxEoEybEb0M:&amp;tbnh=150&amp;tbnw=114&amp;prev=/images%3Fq%3Da%2Bbeautiful%2Bmind%26svnum%3D10%26um%3D1%26hl%3Dit%26rlz%3D1T4HPND_it___IT218%26sa%3DN" TargetMode="External"/><Relationship Id="rId4" Type="http://schemas.openxmlformats.org/officeDocument/2006/relationships/image" Target="../media/image20.jpe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37C13116-74A5-43F8-A7DE-7D7989FA6FF2}"/>
              </a:ext>
            </a:extLst>
          </p:cNvPr>
          <p:cNvSpPr>
            <a:spLocks noGrp="1" noChangeArrowheads="1"/>
          </p:cNvSpPr>
          <p:nvPr>
            <p:ph type="subTitle" idx="1"/>
          </p:nvPr>
        </p:nvSpPr>
        <p:spPr bwMode="auto">
          <a:xfrm>
            <a:off x="468313" y="4076700"/>
            <a:ext cx="8351837" cy="2376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it-IT" altLang="it-IT" b="1" dirty="0">
                <a:solidFill>
                  <a:schemeClr val="bg1"/>
                </a:solidFill>
                <a:latin typeface="Arial" panose="020B0604020202020204" pitchFamily="34" charset="0"/>
                <a:cs typeface="Arial" panose="020B0604020202020204" pitchFamily="34" charset="0"/>
              </a:rPr>
              <a:t>ISTITUZIONI DI ECONOMIA POLITICA</a:t>
            </a:r>
          </a:p>
          <a:p>
            <a:pPr eaLnBrk="1" hangingPunct="1">
              <a:lnSpc>
                <a:spcPct val="90000"/>
              </a:lnSpc>
            </a:pPr>
            <a:r>
              <a:rPr lang="it-IT" altLang="it-IT" sz="2000" b="1" dirty="0">
                <a:solidFill>
                  <a:schemeClr val="bg1"/>
                </a:solidFill>
                <a:latin typeface="Arial" panose="020B0604020202020204" pitchFamily="34" charset="0"/>
                <a:cs typeface="Arial" panose="020B0604020202020204" pitchFamily="34" charset="0"/>
              </a:rPr>
              <a:t>Luca Cattani</a:t>
            </a:r>
          </a:p>
          <a:p>
            <a:pPr eaLnBrk="1" hangingPunct="1">
              <a:lnSpc>
                <a:spcPct val="90000"/>
              </a:lnSpc>
            </a:pPr>
            <a:r>
              <a:rPr lang="it-IT" altLang="it-IT" sz="2000" b="1" dirty="0">
                <a:solidFill>
                  <a:schemeClr val="bg1"/>
                </a:solidFill>
                <a:latin typeface="Arial" panose="020B0604020202020204" pitchFamily="34" charset="0"/>
                <a:cs typeface="Arial" panose="020B0604020202020204" pitchFamily="34" charset="0"/>
              </a:rPr>
              <a:t>Capitolo 5: Mercati non concorrenziali</a:t>
            </a:r>
          </a:p>
          <a:p>
            <a:pPr eaLnBrk="1" hangingPunct="1">
              <a:lnSpc>
                <a:spcPct val="90000"/>
              </a:lnSpc>
            </a:pPr>
            <a:r>
              <a:rPr lang="it-IT" altLang="it-IT" b="1" dirty="0">
                <a:solidFill>
                  <a:schemeClr val="bg1"/>
                </a:solidFill>
                <a:latin typeface="Arial" panose="020B0604020202020204" pitchFamily="34" charset="0"/>
                <a:cs typeface="Arial" panose="020B0604020202020204" pitchFamily="34" charset="0"/>
              </a:rPr>
              <a:t>20 Novembre 2019</a:t>
            </a:r>
          </a:p>
        </p:txBody>
      </p:sp>
      <p:pic>
        <p:nvPicPr>
          <p:cNvPr id="19459" name="Picture 4" descr="SigilloLogoLAST_WhiteOK">
            <a:extLst>
              <a:ext uri="{FF2B5EF4-FFF2-40B4-BE49-F238E27FC236}">
                <a16:creationId xmlns:a16="http://schemas.microsoft.com/office/drawing/2014/main" id="{261F207F-C75D-4330-8E5C-9C9099BA8C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052513"/>
            <a:ext cx="6264275" cy="280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91B293E7-BC43-49F6-9909-4944FF166260}"/>
              </a:ext>
            </a:extLst>
          </p:cNvPr>
          <p:cNvSpPr>
            <a:spLocks noGrp="1"/>
          </p:cNvSpPr>
          <p:nvPr>
            <p:ph type="sldNum" sz="quarter" idx="10"/>
          </p:nvPr>
        </p:nvSpPr>
        <p:spPr/>
        <p:txBody>
          <a:bodyPr/>
          <a:lstStyle/>
          <a:p>
            <a:fld id="{354A4F09-23FD-4A1A-84B5-1F2A173C3568}" type="slidenum">
              <a:rPr lang="it-IT" altLang="it-IT"/>
              <a:pPr/>
              <a:t>10</a:t>
            </a:fld>
            <a:endParaRPr lang="it-IT" altLang="it-IT"/>
          </a:p>
        </p:txBody>
      </p:sp>
      <p:sp>
        <p:nvSpPr>
          <p:cNvPr id="909314" name="Rectangle 2">
            <a:extLst>
              <a:ext uri="{FF2B5EF4-FFF2-40B4-BE49-F238E27FC236}">
                <a16:creationId xmlns:a16="http://schemas.microsoft.com/office/drawing/2014/main" id="{BE340CF7-A76A-4D08-B22C-11340B69E5CD}"/>
              </a:ext>
            </a:extLst>
          </p:cNvPr>
          <p:cNvSpPr>
            <a:spLocks noGrp="1" noChangeArrowheads="1"/>
          </p:cNvSpPr>
          <p:nvPr>
            <p:ph type="title"/>
          </p:nvPr>
        </p:nvSpPr>
        <p:spPr/>
        <p:txBody>
          <a:bodyPr/>
          <a:lstStyle/>
          <a:p>
            <a:r>
              <a:rPr lang="en-GB" altLang="it-IT" sz="2200"/>
              <a:t>Mercati e fallimenti del mercato</a:t>
            </a:r>
          </a:p>
        </p:txBody>
      </p:sp>
      <p:sp>
        <p:nvSpPr>
          <p:cNvPr id="909315" name="Rectangle 3">
            <a:extLst>
              <a:ext uri="{FF2B5EF4-FFF2-40B4-BE49-F238E27FC236}">
                <a16:creationId xmlns:a16="http://schemas.microsoft.com/office/drawing/2014/main" id="{A09AFA05-66CC-41D0-BCB7-51DAA035072F}"/>
              </a:ext>
            </a:extLst>
          </p:cNvPr>
          <p:cNvSpPr>
            <a:spLocks noGrp="1" noChangeArrowheads="1"/>
          </p:cNvSpPr>
          <p:nvPr>
            <p:ph type="body" idx="1"/>
          </p:nvPr>
        </p:nvSpPr>
        <p:spPr bwMode="auto">
          <a:xfrm>
            <a:off x="1022350" y="2070100"/>
            <a:ext cx="7632700"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it-IT" altLang="it-IT" sz="1800">
              <a:solidFill>
                <a:schemeClr val="hlink"/>
              </a:solidFill>
            </a:endParaRPr>
          </a:p>
          <a:p>
            <a:pPr>
              <a:buClr>
                <a:schemeClr val="bg2"/>
              </a:buClr>
              <a:buSzTx/>
              <a:buFont typeface="Wingdings" panose="05000000000000000000" pitchFamily="2" charset="2"/>
              <a:buAutoNum type="arabicPeriod" startAt="2"/>
            </a:pPr>
            <a:r>
              <a:rPr lang="it-IT" altLang="it-IT" sz="1800" b="1">
                <a:solidFill>
                  <a:schemeClr val="bg2"/>
                </a:solidFill>
              </a:rPr>
              <a:t>Violazione dell’ipotesi perfettamente concorrenziale</a:t>
            </a:r>
            <a:r>
              <a:rPr lang="it-IT" altLang="it-IT" sz="1800"/>
              <a:t> di </a:t>
            </a:r>
            <a:r>
              <a:rPr lang="it-IT" altLang="it-IT" sz="1800" b="1"/>
              <a:t>assenza</a:t>
            </a:r>
            <a:r>
              <a:rPr lang="it-IT" altLang="it-IT" sz="1800"/>
              <a:t> di </a:t>
            </a:r>
            <a:r>
              <a:rPr lang="it-IT" altLang="it-IT" sz="1800" b="1"/>
              <a:t>potere di mercato</a:t>
            </a:r>
            <a:r>
              <a:rPr lang="it-IT" altLang="it-IT" sz="1800"/>
              <a:t>: </a:t>
            </a:r>
          </a:p>
          <a:p>
            <a:pPr>
              <a:buClr>
                <a:schemeClr val="bg2"/>
              </a:buClr>
              <a:buSzTx/>
              <a:buFont typeface="Wingdings" panose="05000000000000000000" pitchFamily="2" charset="2"/>
              <a:buAutoNum type="arabicPeriod" startAt="2"/>
            </a:pPr>
            <a:endParaRPr lang="it-IT" altLang="it-IT" sz="1800"/>
          </a:p>
          <a:p>
            <a:r>
              <a:rPr lang="it-IT" altLang="it-IT" sz="1800" b="1">
                <a:solidFill>
                  <a:srgbClr val="FF3300"/>
                </a:solidFill>
              </a:rPr>
              <a:t>potere di mercato</a:t>
            </a:r>
            <a:r>
              <a:rPr lang="it-IT" altLang="it-IT" sz="1800"/>
              <a:t> (o di monopolio) delle imprese: </a:t>
            </a:r>
            <a:r>
              <a:rPr lang="it-IT" altLang="it-IT" sz="1800">
                <a:sym typeface="Wingdings 3" panose="05040102010807070707" pitchFamily="18" charset="2"/>
              </a:rPr>
              <a:t>possibilità di praticare </a:t>
            </a:r>
            <a:r>
              <a:rPr lang="it-IT" altLang="it-IT" sz="1800" b="1" i="1">
                <a:solidFill>
                  <a:srgbClr val="FF5050"/>
                </a:solidFill>
                <a:sym typeface="Wingdings 3" panose="05040102010807070707" pitchFamily="18" charset="2"/>
              </a:rPr>
              <a:t>p</a:t>
            </a:r>
            <a:r>
              <a:rPr lang="it-IT" altLang="it-IT" sz="1800" b="1">
                <a:solidFill>
                  <a:srgbClr val="FF5050"/>
                </a:solidFill>
                <a:sym typeface="Wingdings 3" panose="05040102010807070707" pitchFamily="18" charset="2"/>
              </a:rPr>
              <a:t> &gt; </a:t>
            </a:r>
            <a:r>
              <a:rPr lang="it-IT" altLang="it-IT" sz="1800" b="1" i="1">
                <a:solidFill>
                  <a:srgbClr val="FF5050"/>
                </a:solidFill>
                <a:sym typeface="Wingdings 3" panose="05040102010807070707" pitchFamily="18" charset="2"/>
              </a:rPr>
              <a:t>CMg</a:t>
            </a:r>
            <a:r>
              <a:rPr lang="it-IT" altLang="it-IT" sz="1800">
                <a:sym typeface="Wingdings 3" panose="05040102010807070707" pitchFamily="18" charset="2"/>
              </a:rPr>
              <a:t> e di appropriarsi del surplus dei consumatori</a:t>
            </a:r>
          </a:p>
          <a:p>
            <a:pPr>
              <a:buFont typeface="Wingdings" panose="05000000000000000000" pitchFamily="2" charset="2"/>
              <a:buNone/>
            </a:pPr>
            <a:r>
              <a:rPr lang="it-IT" altLang="it-IT" sz="1800" b="1"/>
              <a:t>	2a) controllo di una risorsa chiave</a:t>
            </a:r>
            <a:r>
              <a:rPr lang="it-IT" altLang="it-IT" sz="1800"/>
              <a:t>: es. il petrolio e l’OPEC</a:t>
            </a:r>
          </a:p>
          <a:p>
            <a:pPr>
              <a:buFont typeface="Wingdings" panose="05000000000000000000" pitchFamily="2" charset="2"/>
              <a:buNone/>
            </a:pPr>
            <a:r>
              <a:rPr lang="it-IT" altLang="it-IT" sz="1800" b="1"/>
              <a:t>	2b) differenziazione del prodotto</a:t>
            </a:r>
            <a:r>
              <a:rPr lang="it-IT" altLang="it-IT" sz="1800"/>
              <a:t> e sostituibilità imperfetta: es. i CD, i libri, …. la grande distribuzione</a:t>
            </a:r>
          </a:p>
          <a:p>
            <a:pPr>
              <a:buFont typeface="Wingdings" panose="05000000000000000000" pitchFamily="2" charset="2"/>
              <a:buNone/>
            </a:pPr>
            <a:r>
              <a:rPr lang="it-IT" altLang="it-IT" sz="1800" b="1"/>
              <a:t>	2c) ridotta numerosità</a:t>
            </a:r>
            <a:r>
              <a:rPr lang="it-IT" altLang="it-IT" sz="1800"/>
              <a:t> (imprese rilevanti e concentrazione) ed </a:t>
            </a:r>
            <a:r>
              <a:rPr lang="it-IT" altLang="it-IT" sz="1800" b="1"/>
              <a:t>elasticità della domanda</a:t>
            </a:r>
            <a:r>
              <a:rPr lang="it-IT" altLang="it-IT" sz="1800"/>
              <a:t> (grado di concorrenza): es. le automobili, il caffè, …</a:t>
            </a:r>
          </a:p>
          <a:p>
            <a:pPr>
              <a:buFont typeface="Wingdings" panose="05000000000000000000" pitchFamily="2" charset="2"/>
              <a:buNone/>
            </a:pPr>
            <a:r>
              <a:rPr lang="it-IT" altLang="it-IT" sz="1800" b="1"/>
              <a:t>	2d) possibilità di interazione strategica</a:t>
            </a:r>
            <a:r>
              <a:rPr lang="it-IT" altLang="it-IT" sz="1800"/>
              <a:t> (al limite, di accordi collusivi): es. OPEC, cola-drinks, …</a:t>
            </a:r>
          </a:p>
          <a:p>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09315">
                                            <p:txEl>
                                              <p:pRg st="1" end="1"/>
                                            </p:txEl>
                                          </p:spTgt>
                                        </p:tgtEl>
                                        <p:attrNameLst>
                                          <p:attrName>style.visibility</p:attrName>
                                        </p:attrNameLst>
                                      </p:cBhvr>
                                      <p:to>
                                        <p:strVal val="visible"/>
                                      </p:to>
                                    </p:set>
                                    <p:animEffect transition="in" filter="slide(fromBottom)">
                                      <p:cBhvr>
                                        <p:cTn id="7" dur="500"/>
                                        <p:tgtEl>
                                          <p:spTgt spid="9093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09315">
                                            <p:txEl>
                                              <p:pRg st="3" end="3"/>
                                            </p:txEl>
                                          </p:spTgt>
                                        </p:tgtEl>
                                        <p:attrNameLst>
                                          <p:attrName>style.visibility</p:attrName>
                                        </p:attrNameLst>
                                      </p:cBhvr>
                                      <p:to>
                                        <p:strVal val="visible"/>
                                      </p:to>
                                    </p:set>
                                    <p:animEffect transition="in" filter="slide(fromBottom)">
                                      <p:cBhvr>
                                        <p:cTn id="12" dur="500"/>
                                        <p:tgtEl>
                                          <p:spTgt spid="90931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09315">
                                            <p:txEl>
                                              <p:pRg st="4" end="4"/>
                                            </p:txEl>
                                          </p:spTgt>
                                        </p:tgtEl>
                                        <p:attrNameLst>
                                          <p:attrName>style.visibility</p:attrName>
                                        </p:attrNameLst>
                                      </p:cBhvr>
                                      <p:to>
                                        <p:strVal val="visible"/>
                                      </p:to>
                                    </p:set>
                                    <p:animEffect transition="in" filter="slide(fromBottom)">
                                      <p:cBhvr>
                                        <p:cTn id="17" dur="500"/>
                                        <p:tgtEl>
                                          <p:spTgt spid="90931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09315">
                                            <p:txEl>
                                              <p:pRg st="5" end="5"/>
                                            </p:txEl>
                                          </p:spTgt>
                                        </p:tgtEl>
                                        <p:attrNameLst>
                                          <p:attrName>style.visibility</p:attrName>
                                        </p:attrNameLst>
                                      </p:cBhvr>
                                      <p:to>
                                        <p:strVal val="visible"/>
                                      </p:to>
                                    </p:set>
                                    <p:animEffect transition="in" filter="slide(fromBottom)">
                                      <p:cBhvr>
                                        <p:cTn id="22" dur="500"/>
                                        <p:tgtEl>
                                          <p:spTgt spid="90931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09315">
                                            <p:txEl>
                                              <p:pRg st="6" end="6"/>
                                            </p:txEl>
                                          </p:spTgt>
                                        </p:tgtEl>
                                        <p:attrNameLst>
                                          <p:attrName>style.visibility</p:attrName>
                                        </p:attrNameLst>
                                      </p:cBhvr>
                                      <p:to>
                                        <p:strVal val="visible"/>
                                      </p:to>
                                    </p:set>
                                    <p:animEffect transition="in" filter="slide(fromBottom)">
                                      <p:cBhvr>
                                        <p:cTn id="27" dur="500"/>
                                        <p:tgtEl>
                                          <p:spTgt spid="90931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09315">
                                            <p:txEl>
                                              <p:pRg st="7" end="7"/>
                                            </p:txEl>
                                          </p:spTgt>
                                        </p:tgtEl>
                                        <p:attrNameLst>
                                          <p:attrName>style.visibility</p:attrName>
                                        </p:attrNameLst>
                                      </p:cBhvr>
                                      <p:to>
                                        <p:strVal val="visible"/>
                                      </p:to>
                                    </p:set>
                                    <p:animEffect transition="in" filter="slide(fromBottom)">
                                      <p:cBhvr>
                                        <p:cTn id="32" dur="500"/>
                                        <p:tgtEl>
                                          <p:spTgt spid="909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931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 name="Segnaposto numero diapositiva 3">
            <a:extLst>
              <a:ext uri="{FF2B5EF4-FFF2-40B4-BE49-F238E27FC236}">
                <a16:creationId xmlns:a16="http://schemas.microsoft.com/office/drawing/2014/main" id="{210C0EE5-DAD9-4553-AA1D-DDD6C438C00D}"/>
              </a:ext>
            </a:extLst>
          </p:cNvPr>
          <p:cNvSpPr>
            <a:spLocks noGrp="1"/>
          </p:cNvSpPr>
          <p:nvPr>
            <p:ph type="sldNum" sz="quarter" idx="10"/>
          </p:nvPr>
        </p:nvSpPr>
        <p:spPr/>
        <p:txBody>
          <a:bodyPr/>
          <a:lstStyle/>
          <a:p>
            <a:fld id="{9E71D0DB-CE6E-4CEE-AFD9-A2D4ACD96E51}" type="slidenum">
              <a:rPr lang="it-IT" altLang="it-IT"/>
              <a:pPr/>
              <a:t>11</a:t>
            </a:fld>
            <a:endParaRPr lang="it-IT" altLang="it-IT"/>
          </a:p>
        </p:txBody>
      </p:sp>
      <p:graphicFrame>
        <p:nvGraphicFramePr>
          <p:cNvPr id="911362" name="Group 2">
            <a:extLst>
              <a:ext uri="{FF2B5EF4-FFF2-40B4-BE49-F238E27FC236}">
                <a16:creationId xmlns:a16="http://schemas.microsoft.com/office/drawing/2014/main" id="{FEED9D48-8DB5-4DAC-B371-2FA4A5F1A2BA}"/>
              </a:ext>
            </a:extLst>
          </p:cNvPr>
          <p:cNvGraphicFramePr>
            <a:graphicFrameLocks noGrp="1"/>
          </p:cNvGraphicFramePr>
          <p:nvPr/>
        </p:nvGraphicFramePr>
        <p:xfrm>
          <a:off x="939800" y="2349500"/>
          <a:ext cx="7880350" cy="4359593"/>
        </p:xfrm>
        <a:graphic>
          <a:graphicData uri="http://schemas.openxmlformats.org/drawingml/2006/table">
            <a:tbl>
              <a:tblPr/>
              <a:tblGrid>
                <a:gridCol w="2073275">
                  <a:extLst>
                    <a:ext uri="{9D8B030D-6E8A-4147-A177-3AD203B41FA5}">
                      <a16:colId xmlns:a16="http://schemas.microsoft.com/office/drawing/2014/main" val="2168394506"/>
                    </a:ext>
                  </a:extLst>
                </a:gridCol>
                <a:gridCol w="1452563">
                  <a:extLst>
                    <a:ext uri="{9D8B030D-6E8A-4147-A177-3AD203B41FA5}">
                      <a16:colId xmlns:a16="http://schemas.microsoft.com/office/drawing/2014/main" val="4071029951"/>
                    </a:ext>
                  </a:extLst>
                </a:gridCol>
                <a:gridCol w="1589087">
                  <a:extLst>
                    <a:ext uri="{9D8B030D-6E8A-4147-A177-3AD203B41FA5}">
                      <a16:colId xmlns:a16="http://schemas.microsoft.com/office/drawing/2014/main" val="822319632"/>
                    </a:ext>
                  </a:extLst>
                </a:gridCol>
                <a:gridCol w="1484313">
                  <a:extLst>
                    <a:ext uri="{9D8B030D-6E8A-4147-A177-3AD203B41FA5}">
                      <a16:colId xmlns:a16="http://schemas.microsoft.com/office/drawing/2014/main" val="2597234696"/>
                    </a:ext>
                  </a:extLst>
                </a:gridCol>
                <a:gridCol w="1281112">
                  <a:extLst>
                    <a:ext uri="{9D8B030D-6E8A-4147-A177-3AD203B41FA5}">
                      <a16:colId xmlns:a16="http://schemas.microsoft.com/office/drawing/2014/main" val="2908935832"/>
                    </a:ext>
                  </a:extLst>
                </a:gridCol>
              </a:tblGrid>
              <a:tr h="404813">
                <a:tc rowSpan="2">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800" b="1" i="0" u="none" strike="noStrike" cap="none" normalizeH="0" baseline="0">
                          <a:ln>
                            <a:noFill/>
                          </a:ln>
                          <a:solidFill>
                            <a:srgbClr val="3333FF"/>
                          </a:solidFill>
                          <a:effectLst/>
                          <a:latin typeface="Arial" panose="020B0604020202020204" pitchFamily="34" charset="0"/>
                        </a:rPr>
                        <a:t>Caratteristiche strutturali</a:t>
                      </a:r>
                      <a:endParaRPr kumimoji="0" lang="en-GB" altLang="it-IT" sz="1800" b="1" i="0" u="none" strike="noStrike" cap="none" normalizeH="0" baseline="0">
                        <a:ln>
                          <a:noFill/>
                        </a:ln>
                        <a:solidFill>
                          <a:srgbClr val="3333FF"/>
                        </a:solidFill>
                        <a:effectLst/>
                        <a:latin typeface="Arial" panose="020B0604020202020204" pitchFamily="34" charset="0"/>
                      </a:endParaRPr>
                    </a:p>
                  </a:txBody>
                  <a:tcPr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4">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800" b="1" i="0" u="none" strike="noStrike" cap="none" normalizeH="0" baseline="0">
                          <a:ln>
                            <a:noFill/>
                          </a:ln>
                          <a:solidFill>
                            <a:srgbClr val="FF5050"/>
                          </a:solidFill>
                          <a:effectLst/>
                          <a:latin typeface="Arial" panose="020B0604020202020204" pitchFamily="34" charset="0"/>
                        </a:rPr>
                        <a:t>Forme di mercato</a:t>
                      </a:r>
                      <a:endParaRPr kumimoji="0" lang="en-GB" altLang="it-IT" sz="1800" b="1" i="0" u="none" strike="noStrike" cap="none" normalizeH="0" baseline="0">
                        <a:ln>
                          <a:noFill/>
                        </a:ln>
                        <a:solidFill>
                          <a:srgbClr val="FF5050"/>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756591243"/>
                  </a:ext>
                </a:extLst>
              </a:tr>
              <a:tr h="600075">
                <a:tc vMerge="1">
                  <a:txBody>
                    <a:bodyPr/>
                    <a:lstStyle/>
                    <a:p>
                      <a:endParaRPr lang="it-IT"/>
                    </a:p>
                  </a:txBody>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600" b="1" i="1" u="none" strike="noStrike" cap="none" normalizeH="0" baseline="0">
                          <a:ln>
                            <a:noFill/>
                          </a:ln>
                          <a:solidFill>
                            <a:srgbClr val="FF5050"/>
                          </a:solidFill>
                          <a:effectLst/>
                          <a:latin typeface="Arial" panose="020B0604020202020204" pitchFamily="34" charset="0"/>
                        </a:rPr>
                        <a:t>Concorrenza perfetta</a:t>
                      </a:r>
                      <a:endParaRPr kumimoji="0" lang="en-GB" altLang="it-IT" sz="1600" b="1" i="1" u="none" strike="noStrike" cap="none" normalizeH="0" baseline="0">
                        <a:ln>
                          <a:noFill/>
                        </a:ln>
                        <a:solidFill>
                          <a:srgbClr val="FF5050"/>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600" b="1" i="1" u="none" strike="noStrike" cap="none" normalizeH="0" baseline="0">
                          <a:ln>
                            <a:noFill/>
                          </a:ln>
                          <a:solidFill>
                            <a:srgbClr val="FF5050"/>
                          </a:solidFill>
                          <a:effectLst/>
                          <a:latin typeface="Arial" panose="020B0604020202020204" pitchFamily="34" charset="0"/>
                        </a:rPr>
                        <a:t>Concorrenza monopolistica</a:t>
                      </a:r>
                      <a:endParaRPr kumimoji="0" lang="en-GB" altLang="it-IT" sz="1600" b="1" i="1" u="none" strike="noStrike" cap="none" normalizeH="0" baseline="0">
                        <a:ln>
                          <a:noFill/>
                        </a:ln>
                        <a:solidFill>
                          <a:srgbClr val="FF5050"/>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600" b="1" i="1" u="none" strike="noStrike" cap="none" normalizeH="0" baseline="0">
                          <a:ln>
                            <a:noFill/>
                          </a:ln>
                          <a:solidFill>
                            <a:srgbClr val="FF5050"/>
                          </a:solidFill>
                          <a:effectLst/>
                          <a:latin typeface="Arial" panose="020B0604020202020204" pitchFamily="34" charset="0"/>
                        </a:rPr>
                        <a:t>Oligopolio</a:t>
                      </a:r>
                      <a:endParaRPr kumimoji="0" lang="en-GB" altLang="it-IT" sz="1600" b="1" i="1" u="none" strike="noStrike" cap="none" normalizeH="0" baseline="0">
                        <a:ln>
                          <a:noFill/>
                        </a:ln>
                        <a:solidFill>
                          <a:srgbClr val="FF5050"/>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600" b="1" i="1" u="none" strike="noStrike" cap="none" normalizeH="0" baseline="0">
                          <a:ln>
                            <a:noFill/>
                          </a:ln>
                          <a:solidFill>
                            <a:srgbClr val="FF5050"/>
                          </a:solidFill>
                          <a:effectLst/>
                          <a:latin typeface="Arial" panose="020B0604020202020204" pitchFamily="34" charset="0"/>
                        </a:rPr>
                        <a:t>Monopolio</a:t>
                      </a:r>
                      <a:endParaRPr kumimoji="0" lang="en-GB" altLang="it-IT" sz="1600" b="1" i="1" u="none" strike="noStrike" cap="none" normalizeH="0" baseline="0">
                        <a:ln>
                          <a:noFill/>
                        </a:ln>
                        <a:solidFill>
                          <a:srgbClr val="FF5050"/>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71318282"/>
                  </a:ext>
                </a:extLst>
              </a:tr>
              <a:tr h="527050">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800" b="0" i="1" u="none" strike="noStrike" cap="none" normalizeH="0" baseline="0">
                          <a:ln>
                            <a:noFill/>
                          </a:ln>
                          <a:solidFill>
                            <a:srgbClr val="3333FF"/>
                          </a:solidFill>
                          <a:effectLst/>
                          <a:latin typeface="Arial" panose="020B0604020202020204" pitchFamily="34" charset="0"/>
                        </a:rPr>
                        <a:t>Numero imprese / e grado di concentrazione</a:t>
                      </a:r>
                      <a:endParaRPr kumimoji="0" lang="en-GB" altLang="it-IT" sz="1800" b="0" i="1" u="none" strike="noStrike" cap="none" normalizeH="0" baseline="0">
                        <a:ln>
                          <a:noFill/>
                        </a:ln>
                        <a:solidFill>
                          <a:srgbClr val="3333FF"/>
                        </a:solidFill>
                        <a:effectLst/>
                        <a:latin typeface="Arial" panose="020B0604020202020204"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570996886"/>
                  </a:ext>
                </a:extLst>
              </a:tr>
              <a:tr h="676275">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800" b="0" i="1" u="none" strike="noStrike" cap="none" normalizeH="0" baseline="0">
                          <a:ln>
                            <a:noFill/>
                          </a:ln>
                          <a:solidFill>
                            <a:srgbClr val="3333FF"/>
                          </a:solidFill>
                          <a:effectLst/>
                          <a:latin typeface="Arial" panose="020B0604020202020204" pitchFamily="34" charset="0"/>
                        </a:rPr>
                        <a:t>Barriere all’entrata e all’uscita</a:t>
                      </a:r>
                      <a:endParaRPr kumimoji="0" lang="en-GB" altLang="it-IT" sz="1800" b="0" i="1" u="none" strike="noStrike" cap="none" normalizeH="0" baseline="0">
                        <a:ln>
                          <a:noFill/>
                        </a:ln>
                        <a:solidFill>
                          <a:srgbClr val="3333FF"/>
                        </a:solidFill>
                        <a:effectLst/>
                        <a:latin typeface="Arial" panose="020B0604020202020204"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72028489"/>
                  </a:ext>
                </a:extLst>
              </a:tr>
              <a:tr h="676275">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800" b="0" i="1" u="none" strike="noStrike" cap="none" normalizeH="0" baseline="0">
                          <a:ln>
                            <a:noFill/>
                          </a:ln>
                          <a:solidFill>
                            <a:srgbClr val="3333FF"/>
                          </a:solidFill>
                          <a:effectLst/>
                          <a:latin typeface="Arial" panose="020B0604020202020204" pitchFamily="34" charset="0"/>
                        </a:rPr>
                        <a:t>Differenziazione di prodotto</a:t>
                      </a:r>
                      <a:endParaRPr kumimoji="0" lang="en-GB" altLang="it-IT" sz="1800" b="0" i="1" u="none" strike="noStrike" cap="none" normalizeH="0" baseline="0">
                        <a:ln>
                          <a:noFill/>
                        </a:ln>
                        <a:solidFill>
                          <a:srgbClr val="3333FF"/>
                        </a:solidFill>
                        <a:effectLst/>
                        <a:latin typeface="Arial" panose="020B0604020202020204"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133587075"/>
                  </a:ext>
                </a:extLst>
              </a:tr>
              <a:tr h="447675">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800" b="0" i="1" u="none" strike="noStrike" cap="none" normalizeH="0" baseline="0">
                          <a:ln>
                            <a:noFill/>
                          </a:ln>
                          <a:solidFill>
                            <a:srgbClr val="3333FF"/>
                          </a:solidFill>
                          <a:effectLst/>
                          <a:latin typeface="Arial" panose="020B0604020202020204" pitchFamily="34" charset="0"/>
                        </a:rPr>
                        <a:t>Informazione</a:t>
                      </a:r>
                      <a:endParaRPr kumimoji="0" lang="en-GB" altLang="it-IT" sz="1800" b="0" i="1" u="none" strike="noStrike" cap="none" normalizeH="0" baseline="0">
                        <a:ln>
                          <a:noFill/>
                        </a:ln>
                        <a:solidFill>
                          <a:srgbClr val="3333FF"/>
                        </a:solidFill>
                        <a:effectLst/>
                        <a:latin typeface="Arial" panose="020B0604020202020204"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529345425"/>
                  </a:ext>
                </a:extLst>
              </a:tr>
              <a:tr h="533400">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r>
                        <a:rPr kumimoji="0" lang="it-IT" altLang="it-IT" sz="1800" b="0" i="1" u="none" strike="noStrike" cap="none" normalizeH="0" baseline="0">
                          <a:ln>
                            <a:noFill/>
                          </a:ln>
                          <a:solidFill>
                            <a:srgbClr val="3333FF"/>
                          </a:solidFill>
                          <a:effectLst/>
                          <a:latin typeface="Arial" panose="020B0604020202020204" pitchFamily="34" charset="0"/>
                        </a:rPr>
                        <a:t>Interazione strategica</a:t>
                      </a:r>
                      <a:endParaRPr kumimoji="0" lang="en-GB" altLang="it-IT" sz="1800" b="0" i="1" u="none" strike="noStrike" cap="none" normalizeH="0" baseline="0">
                        <a:ln>
                          <a:noFill/>
                        </a:ln>
                        <a:solidFill>
                          <a:srgbClr val="3333FF"/>
                        </a:solidFill>
                        <a:effectLst/>
                        <a:latin typeface="Arial" panose="020B0604020202020204"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tx1"/>
                        </a:buClr>
                        <a:buSzPct val="75000"/>
                        <a:buFont typeface="Wingdings" panose="05000000000000000000" pitchFamily="2" charset="2"/>
                        <a:defRPr sz="2400">
                          <a:solidFill>
                            <a:schemeClr val="tx1"/>
                          </a:solidFill>
                          <a:latin typeface="Arial" panose="020B0604020202020204" pitchFamily="34" charset="0"/>
                        </a:defRPr>
                      </a:lvl1pPr>
                      <a:lvl2pPr algn="l">
                        <a:spcBef>
                          <a:spcPct val="20000"/>
                        </a:spcBef>
                        <a:buClr>
                          <a:schemeClr val="tx1"/>
                        </a:buClr>
                        <a:buSzPct val="75000"/>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defRPr>
                          <a:solidFill>
                            <a:schemeClr val="tx1"/>
                          </a:solidFill>
                          <a:latin typeface="Arial" panose="020B0604020202020204" pitchFamily="34" charset="0"/>
                        </a:defRPr>
                      </a:lvl3pPr>
                      <a:lvl4pPr algn="l">
                        <a:spcBef>
                          <a:spcPct val="20000"/>
                        </a:spcBef>
                        <a:buClr>
                          <a:schemeClr val="tx1"/>
                        </a:buClr>
                        <a:buSzPct val="80000"/>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tabLst/>
                      </a:pPr>
                      <a:endParaRPr kumimoji="0" lang="en-GB" altLang="it-IT"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617614741"/>
                  </a:ext>
                </a:extLst>
              </a:tr>
            </a:tbl>
          </a:graphicData>
        </a:graphic>
      </p:graphicFrame>
      <p:sp>
        <p:nvSpPr>
          <p:cNvPr id="911408" name="Text Box 48">
            <a:extLst>
              <a:ext uri="{FF2B5EF4-FFF2-40B4-BE49-F238E27FC236}">
                <a16:creationId xmlns:a16="http://schemas.microsoft.com/office/drawing/2014/main" id="{2D3AE46E-8D36-4570-B36A-56F9A513B875}"/>
              </a:ext>
            </a:extLst>
          </p:cNvPr>
          <p:cNvSpPr txBox="1">
            <a:spLocks noChangeArrowheads="1"/>
          </p:cNvSpPr>
          <p:nvPr/>
        </p:nvSpPr>
        <p:spPr bwMode="auto">
          <a:xfrm>
            <a:off x="2819400" y="3497263"/>
            <a:ext cx="17526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Alto/    Basso</a:t>
            </a:r>
            <a:endParaRPr lang="en-GB" altLang="it-IT" sz="2100">
              <a:latin typeface="Tahoma" panose="020B0604030504040204" pitchFamily="34" charset="0"/>
            </a:endParaRPr>
          </a:p>
        </p:txBody>
      </p:sp>
      <p:sp>
        <p:nvSpPr>
          <p:cNvPr id="911409" name="Text Box 49">
            <a:extLst>
              <a:ext uri="{FF2B5EF4-FFF2-40B4-BE49-F238E27FC236}">
                <a16:creationId xmlns:a16="http://schemas.microsoft.com/office/drawing/2014/main" id="{FB10E7DA-89D8-473E-B67A-7C8519CD4AEF}"/>
              </a:ext>
            </a:extLst>
          </p:cNvPr>
          <p:cNvSpPr txBox="1">
            <a:spLocks noChangeArrowheads="1"/>
          </p:cNvSpPr>
          <p:nvPr/>
        </p:nvSpPr>
        <p:spPr bwMode="auto">
          <a:xfrm>
            <a:off x="7516813" y="3416300"/>
            <a:ext cx="14478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Un’unica impresa</a:t>
            </a:r>
            <a:endParaRPr lang="en-GB" altLang="it-IT" sz="2100">
              <a:latin typeface="Tahoma" panose="020B0604030504040204" pitchFamily="34" charset="0"/>
            </a:endParaRPr>
          </a:p>
        </p:txBody>
      </p:sp>
      <p:sp>
        <p:nvSpPr>
          <p:cNvPr id="911410" name="Text Box 50">
            <a:extLst>
              <a:ext uri="{FF2B5EF4-FFF2-40B4-BE49-F238E27FC236}">
                <a16:creationId xmlns:a16="http://schemas.microsoft.com/office/drawing/2014/main" id="{5C8D4CB2-6AA1-4984-87F1-64513A5E7BC3}"/>
              </a:ext>
            </a:extLst>
          </p:cNvPr>
          <p:cNvSpPr txBox="1">
            <a:spLocks noChangeArrowheads="1"/>
          </p:cNvSpPr>
          <p:nvPr/>
        </p:nvSpPr>
        <p:spPr bwMode="auto">
          <a:xfrm>
            <a:off x="4352925" y="4903788"/>
            <a:ext cx="17526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Sostituibilità imperfetta</a:t>
            </a:r>
            <a:endParaRPr lang="en-GB" altLang="it-IT" sz="2100">
              <a:latin typeface="Tahoma" panose="020B0604030504040204" pitchFamily="34" charset="0"/>
            </a:endParaRPr>
          </a:p>
        </p:txBody>
      </p:sp>
      <p:sp>
        <p:nvSpPr>
          <p:cNvPr id="911411" name="Text Box 51">
            <a:extLst>
              <a:ext uri="{FF2B5EF4-FFF2-40B4-BE49-F238E27FC236}">
                <a16:creationId xmlns:a16="http://schemas.microsoft.com/office/drawing/2014/main" id="{AB27CE14-1183-4A0C-9348-77247B669051}"/>
              </a:ext>
            </a:extLst>
          </p:cNvPr>
          <p:cNvSpPr txBox="1">
            <a:spLocks noChangeArrowheads="1"/>
          </p:cNvSpPr>
          <p:nvPr/>
        </p:nvSpPr>
        <p:spPr bwMode="auto">
          <a:xfrm>
            <a:off x="2862263" y="4927600"/>
            <a:ext cx="17526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Perfetta sostituibilità</a:t>
            </a:r>
            <a:endParaRPr lang="en-GB" altLang="it-IT" sz="2100">
              <a:latin typeface="Tahoma" panose="020B0604030504040204" pitchFamily="34" charset="0"/>
            </a:endParaRPr>
          </a:p>
        </p:txBody>
      </p:sp>
      <p:sp>
        <p:nvSpPr>
          <p:cNvPr id="911412" name="Text Box 52">
            <a:extLst>
              <a:ext uri="{FF2B5EF4-FFF2-40B4-BE49-F238E27FC236}">
                <a16:creationId xmlns:a16="http://schemas.microsoft.com/office/drawing/2014/main" id="{E22DE77A-D807-4E09-9BB6-48691B939F93}"/>
              </a:ext>
            </a:extLst>
          </p:cNvPr>
          <p:cNvSpPr txBox="1">
            <a:spLocks noChangeArrowheads="1"/>
          </p:cNvSpPr>
          <p:nvPr/>
        </p:nvSpPr>
        <p:spPr bwMode="auto">
          <a:xfrm>
            <a:off x="2989263" y="4343400"/>
            <a:ext cx="12954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Assenti</a:t>
            </a:r>
            <a:endParaRPr lang="en-GB" altLang="it-IT" sz="2100">
              <a:latin typeface="Tahoma" panose="020B0604030504040204" pitchFamily="34" charset="0"/>
            </a:endParaRPr>
          </a:p>
        </p:txBody>
      </p:sp>
      <p:sp>
        <p:nvSpPr>
          <p:cNvPr id="911413" name="Text Box 53">
            <a:extLst>
              <a:ext uri="{FF2B5EF4-FFF2-40B4-BE49-F238E27FC236}">
                <a16:creationId xmlns:a16="http://schemas.microsoft.com/office/drawing/2014/main" id="{54786FE6-9DA1-466C-A518-97D1EB127851}"/>
              </a:ext>
            </a:extLst>
          </p:cNvPr>
          <p:cNvSpPr txBox="1">
            <a:spLocks noChangeArrowheads="1"/>
          </p:cNvSpPr>
          <p:nvPr/>
        </p:nvSpPr>
        <p:spPr bwMode="auto">
          <a:xfrm>
            <a:off x="7532688" y="4343400"/>
            <a:ext cx="1143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Forti</a:t>
            </a:r>
            <a:endParaRPr lang="en-GB" altLang="it-IT" sz="2100">
              <a:latin typeface="Tahoma" panose="020B0604030504040204" pitchFamily="34" charset="0"/>
            </a:endParaRPr>
          </a:p>
        </p:txBody>
      </p:sp>
      <p:sp>
        <p:nvSpPr>
          <p:cNvPr id="911414" name="Text Box 54">
            <a:extLst>
              <a:ext uri="{FF2B5EF4-FFF2-40B4-BE49-F238E27FC236}">
                <a16:creationId xmlns:a16="http://schemas.microsoft.com/office/drawing/2014/main" id="{AACF229C-B62D-4578-860A-6AB3C0FE6544}"/>
              </a:ext>
            </a:extLst>
          </p:cNvPr>
          <p:cNvSpPr txBox="1">
            <a:spLocks noChangeArrowheads="1"/>
          </p:cNvSpPr>
          <p:nvPr/>
        </p:nvSpPr>
        <p:spPr bwMode="auto">
          <a:xfrm>
            <a:off x="4616450" y="3511550"/>
            <a:ext cx="12954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Alto/ Basso</a:t>
            </a:r>
            <a:endParaRPr lang="en-GB" altLang="it-IT" sz="2100">
              <a:latin typeface="Tahoma" panose="020B0604030504040204" pitchFamily="34" charset="0"/>
            </a:endParaRPr>
          </a:p>
        </p:txBody>
      </p:sp>
      <p:sp>
        <p:nvSpPr>
          <p:cNvPr id="911415" name="Text Box 55">
            <a:extLst>
              <a:ext uri="{FF2B5EF4-FFF2-40B4-BE49-F238E27FC236}">
                <a16:creationId xmlns:a16="http://schemas.microsoft.com/office/drawing/2014/main" id="{8C9C15AF-F351-4255-8635-0D7DDA7358E9}"/>
              </a:ext>
            </a:extLst>
          </p:cNvPr>
          <p:cNvSpPr txBox="1">
            <a:spLocks noChangeArrowheads="1"/>
          </p:cNvSpPr>
          <p:nvPr/>
        </p:nvSpPr>
        <p:spPr bwMode="auto">
          <a:xfrm>
            <a:off x="4614863" y="4319588"/>
            <a:ext cx="12192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Assenti</a:t>
            </a:r>
            <a:endParaRPr lang="en-GB" altLang="it-IT" sz="2100">
              <a:latin typeface="Tahoma" panose="020B0604030504040204" pitchFamily="34" charset="0"/>
            </a:endParaRPr>
          </a:p>
        </p:txBody>
      </p:sp>
      <p:sp>
        <p:nvSpPr>
          <p:cNvPr id="911416" name="Text Box 56">
            <a:extLst>
              <a:ext uri="{FF2B5EF4-FFF2-40B4-BE49-F238E27FC236}">
                <a16:creationId xmlns:a16="http://schemas.microsoft.com/office/drawing/2014/main" id="{E42CA640-9AA0-46FF-9C23-2E03F599DDB0}"/>
              </a:ext>
            </a:extLst>
          </p:cNvPr>
          <p:cNvSpPr txBox="1">
            <a:spLocks noChangeArrowheads="1"/>
          </p:cNvSpPr>
          <p:nvPr/>
        </p:nvSpPr>
        <p:spPr bwMode="auto">
          <a:xfrm>
            <a:off x="6172200" y="4341813"/>
            <a:ext cx="12192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Presenti</a:t>
            </a:r>
            <a:endParaRPr lang="en-GB" altLang="it-IT" sz="2100">
              <a:latin typeface="Tahoma" panose="020B0604030504040204" pitchFamily="34" charset="0"/>
            </a:endParaRPr>
          </a:p>
        </p:txBody>
      </p:sp>
      <p:sp>
        <p:nvSpPr>
          <p:cNvPr id="911417" name="Text Box 57">
            <a:extLst>
              <a:ext uri="{FF2B5EF4-FFF2-40B4-BE49-F238E27FC236}">
                <a16:creationId xmlns:a16="http://schemas.microsoft.com/office/drawing/2014/main" id="{27536482-AAAB-45F9-9184-4CBD6CA32CEB}"/>
              </a:ext>
            </a:extLst>
          </p:cNvPr>
          <p:cNvSpPr txBox="1">
            <a:spLocks noChangeArrowheads="1"/>
          </p:cNvSpPr>
          <p:nvPr/>
        </p:nvSpPr>
        <p:spPr bwMode="auto">
          <a:xfrm>
            <a:off x="5948363" y="4918075"/>
            <a:ext cx="17526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Sostituibilità imperfetta</a:t>
            </a:r>
            <a:endParaRPr lang="en-GB" altLang="it-IT" sz="2100">
              <a:latin typeface="Tahoma" panose="020B0604030504040204" pitchFamily="34" charset="0"/>
            </a:endParaRPr>
          </a:p>
        </p:txBody>
      </p:sp>
      <p:sp>
        <p:nvSpPr>
          <p:cNvPr id="911418" name="Text Box 58">
            <a:extLst>
              <a:ext uri="{FF2B5EF4-FFF2-40B4-BE49-F238E27FC236}">
                <a16:creationId xmlns:a16="http://schemas.microsoft.com/office/drawing/2014/main" id="{1B4083A8-EC67-4600-9A19-F04D53BD7894}"/>
              </a:ext>
            </a:extLst>
          </p:cNvPr>
          <p:cNvSpPr txBox="1">
            <a:spLocks noChangeArrowheads="1"/>
          </p:cNvSpPr>
          <p:nvPr/>
        </p:nvSpPr>
        <p:spPr bwMode="auto">
          <a:xfrm>
            <a:off x="2849563" y="5608638"/>
            <a:ext cx="152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Perfetta</a:t>
            </a:r>
            <a:endParaRPr lang="en-GB" altLang="it-IT" sz="2100">
              <a:latin typeface="Tahoma" panose="020B0604030504040204" pitchFamily="34" charset="0"/>
            </a:endParaRPr>
          </a:p>
        </p:txBody>
      </p:sp>
      <p:sp>
        <p:nvSpPr>
          <p:cNvPr id="911419" name="Text Box 59">
            <a:extLst>
              <a:ext uri="{FF2B5EF4-FFF2-40B4-BE49-F238E27FC236}">
                <a16:creationId xmlns:a16="http://schemas.microsoft.com/office/drawing/2014/main" id="{D3D5DF59-57B5-4034-AB90-B715A09051A7}"/>
              </a:ext>
            </a:extLst>
          </p:cNvPr>
          <p:cNvSpPr txBox="1">
            <a:spLocks noChangeArrowheads="1"/>
          </p:cNvSpPr>
          <p:nvPr/>
        </p:nvSpPr>
        <p:spPr bwMode="auto">
          <a:xfrm>
            <a:off x="4362450" y="5608638"/>
            <a:ext cx="152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Perfetta</a:t>
            </a:r>
            <a:endParaRPr lang="en-GB" altLang="it-IT" sz="2100">
              <a:latin typeface="Tahoma" panose="020B0604030504040204" pitchFamily="34" charset="0"/>
            </a:endParaRPr>
          </a:p>
        </p:txBody>
      </p:sp>
      <p:sp>
        <p:nvSpPr>
          <p:cNvPr id="911420" name="Text Box 60">
            <a:extLst>
              <a:ext uri="{FF2B5EF4-FFF2-40B4-BE49-F238E27FC236}">
                <a16:creationId xmlns:a16="http://schemas.microsoft.com/office/drawing/2014/main" id="{CE832C05-F799-410B-AD82-B67B431EBF65}"/>
              </a:ext>
            </a:extLst>
          </p:cNvPr>
          <p:cNvSpPr txBox="1">
            <a:spLocks noChangeArrowheads="1"/>
          </p:cNvSpPr>
          <p:nvPr/>
        </p:nvSpPr>
        <p:spPr bwMode="auto">
          <a:xfrm>
            <a:off x="6013450" y="5599113"/>
            <a:ext cx="152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Imperfetta</a:t>
            </a:r>
            <a:endParaRPr lang="en-GB" altLang="it-IT" sz="2100">
              <a:latin typeface="Tahoma" panose="020B0604030504040204" pitchFamily="34" charset="0"/>
            </a:endParaRPr>
          </a:p>
        </p:txBody>
      </p:sp>
      <p:sp>
        <p:nvSpPr>
          <p:cNvPr id="911421" name="Text Box 61">
            <a:extLst>
              <a:ext uri="{FF2B5EF4-FFF2-40B4-BE49-F238E27FC236}">
                <a16:creationId xmlns:a16="http://schemas.microsoft.com/office/drawing/2014/main" id="{D8436A81-7C64-467A-95E0-DCB3BC2739AF}"/>
              </a:ext>
            </a:extLst>
          </p:cNvPr>
          <p:cNvSpPr txBox="1">
            <a:spLocks noChangeArrowheads="1"/>
          </p:cNvSpPr>
          <p:nvPr/>
        </p:nvSpPr>
        <p:spPr bwMode="auto">
          <a:xfrm>
            <a:off x="7412038" y="5597525"/>
            <a:ext cx="152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Imperfetta</a:t>
            </a:r>
            <a:endParaRPr lang="en-GB" altLang="it-IT" sz="2100">
              <a:latin typeface="Tahoma" panose="020B0604030504040204" pitchFamily="34" charset="0"/>
            </a:endParaRPr>
          </a:p>
        </p:txBody>
      </p:sp>
      <p:sp>
        <p:nvSpPr>
          <p:cNvPr id="911422" name="Text Box 62">
            <a:extLst>
              <a:ext uri="{FF2B5EF4-FFF2-40B4-BE49-F238E27FC236}">
                <a16:creationId xmlns:a16="http://schemas.microsoft.com/office/drawing/2014/main" id="{5E94455D-78D8-47DB-BEF5-1AEC291ADDD2}"/>
              </a:ext>
            </a:extLst>
          </p:cNvPr>
          <p:cNvSpPr txBox="1">
            <a:spLocks noChangeArrowheads="1"/>
          </p:cNvSpPr>
          <p:nvPr/>
        </p:nvSpPr>
        <p:spPr bwMode="auto">
          <a:xfrm>
            <a:off x="3060700" y="6111875"/>
            <a:ext cx="12954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Assente</a:t>
            </a:r>
            <a:endParaRPr lang="en-GB" altLang="it-IT" sz="2100">
              <a:latin typeface="Tahoma" panose="020B0604030504040204" pitchFamily="34" charset="0"/>
            </a:endParaRPr>
          </a:p>
        </p:txBody>
      </p:sp>
      <p:sp>
        <p:nvSpPr>
          <p:cNvPr id="911423" name="Text Box 63">
            <a:extLst>
              <a:ext uri="{FF2B5EF4-FFF2-40B4-BE49-F238E27FC236}">
                <a16:creationId xmlns:a16="http://schemas.microsoft.com/office/drawing/2014/main" id="{6644E3C2-8604-427A-BBB1-FEEC97A752A6}"/>
              </a:ext>
            </a:extLst>
          </p:cNvPr>
          <p:cNvSpPr txBox="1">
            <a:spLocks noChangeArrowheads="1"/>
          </p:cNvSpPr>
          <p:nvPr/>
        </p:nvSpPr>
        <p:spPr bwMode="auto">
          <a:xfrm>
            <a:off x="4572000" y="6111875"/>
            <a:ext cx="12954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Assente</a:t>
            </a:r>
            <a:endParaRPr lang="en-GB" altLang="it-IT" sz="2100">
              <a:latin typeface="Tahoma" panose="020B0604030504040204" pitchFamily="34" charset="0"/>
            </a:endParaRPr>
          </a:p>
        </p:txBody>
      </p:sp>
      <p:sp>
        <p:nvSpPr>
          <p:cNvPr id="911424" name="Text Box 64">
            <a:extLst>
              <a:ext uri="{FF2B5EF4-FFF2-40B4-BE49-F238E27FC236}">
                <a16:creationId xmlns:a16="http://schemas.microsoft.com/office/drawing/2014/main" id="{5700ADCB-3E5F-4741-BF7C-237883F429CE}"/>
              </a:ext>
            </a:extLst>
          </p:cNvPr>
          <p:cNvSpPr txBox="1">
            <a:spLocks noChangeArrowheads="1"/>
          </p:cNvSpPr>
          <p:nvPr/>
        </p:nvSpPr>
        <p:spPr bwMode="auto">
          <a:xfrm>
            <a:off x="6172200" y="6111875"/>
            <a:ext cx="12954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Presente</a:t>
            </a:r>
            <a:endParaRPr lang="en-GB" altLang="it-IT" sz="2100">
              <a:latin typeface="Tahoma" panose="020B0604030504040204" pitchFamily="34" charset="0"/>
            </a:endParaRPr>
          </a:p>
        </p:txBody>
      </p:sp>
      <p:sp>
        <p:nvSpPr>
          <p:cNvPr id="911425" name="Text Box 65">
            <a:extLst>
              <a:ext uri="{FF2B5EF4-FFF2-40B4-BE49-F238E27FC236}">
                <a16:creationId xmlns:a16="http://schemas.microsoft.com/office/drawing/2014/main" id="{16AEB32A-89B3-40EE-B71C-A8F9319A6CB0}"/>
              </a:ext>
            </a:extLst>
          </p:cNvPr>
          <p:cNvSpPr txBox="1">
            <a:spLocks noChangeArrowheads="1"/>
          </p:cNvSpPr>
          <p:nvPr/>
        </p:nvSpPr>
        <p:spPr bwMode="auto">
          <a:xfrm>
            <a:off x="7524750" y="6099175"/>
            <a:ext cx="12954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Assente</a:t>
            </a:r>
            <a:endParaRPr lang="en-GB" altLang="it-IT" sz="2100">
              <a:latin typeface="Tahoma" panose="020B0604030504040204" pitchFamily="34" charset="0"/>
            </a:endParaRPr>
          </a:p>
        </p:txBody>
      </p:sp>
      <p:sp>
        <p:nvSpPr>
          <p:cNvPr id="911426" name="Text Box 66">
            <a:extLst>
              <a:ext uri="{FF2B5EF4-FFF2-40B4-BE49-F238E27FC236}">
                <a16:creationId xmlns:a16="http://schemas.microsoft.com/office/drawing/2014/main" id="{1B2F098C-205D-45A1-88EE-995D4C4BB370}"/>
              </a:ext>
            </a:extLst>
          </p:cNvPr>
          <p:cNvSpPr txBox="1">
            <a:spLocks noChangeArrowheads="1"/>
          </p:cNvSpPr>
          <p:nvPr/>
        </p:nvSpPr>
        <p:spPr bwMode="auto">
          <a:xfrm>
            <a:off x="7212013" y="4927600"/>
            <a:ext cx="17526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it-IT" altLang="it-IT" sz="2100">
                <a:latin typeface="Tahoma" panose="020B0604030504040204" pitchFamily="34" charset="0"/>
              </a:rPr>
              <a:t>Unico prodotto</a:t>
            </a:r>
            <a:endParaRPr lang="en-GB" altLang="it-IT" sz="2100">
              <a:latin typeface="Tahoma" panose="020B0604030504040204" pitchFamily="34" charset="0"/>
            </a:endParaRPr>
          </a:p>
        </p:txBody>
      </p:sp>
      <p:sp>
        <p:nvSpPr>
          <p:cNvPr id="911427" name="Rectangle 67">
            <a:extLst>
              <a:ext uri="{FF2B5EF4-FFF2-40B4-BE49-F238E27FC236}">
                <a16:creationId xmlns:a16="http://schemas.microsoft.com/office/drawing/2014/main" id="{29E0F01E-02B2-47A5-8EB5-3AAADF07DBE7}"/>
              </a:ext>
            </a:extLst>
          </p:cNvPr>
          <p:cNvSpPr>
            <a:spLocks noGrp="1" noChangeArrowheads="1"/>
          </p:cNvSpPr>
          <p:nvPr>
            <p:ph type="title"/>
          </p:nvPr>
        </p:nvSpPr>
        <p:spPr/>
        <p:txBody>
          <a:bodyPr/>
          <a:lstStyle/>
          <a:p>
            <a:r>
              <a:rPr lang="it-IT" altLang="it-IT" sz="2000"/>
              <a:t>Potere di mercato e forme di mercato “imperfettamente concorrenziali”</a:t>
            </a:r>
          </a:p>
        </p:txBody>
      </p:sp>
      <p:sp>
        <p:nvSpPr>
          <p:cNvPr id="911428" name="Text Box 68">
            <a:extLst>
              <a:ext uri="{FF2B5EF4-FFF2-40B4-BE49-F238E27FC236}">
                <a16:creationId xmlns:a16="http://schemas.microsoft.com/office/drawing/2014/main" id="{4B4A2EC9-202A-4461-AE10-8CBE8E3A6C5B}"/>
              </a:ext>
            </a:extLst>
          </p:cNvPr>
          <p:cNvSpPr txBox="1">
            <a:spLocks noChangeArrowheads="1"/>
          </p:cNvSpPr>
          <p:nvPr/>
        </p:nvSpPr>
        <p:spPr bwMode="auto">
          <a:xfrm>
            <a:off x="4500563" y="3429000"/>
            <a:ext cx="4319587"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tLang="it-IT" sz="1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11362"/>
                                        </p:tgtEl>
                                        <p:attrNameLst>
                                          <p:attrName>style.visibility</p:attrName>
                                        </p:attrNameLst>
                                      </p:cBhvr>
                                      <p:to>
                                        <p:strVal val="visible"/>
                                      </p:to>
                                    </p:set>
                                    <p:animEffect transition="in" filter="wipe(left)">
                                      <p:cBhvr>
                                        <p:cTn id="7" dur="500"/>
                                        <p:tgtEl>
                                          <p:spTgt spid="911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1408"/>
                                        </p:tgtEl>
                                        <p:attrNameLst>
                                          <p:attrName>style.visibility</p:attrName>
                                        </p:attrNameLst>
                                      </p:cBhvr>
                                      <p:to>
                                        <p:strVal val="visible"/>
                                      </p:to>
                                    </p:set>
                                    <p:animEffect transition="in" filter="wipe(left)">
                                      <p:cBhvr>
                                        <p:cTn id="12" dur="500"/>
                                        <p:tgtEl>
                                          <p:spTgt spid="911408"/>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11412"/>
                                        </p:tgtEl>
                                        <p:attrNameLst>
                                          <p:attrName>style.visibility</p:attrName>
                                        </p:attrNameLst>
                                      </p:cBhvr>
                                      <p:to>
                                        <p:strVal val="visible"/>
                                      </p:to>
                                    </p:set>
                                    <p:animEffect transition="in" filter="wipe(left)">
                                      <p:cBhvr>
                                        <p:cTn id="16" dur="500"/>
                                        <p:tgtEl>
                                          <p:spTgt spid="911412"/>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911411"/>
                                        </p:tgtEl>
                                        <p:attrNameLst>
                                          <p:attrName>style.visibility</p:attrName>
                                        </p:attrNameLst>
                                      </p:cBhvr>
                                      <p:to>
                                        <p:strVal val="visible"/>
                                      </p:to>
                                    </p:set>
                                    <p:animEffect transition="in" filter="wipe(left)">
                                      <p:cBhvr>
                                        <p:cTn id="20" dur="500"/>
                                        <p:tgtEl>
                                          <p:spTgt spid="911411"/>
                                        </p:tgtEl>
                                      </p:cBhvr>
                                    </p:animEffect>
                                  </p:childTnLst>
                                </p:cTn>
                              </p:par>
                            </p:childTnLst>
                          </p:cTn>
                        </p:par>
                        <p:par>
                          <p:cTn id="21" fill="hold" nodeType="afterGroup">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911418"/>
                                        </p:tgtEl>
                                        <p:attrNameLst>
                                          <p:attrName>style.visibility</p:attrName>
                                        </p:attrNameLst>
                                      </p:cBhvr>
                                      <p:to>
                                        <p:strVal val="visible"/>
                                      </p:to>
                                    </p:set>
                                    <p:animEffect transition="in" filter="wipe(left)">
                                      <p:cBhvr>
                                        <p:cTn id="24" dur="500"/>
                                        <p:tgtEl>
                                          <p:spTgt spid="911418"/>
                                        </p:tgtEl>
                                      </p:cBhvr>
                                    </p:animEffect>
                                  </p:childTnLst>
                                </p:cTn>
                              </p:par>
                            </p:childTnLst>
                          </p:cTn>
                        </p:par>
                        <p:par>
                          <p:cTn id="25" fill="hold" nodeType="afterGroup">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911422"/>
                                        </p:tgtEl>
                                        <p:attrNameLst>
                                          <p:attrName>style.visibility</p:attrName>
                                        </p:attrNameLst>
                                      </p:cBhvr>
                                      <p:to>
                                        <p:strVal val="visible"/>
                                      </p:to>
                                    </p:set>
                                    <p:animEffect transition="in" filter="wipe(left)">
                                      <p:cBhvr>
                                        <p:cTn id="28" dur="500"/>
                                        <p:tgtEl>
                                          <p:spTgt spid="91142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11414"/>
                                        </p:tgtEl>
                                        <p:attrNameLst>
                                          <p:attrName>style.visibility</p:attrName>
                                        </p:attrNameLst>
                                      </p:cBhvr>
                                      <p:to>
                                        <p:strVal val="visible"/>
                                      </p:to>
                                    </p:set>
                                    <p:animEffect transition="in" filter="wipe(left)">
                                      <p:cBhvr>
                                        <p:cTn id="33" dur="500"/>
                                        <p:tgtEl>
                                          <p:spTgt spid="911414"/>
                                        </p:tgtEl>
                                      </p:cBhvr>
                                    </p:animEffect>
                                  </p:childTnLst>
                                </p:cTn>
                              </p:par>
                            </p:childTnLst>
                          </p:cTn>
                        </p:par>
                        <p:par>
                          <p:cTn id="34" fill="hold" nodeType="afterGroup">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911415"/>
                                        </p:tgtEl>
                                        <p:attrNameLst>
                                          <p:attrName>style.visibility</p:attrName>
                                        </p:attrNameLst>
                                      </p:cBhvr>
                                      <p:to>
                                        <p:strVal val="visible"/>
                                      </p:to>
                                    </p:set>
                                    <p:animEffect transition="in" filter="wipe(left)">
                                      <p:cBhvr>
                                        <p:cTn id="37" dur="500"/>
                                        <p:tgtEl>
                                          <p:spTgt spid="911415"/>
                                        </p:tgtEl>
                                      </p:cBhvr>
                                    </p:animEffect>
                                  </p:childTnLst>
                                </p:cTn>
                              </p:par>
                            </p:childTnLst>
                          </p:cTn>
                        </p:par>
                        <p:par>
                          <p:cTn id="38" fill="hold" nodeType="afterGroup">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911410"/>
                                        </p:tgtEl>
                                        <p:attrNameLst>
                                          <p:attrName>style.visibility</p:attrName>
                                        </p:attrNameLst>
                                      </p:cBhvr>
                                      <p:to>
                                        <p:strVal val="visible"/>
                                      </p:to>
                                    </p:set>
                                    <p:animEffect transition="in" filter="wipe(left)">
                                      <p:cBhvr>
                                        <p:cTn id="41" dur="500"/>
                                        <p:tgtEl>
                                          <p:spTgt spid="911410"/>
                                        </p:tgtEl>
                                      </p:cBhvr>
                                    </p:animEffect>
                                  </p:childTnLst>
                                </p:cTn>
                              </p:par>
                            </p:childTnLst>
                          </p:cTn>
                        </p:par>
                        <p:par>
                          <p:cTn id="42" fill="hold" nodeType="afterGroup">
                            <p:stCondLst>
                              <p:cond delay="1500"/>
                            </p:stCondLst>
                            <p:childTnLst>
                              <p:par>
                                <p:cTn id="43" presetID="22" presetClass="entr" presetSubtype="8" fill="hold" grpId="0" nodeType="afterEffect">
                                  <p:stCondLst>
                                    <p:cond delay="0"/>
                                  </p:stCondLst>
                                  <p:childTnLst>
                                    <p:set>
                                      <p:cBhvr>
                                        <p:cTn id="44" dur="1" fill="hold">
                                          <p:stCondLst>
                                            <p:cond delay="0"/>
                                          </p:stCondLst>
                                        </p:cTn>
                                        <p:tgtEl>
                                          <p:spTgt spid="911419"/>
                                        </p:tgtEl>
                                        <p:attrNameLst>
                                          <p:attrName>style.visibility</p:attrName>
                                        </p:attrNameLst>
                                      </p:cBhvr>
                                      <p:to>
                                        <p:strVal val="visible"/>
                                      </p:to>
                                    </p:set>
                                    <p:animEffect transition="in" filter="wipe(left)">
                                      <p:cBhvr>
                                        <p:cTn id="45" dur="500"/>
                                        <p:tgtEl>
                                          <p:spTgt spid="911419"/>
                                        </p:tgtEl>
                                      </p:cBhvr>
                                    </p:animEffect>
                                  </p:childTnLst>
                                </p:cTn>
                              </p:par>
                            </p:childTnLst>
                          </p:cTn>
                        </p:par>
                        <p:par>
                          <p:cTn id="46" fill="hold" nodeType="afterGroup">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911423"/>
                                        </p:tgtEl>
                                        <p:attrNameLst>
                                          <p:attrName>style.visibility</p:attrName>
                                        </p:attrNameLst>
                                      </p:cBhvr>
                                      <p:to>
                                        <p:strVal val="visible"/>
                                      </p:to>
                                    </p:set>
                                    <p:animEffect transition="in" filter="wipe(left)">
                                      <p:cBhvr>
                                        <p:cTn id="49" dur="500"/>
                                        <p:tgtEl>
                                          <p:spTgt spid="911423"/>
                                        </p:tgtEl>
                                      </p:cBhvr>
                                    </p:animEffect>
                                  </p:childTnLst>
                                </p:cTn>
                              </p:par>
                            </p:childTnLst>
                          </p:cTn>
                        </p:par>
                        <p:par>
                          <p:cTn id="50" fill="hold" nodeType="afterGroup">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911416"/>
                                        </p:tgtEl>
                                        <p:attrNameLst>
                                          <p:attrName>style.visibility</p:attrName>
                                        </p:attrNameLst>
                                      </p:cBhvr>
                                      <p:to>
                                        <p:strVal val="visible"/>
                                      </p:to>
                                    </p:set>
                                    <p:animEffect transition="in" filter="wipe(left)">
                                      <p:cBhvr>
                                        <p:cTn id="53" dur="500"/>
                                        <p:tgtEl>
                                          <p:spTgt spid="911416"/>
                                        </p:tgtEl>
                                      </p:cBhvr>
                                    </p:animEffect>
                                  </p:childTnLst>
                                </p:cTn>
                              </p:par>
                            </p:childTnLst>
                          </p:cTn>
                        </p:par>
                        <p:par>
                          <p:cTn id="54" fill="hold" nodeType="afterGroup">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911417"/>
                                        </p:tgtEl>
                                        <p:attrNameLst>
                                          <p:attrName>style.visibility</p:attrName>
                                        </p:attrNameLst>
                                      </p:cBhvr>
                                      <p:to>
                                        <p:strVal val="visible"/>
                                      </p:to>
                                    </p:set>
                                    <p:animEffect transition="in" filter="wipe(left)">
                                      <p:cBhvr>
                                        <p:cTn id="57" dur="500"/>
                                        <p:tgtEl>
                                          <p:spTgt spid="911417"/>
                                        </p:tgtEl>
                                      </p:cBhvr>
                                    </p:animEffect>
                                  </p:childTnLst>
                                </p:cTn>
                              </p:par>
                            </p:childTnLst>
                          </p:cTn>
                        </p:par>
                        <p:par>
                          <p:cTn id="58" fill="hold" nodeType="afterGroup">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911420"/>
                                        </p:tgtEl>
                                        <p:attrNameLst>
                                          <p:attrName>style.visibility</p:attrName>
                                        </p:attrNameLst>
                                      </p:cBhvr>
                                      <p:to>
                                        <p:strVal val="visible"/>
                                      </p:to>
                                    </p:set>
                                    <p:animEffect transition="in" filter="wipe(left)">
                                      <p:cBhvr>
                                        <p:cTn id="61" dur="500"/>
                                        <p:tgtEl>
                                          <p:spTgt spid="911420"/>
                                        </p:tgtEl>
                                      </p:cBhvr>
                                    </p:animEffect>
                                  </p:childTnLst>
                                </p:cTn>
                              </p:par>
                            </p:childTnLst>
                          </p:cTn>
                        </p:par>
                        <p:par>
                          <p:cTn id="62" fill="hold" nodeType="afterGroup">
                            <p:stCondLst>
                              <p:cond delay="4000"/>
                            </p:stCondLst>
                            <p:childTnLst>
                              <p:par>
                                <p:cTn id="63" presetID="22" presetClass="entr" presetSubtype="8" fill="hold" grpId="0" nodeType="afterEffect">
                                  <p:stCondLst>
                                    <p:cond delay="0"/>
                                  </p:stCondLst>
                                  <p:childTnLst>
                                    <p:set>
                                      <p:cBhvr>
                                        <p:cTn id="64" dur="1" fill="hold">
                                          <p:stCondLst>
                                            <p:cond delay="0"/>
                                          </p:stCondLst>
                                        </p:cTn>
                                        <p:tgtEl>
                                          <p:spTgt spid="911424"/>
                                        </p:tgtEl>
                                        <p:attrNameLst>
                                          <p:attrName>style.visibility</p:attrName>
                                        </p:attrNameLst>
                                      </p:cBhvr>
                                      <p:to>
                                        <p:strVal val="visible"/>
                                      </p:to>
                                    </p:set>
                                    <p:animEffect transition="in" filter="wipe(left)">
                                      <p:cBhvr>
                                        <p:cTn id="65" dur="500"/>
                                        <p:tgtEl>
                                          <p:spTgt spid="91142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911409"/>
                                        </p:tgtEl>
                                        <p:attrNameLst>
                                          <p:attrName>style.visibility</p:attrName>
                                        </p:attrNameLst>
                                      </p:cBhvr>
                                      <p:to>
                                        <p:strVal val="visible"/>
                                      </p:to>
                                    </p:set>
                                    <p:animEffect transition="in" filter="wipe(left)">
                                      <p:cBhvr>
                                        <p:cTn id="70" dur="500"/>
                                        <p:tgtEl>
                                          <p:spTgt spid="911409"/>
                                        </p:tgtEl>
                                      </p:cBhvr>
                                    </p:animEffect>
                                  </p:childTnLst>
                                </p:cTn>
                              </p:par>
                            </p:childTnLst>
                          </p:cTn>
                        </p:par>
                        <p:par>
                          <p:cTn id="71" fill="hold" nodeType="afterGroup">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911413"/>
                                        </p:tgtEl>
                                        <p:attrNameLst>
                                          <p:attrName>style.visibility</p:attrName>
                                        </p:attrNameLst>
                                      </p:cBhvr>
                                      <p:to>
                                        <p:strVal val="visible"/>
                                      </p:to>
                                    </p:set>
                                    <p:animEffect transition="in" filter="wipe(left)">
                                      <p:cBhvr>
                                        <p:cTn id="74" dur="500"/>
                                        <p:tgtEl>
                                          <p:spTgt spid="911413"/>
                                        </p:tgtEl>
                                      </p:cBhvr>
                                    </p:animEffect>
                                  </p:childTnLst>
                                </p:cTn>
                              </p:par>
                            </p:childTnLst>
                          </p:cTn>
                        </p:par>
                        <p:par>
                          <p:cTn id="75" fill="hold" nodeType="afterGroup">
                            <p:stCondLst>
                              <p:cond delay="1000"/>
                            </p:stCondLst>
                            <p:childTnLst>
                              <p:par>
                                <p:cTn id="76" presetID="22" presetClass="entr" presetSubtype="8" fill="hold" grpId="0" nodeType="afterEffect">
                                  <p:stCondLst>
                                    <p:cond delay="0"/>
                                  </p:stCondLst>
                                  <p:childTnLst>
                                    <p:set>
                                      <p:cBhvr>
                                        <p:cTn id="77" dur="1" fill="hold">
                                          <p:stCondLst>
                                            <p:cond delay="0"/>
                                          </p:stCondLst>
                                        </p:cTn>
                                        <p:tgtEl>
                                          <p:spTgt spid="911421"/>
                                        </p:tgtEl>
                                        <p:attrNameLst>
                                          <p:attrName>style.visibility</p:attrName>
                                        </p:attrNameLst>
                                      </p:cBhvr>
                                      <p:to>
                                        <p:strVal val="visible"/>
                                      </p:to>
                                    </p:set>
                                    <p:animEffect transition="in" filter="wipe(left)">
                                      <p:cBhvr>
                                        <p:cTn id="78" dur="500"/>
                                        <p:tgtEl>
                                          <p:spTgt spid="911421"/>
                                        </p:tgtEl>
                                      </p:cBhvr>
                                    </p:animEffect>
                                  </p:childTnLst>
                                </p:cTn>
                              </p:par>
                            </p:childTnLst>
                          </p:cTn>
                        </p:par>
                        <p:par>
                          <p:cTn id="79" fill="hold" nodeType="afterGroup">
                            <p:stCondLst>
                              <p:cond delay="1500"/>
                            </p:stCondLst>
                            <p:childTnLst>
                              <p:par>
                                <p:cTn id="80" presetID="22" presetClass="entr" presetSubtype="8" fill="hold" grpId="0" nodeType="afterEffect">
                                  <p:stCondLst>
                                    <p:cond delay="0"/>
                                  </p:stCondLst>
                                  <p:childTnLst>
                                    <p:set>
                                      <p:cBhvr>
                                        <p:cTn id="81" dur="1" fill="hold">
                                          <p:stCondLst>
                                            <p:cond delay="0"/>
                                          </p:stCondLst>
                                        </p:cTn>
                                        <p:tgtEl>
                                          <p:spTgt spid="911425"/>
                                        </p:tgtEl>
                                        <p:attrNameLst>
                                          <p:attrName>style.visibility</p:attrName>
                                        </p:attrNameLst>
                                      </p:cBhvr>
                                      <p:to>
                                        <p:strVal val="visible"/>
                                      </p:to>
                                    </p:set>
                                    <p:animEffect transition="in" filter="wipe(left)">
                                      <p:cBhvr>
                                        <p:cTn id="82" dur="500"/>
                                        <p:tgtEl>
                                          <p:spTgt spid="911425"/>
                                        </p:tgtEl>
                                      </p:cBhvr>
                                    </p:animEffect>
                                  </p:childTnLst>
                                </p:cTn>
                              </p:par>
                            </p:childTnLst>
                          </p:cTn>
                        </p:par>
                        <p:par>
                          <p:cTn id="83" fill="hold" nodeType="afterGroup">
                            <p:stCondLst>
                              <p:cond delay="2000"/>
                            </p:stCondLst>
                            <p:childTnLst>
                              <p:par>
                                <p:cTn id="84" presetID="22" presetClass="entr" presetSubtype="8" fill="hold" grpId="0" nodeType="afterEffect">
                                  <p:stCondLst>
                                    <p:cond delay="0"/>
                                  </p:stCondLst>
                                  <p:childTnLst>
                                    <p:set>
                                      <p:cBhvr>
                                        <p:cTn id="85" dur="1" fill="hold">
                                          <p:stCondLst>
                                            <p:cond delay="0"/>
                                          </p:stCondLst>
                                        </p:cTn>
                                        <p:tgtEl>
                                          <p:spTgt spid="911426"/>
                                        </p:tgtEl>
                                        <p:attrNameLst>
                                          <p:attrName>style.visibility</p:attrName>
                                        </p:attrNameLst>
                                      </p:cBhvr>
                                      <p:to>
                                        <p:strVal val="visible"/>
                                      </p:to>
                                    </p:set>
                                    <p:animEffect transition="in" filter="wipe(left)">
                                      <p:cBhvr>
                                        <p:cTn id="86" dur="500"/>
                                        <p:tgtEl>
                                          <p:spTgt spid="911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8" grpId="0" autoUpdateAnimBg="0"/>
      <p:bldP spid="911409" grpId="0" autoUpdateAnimBg="0"/>
      <p:bldP spid="911410" grpId="0" autoUpdateAnimBg="0"/>
      <p:bldP spid="911411" grpId="0" autoUpdateAnimBg="0"/>
      <p:bldP spid="911412" grpId="0" autoUpdateAnimBg="0"/>
      <p:bldP spid="911413" grpId="0" autoUpdateAnimBg="0"/>
      <p:bldP spid="911414" grpId="0" autoUpdateAnimBg="0"/>
      <p:bldP spid="911415" grpId="0" autoUpdateAnimBg="0"/>
      <p:bldP spid="911416" grpId="0" autoUpdateAnimBg="0"/>
      <p:bldP spid="911417" grpId="0" autoUpdateAnimBg="0"/>
      <p:bldP spid="911418" grpId="0" autoUpdateAnimBg="0"/>
      <p:bldP spid="911419" grpId="0" autoUpdateAnimBg="0"/>
      <p:bldP spid="911420" grpId="0" autoUpdateAnimBg="0"/>
      <p:bldP spid="911421" grpId="0" autoUpdateAnimBg="0"/>
      <p:bldP spid="911422" grpId="0" autoUpdateAnimBg="0"/>
      <p:bldP spid="911423" grpId="0" autoUpdateAnimBg="0"/>
      <p:bldP spid="911424" grpId="0" autoUpdateAnimBg="0"/>
      <p:bldP spid="911425" grpId="0" autoUpdateAnimBg="0"/>
      <p:bldP spid="91142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Segnaposto numero diapositiva 3">
            <a:extLst>
              <a:ext uri="{FF2B5EF4-FFF2-40B4-BE49-F238E27FC236}">
                <a16:creationId xmlns:a16="http://schemas.microsoft.com/office/drawing/2014/main" id="{7F9476D7-6435-4267-813F-FF65BC528005}"/>
              </a:ext>
            </a:extLst>
          </p:cNvPr>
          <p:cNvSpPr>
            <a:spLocks noGrp="1"/>
          </p:cNvSpPr>
          <p:nvPr>
            <p:ph type="sldNum" sz="quarter" idx="10"/>
          </p:nvPr>
        </p:nvSpPr>
        <p:spPr/>
        <p:txBody>
          <a:bodyPr/>
          <a:lstStyle/>
          <a:p>
            <a:fld id="{0244DFF1-3EB7-40C8-BF27-72F8AC9471BE}" type="slidenum">
              <a:rPr lang="it-IT" altLang="it-IT"/>
              <a:pPr/>
              <a:t>12</a:t>
            </a:fld>
            <a:endParaRPr lang="it-IT" altLang="it-IT"/>
          </a:p>
        </p:txBody>
      </p:sp>
      <p:sp>
        <p:nvSpPr>
          <p:cNvPr id="905218" name="Rectangle 2">
            <a:extLst>
              <a:ext uri="{FF2B5EF4-FFF2-40B4-BE49-F238E27FC236}">
                <a16:creationId xmlns:a16="http://schemas.microsoft.com/office/drawing/2014/main" id="{B48798C1-B9F4-43E2-A697-0B28B637D2AD}"/>
              </a:ext>
            </a:extLst>
          </p:cNvPr>
          <p:cNvSpPr>
            <a:spLocks noGrp="1" noChangeArrowheads="1"/>
          </p:cNvSpPr>
          <p:nvPr>
            <p:ph type="title"/>
          </p:nvPr>
        </p:nvSpPr>
        <p:spPr/>
        <p:txBody>
          <a:bodyPr/>
          <a:lstStyle/>
          <a:p>
            <a:br>
              <a:rPr lang="en-GB" altLang="it-IT"/>
            </a:br>
            <a:r>
              <a:rPr lang="en-GB" altLang="it-IT"/>
              <a:t>Monopolio</a:t>
            </a:r>
          </a:p>
        </p:txBody>
      </p:sp>
      <p:sp>
        <p:nvSpPr>
          <p:cNvPr id="905219" name="Rectangle 3">
            <a:extLst>
              <a:ext uri="{FF2B5EF4-FFF2-40B4-BE49-F238E27FC236}">
                <a16:creationId xmlns:a16="http://schemas.microsoft.com/office/drawing/2014/main" id="{BB849DFD-C918-4FAA-8F56-CE7C42253F45}"/>
              </a:ext>
            </a:extLst>
          </p:cNvPr>
          <p:cNvSpPr>
            <a:spLocks noGrp="1" noChangeArrowheads="1"/>
          </p:cNvSpPr>
          <p:nvPr>
            <p:ph type="body" idx="1"/>
          </p:nvPr>
        </p:nvSpPr>
        <p:spPr bwMode="auto">
          <a:xfrm>
            <a:off x="971550" y="2133600"/>
            <a:ext cx="7848600"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r>
              <a:rPr lang="it-IT" altLang="it-IT" sz="1700" b="1">
                <a:solidFill>
                  <a:schemeClr val="hlink"/>
                </a:solidFill>
              </a:rPr>
              <a:t>Un’unica impresa “protetta” da barriere all’entrata</a:t>
            </a:r>
            <a:r>
              <a:rPr lang="it-IT" altLang="it-IT" sz="1700"/>
              <a:t>: tipi di monopolio</a:t>
            </a:r>
          </a:p>
          <a:p>
            <a:pPr marL="533400" indent="-533400"/>
            <a:endParaRPr lang="it-IT" altLang="it-IT" sz="1700"/>
          </a:p>
          <a:p>
            <a:pPr marL="533400" indent="-533400">
              <a:buClr>
                <a:schemeClr val="bg2"/>
              </a:buClr>
              <a:buSzTx/>
              <a:buFont typeface="Wingdings" panose="05000000000000000000" pitchFamily="2" charset="2"/>
              <a:buAutoNum type="arabicPeriod"/>
            </a:pPr>
            <a:r>
              <a:rPr lang="it-IT" altLang="it-IT" sz="1700" b="1">
                <a:solidFill>
                  <a:schemeClr val="bg2"/>
                </a:solidFill>
              </a:rPr>
              <a:t>Monopolio delle risorse</a:t>
            </a:r>
            <a:r>
              <a:rPr lang="it-IT" altLang="it-IT" sz="1700"/>
              <a:t>: controllo esclusivo di una risorsa naturale (es. stabilimenti acque termali); </a:t>
            </a:r>
            <a:r>
              <a:rPr lang="it-IT" altLang="it-IT" sz="1700" b="1"/>
              <a:t>NB</a:t>
            </a:r>
            <a:r>
              <a:rPr lang="it-IT" altLang="it-IT" sz="1700"/>
              <a:t>: barriera all’entrata di natura locale</a:t>
            </a:r>
          </a:p>
          <a:p>
            <a:pPr marL="533400" indent="-533400">
              <a:buClr>
                <a:schemeClr val="bg2"/>
              </a:buClr>
              <a:buSzTx/>
              <a:buFont typeface="Wingdings" panose="05000000000000000000" pitchFamily="2" charset="2"/>
              <a:buAutoNum type="arabicPeriod"/>
            </a:pPr>
            <a:endParaRPr lang="it-IT" altLang="it-IT" sz="1700"/>
          </a:p>
          <a:p>
            <a:pPr marL="533400" indent="-533400">
              <a:buClr>
                <a:schemeClr val="bg2"/>
              </a:buClr>
              <a:buSzTx/>
              <a:buFont typeface="Wingdings" panose="05000000000000000000" pitchFamily="2" charset="2"/>
              <a:buAutoNum type="arabicPeriod"/>
            </a:pPr>
            <a:r>
              <a:rPr lang="it-IT" altLang="it-IT" sz="1700" b="1">
                <a:solidFill>
                  <a:schemeClr val="bg2"/>
                </a:solidFill>
              </a:rPr>
              <a:t>Monopolio legale</a:t>
            </a:r>
            <a:r>
              <a:rPr lang="it-IT" altLang="it-IT" sz="1700"/>
              <a:t>: diritto esclusivo a vendere riconosciuto all’impresa dallo Stato, per motivi di “pubblica utilità” (es. brevetti; </a:t>
            </a:r>
            <a:r>
              <a:rPr lang="it-IT" altLang="it-IT" sz="1700" i="1"/>
              <a:t>public utilities</a:t>
            </a:r>
            <a:r>
              <a:rPr lang="it-IT" altLang="it-IT" sz="1700"/>
              <a:t> in concessione esclusiva, privata o mista)</a:t>
            </a:r>
          </a:p>
          <a:p>
            <a:pPr marL="533400" indent="-533400">
              <a:buClr>
                <a:schemeClr val="bg2"/>
              </a:buClr>
              <a:buSzTx/>
              <a:buFont typeface="Wingdings" panose="05000000000000000000" pitchFamily="2" charset="2"/>
              <a:buAutoNum type="arabicPeriod"/>
            </a:pPr>
            <a:endParaRPr lang="it-IT" altLang="it-IT" sz="1700"/>
          </a:p>
          <a:p>
            <a:pPr marL="533400" indent="-533400">
              <a:buClr>
                <a:schemeClr val="bg2"/>
              </a:buClr>
              <a:buSzTx/>
              <a:buFont typeface="Wingdings" panose="05000000000000000000" pitchFamily="2" charset="2"/>
              <a:buAutoNum type="arabicPeriod"/>
            </a:pPr>
            <a:r>
              <a:rPr lang="it-IT" altLang="it-IT" sz="1700" b="1">
                <a:solidFill>
                  <a:schemeClr val="bg2"/>
                </a:solidFill>
              </a:rPr>
              <a:t>Monopolio naturale</a:t>
            </a:r>
            <a:r>
              <a:rPr lang="it-IT" altLang="it-IT" sz="1700"/>
              <a:t>: vantaggio derivante ad un’impresa da forti economie di scala ed elevata dimensione minima efficiente (es. settore degli aeromobili)</a:t>
            </a:r>
          </a:p>
          <a:p>
            <a:pPr marL="533400" indent="-533400">
              <a:buClr>
                <a:schemeClr val="bg2"/>
              </a:buClr>
              <a:buSzTx/>
              <a:buFont typeface="Wingdings" panose="05000000000000000000" pitchFamily="2" charset="2"/>
              <a:buAutoNum type="arabicPeriod"/>
            </a:pPr>
            <a:endParaRPr lang="it-IT" altLang="it-IT" sz="1700"/>
          </a:p>
          <a:p>
            <a:pPr marL="533400" indent="-533400"/>
            <a:r>
              <a:rPr lang="it-IT" altLang="it-IT" sz="1700" b="1">
                <a:solidFill>
                  <a:srgbClr val="FF3300"/>
                </a:solidFill>
              </a:rPr>
              <a:t>Impresa “</a:t>
            </a:r>
            <a:r>
              <a:rPr lang="it-IT" altLang="it-IT" sz="1700" b="1" i="1">
                <a:solidFill>
                  <a:srgbClr val="FF3300"/>
                </a:solidFill>
              </a:rPr>
              <a:t>price-maker</a:t>
            </a:r>
            <a:r>
              <a:rPr lang="it-IT" altLang="it-IT" sz="1700" b="1">
                <a:solidFill>
                  <a:srgbClr val="FF3300"/>
                </a:solidFill>
              </a:rPr>
              <a:t>” con potere di mercato</a:t>
            </a:r>
            <a:r>
              <a:rPr lang="it-IT" altLang="it-IT" sz="1700"/>
              <a:t>: possibilità di praticare </a:t>
            </a:r>
            <a:r>
              <a:rPr lang="it-IT" altLang="it-IT" sz="1700" b="1" i="1"/>
              <a:t>p</a:t>
            </a:r>
            <a:r>
              <a:rPr lang="it-IT" altLang="it-IT" sz="1700" b="1"/>
              <a:t> &gt; </a:t>
            </a:r>
            <a:r>
              <a:rPr lang="it-IT" altLang="it-IT" sz="1700" b="1" i="1"/>
              <a:t>CMg</a:t>
            </a:r>
            <a:r>
              <a:rPr lang="it-IT" altLang="it-IT" sz="1700" b="1"/>
              <a:t> </a:t>
            </a:r>
            <a:r>
              <a:rPr lang="it-IT" altLang="it-IT" sz="1700"/>
              <a:t>; “perdita secca per la collettività” e ruolo Stato</a:t>
            </a:r>
          </a:p>
          <a:p>
            <a:pPr marL="533400" indent="-533400"/>
            <a:endParaRPr lang="it-IT" altLang="it-IT" sz="1800"/>
          </a:p>
        </p:txBody>
      </p:sp>
      <p:grpSp>
        <p:nvGrpSpPr>
          <p:cNvPr id="905226" name="Group 10">
            <a:extLst>
              <a:ext uri="{FF2B5EF4-FFF2-40B4-BE49-F238E27FC236}">
                <a16:creationId xmlns:a16="http://schemas.microsoft.com/office/drawing/2014/main" id="{774DA0AD-A2DB-4DE8-BFAE-59D7AE79ED90}"/>
              </a:ext>
            </a:extLst>
          </p:cNvPr>
          <p:cNvGrpSpPr>
            <a:grpSpLocks/>
          </p:cNvGrpSpPr>
          <p:nvPr/>
        </p:nvGrpSpPr>
        <p:grpSpPr bwMode="auto">
          <a:xfrm>
            <a:off x="2555875" y="692150"/>
            <a:ext cx="3095625" cy="1008063"/>
            <a:chOff x="1610" y="436"/>
            <a:chExt cx="1950" cy="635"/>
          </a:xfrm>
        </p:grpSpPr>
        <p:sp>
          <p:nvSpPr>
            <p:cNvPr id="905224" name="AutoShape 8">
              <a:extLst>
                <a:ext uri="{FF2B5EF4-FFF2-40B4-BE49-F238E27FC236}">
                  <a16:creationId xmlns:a16="http://schemas.microsoft.com/office/drawing/2014/main" id="{5F2509DC-9331-4132-B254-8342793DB084}"/>
                </a:ext>
              </a:extLst>
            </p:cNvPr>
            <p:cNvSpPr>
              <a:spLocks noChangeArrowheads="1"/>
            </p:cNvSpPr>
            <p:nvPr/>
          </p:nvSpPr>
          <p:spPr bwMode="auto">
            <a:xfrm>
              <a:off x="1610" y="436"/>
              <a:ext cx="1950" cy="635"/>
            </a:xfrm>
            <a:prstGeom prst="cloudCallout">
              <a:avLst>
                <a:gd name="adj1" fmla="val -44463"/>
                <a:gd name="adj2" fmla="val 70000"/>
              </a:avLst>
            </a:prstGeom>
            <a:noFill/>
            <a:ln w="19050">
              <a:solidFill>
                <a:srgbClr val="80008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ltLang="it-IT" sz="2000"/>
            </a:p>
          </p:txBody>
        </p:sp>
        <p:sp>
          <p:nvSpPr>
            <p:cNvPr id="905225" name="Text Box 9">
              <a:extLst>
                <a:ext uri="{FF2B5EF4-FFF2-40B4-BE49-F238E27FC236}">
                  <a16:creationId xmlns:a16="http://schemas.microsoft.com/office/drawing/2014/main" id="{36FA29FA-F007-4F9B-8145-D31500CBD8F1}"/>
                </a:ext>
              </a:extLst>
            </p:cNvPr>
            <p:cNvSpPr txBox="1">
              <a:spLocks noChangeArrowheads="1"/>
            </p:cNvSpPr>
            <p:nvPr/>
          </p:nvSpPr>
          <p:spPr bwMode="auto">
            <a:xfrm>
              <a:off x="1708" y="572"/>
              <a:ext cx="1629" cy="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it-IT" sz="1200"/>
                <a:t>Dal greco </a:t>
              </a:r>
              <a:r>
                <a:rPr lang="en-GB" altLang="it-IT" sz="1200" b="1" i="1"/>
                <a:t>monopolios</a:t>
              </a:r>
              <a:r>
                <a:rPr lang="en-GB" altLang="it-IT" sz="1200"/>
                <a:t>:</a:t>
              </a:r>
            </a:p>
            <a:p>
              <a:r>
                <a:rPr lang="en-GB" altLang="it-IT" sz="1200" b="1" i="1"/>
                <a:t>MONOS</a:t>
              </a:r>
              <a:r>
                <a:rPr lang="en-GB" altLang="it-IT" sz="1200"/>
                <a:t> = solo + </a:t>
              </a:r>
              <a:r>
                <a:rPr lang="en-GB" altLang="it-IT" sz="1200" b="1" i="1"/>
                <a:t>POLIOS</a:t>
              </a:r>
              <a:r>
                <a:rPr lang="en-GB" altLang="it-IT" sz="1200"/>
                <a:t> =vendita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05226"/>
                                        </p:tgtEl>
                                        <p:attrNameLst>
                                          <p:attrName>style.visibility</p:attrName>
                                        </p:attrNameLst>
                                      </p:cBhvr>
                                      <p:to>
                                        <p:strVal val="visible"/>
                                      </p:to>
                                    </p:set>
                                    <p:anim calcmode="lin" valueType="num">
                                      <p:cBhvr additive="base">
                                        <p:cTn id="7" dur="500" fill="hold"/>
                                        <p:tgtEl>
                                          <p:spTgt spid="905226"/>
                                        </p:tgtEl>
                                        <p:attrNameLst>
                                          <p:attrName>ppt_x</p:attrName>
                                        </p:attrNameLst>
                                      </p:cBhvr>
                                      <p:tavLst>
                                        <p:tav tm="0">
                                          <p:val>
                                            <p:strVal val="#ppt_x"/>
                                          </p:val>
                                        </p:tav>
                                        <p:tav tm="100000">
                                          <p:val>
                                            <p:strVal val="#ppt_x"/>
                                          </p:val>
                                        </p:tav>
                                      </p:tavLst>
                                    </p:anim>
                                    <p:anim calcmode="lin" valueType="num">
                                      <p:cBhvr additive="base">
                                        <p:cTn id="8" dur="500" fill="hold"/>
                                        <p:tgtEl>
                                          <p:spTgt spid="9052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xit" presetSubtype="0" fill="hold" nodeType="clickEffect">
                                  <p:stCondLst>
                                    <p:cond delay="0"/>
                                  </p:stCondLst>
                                  <p:childTnLst>
                                    <p:animEffect transition="out" filter="fade">
                                      <p:cBhvr>
                                        <p:cTn id="12" dur="2000"/>
                                        <p:tgtEl>
                                          <p:spTgt spid="905226"/>
                                        </p:tgtEl>
                                      </p:cBhvr>
                                    </p:animEffect>
                                    <p:set>
                                      <p:cBhvr>
                                        <p:cTn id="13" dur="1" fill="hold">
                                          <p:stCondLst>
                                            <p:cond delay="1999"/>
                                          </p:stCondLst>
                                        </p:cTn>
                                        <p:tgtEl>
                                          <p:spTgt spid="905226"/>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905219">
                                            <p:txEl>
                                              <p:pRg st="0" end="0"/>
                                            </p:txEl>
                                          </p:spTgt>
                                        </p:tgtEl>
                                        <p:attrNameLst>
                                          <p:attrName>style.visibility</p:attrName>
                                        </p:attrNameLst>
                                      </p:cBhvr>
                                      <p:to>
                                        <p:strVal val="visible"/>
                                      </p:to>
                                    </p:set>
                                    <p:animEffect transition="in" filter="slide(fromBottom)">
                                      <p:cBhvr>
                                        <p:cTn id="18" dur="500"/>
                                        <p:tgtEl>
                                          <p:spTgt spid="90521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905219">
                                            <p:txEl>
                                              <p:pRg st="2" end="2"/>
                                            </p:txEl>
                                          </p:spTgt>
                                        </p:tgtEl>
                                        <p:attrNameLst>
                                          <p:attrName>style.visibility</p:attrName>
                                        </p:attrNameLst>
                                      </p:cBhvr>
                                      <p:to>
                                        <p:strVal val="visible"/>
                                      </p:to>
                                    </p:set>
                                    <p:animEffect transition="in" filter="slide(fromBottom)">
                                      <p:cBhvr>
                                        <p:cTn id="23" dur="500"/>
                                        <p:tgtEl>
                                          <p:spTgt spid="90521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905219">
                                            <p:txEl>
                                              <p:pRg st="4" end="4"/>
                                            </p:txEl>
                                          </p:spTgt>
                                        </p:tgtEl>
                                        <p:attrNameLst>
                                          <p:attrName>style.visibility</p:attrName>
                                        </p:attrNameLst>
                                      </p:cBhvr>
                                      <p:to>
                                        <p:strVal val="visible"/>
                                      </p:to>
                                    </p:set>
                                    <p:animEffect transition="in" filter="slide(fromBottom)">
                                      <p:cBhvr>
                                        <p:cTn id="28" dur="500"/>
                                        <p:tgtEl>
                                          <p:spTgt spid="905219">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905219">
                                            <p:txEl>
                                              <p:pRg st="6" end="6"/>
                                            </p:txEl>
                                          </p:spTgt>
                                        </p:tgtEl>
                                        <p:attrNameLst>
                                          <p:attrName>style.visibility</p:attrName>
                                        </p:attrNameLst>
                                      </p:cBhvr>
                                      <p:to>
                                        <p:strVal val="visible"/>
                                      </p:to>
                                    </p:set>
                                    <p:animEffect transition="in" filter="slide(fromBottom)">
                                      <p:cBhvr>
                                        <p:cTn id="33" dur="500"/>
                                        <p:tgtEl>
                                          <p:spTgt spid="905219">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905219">
                                            <p:txEl>
                                              <p:pRg st="8" end="8"/>
                                            </p:txEl>
                                          </p:spTgt>
                                        </p:tgtEl>
                                        <p:attrNameLst>
                                          <p:attrName>style.visibility</p:attrName>
                                        </p:attrNameLst>
                                      </p:cBhvr>
                                      <p:to>
                                        <p:strVal val="visible"/>
                                      </p:to>
                                    </p:set>
                                    <p:animEffect transition="in" filter="slide(fromBottom)">
                                      <p:cBhvr>
                                        <p:cTn id="38" dur="500"/>
                                        <p:tgtEl>
                                          <p:spTgt spid="905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5219" grpId="0" uiExpand="1"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85E6E9C-B90C-4033-9824-CBA8A3B60E6C}"/>
              </a:ext>
            </a:extLst>
          </p:cNvPr>
          <p:cNvSpPr>
            <a:spLocks noGrp="1"/>
          </p:cNvSpPr>
          <p:nvPr>
            <p:ph type="sldNum" sz="quarter" idx="10"/>
          </p:nvPr>
        </p:nvSpPr>
        <p:spPr/>
        <p:txBody>
          <a:bodyPr/>
          <a:lstStyle/>
          <a:p>
            <a:fld id="{B8377F22-C8E6-4810-92B7-326987165C9B}" type="slidenum">
              <a:rPr lang="it-IT" altLang="it-IT"/>
              <a:pPr/>
              <a:t>13</a:t>
            </a:fld>
            <a:endParaRPr lang="it-IT" altLang="it-IT"/>
          </a:p>
        </p:txBody>
      </p:sp>
      <p:sp>
        <p:nvSpPr>
          <p:cNvPr id="942082" name="Rectangle 2">
            <a:extLst>
              <a:ext uri="{FF2B5EF4-FFF2-40B4-BE49-F238E27FC236}">
                <a16:creationId xmlns:a16="http://schemas.microsoft.com/office/drawing/2014/main" id="{60AA59EA-F9F2-45C5-B012-02FB893C6B74}"/>
              </a:ext>
            </a:extLst>
          </p:cNvPr>
          <p:cNvSpPr>
            <a:spLocks noGrp="1" noChangeArrowheads="1"/>
          </p:cNvSpPr>
          <p:nvPr>
            <p:ph type="title"/>
          </p:nvPr>
        </p:nvSpPr>
        <p:spPr/>
        <p:txBody>
          <a:bodyPr/>
          <a:lstStyle/>
          <a:p>
            <a:r>
              <a:rPr lang="en-GB" altLang="it-IT" sz="2000"/>
              <a:t>Monopolio: agenda</a:t>
            </a:r>
          </a:p>
        </p:txBody>
      </p:sp>
      <p:sp>
        <p:nvSpPr>
          <p:cNvPr id="942083" name="Rectangle 3">
            <a:extLst>
              <a:ext uri="{FF2B5EF4-FFF2-40B4-BE49-F238E27FC236}">
                <a16:creationId xmlns:a16="http://schemas.microsoft.com/office/drawing/2014/main" id="{62C29611-F3B1-4C8C-A5B7-75EF2E78E175}"/>
              </a:ext>
            </a:extLst>
          </p:cNvPr>
          <p:cNvSpPr>
            <a:spLocks noGrp="1" noChangeArrowheads="1"/>
          </p:cNvSpPr>
          <p:nvPr>
            <p:ph type="body" idx="1"/>
          </p:nvPr>
        </p:nvSpPr>
        <p:spPr bwMode="auto">
          <a:xfrm>
            <a:off x="1203325" y="2205038"/>
            <a:ext cx="7113588"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77850" indent="-577850">
              <a:buSzTx/>
              <a:buFont typeface="Wingdings" panose="05000000000000000000" pitchFamily="2" charset="2"/>
              <a:buAutoNum type="romanLcPeriod"/>
            </a:pPr>
            <a:r>
              <a:rPr lang="it-IT" altLang="it-IT" sz="1800" b="1">
                <a:solidFill>
                  <a:schemeClr val="hlink"/>
                </a:solidFill>
              </a:rPr>
              <a:t>Equilibrio del monopolista</a:t>
            </a:r>
            <a:r>
              <a:rPr lang="it-IT" altLang="it-IT" sz="1800"/>
              <a:t>: massimizzazione dell’extra-profitto</a:t>
            </a:r>
          </a:p>
          <a:p>
            <a:pPr marL="1327150" lvl="2" indent="-412750">
              <a:buSzTx/>
            </a:pPr>
            <a:r>
              <a:rPr lang="it-IT" altLang="it-IT" sz="1600"/>
              <a:t>Ricavi marginali e condizione di equilibrio</a:t>
            </a:r>
          </a:p>
          <a:p>
            <a:pPr marL="1327150" lvl="2" indent="-412750">
              <a:buSzTx/>
            </a:pPr>
            <a:r>
              <a:rPr lang="it-IT" altLang="it-IT" sz="1600" i="1"/>
              <a:t>p &gt; CMg = RMg</a:t>
            </a:r>
          </a:p>
          <a:p>
            <a:pPr marL="577850" indent="-577850">
              <a:buSzTx/>
              <a:buFont typeface="Wingdings" panose="05000000000000000000" pitchFamily="2" charset="2"/>
              <a:buAutoNum type="romanLcPeriod"/>
            </a:pPr>
            <a:endParaRPr lang="it-IT" altLang="it-IT" sz="1600" i="1"/>
          </a:p>
          <a:p>
            <a:pPr marL="577850" indent="-577850">
              <a:buSzTx/>
              <a:buFont typeface="Wingdings" panose="05000000000000000000" pitchFamily="2" charset="2"/>
              <a:buAutoNum type="romanLcPeriod"/>
            </a:pPr>
            <a:r>
              <a:rPr lang="it-IT" altLang="it-IT" sz="1800" b="1"/>
              <a:t> </a:t>
            </a:r>
            <a:r>
              <a:rPr lang="it-IT" altLang="it-IT" sz="1800"/>
              <a:t>Monopolio e </a:t>
            </a:r>
            <a:r>
              <a:rPr lang="it-IT" altLang="it-IT" sz="1800" b="1">
                <a:solidFill>
                  <a:schemeClr val="hlink"/>
                </a:solidFill>
              </a:rPr>
              <a:t>benessere della collettività</a:t>
            </a:r>
            <a:r>
              <a:rPr lang="it-IT" altLang="it-IT" sz="1800"/>
              <a:t>:</a:t>
            </a:r>
          </a:p>
          <a:p>
            <a:pPr marL="1327150" lvl="2" indent="-412750">
              <a:buSzTx/>
            </a:pPr>
            <a:r>
              <a:rPr lang="it-IT" altLang="it-IT" sz="1600"/>
              <a:t>Perdita secca della collettività</a:t>
            </a:r>
          </a:p>
          <a:p>
            <a:pPr marL="1327150" lvl="2" indent="-412750">
              <a:buSzTx/>
            </a:pPr>
            <a:r>
              <a:rPr lang="it-IT" altLang="it-IT" sz="1600"/>
              <a:t>Cause</a:t>
            </a:r>
          </a:p>
          <a:p>
            <a:pPr marL="1327150" lvl="2" indent="-412750">
              <a:buSzTx/>
            </a:pPr>
            <a:r>
              <a:rPr lang="it-IT" altLang="it-IT" sz="1600"/>
              <a:t>Rimedi</a:t>
            </a:r>
          </a:p>
          <a:p>
            <a:pPr marL="577850" indent="-577850">
              <a:buSzTx/>
              <a:buFont typeface="Wingdings" panose="05000000000000000000" pitchFamily="2" charset="2"/>
              <a:buAutoNum type="romanLcPeriod"/>
            </a:pPr>
            <a:endParaRPr lang="it-IT" altLang="it-IT" sz="1600"/>
          </a:p>
          <a:p>
            <a:pPr marL="577850" indent="-577850">
              <a:buSzTx/>
              <a:buFont typeface="Wingdings" panose="05000000000000000000" pitchFamily="2" charset="2"/>
              <a:buAutoNum type="romanLcPeriod" startAt="3"/>
            </a:pPr>
            <a:r>
              <a:rPr lang="it-IT" altLang="it-IT" sz="1900" b="1"/>
              <a:t> </a:t>
            </a:r>
            <a:r>
              <a:rPr lang="it-IT" altLang="it-IT" sz="1800"/>
              <a:t>Monopolio e </a:t>
            </a:r>
            <a:r>
              <a:rPr lang="it-IT" altLang="it-IT" sz="1800" b="1">
                <a:solidFill>
                  <a:schemeClr val="hlink"/>
                </a:solidFill>
              </a:rPr>
              <a:t>discriminazione dei prezzi</a:t>
            </a:r>
          </a:p>
          <a:p>
            <a:pPr marL="1327150" lvl="2" indent="-412750">
              <a:buSzTx/>
            </a:pPr>
            <a:r>
              <a:rPr lang="it-IT" altLang="it-IT" sz="1600"/>
              <a:t>Tipi di discriminazione</a:t>
            </a:r>
          </a:p>
          <a:p>
            <a:pPr marL="1327150" lvl="2" indent="-412750">
              <a:buSzTx/>
            </a:pPr>
            <a:endParaRPr lang="it-IT" altLang="it-IT" sz="1600"/>
          </a:p>
          <a:p>
            <a:pPr marL="577850" indent="-577850">
              <a:buSzTx/>
              <a:buFont typeface="Wingdings" panose="05000000000000000000" pitchFamily="2" charset="2"/>
              <a:buAutoNum type="romanLcPeriod" startAt="3"/>
            </a:pPr>
            <a:endParaRPr lang="it-IT" altLang="it-IT"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42083">
                                            <p:txEl>
                                              <p:pRg st="0" end="0"/>
                                            </p:txEl>
                                          </p:spTgt>
                                        </p:tgtEl>
                                        <p:attrNameLst>
                                          <p:attrName>style.visibility</p:attrName>
                                        </p:attrNameLst>
                                      </p:cBhvr>
                                      <p:to>
                                        <p:strVal val="visible"/>
                                      </p:to>
                                    </p:set>
                                    <p:animEffect transition="in" filter="slide(fromBottom)">
                                      <p:cBhvr>
                                        <p:cTn id="7" dur="500"/>
                                        <p:tgtEl>
                                          <p:spTgt spid="94208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42083">
                                            <p:txEl>
                                              <p:pRg st="1" end="1"/>
                                            </p:txEl>
                                          </p:spTgt>
                                        </p:tgtEl>
                                        <p:attrNameLst>
                                          <p:attrName>style.visibility</p:attrName>
                                        </p:attrNameLst>
                                      </p:cBhvr>
                                      <p:to>
                                        <p:strVal val="visible"/>
                                      </p:to>
                                    </p:set>
                                    <p:animEffect transition="in" filter="slide(fromBottom)">
                                      <p:cBhvr>
                                        <p:cTn id="10" dur="500"/>
                                        <p:tgtEl>
                                          <p:spTgt spid="94208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42083">
                                            <p:txEl>
                                              <p:pRg st="2" end="2"/>
                                            </p:txEl>
                                          </p:spTgt>
                                        </p:tgtEl>
                                        <p:attrNameLst>
                                          <p:attrName>style.visibility</p:attrName>
                                        </p:attrNameLst>
                                      </p:cBhvr>
                                      <p:to>
                                        <p:strVal val="visible"/>
                                      </p:to>
                                    </p:set>
                                    <p:animEffect transition="in" filter="slide(fromBottom)">
                                      <p:cBhvr>
                                        <p:cTn id="13" dur="500"/>
                                        <p:tgtEl>
                                          <p:spTgt spid="94208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942083">
                                            <p:txEl>
                                              <p:pRg st="4" end="4"/>
                                            </p:txEl>
                                          </p:spTgt>
                                        </p:tgtEl>
                                        <p:attrNameLst>
                                          <p:attrName>style.visibility</p:attrName>
                                        </p:attrNameLst>
                                      </p:cBhvr>
                                      <p:to>
                                        <p:strVal val="visible"/>
                                      </p:to>
                                    </p:set>
                                    <p:animEffect transition="in" filter="slide(fromBottom)">
                                      <p:cBhvr>
                                        <p:cTn id="18" dur="500"/>
                                        <p:tgtEl>
                                          <p:spTgt spid="942083">
                                            <p:txEl>
                                              <p:pRg st="4" end="4"/>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942083">
                                            <p:txEl>
                                              <p:pRg st="5" end="5"/>
                                            </p:txEl>
                                          </p:spTgt>
                                        </p:tgtEl>
                                        <p:attrNameLst>
                                          <p:attrName>style.visibility</p:attrName>
                                        </p:attrNameLst>
                                      </p:cBhvr>
                                      <p:to>
                                        <p:strVal val="visible"/>
                                      </p:to>
                                    </p:set>
                                    <p:animEffect transition="in" filter="slide(fromBottom)">
                                      <p:cBhvr>
                                        <p:cTn id="21" dur="500"/>
                                        <p:tgtEl>
                                          <p:spTgt spid="942083">
                                            <p:txEl>
                                              <p:pRg st="5" end="5"/>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942083">
                                            <p:txEl>
                                              <p:pRg st="6" end="6"/>
                                            </p:txEl>
                                          </p:spTgt>
                                        </p:tgtEl>
                                        <p:attrNameLst>
                                          <p:attrName>style.visibility</p:attrName>
                                        </p:attrNameLst>
                                      </p:cBhvr>
                                      <p:to>
                                        <p:strVal val="visible"/>
                                      </p:to>
                                    </p:set>
                                    <p:animEffect transition="in" filter="slide(fromBottom)">
                                      <p:cBhvr>
                                        <p:cTn id="24" dur="500"/>
                                        <p:tgtEl>
                                          <p:spTgt spid="942083">
                                            <p:txEl>
                                              <p:pRg st="6" end="6"/>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942083">
                                            <p:txEl>
                                              <p:pRg st="7" end="7"/>
                                            </p:txEl>
                                          </p:spTgt>
                                        </p:tgtEl>
                                        <p:attrNameLst>
                                          <p:attrName>style.visibility</p:attrName>
                                        </p:attrNameLst>
                                      </p:cBhvr>
                                      <p:to>
                                        <p:strVal val="visible"/>
                                      </p:to>
                                    </p:set>
                                    <p:animEffect transition="in" filter="slide(fromBottom)">
                                      <p:cBhvr>
                                        <p:cTn id="27" dur="500"/>
                                        <p:tgtEl>
                                          <p:spTgt spid="942083">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42083">
                                            <p:txEl>
                                              <p:pRg st="9" end="9"/>
                                            </p:txEl>
                                          </p:spTgt>
                                        </p:tgtEl>
                                        <p:attrNameLst>
                                          <p:attrName>style.visibility</p:attrName>
                                        </p:attrNameLst>
                                      </p:cBhvr>
                                      <p:to>
                                        <p:strVal val="visible"/>
                                      </p:to>
                                    </p:set>
                                    <p:animEffect transition="in" filter="slide(fromBottom)">
                                      <p:cBhvr>
                                        <p:cTn id="32" dur="500"/>
                                        <p:tgtEl>
                                          <p:spTgt spid="942083">
                                            <p:txEl>
                                              <p:pRg st="9" end="9"/>
                                            </p:tx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942083">
                                            <p:txEl>
                                              <p:pRg st="10" end="10"/>
                                            </p:txEl>
                                          </p:spTgt>
                                        </p:tgtEl>
                                        <p:attrNameLst>
                                          <p:attrName>style.visibility</p:attrName>
                                        </p:attrNameLst>
                                      </p:cBhvr>
                                      <p:to>
                                        <p:strVal val="visible"/>
                                      </p:to>
                                    </p:set>
                                    <p:animEffect transition="in" filter="slide(fromBottom)">
                                      <p:cBhvr>
                                        <p:cTn id="35" dur="500"/>
                                        <p:tgtEl>
                                          <p:spTgt spid="94208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egnaposto numero diapositiva 3">
            <a:extLst>
              <a:ext uri="{FF2B5EF4-FFF2-40B4-BE49-F238E27FC236}">
                <a16:creationId xmlns:a16="http://schemas.microsoft.com/office/drawing/2014/main" id="{41DCF120-4EC2-414F-ADCA-E43360F89785}"/>
              </a:ext>
            </a:extLst>
          </p:cNvPr>
          <p:cNvSpPr>
            <a:spLocks noGrp="1"/>
          </p:cNvSpPr>
          <p:nvPr>
            <p:ph type="sldNum" sz="quarter" idx="10"/>
          </p:nvPr>
        </p:nvSpPr>
        <p:spPr/>
        <p:txBody>
          <a:bodyPr/>
          <a:lstStyle/>
          <a:p>
            <a:fld id="{32FAE1AA-E9B1-42FD-A3B3-146DA86231E4}" type="slidenum">
              <a:rPr lang="it-IT" altLang="it-IT"/>
              <a:pPr/>
              <a:t>14</a:t>
            </a:fld>
            <a:endParaRPr lang="it-IT" altLang="it-IT"/>
          </a:p>
        </p:txBody>
      </p:sp>
      <p:sp>
        <p:nvSpPr>
          <p:cNvPr id="792578" name="Rectangle 2">
            <a:extLst>
              <a:ext uri="{FF2B5EF4-FFF2-40B4-BE49-F238E27FC236}">
                <a16:creationId xmlns:a16="http://schemas.microsoft.com/office/drawing/2014/main" id="{EA3F8CD6-269D-4EF4-8E0E-7AF9B0EB6C7F}"/>
              </a:ext>
            </a:extLst>
          </p:cNvPr>
          <p:cNvSpPr>
            <a:spLocks noGrp="1" noChangeArrowheads="1"/>
          </p:cNvSpPr>
          <p:nvPr>
            <p:ph type="title"/>
          </p:nvPr>
        </p:nvSpPr>
        <p:spPr/>
        <p:txBody>
          <a:bodyPr/>
          <a:lstStyle/>
          <a:p>
            <a:r>
              <a:rPr lang="en-GB" altLang="it-IT" sz="2000"/>
              <a:t>i) Equazione [1] – L’equilibrio del monopolista</a:t>
            </a:r>
          </a:p>
        </p:txBody>
      </p:sp>
      <p:sp>
        <p:nvSpPr>
          <p:cNvPr id="792586" name="Text Box 10">
            <a:extLst>
              <a:ext uri="{FF2B5EF4-FFF2-40B4-BE49-F238E27FC236}">
                <a16:creationId xmlns:a16="http://schemas.microsoft.com/office/drawing/2014/main" id="{66AC3FAE-04F3-4D2F-9B0E-1F92C51CCC7B}"/>
              </a:ext>
            </a:extLst>
          </p:cNvPr>
          <p:cNvSpPr txBox="1">
            <a:spLocks noChangeArrowheads="1"/>
          </p:cNvSpPr>
          <p:nvPr/>
        </p:nvSpPr>
        <p:spPr bwMode="auto">
          <a:xfrm>
            <a:off x="1371600" y="5407025"/>
            <a:ext cx="4319588"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b="1" i="1"/>
              <a:t>RMg</a:t>
            </a:r>
            <a:r>
              <a:rPr lang="it-IT" altLang="it-IT" sz="2000"/>
              <a:t>: ricavo marginale</a:t>
            </a:r>
          </a:p>
          <a:p>
            <a:pPr algn="l"/>
            <a:r>
              <a:rPr lang="it-IT" altLang="it-IT" sz="2000" b="1" i="1"/>
              <a:t>CMg</a:t>
            </a:r>
            <a:r>
              <a:rPr lang="it-IT" altLang="it-IT" sz="2000"/>
              <a:t>:</a:t>
            </a:r>
            <a:r>
              <a:rPr lang="it-IT" altLang="it-IT" sz="2000" b="1"/>
              <a:t> </a:t>
            </a:r>
            <a:r>
              <a:rPr lang="it-IT" altLang="it-IT" sz="2000"/>
              <a:t>costo marginale</a:t>
            </a:r>
          </a:p>
        </p:txBody>
      </p:sp>
      <p:sp>
        <p:nvSpPr>
          <p:cNvPr id="792587" name="Text Box 11">
            <a:extLst>
              <a:ext uri="{FF2B5EF4-FFF2-40B4-BE49-F238E27FC236}">
                <a16:creationId xmlns:a16="http://schemas.microsoft.com/office/drawing/2014/main" id="{6FAB9042-C4FA-44DF-A650-75BDAE8C0A31}"/>
              </a:ext>
            </a:extLst>
          </p:cNvPr>
          <p:cNvSpPr txBox="1">
            <a:spLocks noChangeArrowheads="1"/>
          </p:cNvSpPr>
          <p:nvPr/>
        </p:nvSpPr>
        <p:spPr bwMode="auto">
          <a:xfrm>
            <a:off x="1403350" y="2349500"/>
            <a:ext cx="7056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it-IT" sz="2000"/>
          </a:p>
        </p:txBody>
      </p:sp>
      <p:sp>
        <p:nvSpPr>
          <p:cNvPr id="792588" name="Text Box 12">
            <a:extLst>
              <a:ext uri="{FF2B5EF4-FFF2-40B4-BE49-F238E27FC236}">
                <a16:creationId xmlns:a16="http://schemas.microsoft.com/office/drawing/2014/main" id="{1136D63E-F6FB-4158-A51B-C24D6AC59E68}"/>
              </a:ext>
            </a:extLst>
          </p:cNvPr>
          <p:cNvSpPr txBox="1">
            <a:spLocks noChangeArrowheads="1"/>
          </p:cNvSpPr>
          <p:nvPr/>
        </p:nvSpPr>
        <p:spPr bwMode="auto">
          <a:xfrm>
            <a:off x="1331913" y="2174875"/>
            <a:ext cx="69119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a:t>Come in ogni forma di mercato, il </a:t>
            </a:r>
            <a:r>
              <a:rPr lang="it-IT" altLang="it-IT" sz="2000" b="1">
                <a:solidFill>
                  <a:schemeClr val="hlink"/>
                </a:solidFill>
              </a:rPr>
              <a:t>monopolista</a:t>
            </a:r>
            <a:r>
              <a:rPr lang="it-IT" altLang="it-IT" sz="2000"/>
              <a:t> cerca la </a:t>
            </a:r>
            <a:r>
              <a:rPr lang="it-IT" altLang="it-IT" sz="2000" b="1"/>
              <a:t>massimizzazione dell’extra-profitto</a:t>
            </a:r>
          </a:p>
        </p:txBody>
      </p:sp>
      <p:sp>
        <p:nvSpPr>
          <p:cNvPr id="792589" name="Text Box 13">
            <a:extLst>
              <a:ext uri="{FF2B5EF4-FFF2-40B4-BE49-F238E27FC236}">
                <a16:creationId xmlns:a16="http://schemas.microsoft.com/office/drawing/2014/main" id="{B7361C69-8133-499D-8F3B-D23AE9990A0B}"/>
              </a:ext>
            </a:extLst>
          </p:cNvPr>
          <p:cNvSpPr txBox="1">
            <a:spLocks noChangeArrowheads="1"/>
          </p:cNvSpPr>
          <p:nvPr/>
        </p:nvSpPr>
        <p:spPr bwMode="auto">
          <a:xfrm>
            <a:off x="1331913" y="3259138"/>
            <a:ext cx="6911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a:t>… e la ottiene, in </a:t>
            </a:r>
            <a:r>
              <a:rPr lang="it-IT" altLang="it-IT" sz="2000" b="1">
                <a:solidFill>
                  <a:schemeClr val="hlink"/>
                </a:solidFill>
              </a:rPr>
              <a:t>equilibrio</a:t>
            </a:r>
            <a:r>
              <a:rPr lang="it-IT" altLang="it-IT" sz="2000"/>
              <a:t>, quando: </a:t>
            </a:r>
          </a:p>
        </p:txBody>
      </p:sp>
      <p:grpSp>
        <p:nvGrpSpPr>
          <p:cNvPr id="792591" name="Group 15">
            <a:extLst>
              <a:ext uri="{FF2B5EF4-FFF2-40B4-BE49-F238E27FC236}">
                <a16:creationId xmlns:a16="http://schemas.microsoft.com/office/drawing/2014/main" id="{2E4E6635-3820-4030-BB68-F7F2A590CEAF}"/>
              </a:ext>
            </a:extLst>
          </p:cNvPr>
          <p:cNvGrpSpPr>
            <a:grpSpLocks/>
          </p:cNvGrpSpPr>
          <p:nvPr/>
        </p:nvGrpSpPr>
        <p:grpSpPr bwMode="auto">
          <a:xfrm>
            <a:off x="2268538" y="4324350"/>
            <a:ext cx="3954462" cy="617538"/>
            <a:chOff x="1429" y="2724"/>
            <a:chExt cx="2491" cy="389"/>
          </a:xfrm>
        </p:grpSpPr>
        <p:graphicFrame>
          <p:nvGraphicFramePr>
            <p:cNvPr id="792583" name="Object 7">
              <a:extLst>
                <a:ext uri="{FF2B5EF4-FFF2-40B4-BE49-F238E27FC236}">
                  <a16:creationId xmlns:a16="http://schemas.microsoft.com/office/drawing/2014/main" id="{D79A9AF6-D3DB-4656-9446-965FAE3BA916}"/>
                </a:ext>
              </a:extLst>
            </p:cNvPr>
            <p:cNvGraphicFramePr>
              <a:graphicFrameLocks noChangeAspect="1"/>
            </p:cNvGraphicFramePr>
            <p:nvPr/>
          </p:nvGraphicFramePr>
          <p:xfrm>
            <a:off x="2336" y="2724"/>
            <a:ext cx="1584" cy="389"/>
          </p:xfrm>
          <a:graphic>
            <a:graphicData uri="http://schemas.openxmlformats.org/presentationml/2006/ole">
              <mc:AlternateContent xmlns:mc="http://schemas.openxmlformats.org/markup-compatibility/2006">
                <mc:Choice xmlns:v="urn:schemas-microsoft-com:vml" Requires="v">
                  <p:oleObj spid="_x0000_s792601" name="Equation" r:id="rId4" imgW="863280" imgH="203040" progId="Equation.3">
                    <p:embed/>
                  </p:oleObj>
                </mc:Choice>
                <mc:Fallback>
                  <p:oleObj name="Equation" r:id="rId4" imgW="863280" imgH="20304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6" y="2724"/>
                          <a:ext cx="1584" cy="3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92590" name="Text Box 14">
              <a:extLst>
                <a:ext uri="{FF2B5EF4-FFF2-40B4-BE49-F238E27FC236}">
                  <a16:creationId xmlns:a16="http://schemas.microsoft.com/office/drawing/2014/main" id="{90301203-641C-4983-A2AF-753AD2634EFB}"/>
                </a:ext>
              </a:extLst>
            </p:cNvPr>
            <p:cNvSpPr txBox="1">
              <a:spLocks noChangeArrowheads="1"/>
            </p:cNvSpPr>
            <p:nvPr/>
          </p:nvSpPr>
          <p:spPr bwMode="auto">
            <a:xfrm>
              <a:off x="1429" y="2734"/>
              <a:ext cx="9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b="1"/>
                <a:t>[1]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92588"/>
                                        </p:tgtEl>
                                        <p:attrNameLst>
                                          <p:attrName>style.visibility</p:attrName>
                                        </p:attrNameLst>
                                      </p:cBhvr>
                                      <p:to>
                                        <p:strVal val="visible"/>
                                      </p:to>
                                    </p:set>
                                    <p:animEffect transition="in" filter="slide(fromBottom)">
                                      <p:cBhvr>
                                        <p:cTn id="7" dur="500"/>
                                        <p:tgtEl>
                                          <p:spTgt spid="7925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92589"/>
                                        </p:tgtEl>
                                        <p:attrNameLst>
                                          <p:attrName>style.visibility</p:attrName>
                                        </p:attrNameLst>
                                      </p:cBhvr>
                                      <p:to>
                                        <p:strVal val="visible"/>
                                      </p:to>
                                    </p:set>
                                    <p:animEffect transition="in" filter="slide(fromBottom)">
                                      <p:cBhvr>
                                        <p:cTn id="12" dur="500"/>
                                        <p:tgtEl>
                                          <p:spTgt spid="7925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792591"/>
                                        </p:tgtEl>
                                        <p:attrNameLst>
                                          <p:attrName>style.visibility</p:attrName>
                                        </p:attrNameLst>
                                      </p:cBhvr>
                                      <p:to>
                                        <p:strVal val="visible"/>
                                      </p:to>
                                    </p:set>
                                    <p:animEffect transition="in" filter="slide(fromBottom)">
                                      <p:cBhvr>
                                        <p:cTn id="17" dur="500"/>
                                        <p:tgtEl>
                                          <p:spTgt spid="7925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792586">
                                            <p:txEl>
                                              <p:pRg st="0" end="0"/>
                                            </p:txEl>
                                          </p:spTgt>
                                        </p:tgtEl>
                                        <p:attrNameLst>
                                          <p:attrName>style.visibility</p:attrName>
                                        </p:attrNameLst>
                                      </p:cBhvr>
                                      <p:to>
                                        <p:strVal val="visible"/>
                                      </p:to>
                                    </p:set>
                                    <p:anim calcmode="lin" valueType="num">
                                      <p:cBhvr additive="base">
                                        <p:cTn id="22" dur="500" fill="hold"/>
                                        <p:tgtEl>
                                          <p:spTgt spid="792586">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792586">
                                            <p:txEl>
                                              <p:pRg st="0" end="0"/>
                                            </p:txEl>
                                          </p:spTgt>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792586">
                                            <p:txEl>
                                              <p:pRg st="1" end="1"/>
                                            </p:txEl>
                                          </p:spTgt>
                                        </p:tgtEl>
                                        <p:attrNameLst>
                                          <p:attrName>style.visibility</p:attrName>
                                        </p:attrNameLst>
                                      </p:cBhvr>
                                      <p:to>
                                        <p:strVal val="visible"/>
                                      </p:to>
                                    </p:set>
                                    <p:anim calcmode="lin" valueType="num">
                                      <p:cBhvr additive="base">
                                        <p:cTn id="26" dur="500" fill="hold"/>
                                        <p:tgtEl>
                                          <p:spTgt spid="792586">
                                            <p:txEl>
                                              <p:pRg st="1" end="1"/>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79258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88" grpId="0"/>
      <p:bldP spid="79258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egnaposto numero diapositiva 3">
            <a:extLst>
              <a:ext uri="{FF2B5EF4-FFF2-40B4-BE49-F238E27FC236}">
                <a16:creationId xmlns:a16="http://schemas.microsoft.com/office/drawing/2014/main" id="{2B7B0B8A-14A4-4D0B-9EDF-F2F59C4A778F}"/>
              </a:ext>
            </a:extLst>
          </p:cNvPr>
          <p:cNvSpPr>
            <a:spLocks noGrp="1"/>
          </p:cNvSpPr>
          <p:nvPr>
            <p:ph type="sldNum" sz="quarter" idx="10"/>
          </p:nvPr>
        </p:nvSpPr>
        <p:spPr/>
        <p:txBody>
          <a:bodyPr/>
          <a:lstStyle/>
          <a:p>
            <a:fld id="{A979B95C-981B-4920-B3B5-789C61AC8033}" type="slidenum">
              <a:rPr lang="it-IT" altLang="it-IT"/>
              <a:pPr/>
              <a:t>15</a:t>
            </a:fld>
            <a:endParaRPr lang="it-IT" altLang="it-IT"/>
          </a:p>
        </p:txBody>
      </p:sp>
      <p:sp>
        <p:nvSpPr>
          <p:cNvPr id="857092" name="Rectangle 4">
            <a:extLst>
              <a:ext uri="{FF2B5EF4-FFF2-40B4-BE49-F238E27FC236}">
                <a16:creationId xmlns:a16="http://schemas.microsoft.com/office/drawing/2014/main" id="{AFD65388-D3F4-4F82-90F4-D88CBEC70A44}"/>
              </a:ext>
            </a:extLst>
          </p:cNvPr>
          <p:cNvSpPr>
            <a:spLocks noGrp="1" noChangeArrowheads="1"/>
          </p:cNvSpPr>
          <p:nvPr>
            <p:ph type="title"/>
          </p:nvPr>
        </p:nvSpPr>
        <p:spPr/>
        <p:txBody>
          <a:bodyPr/>
          <a:lstStyle/>
          <a:p>
            <a:r>
              <a:rPr lang="it-IT" altLang="it-IT" sz="2000"/>
              <a:t>i) Equazione [2] – </a:t>
            </a:r>
            <a:r>
              <a:rPr lang="en-GB" altLang="it-IT" sz="2000"/>
              <a:t>L’equilibrio del monopolista</a:t>
            </a:r>
            <a:endParaRPr lang="it-IT" altLang="it-IT" sz="2000"/>
          </a:p>
        </p:txBody>
      </p:sp>
      <p:sp>
        <p:nvSpPr>
          <p:cNvPr id="857096" name="Text Box 8">
            <a:extLst>
              <a:ext uri="{FF2B5EF4-FFF2-40B4-BE49-F238E27FC236}">
                <a16:creationId xmlns:a16="http://schemas.microsoft.com/office/drawing/2014/main" id="{F8E511FD-FE8E-4DC3-B2D0-847FB4795337}"/>
              </a:ext>
            </a:extLst>
          </p:cNvPr>
          <p:cNvSpPr txBox="1">
            <a:spLocks noChangeArrowheads="1"/>
          </p:cNvSpPr>
          <p:nvPr/>
        </p:nvSpPr>
        <p:spPr bwMode="auto">
          <a:xfrm>
            <a:off x="1404938" y="2276475"/>
            <a:ext cx="69119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b="1">
                <a:solidFill>
                  <a:srgbClr val="FF3300"/>
                </a:solidFill>
              </a:rPr>
              <a:t>(I)</a:t>
            </a:r>
            <a:r>
              <a:rPr lang="it-IT" altLang="it-IT" sz="2000"/>
              <a:t> … in </a:t>
            </a:r>
            <a:r>
              <a:rPr lang="it-IT" altLang="it-IT" sz="2000" b="1">
                <a:solidFill>
                  <a:schemeClr val="hlink"/>
                </a:solidFill>
              </a:rPr>
              <a:t>monopolio</a:t>
            </a:r>
            <a:r>
              <a:rPr lang="it-IT" altLang="it-IT" sz="2000"/>
              <a:t>, tuttavia, </a:t>
            </a:r>
            <a:r>
              <a:rPr lang="it-IT" altLang="it-IT" sz="2000" b="1">
                <a:solidFill>
                  <a:srgbClr val="FF3300"/>
                </a:solidFill>
              </a:rPr>
              <a:t>NON VALE</a:t>
            </a:r>
            <a:r>
              <a:rPr lang="it-IT" altLang="it-IT" sz="2000" b="1"/>
              <a:t> </a:t>
            </a:r>
            <a:r>
              <a:rPr lang="it-IT" altLang="it-IT" sz="2000"/>
              <a:t>la tipica uguaglianza della concorrenza perfetta </a:t>
            </a:r>
          </a:p>
        </p:txBody>
      </p:sp>
      <p:grpSp>
        <p:nvGrpSpPr>
          <p:cNvPr id="857102" name="Group 14">
            <a:extLst>
              <a:ext uri="{FF2B5EF4-FFF2-40B4-BE49-F238E27FC236}">
                <a16:creationId xmlns:a16="http://schemas.microsoft.com/office/drawing/2014/main" id="{860AC51E-5753-470F-9719-56509AFDE7C0}"/>
              </a:ext>
            </a:extLst>
          </p:cNvPr>
          <p:cNvGrpSpPr>
            <a:grpSpLocks/>
          </p:cNvGrpSpPr>
          <p:nvPr/>
        </p:nvGrpSpPr>
        <p:grpSpPr bwMode="auto">
          <a:xfrm>
            <a:off x="2987675" y="3429000"/>
            <a:ext cx="2663825" cy="525463"/>
            <a:chOff x="1882" y="2115"/>
            <a:chExt cx="1862" cy="423"/>
          </a:xfrm>
        </p:grpSpPr>
        <p:graphicFrame>
          <p:nvGraphicFramePr>
            <p:cNvPr id="857093" name="Object 5">
              <a:extLst>
                <a:ext uri="{FF2B5EF4-FFF2-40B4-BE49-F238E27FC236}">
                  <a16:creationId xmlns:a16="http://schemas.microsoft.com/office/drawing/2014/main" id="{C6638807-18BA-4FEC-B33B-7E384A247BC5}"/>
                </a:ext>
              </a:extLst>
            </p:cNvPr>
            <p:cNvGraphicFramePr>
              <a:graphicFrameLocks noChangeAspect="1"/>
            </p:cNvGraphicFramePr>
            <p:nvPr/>
          </p:nvGraphicFramePr>
          <p:xfrm>
            <a:off x="2544" y="2115"/>
            <a:ext cx="1200" cy="415"/>
          </p:xfrm>
          <a:graphic>
            <a:graphicData uri="http://schemas.openxmlformats.org/presentationml/2006/ole">
              <mc:AlternateContent xmlns:mc="http://schemas.openxmlformats.org/markup-compatibility/2006">
                <mc:Choice xmlns:v="urn:schemas-microsoft-com:vml" Requires="v">
                  <p:oleObj spid="_x0000_s857121" name="Equation" r:id="rId4" imgW="622080" imgH="203040" progId="Equation.3">
                    <p:embed/>
                  </p:oleObj>
                </mc:Choice>
                <mc:Fallback>
                  <p:oleObj name="Equation" r:id="rId4" imgW="622080" imgH="2030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4" y="2115"/>
                          <a:ext cx="1200" cy="4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57097" name="Text Box 9">
              <a:extLst>
                <a:ext uri="{FF2B5EF4-FFF2-40B4-BE49-F238E27FC236}">
                  <a16:creationId xmlns:a16="http://schemas.microsoft.com/office/drawing/2014/main" id="{76BC55E9-CCA0-438F-A8A7-304A43C30314}"/>
                </a:ext>
              </a:extLst>
            </p:cNvPr>
            <p:cNvSpPr txBox="1">
              <a:spLocks noChangeArrowheads="1"/>
            </p:cNvSpPr>
            <p:nvPr/>
          </p:nvSpPr>
          <p:spPr bwMode="auto">
            <a:xfrm>
              <a:off x="1882" y="2141"/>
              <a:ext cx="544" cy="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200" b="1"/>
                <a:t>[2]</a:t>
              </a:r>
            </a:p>
          </p:txBody>
        </p:sp>
      </p:grpSp>
      <p:sp>
        <p:nvSpPr>
          <p:cNvPr id="857098" name="Text Box 10">
            <a:extLst>
              <a:ext uri="{FF2B5EF4-FFF2-40B4-BE49-F238E27FC236}">
                <a16:creationId xmlns:a16="http://schemas.microsoft.com/office/drawing/2014/main" id="{25EAE79A-A00D-4292-A543-EB8DC1919A56}"/>
              </a:ext>
            </a:extLst>
          </p:cNvPr>
          <p:cNvSpPr txBox="1">
            <a:spLocks noChangeArrowheads="1"/>
          </p:cNvSpPr>
          <p:nvPr/>
        </p:nvSpPr>
        <p:spPr bwMode="auto">
          <a:xfrm>
            <a:off x="1404938" y="4221163"/>
            <a:ext cx="69119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b="1">
                <a:solidFill>
                  <a:srgbClr val="FF3300"/>
                </a:solidFill>
              </a:rPr>
              <a:t>(II)</a:t>
            </a:r>
            <a:r>
              <a:rPr lang="it-IT" altLang="it-IT" sz="2000"/>
              <a:t>… in quanto, in </a:t>
            </a:r>
            <a:r>
              <a:rPr lang="it-IT" altLang="it-IT" sz="2000" b="1">
                <a:solidFill>
                  <a:schemeClr val="hlink"/>
                </a:solidFill>
              </a:rPr>
              <a:t>monopolio</a:t>
            </a:r>
            <a:r>
              <a:rPr lang="it-IT" altLang="it-IT" sz="2000"/>
              <a:t>, </a:t>
            </a:r>
            <a:r>
              <a:rPr lang="it-IT" altLang="it-IT" sz="2000" b="1">
                <a:solidFill>
                  <a:srgbClr val="FF3300"/>
                </a:solidFill>
              </a:rPr>
              <a:t>NON VALE</a:t>
            </a:r>
            <a:r>
              <a:rPr lang="it-IT" altLang="it-IT" sz="2000" b="1"/>
              <a:t> </a:t>
            </a:r>
            <a:r>
              <a:rPr lang="it-IT" altLang="it-IT" sz="2000"/>
              <a:t>la tipica uguaglianza della concorrenza perfetta </a:t>
            </a:r>
          </a:p>
        </p:txBody>
      </p:sp>
      <p:graphicFrame>
        <p:nvGraphicFramePr>
          <p:cNvPr id="857099" name="Object 11">
            <a:extLst>
              <a:ext uri="{FF2B5EF4-FFF2-40B4-BE49-F238E27FC236}">
                <a16:creationId xmlns:a16="http://schemas.microsoft.com/office/drawing/2014/main" id="{4326A8EC-C63E-4D62-BDF8-0A4E38B264CF}"/>
              </a:ext>
            </a:extLst>
          </p:cNvPr>
          <p:cNvGraphicFramePr>
            <a:graphicFrameLocks noGrp="1" noChangeAspect="1"/>
          </p:cNvGraphicFramePr>
          <p:nvPr>
            <p:ph idx="1"/>
          </p:nvPr>
        </p:nvGraphicFramePr>
        <p:xfrm>
          <a:off x="4048125" y="5470525"/>
          <a:ext cx="2036763" cy="695325"/>
        </p:xfrm>
        <a:graphic>
          <a:graphicData uri="http://schemas.openxmlformats.org/presentationml/2006/ole">
            <mc:AlternateContent xmlns:mc="http://schemas.openxmlformats.org/markup-compatibility/2006">
              <mc:Choice xmlns:v="urn:schemas-microsoft-com:vml" Requires="v">
                <p:oleObj spid="_x0000_s857122" name="Equation" r:id="rId6" imgW="520560" imgH="177480" progId="Equation.3">
                  <p:embed/>
                </p:oleObj>
              </mc:Choice>
              <mc:Fallback>
                <p:oleObj name="Equation" r:id="rId6" imgW="520560" imgH="177480" progId="Equation.3">
                  <p:embed/>
                  <p:pic>
                    <p:nvPicPr>
                      <p:cNvPr id="0" name="Object 11"/>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48125" y="5470525"/>
                        <a:ext cx="2036763"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57101" name="Text Box 13">
            <a:extLst>
              <a:ext uri="{FF2B5EF4-FFF2-40B4-BE49-F238E27FC236}">
                <a16:creationId xmlns:a16="http://schemas.microsoft.com/office/drawing/2014/main" id="{37CD4E3D-96E5-42A0-A186-621A8549E5F1}"/>
              </a:ext>
            </a:extLst>
          </p:cNvPr>
          <p:cNvSpPr txBox="1">
            <a:spLocks noChangeArrowheads="1"/>
          </p:cNvSpPr>
          <p:nvPr/>
        </p:nvSpPr>
        <p:spPr bwMode="auto">
          <a:xfrm>
            <a:off x="2992438" y="5516563"/>
            <a:ext cx="93662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200" b="1"/>
              <a:t>[2bis]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57096"/>
                                        </p:tgtEl>
                                        <p:attrNameLst>
                                          <p:attrName>style.visibility</p:attrName>
                                        </p:attrNameLst>
                                      </p:cBhvr>
                                      <p:to>
                                        <p:strVal val="visible"/>
                                      </p:to>
                                    </p:set>
                                    <p:animEffect transition="in" filter="slide(fromBottom)">
                                      <p:cBhvr>
                                        <p:cTn id="7" dur="500"/>
                                        <p:tgtEl>
                                          <p:spTgt spid="8570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857102"/>
                                        </p:tgtEl>
                                        <p:attrNameLst>
                                          <p:attrName>style.visibility</p:attrName>
                                        </p:attrNameLst>
                                      </p:cBhvr>
                                      <p:to>
                                        <p:strVal val="visible"/>
                                      </p:to>
                                    </p:set>
                                    <p:animEffect transition="in" filter="slide(fromBottom)">
                                      <p:cBhvr>
                                        <p:cTn id="12" dur="500"/>
                                        <p:tgtEl>
                                          <p:spTgt spid="8571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57098"/>
                                        </p:tgtEl>
                                        <p:attrNameLst>
                                          <p:attrName>style.visibility</p:attrName>
                                        </p:attrNameLst>
                                      </p:cBhvr>
                                      <p:to>
                                        <p:strVal val="visible"/>
                                      </p:to>
                                    </p:set>
                                    <p:animEffect transition="in" filter="slide(fromBottom)">
                                      <p:cBhvr>
                                        <p:cTn id="17" dur="500"/>
                                        <p:tgtEl>
                                          <p:spTgt spid="8570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57101"/>
                                        </p:tgtEl>
                                        <p:attrNameLst>
                                          <p:attrName>style.visibility</p:attrName>
                                        </p:attrNameLst>
                                      </p:cBhvr>
                                      <p:to>
                                        <p:strVal val="visible"/>
                                      </p:to>
                                    </p:set>
                                    <p:animEffect transition="in" filter="slide(fromBottom)">
                                      <p:cBhvr>
                                        <p:cTn id="22" dur="500"/>
                                        <p:tgtEl>
                                          <p:spTgt spid="857101"/>
                                        </p:tgtEl>
                                      </p:cBhvr>
                                    </p:animEffect>
                                  </p:childTnLst>
                                </p:cTn>
                              </p:par>
                              <p:par>
                                <p:cTn id="23" presetID="12" presetClass="entr" presetSubtype="4" fill="hold" nodeType="withEffect">
                                  <p:stCondLst>
                                    <p:cond delay="0"/>
                                  </p:stCondLst>
                                  <p:childTnLst>
                                    <p:set>
                                      <p:cBhvr>
                                        <p:cTn id="24" dur="1" fill="hold">
                                          <p:stCondLst>
                                            <p:cond delay="0"/>
                                          </p:stCondLst>
                                        </p:cTn>
                                        <p:tgtEl>
                                          <p:spTgt spid="857099"/>
                                        </p:tgtEl>
                                        <p:attrNameLst>
                                          <p:attrName>style.visibility</p:attrName>
                                        </p:attrNameLst>
                                      </p:cBhvr>
                                      <p:to>
                                        <p:strVal val="visible"/>
                                      </p:to>
                                    </p:set>
                                    <p:animEffect transition="in" filter="slide(fromBottom)">
                                      <p:cBhvr>
                                        <p:cTn id="25" dur="500"/>
                                        <p:tgtEl>
                                          <p:spTgt spid="857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6" grpId="0"/>
      <p:bldP spid="857098" grpId="0"/>
      <p:bldP spid="85710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Segnaposto numero diapositiva 3">
            <a:extLst>
              <a:ext uri="{FF2B5EF4-FFF2-40B4-BE49-F238E27FC236}">
                <a16:creationId xmlns:a16="http://schemas.microsoft.com/office/drawing/2014/main" id="{0D6F36DF-06B7-404E-A65B-747C1DED8AE8}"/>
              </a:ext>
            </a:extLst>
          </p:cNvPr>
          <p:cNvSpPr>
            <a:spLocks noGrp="1"/>
          </p:cNvSpPr>
          <p:nvPr>
            <p:ph type="sldNum" sz="quarter" idx="10"/>
          </p:nvPr>
        </p:nvSpPr>
        <p:spPr/>
        <p:txBody>
          <a:bodyPr/>
          <a:lstStyle/>
          <a:p>
            <a:fld id="{62BE0E6F-25E2-453A-927D-FD9BF3DAADDF}" type="slidenum">
              <a:rPr lang="it-IT" altLang="it-IT"/>
              <a:pPr/>
              <a:t>16</a:t>
            </a:fld>
            <a:endParaRPr lang="it-IT" altLang="it-IT"/>
          </a:p>
        </p:txBody>
      </p:sp>
      <p:sp>
        <p:nvSpPr>
          <p:cNvPr id="799746" name="Rectangle 2">
            <a:extLst>
              <a:ext uri="{FF2B5EF4-FFF2-40B4-BE49-F238E27FC236}">
                <a16:creationId xmlns:a16="http://schemas.microsoft.com/office/drawing/2014/main" id="{C0E231C4-0453-4DA3-944B-35175DD91554}"/>
              </a:ext>
            </a:extLst>
          </p:cNvPr>
          <p:cNvSpPr>
            <a:spLocks noGrp="1" noChangeArrowheads="1"/>
          </p:cNvSpPr>
          <p:nvPr>
            <p:ph type="title"/>
          </p:nvPr>
        </p:nvSpPr>
        <p:spPr/>
        <p:txBody>
          <a:bodyPr/>
          <a:lstStyle/>
          <a:p>
            <a:r>
              <a:rPr lang="it-IT" altLang="it-IT"/>
              <a:t>i) Equazione [3] – L’equilibrio del monopolista:                     variazione del ricavo totale del monopolista e </a:t>
            </a:r>
            <a:r>
              <a:rPr lang="it-IT" altLang="it-IT" i="1"/>
              <a:t>RMg</a:t>
            </a:r>
          </a:p>
        </p:txBody>
      </p:sp>
      <p:grpSp>
        <p:nvGrpSpPr>
          <p:cNvPr id="799761" name="Group 17">
            <a:extLst>
              <a:ext uri="{FF2B5EF4-FFF2-40B4-BE49-F238E27FC236}">
                <a16:creationId xmlns:a16="http://schemas.microsoft.com/office/drawing/2014/main" id="{205447DE-E21B-4ECA-BD33-0351A029106C}"/>
              </a:ext>
            </a:extLst>
          </p:cNvPr>
          <p:cNvGrpSpPr>
            <a:grpSpLocks/>
          </p:cNvGrpSpPr>
          <p:nvPr/>
        </p:nvGrpSpPr>
        <p:grpSpPr bwMode="auto">
          <a:xfrm>
            <a:off x="2195513" y="4367213"/>
            <a:ext cx="3527425" cy="2338387"/>
            <a:chOff x="1383" y="2751"/>
            <a:chExt cx="2222" cy="1473"/>
          </a:xfrm>
        </p:grpSpPr>
        <p:sp>
          <p:nvSpPr>
            <p:cNvPr id="799752" name="Text Box 8">
              <a:extLst>
                <a:ext uri="{FF2B5EF4-FFF2-40B4-BE49-F238E27FC236}">
                  <a16:creationId xmlns:a16="http://schemas.microsoft.com/office/drawing/2014/main" id="{7CB174ED-89C5-4CF0-8378-DA68B5D64B08}"/>
                </a:ext>
              </a:extLst>
            </p:cNvPr>
            <p:cNvSpPr txBox="1">
              <a:spLocks noChangeArrowheads="1"/>
            </p:cNvSpPr>
            <p:nvPr/>
          </p:nvSpPr>
          <p:spPr bwMode="auto">
            <a:xfrm>
              <a:off x="1383" y="3261"/>
              <a:ext cx="2222" cy="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200" b="1"/>
                <a:t>(+)</a:t>
              </a:r>
            </a:p>
            <a:p>
              <a:r>
                <a:rPr lang="it-IT" altLang="it-IT" sz="2000" b="1">
                  <a:solidFill>
                    <a:srgbClr val="FF3300"/>
                  </a:solidFill>
                </a:rPr>
                <a:t>Effetto produzione</a:t>
              </a:r>
              <a:r>
                <a:rPr lang="it-IT" altLang="it-IT" sz="2000"/>
                <a:t>:</a:t>
              </a:r>
            </a:p>
            <a:p>
              <a:r>
                <a:rPr lang="it-IT" altLang="it-IT" sz="2000"/>
                <a:t>più output al prezzo </a:t>
              </a:r>
              <a:r>
                <a:rPr lang="it-IT" altLang="it-IT" sz="2000" i="1"/>
                <a:t>p</a:t>
              </a:r>
            </a:p>
          </p:txBody>
        </p:sp>
        <p:sp>
          <p:nvSpPr>
            <p:cNvPr id="799754" name="Oval 10">
              <a:extLst>
                <a:ext uri="{FF2B5EF4-FFF2-40B4-BE49-F238E27FC236}">
                  <a16:creationId xmlns:a16="http://schemas.microsoft.com/office/drawing/2014/main" id="{2042F78F-9B8D-4005-B7A0-83EA932D68CD}"/>
                </a:ext>
              </a:extLst>
            </p:cNvPr>
            <p:cNvSpPr>
              <a:spLocks noChangeArrowheads="1"/>
            </p:cNvSpPr>
            <p:nvPr/>
          </p:nvSpPr>
          <p:spPr bwMode="auto">
            <a:xfrm>
              <a:off x="2498" y="2751"/>
              <a:ext cx="881" cy="725"/>
            </a:xfrm>
            <a:prstGeom prst="ellipse">
              <a:avLst/>
            </a:prstGeom>
            <a:noFill/>
            <a:ln w="25400">
              <a:solidFill>
                <a:srgbClr val="FF00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799762" name="Group 18">
            <a:extLst>
              <a:ext uri="{FF2B5EF4-FFF2-40B4-BE49-F238E27FC236}">
                <a16:creationId xmlns:a16="http://schemas.microsoft.com/office/drawing/2014/main" id="{6857F562-6819-4ED4-A6AE-506A06379BC2}"/>
              </a:ext>
            </a:extLst>
          </p:cNvPr>
          <p:cNvGrpSpPr>
            <a:grpSpLocks/>
          </p:cNvGrpSpPr>
          <p:nvPr/>
        </p:nvGrpSpPr>
        <p:grpSpPr bwMode="auto">
          <a:xfrm>
            <a:off x="5467350" y="4333875"/>
            <a:ext cx="3168650" cy="2413000"/>
            <a:chOff x="3470" y="2704"/>
            <a:chExt cx="1996" cy="1520"/>
          </a:xfrm>
        </p:grpSpPr>
        <p:sp>
          <p:nvSpPr>
            <p:cNvPr id="799753" name="Text Box 9">
              <a:extLst>
                <a:ext uri="{FF2B5EF4-FFF2-40B4-BE49-F238E27FC236}">
                  <a16:creationId xmlns:a16="http://schemas.microsoft.com/office/drawing/2014/main" id="{AAA7E4F7-1137-4DA5-9B89-0058800888F7}"/>
                </a:ext>
              </a:extLst>
            </p:cNvPr>
            <p:cNvSpPr txBox="1">
              <a:spLocks noChangeArrowheads="1"/>
            </p:cNvSpPr>
            <p:nvPr/>
          </p:nvSpPr>
          <p:spPr bwMode="auto">
            <a:xfrm>
              <a:off x="3470" y="3261"/>
              <a:ext cx="1996" cy="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200" b="1"/>
                <a:t>(-)</a:t>
              </a:r>
            </a:p>
            <a:p>
              <a:r>
                <a:rPr lang="it-IT" altLang="it-IT" sz="2000" b="1">
                  <a:solidFill>
                    <a:srgbClr val="FF3300"/>
                  </a:solidFill>
                </a:rPr>
                <a:t>Effetto prezzo</a:t>
              </a:r>
              <a:r>
                <a:rPr lang="it-IT" altLang="it-IT" sz="2000"/>
                <a:t>:</a:t>
              </a:r>
            </a:p>
            <a:p>
              <a:r>
                <a:rPr lang="it-IT" altLang="it-IT" sz="2000"/>
                <a:t>l’output “deprezzato”</a:t>
              </a:r>
            </a:p>
          </p:txBody>
        </p:sp>
        <p:sp>
          <p:nvSpPr>
            <p:cNvPr id="799756" name="Oval 12">
              <a:extLst>
                <a:ext uri="{FF2B5EF4-FFF2-40B4-BE49-F238E27FC236}">
                  <a16:creationId xmlns:a16="http://schemas.microsoft.com/office/drawing/2014/main" id="{B7784929-583C-4FB3-A74C-61A4B65BBEEC}"/>
                </a:ext>
              </a:extLst>
            </p:cNvPr>
            <p:cNvSpPr>
              <a:spLocks noChangeArrowheads="1"/>
            </p:cNvSpPr>
            <p:nvPr/>
          </p:nvSpPr>
          <p:spPr bwMode="auto">
            <a:xfrm>
              <a:off x="3515" y="2704"/>
              <a:ext cx="881" cy="725"/>
            </a:xfrm>
            <a:prstGeom prst="ellipse">
              <a:avLst/>
            </a:prstGeom>
            <a:noFill/>
            <a:ln w="25400">
              <a:solidFill>
                <a:srgbClr val="FF00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799760" name="Rectangle 16">
            <a:extLst>
              <a:ext uri="{FF2B5EF4-FFF2-40B4-BE49-F238E27FC236}">
                <a16:creationId xmlns:a16="http://schemas.microsoft.com/office/drawing/2014/main" id="{0E237FD8-F166-4A5D-8EE4-F80735843DDE}"/>
              </a:ext>
            </a:extLst>
          </p:cNvPr>
          <p:cNvSpPr>
            <a:spLocks noGrp="1" noChangeArrowheads="1"/>
          </p:cNvSpPr>
          <p:nvPr>
            <p:ph type="body" idx="1"/>
          </p:nvPr>
        </p:nvSpPr>
        <p:spPr bwMode="auto">
          <a:xfrm>
            <a:off x="1258888" y="2349500"/>
            <a:ext cx="7127875" cy="27368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pPr>
            <a:r>
              <a:rPr lang="it-IT" altLang="it-IT" sz="2000" b="1">
                <a:solidFill>
                  <a:schemeClr val="hlink"/>
                </a:solidFill>
              </a:rPr>
              <a:t>La curva di domanda per il monopolista è la curva di domanda di mercato </a:t>
            </a:r>
            <a:r>
              <a:rPr lang="it-IT" altLang="it-IT" sz="2000" b="1" i="1">
                <a:solidFill>
                  <a:schemeClr val="hlink"/>
                </a:solidFill>
              </a:rPr>
              <a:t>p</a:t>
            </a:r>
            <a:r>
              <a:rPr lang="it-IT" altLang="it-IT" sz="2000" b="1">
                <a:solidFill>
                  <a:schemeClr val="hlink"/>
                </a:solidFill>
              </a:rPr>
              <a:t>(</a:t>
            </a:r>
            <a:r>
              <a:rPr lang="it-IT" altLang="it-IT" sz="2000" b="1" i="1">
                <a:solidFill>
                  <a:schemeClr val="hlink"/>
                </a:solidFill>
              </a:rPr>
              <a:t>q</a:t>
            </a:r>
            <a:r>
              <a:rPr lang="it-IT" altLang="it-IT" sz="2000" b="1">
                <a:solidFill>
                  <a:schemeClr val="hlink"/>
                </a:solidFill>
              </a:rPr>
              <a:t>):</a:t>
            </a:r>
            <a:r>
              <a:rPr lang="it-IT" altLang="it-IT" sz="2000"/>
              <a:t> più </a:t>
            </a:r>
            <a:r>
              <a:rPr lang="it-IT" altLang="it-IT" sz="2000" b="1" i="1"/>
              <a:t>q</a:t>
            </a:r>
            <a:r>
              <a:rPr lang="it-IT" altLang="it-IT" sz="2000"/>
              <a:t> può essere offerto solo riducendo il prezzo </a:t>
            </a:r>
            <a:r>
              <a:rPr lang="it-IT" altLang="it-IT" sz="2000" b="1" i="1"/>
              <a:t>p</a:t>
            </a:r>
            <a:r>
              <a:rPr lang="it-IT" altLang="it-IT" sz="2000"/>
              <a:t> (diverso da concorrenza perfetta)</a:t>
            </a:r>
          </a:p>
          <a:p>
            <a:pPr marL="533400" indent="-533400">
              <a:lnSpc>
                <a:spcPct val="80000"/>
              </a:lnSpc>
            </a:pPr>
            <a:endParaRPr lang="it-IT" altLang="it-IT" sz="2000"/>
          </a:p>
          <a:p>
            <a:pPr marL="533400" indent="-533400">
              <a:lnSpc>
                <a:spcPct val="80000"/>
              </a:lnSpc>
            </a:pPr>
            <a:r>
              <a:rPr lang="it-IT" altLang="it-IT" sz="2000"/>
              <a:t>Un aumento di </a:t>
            </a:r>
            <a:r>
              <a:rPr lang="it-IT" altLang="it-IT" sz="2000" i="1"/>
              <a:t>q</a:t>
            </a:r>
            <a:r>
              <a:rPr lang="it-IT" altLang="it-IT" sz="2000"/>
              <a:t> (</a:t>
            </a:r>
            <a:r>
              <a:rPr lang="it-IT" altLang="it-IT" sz="2000" b="1" i="1">
                <a:latin typeface="Symbol" panose="05050102010706020507" pitchFamily="18" charset="2"/>
              </a:rPr>
              <a:t>D</a:t>
            </a:r>
            <a:r>
              <a:rPr lang="it-IT" altLang="it-IT" sz="2000" b="1" i="1"/>
              <a:t>q</a:t>
            </a:r>
            <a:r>
              <a:rPr lang="it-IT" altLang="it-IT" sz="2000"/>
              <a:t>) ha due effetti sui ricavi totali (</a:t>
            </a:r>
            <a:r>
              <a:rPr lang="it-IT" altLang="it-IT" sz="2000" b="1" i="1">
                <a:latin typeface="Symbol" panose="05050102010706020507" pitchFamily="18" charset="2"/>
              </a:rPr>
              <a:t>D</a:t>
            </a:r>
            <a:r>
              <a:rPr lang="it-IT" altLang="it-IT" sz="2000" b="1" i="1"/>
              <a:t>RT</a:t>
            </a:r>
            <a:r>
              <a:rPr lang="it-IT" altLang="it-IT" sz="2000"/>
              <a:t>):</a:t>
            </a:r>
          </a:p>
          <a:p>
            <a:pPr marL="533400" indent="-533400">
              <a:lnSpc>
                <a:spcPct val="80000"/>
              </a:lnSpc>
            </a:pPr>
            <a:endParaRPr lang="it-IT" altLang="it-IT" sz="2000"/>
          </a:p>
        </p:txBody>
      </p:sp>
      <p:grpSp>
        <p:nvGrpSpPr>
          <p:cNvPr id="799764" name="Group 20">
            <a:extLst>
              <a:ext uri="{FF2B5EF4-FFF2-40B4-BE49-F238E27FC236}">
                <a16:creationId xmlns:a16="http://schemas.microsoft.com/office/drawing/2014/main" id="{FE6140B0-7D7B-43E3-9B92-2001D39AEC83}"/>
              </a:ext>
            </a:extLst>
          </p:cNvPr>
          <p:cNvGrpSpPr>
            <a:grpSpLocks/>
          </p:cNvGrpSpPr>
          <p:nvPr/>
        </p:nvGrpSpPr>
        <p:grpSpPr bwMode="auto">
          <a:xfrm>
            <a:off x="1763713" y="4699000"/>
            <a:ext cx="5002212" cy="674688"/>
            <a:chOff x="1111" y="2960"/>
            <a:chExt cx="3151" cy="425"/>
          </a:xfrm>
        </p:grpSpPr>
        <p:graphicFrame>
          <p:nvGraphicFramePr>
            <p:cNvPr id="799748" name="Object 4">
              <a:extLst>
                <a:ext uri="{FF2B5EF4-FFF2-40B4-BE49-F238E27FC236}">
                  <a16:creationId xmlns:a16="http://schemas.microsoft.com/office/drawing/2014/main" id="{FB219E1B-2809-4946-A9DB-93E8F21C737E}"/>
                </a:ext>
              </a:extLst>
            </p:cNvPr>
            <p:cNvGraphicFramePr>
              <a:graphicFrameLocks noChangeAspect="1"/>
            </p:cNvGraphicFramePr>
            <p:nvPr/>
          </p:nvGraphicFramePr>
          <p:xfrm>
            <a:off x="1746" y="3025"/>
            <a:ext cx="2516" cy="360"/>
          </p:xfrm>
          <a:graphic>
            <a:graphicData uri="http://schemas.openxmlformats.org/presentationml/2006/ole">
              <mc:AlternateContent xmlns:mc="http://schemas.openxmlformats.org/markup-compatibility/2006">
                <mc:Choice xmlns:v="urn:schemas-microsoft-com:vml" Requires="v">
                  <p:oleObj spid="_x0000_s799774" name="Equation" r:id="rId4" imgW="1473120" imgH="203040" progId="Equation.3">
                    <p:embed/>
                  </p:oleObj>
                </mc:Choice>
                <mc:Fallback>
                  <p:oleObj name="Equation" r:id="rId4" imgW="1473120" imgH="2030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6" y="3025"/>
                          <a:ext cx="2516" cy="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99763" name="Text Box 19">
              <a:extLst>
                <a:ext uri="{FF2B5EF4-FFF2-40B4-BE49-F238E27FC236}">
                  <a16:creationId xmlns:a16="http://schemas.microsoft.com/office/drawing/2014/main" id="{C0C81CCD-883A-478B-916C-0BD330B28BD2}"/>
                </a:ext>
              </a:extLst>
            </p:cNvPr>
            <p:cNvSpPr txBox="1">
              <a:spLocks noChangeArrowheads="1"/>
            </p:cNvSpPr>
            <p:nvPr/>
          </p:nvSpPr>
          <p:spPr bwMode="auto">
            <a:xfrm>
              <a:off x="1111" y="2960"/>
              <a:ext cx="635" cy="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400" b="1"/>
                <a:t>[3]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99760">
                                            <p:txEl>
                                              <p:pRg st="0" end="0"/>
                                            </p:txEl>
                                          </p:spTgt>
                                        </p:tgtEl>
                                        <p:attrNameLst>
                                          <p:attrName>style.visibility</p:attrName>
                                        </p:attrNameLst>
                                      </p:cBhvr>
                                      <p:to>
                                        <p:strVal val="visible"/>
                                      </p:to>
                                    </p:set>
                                    <p:animEffect transition="in" filter="slide(fromBottom)">
                                      <p:cBhvr>
                                        <p:cTn id="7" dur="500"/>
                                        <p:tgtEl>
                                          <p:spTgt spid="7997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99760">
                                            <p:txEl>
                                              <p:pRg st="2" end="2"/>
                                            </p:txEl>
                                          </p:spTgt>
                                        </p:tgtEl>
                                        <p:attrNameLst>
                                          <p:attrName>style.visibility</p:attrName>
                                        </p:attrNameLst>
                                      </p:cBhvr>
                                      <p:to>
                                        <p:strVal val="visible"/>
                                      </p:to>
                                    </p:set>
                                    <p:animEffect transition="in" filter="slide(fromBottom)">
                                      <p:cBhvr>
                                        <p:cTn id="12" dur="500"/>
                                        <p:tgtEl>
                                          <p:spTgt spid="79976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799764"/>
                                        </p:tgtEl>
                                        <p:attrNameLst>
                                          <p:attrName>style.visibility</p:attrName>
                                        </p:attrNameLst>
                                      </p:cBhvr>
                                      <p:to>
                                        <p:strVal val="visible"/>
                                      </p:to>
                                    </p:set>
                                    <p:animEffect transition="in" filter="slide(fromBottom)">
                                      <p:cBhvr>
                                        <p:cTn id="17" dur="500"/>
                                        <p:tgtEl>
                                          <p:spTgt spid="7997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799761"/>
                                        </p:tgtEl>
                                        <p:attrNameLst>
                                          <p:attrName>style.visibility</p:attrName>
                                        </p:attrNameLst>
                                      </p:cBhvr>
                                      <p:to>
                                        <p:strVal val="visible"/>
                                      </p:to>
                                    </p:set>
                                    <p:animEffect transition="in" filter="slide(fromBottom)">
                                      <p:cBhvr>
                                        <p:cTn id="22" dur="500"/>
                                        <p:tgtEl>
                                          <p:spTgt spid="79976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799762"/>
                                        </p:tgtEl>
                                        <p:attrNameLst>
                                          <p:attrName>style.visibility</p:attrName>
                                        </p:attrNameLst>
                                      </p:cBhvr>
                                      <p:to>
                                        <p:strVal val="visible"/>
                                      </p:to>
                                    </p:set>
                                    <p:animEffect transition="in" filter="slide(fromBottom)">
                                      <p:cBhvr>
                                        <p:cTn id="27" dur="500"/>
                                        <p:tgtEl>
                                          <p:spTgt spid="79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6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 name="Segnaposto numero diapositiva 4">
            <a:extLst>
              <a:ext uri="{FF2B5EF4-FFF2-40B4-BE49-F238E27FC236}">
                <a16:creationId xmlns:a16="http://schemas.microsoft.com/office/drawing/2014/main" id="{093A4B3D-C1A6-482F-835D-05B53C3AFE9A}"/>
              </a:ext>
            </a:extLst>
          </p:cNvPr>
          <p:cNvSpPr>
            <a:spLocks noGrp="1"/>
          </p:cNvSpPr>
          <p:nvPr>
            <p:ph type="sldNum" sz="quarter" idx="10"/>
          </p:nvPr>
        </p:nvSpPr>
        <p:spPr/>
        <p:txBody>
          <a:bodyPr/>
          <a:lstStyle/>
          <a:p>
            <a:fld id="{8676B8CD-1C96-46BA-9B82-8165E030B9E2}" type="slidenum">
              <a:rPr lang="it-IT" altLang="it-IT"/>
              <a:pPr/>
              <a:t>17</a:t>
            </a:fld>
            <a:endParaRPr lang="it-IT" altLang="it-IT"/>
          </a:p>
        </p:txBody>
      </p:sp>
      <p:sp>
        <p:nvSpPr>
          <p:cNvPr id="800770" name="Rectangle 2">
            <a:extLst>
              <a:ext uri="{FF2B5EF4-FFF2-40B4-BE49-F238E27FC236}">
                <a16:creationId xmlns:a16="http://schemas.microsoft.com/office/drawing/2014/main" id="{A18877AE-9007-4422-9344-25704C69F384}"/>
              </a:ext>
            </a:extLst>
          </p:cNvPr>
          <p:cNvSpPr>
            <a:spLocks noGrp="1" noChangeArrowheads="1"/>
          </p:cNvSpPr>
          <p:nvPr>
            <p:ph type="title"/>
          </p:nvPr>
        </p:nvSpPr>
        <p:spPr/>
        <p:txBody>
          <a:bodyPr/>
          <a:lstStyle/>
          <a:p>
            <a:r>
              <a:rPr lang="it-IT" altLang="it-IT"/>
              <a:t>i) Equazione [4] e [5] – L’equilibrio del monopolista:                           Il ricavo marginale del monopolista</a:t>
            </a:r>
          </a:p>
        </p:txBody>
      </p:sp>
      <p:sp>
        <p:nvSpPr>
          <p:cNvPr id="800771" name="Rectangle 3">
            <a:extLst>
              <a:ext uri="{FF2B5EF4-FFF2-40B4-BE49-F238E27FC236}">
                <a16:creationId xmlns:a16="http://schemas.microsoft.com/office/drawing/2014/main" id="{CC06E2E6-7127-4D5C-BDE7-C2963C85F478}"/>
              </a:ext>
            </a:extLst>
          </p:cNvPr>
          <p:cNvSpPr>
            <a:spLocks noGrp="1" noChangeArrowheads="1"/>
          </p:cNvSpPr>
          <p:nvPr>
            <p:ph type="body" sz="half" idx="1"/>
          </p:nvPr>
        </p:nvSpPr>
        <p:spPr bwMode="auto">
          <a:xfrm>
            <a:off x="1320800" y="4048125"/>
            <a:ext cx="7499350" cy="533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nSpc>
                <a:spcPct val="110000"/>
              </a:lnSpc>
              <a:buClrTx/>
              <a:buSzTx/>
              <a:buFontTx/>
              <a:buNone/>
            </a:pPr>
            <a:r>
              <a:rPr lang="it-IT" altLang="it-IT" sz="2000"/>
              <a:t>ed essendo </a:t>
            </a:r>
            <a:r>
              <a:rPr lang="it-IT" altLang="it-IT" sz="2000" b="1">
                <a:sym typeface="Symbol" panose="05050102010706020507" pitchFamily="18" charset="2"/>
              </a:rPr>
              <a:t>(</a:t>
            </a:r>
            <a:r>
              <a:rPr lang="it-IT" altLang="it-IT" sz="2000" b="1" i="1">
                <a:sym typeface="Symbol" panose="05050102010706020507" pitchFamily="18" charset="2"/>
              </a:rPr>
              <a:t>p</a:t>
            </a:r>
            <a:r>
              <a:rPr lang="it-IT" altLang="it-IT" sz="2000" b="1">
                <a:sym typeface="Symbol" panose="05050102010706020507" pitchFamily="18" charset="2"/>
              </a:rPr>
              <a:t>/</a:t>
            </a:r>
            <a:r>
              <a:rPr lang="it-IT" altLang="it-IT" sz="2000" b="1" i="1">
                <a:sym typeface="Symbol" panose="05050102010706020507" pitchFamily="18" charset="2"/>
              </a:rPr>
              <a:t>q</a:t>
            </a:r>
            <a:r>
              <a:rPr lang="it-IT" altLang="it-IT" sz="2000" b="1">
                <a:sym typeface="Symbol" panose="05050102010706020507" pitchFamily="18" charset="2"/>
              </a:rPr>
              <a:t>) &lt;0</a:t>
            </a:r>
            <a:endParaRPr lang="it-IT" altLang="it-IT" sz="2000" b="1"/>
          </a:p>
        </p:txBody>
      </p:sp>
      <p:sp>
        <p:nvSpPr>
          <p:cNvPr id="800776" name="Text Box 8">
            <a:extLst>
              <a:ext uri="{FF2B5EF4-FFF2-40B4-BE49-F238E27FC236}">
                <a16:creationId xmlns:a16="http://schemas.microsoft.com/office/drawing/2014/main" id="{22648F8A-D611-4C22-ACE2-A9EFC4C3717E}"/>
              </a:ext>
            </a:extLst>
          </p:cNvPr>
          <p:cNvSpPr txBox="1">
            <a:spLocks noChangeArrowheads="1"/>
          </p:cNvSpPr>
          <p:nvPr/>
        </p:nvSpPr>
        <p:spPr bwMode="auto">
          <a:xfrm>
            <a:off x="1331913" y="2060575"/>
            <a:ext cx="69119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a:t>Dalla </a:t>
            </a:r>
            <a:r>
              <a:rPr lang="it-IT" altLang="it-IT" sz="2000" b="1"/>
              <a:t>[3]</a:t>
            </a:r>
            <a:r>
              <a:rPr lang="it-IT" altLang="it-IT" sz="2000"/>
              <a:t>, dividendo per </a:t>
            </a:r>
            <a:r>
              <a:rPr lang="it-IT" altLang="it-IT" sz="2000" b="1" i="1">
                <a:latin typeface="Symbol" panose="05050102010706020507" pitchFamily="18" charset="2"/>
              </a:rPr>
              <a:t>D</a:t>
            </a:r>
            <a:r>
              <a:rPr lang="it-IT" altLang="it-IT" sz="2000" b="1" i="1"/>
              <a:t>q </a:t>
            </a:r>
            <a:r>
              <a:rPr lang="it-IT" altLang="it-IT" sz="2000"/>
              <a:t>entrambi i membri, e considerando una variazione marginale si ottiene: </a:t>
            </a:r>
          </a:p>
        </p:txBody>
      </p:sp>
      <p:graphicFrame>
        <p:nvGraphicFramePr>
          <p:cNvPr id="800777" name="Object 9">
            <a:extLst>
              <a:ext uri="{FF2B5EF4-FFF2-40B4-BE49-F238E27FC236}">
                <a16:creationId xmlns:a16="http://schemas.microsoft.com/office/drawing/2014/main" id="{DBE081C9-DBB0-4118-8EF0-290D14FFB5CF}"/>
              </a:ext>
            </a:extLst>
          </p:cNvPr>
          <p:cNvGraphicFramePr>
            <a:graphicFrameLocks noGrp="1" noChangeAspect="1"/>
          </p:cNvGraphicFramePr>
          <p:nvPr>
            <p:ph sz="half" idx="2"/>
          </p:nvPr>
        </p:nvGraphicFramePr>
        <p:xfrm>
          <a:off x="3492500" y="4594225"/>
          <a:ext cx="3744913" cy="995363"/>
        </p:xfrm>
        <a:graphic>
          <a:graphicData uri="http://schemas.openxmlformats.org/presentationml/2006/ole">
            <mc:AlternateContent xmlns:mc="http://schemas.openxmlformats.org/markup-compatibility/2006">
              <mc:Choice xmlns:v="urn:schemas-microsoft-com:vml" Requires="v">
                <p:oleObj spid="_x0000_s800806" name="Equation" r:id="rId4" imgW="1625400" imgH="431640" progId="Equation.3">
                  <p:embed/>
                </p:oleObj>
              </mc:Choice>
              <mc:Fallback>
                <p:oleObj name="Equation" r:id="rId4" imgW="1625400" imgH="431640" progId="Equation.3">
                  <p:embed/>
                  <p:pic>
                    <p:nvPicPr>
                      <p:cNvPr id="0" name="Object 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4594225"/>
                        <a:ext cx="3744913"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800781" name="Group 13">
            <a:extLst>
              <a:ext uri="{FF2B5EF4-FFF2-40B4-BE49-F238E27FC236}">
                <a16:creationId xmlns:a16="http://schemas.microsoft.com/office/drawing/2014/main" id="{F5EA5212-3894-4B87-986A-39404717799F}"/>
              </a:ext>
            </a:extLst>
          </p:cNvPr>
          <p:cNvGrpSpPr>
            <a:grpSpLocks/>
          </p:cNvGrpSpPr>
          <p:nvPr/>
        </p:nvGrpSpPr>
        <p:grpSpPr bwMode="auto">
          <a:xfrm>
            <a:off x="2051050" y="2997200"/>
            <a:ext cx="4681538" cy="1041400"/>
            <a:chOff x="1020" y="2024"/>
            <a:chExt cx="2949" cy="656"/>
          </a:xfrm>
        </p:grpSpPr>
        <p:graphicFrame>
          <p:nvGraphicFramePr>
            <p:cNvPr id="800772" name="Object 4">
              <a:extLst>
                <a:ext uri="{FF2B5EF4-FFF2-40B4-BE49-F238E27FC236}">
                  <a16:creationId xmlns:a16="http://schemas.microsoft.com/office/drawing/2014/main" id="{D0886045-899A-4199-970B-31EB8A8A45E2}"/>
                </a:ext>
              </a:extLst>
            </p:cNvPr>
            <p:cNvGraphicFramePr>
              <a:graphicFrameLocks noChangeAspect="1"/>
            </p:cNvGraphicFramePr>
            <p:nvPr/>
          </p:nvGraphicFramePr>
          <p:xfrm>
            <a:off x="1878" y="2024"/>
            <a:ext cx="2091" cy="656"/>
          </p:xfrm>
          <a:graphic>
            <a:graphicData uri="http://schemas.openxmlformats.org/presentationml/2006/ole">
              <mc:AlternateContent xmlns:mc="http://schemas.openxmlformats.org/markup-compatibility/2006">
                <mc:Choice xmlns:v="urn:schemas-microsoft-com:vml" Requires="v">
                  <p:oleObj spid="_x0000_s800807" name="Equation" r:id="rId6" imgW="1371600" imgH="380880" progId="Equation.3">
                    <p:embed/>
                  </p:oleObj>
                </mc:Choice>
                <mc:Fallback>
                  <p:oleObj name="Equation" r:id="rId6" imgW="1371600" imgH="38088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78" y="2024"/>
                          <a:ext cx="2091" cy="6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0779" name="Text Box 11">
              <a:extLst>
                <a:ext uri="{FF2B5EF4-FFF2-40B4-BE49-F238E27FC236}">
                  <a16:creationId xmlns:a16="http://schemas.microsoft.com/office/drawing/2014/main" id="{DFF159C5-091F-4236-A54E-948BA7E9AA50}"/>
                </a:ext>
              </a:extLst>
            </p:cNvPr>
            <p:cNvSpPr txBox="1">
              <a:spLocks noChangeArrowheads="1"/>
            </p:cNvSpPr>
            <p:nvPr/>
          </p:nvSpPr>
          <p:spPr bwMode="auto">
            <a:xfrm>
              <a:off x="1020" y="2205"/>
              <a:ext cx="590" cy="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200" b="1"/>
                <a:t>[4]</a:t>
              </a:r>
            </a:p>
          </p:txBody>
        </p:sp>
      </p:grpSp>
      <p:sp>
        <p:nvSpPr>
          <p:cNvPr id="800780" name="Text Box 12">
            <a:extLst>
              <a:ext uri="{FF2B5EF4-FFF2-40B4-BE49-F238E27FC236}">
                <a16:creationId xmlns:a16="http://schemas.microsoft.com/office/drawing/2014/main" id="{244B6E04-A29C-4D1C-B192-59206313DA4F}"/>
              </a:ext>
            </a:extLst>
          </p:cNvPr>
          <p:cNvSpPr txBox="1">
            <a:spLocks noChangeArrowheads="1"/>
          </p:cNvSpPr>
          <p:nvPr/>
        </p:nvSpPr>
        <p:spPr bwMode="auto">
          <a:xfrm>
            <a:off x="2411413" y="4797425"/>
            <a:ext cx="9366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200" b="1"/>
              <a:t>[5]</a:t>
            </a:r>
          </a:p>
        </p:txBody>
      </p:sp>
      <p:sp>
        <p:nvSpPr>
          <p:cNvPr id="800782" name="Text Box 14">
            <a:extLst>
              <a:ext uri="{FF2B5EF4-FFF2-40B4-BE49-F238E27FC236}">
                <a16:creationId xmlns:a16="http://schemas.microsoft.com/office/drawing/2014/main" id="{E020C8CA-030B-4AB7-A3D5-74791CB6177E}"/>
              </a:ext>
            </a:extLst>
          </p:cNvPr>
          <p:cNvSpPr txBox="1">
            <a:spLocks noChangeArrowheads="1"/>
          </p:cNvSpPr>
          <p:nvPr/>
        </p:nvSpPr>
        <p:spPr bwMode="auto">
          <a:xfrm>
            <a:off x="1187450" y="5697538"/>
            <a:ext cx="79565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b="1">
                <a:solidFill>
                  <a:srgbClr val="FF3300"/>
                </a:solidFill>
              </a:rPr>
              <a:t>NB</a:t>
            </a:r>
            <a:r>
              <a:rPr lang="it-IT" altLang="it-IT" sz="2000"/>
              <a:t>: in </a:t>
            </a:r>
            <a:r>
              <a:rPr lang="it-IT" altLang="it-IT" sz="2000" b="1">
                <a:solidFill>
                  <a:schemeClr val="hlink"/>
                </a:solidFill>
              </a:rPr>
              <a:t>monopolio</a:t>
            </a:r>
            <a:r>
              <a:rPr lang="it-IT" altLang="it-IT" sz="2000"/>
              <a:t>, la curva di </a:t>
            </a:r>
            <a:r>
              <a:rPr lang="it-IT" altLang="it-IT" sz="2000" b="1" i="1">
                <a:solidFill>
                  <a:schemeClr val="bg2"/>
                </a:solidFill>
              </a:rPr>
              <a:t>RMe</a:t>
            </a:r>
            <a:r>
              <a:rPr lang="it-IT" altLang="it-IT" sz="2000"/>
              <a:t>, ossia la domanda, sta sopra quella di </a:t>
            </a:r>
            <a:r>
              <a:rPr lang="it-IT" altLang="it-IT" sz="2000" b="1" i="1">
                <a:solidFill>
                  <a:schemeClr val="bg2"/>
                </a:solidFill>
              </a:rPr>
              <a:t>RMg</a:t>
            </a:r>
            <a:r>
              <a:rPr lang="it-IT" altLang="it-IT" sz="2000"/>
              <a:t>, la quale ne mima l’andamento, allontanandosi (avvicinandosi a) da essa per valori elevati (bassi) di </a:t>
            </a:r>
            <a:r>
              <a:rPr lang="it-IT" altLang="it-IT" sz="2000" i="1"/>
              <a:t>q</a:t>
            </a:r>
          </a:p>
        </p:txBody>
      </p:sp>
      <p:sp>
        <p:nvSpPr>
          <p:cNvPr id="800785" name="Oval 17">
            <a:extLst>
              <a:ext uri="{FF2B5EF4-FFF2-40B4-BE49-F238E27FC236}">
                <a16:creationId xmlns:a16="http://schemas.microsoft.com/office/drawing/2014/main" id="{367BBBA3-D328-412D-B221-8AE84630CE30}"/>
              </a:ext>
            </a:extLst>
          </p:cNvPr>
          <p:cNvSpPr>
            <a:spLocks noChangeArrowheads="1"/>
          </p:cNvSpPr>
          <p:nvPr/>
        </p:nvSpPr>
        <p:spPr bwMode="auto">
          <a:xfrm>
            <a:off x="4929188" y="3049588"/>
            <a:ext cx="865187" cy="974725"/>
          </a:xfrm>
          <a:prstGeom prst="ellips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0786" name="Line 18">
            <a:extLst>
              <a:ext uri="{FF2B5EF4-FFF2-40B4-BE49-F238E27FC236}">
                <a16:creationId xmlns:a16="http://schemas.microsoft.com/office/drawing/2014/main" id="{D8A551CB-6DBA-494C-AAF6-29030E2142BE}"/>
              </a:ext>
            </a:extLst>
          </p:cNvPr>
          <p:cNvSpPr>
            <a:spLocks noChangeShapeType="1"/>
          </p:cNvSpPr>
          <p:nvPr/>
        </p:nvSpPr>
        <p:spPr bwMode="auto">
          <a:xfrm flipH="1" flipV="1">
            <a:off x="4572000" y="3644900"/>
            <a:ext cx="720725" cy="1584325"/>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0787" name="Text Box 19">
            <a:extLst>
              <a:ext uri="{FF2B5EF4-FFF2-40B4-BE49-F238E27FC236}">
                <a16:creationId xmlns:a16="http://schemas.microsoft.com/office/drawing/2014/main" id="{1C791720-7738-4F9D-A159-BC37F20E3CF1}"/>
              </a:ext>
            </a:extLst>
          </p:cNvPr>
          <p:cNvSpPr txBox="1">
            <a:spLocks noChangeArrowheads="1"/>
          </p:cNvSpPr>
          <p:nvPr/>
        </p:nvSpPr>
        <p:spPr bwMode="auto">
          <a:xfrm>
            <a:off x="5003800" y="4005263"/>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t>(</a:t>
            </a:r>
            <a:r>
              <a:rPr lang="it-IT" altLang="it-IT" sz="2000">
                <a:solidFill>
                  <a:srgbClr val="FF5050"/>
                </a:solidFill>
              </a:rPr>
              <a:t>-</a:t>
            </a:r>
            <a:r>
              <a:rPr lang="it-IT" altLang="it-IT" sz="20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00770"/>
                                        </p:tgtEl>
                                        <p:attrNameLst>
                                          <p:attrName>style.visibility</p:attrName>
                                        </p:attrNameLst>
                                      </p:cBhvr>
                                      <p:to>
                                        <p:strVal val="visible"/>
                                      </p:to>
                                    </p:set>
                                    <p:animEffect transition="in" filter="box(in)">
                                      <p:cBhvr>
                                        <p:cTn id="7" dur="500"/>
                                        <p:tgtEl>
                                          <p:spTgt spid="800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00776"/>
                                        </p:tgtEl>
                                        <p:attrNameLst>
                                          <p:attrName>style.visibility</p:attrName>
                                        </p:attrNameLst>
                                      </p:cBhvr>
                                      <p:to>
                                        <p:strVal val="visible"/>
                                      </p:to>
                                    </p:set>
                                    <p:animEffect transition="in" filter="slide(fromBottom)">
                                      <p:cBhvr>
                                        <p:cTn id="12" dur="500"/>
                                        <p:tgtEl>
                                          <p:spTgt spid="8007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800781"/>
                                        </p:tgtEl>
                                        <p:attrNameLst>
                                          <p:attrName>style.visibility</p:attrName>
                                        </p:attrNameLst>
                                      </p:cBhvr>
                                      <p:to>
                                        <p:strVal val="visible"/>
                                      </p:to>
                                    </p:set>
                                    <p:animEffect transition="in" filter="slide(fromBottom)">
                                      <p:cBhvr>
                                        <p:cTn id="17" dur="500"/>
                                        <p:tgtEl>
                                          <p:spTgt spid="8007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800785"/>
                                        </p:tgtEl>
                                        <p:attrNameLst>
                                          <p:attrName>style.visibility</p:attrName>
                                        </p:attrNameLst>
                                      </p:cBhvr>
                                      <p:to>
                                        <p:strVal val="visible"/>
                                      </p:to>
                                    </p:set>
                                    <p:animEffect transition="in" filter="slide(fromBottom)">
                                      <p:cBhvr>
                                        <p:cTn id="22" dur="500"/>
                                        <p:tgtEl>
                                          <p:spTgt spid="800785"/>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800771">
                                            <p:txEl>
                                              <p:pRg st="0" end="0"/>
                                            </p:txEl>
                                          </p:spTgt>
                                        </p:tgtEl>
                                        <p:attrNameLst>
                                          <p:attrName>style.visibility</p:attrName>
                                        </p:attrNameLst>
                                      </p:cBhvr>
                                      <p:to>
                                        <p:strVal val="visible"/>
                                      </p:to>
                                    </p:set>
                                    <p:animEffect transition="in" filter="slide(fromBottom)">
                                      <p:cBhvr>
                                        <p:cTn id="25" dur="500"/>
                                        <p:tgtEl>
                                          <p:spTgt spid="800771">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00787"/>
                                        </p:tgtEl>
                                        <p:attrNameLst>
                                          <p:attrName>style.visibility</p:attrName>
                                        </p:attrNameLst>
                                      </p:cBhvr>
                                      <p:to>
                                        <p:strVal val="visible"/>
                                      </p:to>
                                    </p:set>
                                    <p:anim calcmode="lin" valueType="num">
                                      <p:cBhvr additive="base">
                                        <p:cTn id="30" dur="500" fill="hold"/>
                                        <p:tgtEl>
                                          <p:spTgt spid="800787"/>
                                        </p:tgtEl>
                                        <p:attrNameLst>
                                          <p:attrName>ppt_x</p:attrName>
                                        </p:attrNameLst>
                                      </p:cBhvr>
                                      <p:tavLst>
                                        <p:tav tm="0">
                                          <p:val>
                                            <p:strVal val="#ppt_x"/>
                                          </p:val>
                                        </p:tav>
                                        <p:tav tm="100000">
                                          <p:val>
                                            <p:strVal val="#ppt_x"/>
                                          </p:val>
                                        </p:tav>
                                      </p:tavLst>
                                    </p:anim>
                                    <p:anim calcmode="lin" valueType="num">
                                      <p:cBhvr additive="base">
                                        <p:cTn id="31" dur="500" fill="hold"/>
                                        <p:tgtEl>
                                          <p:spTgt spid="800787"/>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800780"/>
                                        </p:tgtEl>
                                        <p:attrNameLst>
                                          <p:attrName>style.visibility</p:attrName>
                                        </p:attrNameLst>
                                      </p:cBhvr>
                                      <p:to>
                                        <p:strVal val="visible"/>
                                      </p:to>
                                    </p:set>
                                    <p:animEffect transition="in" filter="slide(fromBottom)">
                                      <p:cBhvr>
                                        <p:cTn id="36" dur="500"/>
                                        <p:tgtEl>
                                          <p:spTgt spid="800780"/>
                                        </p:tgtEl>
                                      </p:cBhvr>
                                    </p:animEffect>
                                  </p:childTnLst>
                                </p:cTn>
                              </p:par>
                              <p:par>
                                <p:cTn id="37" presetID="12" presetClass="entr" presetSubtype="4" fill="hold" nodeType="withEffect">
                                  <p:stCondLst>
                                    <p:cond delay="0"/>
                                  </p:stCondLst>
                                  <p:childTnLst>
                                    <p:set>
                                      <p:cBhvr>
                                        <p:cTn id="38" dur="1" fill="hold">
                                          <p:stCondLst>
                                            <p:cond delay="0"/>
                                          </p:stCondLst>
                                        </p:cTn>
                                        <p:tgtEl>
                                          <p:spTgt spid="800777"/>
                                        </p:tgtEl>
                                        <p:attrNameLst>
                                          <p:attrName>style.visibility</p:attrName>
                                        </p:attrNameLst>
                                      </p:cBhvr>
                                      <p:to>
                                        <p:strVal val="visible"/>
                                      </p:to>
                                    </p:set>
                                    <p:animEffect transition="in" filter="slide(fromBottom)">
                                      <p:cBhvr>
                                        <p:cTn id="39" dur="500"/>
                                        <p:tgtEl>
                                          <p:spTgt spid="80077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800782"/>
                                        </p:tgtEl>
                                        <p:attrNameLst>
                                          <p:attrName>style.visibility</p:attrName>
                                        </p:attrNameLst>
                                      </p:cBhvr>
                                      <p:to>
                                        <p:strVal val="visible"/>
                                      </p:to>
                                    </p:set>
                                    <p:animEffect transition="in" filter="slide(fromBottom)">
                                      <p:cBhvr>
                                        <p:cTn id="44" dur="500"/>
                                        <p:tgtEl>
                                          <p:spTgt spid="80078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00786"/>
                                        </p:tgtEl>
                                        <p:attrNameLst>
                                          <p:attrName>style.visibility</p:attrName>
                                        </p:attrNameLst>
                                      </p:cBhvr>
                                      <p:to>
                                        <p:strVal val="visible"/>
                                      </p:to>
                                    </p:set>
                                    <p:anim calcmode="lin" valueType="num">
                                      <p:cBhvr additive="base">
                                        <p:cTn id="49" dur="500" fill="hold"/>
                                        <p:tgtEl>
                                          <p:spTgt spid="800786"/>
                                        </p:tgtEl>
                                        <p:attrNameLst>
                                          <p:attrName>ppt_x</p:attrName>
                                        </p:attrNameLst>
                                      </p:cBhvr>
                                      <p:tavLst>
                                        <p:tav tm="0">
                                          <p:val>
                                            <p:strVal val="#ppt_x"/>
                                          </p:val>
                                        </p:tav>
                                        <p:tav tm="100000">
                                          <p:val>
                                            <p:strVal val="#ppt_x"/>
                                          </p:val>
                                        </p:tav>
                                      </p:tavLst>
                                    </p:anim>
                                    <p:anim calcmode="lin" valueType="num">
                                      <p:cBhvr additive="base">
                                        <p:cTn id="50" dur="500" fill="hold"/>
                                        <p:tgtEl>
                                          <p:spTgt spid="8007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0770" grpId="0" autoUpdateAnimBg="0"/>
      <p:bldP spid="800771" grpId="0" build="p"/>
      <p:bldP spid="800776" grpId="0"/>
      <p:bldP spid="800780" grpId="0"/>
      <p:bldP spid="800782" grpId="0"/>
      <p:bldP spid="80078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egnaposto numero diapositiva 3">
            <a:extLst>
              <a:ext uri="{FF2B5EF4-FFF2-40B4-BE49-F238E27FC236}">
                <a16:creationId xmlns:a16="http://schemas.microsoft.com/office/drawing/2014/main" id="{0518F946-B867-4334-8F2D-751F1D1962D2}"/>
              </a:ext>
            </a:extLst>
          </p:cNvPr>
          <p:cNvSpPr>
            <a:spLocks noGrp="1"/>
          </p:cNvSpPr>
          <p:nvPr>
            <p:ph type="sldNum" sz="quarter" idx="10"/>
          </p:nvPr>
        </p:nvSpPr>
        <p:spPr/>
        <p:txBody>
          <a:bodyPr/>
          <a:lstStyle/>
          <a:p>
            <a:fld id="{5FD56110-5EB5-4176-9D7B-C3853E3EDE8A}" type="slidenum">
              <a:rPr lang="it-IT" altLang="it-IT"/>
              <a:pPr/>
              <a:t>18</a:t>
            </a:fld>
            <a:endParaRPr lang="it-IT" altLang="it-IT"/>
          </a:p>
        </p:txBody>
      </p:sp>
      <p:sp>
        <p:nvSpPr>
          <p:cNvPr id="918530" name="Rectangle 2">
            <a:extLst>
              <a:ext uri="{FF2B5EF4-FFF2-40B4-BE49-F238E27FC236}">
                <a16:creationId xmlns:a16="http://schemas.microsoft.com/office/drawing/2014/main" id="{75C0A0B8-BF02-4967-B21F-F86E9E805D46}"/>
              </a:ext>
            </a:extLst>
          </p:cNvPr>
          <p:cNvSpPr>
            <a:spLocks noGrp="1" noChangeArrowheads="1"/>
          </p:cNvSpPr>
          <p:nvPr>
            <p:ph type="title"/>
          </p:nvPr>
        </p:nvSpPr>
        <p:spPr/>
        <p:txBody>
          <a:bodyPr/>
          <a:lstStyle/>
          <a:p>
            <a:r>
              <a:rPr lang="it-IT" altLang="it-IT" sz="1600"/>
              <a:t>i) Ricavo medio (domanda) e ricavo marginale in monopolio:                 un esempio con domanda lineare</a:t>
            </a:r>
          </a:p>
        </p:txBody>
      </p:sp>
      <p:grpSp>
        <p:nvGrpSpPr>
          <p:cNvPr id="918533" name="Group 5">
            <a:extLst>
              <a:ext uri="{FF2B5EF4-FFF2-40B4-BE49-F238E27FC236}">
                <a16:creationId xmlns:a16="http://schemas.microsoft.com/office/drawing/2014/main" id="{EA236090-9D5C-4A0C-956A-654CF89860B2}"/>
              </a:ext>
            </a:extLst>
          </p:cNvPr>
          <p:cNvGrpSpPr>
            <a:grpSpLocks/>
          </p:cNvGrpSpPr>
          <p:nvPr/>
        </p:nvGrpSpPr>
        <p:grpSpPr bwMode="auto">
          <a:xfrm>
            <a:off x="1619250" y="2416175"/>
            <a:ext cx="4492625" cy="4170363"/>
            <a:chOff x="1675" y="1522"/>
            <a:chExt cx="2830" cy="2627"/>
          </a:xfrm>
        </p:grpSpPr>
        <p:sp>
          <p:nvSpPr>
            <p:cNvPr id="918534" name="Rectangle 6">
              <a:extLst>
                <a:ext uri="{FF2B5EF4-FFF2-40B4-BE49-F238E27FC236}">
                  <a16:creationId xmlns:a16="http://schemas.microsoft.com/office/drawing/2014/main" id="{2F3C4788-0E6C-438D-B21D-4C749F9CCEAC}"/>
                </a:ext>
              </a:extLst>
            </p:cNvPr>
            <p:cNvSpPr>
              <a:spLocks noChangeArrowheads="1"/>
            </p:cNvSpPr>
            <p:nvPr/>
          </p:nvSpPr>
          <p:spPr bwMode="auto">
            <a:xfrm>
              <a:off x="1675" y="1522"/>
              <a:ext cx="220"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p</a:t>
              </a:r>
              <a:endParaRPr lang="it-IT" altLang="it-IT" sz="1400" b="1"/>
            </a:p>
          </p:txBody>
        </p:sp>
        <p:sp>
          <p:nvSpPr>
            <p:cNvPr id="918535" name="Rectangle 7">
              <a:extLst>
                <a:ext uri="{FF2B5EF4-FFF2-40B4-BE49-F238E27FC236}">
                  <a16:creationId xmlns:a16="http://schemas.microsoft.com/office/drawing/2014/main" id="{A8F42D24-4A66-4850-BAF9-672F84F97AA6}"/>
                </a:ext>
              </a:extLst>
            </p:cNvPr>
            <p:cNvSpPr>
              <a:spLocks noChangeArrowheads="1"/>
            </p:cNvSpPr>
            <p:nvPr/>
          </p:nvSpPr>
          <p:spPr bwMode="auto">
            <a:xfrm>
              <a:off x="4302" y="3929"/>
              <a:ext cx="203"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endParaRPr lang="it-IT" altLang="it-IT" sz="1400" b="1"/>
            </a:p>
          </p:txBody>
        </p:sp>
        <p:sp>
          <p:nvSpPr>
            <p:cNvPr id="918536" name="Freeform 8">
              <a:extLst>
                <a:ext uri="{FF2B5EF4-FFF2-40B4-BE49-F238E27FC236}">
                  <a16:creationId xmlns:a16="http://schemas.microsoft.com/office/drawing/2014/main" id="{03A4B1F2-DF65-4909-82BF-BE409621074A}"/>
                </a:ext>
              </a:extLst>
            </p:cNvPr>
            <p:cNvSpPr>
              <a:spLocks/>
            </p:cNvSpPr>
            <p:nvPr/>
          </p:nvSpPr>
          <p:spPr bwMode="auto">
            <a:xfrm>
              <a:off x="1871" y="1611"/>
              <a:ext cx="2530" cy="2285"/>
            </a:xfrm>
            <a:custGeom>
              <a:avLst/>
              <a:gdLst>
                <a:gd name="T0" fmla="*/ 0 w 1650"/>
                <a:gd name="T1" fmla="*/ 0 h 3007"/>
                <a:gd name="T2" fmla="*/ 0 w 1650"/>
                <a:gd name="T3" fmla="*/ 3007 h 3007"/>
                <a:gd name="T4" fmla="*/ 1650 w 1650"/>
                <a:gd name="T5" fmla="*/ 3007 h 3007"/>
              </a:gdLst>
              <a:ahLst/>
              <a:cxnLst>
                <a:cxn ang="0">
                  <a:pos x="T0" y="T1"/>
                </a:cxn>
                <a:cxn ang="0">
                  <a:pos x="T2" y="T3"/>
                </a:cxn>
                <a:cxn ang="0">
                  <a:pos x="T4" y="T5"/>
                </a:cxn>
              </a:cxnLst>
              <a:rect l="0" t="0" r="r" b="b"/>
              <a:pathLst>
                <a:path w="1650" h="3007">
                  <a:moveTo>
                    <a:pt x="0" y="0"/>
                  </a:moveTo>
                  <a:lnTo>
                    <a:pt x="0" y="3007"/>
                  </a:lnTo>
                  <a:lnTo>
                    <a:pt x="1650" y="3007"/>
                  </a:lnTo>
                </a:path>
              </a:pathLst>
            </a:custGeom>
            <a:noFill/>
            <a:ln w="25400">
              <a:solidFill>
                <a:srgbClr val="000000"/>
              </a:solidFill>
              <a:round/>
              <a:headEnd type="triangl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18537" name="Rectangle 9">
              <a:extLst>
                <a:ext uri="{FF2B5EF4-FFF2-40B4-BE49-F238E27FC236}">
                  <a16:creationId xmlns:a16="http://schemas.microsoft.com/office/drawing/2014/main" id="{86B5B4E2-DB8A-498E-9F50-F840A9EC191F}"/>
                </a:ext>
              </a:extLst>
            </p:cNvPr>
            <p:cNvSpPr>
              <a:spLocks noChangeArrowheads="1"/>
            </p:cNvSpPr>
            <p:nvPr/>
          </p:nvSpPr>
          <p:spPr bwMode="auto">
            <a:xfrm>
              <a:off x="1740" y="3913"/>
              <a:ext cx="205"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0</a:t>
              </a:r>
            </a:p>
          </p:txBody>
        </p:sp>
      </p:grpSp>
      <p:grpSp>
        <p:nvGrpSpPr>
          <p:cNvPr id="918538" name="Group 10">
            <a:extLst>
              <a:ext uri="{FF2B5EF4-FFF2-40B4-BE49-F238E27FC236}">
                <a16:creationId xmlns:a16="http://schemas.microsoft.com/office/drawing/2014/main" id="{D6456DBB-9D90-4F3E-A3E8-66F0830C4032}"/>
              </a:ext>
            </a:extLst>
          </p:cNvPr>
          <p:cNvGrpSpPr>
            <a:grpSpLocks/>
          </p:cNvGrpSpPr>
          <p:nvPr/>
        </p:nvGrpSpPr>
        <p:grpSpPr bwMode="auto">
          <a:xfrm>
            <a:off x="2143125" y="3109913"/>
            <a:ext cx="4391025" cy="2628900"/>
            <a:chOff x="1895" y="1959"/>
            <a:chExt cx="2766" cy="1656"/>
          </a:xfrm>
        </p:grpSpPr>
        <p:sp>
          <p:nvSpPr>
            <p:cNvPr id="918539" name="Rectangle 11">
              <a:extLst>
                <a:ext uri="{FF2B5EF4-FFF2-40B4-BE49-F238E27FC236}">
                  <a16:creationId xmlns:a16="http://schemas.microsoft.com/office/drawing/2014/main" id="{BECEF1C7-6B5B-4C70-986E-97F400D79D5A}"/>
                </a:ext>
              </a:extLst>
            </p:cNvPr>
            <p:cNvSpPr>
              <a:spLocks noChangeArrowheads="1"/>
            </p:cNvSpPr>
            <p:nvPr/>
          </p:nvSpPr>
          <p:spPr bwMode="auto">
            <a:xfrm>
              <a:off x="3909" y="3334"/>
              <a:ext cx="752" cy="2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D = RMe = p</a:t>
              </a:r>
              <a:endParaRPr lang="it-IT" altLang="it-IT" sz="1400" b="1"/>
            </a:p>
          </p:txBody>
        </p:sp>
        <p:sp>
          <p:nvSpPr>
            <p:cNvPr id="918540" name="Line 12">
              <a:extLst>
                <a:ext uri="{FF2B5EF4-FFF2-40B4-BE49-F238E27FC236}">
                  <a16:creationId xmlns:a16="http://schemas.microsoft.com/office/drawing/2014/main" id="{3B83A3E2-FFF8-4D2F-AD81-E4B477FF06DC}"/>
                </a:ext>
              </a:extLst>
            </p:cNvPr>
            <p:cNvSpPr>
              <a:spLocks noChangeShapeType="1"/>
            </p:cNvSpPr>
            <p:nvPr/>
          </p:nvSpPr>
          <p:spPr bwMode="auto">
            <a:xfrm>
              <a:off x="1895" y="1959"/>
              <a:ext cx="1970" cy="1533"/>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918541" name="Group 13">
            <a:extLst>
              <a:ext uri="{FF2B5EF4-FFF2-40B4-BE49-F238E27FC236}">
                <a16:creationId xmlns:a16="http://schemas.microsoft.com/office/drawing/2014/main" id="{19A9F7C3-A79C-4174-A071-A3DF240BE827}"/>
              </a:ext>
            </a:extLst>
          </p:cNvPr>
          <p:cNvGrpSpPr>
            <a:grpSpLocks/>
          </p:cNvGrpSpPr>
          <p:nvPr/>
        </p:nvGrpSpPr>
        <p:grpSpPr bwMode="auto">
          <a:xfrm>
            <a:off x="2143125" y="3109913"/>
            <a:ext cx="2503488" cy="3175000"/>
            <a:chOff x="1895" y="1959"/>
            <a:chExt cx="1577" cy="2000"/>
          </a:xfrm>
        </p:grpSpPr>
        <p:sp>
          <p:nvSpPr>
            <p:cNvPr id="918542" name="Rectangle 14">
              <a:extLst>
                <a:ext uri="{FF2B5EF4-FFF2-40B4-BE49-F238E27FC236}">
                  <a16:creationId xmlns:a16="http://schemas.microsoft.com/office/drawing/2014/main" id="{C53BAE63-892E-4855-AEF4-72ECC64E2051}"/>
                </a:ext>
              </a:extLst>
            </p:cNvPr>
            <p:cNvSpPr>
              <a:spLocks noChangeArrowheads="1"/>
            </p:cNvSpPr>
            <p:nvPr/>
          </p:nvSpPr>
          <p:spPr bwMode="auto">
            <a:xfrm>
              <a:off x="2925" y="3477"/>
              <a:ext cx="547" cy="4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en-US" altLang="it-IT" sz="1400" b="1" i="1"/>
                <a:t>RMg</a:t>
              </a:r>
              <a:endParaRPr lang="it-IT" altLang="it-IT" sz="1400" b="1"/>
            </a:p>
          </p:txBody>
        </p:sp>
        <p:sp>
          <p:nvSpPr>
            <p:cNvPr id="918543" name="Line 15">
              <a:extLst>
                <a:ext uri="{FF2B5EF4-FFF2-40B4-BE49-F238E27FC236}">
                  <a16:creationId xmlns:a16="http://schemas.microsoft.com/office/drawing/2014/main" id="{48A107C0-BB8F-4B32-8E39-8F283C0D9860}"/>
                </a:ext>
              </a:extLst>
            </p:cNvPr>
            <p:cNvSpPr>
              <a:spLocks noChangeShapeType="1"/>
            </p:cNvSpPr>
            <p:nvPr/>
          </p:nvSpPr>
          <p:spPr bwMode="auto">
            <a:xfrm>
              <a:off x="1895" y="1959"/>
              <a:ext cx="984" cy="1643"/>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
        <p:nvSpPr>
          <p:cNvPr id="918544" name="Text Box 16">
            <a:extLst>
              <a:ext uri="{FF2B5EF4-FFF2-40B4-BE49-F238E27FC236}">
                <a16:creationId xmlns:a16="http://schemas.microsoft.com/office/drawing/2014/main" id="{2D80723C-D596-4575-B9DC-6CD5F5534E9E}"/>
              </a:ext>
            </a:extLst>
          </p:cNvPr>
          <p:cNvSpPr txBox="1">
            <a:spLocks noChangeArrowheads="1"/>
          </p:cNvSpPr>
          <p:nvPr/>
        </p:nvSpPr>
        <p:spPr bwMode="auto">
          <a:xfrm>
            <a:off x="3851275" y="2060575"/>
            <a:ext cx="5076825" cy="2009775"/>
          </a:xfrm>
          <a:prstGeom prst="rect">
            <a:avLst/>
          </a:prstGeom>
          <a:solidFill>
            <a:srgbClr val="FFCCFF"/>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b="1" i="1"/>
              <a:t>RMe</a:t>
            </a:r>
            <a:r>
              <a:rPr lang="it-IT" altLang="it-IT" sz="2000" i="1"/>
              <a:t> = D</a:t>
            </a:r>
            <a:r>
              <a:rPr lang="it-IT" altLang="it-IT" sz="2000"/>
              <a:t>(</a:t>
            </a:r>
            <a:r>
              <a:rPr lang="it-IT" altLang="it-IT" sz="2000" i="1"/>
              <a:t>q</a:t>
            </a:r>
            <a:r>
              <a:rPr lang="it-IT" altLang="it-IT" sz="2000"/>
              <a:t>) = </a:t>
            </a:r>
            <a:r>
              <a:rPr lang="it-IT" altLang="it-IT" sz="2000" i="1"/>
              <a:t>p</a:t>
            </a:r>
            <a:r>
              <a:rPr lang="it-IT" altLang="it-IT" sz="2000"/>
              <a:t>(</a:t>
            </a:r>
            <a:r>
              <a:rPr lang="it-IT" altLang="it-IT" sz="2000" i="1"/>
              <a:t>q</a:t>
            </a:r>
            <a:r>
              <a:rPr lang="it-IT" altLang="it-IT" sz="2000"/>
              <a:t>) = </a:t>
            </a:r>
            <a:r>
              <a:rPr lang="it-IT" altLang="it-IT" sz="2000" i="1">
                <a:solidFill>
                  <a:srgbClr val="FF3300"/>
                </a:solidFill>
              </a:rPr>
              <a:t>a</a:t>
            </a:r>
            <a:r>
              <a:rPr lang="it-IT" altLang="it-IT" sz="2000">
                <a:solidFill>
                  <a:srgbClr val="FF3300"/>
                </a:solidFill>
              </a:rPr>
              <a:t> – </a:t>
            </a:r>
            <a:r>
              <a:rPr lang="it-IT" altLang="it-IT" sz="2000" i="1">
                <a:solidFill>
                  <a:srgbClr val="FF3300"/>
                </a:solidFill>
              </a:rPr>
              <a:t>b</a:t>
            </a:r>
            <a:r>
              <a:rPr lang="it-IT" altLang="it-IT" sz="2000">
                <a:solidFill>
                  <a:srgbClr val="FF3300"/>
                </a:solidFill>
              </a:rPr>
              <a:t> </a:t>
            </a:r>
            <a:r>
              <a:rPr lang="it-IT" altLang="it-IT" sz="2000" b="1">
                <a:solidFill>
                  <a:srgbClr val="FF3300"/>
                </a:solidFill>
                <a:sym typeface="Symbol" panose="05050102010706020507" pitchFamily="18" charset="2"/>
              </a:rPr>
              <a:t></a:t>
            </a:r>
            <a:r>
              <a:rPr lang="it-IT" altLang="it-IT" sz="2000">
                <a:solidFill>
                  <a:srgbClr val="FF3300"/>
                </a:solidFill>
              </a:rPr>
              <a:t> </a:t>
            </a:r>
            <a:r>
              <a:rPr lang="it-IT" altLang="it-IT" sz="2000" i="1">
                <a:solidFill>
                  <a:srgbClr val="FF3300"/>
                </a:solidFill>
              </a:rPr>
              <a:t>q</a:t>
            </a:r>
            <a:r>
              <a:rPr lang="it-IT" altLang="it-IT" sz="2000" i="1"/>
              <a:t> </a:t>
            </a:r>
          </a:p>
          <a:p>
            <a:r>
              <a:rPr lang="it-IT" altLang="it-IT" sz="2000" b="1" i="1"/>
              <a:t>RT</a:t>
            </a:r>
            <a:r>
              <a:rPr lang="it-IT" altLang="it-IT" sz="2000" b="1"/>
              <a:t>(</a:t>
            </a:r>
            <a:r>
              <a:rPr lang="it-IT" altLang="it-IT" sz="2000" b="1" i="1"/>
              <a:t>q</a:t>
            </a:r>
            <a:r>
              <a:rPr lang="it-IT" altLang="it-IT" sz="2000" b="1"/>
              <a:t>)</a:t>
            </a:r>
            <a:r>
              <a:rPr lang="it-IT" altLang="it-IT" sz="2000"/>
              <a:t> = </a:t>
            </a:r>
            <a:r>
              <a:rPr lang="it-IT" altLang="it-IT" sz="2000" i="1"/>
              <a:t>p</a:t>
            </a:r>
            <a:r>
              <a:rPr lang="it-IT" altLang="it-IT" sz="2000"/>
              <a:t>(</a:t>
            </a:r>
            <a:r>
              <a:rPr lang="it-IT" altLang="it-IT" sz="2000" i="1"/>
              <a:t>q</a:t>
            </a:r>
            <a:r>
              <a:rPr lang="it-IT" altLang="it-IT" sz="2000"/>
              <a:t>) </a:t>
            </a:r>
            <a:r>
              <a:rPr lang="it-IT" altLang="it-IT" sz="2000" b="1">
                <a:sym typeface="Symbol" panose="05050102010706020507" pitchFamily="18" charset="2"/>
              </a:rPr>
              <a:t></a:t>
            </a:r>
            <a:r>
              <a:rPr lang="it-IT" altLang="it-IT" sz="2000"/>
              <a:t> </a:t>
            </a:r>
            <a:r>
              <a:rPr lang="it-IT" altLang="it-IT" sz="2000" i="1"/>
              <a:t>q</a:t>
            </a:r>
            <a:r>
              <a:rPr lang="it-IT" altLang="it-IT" sz="2000"/>
              <a:t> = (</a:t>
            </a:r>
            <a:r>
              <a:rPr lang="it-IT" altLang="it-IT" sz="2000" i="1"/>
              <a:t>a</a:t>
            </a:r>
            <a:r>
              <a:rPr lang="it-IT" altLang="it-IT" sz="2000"/>
              <a:t> – </a:t>
            </a:r>
            <a:r>
              <a:rPr lang="it-IT" altLang="it-IT" sz="2000" i="1"/>
              <a:t>b</a:t>
            </a:r>
            <a:r>
              <a:rPr lang="it-IT" altLang="it-IT" sz="2000" b="1"/>
              <a:t> </a:t>
            </a:r>
            <a:r>
              <a:rPr lang="it-IT" altLang="it-IT" sz="2000" b="1">
                <a:sym typeface="Symbol" panose="05050102010706020507" pitchFamily="18" charset="2"/>
              </a:rPr>
              <a:t></a:t>
            </a:r>
            <a:r>
              <a:rPr lang="it-IT" altLang="it-IT" sz="2000"/>
              <a:t> </a:t>
            </a:r>
            <a:r>
              <a:rPr lang="it-IT" altLang="it-IT" sz="2000" i="1"/>
              <a:t>q</a:t>
            </a:r>
            <a:r>
              <a:rPr lang="it-IT" altLang="it-IT" sz="2000"/>
              <a:t>)</a:t>
            </a:r>
            <a:r>
              <a:rPr lang="it-IT" altLang="it-IT" sz="2000" b="1"/>
              <a:t> </a:t>
            </a:r>
            <a:r>
              <a:rPr lang="it-IT" altLang="it-IT" sz="2000" b="1">
                <a:sym typeface="Symbol" panose="05050102010706020507" pitchFamily="18" charset="2"/>
              </a:rPr>
              <a:t></a:t>
            </a:r>
            <a:r>
              <a:rPr lang="it-IT" altLang="it-IT" sz="2000"/>
              <a:t> </a:t>
            </a:r>
            <a:r>
              <a:rPr lang="it-IT" altLang="it-IT" sz="2000" i="1"/>
              <a:t>q</a:t>
            </a:r>
            <a:r>
              <a:rPr lang="it-IT" altLang="it-IT" sz="2000"/>
              <a:t> = </a:t>
            </a:r>
          </a:p>
          <a:p>
            <a:r>
              <a:rPr lang="it-IT" altLang="it-IT" sz="2000" i="1"/>
              <a:t>a</a:t>
            </a:r>
            <a:r>
              <a:rPr lang="it-IT" altLang="it-IT" sz="2000"/>
              <a:t> </a:t>
            </a:r>
            <a:r>
              <a:rPr lang="it-IT" altLang="it-IT" sz="2000" b="1">
                <a:sym typeface="Symbol" panose="05050102010706020507" pitchFamily="18" charset="2"/>
              </a:rPr>
              <a:t></a:t>
            </a:r>
            <a:r>
              <a:rPr lang="it-IT" altLang="it-IT" sz="2000"/>
              <a:t> </a:t>
            </a:r>
            <a:r>
              <a:rPr lang="it-IT" altLang="it-IT" sz="2000" i="1"/>
              <a:t>q</a:t>
            </a:r>
            <a:r>
              <a:rPr lang="it-IT" altLang="it-IT" sz="2000"/>
              <a:t> – </a:t>
            </a:r>
            <a:r>
              <a:rPr lang="it-IT" altLang="it-IT" sz="2000" i="1"/>
              <a:t>b</a:t>
            </a:r>
            <a:r>
              <a:rPr lang="it-IT" altLang="it-IT" sz="2000"/>
              <a:t> </a:t>
            </a:r>
            <a:r>
              <a:rPr lang="it-IT" altLang="it-IT" sz="2000" b="1">
                <a:sym typeface="Symbol" panose="05050102010706020507" pitchFamily="18" charset="2"/>
              </a:rPr>
              <a:t></a:t>
            </a:r>
            <a:r>
              <a:rPr lang="it-IT" altLang="it-IT" sz="2000"/>
              <a:t> </a:t>
            </a:r>
            <a:r>
              <a:rPr lang="it-IT" altLang="it-IT" sz="2000" i="1"/>
              <a:t>q</a:t>
            </a:r>
            <a:r>
              <a:rPr lang="it-IT" altLang="it-IT" sz="2000" baseline="30000"/>
              <a:t>2</a:t>
            </a:r>
          </a:p>
          <a:p>
            <a:r>
              <a:rPr lang="it-IT" altLang="it-IT" sz="2000" b="1" i="1"/>
              <a:t>RMg</a:t>
            </a:r>
            <a:r>
              <a:rPr lang="it-IT" altLang="it-IT" sz="2000" i="1"/>
              <a:t> = dRT</a:t>
            </a:r>
            <a:r>
              <a:rPr lang="it-IT" altLang="it-IT" sz="2000"/>
              <a:t>/</a:t>
            </a:r>
            <a:r>
              <a:rPr lang="it-IT" altLang="it-IT" sz="2000" i="1"/>
              <a:t>dq</a:t>
            </a:r>
            <a:r>
              <a:rPr lang="it-IT" altLang="it-IT" sz="2000"/>
              <a:t> = </a:t>
            </a:r>
            <a:r>
              <a:rPr lang="it-IT" altLang="it-IT" sz="2000" i="1"/>
              <a:t>RMg</a:t>
            </a:r>
            <a:r>
              <a:rPr lang="it-IT" altLang="it-IT" sz="2000"/>
              <a:t> =</a:t>
            </a:r>
            <a:r>
              <a:rPr lang="it-IT" altLang="it-IT" sz="2000">
                <a:solidFill>
                  <a:srgbClr val="FF3300"/>
                </a:solidFill>
              </a:rPr>
              <a:t> </a:t>
            </a:r>
            <a:r>
              <a:rPr lang="it-IT" altLang="it-IT" sz="2000" i="1">
                <a:solidFill>
                  <a:srgbClr val="FF3300"/>
                </a:solidFill>
              </a:rPr>
              <a:t>a</a:t>
            </a:r>
            <a:r>
              <a:rPr lang="it-IT" altLang="it-IT" sz="2000">
                <a:solidFill>
                  <a:srgbClr val="FF3300"/>
                </a:solidFill>
              </a:rPr>
              <a:t> – 2 </a:t>
            </a:r>
            <a:r>
              <a:rPr lang="it-IT" altLang="it-IT" sz="2000" b="1">
                <a:solidFill>
                  <a:srgbClr val="FF3300"/>
                </a:solidFill>
                <a:sym typeface="Symbol" panose="05050102010706020507" pitchFamily="18" charset="2"/>
              </a:rPr>
              <a:t></a:t>
            </a:r>
            <a:r>
              <a:rPr lang="it-IT" altLang="it-IT" sz="2000">
                <a:solidFill>
                  <a:srgbClr val="FF3300"/>
                </a:solidFill>
              </a:rPr>
              <a:t> </a:t>
            </a:r>
            <a:r>
              <a:rPr lang="it-IT" altLang="it-IT" sz="2000" i="1">
                <a:solidFill>
                  <a:srgbClr val="FF3300"/>
                </a:solidFill>
              </a:rPr>
              <a:t>b</a:t>
            </a:r>
            <a:r>
              <a:rPr lang="it-IT" altLang="it-IT" sz="2000">
                <a:solidFill>
                  <a:srgbClr val="FF3300"/>
                </a:solidFill>
              </a:rPr>
              <a:t> </a:t>
            </a:r>
            <a:r>
              <a:rPr lang="it-IT" altLang="it-IT" sz="2000" b="1">
                <a:solidFill>
                  <a:srgbClr val="FF3300"/>
                </a:solidFill>
                <a:sym typeface="Symbol" panose="05050102010706020507" pitchFamily="18" charset="2"/>
              </a:rPr>
              <a:t></a:t>
            </a:r>
            <a:r>
              <a:rPr lang="it-IT" altLang="it-IT" sz="2000">
                <a:solidFill>
                  <a:srgbClr val="FF3300"/>
                </a:solidFill>
              </a:rPr>
              <a:t> </a:t>
            </a:r>
            <a:r>
              <a:rPr lang="it-IT" altLang="it-IT" sz="2000" i="1">
                <a:solidFill>
                  <a:srgbClr val="FF3300"/>
                </a:solidFill>
              </a:rPr>
              <a:t>q</a:t>
            </a:r>
            <a:r>
              <a:rPr lang="it-IT" altLang="it-IT" sz="2000"/>
              <a:t> </a:t>
            </a:r>
          </a:p>
        </p:txBody>
      </p:sp>
      <p:graphicFrame>
        <p:nvGraphicFramePr>
          <p:cNvPr id="918546" name="Object 18">
            <a:extLst>
              <a:ext uri="{FF2B5EF4-FFF2-40B4-BE49-F238E27FC236}">
                <a16:creationId xmlns:a16="http://schemas.microsoft.com/office/drawing/2014/main" id="{4503CA38-D5B0-49DF-880B-232ACC924671}"/>
              </a:ext>
            </a:extLst>
          </p:cNvPr>
          <p:cNvGraphicFramePr>
            <a:graphicFrameLocks noChangeAspect="1"/>
          </p:cNvGraphicFramePr>
          <p:nvPr/>
        </p:nvGraphicFramePr>
        <p:xfrm>
          <a:off x="5141913" y="4259263"/>
          <a:ext cx="3319462" cy="1041400"/>
        </p:xfrm>
        <a:graphic>
          <a:graphicData uri="http://schemas.openxmlformats.org/presentationml/2006/ole">
            <mc:AlternateContent xmlns:mc="http://schemas.openxmlformats.org/markup-compatibility/2006">
              <mc:Choice xmlns:v="urn:schemas-microsoft-com:vml" Requires="v">
                <p:oleObj spid="_x0000_s918559" name="Equation" r:id="rId4" imgW="1371600" imgH="380880" progId="Equation.3">
                  <p:embed/>
                </p:oleObj>
              </mc:Choice>
              <mc:Fallback>
                <p:oleObj name="Equation" r:id="rId4" imgW="1371600" imgH="380880" progId="Equation.3">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1913" y="4259263"/>
                        <a:ext cx="3319462" cy="104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8548" name="Line 20">
            <a:extLst>
              <a:ext uri="{FF2B5EF4-FFF2-40B4-BE49-F238E27FC236}">
                <a16:creationId xmlns:a16="http://schemas.microsoft.com/office/drawing/2014/main" id="{7F499602-A642-4CF3-8CAC-40D054A312BC}"/>
              </a:ext>
            </a:extLst>
          </p:cNvPr>
          <p:cNvSpPr>
            <a:spLocks noChangeShapeType="1"/>
          </p:cNvSpPr>
          <p:nvPr/>
        </p:nvSpPr>
        <p:spPr bwMode="auto">
          <a:xfrm flipH="1" flipV="1">
            <a:off x="2555875" y="3644900"/>
            <a:ext cx="4248150" cy="936625"/>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18549" name="Line 21">
            <a:extLst>
              <a:ext uri="{FF2B5EF4-FFF2-40B4-BE49-F238E27FC236}">
                <a16:creationId xmlns:a16="http://schemas.microsoft.com/office/drawing/2014/main" id="{4AF71A71-A193-48B1-9B6F-5F4888A57000}"/>
              </a:ext>
            </a:extLst>
          </p:cNvPr>
          <p:cNvSpPr>
            <a:spLocks noChangeShapeType="1"/>
          </p:cNvSpPr>
          <p:nvPr/>
        </p:nvSpPr>
        <p:spPr bwMode="auto">
          <a:xfrm flipH="1">
            <a:off x="4140200" y="4941888"/>
            <a:ext cx="3024188" cy="358775"/>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18533"/>
                                        </p:tgtEl>
                                        <p:attrNameLst>
                                          <p:attrName>style.visibility</p:attrName>
                                        </p:attrNameLst>
                                      </p:cBhvr>
                                      <p:to>
                                        <p:strVal val="visible"/>
                                      </p:to>
                                    </p:set>
                                    <p:anim calcmode="lin" valueType="num">
                                      <p:cBhvr additive="base">
                                        <p:cTn id="7" dur="500" fill="hold"/>
                                        <p:tgtEl>
                                          <p:spTgt spid="918533"/>
                                        </p:tgtEl>
                                        <p:attrNameLst>
                                          <p:attrName>ppt_x</p:attrName>
                                        </p:attrNameLst>
                                      </p:cBhvr>
                                      <p:tavLst>
                                        <p:tav tm="0">
                                          <p:val>
                                            <p:strVal val="0-#ppt_w/2"/>
                                          </p:val>
                                        </p:tav>
                                        <p:tav tm="100000">
                                          <p:val>
                                            <p:strVal val="#ppt_x"/>
                                          </p:val>
                                        </p:tav>
                                      </p:tavLst>
                                    </p:anim>
                                    <p:anim calcmode="lin" valueType="num">
                                      <p:cBhvr additive="base">
                                        <p:cTn id="8" dur="500" fill="hold"/>
                                        <p:tgtEl>
                                          <p:spTgt spid="91853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18538"/>
                                        </p:tgtEl>
                                        <p:attrNameLst>
                                          <p:attrName>style.visibility</p:attrName>
                                        </p:attrNameLst>
                                      </p:cBhvr>
                                      <p:to>
                                        <p:strVal val="visible"/>
                                      </p:to>
                                    </p:set>
                                    <p:anim calcmode="lin" valueType="num">
                                      <p:cBhvr additive="base">
                                        <p:cTn id="13" dur="500" fill="hold"/>
                                        <p:tgtEl>
                                          <p:spTgt spid="918538"/>
                                        </p:tgtEl>
                                        <p:attrNameLst>
                                          <p:attrName>ppt_x</p:attrName>
                                        </p:attrNameLst>
                                      </p:cBhvr>
                                      <p:tavLst>
                                        <p:tav tm="0">
                                          <p:val>
                                            <p:strVal val="0-#ppt_w/2"/>
                                          </p:val>
                                        </p:tav>
                                        <p:tav tm="100000">
                                          <p:val>
                                            <p:strVal val="#ppt_x"/>
                                          </p:val>
                                        </p:tav>
                                      </p:tavLst>
                                    </p:anim>
                                    <p:anim calcmode="lin" valueType="num">
                                      <p:cBhvr additive="base">
                                        <p:cTn id="14" dur="500" fill="hold"/>
                                        <p:tgtEl>
                                          <p:spTgt spid="9185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18541"/>
                                        </p:tgtEl>
                                        <p:attrNameLst>
                                          <p:attrName>style.visibility</p:attrName>
                                        </p:attrNameLst>
                                      </p:cBhvr>
                                      <p:to>
                                        <p:strVal val="visible"/>
                                      </p:to>
                                    </p:set>
                                    <p:anim calcmode="lin" valueType="num">
                                      <p:cBhvr additive="base">
                                        <p:cTn id="19" dur="500" fill="hold"/>
                                        <p:tgtEl>
                                          <p:spTgt spid="918541"/>
                                        </p:tgtEl>
                                        <p:attrNameLst>
                                          <p:attrName>ppt_x</p:attrName>
                                        </p:attrNameLst>
                                      </p:cBhvr>
                                      <p:tavLst>
                                        <p:tav tm="0">
                                          <p:val>
                                            <p:strVal val="0-#ppt_w/2"/>
                                          </p:val>
                                        </p:tav>
                                        <p:tav tm="100000">
                                          <p:val>
                                            <p:strVal val="#ppt_x"/>
                                          </p:val>
                                        </p:tav>
                                      </p:tavLst>
                                    </p:anim>
                                    <p:anim calcmode="lin" valueType="num">
                                      <p:cBhvr additive="base">
                                        <p:cTn id="20" dur="500" fill="hold"/>
                                        <p:tgtEl>
                                          <p:spTgt spid="91854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918546"/>
                                        </p:tgtEl>
                                        <p:attrNameLst>
                                          <p:attrName>style.visibility</p:attrName>
                                        </p:attrNameLst>
                                      </p:cBhvr>
                                      <p:to>
                                        <p:strVal val="visible"/>
                                      </p:to>
                                    </p:set>
                                    <p:animEffect transition="in" filter="slide(fromBottom)">
                                      <p:cBhvr>
                                        <p:cTn id="25" dur="500"/>
                                        <p:tgtEl>
                                          <p:spTgt spid="91854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918548"/>
                                        </p:tgtEl>
                                        <p:attrNameLst>
                                          <p:attrName>style.visibility</p:attrName>
                                        </p:attrNameLst>
                                      </p:cBhvr>
                                      <p:to>
                                        <p:strVal val="visible"/>
                                      </p:to>
                                    </p:set>
                                    <p:animEffect transition="in" filter="slide(fromBottom)">
                                      <p:cBhvr>
                                        <p:cTn id="30" dur="500"/>
                                        <p:tgtEl>
                                          <p:spTgt spid="91854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918549"/>
                                        </p:tgtEl>
                                        <p:attrNameLst>
                                          <p:attrName>style.visibility</p:attrName>
                                        </p:attrNameLst>
                                      </p:cBhvr>
                                      <p:to>
                                        <p:strVal val="visible"/>
                                      </p:to>
                                    </p:set>
                                    <p:animEffect transition="in" filter="slide(fromBottom)">
                                      <p:cBhvr>
                                        <p:cTn id="35" dur="500"/>
                                        <p:tgtEl>
                                          <p:spTgt spid="91854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918544"/>
                                        </p:tgtEl>
                                        <p:attrNameLst>
                                          <p:attrName>style.visibility</p:attrName>
                                        </p:attrNameLst>
                                      </p:cBhvr>
                                      <p:to>
                                        <p:strVal val="visible"/>
                                      </p:to>
                                    </p:set>
                                    <p:animEffect transition="in" filter="slide(fromBottom)">
                                      <p:cBhvr>
                                        <p:cTn id="40" dur="500"/>
                                        <p:tgtEl>
                                          <p:spTgt spid="918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854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egnaposto numero diapositiva 4">
            <a:extLst>
              <a:ext uri="{FF2B5EF4-FFF2-40B4-BE49-F238E27FC236}">
                <a16:creationId xmlns:a16="http://schemas.microsoft.com/office/drawing/2014/main" id="{8CB07241-39ED-43A3-A9AD-6B3B7A470722}"/>
              </a:ext>
            </a:extLst>
          </p:cNvPr>
          <p:cNvSpPr>
            <a:spLocks noGrp="1"/>
          </p:cNvSpPr>
          <p:nvPr>
            <p:ph type="sldNum" sz="quarter" idx="10"/>
          </p:nvPr>
        </p:nvSpPr>
        <p:spPr/>
        <p:txBody>
          <a:bodyPr/>
          <a:lstStyle/>
          <a:p>
            <a:fld id="{0A4667F1-4173-4C9B-A2F2-A66994D61429}" type="slidenum">
              <a:rPr lang="it-IT" altLang="it-IT"/>
              <a:pPr/>
              <a:t>19</a:t>
            </a:fld>
            <a:endParaRPr lang="it-IT" altLang="it-IT"/>
          </a:p>
        </p:txBody>
      </p:sp>
      <p:sp>
        <p:nvSpPr>
          <p:cNvPr id="915458" name="Rectangle 2">
            <a:extLst>
              <a:ext uri="{FF2B5EF4-FFF2-40B4-BE49-F238E27FC236}">
                <a16:creationId xmlns:a16="http://schemas.microsoft.com/office/drawing/2014/main" id="{88470199-891C-4319-ACEF-A077AF055578}"/>
              </a:ext>
            </a:extLst>
          </p:cNvPr>
          <p:cNvSpPr>
            <a:spLocks noGrp="1" noChangeArrowheads="1"/>
          </p:cNvSpPr>
          <p:nvPr>
            <p:ph type="title"/>
          </p:nvPr>
        </p:nvSpPr>
        <p:spPr/>
        <p:txBody>
          <a:bodyPr/>
          <a:lstStyle/>
          <a:p>
            <a:r>
              <a:rPr lang="it-IT" altLang="it-IT" sz="2000"/>
              <a:t>i) Equazione [5], [6] e [7] – </a:t>
            </a:r>
            <a:r>
              <a:rPr lang="en-GB" altLang="it-IT" sz="2000"/>
              <a:t>L’equilibrio del monopolista</a:t>
            </a:r>
            <a:endParaRPr lang="it-IT" altLang="it-IT" sz="2000"/>
          </a:p>
        </p:txBody>
      </p:sp>
      <p:graphicFrame>
        <p:nvGraphicFramePr>
          <p:cNvPr id="915464" name="Object 8">
            <a:extLst>
              <a:ext uri="{FF2B5EF4-FFF2-40B4-BE49-F238E27FC236}">
                <a16:creationId xmlns:a16="http://schemas.microsoft.com/office/drawing/2014/main" id="{E6BC3745-47FB-4936-83A9-AF4364EF5B53}"/>
              </a:ext>
            </a:extLst>
          </p:cNvPr>
          <p:cNvGraphicFramePr>
            <a:graphicFrameLocks noGrp="1" noChangeAspect="1"/>
          </p:cNvGraphicFramePr>
          <p:nvPr>
            <p:ph sz="half" idx="1"/>
          </p:nvPr>
        </p:nvGraphicFramePr>
        <p:xfrm>
          <a:off x="3989388" y="5259388"/>
          <a:ext cx="2316162" cy="617537"/>
        </p:xfrm>
        <a:graphic>
          <a:graphicData uri="http://schemas.openxmlformats.org/presentationml/2006/ole">
            <mc:AlternateContent xmlns:mc="http://schemas.openxmlformats.org/markup-compatibility/2006">
              <mc:Choice xmlns:v="urn:schemas-microsoft-com:vml" Requires="v">
                <p:oleObj spid="_x0000_s915498" name="Equation" r:id="rId4" imgW="571320" imgH="152280" progId="Equation.3">
                  <p:embed/>
                </p:oleObj>
              </mc:Choice>
              <mc:Fallback>
                <p:oleObj name="Equation" r:id="rId4" imgW="571320" imgH="152280" progId="Equation.3">
                  <p:embed/>
                  <p:pic>
                    <p:nvPicPr>
                      <p:cNvPr id="0" name="Object 8"/>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9388" y="5259388"/>
                        <a:ext cx="2316162" cy="61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15459" name="Text Box 3">
            <a:extLst>
              <a:ext uri="{FF2B5EF4-FFF2-40B4-BE49-F238E27FC236}">
                <a16:creationId xmlns:a16="http://schemas.microsoft.com/office/drawing/2014/main" id="{5A53F4DF-6328-4721-925B-7115F729D50E}"/>
              </a:ext>
            </a:extLst>
          </p:cNvPr>
          <p:cNvSpPr txBox="1">
            <a:spLocks noChangeArrowheads="1"/>
          </p:cNvSpPr>
          <p:nvPr/>
        </p:nvSpPr>
        <p:spPr bwMode="auto">
          <a:xfrm>
            <a:off x="1404938" y="2276475"/>
            <a:ext cx="6911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b="1">
                <a:solidFill>
                  <a:srgbClr val="FF3300"/>
                </a:solidFill>
              </a:rPr>
              <a:t>(I)</a:t>
            </a:r>
            <a:r>
              <a:rPr lang="it-IT" altLang="it-IT" sz="2000"/>
              <a:t> … in </a:t>
            </a:r>
            <a:r>
              <a:rPr lang="it-IT" altLang="it-IT" sz="2000" b="1">
                <a:solidFill>
                  <a:schemeClr val="hlink"/>
                </a:solidFill>
              </a:rPr>
              <a:t>monopolio</a:t>
            </a:r>
            <a:r>
              <a:rPr lang="it-IT" altLang="it-IT" sz="2000"/>
              <a:t>, </a:t>
            </a:r>
            <a:r>
              <a:rPr lang="it-IT" altLang="it-IT" sz="2000" b="1">
                <a:solidFill>
                  <a:srgbClr val="FF3300"/>
                </a:solidFill>
              </a:rPr>
              <a:t>VALE</a:t>
            </a:r>
            <a:r>
              <a:rPr lang="it-IT" altLang="it-IT" sz="2000" b="1"/>
              <a:t> </a:t>
            </a:r>
            <a:r>
              <a:rPr lang="it-IT" altLang="it-IT" sz="2000"/>
              <a:t>la seguente disuguaglianza</a:t>
            </a:r>
          </a:p>
        </p:txBody>
      </p:sp>
      <p:graphicFrame>
        <p:nvGraphicFramePr>
          <p:cNvPr id="915461" name="Object 5">
            <a:extLst>
              <a:ext uri="{FF2B5EF4-FFF2-40B4-BE49-F238E27FC236}">
                <a16:creationId xmlns:a16="http://schemas.microsoft.com/office/drawing/2014/main" id="{6F65F8FE-7E4D-4965-81E6-C17F87314442}"/>
              </a:ext>
            </a:extLst>
          </p:cNvPr>
          <p:cNvGraphicFramePr>
            <a:graphicFrameLocks noChangeAspect="1"/>
          </p:cNvGraphicFramePr>
          <p:nvPr/>
        </p:nvGraphicFramePr>
        <p:xfrm>
          <a:off x="3460750" y="2924175"/>
          <a:ext cx="3919538" cy="650875"/>
        </p:xfrm>
        <a:graphic>
          <a:graphicData uri="http://schemas.openxmlformats.org/presentationml/2006/ole">
            <mc:AlternateContent xmlns:mc="http://schemas.openxmlformats.org/markup-compatibility/2006">
              <mc:Choice xmlns:v="urn:schemas-microsoft-com:vml" Requires="v">
                <p:oleObj spid="_x0000_s915499" name="Equation" r:id="rId6" imgW="1054080" imgH="190440" progId="Equation.3">
                  <p:embed/>
                </p:oleObj>
              </mc:Choice>
              <mc:Fallback>
                <p:oleObj name="Equation" r:id="rId6" imgW="1054080" imgH="1904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0750" y="2924175"/>
                        <a:ext cx="3919538"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5462" name="Text Box 6">
            <a:extLst>
              <a:ext uri="{FF2B5EF4-FFF2-40B4-BE49-F238E27FC236}">
                <a16:creationId xmlns:a16="http://schemas.microsoft.com/office/drawing/2014/main" id="{E9F67966-55ED-41A5-A265-401915C5C60E}"/>
              </a:ext>
            </a:extLst>
          </p:cNvPr>
          <p:cNvSpPr txBox="1">
            <a:spLocks noChangeArrowheads="1"/>
          </p:cNvSpPr>
          <p:nvPr/>
        </p:nvSpPr>
        <p:spPr bwMode="auto">
          <a:xfrm>
            <a:off x="2268538" y="2971800"/>
            <a:ext cx="10652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200" b="1"/>
              <a:t>[5]</a:t>
            </a:r>
          </a:p>
        </p:txBody>
      </p:sp>
      <p:sp>
        <p:nvSpPr>
          <p:cNvPr id="915465" name="Text Box 9">
            <a:extLst>
              <a:ext uri="{FF2B5EF4-FFF2-40B4-BE49-F238E27FC236}">
                <a16:creationId xmlns:a16="http://schemas.microsoft.com/office/drawing/2014/main" id="{2F0F69CB-DDF5-401D-95FE-9AE47868B849}"/>
              </a:ext>
            </a:extLst>
          </p:cNvPr>
          <p:cNvSpPr txBox="1">
            <a:spLocks noChangeArrowheads="1"/>
          </p:cNvSpPr>
          <p:nvPr/>
        </p:nvSpPr>
        <p:spPr bwMode="auto">
          <a:xfrm>
            <a:off x="2282825" y="5294313"/>
            <a:ext cx="93662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200" b="1"/>
              <a:t>[6]</a:t>
            </a:r>
          </a:p>
        </p:txBody>
      </p:sp>
      <p:sp>
        <p:nvSpPr>
          <p:cNvPr id="915466" name="Text Box 10">
            <a:extLst>
              <a:ext uri="{FF2B5EF4-FFF2-40B4-BE49-F238E27FC236}">
                <a16:creationId xmlns:a16="http://schemas.microsoft.com/office/drawing/2014/main" id="{B3628A8B-72F7-4D02-AD08-319F4A8F88D0}"/>
              </a:ext>
            </a:extLst>
          </p:cNvPr>
          <p:cNvSpPr txBox="1">
            <a:spLocks noChangeArrowheads="1"/>
          </p:cNvSpPr>
          <p:nvPr/>
        </p:nvSpPr>
        <p:spPr bwMode="auto">
          <a:xfrm>
            <a:off x="1476375" y="4076700"/>
            <a:ext cx="69119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2000" b="1">
                <a:solidFill>
                  <a:srgbClr val="FF3300"/>
                </a:solidFill>
              </a:rPr>
              <a:t>(II)</a:t>
            </a:r>
            <a:r>
              <a:rPr lang="it-IT" altLang="it-IT" sz="2000"/>
              <a:t>… e, in </a:t>
            </a:r>
            <a:r>
              <a:rPr lang="it-IT" altLang="it-IT" sz="2000" b="1">
                <a:solidFill>
                  <a:schemeClr val="hlink"/>
                </a:solidFill>
              </a:rPr>
              <a:t>monopolio</a:t>
            </a:r>
            <a:r>
              <a:rPr lang="it-IT" altLang="it-IT" sz="2000"/>
              <a:t>, </a:t>
            </a:r>
            <a:r>
              <a:rPr lang="it-IT" altLang="it-IT" sz="2000" b="1">
                <a:solidFill>
                  <a:srgbClr val="FF3300"/>
                </a:solidFill>
              </a:rPr>
              <a:t>VALE</a:t>
            </a:r>
            <a:r>
              <a:rPr lang="it-IT" altLang="it-IT" sz="2000" b="1"/>
              <a:t> </a:t>
            </a:r>
            <a:r>
              <a:rPr lang="it-IT" altLang="it-IT" sz="2000"/>
              <a:t>la seguente </a:t>
            </a:r>
            <a:r>
              <a:rPr lang="it-IT" altLang="it-IT" sz="2000" b="1">
                <a:solidFill>
                  <a:srgbClr val="FF3300"/>
                </a:solidFill>
              </a:rPr>
              <a:t>condizione di equilibrio</a:t>
            </a:r>
          </a:p>
        </p:txBody>
      </p:sp>
      <p:graphicFrame>
        <p:nvGraphicFramePr>
          <p:cNvPr id="915467" name="Object 11">
            <a:extLst>
              <a:ext uri="{FF2B5EF4-FFF2-40B4-BE49-F238E27FC236}">
                <a16:creationId xmlns:a16="http://schemas.microsoft.com/office/drawing/2014/main" id="{DDCAB806-A2C5-4D7B-B75D-2B77FC73BB12}"/>
              </a:ext>
            </a:extLst>
          </p:cNvPr>
          <p:cNvGraphicFramePr>
            <a:graphicFrameLocks noGrp="1" noChangeAspect="1"/>
          </p:cNvGraphicFramePr>
          <p:nvPr>
            <p:ph sz="half" idx="2"/>
          </p:nvPr>
        </p:nvGraphicFramePr>
        <p:xfrm>
          <a:off x="3789363" y="5907088"/>
          <a:ext cx="2222500" cy="617537"/>
        </p:xfrm>
        <a:graphic>
          <a:graphicData uri="http://schemas.openxmlformats.org/presentationml/2006/ole">
            <mc:AlternateContent xmlns:mc="http://schemas.openxmlformats.org/markup-compatibility/2006">
              <mc:Choice xmlns:v="urn:schemas-microsoft-com:vml" Requires="v">
                <p:oleObj spid="_x0000_s915500" name="Equation" r:id="rId8" imgW="685800" imgH="190440" progId="Equation.3">
                  <p:embed/>
                </p:oleObj>
              </mc:Choice>
              <mc:Fallback>
                <p:oleObj name="Equation" r:id="rId8" imgW="685800" imgH="190440" progId="Equation.3">
                  <p:embed/>
                  <p:pic>
                    <p:nvPicPr>
                      <p:cNvPr id="0" name="Object 11"/>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89363" y="5907088"/>
                        <a:ext cx="2222500" cy="61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15469" name="Text Box 13">
            <a:extLst>
              <a:ext uri="{FF2B5EF4-FFF2-40B4-BE49-F238E27FC236}">
                <a16:creationId xmlns:a16="http://schemas.microsoft.com/office/drawing/2014/main" id="{D7DEB7C1-7455-4178-BADE-3B0DA4C0E704}"/>
              </a:ext>
            </a:extLst>
          </p:cNvPr>
          <p:cNvSpPr txBox="1">
            <a:spLocks noChangeArrowheads="1"/>
          </p:cNvSpPr>
          <p:nvPr/>
        </p:nvSpPr>
        <p:spPr bwMode="auto">
          <a:xfrm>
            <a:off x="2268538" y="5949950"/>
            <a:ext cx="9366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200" b="1"/>
              <a:t>[7]</a:t>
            </a:r>
          </a:p>
        </p:txBody>
      </p:sp>
      <p:sp>
        <p:nvSpPr>
          <p:cNvPr id="915470" name="Text Box 14">
            <a:extLst>
              <a:ext uri="{FF2B5EF4-FFF2-40B4-BE49-F238E27FC236}">
                <a16:creationId xmlns:a16="http://schemas.microsoft.com/office/drawing/2014/main" id="{1EF11DF8-F006-4B86-B031-AF2D625B9E5C}"/>
              </a:ext>
            </a:extLst>
          </p:cNvPr>
          <p:cNvSpPr txBox="1">
            <a:spLocks noChangeArrowheads="1"/>
          </p:cNvSpPr>
          <p:nvPr/>
        </p:nvSpPr>
        <p:spPr bwMode="auto">
          <a:xfrm>
            <a:off x="6804025" y="6092825"/>
            <a:ext cx="2089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b="1">
                <a:solidFill>
                  <a:srgbClr val="FF3300"/>
                </a:solidFill>
              </a:rPr>
              <a:t>Punto cruciale!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15459"/>
                                        </p:tgtEl>
                                        <p:attrNameLst>
                                          <p:attrName>style.visibility</p:attrName>
                                        </p:attrNameLst>
                                      </p:cBhvr>
                                      <p:to>
                                        <p:strVal val="visible"/>
                                      </p:to>
                                    </p:set>
                                    <p:animEffect transition="in" filter="slide(fromBottom)">
                                      <p:cBhvr>
                                        <p:cTn id="7" dur="500"/>
                                        <p:tgtEl>
                                          <p:spTgt spid="9154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15462"/>
                                        </p:tgtEl>
                                        <p:attrNameLst>
                                          <p:attrName>style.visibility</p:attrName>
                                        </p:attrNameLst>
                                      </p:cBhvr>
                                      <p:to>
                                        <p:strVal val="visible"/>
                                      </p:to>
                                    </p:set>
                                    <p:animEffect transition="in" filter="slide(fromBottom)">
                                      <p:cBhvr>
                                        <p:cTn id="12" dur="500"/>
                                        <p:tgtEl>
                                          <p:spTgt spid="915462"/>
                                        </p:tgtEl>
                                      </p:cBhvr>
                                    </p:animEffect>
                                  </p:childTnLst>
                                </p:cTn>
                              </p:par>
                              <p:par>
                                <p:cTn id="13" presetID="12" presetClass="entr" presetSubtype="4" fill="hold" nodeType="withEffect">
                                  <p:stCondLst>
                                    <p:cond delay="0"/>
                                  </p:stCondLst>
                                  <p:childTnLst>
                                    <p:set>
                                      <p:cBhvr>
                                        <p:cTn id="14" dur="1" fill="hold">
                                          <p:stCondLst>
                                            <p:cond delay="0"/>
                                          </p:stCondLst>
                                        </p:cTn>
                                        <p:tgtEl>
                                          <p:spTgt spid="915461"/>
                                        </p:tgtEl>
                                        <p:attrNameLst>
                                          <p:attrName>style.visibility</p:attrName>
                                        </p:attrNameLst>
                                      </p:cBhvr>
                                      <p:to>
                                        <p:strVal val="visible"/>
                                      </p:to>
                                    </p:set>
                                    <p:animEffect transition="in" filter="slide(fromBottom)">
                                      <p:cBhvr>
                                        <p:cTn id="15" dur="500"/>
                                        <p:tgtEl>
                                          <p:spTgt spid="91546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915466"/>
                                        </p:tgtEl>
                                        <p:attrNameLst>
                                          <p:attrName>style.visibility</p:attrName>
                                        </p:attrNameLst>
                                      </p:cBhvr>
                                      <p:to>
                                        <p:strVal val="visible"/>
                                      </p:to>
                                    </p:set>
                                    <p:animEffect transition="in" filter="slide(fromBottom)">
                                      <p:cBhvr>
                                        <p:cTn id="20" dur="500"/>
                                        <p:tgtEl>
                                          <p:spTgt spid="91546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915465"/>
                                        </p:tgtEl>
                                        <p:attrNameLst>
                                          <p:attrName>style.visibility</p:attrName>
                                        </p:attrNameLst>
                                      </p:cBhvr>
                                      <p:to>
                                        <p:strVal val="visible"/>
                                      </p:to>
                                    </p:set>
                                    <p:animEffect transition="in" filter="slide(fromBottom)">
                                      <p:cBhvr>
                                        <p:cTn id="25" dur="500"/>
                                        <p:tgtEl>
                                          <p:spTgt spid="915465"/>
                                        </p:tgtEl>
                                      </p:cBhvr>
                                    </p:animEffect>
                                  </p:childTnLst>
                                </p:cTn>
                              </p:par>
                              <p:par>
                                <p:cTn id="26" presetID="12" presetClass="entr" presetSubtype="4" fill="hold" nodeType="withEffect">
                                  <p:stCondLst>
                                    <p:cond delay="0"/>
                                  </p:stCondLst>
                                  <p:childTnLst>
                                    <p:set>
                                      <p:cBhvr>
                                        <p:cTn id="27" dur="1" fill="hold">
                                          <p:stCondLst>
                                            <p:cond delay="0"/>
                                          </p:stCondLst>
                                        </p:cTn>
                                        <p:tgtEl>
                                          <p:spTgt spid="915464"/>
                                        </p:tgtEl>
                                        <p:attrNameLst>
                                          <p:attrName>style.visibility</p:attrName>
                                        </p:attrNameLst>
                                      </p:cBhvr>
                                      <p:to>
                                        <p:strVal val="visible"/>
                                      </p:to>
                                    </p:set>
                                    <p:animEffect transition="in" filter="slide(fromBottom)">
                                      <p:cBhvr>
                                        <p:cTn id="28" dur="500"/>
                                        <p:tgtEl>
                                          <p:spTgt spid="91546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915469"/>
                                        </p:tgtEl>
                                        <p:attrNameLst>
                                          <p:attrName>style.visibility</p:attrName>
                                        </p:attrNameLst>
                                      </p:cBhvr>
                                      <p:to>
                                        <p:strVal val="visible"/>
                                      </p:to>
                                    </p:set>
                                    <p:animEffect transition="in" filter="slide(fromBottom)">
                                      <p:cBhvr>
                                        <p:cTn id="33" dur="500"/>
                                        <p:tgtEl>
                                          <p:spTgt spid="915469"/>
                                        </p:tgtEl>
                                      </p:cBhvr>
                                    </p:animEffect>
                                  </p:childTnLst>
                                </p:cTn>
                              </p:par>
                              <p:par>
                                <p:cTn id="34" presetID="12" presetClass="entr" presetSubtype="4" fill="hold" nodeType="withEffect">
                                  <p:stCondLst>
                                    <p:cond delay="0"/>
                                  </p:stCondLst>
                                  <p:childTnLst>
                                    <p:set>
                                      <p:cBhvr>
                                        <p:cTn id="35" dur="1" fill="hold">
                                          <p:stCondLst>
                                            <p:cond delay="0"/>
                                          </p:stCondLst>
                                        </p:cTn>
                                        <p:tgtEl>
                                          <p:spTgt spid="915467"/>
                                        </p:tgtEl>
                                        <p:attrNameLst>
                                          <p:attrName>style.visibility</p:attrName>
                                        </p:attrNameLst>
                                      </p:cBhvr>
                                      <p:to>
                                        <p:strVal val="visible"/>
                                      </p:to>
                                    </p:set>
                                    <p:animEffect transition="in" filter="slide(fromBottom)">
                                      <p:cBhvr>
                                        <p:cTn id="36" dur="500"/>
                                        <p:tgtEl>
                                          <p:spTgt spid="91546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4" fill="hold" nodeType="clickEffect">
                                  <p:stCondLst>
                                    <p:cond delay="0"/>
                                  </p:stCondLst>
                                  <p:childTnLst>
                                    <p:set>
                                      <p:cBhvr>
                                        <p:cTn id="40" dur="1" fill="hold">
                                          <p:stCondLst>
                                            <p:cond delay="0"/>
                                          </p:stCondLst>
                                        </p:cTn>
                                        <p:tgtEl>
                                          <p:spTgt spid="915470">
                                            <p:txEl>
                                              <p:pRg st="0" end="0"/>
                                            </p:txEl>
                                          </p:spTgt>
                                        </p:tgtEl>
                                        <p:attrNameLst>
                                          <p:attrName>style.visibility</p:attrName>
                                        </p:attrNameLst>
                                      </p:cBhvr>
                                      <p:to>
                                        <p:strVal val="visible"/>
                                      </p:to>
                                    </p:set>
                                    <p:animEffect transition="in" filter="slide(fromBottom)">
                                      <p:cBhvr>
                                        <p:cTn id="41" dur="500"/>
                                        <p:tgtEl>
                                          <p:spTgt spid="9154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5459" grpId="0"/>
      <p:bldP spid="915462" grpId="0"/>
      <p:bldP spid="915465" grpId="0"/>
      <p:bldP spid="915466" grpId="0"/>
      <p:bldP spid="9154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9CFC5A-FCFE-4065-99D9-6C11FF9D3FE5}"/>
              </a:ext>
            </a:extLst>
          </p:cNvPr>
          <p:cNvSpPr>
            <a:spLocks noGrp="1"/>
          </p:cNvSpPr>
          <p:nvPr>
            <p:ph type="ctrTitle"/>
          </p:nvPr>
        </p:nvSpPr>
        <p:spPr/>
        <p:txBody>
          <a:bodyPr/>
          <a:lstStyle/>
          <a:p>
            <a:endParaRPr lang="it-IT"/>
          </a:p>
        </p:txBody>
      </p:sp>
      <p:sp>
        <p:nvSpPr>
          <p:cNvPr id="3" name="Sottotitolo 2">
            <a:extLst>
              <a:ext uri="{FF2B5EF4-FFF2-40B4-BE49-F238E27FC236}">
                <a16:creationId xmlns:a16="http://schemas.microsoft.com/office/drawing/2014/main" id="{2FE6F823-98F9-48D2-95C5-0D2B3BA9D498}"/>
              </a:ext>
            </a:extLst>
          </p:cNvPr>
          <p:cNvSpPr>
            <a:spLocks noGrp="1"/>
          </p:cNvSpPr>
          <p:nvPr>
            <p:ph type="subTitle" idx="1"/>
          </p:nvPr>
        </p:nvSpPr>
        <p:spPr/>
        <p:txBody>
          <a:bodyPr/>
          <a:lstStyle/>
          <a:p>
            <a:endParaRPr lang="it-IT"/>
          </a:p>
        </p:txBody>
      </p:sp>
      <p:sp>
        <p:nvSpPr>
          <p:cNvPr id="4" name="Segnaposto numero diapositiva 3">
            <a:extLst>
              <a:ext uri="{FF2B5EF4-FFF2-40B4-BE49-F238E27FC236}">
                <a16:creationId xmlns:a16="http://schemas.microsoft.com/office/drawing/2014/main" id="{0574F538-1AC5-438B-A24F-819CF63BD477}"/>
              </a:ext>
            </a:extLst>
          </p:cNvPr>
          <p:cNvSpPr>
            <a:spLocks noGrp="1"/>
          </p:cNvSpPr>
          <p:nvPr>
            <p:ph type="sldNum" sz="quarter" idx="12"/>
          </p:nvPr>
        </p:nvSpPr>
        <p:spPr/>
        <p:txBody>
          <a:bodyPr/>
          <a:lstStyle/>
          <a:p>
            <a:pPr>
              <a:defRPr/>
            </a:pPr>
            <a:fld id="{3094A1C2-D16A-46E6-BACF-C46B5ED9087D}" type="slidenum">
              <a:rPr lang="it-IT" altLang="it-IT" smtClean="0"/>
              <a:pPr>
                <a:defRPr/>
              </a:pPr>
              <a:t>2</a:t>
            </a:fld>
            <a:endParaRPr lang="it-IT" altLang="it-IT"/>
          </a:p>
        </p:txBody>
      </p:sp>
      <p:pic>
        <p:nvPicPr>
          <p:cNvPr id="6" name="Immagine 5">
            <a:extLst>
              <a:ext uri="{FF2B5EF4-FFF2-40B4-BE49-F238E27FC236}">
                <a16:creationId xmlns:a16="http://schemas.microsoft.com/office/drawing/2014/main" id="{F6ABEE7A-4B32-4DB3-9AD5-003C339D6153}"/>
              </a:ext>
            </a:extLst>
          </p:cNvPr>
          <p:cNvPicPr>
            <a:picLocks noChangeAspect="1"/>
          </p:cNvPicPr>
          <p:nvPr/>
        </p:nvPicPr>
        <p:blipFill>
          <a:blip r:embed="rId2"/>
          <a:stretch>
            <a:fillRect/>
          </a:stretch>
        </p:blipFill>
        <p:spPr>
          <a:xfrm>
            <a:off x="671513" y="1548120"/>
            <a:ext cx="7786687" cy="4676159"/>
          </a:xfrm>
          <a:prstGeom prst="rect">
            <a:avLst/>
          </a:prstGeom>
        </p:spPr>
      </p:pic>
    </p:spTree>
    <p:extLst>
      <p:ext uri="{BB962C8B-B14F-4D97-AF65-F5344CB8AC3E}">
        <p14:creationId xmlns:p14="http://schemas.microsoft.com/office/powerpoint/2010/main" val="2382472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Segnaposto numero diapositiva 2">
            <a:extLst>
              <a:ext uri="{FF2B5EF4-FFF2-40B4-BE49-F238E27FC236}">
                <a16:creationId xmlns:a16="http://schemas.microsoft.com/office/drawing/2014/main" id="{B75797F8-285F-4348-BAE5-00F23624457A}"/>
              </a:ext>
            </a:extLst>
          </p:cNvPr>
          <p:cNvSpPr>
            <a:spLocks noGrp="1"/>
          </p:cNvSpPr>
          <p:nvPr>
            <p:ph type="sldNum" sz="quarter" idx="10"/>
          </p:nvPr>
        </p:nvSpPr>
        <p:spPr/>
        <p:txBody>
          <a:bodyPr/>
          <a:lstStyle/>
          <a:p>
            <a:fld id="{5F985705-5D1A-490C-8D84-5C53D256C34C}" type="slidenum">
              <a:rPr lang="it-IT" altLang="it-IT"/>
              <a:pPr/>
              <a:t>20</a:t>
            </a:fld>
            <a:endParaRPr lang="it-IT" altLang="it-IT"/>
          </a:p>
        </p:txBody>
      </p:sp>
      <p:sp>
        <p:nvSpPr>
          <p:cNvPr id="805892" name="Rectangle 4">
            <a:extLst>
              <a:ext uri="{FF2B5EF4-FFF2-40B4-BE49-F238E27FC236}">
                <a16:creationId xmlns:a16="http://schemas.microsoft.com/office/drawing/2014/main" id="{5BFB54BC-2294-4407-8AF2-A68A5049BBD7}"/>
              </a:ext>
            </a:extLst>
          </p:cNvPr>
          <p:cNvSpPr>
            <a:spLocks noGrp="1" noChangeArrowheads="1"/>
          </p:cNvSpPr>
          <p:nvPr>
            <p:ph type="title"/>
          </p:nvPr>
        </p:nvSpPr>
        <p:spPr/>
        <p:txBody>
          <a:bodyPr/>
          <a:lstStyle/>
          <a:p>
            <a:r>
              <a:rPr lang="it-IT" altLang="it-IT" sz="1600"/>
              <a:t>i) Figura 1 – L’equilibrio del monopolista e il suo profitto massimo</a:t>
            </a:r>
          </a:p>
        </p:txBody>
      </p:sp>
      <p:grpSp>
        <p:nvGrpSpPr>
          <p:cNvPr id="806040" name="Group 152">
            <a:extLst>
              <a:ext uri="{FF2B5EF4-FFF2-40B4-BE49-F238E27FC236}">
                <a16:creationId xmlns:a16="http://schemas.microsoft.com/office/drawing/2014/main" id="{1098099A-2D89-4CB1-A461-D7B7F30AD7ED}"/>
              </a:ext>
            </a:extLst>
          </p:cNvPr>
          <p:cNvGrpSpPr>
            <a:grpSpLocks/>
          </p:cNvGrpSpPr>
          <p:nvPr/>
        </p:nvGrpSpPr>
        <p:grpSpPr bwMode="auto">
          <a:xfrm>
            <a:off x="3422650" y="2757488"/>
            <a:ext cx="2805113" cy="2466975"/>
            <a:chOff x="1973" y="1737"/>
            <a:chExt cx="1767" cy="1554"/>
          </a:xfrm>
        </p:grpSpPr>
        <p:sp>
          <p:nvSpPr>
            <p:cNvPr id="805994" name="Rectangle 106">
              <a:extLst>
                <a:ext uri="{FF2B5EF4-FFF2-40B4-BE49-F238E27FC236}">
                  <a16:creationId xmlns:a16="http://schemas.microsoft.com/office/drawing/2014/main" id="{2E59B372-D861-4158-A9BB-F6414C9880B4}"/>
                </a:ext>
              </a:extLst>
            </p:cNvPr>
            <p:cNvSpPr>
              <a:spLocks noChangeArrowheads="1"/>
            </p:cNvSpPr>
            <p:nvPr/>
          </p:nvSpPr>
          <p:spPr bwMode="auto">
            <a:xfrm>
              <a:off x="3301" y="1737"/>
              <a:ext cx="439" cy="2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CMg</a:t>
              </a:r>
              <a:endParaRPr lang="it-IT" altLang="it-IT" sz="1400" b="1"/>
            </a:p>
          </p:txBody>
        </p:sp>
        <p:sp>
          <p:nvSpPr>
            <p:cNvPr id="805999" name="Arc 111">
              <a:extLst>
                <a:ext uri="{FF2B5EF4-FFF2-40B4-BE49-F238E27FC236}">
                  <a16:creationId xmlns:a16="http://schemas.microsoft.com/office/drawing/2014/main" id="{1E93A2F5-BAD7-4C39-98FD-59346B2B4C5F}"/>
                </a:ext>
              </a:extLst>
            </p:cNvPr>
            <p:cNvSpPr>
              <a:spLocks/>
            </p:cNvSpPr>
            <p:nvPr/>
          </p:nvSpPr>
          <p:spPr bwMode="auto">
            <a:xfrm flipV="1">
              <a:off x="1973" y="1979"/>
              <a:ext cx="1533" cy="1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06038" name="Group 150">
            <a:extLst>
              <a:ext uri="{FF2B5EF4-FFF2-40B4-BE49-F238E27FC236}">
                <a16:creationId xmlns:a16="http://schemas.microsoft.com/office/drawing/2014/main" id="{95185C78-27CB-4B15-95A9-7B0CA8E14EA4}"/>
              </a:ext>
            </a:extLst>
          </p:cNvPr>
          <p:cNvGrpSpPr>
            <a:grpSpLocks/>
          </p:cNvGrpSpPr>
          <p:nvPr/>
        </p:nvGrpSpPr>
        <p:grpSpPr bwMode="auto">
          <a:xfrm>
            <a:off x="2508250" y="4578350"/>
            <a:ext cx="2092325" cy="549275"/>
            <a:chOff x="1580" y="2840"/>
            <a:chExt cx="1318" cy="346"/>
          </a:xfrm>
        </p:grpSpPr>
        <p:sp>
          <p:nvSpPr>
            <p:cNvPr id="806003" name="Text Box 115">
              <a:extLst>
                <a:ext uri="{FF2B5EF4-FFF2-40B4-BE49-F238E27FC236}">
                  <a16:creationId xmlns:a16="http://schemas.microsoft.com/office/drawing/2014/main" id="{FE04F00D-9877-462B-834E-8AF2C4C54841}"/>
                </a:ext>
              </a:extLst>
            </p:cNvPr>
            <p:cNvSpPr txBox="1">
              <a:spLocks noChangeArrowheads="1"/>
            </p:cNvSpPr>
            <p:nvPr/>
          </p:nvSpPr>
          <p:spPr bwMode="auto">
            <a:xfrm>
              <a:off x="2608" y="2840"/>
              <a:ext cx="290" cy="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G</a:t>
              </a:r>
              <a:endParaRPr lang="it-IT" altLang="it-IT" sz="1400" b="1"/>
            </a:p>
          </p:txBody>
        </p:sp>
        <p:sp>
          <p:nvSpPr>
            <p:cNvPr id="806007" name="Text Box 119">
              <a:extLst>
                <a:ext uri="{FF2B5EF4-FFF2-40B4-BE49-F238E27FC236}">
                  <a16:creationId xmlns:a16="http://schemas.microsoft.com/office/drawing/2014/main" id="{DD5B9426-CACF-4578-8D54-729D2C06C3C9}"/>
                </a:ext>
              </a:extLst>
            </p:cNvPr>
            <p:cNvSpPr txBox="1">
              <a:spLocks noChangeArrowheads="1"/>
            </p:cNvSpPr>
            <p:nvPr/>
          </p:nvSpPr>
          <p:spPr bwMode="auto">
            <a:xfrm>
              <a:off x="1580" y="2844"/>
              <a:ext cx="593" cy="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H</a:t>
              </a:r>
              <a:endParaRPr lang="it-IT" altLang="it-IT" sz="1400" b="1"/>
            </a:p>
          </p:txBody>
        </p:sp>
        <p:sp>
          <p:nvSpPr>
            <p:cNvPr id="806008" name="Line 120">
              <a:extLst>
                <a:ext uri="{FF2B5EF4-FFF2-40B4-BE49-F238E27FC236}">
                  <a16:creationId xmlns:a16="http://schemas.microsoft.com/office/drawing/2014/main" id="{6A407BAC-8592-40EF-8F70-D7E246BD88ED}"/>
                </a:ext>
              </a:extLst>
            </p:cNvPr>
            <p:cNvSpPr>
              <a:spLocks noChangeShapeType="1"/>
            </p:cNvSpPr>
            <p:nvPr/>
          </p:nvSpPr>
          <p:spPr bwMode="auto">
            <a:xfrm flipH="1">
              <a:off x="1873" y="3032"/>
              <a:ext cx="756" cy="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06032" name="Group 144">
            <a:extLst>
              <a:ext uri="{FF2B5EF4-FFF2-40B4-BE49-F238E27FC236}">
                <a16:creationId xmlns:a16="http://schemas.microsoft.com/office/drawing/2014/main" id="{220A25BA-586D-41CA-BB3C-29608F842CC0}"/>
              </a:ext>
            </a:extLst>
          </p:cNvPr>
          <p:cNvGrpSpPr>
            <a:grpSpLocks/>
          </p:cNvGrpSpPr>
          <p:nvPr/>
        </p:nvGrpSpPr>
        <p:grpSpPr bwMode="auto">
          <a:xfrm>
            <a:off x="3008313" y="3109913"/>
            <a:ext cx="4516437" cy="2624137"/>
            <a:chOff x="1895" y="1959"/>
            <a:chExt cx="2766" cy="1656"/>
          </a:xfrm>
        </p:grpSpPr>
        <p:sp>
          <p:nvSpPr>
            <p:cNvPr id="805992" name="Rectangle 104">
              <a:extLst>
                <a:ext uri="{FF2B5EF4-FFF2-40B4-BE49-F238E27FC236}">
                  <a16:creationId xmlns:a16="http://schemas.microsoft.com/office/drawing/2014/main" id="{82019114-009F-421C-9900-EE880C7D893C}"/>
                </a:ext>
              </a:extLst>
            </p:cNvPr>
            <p:cNvSpPr>
              <a:spLocks noChangeArrowheads="1"/>
            </p:cNvSpPr>
            <p:nvPr/>
          </p:nvSpPr>
          <p:spPr bwMode="auto">
            <a:xfrm>
              <a:off x="3909" y="3334"/>
              <a:ext cx="752" cy="2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D = RMe = p</a:t>
              </a:r>
              <a:endParaRPr lang="it-IT" altLang="it-IT" sz="1400" b="1"/>
            </a:p>
          </p:txBody>
        </p:sp>
        <p:sp>
          <p:nvSpPr>
            <p:cNvPr id="805998" name="Line 110">
              <a:extLst>
                <a:ext uri="{FF2B5EF4-FFF2-40B4-BE49-F238E27FC236}">
                  <a16:creationId xmlns:a16="http://schemas.microsoft.com/office/drawing/2014/main" id="{5DA8FE07-7B62-42EA-8FBF-16AC5E1EE4F2}"/>
                </a:ext>
              </a:extLst>
            </p:cNvPr>
            <p:cNvSpPr>
              <a:spLocks noChangeShapeType="1"/>
            </p:cNvSpPr>
            <p:nvPr/>
          </p:nvSpPr>
          <p:spPr bwMode="auto">
            <a:xfrm>
              <a:off x="1895" y="1959"/>
              <a:ext cx="1970" cy="1533"/>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06031" name="Group 143">
            <a:extLst>
              <a:ext uri="{FF2B5EF4-FFF2-40B4-BE49-F238E27FC236}">
                <a16:creationId xmlns:a16="http://schemas.microsoft.com/office/drawing/2014/main" id="{87363232-92BB-4951-88DC-099DDFB7296B}"/>
              </a:ext>
            </a:extLst>
          </p:cNvPr>
          <p:cNvGrpSpPr>
            <a:grpSpLocks/>
          </p:cNvGrpSpPr>
          <p:nvPr/>
        </p:nvGrpSpPr>
        <p:grpSpPr bwMode="auto">
          <a:xfrm>
            <a:off x="2659063" y="2416175"/>
            <a:ext cx="4492625" cy="4170363"/>
            <a:chOff x="1675" y="1522"/>
            <a:chExt cx="2830" cy="2627"/>
          </a:xfrm>
        </p:grpSpPr>
        <p:sp>
          <p:nvSpPr>
            <p:cNvPr id="805990" name="Rectangle 102">
              <a:extLst>
                <a:ext uri="{FF2B5EF4-FFF2-40B4-BE49-F238E27FC236}">
                  <a16:creationId xmlns:a16="http://schemas.microsoft.com/office/drawing/2014/main" id="{1488822E-4554-41E6-AC8C-7677C59A0A46}"/>
                </a:ext>
              </a:extLst>
            </p:cNvPr>
            <p:cNvSpPr>
              <a:spLocks noChangeArrowheads="1"/>
            </p:cNvSpPr>
            <p:nvPr/>
          </p:nvSpPr>
          <p:spPr bwMode="auto">
            <a:xfrm>
              <a:off x="1675" y="1522"/>
              <a:ext cx="220"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p</a:t>
              </a:r>
              <a:endParaRPr lang="it-IT" altLang="it-IT" sz="1400" b="1"/>
            </a:p>
          </p:txBody>
        </p:sp>
        <p:sp>
          <p:nvSpPr>
            <p:cNvPr id="805997" name="Rectangle 109">
              <a:extLst>
                <a:ext uri="{FF2B5EF4-FFF2-40B4-BE49-F238E27FC236}">
                  <a16:creationId xmlns:a16="http://schemas.microsoft.com/office/drawing/2014/main" id="{AF62BBFE-1243-431C-A1AF-A595AE805D53}"/>
                </a:ext>
              </a:extLst>
            </p:cNvPr>
            <p:cNvSpPr>
              <a:spLocks noChangeArrowheads="1"/>
            </p:cNvSpPr>
            <p:nvPr/>
          </p:nvSpPr>
          <p:spPr bwMode="auto">
            <a:xfrm>
              <a:off x="4302" y="3929"/>
              <a:ext cx="203"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endParaRPr lang="it-IT" altLang="it-IT" sz="1400" b="1"/>
            </a:p>
          </p:txBody>
        </p:sp>
        <p:sp>
          <p:nvSpPr>
            <p:cNvPr id="806004" name="Freeform 116">
              <a:extLst>
                <a:ext uri="{FF2B5EF4-FFF2-40B4-BE49-F238E27FC236}">
                  <a16:creationId xmlns:a16="http://schemas.microsoft.com/office/drawing/2014/main" id="{A07980BE-6FCF-4D29-86DE-617F10072F6E}"/>
                </a:ext>
              </a:extLst>
            </p:cNvPr>
            <p:cNvSpPr>
              <a:spLocks/>
            </p:cNvSpPr>
            <p:nvPr/>
          </p:nvSpPr>
          <p:spPr bwMode="auto">
            <a:xfrm>
              <a:off x="1871" y="1611"/>
              <a:ext cx="2530" cy="2285"/>
            </a:xfrm>
            <a:custGeom>
              <a:avLst/>
              <a:gdLst>
                <a:gd name="T0" fmla="*/ 0 w 1650"/>
                <a:gd name="T1" fmla="*/ 0 h 3007"/>
                <a:gd name="T2" fmla="*/ 0 w 1650"/>
                <a:gd name="T3" fmla="*/ 3007 h 3007"/>
                <a:gd name="T4" fmla="*/ 1650 w 1650"/>
                <a:gd name="T5" fmla="*/ 3007 h 3007"/>
              </a:gdLst>
              <a:ahLst/>
              <a:cxnLst>
                <a:cxn ang="0">
                  <a:pos x="T0" y="T1"/>
                </a:cxn>
                <a:cxn ang="0">
                  <a:pos x="T2" y="T3"/>
                </a:cxn>
                <a:cxn ang="0">
                  <a:pos x="T4" y="T5"/>
                </a:cxn>
              </a:cxnLst>
              <a:rect l="0" t="0" r="r" b="b"/>
              <a:pathLst>
                <a:path w="1650" h="3007">
                  <a:moveTo>
                    <a:pt x="0" y="0"/>
                  </a:moveTo>
                  <a:lnTo>
                    <a:pt x="0" y="3007"/>
                  </a:lnTo>
                  <a:lnTo>
                    <a:pt x="1650" y="3007"/>
                  </a:lnTo>
                </a:path>
              </a:pathLst>
            </a:custGeom>
            <a:noFill/>
            <a:ln w="25400">
              <a:solidFill>
                <a:srgbClr val="000000"/>
              </a:solidFill>
              <a:round/>
              <a:headEnd type="triangl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06005" name="Rectangle 117">
              <a:extLst>
                <a:ext uri="{FF2B5EF4-FFF2-40B4-BE49-F238E27FC236}">
                  <a16:creationId xmlns:a16="http://schemas.microsoft.com/office/drawing/2014/main" id="{03815ED7-C68D-47B5-AFBB-5BDB89DBD003}"/>
                </a:ext>
              </a:extLst>
            </p:cNvPr>
            <p:cNvSpPr>
              <a:spLocks noChangeArrowheads="1"/>
            </p:cNvSpPr>
            <p:nvPr/>
          </p:nvSpPr>
          <p:spPr bwMode="auto">
            <a:xfrm>
              <a:off x="1740" y="3913"/>
              <a:ext cx="205"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0</a:t>
              </a:r>
            </a:p>
          </p:txBody>
        </p:sp>
      </p:grpSp>
      <p:grpSp>
        <p:nvGrpSpPr>
          <p:cNvPr id="806034" name="Group 146">
            <a:extLst>
              <a:ext uri="{FF2B5EF4-FFF2-40B4-BE49-F238E27FC236}">
                <a16:creationId xmlns:a16="http://schemas.microsoft.com/office/drawing/2014/main" id="{EDF0985A-014D-419B-95E4-5D28535BC3E5}"/>
              </a:ext>
            </a:extLst>
          </p:cNvPr>
          <p:cNvGrpSpPr>
            <a:grpSpLocks/>
          </p:cNvGrpSpPr>
          <p:nvPr/>
        </p:nvGrpSpPr>
        <p:grpSpPr bwMode="auto">
          <a:xfrm>
            <a:off x="3008313" y="3109913"/>
            <a:ext cx="2503487" cy="3175000"/>
            <a:chOff x="1895" y="1959"/>
            <a:chExt cx="1577" cy="2000"/>
          </a:xfrm>
        </p:grpSpPr>
        <p:sp>
          <p:nvSpPr>
            <p:cNvPr id="805991" name="Rectangle 103">
              <a:extLst>
                <a:ext uri="{FF2B5EF4-FFF2-40B4-BE49-F238E27FC236}">
                  <a16:creationId xmlns:a16="http://schemas.microsoft.com/office/drawing/2014/main" id="{F8713DD6-B2F3-4C0D-B57E-636FF02FF141}"/>
                </a:ext>
              </a:extLst>
            </p:cNvPr>
            <p:cNvSpPr>
              <a:spLocks noChangeArrowheads="1"/>
            </p:cNvSpPr>
            <p:nvPr/>
          </p:nvSpPr>
          <p:spPr bwMode="auto">
            <a:xfrm>
              <a:off x="2925" y="3477"/>
              <a:ext cx="547" cy="4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en-US" altLang="it-IT" sz="1400" b="1" i="1"/>
                <a:t>RMg</a:t>
              </a:r>
              <a:endParaRPr lang="it-IT" altLang="it-IT" sz="1400" b="1"/>
            </a:p>
          </p:txBody>
        </p:sp>
        <p:sp>
          <p:nvSpPr>
            <p:cNvPr id="806009" name="Line 121">
              <a:extLst>
                <a:ext uri="{FF2B5EF4-FFF2-40B4-BE49-F238E27FC236}">
                  <a16:creationId xmlns:a16="http://schemas.microsoft.com/office/drawing/2014/main" id="{7CBEF9F6-0BC6-45E5-A981-610E4BB4262C}"/>
                </a:ext>
              </a:extLst>
            </p:cNvPr>
            <p:cNvSpPr>
              <a:spLocks noChangeShapeType="1"/>
            </p:cNvSpPr>
            <p:nvPr/>
          </p:nvSpPr>
          <p:spPr bwMode="auto">
            <a:xfrm>
              <a:off x="1895" y="1959"/>
              <a:ext cx="984" cy="1643"/>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06035" name="Group 147">
            <a:extLst>
              <a:ext uri="{FF2B5EF4-FFF2-40B4-BE49-F238E27FC236}">
                <a16:creationId xmlns:a16="http://schemas.microsoft.com/office/drawing/2014/main" id="{B79A5133-D6AF-46B2-BA10-DD6C700D563E}"/>
              </a:ext>
            </a:extLst>
          </p:cNvPr>
          <p:cNvGrpSpPr>
            <a:grpSpLocks/>
          </p:cNvGrpSpPr>
          <p:nvPr/>
        </p:nvGrpSpPr>
        <p:grpSpPr bwMode="auto">
          <a:xfrm>
            <a:off x="3424238" y="3213100"/>
            <a:ext cx="3362325" cy="2084388"/>
            <a:chOff x="2245" y="2024"/>
            <a:chExt cx="2118" cy="1313"/>
          </a:xfrm>
        </p:grpSpPr>
        <p:sp>
          <p:nvSpPr>
            <p:cNvPr id="805993" name="Rectangle 105">
              <a:extLst>
                <a:ext uri="{FF2B5EF4-FFF2-40B4-BE49-F238E27FC236}">
                  <a16:creationId xmlns:a16="http://schemas.microsoft.com/office/drawing/2014/main" id="{04740FEC-8160-4949-972E-BB3D98A24553}"/>
                </a:ext>
              </a:extLst>
            </p:cNvPr>
            <p:cNvSpPr>
              <a:spLocks noChangeArrowheads="1"/>
            </p:cNvSpPr>
            <p:nvPr/>
          </p:nvSpPr>
          <p:spPr bwMode="auto">
            <a:xfrm>
              <a:off x="3924" y="2854"/>
              <a:ext cx="439"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CMe</a:t>
              </a:r>
              <a:endParaRPr lang="it-IT" altLang="it-IT" sz="1400" b="1"/>
            </a:p>
          </p:txBody>
        </p:sp>
        <p:sp>
          <p:nvSpPr>
            <p:cNvPr id="806024" name="Arc 136">
              <a:extLst>
                <a:ext uri="{FF2B5EF4-FFF2-40B4-BE49-F238E27FC236}">
                  <a16:creationId xmlns:a16="http://schemas.microsoft.com/office/drawing/2014/main" id="{C6C9D921-4E7B-48E5-8AA7-2B0B3037ECAB}"/>
                </a:ext>
              </a:extLst>
            </p:cNvPr>
            <p:cNvSpPr>
              <a:spLocks/>
            </p:cNvSpPr>
            <p:nvPr/>
          </p:nvSpPr>
          <p:spPr bwMode="auto">
            <a:xfrm rot="2221746" flipV="1">
              <a:off x="2245" y="2024"/>
              <a:ext cx="1532" cy="13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06044" name="Group 156">
            <a:extLst>
              <a:ext uri="{FF2B5EF4-FFF2-40B4-BE49-F238E27FC236}">
                <a16:creationId xmlns:a16="http://schemas.microsoft.com/office/drawing/2014/main" id="{7A61C93C-38AA-4ADB-95C0-14240EAAB05C}"/>
              </a:ext>
            </a:extLst>
          </p:cNvPr>
          <p:cNvGrpSpPr>
            <a:grpSpLocks/>
          </p:cNvGrpSpPr>
          <p:nvPr/>
        </p:nvGrpSpPr>
        <p:grpSpPr bwMode="auto">
          <a:xfrm>
            <a:off x="4133850" y="5060950"/>
            <a:ext cx="509588" cy="349250"/>
            <a:chOff x="2583" y="3119"/>
            <a:chExt cx="321" cy="220"/>
          </a:xfrm>
        </p:grpSpPr>
        <p:sp>
          <p:nvSpPr>
            <p:cNvPr id="805996" name="Rectangle 108">
              <a:extLst>
                <a:ext uri="{FF2B5EF4-FFF2-40B4-BE49-F238E27FC236}">
                  <a16:creationId xmlns:a16="http://schemas.microsoft.com/office/drawing/2014/main" id="{27312767-D46F-43CD-BD62-CB99EEE988DB}"/>
                </a:ext>
              </a:extLst>
            </p:cNvPr>
            <p:cNvSpPr>
              <a:spLocks noChangeArrowheads="1"/>
            </p:cNvSpPr>
            <p:nvPr/>
          </p:nvSpPr>
          <p:spPr bwMode="auto">
            <a:xfrm>
              <a:off x="2699" y="3119"/>
              <a:ext cx="205"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E</a:t>
              </a:r>
              <a:endParaRPr lang="it-IT" altLang="it-IT" sz="1400" b="1"/>
            </a:p>
          </p:txBody>
        </p:sp>
        <p:sp>
          <p:nvSpPr>
            <p:cNvPr id="806043" name="Oval 155">
              <a:extLst>
                <a:ext uri="{FF2B5EF4-FFF2-40B4-BE49-F238E27FC236}">
                  <a16:creationId xmlns:a16="http://schemas.microsoft.com/office/drawing/2014/main" id="{49982A11-A09B-44D2-8969-801B5354B47A}"/>
                </a:ext>
              </a:extLst>
            </p:cNvPr>
            <p:cNvSpPr>
              <a:spLocks noChangeArrowheads="1"/>
            </p:cNvSpPr>
            <p:nvPr/>
          </p:nvSpPr>
          <p:spPr bwMode="auto">
            <a:xfrm>
              <a:off x="2583" y="3136"/>
              <a:ext cx="92" cy="45"/>
            </a:xfrm>
            <a:prstGeom prst="ellipse">
              <a:avLst/>
            </a:prstGeom>
            <a:solidFill>
              <a:srgbClr val="FF3300"/>
            </a:solidFill>
            <a:ln w="6350">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806046" name="Group 158">
            <a:extLst>
              <a:ext uri="{FF2B5EF4-FFF2-40B4-BE49-F238E27FC236}">
                <a16:creationId xmlns:a16="http://schemas.microsoft.com/office/drawing/2014/main" id="{878563FF-C51B-42E9-B65B-A51E53BC68AE}"/>
              </a:ext>
            </a:extLst>
          </p:cNvPr>
          <p:cNvGrpSpPr>
            <a:grpSpLocks/>
          </p:cNvGrpSpPr>
          <p:nvPr/>
        </p:nvGrpSpPr>
        <p:grpSpPr bwMode="auto">
          <a:xfrm>
            <a:off x="4086225" y="5013325"/>
            <a:ext cx="327025" cy="1566863"/>
            <a:chOff x="2535" y="3158"/>
            <a:chExt cx="206" cy="987"/>
          </a:xfrm>
        </p:grpSpPr>
        <p:sp>
          <p:nvSpPr>
            <p:cNvPr id="805995" name="Rectangle 107">
              <a:extLst>
                <a:ext uri="{FF2B5EF4-FFF2-40B4-BE49-F238E27FC236}">
                  <a16:creationId xmlns:a16="http://schemas.microsoft.com/office/drawing/2014/main" id="{35145D36-534C-4C32-9ABD-FBAA1053924B}"/>
                </a:ext>
              </a:extLst>
            </p:cNvPr>
            <p:cNvSpPr>
              <a:spLocks noChangeArrowheads="1"/>
            </p:cNvSpPr>
            <p:nvPr/>
          </p:nvSpPr>
          <p:spPr bwMode="auto">
            <a:xfrm>
              <a:off x="2535" y="3925"/>
              <a:ext cx="206"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r>
                <a:rPr lang="it-IT" altLang="it-IT" sz="1400" b="1" i="1" baseline="30000"/>
                <a:t>*</a:t>
              </a:r>
              <a:endParaRPr lang="it-IT" altLang="it-IT" sz="1400" b="1"/>
            </a:p>
          </p:txBody>
        </p:sp>
        <p:sp>
          <p:nvSpPr>
            <p:cNvPr id="806045" name="Line 157">
              <a:extLst>
                <a:ext uri="{FF2B5EF4-FFF2-40B4-BE49-F238E27FC236}">
                  <a16:creationId xmlns:a16="http://schemas.microsoft.com/office/drawing/2014/main" id="{FCB7E63C-64C3-4387-8543-357A274B1BC0}"/>
                </a:ext>
              </a:extLst>
            </p:cNvPr>
            <p:cNvSpPr>
              <a:spLocks noChangeShapeType="1"/>
            </p:cNvSpPr>
            <p:nvPr/>
          </p:nvSpPr>
          <p:spPr bwMode="auto">
            <a:xfrm>
              <a:off x="2630" y="3158"/>
              <a:ext cx="0" cy="726"/>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806048" name="Group 160">
            <a:extLst>
              <a:ext uri="{FF2B5EF4-FFF2-40B4-BE49-F238E27FC236}">
                <a16:creationId xmlns:a16="http://schemas.microsoft.com/office/drawing/2014/main" id="{B783B26B-C44F-4A24-A9C8-FD3CD57051CC}"/>
              </a:ext>
            </a:extLst>
          </p:cNvPr>
          <p:cNvGrpSpPr>
            <a:grpSpLocks/>
          </p:cNvGrpSpPr>
          <p:nvPr/>
        </p:nvGrpSpPr>
        <p:grpSpPr bwMode="auto">
          <a:xfrm>
            <a:off x="2708275" y="3646488"/>
            <a:ext cx="2309813" cy="1366837"/>
            <a:chOff x="1673" y="2297"/>
            <a:chExt cx="1455" cy="861"/>
          </a:xfrm>
        </p:grpSpPr>
        <p:sp>
          <p:nvSpPr>
            <p:cNvPr id="805989" name="Rectangle 101">
              <a:extLst>
                <a:ext uri="{FF2B5EF4-FFF2-40B4-BE49-F238E27FC236}">
                  <a16:creationId xmlns:a16="http://schemas.microsoft.com/office/drawing/2014/main" id="{5F4C34D4-4B59-432F-8732-5B90DB1FBF9D}"/>
                </a:ext>
              </a:extLst>
            </p:cNvPr>
            <p:cNvSpPr>
              <a:spLocks noChangeArrowheads="1"/>
            </p:cNvSpPr>
            <p:nvPr/>
          </p:nvSpPr>
          <p:spPr bwMode="auto">
            <a:xfrm>
              <a:off x="1673" y="2394"/>
              <a:ext cx="219"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p</a:t>
              </a:r>
              <a:r>
                <a:rPr lang="it-IT" altLang="it-IT" sz="1400" b="1" i="1" baseline="30000"/>
                <a:t>*</a:t>
              </a:r>
              <a:endParaRPr lang="it-IT" altLang="it-IT" sz="1400" b="1"/>
            </a:p>
          </p:txBody>
        </p:sp>
        <p:sp>
          <p:nvSpPr>
            <p:cNvPr id="806001" name="Line 113">
              <a:extLst>
                <a:ext uri="{FF2B5EF4-FFF2-40B4-BE49-F238E27FC236}">
                  <a16:creationId xmlns:a16="http://schemas.microsoft.com/office/drawing/2014/main" id="{4466D4B1-C548-49D1-95A6-41F43A65D0EC}"/>
                </a:ext>
              </a:extLst>
            </p:cNvPr>
            <p:cNvSpPr>
              <a:spLocks noChangeShapeType="1"/>
            </p:cNvSpPr>
            <p:nvPr/>
          </p:nvSpPr>
          <p:spPr bwMode="auto">
            <a:xfrm flipH="1">
              <a:off x="1880" y="2533"/>
              <a:ext cx="754" cy="1"/>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06006" name="Text Box 118">
              <a:extLst>
                <a:ext uri="{FF2B5EF4-FFF2-40B4-BE49-F238E27FC236}">
                  <a16:creationId xmlns:a16="http://schemas.microsoft.com/office/drawing/2014/main" id="{A10E4094-093B-457E-827B-25D033B97115}"/>
                </a:ext>
              </a:extLst>
            </p:cNvPr>
            <p:cNvSpPr txBox="1">
              <a:spLocks noChangeArrowheads="1"/>
            </p:cNvSpPr>
            <p:nvPr/>
          </p:nvSpPr>
          <p:spPr bwMode="auto">
            <a:xfrm>
              <a:off x="2535" y="2297"/>
              <a:ext cx="593" cy="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F</a:t>
              </a:r>
              <a:endParaRPr lang="it-IT" altLang="it-IT" sz="1400" b="1"/>
            </a:p>
          </p:txBody>
        </p:sp>
        <p:sp>
          <p:nvSpPr>
            <p:cNvPr id="806047" name="Line 159">
              <a:extLst>
                <a:ext uri="{FF2B5EF4-FFF2-40B4-BE49-F238E27FC236}">
                  <a16:creationId xmlns:a16="http://schemas.microsoft.com/office/drawing/2014/main" id="{367490DC-1570-4887-A062-7DFF438737C5}"/>
                </a:ext>
              </a:extLst>
            </p:cNvPr>
            <p:cNvSpPr>
              <a:spLocks noChangeShapeType="1"/>
            </p:cNvSpPr>
            <p:nvPr/>
          </p:nvSpPr>
          <p:spPr bwMode="auto">
            <a:xfrm flipV="1">
              <a:off x="2630" y="2523"/>
              <a:ext cx="0" cy="635"/>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806053" name="Group 165">
            <a:extLst>
              <a:ext uri="{FF2B5EF4-FFF2-40B4-BE49-F238E27FC236}">
                <a16:creationId xmlns:a16="http://schemas.microsoft.com/office/drawing/2014/main" id="{9FA5A9D1-355B-41A5-B5DB-FC2C4E3B5260}"/>
              </a:ext>
            </a:extLst>
          </p:cNvPr>
          <p:cNvGrpSpPr>
            <a:grpSpLocks/>
          </p:cNvGrpSpPr>
          <p:nvPr/>
        </p:nvGrpSpPr>
        <p:grpSpPr bwMode="auto">
          <a:xfrm>
            <a:off x="3311525" y="4903788"/>
            <a:ext cx="574675" cy="766762"/>
            <a:chOff x="2064" y="3045"/>
            <a:chExt cx="362" cy="483"/>
          </a:xfrm>
        </p:grpSpPr>
        <p:sp>
          <p:nvSpPr>
            <p:cNvPr id="806050" name="Line 162">
              <a:extLst>
                <a:ext uri="{FF2B5EF4-FFF2-40B4-BE49-F238E27FC236}">
                  <a16:creationId xmlns:a16="http://schemas.microsoft.com/office/drawing/2014/main" id="{DD3D4E90-BB6F-45E5-A695-198ED16FC178}"/>
                </a:ext>
              </a:extLst>
            </p:cNvPr>
            <p:cNvSpPr>
              <a:spLocks noChangeShapeType="1"/>
            </p:cNvSpPr>
            <p:nvPr/>
          </p:nvSpPr>
          <p:spPr bwMode="auto">
            <a:xfrm flipH="1">
              <a:off x="2074" y="3045"/>
              <a:ext cx="318" cy="272"/>
            </a:xfrm>
            <a:prstGeom prst="line">
              <a:avLst/>
            </a:prstGeom>
            <a:noFill/>
            <a:ln w="254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6051" name="Line 163">
              <a:extLst>
                <a:ext uri="{FF2B5EF4-FFF2-40B4-BE49-F238E27FC236}">
                  <a16:creationId xmlns:a16="http://schemas.microsoft.com/office/drawing/2014/main" id="{211EA21C-61AD-4AAF-93B1-1500277809EF}"/>
                </a:ext>
              </a:extLst>
            </p:cNvPr>
            <p:cNvSpPr>
              <a:spLocks noChangeShapeType="1"/>
            </p:cNvSpPr>
            <p:nvPr/>
          </p:nvSpPr>
          <p:spPr bwMode="auto">
            <a:xfrm>
              <a:off x="2109" y="3067"/>
              <a:ext cx="272" cy="272"/>
            </a:xfrm>
            <a:prstGeom prst="line">
              <a:avLst/>
            </a:prstGeom>
            <a:noFill/>
            <a:ln w="254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6052" name="Text Box 164">
              <a:extLst>
                <a:ext uri="{FF2B5EF4-FFF2-40B4-BE49-F238E27FC236}">
                  <a16:creationId xmlns:a16="http://schemas.microsoft.com/office/drawing/2014/main" id="{E8AC7A90-A49E-4BC5-AFB3-2CE877E7DC7F}"/>
                </a:ext>
              </a:extLst>
            </p:cNvPr>
            <p:cNvSpPr txBox="1">
              <a:spLocks noChangeArrowheads="1"/>
            </p:cNvSpPr>
            <p:nvPr/>
          </p:nvSpPr>
          <p:spPr bwMode="auto">
            <a:xfrm>
              <a:off x="2064" y="3240"/>
              <a:ext cx="3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b="1">
                  <a:solidFill>
                    <a:srgbClr val="FF3300"/>
                  </a:solidFill>
                </a:rPr>
                <a:t>NO</a:t>
              </a:r>
            </a:p>
          </p:txBody>
        </p:sp>
      </p:grpSp>
      <p:grpSp>
        <p:nvGrpSpPr>
          <p:cNvPr id="806056" name="Group 168">
            <a:extLst>
              <a:ext uri="{FF2B5EF4-FFF2-40B4-BE49-F238E27FC236}">
                <a16:creationId xmlns:a16="http://schemas.microsoft.com/office/drawing/2014/main" id="{048E1D31-4063-4C64-B03F-768691635AD9}"/>
              </a:ext>
            </a:extLst>
          </p:cNvPr>
          <p:cNvGrpSpPr>
            <a:grpSpLocks/>
          </p:cNvGrpSpPr>
          <p:nvPr/>
        </p:nvGrpSpPr>
        <p:grpSpPr bwMode="auto">
          <a:xfrm>
            <a:off x="3005138" y="3040063"/>
            <a:ext cx="1541462" cy="1828800"/>
            <a:chOff x="1893" y="1915"/>
            <a:chExt cx="971" cy="1118"/>
          </a:xfrm>
        </p:grpSpPr>
        <p:sp>
          <p:nvSpPr>
            <p:cNvPr id="806002" name="AutoShape 114">
              <a:extLst>
                <a:ext uri="{FF2B5EF4-FFF2-40B4-BE49-F238E27FC236}">
                  <a16:creationId xmlns:a16="http://schemas.microsoft.com/office/drawing/2014/main" id="{86F6CFDA-A731-4144-A00B-1B1F11093E54}"/>
                </a:ext>
              </a:extLst>
            </p:cNvPr>
            <p:cNvSpPr>
              <a:spLocks/>
            </p:cNvSpPr>
            <p:nvPr/>
          </p:nvSpPr>
          <p:spPr bwMode="auto">
            <a:xfrm>
              <a:off x="2627" y="1915"/>
              <a:ext cx="237" cy="260"/>
            </a:xfrm>
            <a:prstGeom prst="borderCallout2">
              <a:avLst>
                <a:gd name="adj1" fmla="val 57894"/>
                <a:gd name="adj2" fmla="val -38019"/>
                <a:gd name="adj3" fmla="val 57894"/>
                <a:gd name="adj4" fmla="val -84028"/>
                <a:gd name="adj5" fmla="val 268421"/>
                <a:gd name="adj6" fmla="val -130032"/>
              </a:avLst>
            </a:prstGeom>
            <a:noFill/>
            <a:ln w="6350">
              <a:solidFill>
                <a:srgbClr val="0000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 </a:t>
              </a:r>
              <a:r>
                <a:rPr lang="it-IT" altLang="it-IT" sz="1400" b="1">
                  <a:sym typeface="Symbol" panose="05050102010706020507" pitchFamily="18" charset="2"/>
                </a:rPr>
                <a:t></a:t>
              </a:r>
              <a:endParaRPr lang="it-IT" altLang="it-IT" sz="1400" b="1"/>
            </a:p>
          </p:txBody>
        </p:sp>
        <p:sp>
          <p:nvSpPr>
            <p:cNvPr id="806054" name="Rectangle 166">
              <a:extLst>
                <a:ext uri="{FF2B5EF4-FFF2-40B4-BE49-F238E27FC236}">
                  <a16:creationId xmlns:a16="http://schemas.microsoft.com/office/drawing/2014/main" id="{6E7D929C-41F7-4ABC-9846-F8F07DB8A6D7}"/>
                </a:ext>
              </a:extLst>
            </p:cNvPr>
            <p:cNvSpPr>
              <a:spLocks noChangeArrowheads="1"/>
            </p:cNvSpPr>
            <p:nvPr/>
          </p:nvSpPr>
          <p:spPr bwMode="auto">
            <a:xfrm>
              <a:off x="1893" y="2534"/>
              <a:ext cx="760" cy="499"/>
            </a:xfrm>
            <a:prstGeom prst="rect">
              <a:avLst/>
            </a:prstGeom>
            <a:solidFill>
              <a:schemeClr val="accent1"/>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806058" name="Group 170">
            <a:extLst>
              <a:ext uri="{FF2B5EF4-FFF2-40B4-BE49-F238E27FC236}">
                <a16:creationId xmlns:a16="http://schemas.microsoft.com/office/drawing/2014/main" id="{5C0ED81A-1CC8-449E-9E59-8AFABC5C9CD5}"/>
              </a:ext>
            </a:extLst>
          </p:cNvPr>
          <p:cNvGrpSpPr>
            <a:grpSpLocks/>
          </p:cNvGrpSpPr>
          <p:nvPr/>
        </p:nvGrpSpPr>
        <p:grpSpPr bwMode="auto">
          <a:xfrm>
            <a:off x="2555875" y="4941888"/>
            <a:ext cx="1584325" cy="311150"/>
            <a:chOff x="1610" y="3113"/>
            <a:chExt cx="998" cy="196"/>
          </a:xfrm>
        </p:grpSpPr>
        <p:sp>
          <p:nvSpPr>
            <p:cNvPr id="806049" name="Line 161">
              <a:extLst>
                <a:ext uri="{FF2B5EF4-FFF2-40B4-BE49-F238E27FC236}">
                  <a16:creationId xmlns:a16="http://schemas.microsoft.com/office/drawing/2014/main" id="{B9E97D93-47F7-4D96-9786-C28D7DA4114B}"/>
                </a:ext>
              </a:extLst>
            </p:cNvPr>
            <p:cNvSpPr>
              <a:spLocks noChangeShapeType="1"/>
            </p:cNvSpPr>
            <p:nvPr/>
          </p:nvSpPr>
          <p:spPr bwMode="auto">
            <a:xfrm>
              <a:off x="1859" y="3224"/>
              <a:ext cx="749" cy="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6057" name="Text Box 169">
              <a:extLst>
                <a:ext uri="{FF2B5EF4-FFF2-40B4-BE49-F238E27FC236}">
                  <a16:creationId xmlns:a16="http://schemas.microsoft.com/office/drawing/2014/main" id="{21600C9C-34BF-42CB-A7D4-38FC4795CAB8}"/>
                </a:ext>
              </a:extLst>
            </p:cNvPr>
            <p:cNvSpPr txBox="1">
              <a:spLocks noChangeArrowheads="1"/>
            </p:cNvSpPr>
            <p:nvPr/>
          </p:nvSpPr>
          <p:spPr bwMode="auto">
            <a:xfrm>
              <a:off x="1610" y="3113"/>
              <a:ext cx="272" cy="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200" b="1" i="1"/>
                <a:t>p</a:t>
              </a:r>
              <a:r>
                <a:rPr lang="it-IT" altLang="it-IT" sz="1200" b="1"/>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06031"/>
                                        </p:tgtEl>
                                        <p:attrNameLst>
                                          <p:attrName>style.visibility</p:attrName>
                                        </p:attrNameLst>
                                      </p:cBhvr>
                                      <p:to>
                                        <p:strVal val="visible"/>
                                      </p:to>
                                    </p:set>
                                    <p:anim calcmode="lin" valueType="num">
                                      <p:cBhvr additive="base">
                                        <p:cTn id="7" dur="500" fill="hold"/>
                                        <p:tgtEl>
                                          <p:spTgt spid="806031"/>
                                        </p:tgtEl>
                                        <p:attrNameLst>
                                          <p:attrName>ppt_x</p:attrName>
                                        </p:attrNameLst>
                                      </p:cBhvr>
                                      <p:tavLst>
                                        <p:tav tm="0">
                                          <p:val>
                                            <p:strVal val="0-#ppt_w/2"/>
                                          </p:val>
                                        </p:tav>
                                        <p:tav tm="100000">
                                          <p:val>
                                            <p:strVal val="#ppt_x"/>
                                          </p:val>
                                        </p:tav>
                                      </p:tavLst>
                                    </p:anim>
                                    <p:anim calcmode="lin" valueType="num">
                                      <p:cBhvr additive="base">
                                        <p:cTn id="8" dur="500" fill="hold"/>
                                        <p:tgtEl>
                                          <p:spTgt spid="8060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06032"/>
                                        </p:tgtEl>
                                        <p:attrNameLst>
                                          <p:attrName>style.visibility</p:attrName>
                                        </p:attrNameLst>
                                      </p:cBhvr>
                                      <p:to>
                                        <p:strVal val="visible"/>
                                      </p:to>
                                    </p:set>
                                    <p:anim calcmode="lin" valueType="num">
                                      <p:cBhvr additive="base">
                                        <p:cTn id="13" dur="500" fill="hold"/>
                                        <p:tgtEl>
                                          <p:spTgt spid="806032"/>
                                        </p:tgtEl>
                                        <p:attrNameLst>
                                          <p:attrName>ppt_x</p:attrName>
                                        </p:attrNameLst>
                                      </p:cBhvr>
                                      <p:tavLst>
                                        <p:tav tm="0">
                                          <p:val>
                                            <p:strVal val="0-#ppt_w/2"/>
                                          </p:val>
                                        </p:tav>
                                        <p:tav tm="100000">
                                          <p:val>
                                            <p:strVal val="#ppt_x"/>
                                          </p:val>
                                        </p:tav>
                                      </p:tavLst>
                                    </p:anim>
                                    <p:anim calcmode="lin" valueType="num">
                                      <p:cBhvr additive="base">
                                        <p:cTn id="14" dur="500" fill="hold"/>
                                        <p:tgtEl>
                                          <p:spTgt spid="8060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06034"/>
                                        </p:tgtEl>
                                        <p:attrNameLst>
                                          <p:attrName>style.visibility</p:attrName>
                                        </p:attrNameLst>
                                      </p:cBhvr>
                                      <p:to>
                                        <p:strVal val="visible"/>
                                      </p:to>
                                    </p:set>
                                    <p:anim calcmode="lin" valueType="num">
                                      <p:cBhvr additive="base">
                                        <p:cTn id="19" dur="500" fill="hold"/>
                                        <p:tgtEl>
                                          <p:spTgt spid="806034"/>
                                        </p:tgtEl>
                                        <p:attrNameLst>
                                          <p:attrName>ppt_x</p:attrName>
                                        </p:attrNameLst>
                                      </p:cBhvr>
                                      <p:tavLst>
                                        <p:tav tm="0">
                                          <p:val>
                                            <p:strVal val="0-#ppt_w/2"/>
                                          </p:val>
                                        </p:tav>
                                        <p:tav tm="100000">
                                          <p:val>
                                            <p:strVal val="#ppt_x"/>
                                          </p:val>
                                        </p:tav>
                                      </p:tavLst>
                                    </p:anim>
                                    <p:anim calcmode="lin" valueType="num">
                                      <p:cBhvr additive="base">
                                        <p:cTn id="20" dur="500" fill="hold"/>
                                        <p:tgtEl>
                                          <p:spTgt spid="80603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806035"/>
                                        </p:tgtEl>
                                        <p:attrNameLst>
                                          <p:attrName>style.visibility</p:attrName>
                                        </p:attrNameLst>
                                      </p:cBhvr>
                                      <p:to>
                                        <p:strVal val="visible"/>
                                      </p:to>
                                    </p:set>
                                    <p:animEffect transition="in" filter="box(in)">
                                      <p:cBhvr>
                                        <p:cTn id="25" dur="500"/>
                                        <p:tgtEl>
                                          <p:spTgt spid="80603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806040"/>
                                        </p:tgtEl>
                                        <p:attrNameLst>
                                          <p:attrName>style.visibility</p:attrName>
                                        </p:attrNameLst>
                                      </p:cBhvr>
                                      <p:to>
                                        <p:strVal val="visible"/>
                                      </p:to>
                                    </p:set>
                                    <p:animEffect transition="in" filter="box(in)">
                                      <p:cBhvr>
                                        <p:cTn id="30" dur="500"/>
                                        <p:tgtEl>
                                          <p:spTgt spid="80604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806044"/>
                                        </p:tgtEl>
                                        <p:attrNameLst>
                                          <p:attrName>style.visibility</p:attrName>
                                        </p:attrNameLst>
                                      </p:cBhvr>
                                      <p:to>
                                        <p:strVal val="visible"/>
                                      </p:to>
                                    </p:set>
                                    <p:animEffect transition="in" filter="slide(fromBottom)">
                                      <p:cBhvr>
                                        <p:cTn id="35" dur="500"/>
                                        <p:tgtEl>
                                          <p:spTgt spid="80604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1" fill="hold" nodeType="clickEffect">
                                  <p:stCondLst>
                                    <p:cond delay="0"/>
                                  </p:stCondLst>
                                  <p:childTnLst>
                                    <p:set>
                                      <p:cBhvr>
                                        <p:cTn id="39" dur="1" fill="hold">
                                          <p:stCondLst>
                                            <p:cond delay="0"/>
                                          </p:stCondLst>
                                        </p:cTn>
                                        <p:tgtEl>
                                          <p:spTgt spid="806046"/>
                                        </p:tgtEl>
                                        <p:attrNameLst>
                                          <p:attrName>style.visibility</p:attrName>
                                        </p:attrNameLst>
                                      </p:cBhvr>
                                      <p:to>
                                        <p:strVal val="visible"/>
                                      </p:to>
                                    </p:set>
                                    <p:animEffect transition="in" filter="slide(fromTop)">
                                      <p:cBhvr>
                                        <p:cTn id="40" dur="500"/>
                                        <p:tgtEl>
                                          <p:spTgt spid="80604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806058"/>
                                        </p:tgtEl>
                                        <p:attrNameLst>
                                          <p:attrName>style.visibility</p:attrName>
                                        </p:attrNameLst>
                                      </p:cBhvr>
                                      <p:to>
                                        <p:strVal val="visible"/>
                                      </p:to>
                                    </p:set>
                                    <p:animEffect transition="in" filter="slide(fromBottom)">
                                      <p:cBhvr>
                                        <p:cTn id="45" dur="500"/>
                                        <p:tgtEl>
                                          <p:spTgt spid="80605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nodeType="clickEffect">
                                  <p:stCondLst>
                                    <p:cond delay="0"/>
                                  </p:stCondLst>
                                  <p:childTnLst>
                                    <p:set>
                                      <p:cBhvr>
                                        <p:cTn id="49" dur="1" fill="hold">
                                          <p:stCondLst>
                                            <p:cond delay="0"/>
                                          </p:stCondLst>
                                        </p:cTn>
                                        <p:tgtEl>
                                          <p:spTgt spid="806053"/>
                                        </p:tgtEl>
                                        <p:attrNameLst>
                                          <p:attrName>style.visibility</p:attrName>
                                        </p:attrNameLst>
                                      </p:cBhvr>
                                      <p:to>
                                        <p:strVal val="visible"/>
                                      </p:to>
                                    </p:set>
                                    <p:animEffect transition="in" filter="slide(fromBottom)">
                                      <p:cBhvr>
                                        <p:cTn id="50" dur="500"/>
                                        <p:tgtEl>
                                          <p:spTgt spid="80605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xit" presetSubtype="16" fill="hold" nodeType="clickEffect">
                                  <p:stCondLst>
                                    <p:cond delay="0"/>
                                  </p:stCondLst>
                                  <p:childTnLst>
                                    <p:animEffect transition="out" filter="box(in)">
                                      <p:cBhvr>
                                        <p:cTn id="54" dur="500"/>
                                        <p:tgtEl>
                                          <p:spTgt spid="806053"/>
                                        </p:tgtEl>
                                      </p:cBhvr>
                                    </p:animEffect>
                                    <p:set>
                                      <p:cBhvr>
                                        <p:cTn id="55" dur="1" fill="hold">
                                          <p:stCondLst>
                                            <p:cond delay="499"/>
                                          </p:stCondLst>
                                        </p:cTn>
                                        <p:tgtEl>
                                          <p:spTgt spid="806053"/>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xit" presetSubtype="16" fill="hold" nodeType="clickEffect">
                                  <p:stCondLst>
                                    <p:cond delay="0"/>
                                  </p:stCondLst>
                                  <p:childTnLst>
                                    <p:animEffect transition="out" filter="box(in)">
                                      <p:cBhvr>
                                        <p:cTn id="59" dur="500"/>
                                        <p:tgtEl>
                                          <p:spTgt spid="806058"/>
                                        </p:tgtEl>
                                      </p:cBhvr>
                                    </p:animEffect>
                                    <p:set>
                                      <p:cBhvr>
                                        <p:cTn id="60" dur="1" fill="hold">
                                          <p:stCondLst>
                                            <p:cond delay="499"/>
                                          </p:stCondLst>
                                        </p:cTn>
                                        <p:tgtEl>
                                          <p:spTgt spid="806058"/>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nodeType="clickEffect">
                                  <p:stCondLst>
                                    <p:cond delay="0"/>
                                  </p:stCondLst>
                                  <p:childTnLst>
                                    <p:set>
                                      <p:cBhvr>
                                        <p:cTn id="64" dur="1" fill="hold">
                                          <p:stCondLst>
                                            <p:cond delay="0"/>
                                          </p:stCondLst>
                                        </p:cTn>
                                        <p:tgtEl>
                                          <p:spTgt spid="806048"/>
                                        </p:tgtEl>
                                        <p:attrNameLst>
                                          <p:attrName>style.visibility</p:attrName>
                                        </p:attrNameLst>
                                      </p:cBhvr>
                                      <p:to>
                                        <p:strVal val="visible"/>
                                      </p:to>
                                    </p:set>
                                    <p:animEffect transition="in" filter="slide(fromBottom)">
                                      <p:cBhvr>
                                        <p:cTn id="65" dur="500"/>
                                        <p:tgtEl>
                                          <p:spTgt spid="80604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ntr" presetSubtype="16" fill="hold" nodeType="clickEffect">
                                  <p:stCondLst>
                                    <p:cond delay="0"/>
                                  </p:stCondLst>
                                  <p:childTnLst>
                                    <p:set>
                                      <p:cBhvr>
                                        <p:cTn id="69" dur="1" fill="hold">
                                          <p:stCondLst>
                                            <p:cond delay="0"/>
                                          </p:stCondLst>
                                        </p:cTn>
                                        <p:tgtEl>
                                          <p:spTgt spid="806038"/>
                                        </p:tgtEl>
                                        <p:attrNameLst>
                                          <p:attrName>style.visibility</p:attrName>
                                        </p:attrNameLst>
                                      </p:cBhvr>
                                      <p:to>
                                        <p:strVal val="visible"/>
                                      </p:to>
                                    </p:set>
                                    <p:animEffect transition="in" filter="box(in)">
                                      <p:cBhvr>
                                        <p:cTn id="70" dur="500"/>
                                        <p:tgtEl>
                                          <p:spTgt spid="80603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4" fill="hold" nodeType="clickEffect">
                                  <p:stCondLst>
                                    <p:cond delay="0"/>
                                  </p:stCondLst>
                                  <p:childTnLst>
                                    <p:set>
                                      <p:cBhvr>
                                        <p:cTn id="74" dur="1" fill="hold">
                                          <p:stCondLst>
                                            <p:cond delay="0"/>
                                          </p:stCondLst>
                                        </p:cTn>
                                        <p:tgtEl>
                                          <p:spTgt spid="806056"/>
                                        </p:tgtEl>
                                        <p:attrNameLst>
                                          <p:attrName>style.visibility</p:attrName>
                                        </p:attrNameLst>
                                      </p:cBhvr>
                                      <p:to>
                                        <p:strVal val="visible"/>
                                      </p:to>
                                    </p:set>
                                    <p:animEffect transition="in" filter="slide(fromBottom)">
                                      <p:cBhvr>
                                        <p:cTn id="75" dur="500"/>
                                        <p:tgtEl>
                                          <p:spTgt spid="806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3DA388E2-B046-4963-B241-79E9748D6CD9}"/>
              </a:ext>
            </a:extLst>
          </p:cNvPr>
          <p:cNvSpPr>
            <a:spLocks noGrp="1"/>
          </p:cNvSpPr>
          <p:nvPr>
            <p:ph type="sldNum" sz="quarter" idx="10"/>
          </p:nvPr>
        </p:nvSpPr>
        <p:spPr/>
        <p:txBody>
          <a:bodyPr/>
          <a:lstStyle/>
          <a:p>
            <a:fld id="{21A51255-CC54-4B03-864C-25ADF8BEF482}" type="slidenum">
              <a:rPr lang="it-IT" altLang="it-IT"/>
              <a:pPr/>
              <a:t>21</a:t>
            </a:fld>
            <a:endParaRPr lang="it-IT" altLang="it-IT"/>
          </a:p>
        </p:txBody>
      </p:sp>
      <p:sp>
        <p:nvSpPr>
          <p:cNvPr id="935938" name="Rectangle 2">
            <a:extLst>
              <a:ext uri="{FF2B5EF4-FFF2-40B4-BE49-F238E27FC236}">
                <a16:creationId xmlns:a16="http://schemas.microsoft.com/office/drawing/2014/main" id="{904D7A01-CED2-4DBF-9034-7ECD5785F553}"/>
              </a:ext>
            </a:extLst>
          </p:cNvPr>
          <p:cNvSpPr>
            <a:spLocks noGrp="1" noChangeArrowheads="1"/>
          </p:cNvSpPr>
          <p:nvPr>
            <p:ph type="title"/>
          </p:nvPr>
        </p:nvSpPr>
        <p:spPr/>
        <p:txBody>
          <a:bodyPr/>
          <a:lstStyle/>
          <a:p>
            <a:r>
              <a:rPr lang="en-GB" altLang="it-IT" sz="2000"/>
              <a:t>ii) Monopolio e benessere della collettività</a:t>
            </a:r>
          </a:p>
        </p:txBody>
      </p:sp>
      <p:sp>
        <p:nvSpPr>
          <p:cNvPr id="935939" name="Rectangle 3">
            <a:extLst>
              <a:ext uri="{FF2B5EF4-FFF2-40B4-BE49-F238E27FC236}">
                <a16:creationId xmlns:a16="http://schemas.microsoft.com/office/drawing/2014/main" id="{54FFA0E0-2D46-4799-9F7A-38AF1276B449}"/>
              </a:ext>
            </a:extLst>
          </p:cNvPr>
          <p:cNvSpPr>
            <a:spLocks noGrp="1" noChangeArrowheads="1"/>
          </p:cNvSpPr>
          <p:nvPr>
            <p:ph type="body" idx="1"/>
          </p:nvPr>
        </p:nvSpPr>
        <p:spPr bwMode="auto">
          <a:xfrm>
            <a:off x="900113" y="2205038"/>
            <a:ext cx="7848600"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77850" indent="-577850">
              <a:lnSpc>
                <a:spcPct val="90000"/>
              </a:lnSpc>
            </a:pPr>
            <a:r>
              <a:rPr lang="it-IT" altLang="it-IT" sz="1900" b="1">
                <a:solidFill>
                  <a:schemeClr val="hlink"/>
                </a:solidFill>
              </a:rPr>
              <a:t>Un risultato atteso (vedi Cap. 7)</a:t>
            </a:r>
            <a:r>
              <a:rPr lang="it-IT" altLang="it-IT" sz="1900"/>
              <a:t>:</a:t>
            </a:r>
          </a:p>
          <a:p>
            <a:pPr marL="577850" indent="-577850">
              <a:lnSpc>
                <a:spcPct val="90000"/>
              </a:lnSpc>
            </a:pPr>
            <a:endParaRPr lang="it-IT" altLang="it-IT" sz="1900"/>
          </a:p>
          <a:p>
            <a:pPr marL="577850" indent="-577850">
              <a:lnSpc>
                <a:spcPct val="90000"/>
              </a:lnSpc>
            </a:pPr>
            <a:r>
              <a:rPr lang="it-IT" altLang="it-IT" sz="1900" b="1">
                <a:solidFill>
                  <a:srgbClr val="FF3300"/>
                </a:solidFill>
              </a:rPr>
              <a:t>in monopolio (equilibrio), il benessere della collettività è minore di quello in concorrenza perfetta (equilibrio)</a:t>
            </a:r>
          </a:p>
          <a:p>
            <a:pPr marL="577850" indent="-577850">
              <a:lnSpc>
                <a:spcPct val="90000"/>
              </a:lnSpc>
            </a:pPr>
            <a:r>
              <a:rPr lang="it-IT" altLang="it-IT" sz="1900" b="1">
                <a:solidFill>
                  <a:srgbClr val="FF3300"/>
                </a:solidFill>
              </a:rPr>
              <a:t>in monopolio, il mercato “fallisce”, così come fallisce in altri casi … (Cap. 10)</a:t>
            </a:r>
          </a:p>
          <a:p>
            <a:pPr marL="577850" indent="-577850">
              <a:lnSpc>
                <a:spcPct val="90000"/>
              </a:lnSpc>
            </a:pPr>
            <a:endParaRPr lang="it-IT" altLang="it-IT" sz="1900" b="1">
              <a:solidFill>
                <a:srgbClr val="FF3300"/>
              </a:solidFill>
            </a:endParaRPr>
          </a:p>
          <a:p>
            <a:pPr marL="577850" indent="-577850">
              <a:lnSpc>
                <a:spcPct val="90000"/>
              </a:lnSpc>
              <a:buSzTx/>
              <a:buFont typeface="Wingdings" panose="05000000000000000000" pitchFamily="2" charset="2"/>
              <a:buAutoNum type="romanLcPeriod"/>
            </a:pPr>
            <a:r>
              <a:rPr lang="it-IT" altLang="it-IT" sz="1900"/>
              <a:t>E’ in effetti così? Per quale </a:t>
            </a:r>
            <a:r>
              <a:rPr lang="it-IT" altLang="it-IT" sz="1900" b="1"/>
              <a:t>motivo</a:t>
            </a:r>
            <a:r>
              <a:rPr lang="it-IT" altLang="it-IT" sz="1900"/>
              <a:t>?</a:t>
            </a:r>
          </a:p>
          <a:p>
            <a:pPr marL="577850" indent="-577850">
              <a:lnSpc>
                <a:spcPct val="90000"/>
              </a:lnSpc>
              <a:buSzTx/>
              <a:buFont typeface="Wingdings" panose="05000000000000000000" pitchFamily="2" charset="2"/>
              <a:buAutoNum type="romanLcPeriod"/>
            </a:pPr>
            <a:endParaRPr lang="it-IT" altLang="it-IT" sz="1900"/>
          </a:p>
          <a:p>
            <a:pPr marL="577850" indent="-577850">
              <a:lnSpc>
                <a:spcPct val="90000"/>
              </a:lnSpc>
              <a:buSzTx/>
              <a:buFont typeface="Wingdings" panose="05000000000000000000" pitchFamily="2" charset="2"/>
              <a:buAutoNum type="romanLcPeriod"/>
            </a:pPr>
            <a:r>
              <a:rPr lang="it-IT" altLang="it-IT" sz="1900"/>
              <a:t>E’ possibile </a:t>
            </a:r>
            <a:r>
              <a:rPr lang="it-IT" altLang="it-IT" sz="1900" b="1"/>
              <a:t>quantificare</a:t>
            </a:r>
            <a:r>
              <a:rPr lang="it-IT" altLang="it-IT" sz="1900"/>
              <a:t> l’entità della perdita di benessere? In che modo?</a:t>
            </a:r>
          </a:p>
          <a:p>
            <a:pPr marL="577850" indent="-577850">
              <a:lnSpc>
                <a:spcPct val="90000"/>
              </a:lnSpc>
              <a:buSzTx/>
              <a:buFont typeface="Wingdings" panose="05000000000000000000" pitchFamily="2" charset="2"/>
              <a:buAutoNum type="romanLcPeriod"/>
            </a:pPr>
            <a:endParaRPr lang="it-IT" altLang="it-IT" sz="1900"/>
          </a:p>
          <a:p>
            <a:pPr marL="577850" indent="-577850">
              <a:lnSpc>
                <a:spcPct val="90000"/>
              </a:lnSpc>
              <a:buSzTx/>
              <a:buFont typeface="Wingdings" panose="05000000000000000000" pitchFamily="2" charset="2"/>
              <a:buAutoNum type="romanLcPeriod"/>
            </a:pPr>
            <a:r>
              <a:rPr lang="it-IT" altLang="it-IT" sz="1900"/>
              <a:t>Quali </a:t>
            </a:r>
            <a:r>
              <a:rPr lang="it-IT" altLang="it-IT" sz="1900" b="1"/>
              <a:t>rimedi</a:t>
            </a:r>
            <a:r>
              <a:rPr lang="it-IT" altLang="it-IT" sz="1900"/>
              <a:t> è possibile adottare per contrastare questa perdita?</a:t>
            </a:r>
          </a:p>
          <a:p>
            <a:pPr marL="577850" indent="-577850">
              <a:lnSpc>
                <a:spcPct val="90000"/>
              </a:lnSpc>
            </a:pPr>
            <a:endParaRPr lang="it-IT" altLang="it-IT" sz="19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35939">
                                            <p:txEl>
                                              <p:pRg st="0" end="0"/>
                                            </p:txEl>
                                          </p:spTgt>
                                        </p:tgtEl>
                                        <p:attrNameLst>
                                          <p:attrName>style.visibility</p:attrName>
                                        </p:attrNameLst>
                                      </p:cBhvr>
                                      <p:to>
                                        <p:strVal val="visible"/>
                                      </p:to>
                                    </p:set>
                                    <p:animEffect transition="in" filter="slide(fromBottom)">
                                      <p:cBhvr>
                                        <p:cTn id="7" dur="500"/>
                                        <p:tgtEl>
                                          <p:spTgt spid="935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35939">
                                            <p:txEl>
                                              <p:pRg st="2" end="2"/>
                                            </p:txEl>
                                          </p:spTgt>
                                        </p:tgtEl>
                                        <p:attrNameLst>
                                          <p:attrName>style.visibility</p:attrName>
                                        </p:attrNameLst>
                                      </p:cBhvr>
                                      <p:to>
                                        <p:strVal val="visible"/>
                                      </p:to>
                                    </p:set>
                                    <p:animEffect transition="in" filter="slide(fromBottom)">
                                      <p:cBhvr>
                                        <p:cTn id="12" dur="500"/>
                                        <p:tgtEl>
                                          <p:spTgt spid="9359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35939">
                                            <p:txEl>
                                              <p:pRg st="3" end="3"/>
                                            </p:txEl>
                                          </p:spTgt>
                                        </p:tgtEl>
                                        <p:attrNameLst>
                                          <p:attrName>style.visibility</p:attrName>
                                        </p:attrNameLst>
                                      </p:cBhvr>
                                      <p:to>
                                        <p:strVal val="visible"/>
                                      </p:to>
                                    </p:set>
                                    <p:animEffect transition="in" filter="slide(fromBottom)">
                                      <p:cBhvr>
                                        <p:cTn id="17" dur="500"/>
                                        <p:tgtEl>
                                          <p:spTgt spid="9359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35939">
                                            <p:txEl>
                                              <p:pRg st="5" end="5"/>
                                            </p:txEl>
                                          </p:spTgt>
                                        </p:tgtEl>
                                        <p:attrNameLst>
                                          <p:attrName>style.visibility</p:attrName>
                                        </p:attrNameLst>
                                      </p:cBhvr>
                                      <p:to>
                                        <p:strVal val="visible"/>
                                      </p:to>
                                    </p:set>
                                    <p:animEffect transition="in" filter="slide(fromBottom)">
                                      <p:cBhvr>
                                        <p:cTn id="22" dur="500"/>
                                        <p:tgtEl>
                                          <p:spTgt spid="93593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35939">
                                            <p:txEl>
                                              <p:pRg st="7" end="7"/>
                                            </p:txEl>
                                          </p:spTgt>
                                        </p:tgtEl>
                                        <p:attrNameLst>
                                          <p:attrName>style.visibility</p:attrName>
                                        </p:attrNameLst>
                                      </p:cBhvr>
                                      <p:to>
                                        <p:strVal val="visible"/>
                                      </p:to>
                                    </p:set>
                                    <p:animEffect transition="in" filter="slide(fromBottom)">
                                      <p:cBhvr>
                                        <p:cTn id="27" dur="500"/>
                                        <p:tgtEl>
                                          <p:spTgt spid="935939">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35939">
                                            <p:txEl>
                                              <p:pRg st="9" end="9"/>
                                            </p:txEl>
                                          </p:spTgt>
                                        </p:tgtEl>
                                        <p:attrNameLst>
                                          <p:attrName>style.visibility</p:attrName>
                                        </p:attrNameLst>
                                      </p:cBhvr>
                                      <p:to>
                                        <p:strVal val="visible"/>
                                      </p:to>
                                    </p:set>
                                    <p:animEffect transition="in" filter="slide(fromBottom)">
                                      <p:cBhvr>
                                        <p:cTn id="32" dur="500"/>
                                        <p:tgtEl>
                                          <p:spTgt spid="9359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593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 name="Segnaposto numero diapositiva 2">
            <a:extLst>
              <a:ext uri="{FF2B5EF4-FFF2-40B4-BE49-F238E27FC236}">
                <a16:creationId xmlns:a16="http://schemas.microsoft.com/office/drawing/2014/main" id="{1F677C19-D6BD-4727-B8E8-8A96CBFF8EA9}"/>
              </a:ext>
            </a:extLst>
          </p:cNvPr>
          <p:cNvSpPr>
            <a:spLocks noGrp="1"/>
          </p:cNvSpPr>
          <p:nvPr>
            <p:ph type="sldNum" sz="quarter" idx="10"/>
          </p:nvPr>
        </p:nvSpPr>
        <p:spPr/>
        <p:txBody>
          <a:bodyPr/>
          <a:lstStyle/>
          <a:p>
            <a:fld id="{D04C448B-6AEC-4D33-B075-0F20EA3FE25E}" type="slidenum">
              <a:rPr lang="it-IT" altLang="it-IT"/>
              <a:pPr/>
              <a:t>22</a:t>
            </a:fld>
            <a:endParaRPr lang="it-IT" altLang="it-IT"/>
          </a:p>
        </p:txBody>
      </p:sp>
      <p:sp>
        <p:nvSpPr>
          <p:cNvPr id="815193" name="Text Box 89">
            <a:extLst>
              <a:ext uri="{FF2B5EF4-FFF2-40B4-BE49-F238E27FC236}">
                <a16:creationId xmlns:a16="http://schemas.microsoft.com/office/drawing/2014/main" id="{D3B87FBA-7E12-47C0-9413-B41BA9C8BB62}"/>
              </a:ext>
            </a:extLst>
          </p:cNvPr>
          <p:cNvSpPr txBox="1">
            <a:spLocks noChangeArrowheads="1"/>
          </p:cNvSpPr>
          <p:nvPr/>
        </p:nvSpPr>
        <p:spPr bwMode="auto">
          <a:xfrm>
            <a:off x="954088" y="6099175"/>
            <a:ext cx="8316912"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700" b="1">
                <a:solidFill>
                  <a:schemeClr val="hlink"/>
                </a:solidFill>
              </a:rPr>
              <a:t>ii) Nel passaggio da concorrenza perfetta a monopolio si verifica una perdita secca di benessere:</a:t>
            </a:r>
            <a:r>
              <a:rPr lang="it-IT" altLang="it-IT" sz="1700"/>
              <a:t> meno quantità per consumatori e produttori</a:t>
            </a:r>
          </a:p>
        </p:txBody>
      </p:sp>
      <p:sp>
        <p:nvSpPr>
          <p:cNvPr id="815186" name="AutoShape 82">
            <a:extLst>
              <a:ext uri="{FF2B5EF4-FFF2-40B4-BE49-F238E27FC236}">
                <a16:creationId xmlns:a16="http://schemas.microsoft.com/office/drawing/2014/main" id="{C6F8DDA0-8F20-49DA-BF3A-4955E2A8374C}"/>
              </a:ext>
            </a:extLst>
          </p:cNvPr>
          <p:cNvSpPr>
            <a:spLocks noChangeArrowheads="1"/>
          </p:cNvSpPr>
          <p:nvPr/>
        </p:nvSpPr>
        <p:spPr bwMode="auto">
          <a:xfrm rot="5400000">
            <a:off x="2819400" y="4302125"/>
            <a:ext cx="1619250" cy="1676400"/>
          </a:xfrm>
          <a:prstGeom prst="rtTriangle">
            <a:avLst/>
          </a:prstGeom>
          <a:solidFill>
            <a:srgbClr val="FF9900">
              <a:alpha val="47000"/>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815189" name="Group 85">
            <a:extLst>
              <a:ext uri="{FF2B5EF4-FFF2-40B4-BE49-F238E27FC236}">
                <a16:creationId xmlns:a16="http://schemas.microsoft.com/office/drawing/2014/main" id="{979901ED-3B75-47C5-B887-BC196A3991D6}"/>
              </a:ext>
            </a:extLst>
          </p:cNvPr>
          <p:cNvGrpSpPr>
            <a:grpSpLocks/>
          </p:cNvGrpSpPr>
          <p:nvPr/>
        </p:nvGrpSpPr>
        <p:grpSpPr bwMode="auto">
          <a:xfrm>
            <a:off x="2789238" y="3860800"/>
            <a:ext cx="1152525" cy="2089150"/>
            <a:chOff x="1757" y="2432"/>
            <a:chExt cx="726" cy="1316"/>
          </a:xfrm>
        </p:grpSpPr>
        <p:sp>
          <p:nvSpPr>
            <p:cNvPr id="815188" name="AutoShape 84">
              <a:extLst>
                <a:ext uri="{FF2B5EF4-FFF2-40B4-BE49-F238E27FC236}">
                  <a16:creationId xmlns:a16="http://schemas.microsoft.com/office/drawing/2014/main" id="{218EFD68-F71C-4DB4-980E-D7D63702E458}"/>
                </a:ext>
              </a:extLst>
            </p:cNvPr>
            <p:cNvSpPr>
              <a:spLocks noChangeArrowheads="1"/>
            </p:cNvSpPr>
            <p:nvPr/>
          </p:nvSpPr>
          <p:spPr bwMode="auto">
            <a:xfrm rot="10800000" flipH="1">
              <a:off x="1757" y="3067"/>
              <a:ext cx="726" cy="681"/>
            </a:xfrm>
            <a:prstGeom prst="rtTriangle">
              <a:avLst/>
            </a:prstGeom>
            <a:solidFill>
              <a:srgbClr val="3366FF">
                <a:alpha val="56000"/>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15187" name="Rectangle 83">
              <a:extLst>
                <a:ext uri="{FF2B5EF4-FFF2-40B4-BE49-F238E27FC236}">
                  <a16:creationId xmlns:a16="http://schemas.microsoft.com/office/drawing/2014/main" id="{436E4A9E-D4B0-4774-9C54-6E20A44D606C}"/>
                </a:ext>
              </a:extLst>
            </p:cNvPr>
            <p:cNvSpPr>
              <a:spLocks noChangeArrowheads="1"/>
            </p:cNvSpPr>
            <p:nvPr/>
          </p:nvSpPr>
          <p:spPr bwMode="auto">
            <a:xfrm>
              <a:off x="1757" y="2432"/>
              <a:ext cx="726" cy="635"/>
            </a:xfrm>
            <a:prstGeom prst="rect">
              <a:avLst/>
            </a:prstGeom>
            <a:solidFill>
              <a:srgbClr val="3366FF">
                <a:alpha val="56000"/>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815180" name="AutoShape 76">
            <a:extLst>
              <a:ext uri="{FF2B5EF4-FFF2-40B4-BE49-F238E27FC236}">
                <a16:creationId xmlns:a16="http://schemas.microsoft.com/office/drawing/2014/main" id="{0EA840B1-AC4E-4045-9DBE-B87562335B33}"/>
              </a:ext>
            </a:extLst>
          </p:cNvPr>
          <p:cNvSpPr>
            <a:spLocks noChangeArrowheads="1"/>
          </p:cNvSpPr>
          <p:nvPr/>
        </p:nvSpPr>
        <p:spPr bwMode="auto">
          <a:xfrm>
            <a:off x="2824163" y="2962275"/>
            <a:ext cx="1655762" cy="1368425"/>
          </a:xfrm>
          <a:prstGeom prst="rtTriangle">
            <a:avLst/>
          </a:prstGeom>
          <a:solidFill>
            <a:schemeClr val="folHlink">
              <a:alpha val="44000"/>
            </a:scheme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15106" name="Rectangle 2">
            <a:extLst>
              <a:ext uri="{FF2B5EF4-FFF2-40B4-BE49-F238E27FC236}">
                <a16:creationId xmlns:a16="http://schemas.microsoft.com/office/drawing/2014/main" id="{3EA38658-1EC7-440E-ACF9-BC348BB36E06}"/>
              </a:ext>
            </a:extLst>
          </p:cNvPr>
          <p:cNvSpPr>
            <a:spLocks noGrp="1" noChangeArrowheads="1"/>
          </p:cNvSpPr>
          <p:nvPr>
            <p:ph type="title"/>
          </p:nvPr>
        </p:nvSpPr>
        <p:spPr/>
        <p:txBody>
          <a:bodyPr/>
          <a:lstStyle/>
          <a:p>
            <a:r>
              <a:rPr lang="it-IT" altLang="it-IT"/>
              <a:t>ii) Figura 2 – Il costo sociale del monopolio: la perdita secca</a:t>
            </a:r>
          </a:p>
        </p:txBody>
      </p:sp>
      <p:grpSp>
        <p:nvGrpSpPr>
          <p:cNvPr id="815169" name="Group 65">
            <a:extLst>
              <a:ext uri="{FF2B5EF4-FFF2-40B4-BE49-F238E27FC236}">
                <a16:creationId xmlns:a16="http://schemas.microsoft.com/office/drawing/2014/main" id="{27279E79-70CF-4FA5-B49F-E25A1D034CA4}"/>
              </a:ext>
            </a:extLst>
          </p:cNvPr>
          <p:cNvGrpSpPr>
            <a:grpSpLocks/>
          </p:cNvGrpSpPr>
          <p:nvPr/>
        </p:nvGrpSpPr>
        <p:grpSpPr bwMode="auto">
          <a:xfrm>
            <a:off x="2808288" y="2795588"/>
            <a:ext cx="3736975" cy="3124200"/>
            <a:chOff x="1769" y="1761"/>
            <a:chExt cx="2354" cy="1968"/>
          </a:xfrm>
        </p:grpSpPr>
        <p:sp>
          <p:nvSpPr>
            <p:cNvPr id="815114" name="Rectangle 10">
              <a:extLst>
                <a:ext uri="{FF2B5EF4-FFF2-40B4-BE49-F238E27FC236}">
                  <a16:creationId xmlns:a16="http://schemas.microsoft.com/office/drawing/2014/main" id="{1245288A-3330-42E3-B79D-78AFB67AE633}"/>
                </a:ext>
              </a:extLst>
            </p:cNvPr>
            <p:cNvSpPr>
              <a:spLocks noChangeArrowheads="1"/>
            </p:cNvSpPr>
            <p:nvPr/>
          </p:nvSpPr>
          <p:spPr bwMode="auto">
            <a:xfrm>
              <a:off x="3722" y="1882"/>
              <a:ext cx="401"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CMg</a:t>
              </a:r>
              <a:endParaRPr lang="it-IT" altLang="it-IT" sz="1400" b="1"/>
            </a:p>
          </p:txBody>
        </p:sp>
        <p:sp>
          <p:nvSpPr>
            <p:cNvPr id="815119" name="Line 15">
              <a:extLst>
                <a:ext uri="{FF2B5EF4-FFF2-40B4-BE49-F238E27FC236}">
                  <a16:creationId xmlns:a16="http://schemas.microsoft.com/office/drawing/2014/main" id="{5A173E1B-DBAF-493E-804E-D3BBFBDDBFA3}"/>
                </a:ext>
              </a:extLst>
            </p:cNvPr>
            <p:cNvSpPr>
              <a:spLocks noChangeShapeType="1"/>
            </p:cNvSpPr>
            <p:nvPr/>
          </p:nvSpPr>
          <p:spPr bwMode="auto">
            <a:xfrm flipV="1">
              <a:off x="1769" y="1761"/>
              <a:ext cx="2079" cy="1968"/>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15168" name="Group 64">
            <a:extLst>
              <a:ext uri="{FF2B5EF4-FFF2-40B4-BE49-F238E27FC236}">
                <a16:creationId xmlns:a16="http://schemas.microsoft.com/office/drawing/2014/main" id="{72F0E272-E4D5-40DE-834C-A77DC61476BF}"/>
              </a:ext>
            </a:extLst>
          </p:cNvPr>
          <p:cNvGrpSpPr>
            <a:grpSpLocks/>
          </p:cNvGrpSpPr>
          <p:nvPr/>
        </p:nvGrpSpPr>
        <p:grpSpPr bwMode="auto">
          <a:xfrm>
            <a:off x="2411413" y="2420938"/>
            <a:ext cx="4865687" cy="3816350"/>
            <a:chOff x="1519" y="1525"/>
            <a:chExt cx="3065" cy="2404"/>
          </a:xfrm>
        </p:grpSpPr>
        <p:sp>
          <p:nvSpPr>
            <p:cNvPr id="815108" name="Rectangle 4">
              <a:extLst>
                <a:ext uri="{FF2B5EF4-FFF2-40B4-BE49-F238E27FC236}">
                  <a16:creationId xmlns:a16="http://schemas.microsoft.com/office/drawing/2014/main" id="{EAA70373-C031-4E44-998C-710D24835AA3}"/>
                </a:ext>
              </a:extLst>
            </p:cNvPr>
            <p:cNvSpPr>
              <a:spLocks noChangeArrowheads="1"/>
            </p:cNvSpPr>
            <p:nvPr/>
          </p:nvSpPr>
          <p:spPr bwMode="auto">
            <a:xfrm>
              <a:off x="1519" y="1525"/>
              <a:ext cx="272" cy="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i="1"/>
                <a:t> </a:t>
              </a:r>
              <a:r>
                <a:rPr lang="it-IT" altLang="it-IT" sz="1400" b="1" i="1"/>
                <a:t>p</a:t>
              </a:r>
              <a:endParaRPr lang="it-IT" altLang="it-IT" sz="1400" b="1"/>
            </a:p>
          </p:txBody>
        </p:sp>
        <p:sp>
          <p:nvSpPr>
            <p:cNvPr id="815116" name="Rectangle 12">
              <a:extLst>
                <a:ext uri="{FF2B5EF4-FFF2-40B4-BE49-F238E27FC236}">
                  <a16:creationId xmlns:a16="http://schemas.microsoft.com/office/drawing/2014/main" id="{87142F90-5D89-489E-9481-6CC44A02B994}"/>
                </a:ext>
              </a:extLst>
            </p:cNvPr>
            <p:cNvSpPr>
              <a:spLocks noChangeArrowheads="1"/>
            </p:cNvSpPr>
            <p:nvPr/>
          </p:nvSpPr>
          <p:spPr bwMode="auto">
            <a:xfrm>
              <a:off x="4273" y="3720"/>
              <a:ext cx="311" cy="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endParaRPr lang="it-IT" altLang="it-IT" sz="1400" b="1"/>
            </a:p>
          </p:txBody>
        </p:sp>
        <p:sp>
          <p:nvSpPr>
            <p:cNvPr id="815129" name="Freeform 25">
              <a:extLst>
                <a:ext uri="{FF2B5EF4-FFF2-40B4-BE49-F238E27FC236}">
                  <a16:creationId xmlns:a16="http://schemas.microsoft.com/office/drawing/2014/main" id="{B6EC1D7E-E7E0-45AB-9D31-4E2284491AF4}"/>
                </a:ext>
              </a:extLst>
            </p:cNvPr>
            <p:cNvSpPr>
              <a:spLocks/>
            </p:cNvSpPr>
            <p:nvPr/>
          </p:nvSpPr>
          <p:spPr bwMode="auto">
            <a:xfrm>
              <a:off x="1764" y="1598"/>
              <a:ext cx="2764" cy="2137"/>
            </a:xfrm>
            <a:custGeom>
              <a:avLst/>
              <a:gdLst>
                <a:gd name="T0" fmla="*/ 0 w 2520"/>
                <a:gd name="T1" fmla="*/ 0 h 2960"/>
                <a:gd name="T2" fmla="*/ 0 w 2520"/>
                <a:gd name="T3" fmla="*/ 2960 h 2960"/>
                <a:gd name="T4" fmla="*/ 2520 w 2520"/>
                <a:gd name="T5" fmla="*/ 2960 h 2960"/>
              </a:gdLst>
              <a:ahLst/>
              <a:cxnLst>
                <a:cxn ang="0">
                  <a:pos x="T0" y="T1"/>
                </a:cxn>
                <a:cxn ang="0">
                  <a:pos x="T2" y="T3"/>
                </a:cxn>
                <a:cxn ang="0">
                  <a:pos x="T4" y="T5"/>
                </a:cxn>
              </a:cxnLst>
              <a:rect l="0" t="0" r="r" b="b"/>
              <a:pathLst>
                <a:path w="2520" h="2960">
                  <a:moveTo>
                    <a:pt x="0" y="0"/>
                  </a:moveTo>
                  <a:lnTo>
                    <a:pt x="0" y="2960"/>
                  </a:lnTo>
                  <a:lnTo>
                    <a:pt x="2520" y="2960"/>
                  </a:lnTo>
                </a:path>
              </a:pathLst>
            </a:custGeom>
            <a:noFill/>
            <a:ln w="25400">
              <a:solidFill>
                <a:srgbClr val="000000"/>
              </a:solidFill>
              <a:round/>
              <a:headEnd type="triangl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15130" name="Rectangle 26">
              <a:extLst>
                <a:ext uri="{FF2B5EF4-FFF2-40B4-BE49-F238E27FC236}">
                  <a16:creationId xmlns:a16="http://schemas.microsoft.com/office/drawing/2014/main" id="{63DFEFE6-5A72-40EC-A9DD-99D3FD44DAD7}"/>
                </a:ext>
              </a:extLst>
            </p:cNvPr>
            <p:cNvSpPr>
              <a:spLocks noChangeArrowheads="1"/>
            </p:cNvSpPr>
            <p:nvPr/>
          </p:nvSpPr>
          <p:spPr bwMode="auto">
            <a:xfrm>
              <a:off x="1623" y="3702"/>
              <a:ext cx="233" cy="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0</a:t>
              </a:r>
            </a:p>
          </p:txBody>
        </p:sp>
      </p:grpSp>
      <p:grpSp>
        <p:nvGrpSpPr>
          <p:cNvPr id="815172" name="Group 68">
            <a:extLst>
              <a:ext uri="{FF2B5EF4-FFF2-40B4-BE49-F238E27FC236}">
                <a16:creationId xmlns:a16="http://schemas.microsoft.com/office/drawing/2014/main" id="{9084713A-8902-4034-83E2-B006083B4649}"/>
              </a:ext>
            </a:extLst>
          </p:cNvPr>
          <p:cNvGrpSpPr>
            <a:grpSpLocks/>
          </p:cNvGrpSpPr>
          <p:nvPr/>
        </p:nvGrpSpPr>
        <p:grpSpPr bwMode="auto">
          <a:xfrm>
            <a:off x="2805113" y="2987675"/>
            <a:ext cx="1781175" cy="2824163"/>
            <a:chOff x="1767" y="1882"/>
            <a:chExt cx="1122" cy="1779"/>
          </a:xfrm>
        </p:grpSpPr>
        <p:sp>
          <p:nvSpPr>
            <p:cNvPr id="815113" name="Rectangle 9">
              <a:extLst>
                <a:ext uri="{FF2B5EF4-FFF2-40B4-BE49-F238E27FC236}">
                  <a16:creationId xmlns:a16="http://schemas.microsoft.com/office/drawing/2014/main" id="{FE1C5A01-413A-4052-BA70-3270B0E6572C}"/>
                </a:ext>
              </a:extLst>
            </p:cNvPr>
            <p:cNvSpPr>
              <a:spLocks noChangeArrowheads="1"/>
            </p:cNvSpPr>
            <p:nvPr/>
          </p:nvSpPr>
          <p:spPr bwMode="auto">
            <a:xfrm>
              <a:off x="2489" y="3391"/>
              <a:ext cx="400" cy="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RMg</a:t>
              </a:r>
              <a:endParaRPr lang="it-IT" altLang="it-IT" sz="1400" b="1"/>
            </a:p>
          </p:txBody>
        </p:sp>
        <p:sp>
          <p:nvSpPr>
            <p:cNvPr id="815118" name="Line 14">
              <a:extLst>
                <a:ext uri="{FF2B5EF4-FFF2-40B4-BE49-F238E27FC236}">
                  <a16:creationId xmlns:a16="http://schemas.microsoft.com/office/drawing/2014/main" id="{360F029C-B406-4202-B757-0867370CF942}"/>
                </a:ext>
              </a:extLst>
            </p:cNvPr>
            <p:cNvSpPr>
              <a:spLocks noChangeShapeType="1"/>
            </p:cNvSpPr>
            <p:nvPr/>
          </p:nvSpPr>
          <p:spPr bwMode="auto">
            <a:xfrm>
              <a:off x="1767" y="1882"/>
              <a:ext cx="934" cy="1556"/>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
        <p:nvSpPr>
          <p:cNvPr id="815110" name="Rectangle 6">
            <a:extLst>
              <a:ext uri="{FF2B5EF4-FFF2-40B4-BE49-F238E27FC236}">
                <a16:creationId xmlns:a16="http://schemas.microsoft.com/office/drawing/2014/main" id="{FA9F31B1-E455-4167-BB39-E10B4D0A7A11}"/>
              </a:ext>
            </a:extLst>
          </p:cNvPr>
          <p:cNvSpPr>
            <a:spLocks noChangeArrowheads="1"/>
          </p:cNvSpPr>
          <p:nvPr/>
        </p:nvSpPr>
        <p:spPr bwMode="auto">
          <a:xfrm>
            <a:off x="2414588" y="3654425"/>
            <a:ext cx="614362"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r>
              <a:rPr lang="it-IT" altLang="it-IT" sz="1400" i="1"/>
              <a:t> </a:t>
            </a:r>
            <a:r>
              <a:rPr lang="it-IT" altLang="it-IT" sz="1400" b="1" i="1"/>
              <a:t>p</a:t>
            </a:r>
            <a:r>
              <a:rPr lang="it-IT" altLang="it-IT" sz="1400" b="1" i="1" baseline="-25000"/>
              <a:t>M</a:t>
            </a:r>
            <a:endParaRPr lang="it-IT" altLang="it-IT" sz="1400" b="1"/>
          </a:p>
        </p:txBody>
      </p:sp>
      <p:sp>
        <p:nvSpPr>
          <p:cNvPr id="815112" name="Rectangle 8">
            <a:extLst>
              <a:ext uri="{FF2B5EF4-FFF2-40B4-BE49-F238E27FC236}">
                <a16:creationId xmlns:a16="http://schemas.microsoft.com/office/drawing/2014/main" id="{530F123C-15E6-487E-8812-D24252D62BCD}"/>
              </a:ext>
            </a:extLst>
          </p:cNvPr>
          <p:cNvSpPr>
            <a:spLocks noChangeArrowheads="1"/>
          </p:cNvSpPr>
          <p:nvPr/>
        </p:nvSpPr>
        <p:spPr bwMode="auto">
          <a:xfrm>
            <a:off x="3743325" y="5888038"/>
            <a:ext cx="493713" cy="331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r>
              <a:rPr lang="it-IT" altLang="it-IT" sz="1400" b="1" i="1" baseline="-25000"/>
              <a:t>M</a:t>
            </a:r>
            <a:endParaRPr lang="it-IT" altLang="it-IT" sz="1400" b="1"/>
          </a:p>
        </p:txBody>
      </p:sp>
      <p:sp>
        <p:nvSpPr>
          <p:cNvPr id="815121" name="Rectangle 17">
            <a:extLst>
              <a:ext uri="{FF2B5EF4-FFF2-40B4-BE49-F238E27FC236}">
                <a16:creationId xmlns:a16="http://schemas.microsoft.com/office/drawing/2014/main" id="{826FAF8F-B19F-4FB2-966B-2746319F427C}"/>
              </a:ext>
            </a:extLst>
          </p:cNvPr>
          <p:cNvSpPr>
            <a:spLocks noChangeArrowheads="1"/>
          </p:cNvSpPr>
          <p:nvPr/>
        </p:nvSpPr>
        <p:spPr bwMode="auto">
          <a:xfrm>
            <a:off x="3959225" y="3582988"/>
            <a:ext cx="309563"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B</a:t>
            </a:r>
            <a:endParaRPr lang="it-IT" altLang="it-IT" sz="1400" b="1"/>
          </a:p>
        </p:txBody>
      </p:sp>
      <p:sp>
        <p:nvSpPr>
          <p:cNvPr id="815122" name="Rectangle 18">
            <a:extLst>
              <a:ext uri="{FF2B5EF4-FFF2-40B4-BE49-F238E27FC236}">
                <a16:creationId xmlns:a16="http://schemas.microsoft.com/office/drawing/2014/main" id="{ED58B1B5-25AB-4609-85CC-4373922E67C4}"/>
              </a:ext>
            </a:extLst>
          </p:cNvPr>
          <p:cNvSpPr>
            <a:spLocks noChangeArrowheads="1"/>
          </p:cNvSpPr>
          <p:nvPr/>
        </p:nvSpPr>
        <p:spPr bwMode="auto">
          <a:xfrm>
            <a:off x="4037013" y="4737100"/>
            <a:ext cx="307975" cy="32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E</a:t>
            </a:r>
            <a:endParaRPr lang="it-IT" altLang="it-IT" sz="1400" b="1"/>
          </a:p>
        </p:txBody>
      </p:sp>
      <p:sp>
        <p:nvSpPr>
          <p:cNvPr id="815131" name="Line 27">
            <a:extLst>
              <a:ext uri="{FF2B5EF4-FFF2-40B4-BE49-F238E27FC236}">
                <a16:creationId xmlns:a16="http://schemas.microsoft.com/office/drawing/2014/main" id="{5897E6C4-F1CB-4DB4-9CAE-18B4CF12D850}"/>
              </a:ext>
            </a:extLst>
          </p:cNvPr>
          <p:cNvSpPr>
            <a:spLocks noChangeShapeType="1"/>
          </p:cNvSpPr>
          <p:nvPr/>
        </p:nvSpPr>
        <p:spPr bwMode="auto">
          <a:xfrm>
            <a:off x="3929063" y="3925888"/>
            <a:ext cx="1587" cy="1989137"/>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15132" name="Line 28">
            <a:extLst>
              <a:ext uri="{FF2B5EF4-FFF2-40B4-BE49-F238E27FC236}">
                <a16:creationId xmlns:a16="http://schemas.microsoft.com/office/drawing/2014/main" id="{8F2347C8-1ADC-4A6E-BA0D-6D715893F87F}"/>
              </a:ext>
            </a:extLst>
          </p:cNvPr>
          <p:cNvSpPr>
            <a:spLocks noChangeShapeType="1"/>
          </p:cNvSpPr>
          <p:nvPr/>
        </p:nvSpPr>
        <p:spPr bwMode="auto">
          <a:xfrm flipH="1">
            <a:off x="2803525" y="3856038"/>
            <a:ext cx="1130300" cy="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nvGrpSpPr>
          <p:cNvPr id="815170" name="Group 66">
            <a:extLst>
              <a:ext uri="{FF2B5EF4-FFF2-40B4-BE49-F238E27FC236}">
                <a16:creationId xmlns:a16="http://schemas.microsoft.com/office/drawing/2014/main" id="{A432E827-DCFB-4A5A-8719-C042FB412938}"/>
              </a:ext>
            </a:extLst>
          </p:cNvPr>
          <p:cNvGrpSpPr>
            <a:grpSpLocks/>
          </p:cNvGrpSpPr>
          <p:nvPr/>
        </p:nvGrpSpPr>
        <p:grpSpPr bwMode="auto">
          <a:xfrm>
            <a:off x="2555875" y="2924175"/>
            <a:ext cx="4524375" cy="2995613"/>
            <a:chOff x="1610" y="1842"/>
            <a:chExt cx="2850" cy="1887"/>
          </a:xfrm>
        </p:grpSpPr>
        <p:sp>
          <p:nvSpPr>
            <p:cNvPr id="815123" name="Rectangle 19">
              <a:extLst>
                <a:ext uri="{FF2B5EF4-FFF2-40B4-BE49-F238E27FC236}">
                  <a16:creationId xmlns:a16="http://schemas.microsoft.com/office/drawing/2014/main" id="{7F6E38B3-F9C5-412A-93EC-D7F38EC3EC7B}"/>
                </a:ext>
              </a:extLst>
            </p:cNvPr>
            <p:cNvSpPr>
              <a:spLocks noChangeArrowheads="1"/>
            </p:cNvSpPr>
            <p:nvPr/>
          </p:nvSpPr>
          <p:spPr bwMode="auto">
            <a:xfrm>
              <a:off x="1610" y="1842"/>
              <a:ext cx="154" cy="3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 a</a:t>
              </a:r>
              <a:endParaRPr lang="it-IT" altLang="it-IT" sz="1400" b="1"/>
            </a:p>
          </p:txBody>
        </p:sp>
        <p:sp>
          <p:nvSpPr>
            <p:cNvPr id="815115" name="Rectangle 11">
              <a:extLst>
                <a:ext uri="{FF2B5EF4-FFF2-40B4-BE49-F238E27FC236}">
                  <a16:creationId xmlns:a16="http://schemas.microsoft.com/office/drawing/2014/main" id="{4FADB9E8-7091-45EE-9CC4-E37C016EAE0C}"/>
                </a:ext>
              </a:extLst>
            </p:cNvPr>
            <p:cNvSpPr>
              <a:spLocks noChangeArrowheads="1"/>
            </p:cNvSpPr>
            <p:nvPr/>
          </p:nvSpPr>
          <p:spPr bwMode="auto">
            <a:xfrm>
              <a:off x="3736" y="3230"/>
              <a:ext cx="724" cy="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D = RMe = p</a:t>
              </a:r>
              <a:endParaRPr lang="it-IT" altLang="it-IT" sz="1400" b="1"/>
            </a:p>
          </p:txBody>
        </p:sp>
        <p:sp>
          <p:nvSpPr>
            <p:cNvPr id="815117" name="Line 13">
              <a:extLst>
                <a:ext uri="{FF2B5EF4-FFF2-40B4-BE49-F238E27FC236}">
                  <a16:creationId xmlns:a16="http://schemas.microsoft.com/office/drawing/2014/main" id="{2CC00AD5-0854-4AAE-A22C-26A95B268C94}"/>
                </a:ext>
              </a:extLst>
            </p:cNvPr>
            <p:cNvSpPr>
              <a:spLocks noChangeShapeType="1"/>
            </p:cNvSpPr>
            <p:nvPr/>
          </p:nvSpPr>
          <p:spPr bwMode="auto">
            <a:xfrm>
              <a:off x="1767" y="1882"/>
              <a:ext cx="1867" cy="1453"/>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
        <p:nvSpPr>
          <p:cNvPr id="815109" name="Rectangle 5">
            <a:extLst>
              <a:ext uri="{FF2B5EF4-FFF2-40B4-BE49-F238E27FC236}">
                <a16:creationId xmlns:a16="http://schemas.microsoft.com/office/drawing/2014/main" id="{EDDE85D5-A759-4EAD-AF86-639648C7A914}"/>
              </a:ext>
            </a:extLst>
          </p:cNvPr>
          <p:cNvSpPr>
            <a:spLocks noChangeArrowheads="1"/>
          </p:cNvSpPr>
          <p:nvPr/>
        </p:nvSpPr>
        <p:spPr bwMode="auto">
          <a:xfrm>
            <a:off x="2408238" y="4105275"/>
            <a:ext cx="5810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r>
              <a:rPr lang="it-IT" altLang="it-IT" sz="1000" b="1" i="1"/>
              <a:t> </a:t>
            </a:r>
            <a:r>
              <a:rPr lang="it-IT" altLang="it-IT" sz="1400" b="1" i="1"/>
              <a:t>p</a:t>
            </a:r>
            <a:r>
              <a:rPr lang="it-IT" altLang="it-IT" sz="1400" b="1" i="1" baseline="-25000"/>
              <a:t>C</a:t>
            </a:r>
            <a:endParaRPr lang="it-IT" altLang="it-IT" sz="1400" b="1"/>
          </a:p>
        </p:txBody>
      </p:sp>
      <p:sp>
        <p:nvSpPr>
          <p:cNvPr id="815111" name="Rectangle 7">
            <a:extLst>
              <a:ext uri="{FF2B5EF4-FFF2-40B4-BE49-F238E27FC236}">
                <a16:creationId xmlns:a16="http://schemas.microsoft.com/office/drawing/2014/main" id="{25524FDA-C5FE-4CC0-97EA-A281D3EBB9E0}"/>
              </a:ext>
            </a:extLst>
          </p:cNvPr>
          <p:cNvSpPr>
            <a:spLocks noChangeArrowheads="1"/>
          </p:cNvSpPr>
          <p:nvPr/>
        </p:nvSpPr>
        <p:spPr bwMode="auto">
          <a:xfrm>
            <a:off x="4383088" y="5886450"/>
            <a:ext cx="493712"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r>
              <a:rPr lang="it-IT" altLang="it-IT" sz="1400" b="1" i="1" baseline="-25000"/>
              <a:t>C</a:t>
            </a:r>
            <a:endParaRPr lang="it-IT" altLang="it-IT" sz="1400" b="1"/>
          </a:p>
        </p:txBody>
      </p:sp>
      <p:sp>
        <p:nvSpPr>
          <p:cNvPr id="815120" name="Rectangle 16">
            <a:extLst>
              <a:ext uri="{FF2B5EF4-FFF2-40B4-BE49-F238E27FC236}">
                <a16:creationId xmlns:a16="http://schemas.microsoft.com/office/drawing/2014/main" id="{EE156916-3215-498D-848D-84412704BAA4}"/>
              </a:ext>
            </a:extLst>
          </p:cNvPr>
          <p:cNvSpPr>
            <a:spLocks noChangeArrowheads="1"/>
          </p:cNvSpPr>
          <p:nvPr/>
        </p:nvSpPr>
        <p:spPr bwMode="auto">
          <a:xfrm>
            <a:off x="4643438" y="4176713"/>
            <a:ext cx="307975" cy="331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a:t>
            </a:r>
            <a:endParaRPr lang="it-IT" altLang="it-IT" sz="1400" b="1"/>
          </a:p>
        </p:txBody>
      </p:sp>
      <p:sp>
        <p:nvSpPr>
          <p:cNvPr id="815133" name="Line 29">
            <a:extLst>
              <a:ext uri="{FF2B5EF4-FFF2-40B4-BE49-F238E27FC236}">
                <a16:creationId xmlns:a16="http://schemas.microsoft.com/office/drawing/2014/main" id="{98D11DB7-ABFF-4EE7-8CE7-15D1A9961AA4}"/>
              </a:ext>
            </a:extLst>
          </p:cNvPr>
          <p:cNvSpPr>
            <a:spLocks noChangeShapeType="1"/>
          </p:cNvSpPr>
          <p:nvPr/>
        </p:nvSpPr>
        <p:spPr bwMode="auto">
          <a:xfrm>
            <a:off x="4511675" y="4325938"/>
            <a:ext cx="3175" cy="160020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15134" name="Line 30">
            <a:extLst>
              <a:ext uri="{FF2B5EF4-FFF2-40B4-BE49-F238E27FC236}">
                <a16:creationId xmlns:a16="http://schemas.microsoft.com/office/drawing/2014/main" id="{66023A5B-C60C-4D29-9A3C-EECAD246F87F}"/>
              </a:ext>
            </a:extLst>
          </p:cNvPr>
          <p:cNvSpPr>
            <a:spLocks noChangeShapeType="1"/>
          </p:cNvSpPr>
          <p:nvPr/>
        </p:nvSpPr>
        <p:spPr bwMode="auto">
          <a:xfrm flipH="1">
            <a:off x="2808288" y="4322763"/>
            <a:ext cx="1700212" cy="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15125" name="Rectangle 21">
            <a:extLst>
              <a:ext uri="{FF2B5EF4-FFF2-40B4-BE49-F238E27FC236}">
                <a16:creationId xmlns:a16="http://schemas.microsoft.com/office/drawing/2014/main" id="{691B397B-6270-4BF5-9558-D6070F968A90}"/>
              </a:ext>
            </a:extLst>
          </p:cNvPr>
          <p:cNvSpPr>
            <a:spLocks noChangeArrowheads="1"/>
          </p:cNvSpPr>
          <p:nvPr/>
        </p:nvSpPr>
        <p:spPr bwMode="auto">
          <a:xfrm>
            <a:off x="4008438" y="4341813"/>
            <a:ext cx="307975" cy="32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I</a:t>
            </a:r>
            <a:endParaRPr lang="it-IT" altLang="it-IT" sz="1400" b="1"/>
          </a:p>
        </p:txBody>
      </p:sp>
      <p:sp>
        <p:nvSpPr>
          <p:cNvPr id="815126" name="Text Box 22">
            <a:extLst>
              <a:ext uri="{FF2B5EF4-FFF2-40B4-BE49-F238E27FC236}">
                <a16:creationId xmlns:a16="http://schemas.microsoft.com/office/drawing/2014/main" id="{82DB4A67-C1DF-456C-A739-71B3824016DE}"/>
              </a:ext>
            </a:extLst>
          </p:cNvPr>
          <p:cNvSpPr txBox="1">
            <a:spLocks noChangeArrowheads="1"/>
          </p:cNvSpPr>
          <p:nvPr/>
        </p:nvSpPr>
        <p:spPr bwMode="auto">
          <a:xfrm>
            <a:off x="3697288" y="4275138"/>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D</a:t>
            </a:r>
            <a:endParaRPr lang="it-IT" altLang="it-IT" sz="1400" b="1"/>
          </a:p>
        </p:txBody>
      </p:sp>
      <p:sp>
        <p:nvSpPr>
          <p:cNvPr id="815124" name="Rectangle 20">
            <a:extLst>
              <a:ext uri="{FF2B5EF4-FFF2-40B4-BE49-F238E27FC236}">
                <a16:creationId xmlns:a16="http://schemas.microsoft.com/office/drawing/2014/main" id="{1EBBFFE6-2076-4C83-92C4-4D24A4865DF5}"/>
              </a:ext>
            </a:extLst>
          </p:cNvPr>
          <p:cNvSpPr>
            <a:spLocks noChangeArrowheads="1"/>
          </p:cNvSpPr>
          <p:nvPr/>
        </p:nvSpPr>
        <p:spPr bwMode="auto">
          <a:xfrm>
            <a:off x="3122613" y="3951288"/>
            <a:ext cx="306387" cy="32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III</a:t>
            </a:r>
            <a:endParaRPr lang="it-IT" altLang="it-IT" sz="1400" b="1"/>
          </a:p>
        </p:txBody>
      </p:sp>
      <p:sp>
        <p:nvSpPr>
          <p:cNvPr id="815167" name="Rectangle 63">
            <a:extLst>
              <a:ext uri="{FF2B5EF4-FFF2-40B4-BE49-F238E27FC236}">
                <a16:creationId xmlns:a16="http://schemas.microsoft.com/office/drawing/2014/main" id="{8DBB513F-6604-48CF-AFB0-62E406099CB4}"/>
              </a:ext>
            </a:extLst>
          </p:cNvPr>
          <p:cNvSpPr>
            <a:spLocks noChangeArrowheads="1"/>
          </p:cNvSpPr>
          <p:nvPr/>
        </p:nvSpPr>
        <p:spPr bwMode="auto">
          <a:xfrm>
            <a:off x="4013200" y="4041775"/>
            <a:ext cx="17145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II</a:t>
            </a:r>
            <a:endParaRPr lang="it-IT" altLang="it-IT" sz="1400" b="1"/>
          </a:p>
        </p:txBody>
      </p:sp>
      <p:sp>
        <p:nvSpPr>
          <p:cNvPr id="815176" name="Text Box 72">
            <a:extLst>
              <a:ext uri="{FF2B5EF4-FFF2-40B4-BE49-F238E27FC236}">
                <a16:creationId xmlns:a16="http://schemas.microsoft.com/office/drawing/2014/main" id="{0754C267-14EB-40C3-B0C5-83DA3B8B3EA9}"/>
              </a:ext>
            </a:extLst>
          </p:cNvPr>
          <p:cNvSpPr txBox="1">
            <a:spLocks noChangeArrowheads="1"/>
          </p:cNvSpPr>
          <p:nvPr/>
        </p:nvSpPr>
        <p:spPr bwMode="auto">
          <a:xfrm>
            <a:off x="6443663" y="3930650"/>
            <a:ext cx="252095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a:solidFill>
                  <a:srgbClr val="FF3300"/>
                </a:solidFill>
              </a:rPr>
              <a:t>Quale è l’equilibrio di concorrenza perfetta?</a:t>
            </a:r>
          </a:p>
        </p:txBody>
      </p:sp>
      <p:sp>
        <p:nvSpPr>
          <p:cNvPr id="815177" name="Text Box 73">
            <a:extLst>
              <a:ext uri="{FF2B5EF4-FFF2-40B4-BE49-F238E27FC236}">
                <a16:creationId xmlns:a16="http://schemas.microsoft.com/office/drawing/2014/main" id="{D3A4AC2D-E69B-4229-B51C-1AEAFEEBB0D2}"/>
              </a:ext>
            </a:extLst>
          </p:cNvPr>
          <p:cNvSpPr txBox="1">
            <a:spLocks noChangeArrowheads="1"/>
          </p:cNvSpPr>
          <p:nvPr/>
        </p:nvSpPr>
        <p:spPr bwMode="auto">
          <a:xfrm>
            <a:off x="6732588" y="2565400"/>
            <a:ext cx="19431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a:solidFill>
                  <a:srgbClr val="FF3300"/>
                </a:solidFill>
              </a:rPr>
              <a:t>Quale è l’equilibrio in monopolio?</a:t>
            </a:r>
          </a:p>
        </p:txBody>
      </p:sp>
      <p:sp>
        <p:nvSpPr>
          <p:cNvPr id="815179" name="Text Box 75">
            <a:extLst>
              <a:ext uri="{FF2B5EF4-FFF2-40B4-BE49-F238E27FC236}">
                <a16:creationId xmlns:a16="http://schemas.microsoft.com/office/drawing/2014/main" id="{58F218F7-2185-4A35-A116-DB14CE55A49C}"/>
              </a:ext>
            </a:extLst>
          </p:cNvPr>
          <p:cNvSpPr txBox="1">
            <a:spLocks noChangeArrowheads="1"/>
          </p:cNvSpPr>
          <p:nvPr/>
        </p:nvSpPr>
        <p:spPr bwMode="auto">
          <a:xfrm>
            <a:off x="935038" y="6064250"/>
            <a:ext cx="8316912"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700" b="1">
                <a:solidFill>
                  <a:schemeClr val="hlink"/>
                </a:solidFill>
              </a:rPr>
              <a:t>i) In effetti, in monopolio, si produce di meno (</a:t>
            </a:r>
            <a:r>
              <a:rPr lang="it-IT" altLang="it-IT" sz="1700" b="1" i="1">
                <a:solidFill>
                  <a:schemeClr val="hlink"/>
                </a:solidFill>
              </a:rPr>
              <a:t>q</a:t>
            </a:r>
            <a:r>
              <a:rPr lang="it-IT" altLang="it-IT" sz="1700" b="1" i="1" baseline="-25000">
                <a:solidFill>
                  <a:schemeClr val="hlink"/>
                </a:solidFill>
              </a:rPr>
              <a:t>M</a:t>
            </a:r>
            <a:r>
              <a:rPr lang="it-IT" altLang="it-IT" sz="1700" b="1">
                <a:solidFill>
                  <a:schemeClr val="hlink"/>
                </a:solidFill>
              </a:rPr>
              <a:t> &lt; </a:t>
            </a:r>
            <a:r>
              <a:rPr lang="it-IT" altLang="it-IT" sz="1700" b="1" i="1">
                <a:solidFill>
                  <a:schemeClr val="hlink"/>
                </a:solidFill>
              </a:rPr>
              <a:t>q</a:t>
            </a:r>
            <a:r>
              <a:rPr lang="it-IT" altLang="it-IT" sz="1700" b="1" i="1" baseline="-25000">
                <a:solidFill>
                  <a:schemeClr val="hlink"/>
                </a:solidFill>
              </a:rPr>
              <a:t>c</a:t>
            </a:r>
            <a:r>
              <a:rPr lang="it-IT" altLang="it-IT" sz="1700" b="1">
                <a:solidFill>
                  <a:schemeClr val="hlink"/>
                </a:solidFill>
              </a:rPr>
              <a:t>) ad un prezzo maggiore (</a:t>
            </a:r>
            <a:r>
              <a:rPr lang="it-IT" altLang="it-IT" sz="1700" b="1" i="1">
                <a:solidFill>
                  <a:schemeClr val="hlink"/>
                </a:solidFill>
              </a:rPr>
              <a:t>p</a:t>
            </a:r>
            <a:r>
              <a:rPr lang="it-IT" altLang="it-IT" sz="1700" b="1" i="1" baseline="-25000">
                <a:solidFill>
                  <a:schemeClr val="hlink"/>
                </a:solidFill>
              </a:rPr>
              <a:t>M</a:t>
            </a:r>
            <a:r>
              <a:rPr lang="it-IT" altLang="it-IT" sz="1700" b="1">
                <a:solidFill>
                  <a:schemeClr val="hlink"/>
                </a:solidFill>
              </a:rPr>
              <a:t> &gt; </a:t>
            </a:r>
            <a:r>
              <a:rPr lang="it-IT" altLang="it-IT" sz="1700" b="1" i="1">
                <a:solidFill>
                  <a:schemeClr val="hlink"/>
                </a:solidFill>
              </a:rPr>
              <a:t>p</a:t>
            </a:r>
            <a:r>
              <a:rPr lang="it-IT" altLang="it-IT" sz="1700" b="1" i="1" baseline="-25000">
                <a:solidFill>
                  <a:schemeClr val="hlink"/>
                </a:solidFill>
              </a:rPr>
              <a:t>C</a:t>
            </a:r>
            <a:r>
              <a:rPr lang="it-IT" altLang="it-IT" sz="1700" b="1">
                <a:solidFill>
                  <a:schemeClr val="hlink"/>
                </a:solidFill>
              </a:rPr>
              <a:t>):</a:t>
            </a:r>
            <a:r>
              <a:rPr lang="it-IT" altLang="it-IT" sz="1700"/>
              <a:t> nel tratto </a:t>
            </a:r>
            <a:r>
              <a:rPr lang="it-IT" altLang="it-IT" sz="1700" i="1"/>
              <a:t>BC</a:t>
            </a:r>
            <a:r>
              <a:rPr lang="it-IT" altLang="it-IT" sz="1700"/>
              <a:t>, </a:t>
            </a:r>
            <a:r>
              <a:rPr lang="it-IT" altLang="it-IT" sz="1700" i="1"/>
              <a:t>p</a:t>
            </a:r>
            <a:r>
              <a:rPr lang="it-IT" altLang="it-IT" sz="1700"/>
              <a:t> &gt; </a:t>
            </a:r>
            <a:r>
              <a:rPr lang="it-IT" altLang="it-IT" sz="1700" i="1"/>
              <a:t>CMg … disponbilità a pagare non sfruttata</a:t>
            </a:r>
            <a:endParaRPr lang="it-IT" altLang="it-IT" sz="1700"/>
          </a:p>
        </p:txBody>
      </p:sp>
      <p:sp>
        <p:nvSpPr>
          <p:cNvPr id="815183" name="AutoShape 79">
            <a:extLst>
              <a:ext uri="{FF2B5EF4-FFF2-40B4-BE49-F238E27FC236}">
                <a16:creationId xmlns:a16="http://schemas.microsoft.com/office/drawing/2014/main" id="{10B47E8C-9670-43AA-A21D-990F3345C8C9}"/>
              </a:ext>
            </a:extLst>
          </p:cNvPr>
          <p:cNvSpPr>
            <a:spLocks noChangeArrowheads="1"/>
          </p:cNvSpPr>
          <p:nvPr/>
        </p:nvSpPr>
        <p:spPr bwMode="auto">
          <a:xfrm>
            <a:off x="2808288" y="3016250"/>
            <a:ext cx="1081087" cy="827088"/>
          </a:xfrm>
          <a:prstGeom prst="rtTriangle">
            <a:avLst/>
          </a:prstGeom>
          <a:solidFill>
            <a:schemeClr val="accent1">
              <a:alpha val="46001"/>
            </a:scheme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15184" name="Text Box 80">
            <a:extLst>
              <a:ext uri="{FF2B5EF4-FFF2-40B4-BE49-F238E27FC236}">
                <a16:creationId xmlns:a16="http://schemas.microsoft.com/office/drawing/2014/main" id="{312F3F18-782D-47FC-8F22-4F5501C2CD79}"/>
              </a:ext>
            </a:extLst>
          </p:cNvPr>
          <p:cNvSpPr txBox="1">
            <a:spLocks noChangeArrowheads="1"/>
          </p:cNvSpPr>
          <p:nvPr/>
        </p:nvSpPr>
        <p:spPr bwMode="auto">
          <a:xfrm>
            <a:off x="755650" y="2598738"/>
            <a:ext cx="1800225"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400" b="1">
                <a:solidFill>
                  <a:srgbClr val="FF3300"/>
                </a:solidFill>
              </a:rPr>
              <a:t>Surplus consumatori:</a:t>
            </a:r>
          </a:p>
          <a:p>
            <a:pPr algn="l"/>
            <a:r>
              <a:rPr lang="it-IT" altLang="it-IT" sz="1400" b="1">
                <a:solidFill>
                  <a:schemeClr val="hlink"/>
                </a:solidFill>
              </a:rPr>
              <a:t>Perdita II</a:t>
            </a:r>
            <a:r>
              <a:rPr lang="it-IT" altLang="it-IT" sz="1400"/>
              <a:t>: meno quantità</a:t>
            </a:r>
          </a:p>
          <a:p>
            <a:pPr algn="l"/>
            <a:r>
              <a:rPr lang="it-IT" altLang="it-IT" sz="1400" b="1">
                <a:solidFill>
                  <a:schemeClr val="hlink"/>
                </a:solidFill>
              </a:rPr>
              <a:t>Perdita III</a:t>
            </a:r>
            <a:r>
              <a:rPr lang="it-IT" altLang="it-IT" sz="1400">
                <a:solidFill>
                  <a:schemeClr val="hlink"/>
                </a:solidFill>
              </a:rPr>
              <a:t>:</a:t>
            </a:r>
            <a:r>
              <a:rPr lang="it-IT" altLang="it-IT" sz="1400"/>
              <a:t> prezzo più alto</a:t>
            </a:r>
          </a:p>
        </p:txBody>
      </p:sp>
      <p:sp>
        <p:nvSpPr>
          <p:cNvPr id="815185" name="Text Box 81">
            <a:extLst>
              <a:ext uri="{FF2B5EF4-FFF2-40B4-BE49-F238E27FC236}">
                <a16:creationId xmlns:a16="http://schemas.microsoft.com/office/drawing/2014/main" id="{4445B879-2705-4053-AAB1-F221C1E2BDB3}"/>
              </a:ext>
            </a:extLst>
          </p:cNvPr>
          <p:cNvSpPr txBox="1">
            <a:spLocks noChangeArrowheads="1"/>
          </p:cNvSpPr>
          <p:nvPr/>
        </p:nvSpPr>
        <p:spPr bwMode="auto">
          <a:xfrm>
            <a:off x="755650" y="4654550"/>
            <a:ext cx="1800225"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400" b="1">
                <a:solidFill>
                  <a:srgbClr val="FF3300"/>
                </a:solidFill>
              </a:rPr>
              <a:t>Surplus produttori:</a:t>
            </a:r>
          </a:p>
          <a:p>
            <a:pPr algn="l"/>
            <a:r>
              <a:rPr lang="it-IT" altLang="it-IT" sz="1400" b="1">
                <a:solidFill>
                  <a:schemeClr val="hlink"/>
                </a:solidFill>
              </a:rPr>
              <a:t>Guadagno III</a:t>
            </a:r>
            <a:r>
              <a:rPr lang="it-IT" altLang="it-IT" sz="1400"/>
              <a:t>: prezzo più alto</a:t>
            </a:r>
          </a:p>
          <a:p>
            <a:pPr algn="l"/>
            <a:r>
              <a:rPr lang="it-IT" altLang="it-IT" sz="1400" b="1">
                <a:solidFill>
                  <a:schemeClr val="hlink"/>
                </a:solidFill>
              </a:rPr>
              <a:t>Perdita I</a:t>
            </a:r>
            <a:r>
              <a:rPr lang="it-IT" altLang="it-IT" sz="1400">
                <a:solidFill>
                  <a:schemeClr val="hlink"/>
                </a:solidFill>
              </a:rPr>
              <a:t>:</a:t>
            </a:r>
            <a:r>
              <a:rPr lang="it-IT" altLang="it-IT" sz="1400"/>
              <a:t> meno quantità</a:t>
            </a:r>
          </a:p>
        </p:txBody>
      </p:sp>
      <p:grpSp>
        <p:nvGrpSpPr>
          <p:cNvPr id="815191" name="Group 87">
            <a:extLst>
              <a:ext uri="{FF2B5EF4-FFF2-40B4-BE49-F238E27FC236}">
                <a16:creationId xmlns:a16="http://schemas.microsoft.com/office/drawing/2014/main" id="{0D16DEE3-7DD3-4621-8D0A-41FDABFBB11D}"/>
              </a:ext>
            </a:extLst>
          </p:cNvPr>
          <p:cNvGrpSpPr>
            <a:grpSpLocks/>
          </p:cNvGrpSpPr>
          <p:nvPr/>
        </p:nvGrpSpPr>
        <p:grpSpPr bwMode="auto">
          <a:xfrm>
            <a:off x="3941763" y="2687638"/>
            <a:ext cx="1955800" cy="2127250"/>
            <a:chOff x="2483" y="1693"/>
            <a:chExt cx="1232" cy="1340"/>
          </a:xfrm>
        </p:grpSpPr>
        <p:grpSp>
          <p:nvGrpSpPr>
            <p:cNvPr id="815175" name="Group 71">
              <a:extLst>
                <a:ext uri="{FF2B5EF4-FFF2-40B4-BE49-F238E27FC236}">
                  <a16:creationId xmlns:a16="http://schemas.microsoft.com/office/drawing/2014/main" id="{81B9E8B2-BDCF-4DFE-877F-4A02BFACE305}"/>
                </a:ext>
              </a:extLst>
            </p:cNvPr>
            <p:cNvGrpSpPr>
              <a:grpSpLocks/>
            </p:cNvGrpSpPr>
            <p:nvPr/>
          </p:nvGrpSpPr>
          <p:grpSpPr bwMode="auto">
            <a:xfrm>
              <a:off x="2613" y="1693"/>
              <a:ext cx="1102" cy="1048"/>
              <a:chOff x="2613" y="1693"/>
              <a:chExt cx="1102" cy="1048"/>
            </a:xfrm>
          </p:grpSpPr>
          <p:sp>
            <p:nvSpPr>
              <p:cNvPr id="815127" name="Line 23">
                <a:extLst>
                  <a:ext uri="{FF2B5EF4-FFF2-40B4-BE49-F238E27FC236}">
                    <a16:creationId xmlns:a16="http://schemas.microsoft.com/office/drawing/2014/main" id="{6C5813EA-1E47-446B-8479-B5F4703C69DD}"/>
                  </a:ext>
                </a:extLst>
              </p:cNvPr>
              <p:cNvSpPr>
                <a:spLocks noChangeShapeType="1"/>
              </p:cNvSpPr>
              <p:nvPr/>
            </p:nvSpPr>
            <p:spPr bwMode="auto">
              <a:xfrm flipH="1">
                <a:off x="2665" y="1963"/>
                <a:ext cx="294" cy="778"/>
              </a:xfrm>
              <a:prstGeom prst="line">
                <a:avLst/>
              </a:prstGeom>
              <a:noFill/>
              <a:ln w="254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15128" name="Text Box 24">
                <a:extLst>
                  <a:ext uri="{FF2B5EF4-FFF2-40B4-BE49-F238E27FC236}">
                    <a16:creationId xmlns:a16="http://schemas.microsoft.com/office/drawing/2014/main" id="{A15E2A45-8700-497F-93AF-2F133292B61C}"/>
                  </a:ext>
                </a:extLst>
              </p:cNvPr>
              <p:cNvSpPr txBox="1">
                <a:spLocks noChangeArrowheads="1"/>
              </p:cNvSpPr>
              <p:nvPr/>
            </p:nvSpPr>
            <p:spPr bwMode="auto">
              <a:xfrm>
                <a:off x="2613" y="1693"/>
                <a:ext cx="1102" cy="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a:t>Perdita secca</a:t>
                </a:r>
              </a:p>
            </p:txBody>
          </p:sp>
        </p:grpSp>
        <p:sp>
          <p:nvSpPr>
            <p:cNvPr id="815190" name="AutoShape 86">
              <a:extLst>
                <a:ext uri="{FF2B5EF4-FFF2-40B4-BE49-F238E27FC236}">
                  <a16:creationId xmlns:a16="http://schemas.microsoft.com/office/drawing/2014/main" id="{340BD3BE-CDB2-4D8E-A0EB-25BD7DF8F5B2}"/>
                </a:ext>
              </a:extLst>
            </p:cNvPr>
            <p:cNvSpPr>
              <a:spLocks noChangeArrowheads="1"/>
            </p:cNvSpPr>
            <p:nvPr/>
          </p:nvSpPr>
          <p:spPr bwMode="auto">
            <a:xfrm rot="5400000">
              <a:off x="2370" y="2556"/>
              <a:ext cx="590" cy="363"/>
            </a:xfrm>
            <a:prstGeom prst="triangle">
              <a:avLst>
                <a:gd name="adj" fmla="val 50000"/>
              </a:avLst>
            </a:prstGeom>
            <a:solidFill>
              <a:srgbClr val="FF3300">
                <a:alpha val="67000"/>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815192" name="Text Box 88">
            <a:extLst>
              <a:ext uri="{FF2B5EF4-FFF2-40B4-BE49-F238E27FC236}">
                <a16:creationId xmlns:a16="http://schemas.microsoft.com/office/drawing/2014/main" id="{E0E7D32A-0F29-4A35-9930-5E87A9E2503D}"/>
              </a:ext>
            </a:extLst>
          </p:cNvPr>
          <p:cNvSpPr txBox="1">
            <a:spLocks noChangeArrowheads="1"/>
          </p:cNvSpPr>
          <p:nvPr/>
        </p:nvSpPr>
        <p:spPr bwMode="auto">
          <a:xfrm>
            <a:off x="900113" y="1993900"/>
            <a:ext cx="8316912"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700" b="1">
                <a:solidFill>
                  <a:srgbClr val="FF3300"/>
                </a:solidFill>
              </a:rPr>
              <a:t>Come varia il surplus della collettività da concorrenza perfetta a monopolio?</a:t>
            </a:r>
            <a:endParaRPr lang="it-IT" altLang="it-IT" sz="170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15168"/>
                                        </p:tgtEl>
                                        <p:attrNameLst>
                                          <p:attrName>style.visibility</p:attrName>
                                        </p:attrNameLst>
                                      </p:cBhvr>
                                      <p:to>
                                        <p:strVal val="visible"/>
                                      </p:to>
                                    </p:set>
                                    <p:anim calcmode="lin" valueType="num">
                                      <p:cBhvr additive="base">
                                        <p:cTn id="7" dur="500" fill="hold"/>
                                        <p:tgtEl>
                                          <p:spTgt spid="815168"/>
                                        </p:tgtEl>
                                        <p:attrNameLst>
                                          <p:attrName>ppt_x</p:attrName>
                                        </p:attrNameLst>
                                      </p:cBhvr>
                                      <p:tavLst>
                                        <p:tav tm="0">
                                          <p:val>
                                            <p:strVal val="0-#ppt_w/2"/>
                                          </p:val>
                                        </p:tav>
                                        <p:tav tm="100000">
                                          <p:val>
                                            <p:strVal val="#ppt_x"/>
                                          </p:val>
                                        </p:tav>
                                      </p:tavLst>
                                    </p:anim>
                                    <p:anim calcmode="lin" valueType="num">
                                      <p:cBhvr additive="base">
                                        <p:cTn id="8" dur="500" fill="hold"/>
                                        <p:tgtEl>
                                          <p:spTgt spid="81516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15169"/>
                                        </p:tgtEl>
                                        <p:attrNameLst>
                                          <p:attrName>style.visibility</p:attrName>
                                        </p:attrNameLst>
                                      </p:cBhvr>
                                      <p:to>
                                        <p:strVal val="visible"/>
                                      </p:to>
                                    </p:set>
                                    <p:anim calcmode="lin" valueType="num">
                                      <p:cBhvr additive="base">
                                        <p:cTn id="13" dur="500" fill="hold"/>
                                        <p:tgtEl>
                                          <p:spTgt spid="815169"/>
                                        </p:tgtEl>
                                        <p:attrNameLst>
                                          <p:attrName>ppt_x</p:attrName>
                                        </p:attrNameLst>
                                      </p:cBhvr>
                                      <p:tavLst>
                                        <p:tav tm="0">
                                          <p:val>
                                            <p:strVal val="0-#ppt_w/2"/>
                                          </p:val>
                                        </p:tav>
                                        <p:tav tm="100000">
                                          <p:val>
                                            <p:strVal val="#ppt_x"/>
                                          </p:val>
                                        </p:tav>
                                      </p:tavLst>
                                    </p:anim>
                                    <p:anim calcmode="lin" valueType="num">
                                      <p:cBhvr additive="base">
                                        <p:cTn id="14" dur="500" fill="hold"/>
                                        <p:tgtEl>
                                          <p:spTgt spid="8151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15170"/>
                                        </p:tgtEl>
                                        <p:attrNameLst>
                                          <p:attrName>style.visibility</p:attrName>
                                        </p:attrNameLst>
                                      </p:cBhvr>
                                      <p:to>
                                        <p:strVal val="visible"/>
                                      </p:to>
                                    </p:set>
                                    <p:anim calcmode="lin" valueType="num">
                                      <p:cBhvr additive="base">
                                        <p:cTn id="19" dur="500" fill="hold"/>
                                        <p:tgtEl>
                                          <p:spTgt spid="815170"/>
                                        </p:tgtEl>
                                        <p:attrNameLst>
                                          <p:attrName>ppt_x</p:attrName>
                                        </p:attrNameLst>
                                      </p:cBhvr>
                                      <p:tavLst>
                                        <p:tav tm="0">
                                          <p:val>
                                            <p:strVal val="0-#ppt_w/2"/>
                                          </p:val>
                                        </p:tav>
                                        <p:tav tm="100000">
                                          <p:val>
                                            <p:strVal val="#ppt_x"/>
                                          </p:val>
                                        </p:tav>
                                      </p:tavLst>
                                    </p:anim>
                                    <p:anim calcmode="lin" valueType="num">
                                      <p:cBhvr additive="base">
                                        <p:cTn id="20" dur="500" fill="hold"/>
                                        <p:tgtEl>
                                          <p:spTgt spid="81517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815172"/>
                                        </p:tgtEl>
                                        <p:attrNameLst>
                                          <p:attrName>style.visibility</p:attrName>
                                        </p:attrNameLst>
                                      </p:cBhvr>
                                      <p:to>
                                        <p:strVal val="visible"/>
                                      </p:to>
                                    </p:set>
                                    <p:anim calcmode="lin" valueType="num">
                                      <p:cBhvr additive="base">
                                        <p:cTn id="25" dur="500" fill="hold"/>
                                        <p:tgtEl>
                                          <p:spTgt spid="815172"/>
                                        </p:tgtEl>
                                        <p:attrNameLst>
                                          <p:attrName>ppt_x</p:attrName>
                                        </p:attrNameLst>
                                      </p:cBhvr>
                                      <p:tavLst>
                                        <p:tav tm="0">
                                          <p:val>
                                            <p:strVal val="0-#ppt_w/2"/>
                                          </p:val>
                                        </p:tav>
                                        <p:tav tm="100000">
                                          <p:val>
                                            <p:strVal val="#ppt_x"/>
                                          </p:val>
                                        </p:tav>
                                      </p:tavLst>
                                    </p:anim>
                                    <p:anim calcmode="lin" valueType="num">
                                      <p:cBhvr additive="base">
                                        <p:cTn id="26" dur="500" fill="hold"/>
                                        <p:tgtEl>
                                          <p:spTgt spid="81517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815177"/>
                                        </p:tgtEl>
                                        <p:attrNameLst>
                                          <p:attrName>style.visibility</p:attrName>
                                        </p:attrNameLst>
                                      </p:cBhvr>
                                      <p:to>
                                        <p:strVal val="visible"/>
                                      </p:to>
                                    </p:set>
                                    <p:animEffect transition="in" filter="slide(fromBottom)">
                                      <p:cBhvr>
                                        <p:cTn id="31" dur="500"/>
                                        <p:tgtEl>
                                          <p:spTgt spid="81517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815122"/>
                                        </p:tgtEl>
                                        <p:attrNameLst>
                                          <p:attrName>style.visibility</p:attrName>
                                        </p:attrNameLst>
                                      </p:cBhvr>
                                      <p:to>
                                        <p:strVal val="visible"/>
                                      </p:to>
                                    </p:set>
                                    <p:animEffect transition="in" filter="slide(fromBottom)">
                                      <p:cBhvr>
                                        <p:cTn id="36" dur="500"/>
                                        <p:tgtEl>
                                          <p:spTgt spid="81512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4" fill="hold" nodeType="clickEffect">
                                  <p:stCondLst>
                                    <p:cond delay="0"/>
                                  </p:stCondLst>
                                  <p:childTnLst>
                                    <p:set>
                                      <p:cBhvr>
                                        <p:cTn id="40" dur="1" fill="hold">
                                          <p:stCondLst>
                                            <p:cond delay="0"/>
                                          </p:stCondLst>
                                        </p:cTn>
                                        <p:tgtEl>
                                          <p:spTgt spid="815131"/>
                                        </p:tgtEl>
                                        <p:attrNameLst>
                                          <p:attrName>style.visibility</p:attrName>
                                        </p:attrNameLst>
                                      </p:cBhvr>
                                      <p:to>
                                        <p:strVal val="visible"/>
                                      </p:to>
                                    </p:set>
                                    <p:animEffect transition="in" filter="slide(fromBottom)">
                                      <p:cBhvr>
                                        <p:cTn id="41" dur="500"/>
                                        <p:tgtEl>
                                          <p:spTgt spid="815131"/>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815112"/>
                                        </p:tgtEl>
                                        <p:attrNameLst>
                                          <p:attrName>style.visibility</p:attrName>
                                        </p:attrNameLst>
                                      </p:cBhvr>
                                      <p:to>
                                        <p:strVal val="visible"/>
                                      </p:to>
                                    </p:set>
                                    <p:animEffect transition="in" filter="slide(fromBottom)">
                                      <p:cBhvr>
                                        <p:cTn id="44" dur="500"/>
                                        <p:tgtEl>
                                          <p:spTgt spid="815112"/>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815121"/>
                                        </p:tgtEl>
                                        <p:attrNameLst>
                                          <p:attrName>style.visibility</p:attrName>
                                        </p:attrNameLst>
                                      </p:cBhvr>
                                      <p:to>
                                        <p:strVal val="visible"/>
                                      </p:to>
                                    </p:set>
                                    <p:animEffect transition="in" filter="slide(fromBottom)">
                                      <p:cBhvr>
                                        <p:cTn id="47" dur="500"/>
                                        <p:tgtEl>
                                          <p:spTgt spid="81512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815110"/>
                                        </p:tgtEl>
                                        <p:attrNameLst>
                                          <p:attrName>style.visibility</p:attrName>
                                        </p:attrNameLst>
                                      </p:cBhvr>
                                      <p:to>
                                        <p:strVal val="visible"/>
                                      </p:to>
                                    </p:set>
                                    <p:animEffect transition="in" filter="slide(fromBottom)">
                                      <p:cBhvr>
                                        <p:cTn id="52" dur="500"/>
                                        <p:tgtEl>
                                          <p:spTgt spid="815110"/>
                                        </p:tgtEl>
                                      </p:cBhvr>
                                    </p:animEffect>
                                  </p:childTnLst>
                                </p:cTn>
                              </p:par>
                              <p:par>
                                <p:cTn id="53" presetID="12" presetClass="entr" presetSubtype="4" fill="hold" nodeType="withEffect">
                                  <p:stCondLst>
                                    <p:cond delay="0"/>
                                  </p:stCondLst>
                                  <p:childTnLst>
                                    <p:set>
                                      <p:cBhvr>
                                        <p:cTn id="54" dur="1" fill="hold">
                                          <p:stCondLst>
                                            <p:cond delay="0"/>
                                          </p:stCondLst>
                                        </p:cTn>
                                        <p:tgtEl>
                                          <p:spTgt spid="815132"/>
                                        </p:tgtEl>
                                        <p:attrNameLst>
                                          <p:attrName>style.visibility</p:attrName>
                                        </p:attrNameLst>
                                      </p:cBhvr>
                                      <p:to>
                                        <p:strVal val="visible"/>
                                      </p:to>
                                    </p:set>
                                    <p:animEffect transition="in" filter="slide(fromBottom)">
                                      <p:cBhvr>
                                        <p:cTn id="55" dur="500"/>
                                        <p:tgtEl>
                                          <p:spTgt spid="81513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815176"/>
                                        </p:tgtEl>
                                        <p:attrNameLst>
                                          <p:attrName>style.visibility</p:attrName>
                                        </p:attrNameLst>
                                      </p:cBhvr>
                                      <p:to>
                                        <p:strVal val="visible"/>
                                      </p:to>
                                    </p:set>
                                    <p:animEffect transition="in" filter="slide(fromBottom)">
                                      <p:cBhvr>
                                        <p:cTn id="60" dur="500"/>
                                        <p:tgtEl>
                                          <p:spTgt spid="81517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815120"/>
                                        </p:tgtEl>
                                        <p:attrNameLst>
                                          <p:attrName>style.visibility</p:attrName>
                                        </p:attrNameLst>
                                      </p:cBhvr>
                                      <p:to>
                                        <p:strVal val="visible"/>
                                      </p:to>
                                    </p:set>
                                    <p:animEffect transition="in" filter="slide(fromBottom)">
                                      <p:cBhvr>
                                        <p:cTn id="65" dur="500"/>
                                        <p:tgtEl>
                                          <p:spTgt spid="815120"/>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nodeType="clickEffect">
                                  <p:stCondLst>
                                    <p:cond delay="0"/>
                                  </p:stCondLst>
                                  <p:childTnLst>
                                    <p:set>
                                      <p:cBhvr>
                                        <p:cTn id="69" dur="1" fill="hold">
                                          <p:stCondLst>
                                            <p:cond delay="0"/>
                                          </p:stCondLst>
                                        </p:cTn>
                                        <p:tgtEl>
                                          <p:spTgt spid="815133"/>
                                        </p:tgtEl>
                                        <p:attrNameLst>
                                          <p:attrName>style.visibility</p:attrName>
                                        </p:attrNameLst>
                                      </p:cBhvr>
                                      <p:to>
                                        <p:strVal val="visible"/>
                                      </p:to>
                                    </p:set>
                                    <p:animEffect transition="in" filter="slide(fromBottom)">
                                      <p:cBhvr>
                                        <p:cTn id="70" dur="500"/>
                                        <p:tgtEl>
                                          <p:spTgt spid="815133"/>
                                        </p:tgtEl>
                                      </p:cBhvr>
                                    </p:animEffect>
                                  </p:childTnLst>
                                </p:cTn>
                              </p:par>
                              <p:par>
                                <p:cTn id="71" presetID="12" presetClass="entr" presetSubtype="4" fill="hold" grpId="0" nodeType="withEffect">
                                  <p:stCondLst>
                                    <p:cond delay="0"/>
                                  </p:stCondLst>
                                  <p:childTnLst>
                                    <p:set>
                                      <p:cBhvr>
                                        <p:cTn id="72" dur="1" fill="hold">
                                          <p:stCondLst>
                                            <p:cond delay="0"/>
                                          </p:stCondLst>
                                        </p:cTn>
                                        <p:tgtEl>
                                          <p:spTgt spid="815111"/>
                                        </p:tgtEl>
                                        <p:attrNameLst>
                                          <p:attrName>style.visibility</p:attrName>
                                        </p:attrNameLst>
                                      </p:cBhvr>
                                      <p:to>
                                        <p:strVal val="visible"/>
                                      </p:to>
                                    </p:set>
                                    <p:animEffect transition="in" filter="slide(fromBottom)">
                                      <p:cBhvr>
                                        <p:cTn id="73" dur="500"/>
                                        <p:tgtEl>
                                          <p:spTgt spid="815111"/>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4" fill="hold" nodeType="clickEffect">
                                  <p:stCondLst>
                                    <p:cond delay="0"/>
                                  </p:stCondLst>
                                  <p:childTnLst>
                                    <p:set>
                                      <p:cBhvr>
                                        <p:cTn id="77" dur="1" fill="hold">
                                          <p:stCondLst>
                                            <p:cond delay="0"/>
                                          </p:stCondLst>
                                        </p:cTn>
                                        <p:tgtEl>
                                          <p:spTgt spid="815134"/>
                                        </p:tgtEl>
                                        <p:attrNameLst>
                                          <p:attrName>style.visibility</p:attrName>
                                        </p:attrNameLst>
                                      </p:cBhvr>
                                      <p:to>
                                        <p:strVal val="visible"/>
                                      </p:to>
                                    </p:set>
                                    <p:animEffect transition="in" filter="slide(fromBottom)">
                                      <p:cBhvr>
                                        <p:cTn id="78" dur="500"/>
                                        <p:tgtEl>
                                          <p:spTgt spid="815134"/>
                                        </p:tgtEl>
                                      </p:cBhvr>
                                    </p:animEffect>
                                  </p:childTnLst>
                                </p:cTn>
                              </p:par>
                              <p:par>
                                <p:cTn id="79" presetID="12" presetClass="entr" presetSubtype="4" fill="hold" grpId="0" nodeType="withEffect">
                                  <p:stCondLst>
                                    <p:cond delay="0"/>
                                  </p:stCondLst>
                                  <p:childTnLst>
                                    <p:set>
                                      <p:cBhvr>
                                        <p:cTn id="80" dur="1" fill="hold">
                                          <p:stCondLst>
                                            <p:cond delay="0"/>
                                          </p:stCondLst>
                                        </p:cTn>
                                        <p:tgtEl>
                                          <p:spTgt spid="815109"/>
                                        </p:tgtEl>
                                        <p:attrNameLst>
                                          <p:attrName>style.visibility</p:attrName>
                                        </p:attrNameLst>
                                      </p:cBhvr>
                                      <p:to>
                                        <p:strVal val="visible"/>
                                      </p:to>
                                    </p:set>
                                    <p:animEffect transition="in" filter="slide(fromBottom)">
                                      <p:cBhvr>
                                        <p:cTn id="81" dur="500"/>
                                        <p:tgtEl>
                                          <p:spTgt spid="815109"/>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4" presetClass="exit" presetSubtype="16" fill="hold" grpId="1" nodeType="clickEffect">
                                  <p:stCondLst>
                                    <p:cond delay="0"/>
                                  </p:stCondLst>
                                  <p:childTnLst>
                                    <p:animEffect transition="out" filter="box(in)">
                                      <p:cBhvr>
                                        <p:cTn id="85" dur="500"/>
                                        <p:tgtEl>
                                          <p:spTgt spid="815176"/>
                                        </p:tgtEl>
                                      </p:cBhvr>
                                    </p:animEffect>
                                    <p:set>
                                      <p:cBhvr>
                                        <p:cTn id="86" dur="1" fill="hold">
                                          <p:stCondLst>
                                            <p:cond delay="499"/>
                                          </p:stCondLst>
                                        </p:cTn>
                                        <p:tgtEl>
                                          <p:spTgt spid="815176"/>
                                        </p:tgtEl>
                                        <p:attrNameLst>
                                          <p:attrName>style.visibility</p:attrName>
                                        </p:attrNameLst>
                                      </p:cBhvr>
                                      <p:to>
                                        <p:strVal val="hidden"/>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4" presetClass="exit" presetSubtype="16" fill="hold" grpId="1" nodeType="clickEffect">
                                  <p:stCondLst>
                                    <p:cond delay="0"/>
                                  </p:stCondLst>
                                  <p:childTnLst>
                                    <p:animEffect transition="out" filter="box(in)">
                                      <p:cBhvr>
                                        <p:cTn id="90" dur="500"/>
                                        <p:tgtEl>
                                          <p:spTgt spid="815177"/>
                                        </p:tgtEl>
                                      </p:cBhvr>
                                    </p:animEffect>
                                    <p:set>
                                      <p:cBhvr>
                                        <p:cTn id="91" dur="1" fill="hold">
                                          <p:stCondLst>
                                            <p:cond delay="499"/>
                                          </p:stCondLst>
                                        </p:cTn>
                                        <p:tgtEl>
                                          <p:spTgt spid="815177"/>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2" presetClass="entr" presetSubtype="4" fill="hold" grpId="0" nodeType="clickEffect">
                                  <p:stCondLst>
                                    <p:cond delay="0"/>
                                  </p:stCondLst>
                                  <p:childTnLst>
                                    <p:set>
                                      <p:cBhvr>
                                        <p:cTn id="95" dur="1" fill="hold">
                                          <p:stCondLst>
                                            <p:cond delay="0"/>
                                          </p:stCondLst>
                                        </p:cTn>
                                        <p:tgtEl>
                                          <p:spTgt spid="815179"/>
                                        </p:tgtEl>
                                        <p:attrNameLst>
                                          <p:attrName>style.visibility</p:attrName>
                                        </p:attrNameLst>
                                      </p:cBhvr>
                                      <p:to>
                                        <p:strVal val="visible"/>
                                      </p:to>
                                    </p:set>
                                    <p:animEffect transition="in" filter="slide(fromBottom)">
                                      <p:cBhvr>
                                        <p:cTn id="96" dur="500"/>
                                        <p:tgtEl>
                                          <p:spTgt spid="815179"/>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4" presetClass="exit" presetSubtype="16" fill="hold" grpId="1" nodeType="clickEffect">
                                  <p:stCondLst>
                                    <p:cond delay="0"/>
                                  </p:stCondLst>
                                  <p:childTnLst>
                                    <p:animEffect transition="out" filter="box(in)">
                                      <p:cBhvr>
                                        <p:cTn id="100" dur="500"/>
                                        <p:tgtEl>
                                          <p:spTgt spid="815179"/>
                                        </p:tgtEl>
                                      </p:cBhvr>
                                    </p:animEffect>
                                    <p:set>
                                      <p:cBhvr>
                                        <p:cTn id="101" dur="1" fill="hold">
                                          <p:stCondLst>
                                            <p:cond delay="499"/>
                                          </p:stCondLst>
                                        </p:cTn>
                                        <p:tgtEl>
                                          <p:spTgt spid="815179"/>
                                        </p:tgtEl>
                                        <p:attrNameLst>
                                          <p:attrName>style.visibility</p:attrName>
                                        </p:attrNameLst>
                                      </p:cBhvr>
                                      <p:to>
                                        <p:strVal val="hidden"/>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4" fill="hold" grpId="0" nodeType="clickEffect">
                                  <p:stCondLst>
                                    <p:cond delay="0"/>
                                  </p:stCondLst>
                                  <p:childTnLst>
                                    <p:set>
                                      <p:cBhvr>
                                        <p:cTn id="105" dur="1" fill="hold">
                                          <p:stCondLst>
                                            <p:cond delay="0"/>
                                          </p:stCondLst>
                                        </p:cTn>
                                        <p:tgtEl>
                                          <p:spTgt spid="815192"/>
                                        </p:tgtEl>
                                        <p:attrNameLst>
                                          <p:attrName>style.visibility</p:attrName>
                                        </p:attrNameLst>
                                      </p:cBhvr>
                                      <p:to>
                                        <p:strVal val="visible"/>
                                      </p:to>
                                    </p:set>
                                    <p:animEffect transition="in" filter="slide(fromBottom)">
                                      <p:cBhvr>
                                        <p:cTn id="106" dur="500"/>
                                        <p:tgtEl>
                                          <p:spTgt spid="815192"/>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2" presetClass="entr" presetSubtype="4" fill="hold" nodeType="clickEffect">
                                  <p:stCondLst>
                                    <p:cond delay="0"/>
                                  </p:stCondLst>
                                  <p:childTnLst>
                                    <p:set>
                                      <p:cBhvr>
                                        <p:cTn id="110" dur="1" fill="hold">
                                          <p:stCondLst>
                                            <p:cond delay="0"/>
                                          </p:stCondLst>
                                        </p:cTn>
                                        <p:tgtEl>
                                          <p:spTgt spid="815180"/>
                                        </p:tgtEl>
                                        <p:attrNameLst>
                                          <p:attrName>style.visibility</p:attrName>
                                        </p:attrNameLst>
                                      </p:cBhvr>
                                      <p:to>
                                        <p:strVal val="visible"/>
                                      </p:to>
                                    </p:set>
                                    <p:animEffect transition="in" filter="slide(fromBottom)">
                                      <p:cBhvr>
                                        <p:cTn id="111" dur="500"/>
                                        <p:tgtEl>
                                          <p:spTgt spid="815180"/>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2" presetClass="entr" presetSubtype="4" fill="hold" nodeType="clickEffect">
                                  <p:stCondLst>
                                    <p:cond delay="0"/>
                                  </p:stCondLst>
                                  <p:childTnLst>
                                    <p:set>
                                      <p:cBhvr>
                                        <p:cTn id="115" dur="1" fill="hold">
                                          <p:stCondLst>
                                            <p:cond delay="0"/>
                                          </p:stCondLst>
                                        </p:cTn>
                                        <p:tgtEl>
                                          <p:spTgt spid="815183"/>
                                        </p:tgtEl>
                                        <p:attrNameLst>
                                          <p:attrName>style.visibility</p:attrName>
                                        </p:attrNameLst>
                                      </p:cBhvr>
                                      <p:to>
                                        <p:strVal val="visible"/>
                                      </p:to>
                                    </p:set>
                                    <p:animEffect transition="in" filter="slide(fromBottom)">
                                      <p:cBhvr>
                                        <p:cTn id="116" dur="500"/>
                                        <p:tgtEl>
                                          <p:spTgt spid="815183"/>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2" presetClass="entr" presetSubtype="4" fill="hold" grpId="0" nodeType="clickEffect">
                                  <p:stCondLst>
                                    <p:cond delay="0"/>
                                  </p:stCondLst>
                                  <p:childTnLst>
                                    <p:set>
                                      <p:cBhvr>
                                        <p:cTn id="120" dur="1" fill="hold">
                                          <p:stCondLst>
                                            <p:cond delay="0"/>
                                          </p:stCondLst>
                                        </p:cTn>
                                        <p:tgtEl>
                                          <p:spTgt spid="815126"/>
                                        </p:tgtEl>
                                        <p:attrNameLst>
                                          <p:attrName>style.visibility</p:attrName>
                                        </p:attrNameLst>
                                      </p:cBhvr>
                                      <p:to>
                                        <p:strVal val="visible"/>
                                      </p:to>
                                    </p:set>
                                    <p:animEffect transition="in" filter="slide(fromBottom)">
                                      <p:cBhvr>
                                        <p:cTn id="121" dur="500"/>
                                        <p:tgtEl>
                                          <p:spTgt spid="815126"/>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2" presetClass="entr" presetSubtype="4" fill="hold" grpId="0" nodeType="clickEffect">
                                  <p:stCondLst>
                                    <p:cond delay="0"/>
                                  </p:stCondLst>
                                  <p:childTnLst>
                                    <p:set>
                                      <p:cBhvr>
                                        <p:cTn id="125" dur="1" fill="hold">
                                          <p:stCondLst>
                                            <p:cond delay="0"/>
                                          </p:stCondLst>
                                        </p:cTn>
                                        <p:tgtEl>
                                          <p:spTgt spid="815124"/>
                                        </p:tgtEl>
                                        <p:attrNameLst>
                                          <p:attrName>style.visibility</p:attrName>
                                        </p:attrNameLst>
                                      </p:cBhvr>
                                      <p:to>
                                        <p:strVal val="visible"/>
                                      </p:to>
                                    </p:set>
                                    <p:animEffect transition="in" filter="slide(fromBottom)">
                                      <p:cBhvr>
                                        <p:cTn id="126" dur="500"/>
                                        <p:tgtEl>
                                          <p:spTgt spid="815124"/>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2" presetClass="entr" presetSubtype="4" fill="hold" grpId="0" nodeType="clickEffect">
                                  <p:stCondLst>
                                    <p:cond delay="0"/>
                                  </p:stCondLst>
                                  <p:childTnLst>
                                    <p:set>
                                      <p:cBhvr>
                                        <p:cTn id="130" dur="1" fill="hold">
                                          <p:stCondLst>
                                            <p:cond delay="0"/>
                                          </p:stCondLst>
                                        </p:cTn>
                                        <p:tgtEl>
                                          <p:spTgt spid="815167"/>
                                        </p:tgtEl>
                                        <p:attrNameLst>
                                          <p:attrName>style.visibility</p:attrName>
                                        </p:attrNameLst>
                                      </p:cBhvr>
                                      <p:to>
                                        <p:strVal val="visible"/>
                                      </p:to>
                                    </p:set>
                                    <p:animEffect transition="in" filter="slide(fromBottom)">
                                      <p:cBhvr>
                                        <p:cTn id="131" dur="500"/>
                                        <p:tgtEl>
                                          <p:spTgt spid="815167"/>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2" presetClass="entr" presetSubtype="4" fill="hold" grpId="0" nodeType="clickEffect">
                                  <p:stCondLst>
                                    <p:cond delay="0"/>
                                  </p:stCondLst>
                                  <p:childTnLst>
                                    <p:set>
                                      <p:cBhvr>
                                        <p:cTn id="135" dur="1" fill="hold">
                                          <p:stCondLst>
                                            <p:cond delay="0"/>
                                          </p:stCondLst>
                                        </p:cTn>
                                        <p:tgtEl>
                                          <p:spTgt spid="815184"/>
                                        </p:tgtEl>
                                        <p:attrNameLst>
                                          <p:attrName>style.visibility</p:attrName>
                                        </p:attrNameLst>
                                      </p:cBhvr>
                                      <p:to>
                                        <p:strVal val="visible"/>
                                      </p:to>
                                    </p:set>
                                    <p:animEffect transition="in" filter="slide(fromBottom)">
                                      <p:cBhvr>
                                        <p:cTn id="136" dur="500"/>
                                        <p:tgtEl>
                                          <p:spTgt spid="815184"/>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2" presetClass="entr" presetSubtype="4" fill="hold" nodeType="clickEffect">
                                  <p:stCondLst>
                                    <p:cond delay="0"/>
                                  </p:stCondLst>
                                  <p:childTnLst>
                                    <p:set>
                                      <p:cBhvr>
                                        <p:cTn id="140" dur="1" fill="hold">
                                          <p:stCondLst>
                                            <p:cond delay="0"/>
                                          </p:stCondLst>
                                        </p:cTn>
                                        <p:tgtEl>
                                          <p:spTgt spid="815186"/>
                                        </p:tgtEl>
                                        <p:attrNameLst>
                                          <p:attrName>style.visibility</p:attrName>
                                        </p:attrNameLst>
                                      </p:cBhvr>
                                      <p:to>
                                        <p:strVal val="visible"/>
                                      </p:to>
                                    </p:set>
                                    <p:animEffect transition="in" filter="slide(fromBottom)">
                                      <p:cBhvr>
                                        <p:cTn id="141" dur="500"/>
                                        <p:tgtEl>
                                          <p:spTgt spid="815186"/>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2" presetClass="entr" presetSubtype="4" fill="hold" nodeType="clickEffect">
                                  <p:stCondLst>
                                    <p:cond delay="0"/>
                                  </p:stCondLst>
                                  <p:childTnLst>
                                    <p:set>
                                      <p:cBhvr>
                                        <p:cTn id="145" dur="1" fill="hold">
                                          <p:stCondLst>
                                            <p:cond delay="0"/>
                                          </p:stCondLst>
                                        </p:cTn>
                                        <p:tgtEl>
                                          <p:spTgt spid="815189"/>
                                        </p:tgtEl>
                                        <p:attrNameLst>
                                          <p:attrName>style.visibility</p:attrName>
                                        </p:attrNameLst>
                                      </p:cBhvr>
                                      <p:to>
                                        <p:strVal val="visible"/>
                                      </p:to>
                                    </p:set>
                                    <p:animEffect transition="in" filter="slide(fromBottom)">
                                      <p:cBhvr>
                                        <p:cTn id="146" dur="500"/>
                                        <p:tgtEl>
                                          <p:spTgt spid="815189"/>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2" presetClass="entr" presetSubtype="4" fill="hold" grpId="0" nodeType="clickEffect">
                                  <p:stCondLst>
                                    <p:cond delay="0"/>
                                  </p:stCondLst>
                                  <p:childTnLst>
                                    <p:set>
                                      <p:cBhvr>
                                        <p:cTn id="150" dur="1" fill="hold">
                                          <p:stCondLst>
                                            <p:cond delay="0"/>
                                          </p:stCondLst>
                                        </p:cTn>
                                        <p:tgtEl>
                                          <p:spTgt spid="815125"/>
                                        </p:tgtEl>
                                        <p:attrNameLst>
                                          <p:attrName>style.visibility</p:attrName>
                                        </p:attrNameLst>
                                      </p:cBhvr>
                                      <p:to>
                                        <p:strVal val="visible"/>
                                      </p:to>
                                    </p:set>
                                    <p:animEffect transition="in" filter="slide(fromBottom)">
                                      <p:cBhvr>
                                        <p:cTn id="151" dur="500"/>
                                        <p:tgtEl>
                                          <p:spTgt spid="815125"/>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12" presetClass="entr" presetSubtype="4" fill="hold" grpId="0" nodeType="clickEffect">
                                  <p:stCondLst>
                                    <p:cond delay="0"/>
                                  </p:stCondLst>
                                  <p:childTnLst>
                                    <p:set>
                                      <p:cBhvr>
                                        <p:cTn id="155" dur="1" fill="hold">
                                          <p:stCondLst>
                                            <p:cond delay="0"/>
                                          </p:stCondLst>
                                        </p:cTn>
                                        <p:tgtEl>
                                          <p:spTgt spid="815185"/>
                                        </p:tgtEl>
                                        <p:attrNameLst>
                                          <p:attrName>style.visibility</p:attrName>
                                        </p:attrNameLst>
                                      </p:cBhvr>
                                      <p:to>
                                        <p:strVal val="visible"/>
                                      </p:to>
                                    </p:set>
                                    <p:animEffect transition="in" filter="slide(fromBottom)">
                                      <p:cBhvr>
                                        <p:cTn id="156" dur="500"/>
                                        <p:tgtEl>
                                          <p:spTgt spid="815185"/>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4" presetClass="exit" presetSubtype="16" fill="hold" grpId="1" nodeType="clickEffect">
                                  <p:stCondLst>
                                    <p:cond delay="0"/>
                                  </p:stCondLst>
                                  <p:childTnLst>
                                    <p:animEffect transition="out" filter="box(in)">
                                      <p:cBhvr>
                                        <p:cTn id="160" dur="500"/>
                                        <p:tgtEl>
                                          <p:spTgt spid="815184"/>
                                        </p:tgtEl>
                                      </p:cBhvr>
                                    </p:animEffect>
                                    <p:set>
                                      <p:cBhvr>
                                        <p:cTn id="161" dur="1" fill="hold">
                                          <p:stCondLst>
                                            <p:cond delay="499"/>
                                          </p:stCondLst>
                                        </p:cTn>
                                        <p:tgtEl>
                                          <p:spTgt spid="815184"/>
                                        </p:tgtEl>
                                        <p:attrNameLst>
                                          <p:attrName>style.visibility</p:attrName>
                                        </p:attrNameLst>
                                      </p:cBhvr>
                                      <p:to>
                                        <p:strVal val="hidden"/>
                                      </p:to>
                                    </p:set>
                                  </p:childTnLst>
                                </p:cTn>
                              </p:par>
                              <p:par>
                                <p:cTn id="162" presetID="4" presetClass="exit" presetSubtype="16" fill="hold" grpId="1" nodeType="withEffect">
                                  <p:stCondLst>
                                    <p:cond delay="0"/>
                                  </p:stCondLst>
                                  <p:childTnLst>
                                    <p:animEffect transition="out" filter="box(in)">
                                      <p:cBhvr>
                                        <p:cTn id="163" dur="500"/>
                                        <p:tgtEl>
                                          <p:spTgt spid="815185"/>
                                        </p:tgtEl>
                                      </p:cBhvr>
                                    </p:animEffect>
                                    <p:set>
                                      <p:cBhvr>
                                        <p:cTn id="164" dur="1" fill="hold">
                                          <p:stCondLst>
                                            <p:cond delay="499"/>
                                          </p:stCondLst>
                                        </p:cTn>
                                        <p:tgtEl>
                                          <p:spTgt spid="815185"/>
                                        </p:tgtEl>
                                        <p:attrNameLst>
                                          <p:attrName>style.visibility</p:attrName>
                                        </p:attrNameLst>
                                      </p:cBhvr>
                                      <p:to>
                                        <p:strVal val="hidden"/>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2" presetClass="entr" presetSubtype="4" fill="hold" nodeType="clickEffect">
                                  <p:stCondLst>
                                    <p:cond delay="0"/>
                                  </p:stCondLst>
                                  <p:childTnLst>
                                    <p:set>
                                      <p:cBhvr>
                                        <p:cTn id="168" dur="1" fill="hold">
                                          <p:stCondLst>
                                            <p:cond delay="0"/>
                                          </p:stCondLst>
                                        </p:cTn>
                                        <p:tgtEl>
                                          <p:spTgt spid="815191"/>
                                        </p:tgtEl>
                                        <p:attrNameLst>
                                          <p:attrName>style.visibility</p:attrName>
                                        </p:attrNameLst>
                                      </p:cBhvr>
                                      <p:to>
                                        <p:strVal val="visible"/>
                                      </p:to>
                                    </p:set>
                                    <p:animEffect transition="in" filter="slide(fromBottom)">
                                      <p:cBhvr>
                                        <p:cTn id="169" dur="500"/>
                                        <p:tgtEl>
                                          <p:spTgt spid="815191"/>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4" presetClass="exit" presetSubtype="16" fill="hold" grpId="1" nodeType="clickEffect">
                                  <p:stCondLst>
                                    <p:cond delay="0"/>
                                  </p:stCondLst>
                                  <p:childTnLst>
                                    <p:animEffect transition="out" filter="box(in)">
                                      <p:cBhvr>
                                        <p:cTn id="173" dur="500"/>
                                        <p:tgtEl>
                                          <p:spTgt spid="815192"/>
                                        </p:tgtEl>
                                      </p:cBhvr>
                                    </p:animEffect>
                                    <p:set>
                                      <p:cBhvr>
                                        <p:cTn id="174" dur="1" fill="hold">
                                          <p:stCondLst>
                                            <p:cond delay="499"/>
                                          </p:stCondLst>
                                        </p:cTn>
                                        <p:tgtEl>
                                          <p:spTgt spid="815192"/>
                                        </p:tgtEl>
                                        <p:attrNameLst>
                                          <p:attrName>style.visibility</p:attrName>
                                        </p:attrNameLst>
                                      </p:cBhvr>
                                      <p:to>
                                        <p:strVal val="hidden"/>
                                      </p:to>
                                    </p:se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2" presetClass="entr" presetSubtype="4" fill="hold" grpId="0" nodeType="clickEffect">
                                  <p:stCondLst>
                                    <p:cond delay="0"/>
                                  </p:stCondLst>
                                  <p:childTnLst>
                                    <p:set>
                                      <p:cBhvr>
                                        <p:cTn id="178" dur="1" fill="hold">
                                          <p:stCondLst>
                                            <p:cond delay="0"/>
                                          </p:stCondLst>
                                        </p:cTn>
                                        <p:tgtEl>
                                          <p:spTgt spid="815193"/>
                                        </p:tgtEl>
                                        <p:attrNameLst>
                                          <p:attrName>style.visibility</p:attrName>
                                        </p:attrNameLst>
                                      </p:cBhvr>
                                      <p:to>
                                        <p:strVal val="visible"/>
                                      </p:to>
                                    </p:set>
                                    <p:animEffect transition="in" filter="slide(fromBottom)">
                                      <p:cBhvr>
                                        <p:cTn id="179" dur="500"/>
                                        <p:tgtEl>
                                          <p:spTgt spid="815193"/>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4" presetClass="exit" presetSubtype="16" fill="hold" grpId="1" nodeType="clickEffect">
                                  <p:stCondLst>
                                    <p:cond delay="0"/>
                                  </p:stCondLst>
                                  <p:childTnLst>
                                    <p:animEffect transition="out" filter="box(in)">
                                      <p:cBhvr>
                                        <p:cTn id="183" dur="500"/>
                                        <p:tgtEl>
                                          <p:spTgt spid="815193"/>
                                        </p:tgtEl>
                                      </p:cBhvr>
                                    </p:animEffect>
                                    <p:set>
                                      <p:cBhvr>
                                        <p:cTn id="184" dur="1" fill="hold">
                                          <p:stCondLst>
                                            <p:cond delay="499"/>
                                          </p:stCondLst>
                                        </p:cTn>
                                        <p:tgtEl>
                                          <p:spTgt spid="8151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93" grpId="0"/>
      <p:bldP spid="815193" grpId="1"/>
      <p:bldP spid="815110" grpId="0"/>
      <p:bldP spid="815112" grpId="0"/>
      <p:bldP spid="815121" grpId="0"/>
      <p:bldP spid="815122" grpId="0"/>
      <p:bldP spid="815109" grpId="0"/>
      <p:bldP spid="815111" grpId="0"/>
      <p:bldP spid="815120" grpId="0"/>
      <p:bldP spid="815125" grpId="0"/>
      <p:bldP spid="815126" grpId="0"/>
      <p:bldP spid="815124" grpId="0"/>
      <p:bldP spid="815167" grpId="0"/>
      <p:bldP spid="815176" grpId="0"/>
      <p:bldP spid="815176" grpId="1"/>
      <p:bldP spid="815177" grpId="0"/>
      <p:bldP spid="815177" grpId="1"/>
      <p:bldP spid="815179" grpId="0"/>
      <p:bldP spid="815179" grpId="1"/>
      <p:bldP spid="815184" grpId="0"/>
      <p:bldP spid="815184" grpId="1"/>
      <p:bldP spid="815185" grpId="0"/>
      <p:bldP spid="815185" grpId="1"/>
      <p:bldP spid="815192" grpId="0"/>
      <p:bldP spid="815192"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9308F1D0-946B-4F3E-9C76-5573BC26ADFA}"/>
              </a:ext>
            </a:extLst>
          </p:cNvPr>
          <p:cNvSpPr>
            <a:spLocks noGrp="1"/>
          </p:cNvSpPr>
          <p:nvPr>
            <p:ph type="sldNum" sz="quarter" idx="10"/>
          </p:nvPr>
        </p:nvSpPr>
        <p:spPr/>
        <p:txBody>
          <a:bodyPr/>
          <a:lstStyle/>
          <a:p>
            <a:fld id="{AC08E004-A4B2-44DB-AD70-32A749B1549F}" type="slidenum">
              <a:rPr lang="it-IT" altLang="it-IT"/>
              <a:pPr/>
              <a:t>23</a:t>
            </a:fld>
            <a:endParaRPr lang="it-IT" altLang="it-IT"/>
          </a:p>
        </p:txBody>
      </p:sp>
      <p:sp>
        <p:nvSpPr>
          <p:cNvPr id="937986" name="Rectangle 2">
            <a:extLst>
              <a:ext uri="{FF2B5EF4-FFF2-40B4-BE49-F238E27FC236}">
                <a16:creationId xmlns:a16="http://schemas.microsoft.com/office/drawing/2014/main" id="{3E28CB5E-4FEF-4B72-9862-6A69FE1DFEE8}"/>
              </a:ext>
            </a:extLst>
          </p:cNvPr>
          <p:cNvSpPr>
            <a:spLocks noGrp="1" noChangeArrowheads="1"/>
          </p:cNvSpPr>
          <p:nvPr>
            <p:ph type="title"/>
          </p:nvPr>
        </p:nvSpPr>
        <p:spPr/>
        <p:txBody>
          <a:bodyPr/>
          <a:lstStyle/>
          <a:p>
            <a:r>
              <a:rPr lang="en-GB" altLang="it-IT" sz="2000"/>
              <a:t>ii) Monopolio e benessere della collettività</a:t>
            </a:r>
          </a:p>
        </p:txBody>
      </p:sp>
      <p:sp>
        <p:nvSpPr>
          <p:cNvPr id="937987" name="Rectangle 3">
            <a:extLst>
              <a:ext uri="{FF2B5EF4-FFF2-40B4-BE49-F238E27FC236}">
                <a16:creationId xmlns:a16="http://schemas.microsoft.com/office/drawing/2014/main" id="{33C44838-AE58-40FB-AC86-B9C4A3D11465}"/>
              </a:ext>
            </a:extLst>
          </p:cNvPr>
          <p:cNvSpPr>
            <a:spLocks noGrp="1" noChangeArrowheads="1"/>
          </p:cNvSpPr>
          <p:nvPr>
            <p:ph type="body" idx="1"/>
          </p:nvPr>
        </p:nvSpPr>
        <p:spPr bwMode="auto">
          <a:xfrm>
            <a:off x="812800" y="2205038"/>
            <a:ext cx="7848600"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952500" lvl="1" indent="-495300">
              <a:buSzTx/>
              <a:buFont typeface="Wingdings" panose="05000000000000000000" pitchFamily="2" charset="2"/>
              <a:buAutoNum type="romanLcPeriod" startAt="3"/>
            </a:pPr>
            <a:r>
              <a:rPr lang="it-IT" altLang="it-IT" sz="1800"/>
              <a:t>Quali </a:t>
            </a:r>
            <a:r>
              <a:rPr lang="it-IT" altLang="it-IT" sz="1800" b="1"/>
              <a:t>rimedi</a:t>
            </a:r>
            <a:r>
              <a:rPr lang="it-IT" altLang="it-IT" sz="1800"/>
              <a:t> è possibile adottare per contrastare questa perdita?</a:t>
            </a:r>
          </a:p>
          <a:p>
            <a:pPr marL="577850" indent="-577850">
              <a:buSzTx/>
              <a:buFont typeface="Wingdings" panose="05000000000000000000" pitchFamily="2" charset="2"/>
              <a:buAutoNum type="romanLcPeriod" startAt="3"/>
            </a:pPr>
            <a:endParaRPr lang="it-IT" altLang="it-IT" sz="1800"/>
          </a:p>
          <a:p>
            <a:pPr marL="577850" indent="-577850">
              <a:buSzTx/>
              <a:buFont typeface="Wingdings" panose="05000000000000000000" pitchFamily="2" charset="2"/>
              <a:buNone/>
            </a:pPr>
            <a:r>
              <a:rPr lang="it-IT" altLang="it-IT" sz="1800"/>
              <a:t>	</a:t>
            </a:r>
            <a:r>
              <a:rPr lang="it-IT" altLang="it-IT" sz="1800" b="1">
                <a:solidFill>
                  <a:schemeClr val="hlink"/>
                </a:solidFill>
              </a:rPr>
              <a:t>Tre strumenti</a:t>
            </a:r>
            <a:r>
              <a:rPr lang="it-IT" altLang="it-IT" sz="1800"/>
              <a:t> a disposizione dello </a:t>
            </a:r>
            <a:r>
              <a:rPr lang="it-IT" altLang="it-IT" sz="1800" b="1">
                <a:solidFill>
                  <a:schemeClr val="hlink"/>
                </a:solidFill>
              </a:rPr>
              <a:t>Stato</a:t>
            </a:r>
          </a:p>
          <a:p>
            <a:pPr marL="577850" indent="-577850">
              <a:buSzTx/>
              <a:buFont typeface="Wingdings" panose="05000000000000000000" pitchFamily="2" charset="2"/>
              <a:buNone/>
            </a:pPr>
            <a:endParaRPr lang="it-IT" altLang="it-IT" sz="1800"/>
          </a:p>
          <a:p>
            <a:pPr marL="577850" indent="-577850">
              <a:buSzTx/>
              <a:buFont typeface="Wingdings" panose="05000000000000000000" pitchFamily="2" charset="2"/>
              <a:buNone/>
            </a:pPr>
            <a:r>
              <a:rPr lang="it-IT" altLang="it-IT" sz="1800" b="1"/>
              <a:t>	iii.a)</a:t>
            </a:r>
            <a:r>
              <a:rPr lang="it-IT" altLang="it-IT" sz="1800"/>
              <a:t> </a:t>
            </a:r>
            <a:r>
              <a:rPr lang="it-IT" altLang="it-IT" sz="1800" b="1"/>
              <a:t>Normativa ed autorità “anti-trust”: </a:t>
            </a:r>
            <a:r>
              <a:rPr lang="it-IT" altLang="it-IT" sz="1800"/>
              <a:t>a tutela del libero gioco della concorrenza (cioè, contro gli accordi = trust)</a:t>
            </a:r>
          </a:p>
          <a:p>
            <a:pPr marL="577850" indent="-577850">
              <a:buSzTx/>
              <a:buFont typeface="Wingdings" panose="05000000000000000000" pitchFamily="2" charset="2"/>
              <a:buNone/>
            </a:pPr>
            <a:endParaRPr lang="it-IT" altLang="it-IT" sz="1800"/>
          </a:p>
          <a:p>
            <a:pPr marL="577850" indent="-577850">
              <a:buSzTx/>
              <a:buFont typeface="Wingdings" panose="05000000000000000000" pitchFamily="2" charset="2"/>
              <a:buNone/>
            </a:pPr>
            <a:r>
              <a:rPr lang="it-IT" altLang="it-IT" sz="1800" b="1"/>
              <a:t>	iii.b)</a:t>
            </a:r>
            <a:r>
              <a:rPr lang="it-IT" altLang="it-IT" sz="1800"/>
              <a:t> Trasformazione del </a:t>
            </a:r>
            <a:r>
              <a:rPr lang="it-IT" altLang="it-IT" sz="1800" b="1"/>
              <a:t>monopolio da privato a pubblico: </a:t>
            </a:r>
            <a:r>
              <a:rPr lang="it-IT" altLang="it-IT" sz="1800"/>
              <a:t>in</a:t>
            </a:r>
            <a:r>
              <a:rPr lang="it-IT" altLang="it-IT" sz="1800" b="1"/>
              <a:t> </a:t>
            </a:r>
            <a:r>
              <a:rPr lang="it-IT" altLang="it-IT" sz="1800"/>
              <a:t>settori di pubblico interesse (</a:t>
            </a:r>
            <a:r>
              <a:rPr lang="it-IT" altLang="it-IT" sz="1800" i="1"/>
              <a:t>public-utilities</a:t>
            </a:r>
            <a:r>
              <a:rPr lang="it-IT" altLang="it-IT" sz="1800"/>
              <a:t>)</a:t>
            </a:r>
          </a:p>
          <a:p>
            <a:pPr marL="577850" indent="-577850">
              <a:buSzTx/>
              <a:buFont typeface="Wingdings" panose="05000000000000000000" pitchFamily="2" charset="2"/>
              <a:buNone/>
            </a:pPr>
            <a:endParaRPr lang="it-IT" altLang="it-IT" sz="1800"/>
          </a:p>
          <a:p>
            <a:pPr marL="577850" indent="-577850">
              <a:buSzTx/>
              <a:buFont typeface="Wingdings" panose="05000000000000000000" pitchFamily="2" charset="2"/>
              <a:buNone/>
            </a:pPr>
            <a:r>
              <a:rPr lang="it-IT" altLang="it-IT" sz="1800" b="1"/>
              <a:t>	iii.c)</a:t>
            </a:r>
            <a:r>
              <a:rPr lang="it-IT" altLang="it-IT" sz="1800"/>
              <a:t> </a:t>
            </a:r>
            <a:r>
              <a:rPr lang="it-IT" altLang="it-IT" sz="1800" b="1"/>
              <a:t>Regolamentazione dei prezzi</a:t>
            </a:r>
            <a:r>
              <a:rPr lang="it-IT" altLang="it-IT" sz="1800"/>
              <a:t>: imporre un prezzo vicino a quello di concorrenza perfetta</a:t>
            </a:r>
            <a:endParaRPr lang="it-IT" altLang="it-IT" sz="1900" b="1"/>
          </a:p>
          <a:p>
            <a:pPr marL="577850" indent="-577850"/>
            <a:endParaRPr lang="it-IT" altLang="it-IT" sz="1900"/>
          </a:p>
          <a:p>
            <a:pPr marL="577850" indent="-577850"/>
            <a:endParaRPr lang="it-IT" altLang="it-IT" sz="19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37987">
                                            <p:txEl>
                                              <p:pRg st="0" end="0"/>
                                            </p:txEl>
                                          </p:spTgt>
                                        </p:tgtEl>
                                        <p:attrNameLst>
                                          <p:attrName>style.visibility</p:attrName>
                                        </p:attrNameLst>
                                      </p:cBhvr>
                                      <p:to>
                                        <p:strVal val="visible"/>
                                      </p:to>
                                    </p:set>
                                    <p:animEffect transition="in" filter="slide(fromBottom)">
                                      <p:cBhvr>
                                        <p:cTn id="7" dur="500"/>
                                        <p:tgtEl>
                                          <p:spTgt spid="937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37987">
                                            <p:txEl>
                                              <p:pRg st="2" end="2"/>
                                            </p:txEl>
                                          </p:spTgt>
                                        </p:tgtEl>
                                        <p:attrNameLst>
                                          <p:attrName>style.visibility</p:attrName>
                                        </p:attrNameLst>
                                      </p:cBhvr>
                                      <p:to>
                                        <p:strVal val="visible"/>
                                      </p:to>
                                    </p:set>
                                    <p:animEffect transition="in" filter="slide(fromBottom)">
                                      <p:cBhvr>
                                        <p:cTn id="12" dur="500"/>
                                        <p:tgtEl>
                                          <p:spTgt spid="9379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37987">
                                            <p:txEl>
                                              <p:pRg st="4" end="4"/>
                                            </p:txEl>
                                          </p:spTgt>
                                        </p:tgtEl>
                                        <p:attrNameLst>
                                          <p:attrName>style.visibility</p:attrName>
                                        </p:attrNameLst>
                                      </p:cBhvr>
                                      <p:to>
                                        <p:strVal val="visible"/>
                                      </p:to>
                                    </p:set>
                                    <p:animEffect transition="in" filter="slide(fromBottom)">
                                      <p:cBhvr>
                                        <p:cTn id="17" dur="500"/>
                                        <p:tgtEl>
                                          <p:spTgt spid="93798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37987">
                                            <p:txEl>
                                              <p:pRg st="6" end="6"/>
                                            </p:txEl>
                                          </p:spTgt>
                                        </p:tgtEl>
                                        <p:attrNameLst>
                                          <p:attrName>style.visibility</p:attrName>
                                        </p:attrNameLst>
                                      </p:cBhvr>
                                      <p:to>
                                        <p:strVal val="visible"/>
                                      </p:to>
                                    </p:set>
                                    <p:animEffect transition="in" filter="slide(fromBottom)">
                                      <p:cBhvr>
                                        <p:cTn id="22" dur="500"/>
                                        <p:tgtEl>
                                          <p:spTgt spid="93798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37987">
                                            <p:txEl>
                                              <p:pRg st="8" end="8"/>
                                            </p:txEl>
                                          </p:spTgt>
                                        </p:tgtEl>
                                        <p:attrNameLst>
                                          <p:attrName>style.visibility</p:attrName>
                                        </p:attrNameLst>
                                      </p:cBhvr>
                                      <p:to>
                                        <p:strVal val="visible"/>
                                      </p:to>
                                    </p:set>
                                    <p:animEffect transition="in" filter="slide(fromBottom)">
                                      <p:cBhvr>
                                        <p:cTn id="27" dur="500"/>
                                        <p:tgtEl>
                                          <p:spTgt spid="9379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798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ABE3EE81-5581-444A-B1D1-3379BD6A6183}"/>
              </a:ext>
            </a:extLst>
          </p:cNvPr>
          <p:cNvSpPr>
            <a:spLocks noGrp="1"/>
          </p:cNvSpPr>
          <p:nvPr>
            <p:ph type="sldNum" sz="quarter" idx="10"/>
          </p:nvPr>
        </p:nvSpPr>
        <p:spPr/>
        <p:txBody>
          <a:bodyPr/>
          <a:lstStyle/>
          <a:p>
            <a:fld id="{211CA238-47A5-4D2C-9577-53D42FDCBE18}" type="slidenum">
              <a:rPr lang="it-IT" altLang="it-IT"/>
              <a:pPr/>
              <a:t>24</a:t>
            </a:fld>
            <a:endParaRPr lang="it-IT" altLang="it-IT"/>
          </a:p>
        </p:txBody>
      </p:sp>
      <p:sp>
        <p:nvSpPr>
          <p:cNvPr id="1075202" name="Rectangle 2">
            <a:extLst>
              <a:ext uri="{FF2B5EF4-FFF2-40B4-BE49-F238E27FC236}">
                <a16:creationId xmlns:a16="http://schemas.microsoft.com/office/drawing/2014/main" id="{4FBEC8DB-5718-4E53-8611-F9EE09197ADC}"/>
              </a:ext>
            </a:extLst>
          </p:cNvPr>
          <p:cNvSpPr>
            <a:spLocks noGrp="1" noChangeArrowheads="1"/>
          </p:cNvSpPr>
          <p:nvPr>
            <p:ph type="title"/>
          </p:nvPr>
        </p:nvSpPr>
        <p:spPr/>
        <p:txBody>
          <a:bodyPr/>
          <a:lstStyle/>
          <a:p>
            <a:r>
              <a:rPr lang="en-GB" altLang="it-IT" sz="2000"/>
              <a:t>ii) Monopolio e benessere della collettività</a:t>
            </a:r>
          </a:p>
        </p:txBody>
      </p:sp>
      <p:sp>
        <p:nvSpPr>
          <p:cNvPr id="1075203" name="Rectangle 3">
            <a:extLst>
              <a:ext uri="{FF2B5EF4-FFF2-40B4-BE49-F238E27FC236}">
                <a16:creationId xmlns:a16="http://schemas.microsoft.com/office/drawing/2014/main" id="{52432F26-6366-4337-88A1-34E8A24CBA8B}"/>
              </a:ext>
            </a:extLst>
          </p:cNvPr>
          <p:cNvSpPr>
            <a:spLocks noGrp="1" noChangeArrowheads="1"/>
          </p:cNvSpPr>
          <p:nvPr>
            <p:ph type="body" idx="1"/>
          </p:nvPr>
        </p:nvSpPr>
        <p:spPr bwMode="auto">
          <a:xfrm>
            <a:off x="812800" y="2205038"/>
            <a:ext cx="7848600" cy="44640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77850" indent="-577850">
              <a:lnSpc>
                <a:spcPct val="80000"/>
              </a:lnSpc>
              <a:buSzTx/>
              <a:buFont typeface="Wingdings" panose="05000000000000000000" pitchFamily="2" charset="2"/>
              <a:buAutoNum type="romanLcPeriod" startAt="3"/>
            </a:pPr>
            <a:r>
              <a:rPr lang="it-IT" altLang="it-IT" sz="1800" b="1"/>
              <a:t>b)</a:t>
            </a:r>
            <a:r>
              <a:rPr lang="it-IT" altLang="it-IT" sz="1800"/>
              <a:t> </a:t>
            </a:r>
            <a:r>
              <a:rPr lang="it-IT" altLang="it-IT" sz="1800" b="1"/>
              <a:t>Monopoli pubblici</a:t>
            </a:r>
          </a:p>
          <a:p>
            <a:pPr marL="577850" indent="-577850">
              <a:lnSpc>
                <a:spcPct val="80000"/>
              </a:lnSpc>
              <a:buSzTx/>
              <a:buFont typeface="Wingdings" panose="05000000000000000000" pitchFamily="2" charset="2"/>
              <a:buAutoNum type="romanLcPeriod" startAt="3"/>
            </a:pPr>
            <a:endParaRPr lang="it-IT" altLang="it-IT" sz="1800" b="1"/>
          </a:p>
          <a:p>
            <a:pPr marL="577850" indent="-577850">
              <a:lnSpc>
                <a:spcPct val="80000"/>
              </a:lnSpc>
            </a:pPr>
            <a:r>
              <a:rPr lang="it-IT" altLang="it-IT" sz="1800" b="1"/>
              <a:t>Assunzione dello Stato della, o subentro dello Stato</a:t>
            </a:r>
            <a:r>
              <a:rPr lang="it-IT" altLang="it-IT" sz="1800"/>
              <a:t> all’impresa privata </a:t>
            </a:r>
            <a:r>
              <a:rPr lang="it-IT" altLang="it-IT" sz="1800" b="1"/>
              <a:t>nella</a:t>
            </a:r>
            <a:r>
              <a:rPr lang="it-IT" altLang="it-IT" sz="1800"/>
              <a:t> posizione di monopolista: </a:t>
            </a:r>
            <a:r>
              <a:rPr lang="it-IT" altLang="it-IT" sz="1800" i="1"/>
              <a:t>public utilities </a:t>
            </a:r>
            <a:r>
              <a:rPr lang="it-IT" altLang="it-IT" sz="1800"/>
              <a:t>(luce, acqua, gas, servizi postali, ecc.)</a:t>
            </a:r>
          </a:p>
          <a:p>
            <a:pPr marL="577850" indent="-577850">
              <a:lnSpc>
                <a:spcPct val="80000"/>
              </a:lnSpc>
            </a:pPr>
            <a:endParaRPr lang="it-IT" altLang="it-IT" sz="1800"/>
          </a:p>
          <a:p>
            <a:pPr marL="577850" indent="-577850">
              <a:lnSpc>
                <a:spcPct val="80000"/>
              </a:lnSpc>
            </a:pPr>
            <a:r>
              <a:rPr lang="it-IT" altLang="it-IT" sz="1800" b="1"/>
              <a:t>Equità vs. efficienza</a:t>
            </a:r>
            <a:r>
              <a:rPr lang="it-IT" altLang="it-IT" sz="1800"/>
              <a:t>: Stato, </a:t>
            </a:r>
            <a:r>
              <a:rPr lang="it-IT" altLang="it-IT" sz="1800" i="1"/>
              <a:t>social welfare</a:t>
            </a:r>
            <a:r>
              <a:rPr lang="it-IT" altLang="it-IT" sz="1800"/>
              <a:t> ma non sempre </a:t>
            </a:r>
            <a:r>
              <a:rPr lang="it-IT" altLang="it-IT" sz="1800" i="1"/>
              <a:t>social efficiency</a:t>
            </a:r>
            <a:r>
              <a:rPr lang="it-IT" altLang="it-IT" sz="1800"/>
              <a:t> </a:t>
            </a:r>
            <a:r>
              <a:rPr lang="it-IT" altLang="it-IT" sz="1800">
                <a:latin typeface="Helvetica" panose="020B0604020202020204" pitchFamily="34" charset="0"/>
              </a:rPr>
              <a:t>►</a:t>
            </a:r>
            <a:r>
              <a:rPr lang="it-IT" altLang="it-IT" sz="1800"/>
              <a:t> anche lo Stato a volte fallisce!!! (Joseph Stigler) </a:t>
            </a:r>
          </a:p>
          <a:p>
            <a:pPr marL="577850" indent="-577850">
              <a:lnSpc>
                <a:spcPct val="80000"/>
              </a:lnSpc>
            </a:pPr>
            <a:endParaRPr lang="it-IT" altLang="it-IT" sz="1800"/>
          </a:p>
          <a:p>
            <a:pPr marL="577850" indent="-577850">
              <a:lnSpc>
                <a:spcPct val="80000"/>
              </a:lnSpc>
            </a:pPr>
            <a:r>
              <a:rPr lang="it-IT" altLang="it-IT" sz="1800" b="1"/>
              <a:t>L’esempio delle </a:t>
            </a:r>
            <a:r>
              <a:rPr lang="it-IT" altLang="it-IT" sz="1800" b="1" i="1"/>
              <a:t>public utilities</a:t>
            </a:r>
            <a:r>
              <a:rPr lang="it-IT" altLang="it-IT" sz="1800"/>
              <a:t> </a:t>
            </a:r>
            <a:r>
              <a:rPr lang="it-IT" altLang="it-IT" sz="1800" b="1"/>
              <a:t>locali</a:t>
            </a:r>
            <a:r>
              <a:rPr lang="it-IT" altLang="it-IT" sz="1800"/>
              <a:t>:</a:t>
            </a:r>
          </a:p>
          <a:p>
            <a:pPr marL="577850" indent="-577850">
              <a:lnSpc>
                <a:spcPct val="80000"/>
              </a:lnSpc>
            </a:pPr>
            <a:r>
              <a:rPr lang="it-IT" altLang="it-IT" sz="1800"/>
              <a:t>iniziale regime di concessioni e sovvenzioni alla produzione</a:t>
            </a:r>
            <a:endParaRPr lang="it-IT" altLang="it-IT" sz="1800">
              <a:latin typeface="Helvetica" panose="020B0604020202020204" pitchFamily="34" charset="0"/>
            </a:endParaRPr>
          </a:p>
          <a:p>
            <a:pPr marL="577850" indent="-577850">
              <a:lnSpc>
                <a:spcPct val="80000"/>
              </a:lnSpc>
            </a:pPr>
            <a:r>
              <a:rPr lang="it-IT" altLang="it-IT" sz="1800"/>
              <a:t>inefficienze: es., eterogeneità delle tariffe (acqua vs. elettricità)</a:t>
            </a:r>
          </a:p>
          <a:p>
            <a:pPr marL="577850" indent="-577850">
              <a:lnSpc>
                <a:spcPct val="80000"/>
              </a:lnSpc>
            </a:pPr>
            <a:r>
              <a:rPr lang="it-IT" altLang="it-IT" sz="1800"/>
              <a:t>ripensamento della natura “pubblica” del servizio: dal soggetto erogatore, al bisogno della collettività residente (soggetto sia pubblico che privato)</a:t>
            </a:r>
          </a:p>
          <a:p>
            <a:pPr marL="577850" indent="-577850">
              <a:lnSpc>
                <a:spcPct val="80000"/>
              </a:lnSpc>
            </a:pPr>
            <a:r>
              <a:rPr lang="it-IT" altLang="it-IT" sz="1800"/>
              <a:t>introduzione di concorrenza anche in questi settori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75203">
                                            <p:txEl>
                                              <p:pRg st="0" end="0"/>
                                            </p:txEl>
                                          </p:spTgt>
                                        </p:tgtEl>
                                        <p:attrNameLst>
                                          <p:attrName>style.visibility</p:attrName>
                                        </p:attrNameLst>
                                      </p:cBhvr>
                                      <p:to>
                                        <p:strVal val="visible"/>
                                      </p:to>
                                    </p:set>
                                    <p:anim calcmode="lin" valueType="num">
                                      <p:cBhvr additive="base">
                                        <p:cTn id="7" dur="500" fill="hold"/>
                                        <p:tgtEl>
                                          <p:spTgt spid="1075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75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75203">
                                            <p:txEl>
                                              <p:pRg st="2" end="2"/>
                                            </p:txEl>
                                          </p:spTgt>
                                        </p:tgtEl>
                                        <p:attrNameLst>
                                          <p:attrName>style.visibility</p:attrName>
                                        </p:attrNameLst>
                                      </p:cBhvr>
                                      <p:to>
                                        <p:strVal val="visible"/>
                                      </p:to>
                                    </p:set>
                                    <p:anim calcmode="lin" valueType="num">
                                      <p:cBhvr additive="base">
                                        <p:cTn id="13" dur="500" fill="hold"/>
                                        <p:tgtEl>
                                          <p:spTgt spid="10752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75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75203">
                                            <p:txEl>
                                              <p:pRg st="4" end="4"/>
                                            </p:txEl>
                                          </p:spTgt>
                                        </p:tgtEl>
                                        <p:attrNameLst>
                                          <p:attrName>style.visibility</p:attrName>
                                        </p:attrNameLst>
                                      </p:cBhvr>
                                      <p:to>
                                        <p:strVal val="visible"/>
                                      </p:to>
                                    </p:set>
                                    <p:anim calcmode="lin" valueType="num">
                                      <p:cBhvr additive="base">
                                        <p:cTn id="19" dur="500" fill="hold"/>
                                        <p:tgtEl>
                                          <p:spTgt spid="107520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75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75203">
                                            <p:txEl>
                                              <p:pRg st="6" end="6"/>
                                            </p:txEl>
                                          </p:spTgt>
                                        </p:tgtEl>
                                        <p:attrNameLst>
                                          <p:attrName>style.visibility</p:attrName>
                                        </p:attrNameLst>
                                      </p:cBhvr>
                                      <p:to>
                                        <p:strVal val="visible"/>
                                      </p:to>
                                    </p:set>
                                    <p:anim calcmode="lin" valueType="num">
                                      <p:cBhvr additive="base">
                                        <p:cTn id="25" dur="500" fill="hold"/>
                                        <p:tgtEl>
                                          <p:spTgt spid="107520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752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75203">
                                            <p:txEl>
                                              <p:pRg st="7" end="7"/>
                                            </p:txEl>
                                          </p:spTgt>
                                        </p:tgtEl>
                                        <p:attrNameLst>
                                          <p:attrName>style.visibility</p:attrName>
                                        </p:attrNameLst>
                                      </p:cBhvr>
                                      <p:to>
                                        <p:strVal val="visible"/>
                                      </p:to>
                                    </p:set>
                                    <p:anim calcmode="lin" valueType="num">
                                      <p:cBhvr additive="base">
                                        <p:cTn id="31" dur="500" fill="hold"/>
                                        <p:tgtEl>
                                          <p:spTgt spid="107520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752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75203">
                                            <p:txEl>
                                              <p:pRg st="8" end="8"/>
                                            </p:txEl>
                                          </p:spTgt>
                                        </p:tgtEl>
                                        <p:attrNameLst>
                                          <p:attrName>style.visibility</p:attrName>
                                        </p:attrNameLst>
                                      </p:cBhvr>
                                      <p:to>
                                        <p:strVal val="visible"/>
                                      </p:to>
                                    </p:set>
                                    <p:anim calcmode="lin" valueType="num">
                                      <p:cBhvr additive="base">
                                        <p:cTn id="37" dur="500" fill="hold"/>
                                        <p:tgtEl>
                                          <p:spTgt spid="107520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7520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75203">
                                            <p:txEl>
                                              <p:pRg st="9" end="9"/>
                                            </p:txEl>
                                          </p:spTgt>
                                        </p:tgtEl>
                                        <p:attrNameLst>
                                          <p:attrName>style.visibility</p:attrName>
                                        </p:attrNameLst>
                                      </p:cBhvr>
                                      <p:to>
                                        <p:strVal val="visible"/>
                                      </p:to>
                                    </p:set>
                                    <p:anim calcmode="lin" valueType="num">
                                      <p:cBhvr additive="base">
                                        <p:cTn id="43" dur="500" fill="hold"/>
                                        <p:tgtEl>
                                          <p:spTgt spid="107520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7520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75203">
                                            <p:txEl>
                                              <p:pRg st="10" end="10"/>
                                            </p:txEl>
                                          </p:spTgt>
                                        </p:tgtEl>
                                        <p:attrNameLst>
                                          <p:attrName>style.visibility</p:attrName>
                                        </p:attrNameLst>
                                      </p:cBhvr>
                                      <p:to>
                                        <p:strVal val="visible"/>
                                      </p:to>
                                    </p:set>
                                    <p:anim calcmode="lin" valueType="num">
                                      <p:cBhvr additive="base">
                                        <p:cTn id="49" dur="500" fill="hold"/>
                                        <p:tgtEl>
                                          <p:spTgt spid="107520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7520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0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D5ECAEE0-5B05-43D3-82DF-C071F9DCEC83}"/>
              </a:ext>
            </a:extLst>
          </p:cNvPr>
          <p:cNvSpPr>
            <a:spLocks noGrp="1"/>
          </p:cNvSpPr>
          <p:nvPr>
            <p:ph type="sldNum" sz="quarter" idx="10"/>
          </p:nvPr>
        </p:nvSpPr>
        <p:spPr/>
        <p:txBody>
          <a:bodyPr/>
          <a:lstStyle/>
          <a:p>
            <a:fld id="{2DE32BBA-C1E1-4F57-B986-FD0730B55DCC}" type="slidenum">
              <a:rPr lang="it-IT" altLang="it-IT"/>
              <a:pPr/>
              <a:t>25</a:t>
            </a:fld>
            <a:endParaRPr lang="it-IT" altLang="it-IT"/>
          </a:p>
        </p:txBody>
      </p:sp>
      <p:sp>
        <p:nvSpPr>
          <p:cNvPr id="1090562" name="Rectangle 2">
            <a:extLst>
              <a:ext uri="{FF2B5EF4-FFF2-40B4-BE49-F238E27FC236}">
                <a16:creationId xmlns:a16="http://schemas.microsoft.com/office/drawing/2014/main" id="{4424F681-50F9-47EB-A0BC-12279DB888CB}"/>
              </a:ext>
            </a:extLst>
          </p:cNvPr>
          <p:cNvSpPr>
            <a:spLocks noGrp="1" noChangeArrowheads="1"/>
          </p:cNvSpPr>
          <p:nvPr>
            <p:ph type="title"/>
          </p:nvPr>
        </p:nvSpPr>
        <p:spPr/>
        <p:txBody>
          <a:bodyPr/>
          <a:lstStyle/>
          <a:p>
            <a:r>
              <a:rPr lang="en-GB" altLang="it-IT" dirty="0"/>
              <a:t>Il Referendum </a:t>
            </a:r>
            <a:r>
              <a:rPr lang="en-GB" altLang="it-IT" dirty="0" err="1"/>
              <a:t>sull’acqua</a:t>
            </a:r>
            <a:r>
              <a:rPr lang="en-GB" altLang="it-IT" dirty="0"/>
              <a:t> (12 e 13 </a:t>
            </a:r>
            <a:r>
              <a:rPr lang="en-GB" altLang="it-IT" dirty="0" err="1"/>
              <a:t>giugno</a:t>
            </a:r>
            <a:r>
              <a:rPr lang="en-GB" altLang="it-IT" dirty="0"/>
              <a:t> 2011)</a:t>
            </a:r>
          </a:p>
        </p:txBody>
      </p:sp>
      <p:sp>
        <p:nvSpPr>
          <p:cNvPr id="1090564" name="Rectangle 4">
            <a:extLst>
              <a:ext uri="{FF2B5EF4-FFF2-40B4-BE49-F238E27FC236}">
                <a16:creationId xmlns:a16="http://schemas.microsoft.com/office/drawing/2014/main" id="{2A14BB17-09CE-40CD-B138-7FC9DBF8DE6B}"/>
              </a:ext>
            </a:extLst>
          </p:cNvPr>
          <p:cNvSpPr>
            <a:spLocks noGrp="1" noChangeArrowheads="1"/>
          </p:cNvSpPr>
          <p:nvPr>
            <p:ph type="body" idx="1"/>
          </p:nvPr>
        </p:nvSpPr>
        <p:spPr bwMode="auto">
          <a:xfrm>
            <a:off x="684213" y="2143125"/>
            <a:ext cx="8229600" cy="47148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en-GB" altLang="it-IT" sz="1600" b="1"/>
              <a:t>Quesito 1: “</a:t>
            </a:r>
            <a:r>
              <a:rPr lang="en-GB" altLang="it-IT" sz="1600" b="1" i="1"/>
              <a:t>Modalità di affidamento e gestione dei servizi pubblici locali di rilevanza economica. Abrogazione</a:t>
            </a:r>
            <a:r>
              <a:rPr lang="en-GB" altLang="it-IT" sz="1600" b="1"/>
              <a:t>”:  </a:t>
            </a:r>
          </a:p>
          <a:p>
            <a:pPr>
              <a:lnSpc>
                <a:spcPct val="80000"/>
              </a:lnSpc>
            </a:pPr>
            <a:endParaRPr lang="en-GB" altLang="it-IT" sz="1600" b="1"/>
          </a:p>
          <a:p>
            <a:pPr>
              <a:lnSpc>
                <a:spcPct val="80000"/>
              </a:lnSpc>
            </a:pPr>
            <a:r>
              <a:rPr lang="en-GB" altLang="it-IT" sz="1600"/>
              <a:t>"Volete voi che sia abrogato l'art. 23 bis (Servizi pubblici locali di rilevanza economica) del decreto legge 25 giugno 2008 n.112 "Disposizioni urgenti per lo sviluppo economico, la semplificazione, la competitività, la stabilizzazione della finanza pubblica e la perequazione tributaria" convertito, con modificazioni, in legge 6 agosto 2008, n.133, come modificato dall'art.30, comma 26 della legge 23 luglio 2009, n.99 recante "Disposizioni per lo sviluppo e l'internazionalizzazione delle imprese, nonché in materia di energia" e dall'art.15 del decreto legge 25 settembre 2009, n.135, recante "Disposizioni urgenti per l'attuazione di obblighi comunitari e per l'esecuzione di sentenze della corte di giustizia della Comunità europea" convertito, con modificazioni, in legge 20 novembre 2009, n.166, nel testo risultante a seguito della sentenza n.325 del 2010 della Corte costituzionale?"</a:t>
            </a:r>
            <a:br>
              <a:rPr lang="en-GB" altLang="it-IT" sz="1600"/>
            </a:br>
            <a:endParaRPr lang="en-GB" altLang="it-IT" sz="1600"/>
          </a:p>
          <a:p>
            <a:pPr>
              <a:lnSpc>
                <a:spcPct val="80000"/>
              </a:lnSpc>
            </a:pPr>
            <a:r>
              <a:rPr lang="it-IT" altLang="it-IT" sz="1600" b="1"/>
              <a:t>Si propone l’abrogazione del disposto legislativo che s</a:t>
            </a:r>
            <a:r>
              <a:rPr lang="en-GB" altLang="it-IT" sz="1600" b="1"/>
              <a:t>tabilisce, come modalità ordinarie di gestione del servizio idrico, l’affidamento a soggetti privati attraverso gara o l’affidamento a società a capitale misto pubblico-privato, all’interno delle quali il privato sia stato scelto attraverso gara e detenga almeno il 40%.</a:t>
            </a:r>
          </a:p>
          <a:p>
            <a:pPr>
              <a:lnSpc>
                <a:spcPct val="80000"/>
              </a:lnSpc>
            </a:pPr>
            <a:endParaRPr lang="en-GB" altLang="it-IT" sz="1600"/>
          </a:p>
          <a:p>
            <a:pPr>
              <a:lnSpc>
                <a:spcPct val="80000"/>
              </a:lnSpc>
            </a:pPr>
            <a:r>
              <a:rPr lang="en-GB" altLang="it-IT" sz="1600" b="1" i="1"/>
              <a:t>“Market first! State eventually”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0564">
                                            <p:txEl>
                                              <p:pRg st="0" end="0"/>
                                            </p:txEl>
                                          </p:spTgt>
                                        </p:tgtEl>
                                        <p:attrNameLst>
                                          <p:attrName>style.visibility</p:attrName>
                                        </p:attrNameLst>
                                      </p:cBhvr>
                                      <p:to>
                                        <p:strVal val="visible"/>
                                      </p:to>
                                    </p:set>
                                    <p:anim calcmode="lin" valueType="num">
                                      <p:cBhvr additive="base">
                                        <p:cTn id="7" dur="500" fill="hold"/>
                                        <p:tgtEl>
                                          <p:spTgt spid="10905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05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90564">
                                            <p:txEl>
                                              <p:pRg st="2" end="2"/>
                                            </p:txEl>
                                          </p:spTgt>
                                        </p:tgtEl>
                                        <p:attrNameLst>
                                          <p:attrName>style.visibility</p:attrName>
                                        </p:attrNameLst>
                                      </p:cBhvr>
                                      <p:to>
                                        <p:strVal val="visible"/>
                                      </p:to>
                                    </p:set>
                                    <p:anim calcmode="lin" valueType="num">
                                      <p:cBhvr additive="base">
                                        <p:cTn id="13" dur="500" fill="hold"/>
                                        <p:tgtEl>
                                          <p:spTgt spid="109056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05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0564">
                                            <p:txEl>
                                              <p:pRg st="3" end="3"/>
                                            </p:txEl>
                                          </p:spTgt>
                                        </p:tgtEl>
                                        <p:attrNameLst>
                                          <p:attrName>style.visibility</p:attrName>
                                        </p:attrNameLst>
                                      </p:cBhvr>
                                      <p:to>
                                        <p:strVal val="visible"/>
                                      </p:to>
                                    </p:set>
                                    <p:anim calcmode="lin" valueType="num">
                                      <p:cBhvr additive="base">
                                        <p:cTn id="19" dur="500" fill="hold"/>
                                        <p:tgtEl>
                                          <p:spTgt spid="109056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056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0564">
                                            <p:txEl>
                                              <p:pRg st="5" end="5"/>
                                            </p:txEl>
                                          </p:spTgt>
                                        </p:tgtEl>
                                        <p:attrNameLst>
                                          <p:attrName>style.visibility</p:attrName>
                                        </p:attrNameLst>
                                      </p:cBhvr>
                                      <p:to>
                                        <p:strVal val="visible"/>
                                      </p:to>
                                    </p:set>
                                    <p:anim calcmode="lin" valueType="num">
                                      <p:cBhvr additive="base">
                                        <p:cTn id="25" dur="500" fill="hold"/>
                                        <p:tgtEl>
                                          <p:spTgt spid="109056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9056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0564"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087AB21-CBB4-42A2-A7ED-AF2E1C4CAC59}"/>
              </a:ext>
            </a:extLst>
          </p:cNvPr>
          <p:cNvSpPr>
            <a:spLocks noGrp="1"/>
          </p:cNvSpPr>
          <p:nvPr>
            <p:ph type="sldNum" sz="quarter" idx="10"/>
          </p:nvPr>
        </p:nvSpPr>
        <p:spPr/>
        <p:txBody>
          <a:bodyPr/>
          <a:lstStyle/>
          <a:p>
            <a:fld id="{03AA531D-5897-47CD-B85C-1CB0D34B072C}" type="slidenum">
              <a:rPr lang="it-IT" altLang="it-IT"/>
              <a:pPr/>
              <a:t>26</a:t>
            </a:fld>
            <a:endParaRPr lang="it-IT" altLang="it-IT"/>
          </a:p>
        </p:txBody>
      </p:sp>
      <p:sp>
        <p:nvSpPr>
          <p:cNvPr id="1077250" name="Rectangle 2">
            <a:extLst>
              <a:ext uri="{FF2B5EF4-FFF2-40B4-BE49-F238E27FC236}">
                <a16:creationId xmlns:a16="http://schemas.microsoft.com/office/drawing/2014/main" id="{6D846CDA-00A7-422F-88B1-321A8ED28E42}"/>
              </a:ext>
            </a:extLst>
          </p:cNvPr>
          <p:cNvSpPr>
            <a:spLocks noGrp="1" noChangeArrowheads="1"/>
          </p:cNvSpPr>
          <p:nvPr>
            <p:ph type="title"/>
          </p:nvPr>
        </p:nvSpPr>
        <p:spPr/>
        <p:txBody>
          <a:bodyPr/>
          <a:lstStyle/>
          <a:p>
            <a:r>
              <a:rPr lang="en-GB" altLang="it-IT" sz="2000"/>
              <a:t>ii) Monopolio e benessere della collettività</a:t>
            </a:r>
          </a:p>
        </p:txBody>
      </p:sp>
      <p:sp>
        <p:nvSpPr>
          <p:cNvPr id="1077251" name="Rectangle 3">
            <a:extLst>
              <a:ext uri="{FF2B5EF4-FFF2-40B4-BE49-F238E27FC236}">
                <a16:creationId xmlns:a16="http://schemas.microsoft.com/office/drawing/2014/main" id="{6B0AB3C2-20A2-48F7-8D66-0CE3E4207A59}"/>
              </a:ext>
            </a:extLst>
          </p:cNvPr>
          <p:cNvSpPr>
            <a:spLocks noGrp="1" noChangeArrowheads="1"/>
          </p:cNvSpPr>
          <p:nvPr>
            <p:ph type="body" idx="1"/>
          </p:nvPr>
        </p:nvSpPr>
        <p:spPr bwMode="auto">
          <a:xfrm>
            <a:off x="812800" y="2205038"/>
            <a:ext cx="7848600" cy="465296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77850" indent="-577850">
              <a:lnSpc>
                <a:spcPct val="80000"/>
              </a:lnSpc>
              <a:buSzTx/>
              <a:buFont typeface="Wingdings" panose="05000000000000000000" pitchFamily="2" charset="2"/>
              <a:buAutoNum type="romanLcPeriod" startAt="3"/>
            </a:pPr>
            <a:r>
              <a:rPr lang="it-IT" altLang="it-IT" sz="1800" b="1"/>
              <a:t>c)</a:t>
            </a:r>
            <a:r>
              <a:rPr lang="it-IT" altLang="it-IT" sz="1800"/>
              <a:t> </a:t>
            </a:r>
            <a:r>
              <a:rPr lang="it-IT" altLang="it-IT" sz="1800" b="1"/>
              <a:t>Regolamentazione dei prezzi</a:t>
            </a:r>
          </a:p>
          <a:p>
            <a:pPr marL="577850" indent="-577850">
              <a:lnSpc>
                <a:spcPct val="80000"/>
              </a:lnSpc>
              <a:buSzTx/>
              <a:buFont typeface="Wingdings" panose="05000000000000000000" pitchFamily="2" charset="2"/>
              <a:buAutoNum type="romanLcPeriod" startAt="3"/>
            </a:pPr>
            <a:endParaRPr lang="it-IT" altLang="it-IT" sz="1800" b="1"/>
          </a:p>
          <a:p>
            <a:pPr marL="577850" indent="-577850">
              <a:lnSpc>
                <a:spcPct val="80000"/>
              </a:lnSpc>
            </a:pPr>
            <a:r>
              <a:rPr lang="it-IT" altLang="it-IT" sz="1800" b="1"/>
              <a:t>Lo Stato impone al monopolista di praticare un prezzo</a:t>
            </a:r>
            <a:r>
              <a:rPr lang="it-IT" altLang="it-IT" sz="1800"/>
              <a:t> “vicino” a quello di concorrenza perfetta: soprattutto nei monopoli pubblici, </a:t>
            </a:r>
            <a:r>
              <a:rPr lang="it-IT" altLang="it-IT" sz="1800" i="1"/>
              <a:t>public</a:t>
            </a:r>
            <a:r>
              <a:rPr lang="it-IT" altLang="it-IT" sz="1800"/>
              <a:t> </a:t>
            </a:r>
            <a:r>
              <a:rPr lang="it-IT" altLang="it-IT" sz="1800" i="1"/>
              <a:t>utilities</a:t>
            </a:r>
            <a:r>
              <a:rPr lang="it-IT" altLang="it-IT" sz="1800"/>
              <a:t> (strumenti complementari) </a:t>
            </a:r>
            <a:r>
              <a:rPr lang="it-IT" altLang="it-IT" sz="1800">
                <a:latin typeface="Helvetica" panose="020B0604020202020204" pitchFamily="34" charset="0"/>
              </a:rPr>
              <a:t>► </a:t>
            </a:r>
            <a:r>
              <a:rPr lang="it-IT" altLang="it-IT" sz="1800" b="1" i="1">
                <a:latin typeface="Helvetica" panose="020B0604020202020204" pitchFamily="34" charset="0"/>
              </a:rPr>
              <a:t>marginal cost regulation</a:t>
            </a:r>
          </a:p>
          <a:p>
            <a:pPr marL="577850" indent="-577850">
              <a:lnSpc>
                <a:spcPct val="80000"/>
              </a:lnSpc>
            </a:pPr>
            <a:endParaRPr lang="it-IT" altLang="it-IT" sz="1800"/>
          </a:p>
          <a:p>
            <a:pPr marL="577850" indent="-577850">
              <a:lnSpc>
                <a:spcPct val="80000"/>
              </a:lnSpc>
            </a:pPr>
            <a:endParaRPr lang="it-IT" altLang="it-IT" sz="1800"/>
          </a:p>
          <a:p>
            <a:pPr marL="577850" indent="-577850">
              <a:lnSpc>
                <a:spcPct val="80000"/>
              </a:lnSpc>
            </a:pPr>
            <a:r>
              <a:rPr lang="it-IT" altLang="it-IT" sz="1800" b="1"/>
              <a:t>Modelli alternativi di </a:t>
            </a:r>
            <a:r>
              <a:rPr lang="it-IT" altLang="it-IT" sz="1800" b="1" i="1"/>
              <a:t>price-regulation</a:t>
            </a:r>
            <a:r>
              <a:rPr lang="it-IT" altLang="it-IT" sz="1800"/>
              <a:t>:</a:t>
            </a:r>
          </a:p>
          <a:p>
            <a:pPr marL="577850" indent="-577850">
              <a:lnSpc>
                <a:spcPct val="80000"/>
              </a:lnSpc>
            </a:pPr>
            <a:r>
              <a:rPr lang="it-IT" altLang="it-IT" sz="1800" b="1" i="1"/>
              <a:t>rate of return regulation</a:t>
            </a:r>
            <a:r>
              <a:rPr lang="it-IT" altLang="it-IT" sz="1800"/>
              <a:t>: regolamentare per permettere al monopolista un certo tasso di rendimento atteso sul capitale investito o un certo volume di ricavi totali</a:t>
            </a:r>
          </a:p>
          <a:p>
            <a:pPr marL="577850" indent="-577850">
              <a:lnSpc>
                <a:spcPct val="80000"/>
              </a:lnSpc>
            </a:pPr>
            <a:r>
              <a:rPr lang="it-IT" altLang="it-IT" sz="1800" b="1" i="1"/>
              <a:t>price-cap regulation</a:t>
            </a:r>
            <a:r>
              <a:rPr lang="it-IT" altLang="it-IT" sz="1800"/>
              <a:t>: regolamentare sulla base della formula (</a:t>
            </a:r>
            <a:r>
              <a:rPr lang="it-IT" altLang="it-IT" sz="1800" i="1"/>
              <a:t>IPC</a:t>
            </a:r>
            <a:r>
              <a:rPr lang="it-IT" altLang="it-IT" sz="1800"/>
              <a:t> – </a:t>
            </a:r>
            <a:r>
              <a:rPr lang="it-IT" altLang="it-IT" sz="1800" i="1"/>
              <a:t>X</a:t>
            </a:r>
            <a:r>
              <a:rPr lang="it-IT" altLang="it-IT" sz="1800"/>
              <a:t>)</a:t>
            </a:r>
          </a:p>
          <a:p>
            <a:pPr marL="952500" lvl="1" indent="-495300">
              <a:lnSpc>
                <a:spcPct val="80000"/>
              </a:lnSpc>
            </a:pPr>
            <a:r>
              <a:rPr lang="it-IT" altLang="it-IT" sz="1600" i="1"/>
              <a:t>IPC</a:t>
            </a:r>
            <a:r>
              <a:rPr lang="it-IT" altLang="it-IT" sz="1600"/>
              <a:t> l’indice dei prezzi al consumo </a:t>
            </a:r>
          </a:p>
          <a:p>
            <a:pPr marL="952500" lvl="1" indent="-495300">
              <a:lnSpc>
                <a:spcPct val="80000"/>
              </a:lnSpc>
            </a:pPr>
            <a:r>
              <a:rPr lang="it-IT" altLang="it-IT" sz="1600" i="1"/>
              <a:t>X</a:t>
            </a:r>
            <a:r>
              <a:rPr lang="it-IT" altLang="it-IT" sz="1600"/>
              <a:t> risparmi di efficienza attesi dal servizio medesimo</a:t>
            </a:r>
          </a:p>
          <a:p>
            <a:pPr marL="952500" lvl="1" indent="-495300">
              <a:lnSpc>
                <a:spcPct val="80000"/>
              </a:lnSpc>
            </a:pPr>
            <a:r>
              <a:rPr lang="it-IT" altLang="it-IT" sz="1600" i="1"/>
              <a:t>Littlechild GB -&gt; US, Asia e </a:t>
            </a:r>
            <a:r>
              <a:rPr lang="it-IT" altLang="it-IT" sz="1600"/>
              <a:t>Italia (legge 14 Novembre 1995 n. 481 – Norme per la concorrenza e la regolazione dei servizi di pubblica utilità. Istituzione delle autorità di regolazione dei servizi di pubblica utilità)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77251">
                                            <p:txEl>
                                              <p:pRg st="0" end="0"/>
                                            </p:txEl>
                                          </p:spTgt>
                                        </p:tgtEl>
                                        <p:attrNameLst>
                                          <p:attrName>style.visibility</p:attrName>
                                        </p:attrNameLst>
                                      </p:cBhvr>
                                      <p:to>
                                        <p:strVal val="visible"/>
                                      </p:to>
                                    </p:set>
                                    <p:anim calcmode="lin" valueType="num">
                                      <p:cBhvr additive="base">
                                        <p:cTn id="7" dur="500" fill="hold"/>
                                        <p:tgtEl>
                                          <p:spTgt spid="1077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77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77251">
                                            <p:txEl>
                                              <p:pRg st="2" end="2"/>
                                            </p:txEl>
                                          </p:spTgt>
                                        </p:tgtEl>
                                        <p:attrNameLst>
                                          <p:attrName>style.visibility</p:attrName>
                                        </p:attrNameLst>
                                      </p:cBhvr>
                                      <p:to>
                                        <p:strVal val="visible"/>
                                      </p:to>
                                    </p:set>
                                    <p:anim calcmode="lin" valueType="num">
                                      <p:cBhvr additive="base">
                                        <p:cTn id="13" dur="500" fill="hold"/>
                                        <p:tgtEl>
                                          <p:spTgt spid="10772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77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77251">
                                            <p:txEl>
                                              <p:pRg st="5" end="5"/>
                                            </p:txEl>
                                          </p:spTgt>
                                        </p:tgtEl>
                                        <p:attrNameLst>
                                          <p:attrName>style.visibility</p:attrName>
                                        </p:attrNameLst>
                                      </p:cBhvr>
                                      <p:to>
                                        <p:strVal val="visible"/>
                                      </p:to>
                                    </p:set>
                                    <p:anim calcmode="lin" valueType="num">
                                      <p:cBhvr additive="base">
                                        <p:cTn id="19" dur="500" fill="hold"/>
                                        <p:tgtEl>
                                          <p:spTgt spid="107725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772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77251">
                                            <p:txEl>
                                              <p:pRg st="6" end="6"/>
                                            </p:txEl>
                                          </p:spTgt>
                                        </p:tgtEl>
                                        <p:attrNameLst>
                                          <p:attrName>style.visibility</p:attrName>
                                        </p:attrNameLst>
                                      </p:cBhvr>
                                      <p:to>
                                        <p:strVal val="visible"/>
                                      </p:to>
                                    </p:set>
                                    <p:anim calcmode="lin" valueType="num">
                                      <p:cBhvr additive="base">
                                        <p:cTn id="25" dur="500" fill="hold"/>
                                        <p:tgtEl>
                                          <p:spTgt spid="107725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772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77251">
                                            <p:txEl>
                                              <p:pRg st="7" end="7"/>
                                            </p:txEl>
                                          </p:spTgt>
                                        </p:tgtEl>
                                        <p:attrNameLst>
                                          <p:attrName>style.visibility</p:attrName>
                                        </p:attrNameLst>
                                      </p:cBhvr>
                                      <p:to>
                                        <p:strVal val="visible"/>
                                      </p:to>
                                    </p:set>
                                    <p:anim calcmode="lin" valueType="num">
                                      <p:cBhvr additive="base">
                                        <p:cTn id="31" dur="500" fill="hold"/>
                                        <p:tgtEl>
                                          <p:spTgt spid="107725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77251">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77251">
                                            <p:txEl>
                                              <p:pRg st="8" end="8"/>
                                            </p:txEl>
                                          </p:spTgt>
                                        </p:tgtEl>
                                        <p:attrNameLst>
                                          <p:attrName>style.visibility</p:attrName>
                                        </p:attrNameLst>
                                      </p:cBhvr>
                                      <p:to>
                                        <p:strVal val="visible"/>
                                      </p:to>
                                    </p:set>
                                    <p:anim calcmode="lin" valueType="num">
                                      <p:cBhvr additive="base">
                                        <p:cTn id="35" dur="500" fill="hold"/>
                                        <p:tgtEl>
                                          <p:spTgt spid="1077251">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77251">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77251">
                                            <p:txEl>
                                              <p:pRg st="9" end="9"/>
                                            </p:txEl>
                                          </p:spTgt>
                                        </p:tgtEl>
                                        <p:attrNameLst>
                                          <p:attrName>style.visibility</p:attrName>
                                        </p:attrNameLst>
                                      </p:cBhvr>
                                      <p:to>
                                        <p:strVal val="visible"/>
                                      </p:to>
                                    </p:set>
                                    <p:anim calcmode="lin" valueType="num">
                                      <p:cBhvr additive="base">
                                        <p:cTn id="39" dur="500" fill="hold"/>
                                        <p:tgtEl>
                                          <p:spTgt spid="1077251">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77251">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77251">
                                            <p:txEl>
                                              <p:pRg st="10" end="10"/>
                                            </p:txEl>
                                          </p:spTgt>
                                        </p:tgtEl>
                                        <p:attrNameLst>
                                          <p:attrName>style.visibility</p:attrName>
                                        </p:attrNameLst>
                                      </p:cBhvr>
                                      <p:to>
                                        <p:strVal val="visible"/>
                                      </p:to>
                                    </p:set>
                                    <p:anim calcmode="lin" valueType="num">
                                      <p:cBhvr additive="base">
                                        <p:cTn id="43" dur="500" fill="hold"/>
                                        <p:tgtEl>
                                          <p:spTgt spid="1077251">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772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725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534B839-6E84-4808-B7A4-EADF7F33D981}"/>
              </a:ext>
            </a:extLst>
          </p:cNvPr>
          <p:cNvSpPr>
            <a:spLocks noGrp="1"/>
          </p:cNvSpPr>
          <p:nvPr>
            <p:ph type="sldNum" sz="quarter" idx="10"/>
          </p:nvPr>
        </p:nvSpPr>
        <p:spPr/>
        <p:txBody>
          <a:bodyPr/>
          <a:lstStyle/>
          <a:p>
            <a:fld id="{E47B86EB-C2BA-4860-89CD-EF4033E0DDFD}" type="slidenum">
              <a:rPr lang="it-IT" altLang="it-IT"/>
              <a:pPr/>
              <a:t>27</a:t>
            </a:fld>
            <a:endParaRPr lang="it-IT" altLang="it-IT"/>
          </a:p>
        </p:txBody>
      </p:sp>
      <p:sp>
        <p:nvSpPr>
          <p:cNvPr id="1096706" name="Rectangle 2">
            <a:extLst>
              <a:ext uri="{FF2B5EF4-FFF2-40B4-BE49-F238E27FC236}">
                <a16:creationId xmlns:a16="http://schemas.microsoft.com/office/drawing/2014/main" id="{D2D15472-B014-4F06-9227-103524101BF0}"/>
              </a:ext>
            </a:extLst>
          </p:cNvPr>
          <p:cNvSpPr>
            <a:spLocks noGrp="1" noChangeArrowheads="1"/>
          </p:cNvSpPr>
          <p:nvPr>
            <p:ph type="title"/>
          </p:nvPr>
        </p:nvSpPr>
        <p:spPr/>
        <p:txBody>
          <a:bodyPr/>
          <a:lstStyle/>
          <a:p>
            <a:r>
              <a:rPr lang="en-GB" altLang="it-IT" dirty="0"/>
              <a:t>Referendum: 12 e 13 </a:t>
            </a:r>
            <a:r>
              <a:rPr lang="en-GB" altLang="it-IT" dirty="0" err="1"/>
              <a:t>giugno</a:t>
            </a:r>
            <a:r>
              <a:rPr lang="en-GB" altLang="it-IT" dirty="0"/>
              <a:t> 2011</a:t>
            </a:r>
          </a:p>
        </p:txBody>
      </p:sp>
      <p:sp>
        <p:nvSpPr>
          <p:cNvPr id="1096707" name="Rectangle 3">
            <a:extLst>
              <a:ext uri="{FF2B5EF4-FFF2-40B4-BE49-F238E27FC236}">
                <a16:creationId xmlns:a16="http://schemas.microsoft.com/office/drawing/2014/main" id="{D6FCEAA2-3D76-4E24-845F-0F1CC6A1BFB5}"/>
              </a:ext>
            </a:extLst>
          </p:cNvPr>
          <p:cNvSpPr>
            <a:spLocks noGrp="1" noChangeArrowheads="1"/>
          </p:cNvSpPr>
          <p:nvPr>
            <p:ph type="body" idx="1"/>
          </p:nvPr>
        </p:nvSpPr>
        <p:spPr bwMode="auto">
          <a:xfrm>
            <a:off x="684213" y="2143125"/>
            <a:ext cx="8229600"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0000"/>
              </a:lnSpc>
            </a:pPr>
            <a:r>
              <a:rPr lang="en-GB" altLang="it-IT" sz="2000" b="1"/>
              <a:t>Quesito 2: "</a:t>
            </a:r>
            <a:r>
              <a:rPr lang="en-GB" altLang="it-IT" sz="2000" b="1" i="1"/>
              <a:t>Determinazione della tariffa del servizio idrico integrato in base all'adeguata remunerazione del capitale investito. Abrogazione parziale di norma</a:t>
            </a:r>
            <a:r>
              <a:rPr lang="en-GB" altLang="it-IT" sz="2000" b="1"/>
              <a:t>".</a:t>
            </a:r>
          </a:p>
          <a:p>
            <a:pPr>
              <a:lnSpc>
                <a:spcPct val="80000"/>
              </a:lnSpc>
            </a:pPr>
            <a:endParaRPr lang="en-GB" altLang="it-IT" sz="2000" b="1"/>
          </a:p>
          <a:p>
            <a:pPr>
              <a:lnSpc>
                <a:spcPct val="80000"/>
              </a:lnSpc>
            </a:pPr>
            <a:r>
              <a:rPr lang="en-GB" altLang="it-IT" sz="2000"/>
              <a:t>"Volete voi che sia abrogato - Art. 154, comma 1 (Tariffa del servizio idrico integrato) del Decreto Legislativo n. 152 del 3 aprile 2006 "Norme in materia ambientale", limitatamente alla seguente parte: "dell'adeguatezza della remunerazione del capitale investito"?"</a:t>
            </a:r>
          </a:p>
          <a:p>
            <a:pPr>
              <a:lnSpc>
                <a:spcPct val="80000"/>
              </a:lnSpc>
            </a:pPr>
            <a:endParaRPr lang="en-GB" altLang="it-IT" sz="2000"/>
          </a:p>
          <a:p>
            <a:pPr>
              <a:lnSpc>
                <a:spcPct val="80000"/>
              </a:lnSpc>
            </a:pPr>
            <a:r>
              <a:rPr lang="en-GB" altLang="it-IT" sz="2000" b="1"/>
              <a:t>Si propone l’abrogazione dell’’art. 154 del Decreto Legislativo n. 152/2006 (c.d. Codice dell’Ambiente), limitatamente a quella parte del comma 1 che dispone che la tariffa per il servizio idrico è determinata tenendo conto dell’ “adeguatezza della remunerazione del capitale investito”</a:t>
            </a:r>
          </a:p>
          <a:p>
            <a:pPr>
              <a:lnSpc>
                <a:spcPct val="80000"/>
              </a:lnSpc>
            </a:pPr>
            <a:endParaRPr lang="en-GB" altLang="it-IT" sz="2000" b="1"/>
          </a:p>
          <a:p>
            <a:pPr>
              <a:lnSpc>
                <a:spcPct val="80000"/>
              </a:lnSpc>
            </a:pPr>
            <a:r>
              <a:rPr lang="en-GB" altLang="it-IT" sz="2000" b="1" i="1"/>
              <a:t>“Monopoly more than competition”</a:t>
            </a:r>
            <a:r>
              <a:rPr lang="en-GB" altLang="it-IT" sz="2000"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6707">
                                            <p:txEl>
                                              <p:pRg st="0" end="0"/>
                                            </p:txEl>
                                          </p:spTgt>
                                        </p:tgtEl>
                                        <p:attrNameLst>
                                          <p:attrName>style.visibility</p:attrName>
                                        </p:attrNameLst>
                                      </p:cBhvr>
                                      <p:to>
                                        <p:strVal val="visible"/>
                                      </p:to>
                                    </p:set>
                                    <p:anim calcmode="lin" valueType="num">
                                      <p:cBhvr additive="base">
                                        <p:cTn id="7" dur="500" fill="hold"/>
                                        <p:tgtEl>
                                          <p:spTgt spid="1096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6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96707">
                                            <p:txEl>
                                              <p:pRg st="2" end="2"/>
                                            </p:txEl>
                                          </p:spTgt>
                                        </p:tgtEl>
                                        <p:attrNameLst>
                                          <p:attrName>style.visibility</p:attrName>
                                        </p:attrNameLst>
                                      </p:cBhvr>
                                      <p:to>
                                        <p:strVal val="visible"/>
                                      </p:to>
                                    </p:set>
                                    <p:anim calcmode="lin" valueType="num">
                                      <p:cBhvr additive="base">
                                        <p:cTn id="13" dur="500" fill="hold"/>
                                        <p:tgtEl>
                                          <p:spTgt spid="10967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67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6707">
                                            <p:txEl>
                                              <p:pRg st="4" end="4"/>
                                            </p:txEl>
                                          </p:spTgt>
                                        </p:tgtEl>
                                        <p:attrNameLst>
                                          <p:attrName>style.visibility</p:attrName>
                                        </p:attrNameLst>
                                      </p:cBhvr>
                                      <p:to>
                                        <p:strVal val="visible"/>
                                      </p:to>
                                    </p:set>
                                    <p:anim calcmode="lin" valueType="num">
                                      <p:cBhvr additive="base">
                                        <p:cTn id="19" dur="500" fill="hold"/>
                                        <p:tgtEl>
                                          <p:spTgt spid="10967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67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6707">
                                            <p:txEl>
                                              <p:pRg st="6" end="6"/>
                                            </p:txEl>
                                          </p:spTgt>
                                        </p:tgtEl>
                                        <p:attrNameLst>
                                          <p:attrName>style.visibility</p:attrName>
                                        </p:attrNameLst>
                                      </p:cBhvr>
                                      <p:to>
                                        <p:strVal val="visible"/>
                                      </p:to>
                                    </p:set>
                                    <p:anim calcmode="lin" valueType="num">
                                      <p:cBhvr additive="base">
                                        <p:cTn id="25" dur="500" fill="hold"/>
                                        <p:tgtEl>
                                          <p:spTgt spid="109670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967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70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73210E3-4C99-4817-88F6-98B95DBA0C4B}"/>
              </a:ext>
            </a:extLst>
          </p:cNvPr>
          <p:cNvSpPr>
            <a:spLocks noGrp="1"/>
          </p:cNvSpPr>
          <p:nvPr>
            <p:ph type="sldNum" sz="quarter" idx="10"/>
          </p:nvPr>
        </p:nvSpPr>
        <p:spPr/>
        <p:txBody>
          <a:bodyPr/>
          <a:lstStyle/>
          <a:p>
            <a:fld id="{7A25BF43-DDBB-4B0E-8D8A-368E388CC676}" type="slidenum">
              <a:rPr lang="it-IT" altLang="it-IT"/>
              <a:pPr/>
              <a:t>28</a:t>
            </a:fld>
            <a:endParaRPr lang="it-IT" altLang="it-IT"/>
          </a:p>
        </p:txBody>
      </p:sp>
      <p:sp>
        <p:nvSpPr>
          <p:cNvPr id="1094658" name="Rectangle 2">
            <a:extLst>
              <a:ext uri="{FF2B5EF4-FFF2-40B4-BE49-F238E27FC236}">
                <a16:creationId xmlns:a16="http://schemas.microsoft.com/office/drawing/2014/main" id="{B2F63CA4-DE0D-4D87-97CB-C10F79E25A29}"/>
              </a:ext>
            </a:extLst>
          </p:cNvPr>
          <p:cNvSpPr>
            <a:spLocks noGrp="1" noChangeArrowheads="1"/>
          </p:cNvSpPr>
          <p:nvPr>
            <p:ph type="title"/>
          </p:nvPr>
        </p:nvSpPr>
        <p:spPr/>
        <p:txBody>
          <a:bodyPr/>
          <a:lstStyle/>
          <a:p>
            <a:r>
              <a:rPr lang="en-GB" altLang="it-IT" sz="2000"/>
              <a:t>ii) Monopolio e benessere della collettività</a:t>
            </a:r>
          </a:p>
        </p:txBody>
      </p:sp>
      <p:sp>
        <p:nvSpPr>
          <p:cNvPr id="1094659" name="Rectangle 3">
            <a:extLst>
              <a:ext uri="{FF2B5EF4-FFF2-40B4-BE49-F238E27FC236}">
                <a16:creationId xmlns:a16="http://schemas.microsoft.com/office/drawing/2014/main" id="{021E9A92-12BE-443B-8CD9-F86E6C83C79B}"/>
              </a:ext>
            </a:extLst>
          </p:cNvPr>
          <p:cNvSpPr>
            <a:spLocks noGrp="1" noChangeArrowheads="1"/>
          </p:cNvSpPr>
          <p:nvPr>
            <p:ph type="body" idx="1"/>
          </p:nvPr>
        </p:nvSpPr>
        <p:spPr bwMode="auto">
          <a:xfrm>
            <a:off x="812800" y="2205038"/>
            <a:ext cx="7848600" cy="465296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77850" indent="-577850">
              <a:lnSpc>
                <a:spcPct val="80000"/>
              </a:lnSpc>
              <a:buSzTx/>
              <a:buFont typeface="Wingdings" panose="05000000000000000000" pitchFamily="2" charset="2"/>
              <a:buAutoNum type="romanLcPeriod" startAt="3"/>
            </a:pPr>
            <a:r>
              <a:rPr lang="it-IT" altLang="it-IT" sz="2400" b="1" dirty="0"/>
              <a:t>c)</a:t>
            </a:r>
            <a:r>
              <a:rPr lang="it-IT" altLang="it-IT" sz="2400" dirty="0"/>
              <a:t> </a:t>
            </a:r>
            <a:r>
              <a:rPr lang="it-IT" altLang="it-IT" sz="2400" b="1" dirty="0"/>
              <a:t>Regolamentazione dei prezzi</a:t>
            </a:r>
          </a:p>
          <a:p>
            <a:pPr marL="577850" indent="-577850">
              <a:lnSpc>
                <a:spcPct val="80000"/>
              </a:lnSpc>
              <a:buSzTx/>
              <a:buFont typeface="Wingdings" panose="05000000000000000000" pitchFamily="2" charset="2"/>
              <a:buAutoNum type="romanLcPeriod" startAt="3"/>
            </a:pPr>
            <a:endParaRPr lang="it-IT" altLang="it-IT" sz="2400" b="1" dirty="0"/>
          </a:p>
          <a:p>
            <a:pPr marL="577850" indent="-577850">
              <a:lnSpc>
                <a:spcPct val="80000"/>
              </a:lnSpc>
            </a:pPr>
            <a:r>
              <a:rPr lang="it-IT" altLang="it-IT" sz="2400" b="1" dirty="0"/>
              <a:t>Lo Stato impone al monopolista di praticare un prezzo</a:t>
            </a:r>
            <a:r>
              <a:rPr lang="it-IT" altLang="it-IT" sz="2400" dirty="0"/>
              <a:t> “vicino” a quello di concorrenza perfetta: soprattutto nei monopoli pubblici, </a:t>
            </a:r>
            <a:r>
              <a:rPr lang="it-IT" altLang="it-IT" sz="2400" i="1" dirty="0"/>
              <a:t>public</a:t>
            </a:r>
            <a:r>
              <a:rPr lang="it-IT" altLang="it-IT" sz="2400" dirty="0"/>
              <a:t> </a:t>
            </a:r>
            <a:r>
              <a:rPr lang="it-IT" altLang="it-IT" sz="2400" i="1" dirty="0"/>
              <a:t>utilities</a:t>
            </a:r>
            <a:r>
              <a:rPr lang="it-IT" altLang="it-IT" sz="2400" dirty="0"/>
              <a:t> (strumenti complementari) </a:t>
            </a:r>
            <a:r>
              <a:rPr lang="it-IT" altLang="it-IT" sz="2400" dirty="0">
                <a:latin typeface="Helvetica" panose="020B0604020202020204" pitchFamily="34" charset="0"/>
              </a:rPr>
              <a:t>► </a:t>
            </a:r>
            <a:r>
              <a:rPr lang="it-IT" altLang="it-IT" sz="2400" b="1" i="1" dirty="0" err="1">
                <a:latin typeface="Helvetica" panose="020B0604020202020204" pitchFamily="34" charset="0"/>
              </a:rPr>
              <a:t>marginal</a:t>
            </a:r>
            <a:r>
              <a:rPr lang="it-IT" altLang="it-IT" sz="2400" b="1" i="1" dirty="0">
                <a:latin typeface="Helvetica" panose="020B0604020202020204" pitchFamily="34" charset="0"/>
              </a:rPr>
              <a:t> cost </a:t>
            </a:r>
            <a:r>
              <a:rPr lang="it-IT" altLang="it-IT" sz="2400" b="1" i="1" dirty="0" err="1">
                <a:latin typeface="Helvetica" panose="020B0604020202020204" pitchFamily="34" charset="0"/>
              </a:rPr>
              <a:t>regulation</a:t>
            </a:r>
            <a:endParaRPr lang="it-IT" altLang="it-IT" sz="2400" b="1" i="1" dirty="0">
              <a:latin typeface="Helvetica" panose="020B0604020202020204" pitchFamily="34" charset="0"/>
            </a:endParaRPr>
          </a:p>
          <a:p>
            <a:pPr marL="577850" indent="-577850">
              <a:lnSpc>
                <a:spcPct val="80000"/>
              </a:lnSpc>
            </a:pPr>
            <a:endParaRPr lang="it-IT" altLang="it-IT" sz="2400" dirty="0"/>
          </a:p>
          <a:p>
            <a:pPr marL="577850" indent="-577850">
              <a:lnSpc>
                <a:spcPct val="80000"/>
              </a:lnSpc>
            </a:pPr>
            <a:r>
              <a:rPr lang="it-IT" altLang="it-IT" sz="2400" b="1" dirty="0"/>
              <a:t>In generale, </a:t>
            </a:r>
            <a:r>
              <a:rPr lang="it-IT" altLang="it-IT" sz="2400" dirty="0"/>
              <a:t>la regolamentazione </a:t>
            </a:r>
            <a:r>
              <a:rPr lang="it-IT" altLang="it-IT" sz="2400" b="1" dirty="0"/>
              <a:t>diminuisce la perdita secca.</a:t>
            </a:r>
            <a:endParaRPr lang="it-IT" altLang="it-IT" sz="2400" dirty="0"/>
          </a:p>
          <a:p>
            <a:pPr marL="577850" indent="-577850">
              <a:lnSpc>
                <a:spcPct val="80000"/>
              </a:lnSpc>
            </a:pPr>
            <a:endParaRPr lang="it-IT" altLang="it-IT"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4659">
                                            <p:txEl>
                                              <p:pRg st="0" end="0"/>
                                            </p:txEl>
                                          </p:spTgt>
                                        </p:tgtEl>
                                        <p:attrNameLst>
                                          <p:attrName>style.visibility</p:attrName>
                                        </p:attrNameLst>
                                      </p:cBhvr>
                                      <p:to>
                                        <p:strVal val="visible"/>
                                      </p:to>
                                    </p:set>
                                    <p:anim calcmode="lin" valueType="num">
                                      <p:cBhvr additive="base">
                                        <p:cTn id="7" dur="500" fill="hold"/>
                                        <p:tgtEl>
                                          <p:spTgt spid="1094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4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94659">
                                            <p:txEl>
                                              <p:pRg st="2" end="2"/>
                                            </p:txEl>
                                          </p:spTgt>
                                        </p:tgtEl>
                                        <p:attrNameLst>
                                          <p:attrName>style.visibility</p:attrName>
                                        </p:attrNameLst>
                                      </p:cBhvr>
                                      <p:to>
                                        <p:strVal val="visible"/>
                                      </p:to>
                                    </p:set>
                                    <p:anim calcmode="lin" valueType="num">
                                      <p:cBhvr additive="base">
                                        <p:cTn id="13" dur="500" fill="hold"/>
                                        <p:tgtEl>
                                          <p:spTgt spid="10946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46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4659">
                                            <p:txEl>
                                              <p:pRg st="4" end="4"/>
                                            </p:txEl>
                                          </p:spTgt>
                                        </p:tgtEl>
                                        <p:attrNameLst>
                                          <p:attrName>style.visibility</p:attrName>
                                        </p:attrNameLst>
                                      </p:cBhvr>
                                      <p:to>
                                        <p:strVal val="visible"/>
                                      </p:to>
                                    </p:set>
                                    <p:anim calcmode="lin" valueType="num">
                                      <p:cBhvr additive="base">
                                        <p:cTn id="19" dur="500" fill="hold"/>
                                        <p:tgtEl>
                                          <p:spTgt spid="10946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46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465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557572A6-2673-4521-83F6-345D27BF090F}"/>
              </a:ext>
            </a:extLst>
          </p:cNvPr>
          <p:cNvSpPr>
            <a:spLocks noGrp="1"/>
          </p:cNvSpPr>
          <p:nvPr>
            <p:ph type="sldNum" sz="quarter" idx="10"/>
          </p:nvPr>
        </p:nvSpPr>
        <p:spPr/>
        <p:txBody>
          <a:bodyPr/>
          <a:lstStyle/>
          <a:p>
            <a:fld id="{6B5765EB-E19F-473C-B93F-BAA77D5D62A7}" type="slidenum">
              <a:rPr lang="it-IT" altLang="it-IT"/>
              <a:pPr/>
              <a:t>29</a:t>
            </a:fld>
            <a:endParaRPr lang="it-IT" altLang="it-IT"/>
          </a:p>
        </p:txBody>
      </p:sp>
      <p:sp>
        <p:nvSpPr>
          <p:cNvPr id="940034" name="Rectangle 2">
            <a:extLst>
              <a:ext uri="{FF2B5EF4-FFF2-40B4-BE49-F238E27FC236}">
                <a16:creationId xmlns:a16="http://schemas.microsoft.com/office/drawing/2014/main" id="{65670980-907F-4B2F-AEF1-C4444637C335}"/>
              </a:ext>
            </a:extLst>
          </p:cNvPr>
          <p:cNvSpPr>
            <a:spLocks noGrp="1" noChangeArrowheads="1"/>
          </p:cNvSpPr>
          <p:nvPr>
            <p:ph type="title"/>
          </p:nvPr>
        </p:nvSpPr>
        <p:spPr/>
        <p:txBody>
          <a:bodyPr/>
          <a:lstStyle/>
          <a:p>
            <a:r>
              <a:rPr lang="en-GB" altLang="it-IT" sz="2000"/>
              <a:t>iii) Monopolio e discriminazione dei prezzi</a:t>
            </a:r>
          </a:p>
        </p:txBody>
      </p:sp>
      <p:sp>
        <p:nvSpPr>
          <p:cNvPr id="940035" name="Rectangle 3">
            <a:extLst>
              <a:ext uri="{FF2B5EF4-FFF2-40B4-BE49-F238E27FC236}">
                <a16:creationId xmlns:a16="http://schemas.microsoft.com/office/drawing/2014/main" id="{93A18F55-1C60-4E0E-BE58-8C1818B2D51F}"/>
              </a:ext>
            </a:extLst>
          </p:cNvPr>
          <p:cNvSpPr>
            <a:spLocks noGrp="1" noChangeArrowheads="1"/>
          </p:cNvSpPr>
          <p:nvPr>
            <p:ph type="body" idx="1"/>
          </p:nvPr>
        </p:nvSpPr>
        <p:spPr bwMode="auto">
          <a:xfrm>
            <a:off x="812800" y="2205038"/>
            <a:ext cx="7848600" cy="465296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77850" indent="-577850">
              <a:lnSpc>
                <a:spcPct val="80000"/>
              </a:lnSpc>
              <a:buSzTx/>
            </a:pPr>
            <a:r>
              <a:rPr lang="it-IT" altLang="it-IT" sz="1800" b="1">
                <a:solidFill>
                  <a:schemeClr val="hlink"/>
                </a:solidFill>
              </a:rPr>
              <a:t>Discriminazione dei prezzi: </a:t>
            </a:r>
            <a:r>
              <a:rPr lang="it-IT" altLang="it-IT" sz="1800"/>
              <a:t>praticare prezzi diversi a diverse tipologie di consumatori (</a:t>
            </a:r>
            <a:r>
              <a:rPr lang="it-IT" altLang="it-IT" sz="1800" b="1">
                <a:solidFill>
                  <a:schemeClr val="hlink"/>
                </a:solidFill>
              </a:rPr>
              <a:t>Discriminazione III grado o segmentazione</a:t>
            </a:r>
            <a:r>
              <a:rPr lang="it-IT" altLang="it-IT" sz="1800"/>
              <a:t>)</a:t>
            </a:r>
          </a:p>
          <a:p>
            <a:pPr marL="577850" indent="-577850">
              <a:lnSpc>
                <a:spcPct val="80000"/>
              </a:lnSpc>
              <a:buSzTx/>
            </a:pPr>
            <a:endParaRPr lang="it-IT" altLang="it-IT" sz="1800"/>
          </a:p>
          <a:p>
            <a:pPr marL="577850" indent="-577850">
              <a:lnSpc>
                <a:spcPct val="80000"/>
              </a:lnSpc>
              <a:buSzTx/>
            </a:pPr>
            <a:r>
              <a:rPr lang="it-IT" altLang="it-IT" sz="1800" b="1"/>
              <a:t>Esempio</a:t>
            </a:r>
            <a:r>
              <a:rPr lang="it-IT" altLang="it-IT" sz="1800"/>
              <a:t>: </a:t>
            </a:r>
            <a:r>
              <a:rPr lang="it-IT" altLang="it-IT" sz="1800" i="1"/>
              <a:t>CMe</a:t>
            </a:r>
            <a:r>
              <a:rPr lang="it-IT" altLang="it-IT" sz="1800"/>
              <a:t> = 10 Euro; 1000 consumatori per </a:t>
            </a:r>
            <a:r>
              <a:rPr lang="it-IT" altLang="it-IT" sz="1800" i="1"/>
              <a:t>p</a:t>
            </a:r>
            <a:r>
              <a:rPr lang="it-IT" altLang="it-IT" sz="1800"/>
              <a:t> = 72 Euro, 5000 per </a:t>
            </a:r>
            <a:r>
              <a:rPr lang="it-IT" altLang="it-IT" sz="1800" i="1"/>
              <a:t>p</a:t>
            </a:r>
            <a:r>
              <a:rPr lang="it-IT" altLang="it-IT" sz="1800"/>
              <a:t> = 20</a:t>
            </a:r>
          </a:p>
          <a:p>
            <a:pPr marL="577850" indent="-577850">
              <a:lnSpc>
                <a:spcPct val="80000"/>
              </a:lnSpc>
              <a:buSzTx/>
            </a:pPr>
            <a:endParaRPr lang="it-IT" altLang="it-IT" sz="1800"/>
          </a:p>
          <a:p>
            <a:pPr marL="577850" indent="-577850">
              <a:lnSpc>
                <a:spcPct val="80000"/>
              </a:lnSpc>
              <a:buSzTx/>
            </a:pPr>
            <a:r>
              <a:rPr lang="it-IT" altLang="it-IT" sz="1800" b="1">
                <a:solidFill>
                  <a:schemeClr val="hlink"/>
                </a:solidFill>
              </a:rPr>
              <a:t>Quale prezzo?</a:t>
            </a:r>
          </a:p>
          <a:p>
            <a:pPr marL="577850" indent="-577850">
              <a:lnSpc>
                <a:spcPct val="80000"/>
              </a:lnSpc>
              <a:buSzTx/>
              <a:buFont typeface="Wingdings" panose="05000000000000000000" pitchFamily="2" charset="2"/>
              <a:buNone/>
            </a:pPr>
            <a:r>
              <a:rPr lang="it-IT" altLang="it-IT" sz="1800" b="1"/>
              <a:t>	a)</a:t>
            </a:r>
            <a:r>
              <a:rPr lang="it-IT" altLang="it-IT" sz="1800"/>
              <a:t> </a:t>
            </a:r>
            <a:r>
              <a:rPr lang="it-IT" altLang="it-IT" sz="1800" i="1"/>
              <a:t>p</a:t>
            </a:r>
            <a:r>
              <a:rPr lang="it-IT" altLang="it-IT" sz="1800"/>
              <a:t> = 72 </a:t>
            </a:r>
            <a:r>
              <a:rPr lang="it-IT" altLang="it-IT" sz="1800">
                <a:sym typeface="Wingdings 3" panose="05040102010807070707" pitchFamily="18" charset="2"/>
              </a:rPr>
              <a:t> </a:t>
            </a:r>
            <a:r>
              <a:rPr lang="it-IT" altLang="it-IT" sz="1800">
                <a:latin typeface="Symbol" panose="05050102010706020507" pitchFamily="18" charset="2"/>
                <a:sym typeface="Wingdings 3" panose="05040102010807070707" pitchFamily="18" charset="2"/>
              </a:rPr>
              <a:t>P</a:t>
            </a:r>
            <a:r>
              <a:rPr lang="it-IT" altLang="it-IT" sz="1800">
                <a:sym typeface="Wingdings 3" panose="05040102010807070707" pitchFamily="18" charset="2"/>
              </a:rPr>
              <a:t> = (72 - 10) x 1000 = 62.000</a:t>
            </a:r>
          </a:p>
          <a:p>
            <a:pPr marL="577850" indent="-577850">
              <a:lnSpc>
                <a:spcPct val="80000"/>
              </a:lnSpc>
              <a:buSzTx/>
              <a:buFont typeface="Wingdings" panose="05000000000000000000" pitchFamily="2" charset="2"/>
              <a:buNone/>
            </a:pPr>
            <a:r>
              <a:rPr lang="it-IT" altLang="it-IT" sz="1800">
                <a:sym typeface="Wingdings 3" panose="05040102010807070707" pitchFamily="18" charset="2"/>
              </a:rPr>
              <a:t>	</a:t>
            </a:r>
            <a:r>
              <a:rPr lang="it-IT" altLang="it-IT" sz="1800" b="1">
                <a:sym typeface="Wingdings 3" panose="05040102010807070707" pitchFamily="18" charset="2"/>
              </a:rPr>
              <a:t>b)</a:t>
            </a:r>
            <a:r>
              <a:rPr lang="it-IT" altLang="it-IT" sz="1800">
                <a:sym typeface="Wingdings 3" panose="05040102010807070707" pitchFamily="18" charset="2"/>
              </a:rPr>
              <a:t> </a:t>
            </a:r>
            <a:r>
              <a:rPr lang="it-IT" altLang="it-IT" sz="1800" i="1">
                <a:sym typeface="Wingdings 3" panose="05040102010807070707" pitchFamily="18" charset="2"/>
              </a:rPr>
              <a:t>p</a:t>
            </a:r>
            <a:r>
              <a:rPr lang="it-IT" altLang="it-IT" sz="1800">
                <a:sym typeface="Wingdings 3" panose="05040102010807070707" pitchFamily="18" charset="2"/>
              </a:rPr>
              <a:t> = 20  </a:t>
            </a:r>
            <a:r>
              <a:rPr lang="it-IT" altLang="it-IT" sz="1800">
                <a:latin typeface="Symbol" panose="05050102010706020507" pitchFamily="18" charset="2"/>
                <a:sym typeface="Wingdings 3" panose="05040102010807070707" pitchFamily="18" charset="2"/>
              </a:rPr>
              <a:t>P</a:t>
            </a:r>
            <a:r>
              <a:rPr lang="it-IT" altLang="it-IT" sz="1800">
                <a:sym typeface="Wingdings 3" panose="05040102010807070707" pitchFamily="18" charset="2"/>
              </a:rPr>
              <a:t> = (20 – 10) x 6000 =  60.000</a:t>
            </a:r>
          </a:p>
          <a:p>
            <a:pPr marL="577850" indent="-577850">
              <a:lnSpc>
                <a:spcPct val="80000"/>
              </a:lnSpc>
              <a:buSzTx/>
              <a:buFont typeface="Wingdings" panose="05000000000000000000" pitchFamily="2" charset="2"/>
              <a:buNone/>
            </a:pPr>
            <a:r>
              <a:rPr lang="it-IT" altLang="it-IT" sz="1800">
                <a:sym typeface="Wingdings 3" panose="05040102010807070707" pitchFamily="18" charset="2"/>
              </a:rPr>
              <a:t>	 </a:t>
            </a:r>
            <a:r>
              <a:rPr lang="it-IT" altLang="it-IT" sz="1800" i="1">
                <a:sym typeface="Wingdings 3" panose="05040102010807070707" pitchFamily="18" charset="2"/>
              </a:rPr>
              <a:t>p</a:t>
            </a:r>
            <a:r>
              <a:rPr lang="it-IT" altLang="it-IT" sz="1800">
                <a:sym typeface="Wingdings 3" panose="05040102010807070707" pitchFamily="18" charset="2"/>
              </a:rPr>
              <a:t> = 72? … e i 5000 per cui </a:t>
            </a:r>
            <a:r>
              <a:rPr lang="it-IT" altLang="it-IT" sz="1800" i="1">
                <a:sym typeface="Wingdings 3" panose="05040102010807070707" pitchFamily="18" charset="2"/>
              </a:rPr>
              <a:t>p</a:t>
            </a:r>
            <a:r>
              <a:rPr lang="it-IT" altLang="it-IT" sz="1800">
                <a:sym typeface="Wingdings 3" panose="05040102010807070707" pitchFamily="18" charset="2"/>
              </a:rPr>
              <a:t> = 20, perdere (20 – 10) x 5000 = 50.000?  </a:t>
            </a:r>
          </a:p>
          <a:p>
            <a:pPr marL="577850" indent="-577850">
              <a:lnSpc>
                <a:spcPct val="80000"/>
              </a:lnSpc>
              <a:buSzTx/>
            </a:pPr>
            <a:endParaRPr lang="it-IT" altLang="it-IT" sz="1800"/>
          </a:p>
          <a:p>
            <a:pPr marL="577850" indent="-577850">
              <a:lnSpc>
                <a:spcPct val="80000"/>
              </a:lnSpc>
              <a:buSzTx/>
            </a:pPr>
            <a:r>
              <a:rPr lang="it-IT" altLang="it-IT" sz="1800" b="1">
                <a:solidFill>
                  <a:schemeClr val="hlink"/>
                </a:solidFill>
              </a:rPr>
              <a:t>Discriminare!</a:t>
            </a:r>
          </a:p>
          <a:p>
            <a:pPr marL="577850" indent="-577850">
              <a:lnSpc>
                <a:spcPct val="80000"/>
              </a:lnSpc>
              <a:buSzTx/>
            </a:pPr>
            <a:r>
              <a:rPr lang="it-IT" altLang="it-IT" sz="1800" b="1"/>
              <a:t>c)</a:t>
            </a:r>
            <a:r>
              <a:rPr lang="it-IT" altLang="it-IT" sz="1800"/>
              <a:t> </a:t>
            </a:r>
            <a:r>
              <a:rPr lang="it-IT" altLang="it-IT" sz="1800" i="1"/>
              <a:t>p</a:t>
            </a:r>
            <a:r>
              <a:rPr lang="it-IT" altLang="it-IT" sz="1800"/>
              <a:t> = 72 per 1000 e </a:t>
            </a:r>
            <a:r>
              <a:rPr lang="it-IT" altLang="it-IT" sz="1800" i="1"/>
              <a:t>p</a:t>
            </a:r>
            <a:r>
              <a:rPr lang="it-IT" altLang="it-IT" sz="1800"/>
              <a:t> = 20 per 5000 </a:t>
            </a:r>
          </a:p>
          <a:p>
            <a:pPr marL="577850" indent="-577850">
              <a:lnSpc>
                <a:spcPct val="80000"/>
              </a:lnSpc>
              <a:buSzTx/>
              <a:buFont typeface="Wingdings" panose="05000000000000000000" pitchFamily="2" charset="2"/>
              <a:buNone/>
            </a:pPr>
            <a:r>
              <a:rPr lang="it-IT" altLang="it-IT" sz="1800">
                <a:sym typeface="Wingdings 3" panose="05040102010807070707" pitchFamily="18" charset="2"/>
              </a:rPr>
              <a:t>	 </a:t>
            </a:r>
            <a:r>
              <a:rPr lang="it-IT" altLang="it-IT" sz="1800">
                <a:latin typeface="Symbol" panose="05050102010706020507" pitchFamily="18" charset="2"/>
                <a:sym typeface="Wingdings 3" panose="05040102010807070707" pitchFamily="18" charset="2"/>
              </a:rPr>
              <a:t>P</a:t>
            </a:r>
            <a:r>
              <a:rPr lang="it-IT" altLang="it-IT" sz="1800">
                <a:sym typeface="Wingdings 3" panose="05040102010807070707" pitchFamily="18" charset="2"/>
              </a:rPr>
              <a:t> = (72 – 10) x 1000 + (20 – 10) x 5000 = 112.000 = 62.000 + 50.000 </a:t>
            </a:r>
          </a:p>
          <a:p>
            <a:pPr marL="577850" indent="-577850">
              <a:lnSpc>
                <a:spcPct val="80000"/>
              </a:lnSpc>
            </a:pPr>
            <a:endParaRPr lang="it-IT" altLang="it-IT" sz="1900"/>
          </a:p>
          <a:p>
            <a:pPr marL="577850" indent="-577850">
              <a:lnSpc>
                <a:spcPct val="80000"/>
              </a:lnSpc>
            </a:pPr>
            <a:endParaRPr lang="it-IT" altLang="it-IT" sz="1900"/>
          </a:p>
          <a:p>
            <a:pPr marL="577850" indent="-577850">
              <a:lnSpc>
                <a:spcPct val="80000"/>
              </a:lnSpc>
            </a:pPr>
            <a:endParaRPr lang="it-IT" altLang="it-IT" sz="19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40035">
                                            <p:txEl>
                                              <p:pRg st="0" end="0"/>
                                            </p:txEl>
                                          </p:spTgt>
                                        </p:tgtEl>
                                        <p:attrNameLst>
                                          <p:attrName>style.visibility</p:attrName>
                                        </p:attrNameLst>
                                      </p:cBhvr>
                                      <p:to>
                                        <p:strVal val="visible"/>
                                      </p:to>
                                    </p:set>
                                    <p:animEffect transition="in" filter="slide(fromBottom)">
                                      <p:cBhvr>
                                        <p:cTn id="7" dur="500"/>
                                        <p:tgtEl>
                                          <p:spTgt spid="940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40035">
                                            <p:txEl>
                                              <p:pRg st="2" end="2"/>
                                            </p:txEl>
                                          </p:spTgt>
                                        </p:tgtEl>
                                        <p:attrNameLst>
                                          <p:attrName>style.visibility</p:attrName>
                                        </p:attrNameLst>
                                      </p:cBhvr>
                                      <p:to>
                                        <p:strVal val="visible"/>
                                      </p:to>
                                    </p:set>
                                    <p:animEffect transition="in" filter="slide(fromBottom)">
                                      <p:cBhvr>
                                        <p:cTn id="12" dur="500"/>
                                        <p:tgtEl>
                                          <p:spTgt spid="9400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40035">
                                            <p:txEl>
                                              <p:pRg st="4" end="4"/>
                                            </p:txEl>
                                          </p:spTgt>
                                        </p:tgtEl>
                                        <p:attrNameLst>
                                          <p:attrName>style.visibility</p:attrName>
                                        </p:attrNameLst>
                                      </p:cBhvr>
                                      <p:to>
                                        <p:strVal val="visible"/>
                                      </p:to>
                                    </p:set>
                                    <p:animEffect transition="in" filter="slide(fromBottom)">
                                      <p:cBhvr>
                                        <p:cTn id="17" dur="500"/>
                                        <p:tgtEl>
                                          <p:spTgt spid="94003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40035">
                                            <p:txEl>
                                              <p:pRg st="5" end="5"/>
                                            </p:txEl>
                                          </p:spTgt>
                                        </p:tgtEl>
                                        <p:attrNameLst>
                                          <p:attrName>style.visibility</p:attrName>
                                        </p:attrNameLst>
                                      </p:cBhvr>
                                      <p:to>
                                        <p:strVal val="visible"/>
                                      </p:to>
                                    </p:set>
                                    <p:animEffect transition="in" filter="slide(fromBottom)">
                                      <p:cBhvr>
                                        <p:cTn id="22" dur="500"/>
                                        <p:tgtEl>
                                          <p:spTgt spid="94003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40035">
                                            <p:txEl>
                                              <p:pRg st="6" end="6"/>
                                            </p:txEl>
                                          </p:spTgt>
                                        </p:tgtEl>
                                        <p:attrNameLst>
                                          <p:attrName>style.visibility</p:attrName>
                                        </p:attrNameLst>
                                      </p:cBhvr>
                                      <p:to>
                                        <p:strVal val="visible"/>
                                      </p:to>
                                    </p:set>
                                    <p:animEffect transition="in" filter="slide(fromBottom)">
                                      <p:cBhvr>
                                        <p:cTn id="27" dur="500"/>
                                        <p:tgtEl>
                                          <p:spTgt spid="94003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40035">
                                            <p:txEl>
                                              <p:pRg st="7" end="7"/>
                                            </p:txEl>
                                          </p:spTgt>
                                        </p:tgtEl>
                                        <p:attrNameLst>
                                          <p:attrName>style.visibility</p:attrName>
                                        </p:attrNameLst>
                                      </p:cBhvr>
                                      <p:to>
                                        <p:strVal val="visible"/>
                                      </p:to>
                                    </p:set>
                                    <p:animEffect transition="in" filter="slide(fromBottom)">
                                      <p:cBhvr>
                                        <p:cTn id="32" dur="500"/>
                                        <p:tgtEl>
                                          <p:spTgt spid="940035">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40035">
                                            <p:txEl>
                                              <p:pRg st="9" end="9"/>
                                            </p:txEl>
                                          </p:spTgt>
                                        </p:tgtEl>
                                        <p:attrNameLst>
                                          <p:attrName>style.visibility</p:attrName>
                                        </p:attrNameLst>
                                      </p:cBhvr>
                                      <p:to>
                                        <p:strVal val="visible"/>
                                      </p:to>
                                    </p:set>
                                    <p:animEffect transition="in" filter="slide(fromBottom)">
                                      <p:cBhvr>
                                        <p:cTn id="37" dur="500"/>
                                        <p:tgtEl>
                                          <p:spTgt spid="940035">
                                            <p:txEl>
                                              <p:pRg st="9" end="9"/>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940035">
                                            <p:txEl>
                                              <p:pRg st="10" end="10"/>
                                            </p:txEl>
                                          </p:spTgt>
                                        </p:tgtEl>
                                        <p:attrNameLst>
                                          <p:attrName>style.visibility</p:attrName>
                                        </p:attrNameLst>
                                      </p:cBhvr>
                                      <p:to>
                                        <p:strVal val="visible"/>
                                      </p:to>
                                    </p:set>
                                    <p:animEffect transition="in" filter="slide(fromBottom)">
                                      <p:cBhvr>
                                        <p:cTn id="42" dur="500"/>
                                        <p:tgtEl>
                                          <p:spTgt spid="940035">
                                            <p:txEl>
                                              <p:pRg st="10" end="1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940035">
                                            <p:txEl>
                                              <p:pRg st="11" end="11"/>
                                            </p:txEl>
                                          </p:spTgt>
                                        </p:tgtEl>
                                        <p:attrNameLst>
                                          <p:attrName>style.visibility</p:attrName>
                                        </p:attrNameLst>
                                      </p:cBhvr>
                                      <p:to>
                                        <p:strVal val="visible"/>
                                      </p:to>
                                    </p:set>
                                    <p:animEffect transition="in" filter="slide(fromBottom)">
                                      <p:cBhvr>
                                        <p:cTn id="47" dur="500"/>
                                        <p:tgtEl>
                                          <p:spTgt spid="94003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003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egnaposto numero diapositiva 3">
            <a:extLst>
              <a:ext uri="{FF2B5EF4-FFF2-40B4-BE49-F238E27FC236}">
                <a16:creationId xmlns:a16="http://schemas.microsoft.com/office/drawing/2014/main" id="{6F59E688-A58F-4E0B-B209-1D3C888AC18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ea typeface="ヒラギノ角ゴ Pro W3" pitchFamily="-1" charset="-128"/>
              </a:defRPr>
            </a:lvl1pPr>
            <a:lvl2pPr marL="37931725" indent="-37474525" eaLnBrk="0" hangingPunct="0">
              <a:defRPr sz="2000">
                <a:solidFill>
                  <a:schemeClr val="tx1"/>
                </a:solidFill>
                <a:latin typeface="Arial" panose="020B0604020202020204" pitchFamily="34" charset="0"/>
                <a:ea typeface="ヒラギノ角ゴ Pro W3" pitchFamily="-1" charset="-128"/>
              </a:defRPr>
            </a:lvl2pPr>
            <a:lvl3pPr eaLnBrk="0" hangingPunct="0">
              <a:defRPr sz="2000">
                <a:solidFill>
                  <a:schemeClr val="tx1"/>
                </a:solidFill>
                <a:latin typeface="Arial" panose="020B0604020202020204" pitchFamily="34" charset="0"/>
                <a:ea typeface="ヒラギノ角ゴ Pro W3" pitchFamily="-1" charset="-128"/>
              </a:defRPr>
            </a:lvl3pPr>
            <a:lvl4pPr eaLnBrk="0" hangingPunct="0">
              <a:defRPr sz="2000">
                <a:solidFill>
                  <a:schemeClr val="tx1"/>
                </a:solidFill>
                <a:latin typeface="Arial" panose="020B0604020202020204" pitchFamily="34" charset="0"/>
                <a:ea typeface="ヒラギノ角ゴ Pro W3" pitchFamily="-1" charset="-128"/>
              </a:defRPr>
            </a:lvl4pPr>
            <a:lvl5pPr eaLnBrk="0" hangingPunct="0">
              <a:defRPr sz="2000">
                <a:solidFill>
                  <a:schemeClr val="tx1"/>
                </a:solidFill>
                <a:latin typeface="Arial" panose="020B0604020202020204" pitchFamily="34" charset="0"/>
                <a:ea typeface="ヒラギノ角ゴ Pro W3" pitchFamily="-1" charset="-128"/>
              </a:defRPr>
            </a:lvl5pPr>
            <a:lvl6pPr marL="457200" eaLnBrk="0" fontAlgn="base" hangingPunct="0">
              <a:lnSpc>
                <a:spcPct val="120000"/>
              </a:lnSpc>
              <a:spcBef>
                <a:spcPct val="50000"/>
              </a:spcBef>
              <a:spcAft>
                <a:spcPct val="0"/>
              </a:spcAft>
              <a:defRPr sz="2000">
                <a:solidFill>
                  <a:schemeClr val="tx1"/>
                </a:solidFill>
                <a:latin typeface="Arial" panose="020B0604020202020204" pitchFamily="34" charset="0"/>
                <a:ea typeface="ヒラギノ角ゴ Pro W3" pitchFamily="-1" charset="-128"/>
              </a:defRPr>
            </a:lvl6pPr>
            <a:lvl7pPr marL="914400" eaLnBrk="0" fontAlgn="base" hangingPunct="0">
              <a:lnSpc>
                <a:spcPct val="120000"/>
              </a:lnSpc>
              <a:spcBef>
                <a:spcPct val="50000"/>
              </a:spcBef>
              <a:spcAft>
                <a:spcPct val="0"/>
              </a:spcAft>
              <a:defRPr sz="2000">
                <a:solidFill>
                  <a:schemeClr val="tx1"/>
                </a:solidFill>
                <a:latin typeface="Arial" panose="020B0604020202020204" pitchFamily="34" charset="0"/>
                <a:ea typeface="ヒラギノ角ゴ Pro W3" pitchFamily="-1" charset="-128"/>
              </a:defRPr>
            </a:lvl7pPr>
            <a:lvl8pPr marL="1371600" eaLnBrk="0" fontAlgn="base" hangingPunct="0">
              <a:lnSpc>
                <a:spcPct val="120000"/>
              </a:lnSpc>
              <a:spcBef>
                <a:spcPct val="50000"/>
              </a:spcBef>
              <a:spcAft>
                <a:spcPct val="0"/>
              </a:spcAft>
              <a:defRPr sz="2000">
                <a:solidFill>
                  <a:schemeClr val="tx1"/>
                </a:solidFill>
                <a:latin typeface="Arial" panose="020B0604020202020204" pitchFamily="34" charset="0"/>
                <a:ea typeface="ヒラギノ角ゴ Pro W3" pitchFamily="-1" charset="-128"/>
              </a:defRPr>
            </a:lvl8pPr>
            <a:lvl9pPr marL="1828800" eaLnBrk="0" fontAlgn="base" hangingPunct="0">
              <a:lnSpc>
                <a:spcPct val="120000"/>
              </a:lnSpc>
              <a:spcBef>
                <a:spcPct val="50000"/>
              </a:spcBef>
              <a:spcAft>
                <a:spcPct val="0"/>
              </a:spcAft>
              <a:defRPr sz="2000">
                <a:solidFill>
                  <a:schemeClr val="tx1"/>
                </a:solidFill>
                <a:latin typeface="Arial" panose="020B0604020202020204" pitchFamily="34" charset="0"/>
                <a:ea typeface="ヒラギノ角ゴ Pro W3" pitchFamily="-1" charset="-128"/>
              </a:defRPr>
            </a:lvl9pPr>
          </a:lstStyle>
          <a:p>
            <a:pPr eaLnBrk="1" hangingPunct="1"/>
            <a:fld id="{4B0B5EE5-EAC3-4ED5-80E4-9365733E98AB}" type="slidenum">
              <a:rPr lang="it-IT" altLang="it-IT" sz="2600">
                <a:solidFill>
                  <a:schemeClr val="bg1"/>
                </a:solidFill>
              </a:rPr>
              <a:pPr eaLnBrk="1" hangingPunct="1"/>
              <a:t>3</a:t>
            </a:fld>
            <a:endParaRPr lang="it-IT" altLang="it-IT" sz="2600" dirty="0">
              <a:solidFill>
                <a:schemeClr val="bg1"/>
              </a:solidFill>
            </a:endParaRPr>
          </a:p>
        </p:txBody>
      </p:sp>
      <p:sp>
        <p:nvSpPr>
          <p:cNvPr id="35843" name="Rectangle 2">
            <a:extLst>
              <a:ext uri="{FF2B5EF4-FFF2-40B4-BE49-F238E27FC236}">
                <a16:creationId xmlns:a16="http://schemas.microsoft.com/office/drawing/2014/main" id="{7201678F-2F1B-485A-A1A5-31BBF1B786CA}"/>
              </a:ext>
            </a:extLst>
          </p:cNvPr>
          <p:cNvSpPr>
            <a:spLocks noGrp="1" noChangeArrowheads="1"/>
          </p:cNvSpPr>
          <p:nvPr>
            <p:ph type="title"/>
          </p:nvPr>
        </p:nvSpPr>
        <p:spPr/>
        <p:txBody>
          <a:bodyPr/>
          <a:lstStyle/>
          <a:p>
            <a:pPr eaLnBrk="1" hangingPunct="1"/>
            <a:r>
              <a:rPr lang="it-IT" altLang="it-IT" dirty="0"/>
              <a:t>L’esame per i FQ, i non FQ: «Nel mezzo del </a:t>
            </a:r>
            <a:r>
              <a:rPr lang="it-IT" altLang="it-IT" dirty="0" err="1"/>
              <a:t>cammin</a:t>
            </a:r>
            <a:r>
              <a:rPr lang="it-IT" altLang="it-IT" dirty="0"/>
              <a:t> di nostra vita…»</a:t>
            </a:r>
          </a:p>
        </p:txBody>
      </p:sp>
      <p:sp>
        <p:nvSpPr>
          <p:cNvPr id="986115" name="Rectangle 3">
            <a:extLst>
              <a:ext uri="{FF2B5EF4-FFF2-40B4-BE49-F238E27FC236}">
                <a16:creationId xmlns:a16="http://schemas.microsoft.com/office/drawing/2014/main" id="{99FD3241-4678-45D4-851F-40B74D2596D6}"/>
              </a:ext>
            </a:extLst>
          </p:cNvPr>
          <p:cNvSpPr>
            <a:spLocks noGrp="1" noChangeArrowheads="1"/>
          </p:cNvSpPr>
          <p:nvPr>
            <p:ph type="body" idx="1"/>
          </p:nvPr>
        </p:nvSpPr>
        <p:spPr bwMode="auto">
          <a:xfrm>
            <a:off x="900113" y="1773238"/>
            <a:ext cx="8064500" cy="518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90000"/>
              </a:lnSpc>
              <a:buClr>
                <a:schemeClr val="bg2"/>
              </a:buClr>
            </a:pPr>
            <a:endParaRPr lang="en-US" altLang="it-IT" sz="1800" b="1" i="1" dirty="0">
              <a:solidFill>
                <a:srgbClr val="009900"/>
              </a:solidFill>
              <a:sym typeface="Wingdings 3" panose="05040102010807070707" pitchFamily="18" charset="2"/>
            </a:endParaRPr>
          </a:p>
          <a:p>
            <a:pPr eaLnBrk="1" hangingPunct="1">
              <a:lnSpc>
                <a:spcPct val="90000"/>
              </a:lnSpc>
              <a:buSzTx/>
            </a:pPr>
            <a:r>
              <a:rPr lang="en-US" altLang="it-IT" sz="1800" b="1" dirty="0" err="1">
                <a:sym typeface="Wingdings 3" panose="05040102010807070707" pitchFamily="18" charset="2"/>
              </a:rPr>
              <a:t>Percorso</a:t>
            </a:r>
            <a:r>
              <a:rPr lang="en-US" altLang="it-IT" sz="1800" b="1" dirty="0">
                <a:sym typeface="Wingdings 3" panose="05040102010807070707" pitchFamily="18" charset="2"/>
              </a:rPr>
              <a:t> “Paradiso” </a:t>
            </a:r>
            <a:r>
              <a:rPr lang="en-US" altLang="it-IT" sz="1800" b="1" dirty="0">
                <a:sym typeface="Wingdings" panose="05000000000000000000" pitchFamily="2" charset="2"/>
              </a:rPr>
              <a:t></a:t>
            </a:r>
          </a:p>
          <a:p>
            <a:pPr lvl="1" eaLnBrk="1" hangingPunct="1">
              <a:lnSpc>
                <a:spcPct val="90000"/>
              </a:lnSpc>
              <a:buSzTx/>
            </a:pPr>
            <a:r>
              <a:rPr lang="en-US" altLang="it-IT" sz="1600" dirty="0" err="1">
                <a:sym typeface="Wingdings 3" panose="05040102010807070707" pitchFamily="18" charset="2"/>
              </a:rPr>
              <a:t>Frequento</a:t>
            </a:r>
            <a:r>
              <a:rPr lang="en-US" altLang="it-IT" sz="1600" dirty="0">
                <a:sym typeface="Wingdings 3" panose="05040102010807070707" pitchFamily="18" charset="2"/>
              </a:rPr>
              <a:t> </a:t>
            </a:r>
            <a:r>
              <a:rPr lang="en-US" altLang="it-IT" sz="1600" dirty="0" err="1">
                <a:sym typeface="Wingdings 3" panose="05040102010807070707" pitchFamily="18" charset="2"/>
              </a:rPr>
              <a:t>regolarmente</a:t>
            </a:r>
            <a:r>
              <a:rPr lang="en-US" altLang="it-IT" sz="1600" dirty="0">
                <a:sym typeface="Wingdings 3" panose="05040102010807070707" pitchFamily="18" charset="2"/>
              </a:rPr>
              <a:t> (</a:t>
            </a:r>
            <a:r>
              <a:rPr lang="en-US" altLang="it-IT" sz="1600" dirty="0" err="1">
                <a:sym typeface="Wingdings 3" panose="05040102010807070707" pitchFamily="18" charset="2"/>
              </a:rPr>
              <a:t>esercitazioni</a:t>
            </a:r>
            <a:r>
              <a:rPr lang="en-US" altLang="it-IT" sz="1600" dirty="0">
                <a:sym typeface="Wingdings 3" panose="05040102010807070707" pitchFamily="18" charset="2"/>
              </a:rPr>
              <a:t> ¾);</a:t>
            </a:r>
          </a:p>
          <a:p>
            <a:pPr lvl="1" eaLnBrk="1" hangingPunct="1">
              <a:lnSpc>
                <a:spcPct val="90000"/>
              </a:lnSpc>
              <a:buSzTx/>
            </a:pPr>
            <a:r>
              <a:rPr lang="en-US" altLang="it-IT" sz="1600" dirty="0" err="1">
                <a:sym typeface="Wingdings 3" panose="05040102010807070707" pitchFamily="18" charset="2"/>
              </a:rPr>
              <a:t>Sostengo</a:t>
            </a:r>
            <a:r>
              <a:rPr lang="en-US" altLang="it-IT" sz="1600" dirty="0">
                <a:sym typeface="Wingdings 3" panose="05040102010807070707" pitchFamily="18" charset="2"/>
              </a:rPr>
              <a:t> e </a:t>
            </a:r>
            <a:r>
              <a:rPr lang="en-US" altLang="it-IT" sz="1600" dirty="0" err="1">
                <a:sym typeface="Wingdings 3" panose="05040102010807070707" pitchFamily="18" charset="2"/>
              </a:rPr>
              <a:t>supero</a:t>
            </a:r>
            <a:r>
              <a:rPr lang="en-US" altLang="it-IT" sz="1600" dirty="0">
                <a:sym typeface="Wingdings 3" panose="05040102010807070707" pitchFamily="18" charset="2"/>
              </a:rPr>
              <a:t> la </a:t>
            </a:r>
            <a:r>
              <a:rPr lang="en-US" altLang="it-IT" sz="1600" dirty="0" err="1">
                <a:sym typeface="Wingdings 3" panose="05040102010807070707" pitchFamily="18" charset="2"/>
              </a:rPr>
              <a:t>verifiche</a:t>
            </a:r>
            <a:r>
              <a:rPr lang="en-US" altLang="it-IT" sz="1600" dirty="0">
                <a:sym typeface="Wingdings 3" panose="05040102010807070707" pitchFamily="18" charset="2"/>
              </a:rPr>
              <a:t> </a:t>
            </a:r>
            <a:r>
              <a:rPr lang="en-US" altLang="it-IT" sz="1600" dirty="0" err="1">
                <a:sym typeface="Wingdings 3" panose="05040102010807070707" pitchFamily="18" charset="2"/>
              </a:rPr>
              <a:t>intermedie</a:t>
            </a:r>
            <a:r>
              <a:rPr lang="en-US" altLang="it-IT" sz="1600" dirty="0">
                <a:sym typeface="Wingdings 3" panose="05040102010807070707" pitchFamily="18" charset="2"/>
              </a:rPr>
              <a:t>, </a:t>
            </a:r>
            <a:r>
              <a:rPr lang="en-US" altLang="it-IT" sz="1600" dirty="0" err="1">
                <a:sym typeface="Wingdings 3" panose="05040102010807070707" pitchFamily="18" charset="2"/>
              </a:rPr>
              <a:t>sulla</a:t>
            </a:r>
            <a:r>
              <a:rPr lang="en-US" altLang="it-IT" sz="1600" dirty="0">
                <a:sym typeface="Wingdings 3" panose="05040102010807070707" pitchFamily="18" charset="2"/>
              </a:rPr>
              <a:t> </a:t>
            </a:r>
            <a:r>
              <a:rPr lang="en-US" altLang="it-IT" sz="1600" dirty="0" err="1">
                <a:sym typeface="Wingdings 3" panose="05040102010807070707" pitchFamily="18" charset="2"/>
              </a:rPr>
              <a:t>parte</a:t>
            </a:r>
            <a:r>
              <a:rPr lang="en-US" altLang="it-IT" sz="1600" dirty="0">
                <a:sym typeface="Wingdings 3" panose="05040102010807070707" pitchFamily="18" charset="2"/>
              </a:rPr>
              <a:t> di </a:t>
            </a:r>
            <a:r>
              <a:rPr lang="en-US" altLang="it-IT" sz="1600" dirty="0" err="1">
                <a:sym typeface="Wingdings 3" panose="05040102010807070707" pitchFamily="18" charset="2"/>
              </a:rPr>
              <a:t>programma</a:t>
            </a:r>
            <a:r>
              <a:rPr lang="en-US" altLang="it-IT" sz="1600" dirty="0">
                <a:sym typeface="Wingdings 3" panose="05040102010807070707" pitchFamily="18" charset="2"/>
              </a:rPr>
              <a:t> </a:t>
            </a:r>
            <a:r>
              <a:rPr lang="en-US" altLang="it-IT" sz="1600" dirty="0" err="1">
                <a:sym typeface="Wingdings 3" panose="05040102010807070707" pitchFamily="18" charset="2"/>
              </a:rPr>
              <a:t>svolta</a:t>
            </a:r>
            <a:r>
              <a:rPr lang="en-US" altLang="it-IT" sz="1600" dirty="0">
                <a:sym typeface="Wingdings 3" panose="05040102010807070707" pitchFamily="18" charset="2"/>
              </a:rPr>
              <a:t>;</a:t>
            </a:r>
          </a:p>
          <a:p>
            <a:pPr lvl="1" eaLnBrk="1" hangingPunct="1">
              <a:lnSpc>
                <a:spcPct val="90000"/>
              </a:lnSpc>
              <a:buSzTx/>
            </a:pPr>
            <a:r>
              <a:rPr lang="en-US" altLang="it-IT" sz="1600" dirty="0" err="1">
                <a:sym typeface="Wingdings 3" panose="05040102010807070707" pitchFamily="18" charset="2"/>
              </a:rPr>
              <a:t>Verbalizzo</a:t>
            </a:r>
            <a:r>
              <a:rPr lang="en-US" altLang="it-IT" sz="1600" dirty="0">
                <a:sym typeface="Wingdings 3" panose="05040102010807070707" pitchFamily="18" charset="2"/>
              </a:rPr>
              <a:t> e/o </a:t>
            </a:r>
            <a:r>
              <a:rPr lang="en-US" altLang="it-IT" sz="1600" dirty="0" err="1">
                <a:sym typeface="Wingdings 3" panose="05040102010807070707" pitchFamily="18" charset="2"/>
              </a:rPr>
              <a:t>sostengo</a:t>
            </a:r>
            <a:r>
              <a:rPr lang="en-US" altLang="it-IT" sz="1600" dirty="0">
                <a:sym typeface="Wingdings 3" panose="05040102010807070707" pitchFamily="18" charset="2"/>
              </a:rPr>
              <a:t> </a:t>
            </a:r>
            <a:r>
              <a:rPr lang="en-US" altLang="it-IT" sz="1600" dirty="0" err="1">
                <a:sym typeface="Wingdings 3" panose="05040102010807070707" pitchFamily="18" charset="2"/>
              </a:rPr>
              <a:t>orale</a:t>
            </a:r>
            <a:r>
              <a:rPr lang="en-US" altLang="it-IT" sz="1600" dirty="0">
                <a:sym typeface="Wingdings 3" panose="05040102010807070707" pitchFamily="18" charset="2"/>
              </a:rPr>
              <a:t> </a:t>
            </a:r>
            <a:r>
              <a:rPr lang="en-US" altLang="it-IT" sz="1600" dirty="0" err="1">
                <a:sym typeface="Wingdings 3" panose="05040102010807070707" pitchFamily="18" charset="2"/>
              </a:rPr>
              <a:t>negli</a:t>
            </a:r>
            <a:r>
              <a:rPr lang="en-US" altLang="it-IT" sz="1600" dirty="0">
                <a:sym typeface="Wingdings 3" panose="05040102010807070707" pitchFamily="18" charset="2"/>
              </a:rPr>
              <a:t> </a:t>
            </a:r>
            <a:r>
              <a:rPr lang="en-US" altLang="it-IT" sz="1600" dirty="0" err="1">
                <a:sym typeface="Wingdings 3" panose="05040102010807070707" pitchFamily="18" charset="2"/>
              </a:rPr>
              <a:t>appelli</a:t>
            </a:r>
            <a:r>
              <a:rPr lang="en-US" altLang="it-IT" sz="1600" dirty="0">
                <a:sym typeface="Wingdings 3" panose="05040102010807070707" pitchFamily="18" charset="2"/>
              </a:rPr>
              <a:t> </a:t>
            </a:r>
            <a:r>
              <a:rPr lang="en-US" altLang="it-IT" sz="1600" dirty="0" err="1">
                <a:sym typeface="Wingdings 3" panose="05040102010807070707" pitchFamily="18" charset="2"/>
              </a:rPr>
              <a:t>ordinari</a:t>
            </a:r>
            <a:r>
              <a:rPr lang="en-US" altLang="it-IT" sz="1600" dirty="0">
                <a:sym typeface="Wingdings 3" panose="05040102010807070707" pitchFamily="18" charset="2"/>
              </a:rPr>
              <a:t>.</a:t>
            </a:r>
          </a:p>
          <a:p>
            <a:pPr lvl="1" eaLnBrk="1" hangingPunct="1">
              <a:lnSpc>
                <a:spcPct val="90000"/>
              </a:lnSpc>
              <a:buSzTx/>
            </a:pPr>
            <a:endParaRPr lang="en-US" altLang="it-IT" sz="1600" dirty="0">
              <a:sym typeface="Wingdings 3" panose="05040102010807070707" pitchFamily="18" charset="2"/>
            </a:endParaRPr>
          </a:p>
          <a:p>
            <a:pPr eaLnBrk="1" hangingPunct="1">
              <a:lnSpc>
                <a:spcPct val="90000"/>
              </a:lnSpc>
              <a:buSzTx/>
            </a:pPr>
            <a:endParaRPr lang="en-US" altLang="it-IT" sz="1800" dirty="0">
              <a:sym typeface="Wingdings 3" panose="05040102010807070707" pitchFamily="18" charset="2"/>
            </a:endParaRPr>
          </a:p>
          <a:p>
            <a:pPr eaLnBrk="1" hangingPunct="1">
              <a:lnSpc>
                <a:spcPct val="90000"/>
              </a:lnSpc>
              <a:buSzTx/>
            </a:pPr>
            <a:endParaRPr lang="en-US" altLang="it-IT" sz="1800" dirty="0">
              <a:sym typeface="Wingdings 3" panose="05040102010807070707" pitchFamily="18" charset="2"/>
            </a:endParaRPr>
          </a:p>
          <a:p>
            <a:pPr eaLnBrk="1" hangingPunct="1">
              <a:lnSpc>
                <a:spcPct val="90000"/>
              </a:lnSpc>
              <a:buSzTx/>
            </a:pPr>
            <a:endParaRPr lang="en-US" altLang="it-IT" sz="1800" dirty="0">
              <a:sym typeface="Wingdings 3" panose="05040102010807070707" pitchFamily="18" charset="2"/>
            </a:endParaRPr>
          </a:p>
        </p:txBody>
      </p:sp>
      <p:pic>
        <p:nvPicPr>
          <p:cNvPr id="1089538" name="Picture 2" descr="Image result for dante paradiso&quot;">
            <a:extLst>
              <a:ext uri="{FF2B5EF4-FFF2-40B4-BE49-F238E27FC236}">
                <a16:creationId xmlns:a16="http://schemas.microsoft.com/office/drawing/2014/main" id="{D47EC443-9245-4F93-9E9E-1D607A97B2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5443" y="3634234"/>
            <a:ext cx="4313113" cy="24692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6115">
                                            <p:txEl>
                                              <p:pRg st="1" end="1"/>
                                            </p:txEl>
                                          </p:spTgt>
                                        </p:tgtEl>
                                        <p:attrNameLst>
                                          <p:attrName>style.visibility</p:attrName>
                                        </p:attrNameLst>
                                      </p:cBhvr>
                                      <p:to>
                                        <p:strVal val="visible"/>
                                      </p:to>
                                    </p:set>
                                    <p:anim calcmode="lin" valueType="num">
                                      <p:cBhvr additive="base">
                                        <p:cTn id="7" dur="500" fill="hold"/>
                                        <p:tgtEl>
                                          <p:spTgt spid="98611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611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86115">
                                            <p:txEl>
                                              <p:pRg st="2" end="2"/>
                                            </p:txEl>
                                          </p:spTgt>
                                        </p:tgtEl>
                                        <p:attrNameLst>
                                          <p:attrName>style.visibility</p:attrName>
                                        </p:attrNameLst>
                                      </p:cBhvr>
                                      <p:to>
                                        <p:strVal val="visible"/>
                                      </p:to>
                                    </p:set>
                                    <p:anim calcmode="lin" valueType="num">
                                      <p:cBhvr additive="base">
                                        <p:cTn id="11" dur="500" fill="hold"/>
                                        <p:tgtEl>
                                          <p:spTgt spid="98611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8611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86115">
                                            <p:txEl>
                                              <p:pRg st="3" end="3"/>
                                            </p:txEl>
                                          </p:spTgt>
                                        </p:tgtEl>
                                        <p:attrNameLst>
                                          <p:attrName>style.visibility</p:attrName>
                                        </p:attrNameLst>
                                      </p:cBhvr>
                                      <p:to>
                                        <p:strVal val="visible"/>
                                      </p:to>
                                    </p:set>
                                    <p:anim calcmode="lin" valueType="num">
                                      <p:cBhvr additive="base">
                                        <p:cTn id="15" dur="500" fill="hold"/>
                                        <p:tgtEl>
                                          <p:spTgt spid="98611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8611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86115">
                                            <p:txEl>
                                              <p:pRg st="4" end="4"/>
                                            </p:txEl>
                                          </p:spTgt>
                                        </p:tgtEl>
                                        <p:attrNameLst>
                                          <p:attrName>style.visibility</p:attrName>
                                        </p:attrNameLst>
                                      </p:cBhvr>
                                      <p:to>
                                        <p:strVal val="visible"/>
                                      </p:to>
                                    </p:set>
                                    <p:anim calcmode="lin" valueType="num">
                                      <p:cBhvr additive="base">
                                        <p:cTn id="19" dur="500" fill="hold"/>
                                        <p:tgtEl>
                                          <p:spTgt spid="9861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611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89538"/>
                                        </p:tgtEl>
                                        <p:attrNameLst>
                                          <p:attrName>style.visibility</p:attrName>
                                        </p:attrNameLst>
                                      </p:cBhvr>
                                      <p:to>
                                        <p:strVal val="visible"/>
                                      </p:to>
                                    </p:set>
                                    <p:anim calcmode="lin" valueType="num">
                                      <p:cBhvr additive="base">
                                        <p:cTn id="23" dur="500" fill="hold"/>
                                        <p:tgtEl>
                                          <p:spTgt spid="1089538"/>
                                        </p:tgtEl>
                                        <p:attrNameLst>
                                          <p:attrName>ppt_x</p:attrName>
                                        </p:attrNameLst>
                                      </p:cBhvr>
                                      <p:tavLst>
                                        <p:tav tm="0">
                                          <p:val>
                                            <p:strVal val="#ppt_x"/>
                                          </p:val>
                                        </p:tav>
                                        <p:tav tm="100000">
                                          <p:val>
                                            <p:strVal val="#ppt_x"/>
                                          </p:val>
                                        </p:tav>
                                      </p:tavLst>
                                    </p:anim>
                                    <p:anim calcmode="lin" valueType="num">
                                      <p:cBhvr additive="base">
                                        <p:cTn id="24" dur="500" fill="hold"/>
                                        <p:tgtEl>
                                          <p:spTgt spid="10895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611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47FA7BFE-83EF-48CE-A38E-64CEFE584D35}"/>
              </a:ext>
            </a:extLst>
          </p:cNvPr>
          <p:cNvSpPr>
            <a:spLocks noGrp="1"/>
          </p:cNvSpPr>
          <p:nvPr>
            <p:ph type="sldNum" sz="quarter" idx="10"/>
          </p:nvPr>
        </p:nvSpPr>
        <p:spPr/>
        <p:txBody>
          <a:bodyPr/>
          <a:lstStyle/>
          <a:p>
            <a:fld id="{B5B004C3-ED33-4F67-92C9-49633A0D9E91}" type="slidenum">
              <a:rPr lang="it-IT" altLang="it-IT"/>
              <a:pPr/>
              <a:t>30</a:t>
            </a:fld>
            <a:endParaRPr lang="it-IT" altLang="it-IT"/>
          </a:p>
        </p:txBody>
      </p:sp>
      <p:sp>
        <p:nvSpPr>
          <p:cNvPr id="944130" name="Rectangle 2">
            <a:extLst>
              <a:ext uri="{FF2B5EF4-FFF2-40B4-BE49-F238E27FC236}">
                <a16:creationId xmlns:a16="http://schemas.microsoft.com/office/drawing/2014/main" id="{325F077B-D194-4633-9066-0A23D29A7D3E}"/>
              </a:ext>
            </a:extLst>
          </p:cNvPr>
          <p:cNvSpPr>
            <a:spLocks noGrp="1" noChangeArrowheads="1"/>
          </p:cNvSpPr>
          <p:nvPr>
            <p:ph type="title"/>
          </p:nvPr>
        </p:nvSpPr>
        <p:spPr/>
        <p:txBody>
          <a:bodyPr/>
          <a:lstStyle/>
          <a:p>
            <a:r>
              <a:rPr lang="en-GB" altLang="it-IT" sz="2000"/>
              <a:t>iii) Monopolio e discriminazione dei prezzi</a:t>
            </a:r>
          </a:p>
        </p:txBody>
      </p:sp>
      <p:sp>
        <p:nvSpPr>
          <p:cNvPr id="944131" name="Rectangle 3">
            <a:extLst>
              <a:ext uri="{FF2B5EF4-FFF2-40B4-BE49-F238E27FC236}">
                <a16:creationId xmlns:a16="http://schemas.microsoft.com/office/drawing/2014/main" id="{EB7703DF-5688-4873-9820-F45C32B461D4}"/>
              </a:ext>
            </a:extLst>
          </p:cNvPr>
          <p:cNvSpPr>
            <a:spLocks noGrp="1" noChangeArrowheads="1"/>
          </p:cNvSpPr>
          <p:nvPr>
            <p:ph type="body" idx="1"/>
          </p:nvPr>
        </p:nvSpPr>
        <p:spPr bwMode="auto">
          <a:xfrm>
            <a:off x="827088" y="2205038"/>
            <a:ext cx="8208962"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77850" indent="-577850">
              <a:lnSpc>
                <a:spcPct val="80000"/>
              </a:lnSpc>
            </a:pPr>
            <a:r>
              <a:rPr lang="it-IT" altLang="it-IT" sz="1800" b="1">
                <a:solidFill>
                  <a:schemeClr val="hlink"/>
                </a:solidFill>
              </a:rPr>
              <a:t>Discriminazione dei prezzi</a:t>
            </a:r>
          </a:p>
          <a:p>
            <a:pPr marL="577850" indent="-577850">
              <a:lnSpc>
                <a:spcPct val="80000"/>
              </a:lnSpc>
            </a:pPr>
            <a:endParaRPr lang="it-IT" altLang="it-IT" sz="1800"/>
          </a:p>
          <a:p>
            <a:pPr marL="577850" indent="-577850">
              <a:lnSpc>
                <a:spcPct val="80000"/>
              </a:lnSpc>
            </a:pPr>
            <a:r>
              <a:rPr lang="it-IT" altLang="it-IT" sz="1800" b="1"/>
              <a:t>Possibile solo in monopolio:</a:t>
            </a:r>
            <a:r>
              <a:rPr lang="it-IT" altLang="it-IT" sz="1800"/>
              <a:t> concorrenza perfetta e possibilità dei consumatori discriminati di rivolgersi ad altri produttori</a:t>
            </a:r>
          </a:p>
          <a:p>
            <a:pPr marL="577850" indent="-577850">
              <a:lnSpc>
                <a:spcPct val="80000"/>
              </a:lnSpc>
            </a:pPr>
            <a:endParaRPr lang="it-IT" altLang="it-IT" sz="1800"/>
          </a:p>
          <a:p>
            <a:pPr marL="577850" indent="-577850">
              <a:lnSpc>
                <a:spcPct val="80000"/>
              </a:lnSpc>
            </a:pPr>
            <a:r>
              <a:rPr lang="it-IT" altLang="it-IT" sz="1800" b="1"/>
              <a:t>In monopolio possibile solo in assenza di arbitraggio</a:t>
            </a:r>
            <a:r>
              <a:rPr lang="it-IT" altLang="it-IT" sz="1800"/>
              <a:t>: consumatori “non comunicanti” (es. distanza)</a:t>
            </a:r>
          </a:p>
          <a:p>
            <a:pPr marL="577850" indent="-577850">
              <a:lnSpc>
                <a:spcPct val="80000"/>
              </a:lnSpc>
            </a:pPr>
            <a:endParaRPr lang="it-IT" altLang="it-IT" sz="1800"/>
          </a:p>
          <a:p>
            <a:pPr marL="577850" indent="-577850">
              <a:lnSpc>
                <a:spcPct val="80000"/>
              </a:lnSpc>
            </a:pPr>
            <a:r>
              <a:rPr lang="it-IT" altLang="it-IT" sz="1800" b="1"/>
              <a:t>In monopolio, massimamente efficace per il produttore nel caso di </a:t>
            </a:r>
            <a:r>
              <a:rPr lang="it-IT" altLang="it-IT" sz="1800" b="1">
                <a:solidFill>
                  <a:srgbClr val="FF3300"/>
                </a:solidFill>
              </a:rPr>
              <a:t>discriminazione perfetta</a:t>
            </a:r>
            <a:r>
              <a:rPr lang="it-IT" altLang="it-IT" sz="1800"/>
              <a:t>: tanti prezzi quante le disponibilità a pagare dei singoli consumatori …</a:t>
            </a:r>
          </a:p>
          <a:p>
            <a:pPr marL="577850" indent="-577850">
              <a:lnSpc>
                <a:spcPct val="80000"/>
              </a:lnSpc>
            </a:pPr>
            <a:endParaRPr lang="it-IT" altLang="it-IT" sz="1800"/>
          </a:p>
          <a:p>
            <a:pPr marL="952500" lvl="1" indent="-495300">
              <a:lnSpc>
                <a:spcPct val="80000"/>
              </a:lnSpc>
            </a:pPr>
            <a:r>
              <a:rPr lang="it-IT" altLang="it-IT" sz="1700" b="1">
                <a:solidFill>
                  <a:schemeClr val="hlink"/>
                </a:solidFill>
              </a:rPr>
              <a:t>Inclusione di tutti i consumatori</a:t>
            </a:r>
            <a:r>
              <a:rPr lang="it-IT" altLang="it-IT" sz="1700"/>
              <a:t>: più benessere per la collettività, ma … </a:t>
            </a:r>
          </a:p>
          <a:p>
            <a:pPr marL="952500" lvl="1" indent="-495300">
              <a:lnSpc>
                <a:spcPct val="80000"/>
              </a:lnSpc>
            </a:pPr>
            <a:endParaRPr lang="it-IT" altLang="it-IT" sz="1700"/>
          </a:p>
          <a:p>
            <a:pPr marL="952500" lvl="1" indent="-495300">
              <a:lnSpc>
                <a:spcPct val="80000"/>
              </a:lnSpc>
            </a:pPr>
            <a:r>
              <a:rPr lang="it-IT" altLang="it-IT" sz="1700" b="1">
                <a:solidFill>
                  <a:schemeClr val="hlink"/>
                </a:solidFill>
              </a:rPr>
              <a:t>Estrazione di tutto il loro surplus</a:t>
            </a:r>
            <a:r>
              <a:rPr lang="it-IT" altLang="it-IT" sz="1700"/>
              <a:t>: più benessere per il solo produttore! </a:t>
            </a:r>
          </a:p>
          <a:p>
            <a:pPr marL="577850" indent="-577850">
              <a:lnSpc>
                <a:spcPct val="80000"/>
              </a:lnSpc>
            </a:pPr>
            <a:endParaRPr lang="it-IT" altLang="it-IT" sz="1900"/>
          </a:p>
          <a:p>
            <a:pPr marL="577850" indent="-577850">
              <a:lnSpc>
                <a:spcPct val="80000"/>
              </a:lnSpc>
            </a:pPr>
            <a:endParaRPr lang="it-IT" altLang="it-IT" sz="1900"/>
          </a:p>
          <a:p>
            <a:pPr marL="577850" indent="-577850">
              <a:lnSpc>
                <a:spcPct val="80000"/>
              </a:lnSpc>
            </a:pPr>
            <a:endParaRPr lang="it-IT" altLang="it-IT" sz="1900"/>
          </a:p>
          <a:p>
            <a:pPr marL="577850" indent="-577850">
              <a:lnSpc>
                <a:spcPct val="80000"/>
              </a:lnSpc>
            </a:pPr>
            <a:endParaRPr lang="it-IT" altLang="it-IT" sz="19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44131">
                                            <p:txEl>
                                              <p:pRg st="0" end="0"/>
                                            </p:txEl>
                                          </p:spTgt>
                                        </p:tgtEl>
                                        <p:attrNameLst>
                                          <p:attrName>style.visibility</p:attrName>
                                        </p:attrNameLst>
                                      </p:cBhvr>
                                      <p:to>
                                        <p:strVal val="visible"/>
                                      </p:to>
                                    </p:set>
                                    <p:animEffect transition="in" filter="slide(fromBottom)">
                                      <p:cBhvr>
                                        <p:cTn id="7" dur="500"/>
                                        <p:tgtEl>
                                          <p:spTgt spid="944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44131">
                                            <p:txEl>
                                              <p:pRg st="2" end="2"/>
                                            </p:txEl>
                                          </p:spTgt>
                                        </p:tgtEl>
                                        <p:attrNameLst>
                                          <p:attrName>style.visibility</p:attrName>
                                        </p:attrNameLst>
                                      </p:cBhvr>
                                      <p:to>
                                        <p:strVal val="visible"/>
                                      </p:to>
                                    </p:set>
                                    <p:animEffect transition="in" filter="slide(fromBottom)">
                                      <p:cBhvr>
                                        <p:cTn id="12" dur="500"/>
                                        <p:tgtEl>
                                          <p:spTgt spid="9441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44131">
                                            <p:txEl>
                                              <p:pRg st="4" end="4"/>
                                            </p:txEl>
                                          </p:spTgt>
                                        </p:tgtEl>
                                        <p:attrNameLst>
                                          <p:attrName>style.visibility</p:attrName>
                                        </p:attrNameLst>
                                      </p:cBhvr>
                                      <p:to>
                                        <p:strVal val="visible"/>
                                      </p:to>
                                    </p:set>
                                    <p:animEffect transition="in" filter="slide(fromBottom)">
                                      <p:cBhvr>
                                        <p:cTn id="17" dur="500"/>
                                        <p:tgtEl>
                                          <p:spTgt spid="94413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44131">
                                            <p:txEl>
                                              <p:pRg st="6" end="6"/>
                                            </p:txEl>
                                          </p:spTgt>
                                        </p:tgtEl>
                                        <p:attrNameLst>
                                          <p:attrName>style.visibility</p:attrName>
                                        </p:attrNameLst>
                                      </p:cBhvr>
                                      <p:to>
                                        <p:strVal val="visible"/>
                                      </p:to>
                                    </p:set>
                                    <p:animEffect transition="in" filter="slide(fromBottom)">
                                      <p:cBhvr>
                                        <p:cTn id="22" dur="500"/>
                                        <p:tgtEl>
                                          <p:spTgt spid="944131">
                                            <p:txEl>
                                              <p:pRg st="6" end="6"/>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944131">
                                            <p:txEl>
                                              <p:pRg st="8" end="8"/>
                                            </p:txEl>
                                          </p:spTgt>
                                        </p:tgtEl>
                                        <p:attrNameLst>
                                          <p:attrName>style.visibility</p:attrName>
                                        </p:attrNameLst>
                                      </p:cBhvr>
                                      <p:to>
                                        <p:strVal val="visible"/>
                                      </p:to>
                                    </p:set>
                                    <p:animEffect transition="in" filter="slide(fromBottom)">
                                      <p:cBhvr>
                                        <p:cTn id="25" dur="500"/>
                                        <p:tgtEl>
                                          <p:spTgt spid="944131">
                                            <p:txEl>
                                              <p:pRg st="8" end="8"/>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944131">
                                            <p:txEl>
                                              <p:pRg st="10" end="10"/>
                                            </p:txEl>
                                          </p:spTgt>
                                        </p:tgtEl>
                                        <p:attrNameLst>
                                          <p:attrName>style.visibility</p:attrName>
                                        </p:attrNameLst>
                                      </p:cBhvr>
                                      <p:to>
                                        <p:strVal val="visible"/>
                                      </p:to>
                                    </p:set>
                                    <p:animEffect transition="in" filter="slide(fromBottom)">
                                      <p:cBhvr>
                                        <p:cTn id="28" dur="500"/>
                                        <p:tgtEl>
                                          <p:spTgt spid="9441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413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 name="Segnaposto numero diapositiva 2">
            <a:extLst>
              <a:ext uri="{FF2B5EF4-FFF2-40B4-BE49-F238E27FC236}">
                <a16:creationId xmlns:a16="http://schemas.microsoft.com/office/drawing/2014/main" id="{EDB71F4D-0E70-4182-B49E-E0FB450FE4C1}"/>
              </a:ext>
            </a:extLst>
          </p:cNvPr>
          <p:cNvSpPr>
            <a:spLocks noGrp="1"/>
          </p:cNvSpPr>
          <p:nvPr>
            <p:ph type="sldNum" sz="quarter" idx="10"/>
          </p:nvPr>
        </p:nvSpPr>
        <p:spPr/>
        <p:txBody>
          <a:bodyPr/>
          <a:lstStyle/>
          <a:p>
            <a:fld id="{6EFDDA82-84FD-47DE-9143-5039F3E7AA2E}" type="slidenum">
              <a:rPr lang="it-IT" altLang="it-IT"/>
              <a:pPr/>
              <a:t>31</a:t>
            </a:fld>
            <a:endParaRPr lang="it-IT" altLang="it-IT"/>
          </a:p>
        </p:txBody>
      </p:sp>
      <p:grpSp>
        <p:nvGrpSpPr>
          <p:cNvPr id="821325" name="Group 77">
            <a:extLst>
              <a:ext uri="{FF2B5EF4-FFF2-40B4-BE49-F238E27FC236}">
                <a16:creationId xmlns:a16="http://schemas.microsoft.com/office/drawing/2014/main" id="{40EE984A-EAC6-4F3B-B9C2-8D5F9C350E99}"/>
              </a:ext>
            </a:extLst>
          </p:cNvPr>
          <p:cNvGrpSpPr>
            <a:grpSpLocks/>
          </p:cNvGrpSpPr>
          <p:nvPr/>
        </p:nvGrpSpPr>
        <p:grpSpPr bwMode="auto">
          <a:xfrm>
            <a:off x="5072063" y="2760663"/>
            <a:ext cx="3325812" cy="1673225"/>
            <a:chOff x="3195" y="1739"/>
            <a:chExt cx="2095" cy="1054"/>
          </a:xfrm>
        </p:grpSpPr>
        <p:sp>
          <p:nvSpPr>
            <p:cNvPr id="821278" name="Line 30">
              <a:extLst>
                <a:ext uri="{FF2B5EF4-FFF2-40B4-BE49-F238E27FC236}">
                  <a16:creationId xmlns:a16="http://schemas.microsoft.com/office/drawing/2014/main" id="{FE5CE250-9B31-4718-BBBF-52D17790C637}"/>
                </a:ext>
              </a:extLst>
            </p:cNvPr>
            <p:cNvSpPr>
              <a:spLocks noChangeShapeType="1"/>
            </p:cNvSpPr>
            <p:nvPr/>
          </p:nvSpPr>
          <p:spPr bwMode="auto">
            <a:xfrm rot="-866066">
              <a:off x="3534" y="1739"/>
              <a:ext cx="1563" cy="1005"/>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80" name="Text Box 32">
              <a:extLst>
                <a:ext uri="{FF2B5EF4-FFF2-40B4-BE49-F238E27FC236}">
                  <a16:creationId xmlns:a16="http://schemas.microsoft.com/office/drawing/2014/main" id="{5D513576-4FED-4615-B577-BBA682B2EFD4}"/>
                </a:ext>
              </a:extLst>
            </p:cNvPr>
            <p:cNvSpPr txBox="1">
              <a:spLocks noChangeArrowheads="1"/>
            </p:cNvSpPr>
            <p:nvPr/>
          </p:nvSpPr>
          <p:spPr bwMode="auto">
            <a:xfrm>
              <a:off x="4639" y="2523"/>
              <a:ext cx="651" cy="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D = RMe</a:t>
              </a:r>
              <a:endParaRPr lang="it-IT" altLang="it-IT" sz="1400" b="1"/>
            </a:p>
          </p:txBody>
        </p:sp>
        <p:sp>
          <p:nvSpPr>
            <p:cNvPr id="821274" name="Text Box 26">
              <a:extLst>
                <a:ext uri="{FF2B5EF4-FFF2-40B4-BE49-F238E27FC236}">
                  <a16:creationId xmlns:a16="http://schemas.microsoft.com/office/drawing/2014/main" id="{616EAF7D-B3D0-4FA2-8F16-4835FA6ECCDD}"/>
                </a:ext>
              </a:extLst>
            </p:cNvPr>
            <p:cNvSpPr txBox="1">
              <a:spLocks noChangeArrowheads="1"/>
            </p:cNvSpPr>
            <p:nvPr/>
          </p:nvSpPr>
          <p:spPr bwMode="auto">
            <a:xfrm>
              <a:off x="3195" y="1749"/>
              <a:ext cx="229" cy="1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 a</a:t>
              </a:r>
              <a:endParaRPr lang="it-IT" altLang="it-IT" sz="1400" b="1"/>
            </a:p>
          </p:txBody>
        </p:sp>
      </p:grpSp>
      <p:sp>
        <p:nvSpPr>
          <p:cNvPr id="821252" name="Rectangle 4">
            <a:extLst>
              <a:ext uri="{FF2B5EF4-FFF2-40B4-BE49-F238E27FC236}">
                <a16:creationId xmlns:a16="http://schemas.microsoft.com/office/drawing/2014/main" id="{B2792DC9-F8D4-413E-ADC4-27CDDA1CE908}"/>
              </a:ext>
            </a:extLst>
          </p:cNvPr>
          <p:cNvSpPr>
            <a:spLocks noGrp="1" noChangeArrowheads="1"/>
          </p:cNvSpPr>
          <p:nvPr>
            <p:ph type="title"/>
          </p:nvPr>
        </p:nvSpPr>
        <p:spPr/>
        <p:txBody>
          <a:bodyPr/>
          <a:lstStyle/>
          <a:p>
            <a:r>
              <a:rPr lang="it-IT" altLang="it-IT"/>
              <a:t>Figura 5 – Discriminazione perfetta dei prezzi e benessere della società</a:t>
            </a:r>
          </a:p>
        </p:txBody>
      </p:sp>
      <p:grpSp>
        <p:nvGrpSpPr>
          <p:cNvPr id="821310" name="Group 62">
            <a:extLst>
              <a:ext uri="{FF2B5EF4-FFF2-40B4-BE49-F238E27FC236}">
                <a16:creationId xmlns:a16="http://schemas.microsoft.com/office/drawing/2014/main" id="{B07DCFEC-5369-4ABA-9C6D-5ECAB4374522}"/>
              </a:ext>
            </a:extLst>
          </p:cNvPr>
          <p:cNvGrpSpPr>
            <a:grpSpLocks/>
          </p:cNvGrpSpPr>
          <p:nvPr/>
        </p:nvGrpSpPr>
        <p:grpSpPr bwMode="auto">
          <a:xfrm>
            <a:off x="1808163" y="2965450"/>
            <a:ext cx="2225675" cy="2100263"/>
            <a:chOff x="1139" y="1868"/>
            <a:chExt cx="1402" cy="1323"/>
          </a:xfrm>
        </p:grpSpPr>
        <p:sp>
          <p:nvSpPr>
            <p:cNvPr id="821256" name="Line 8">
              <a:extLst>
                <a:ext uri="{FF2B5EF4-FFF2-40B4-BE49-F238E27FC236}">
                  <a16:creationId xmlns:a16="http://schemas.microsoft.com/office/drawing/2014/main" id="{94CD8FA7-85CB-4468-BBF9-BE4A3A80087A}"/>
                </a:ext>
              </a:extLst>
            </p:cNvPr>
            <p:cNvSpPr>
              <a:spLocks noChangeShapeType="1"/>
            </p:cNvSpPr>
            <p:nvPr/>
          </p:nvSpPr>
          <p:spPr bwMode="auto">
            <a:xfrm>
              <a:off x="1139" y="1868"/>
              <a:ext cx="981" cy="1161"/>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64" name="Text Box 16">
              <a:extLst>
                <a:ext uri="{FF2B5EF4-FFF2-40B4-BE49-F238E27FC236}">
                  <a16:creationId xmlns:a16="http://schemas.microsoft.com/office/drawing/2014/main" id="{B8F60FDA-FE42-49E5-9777-902433E0B2B0}"/>
                </a:ext>
              </a:extLst>
            </p:cNvPr>
            <p:cNvSpPr txBox="1">
              <a:spLocks noChangeArrowheads="1"/>
            </p:cNvSpPr>
            <p:nvPr/>
          </p:nvSpPr>
          <p:spPr bwMode="auto">
            <a:xfrm>
              <a:off x="2028" y="2894"/>
              <a:ext cx="513" cy="2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000" i="1"/>
                <a:t> </a:t>
              </a:r>
              <a:r>
                <a:rPr lang="it-IT" altLang="it-IT" sz="1400" b="1" i="1"/>
                <a:t>RMg</a:t>
              </a:r>
              <a:endParaRPr lang="it-IT" altLang="it-IT" sz="1400" b="1"/>
            </a:p>
          </p:txBody>
        </p:sp>
      </p:grpSp>
      <p:grpSp>
        <p:nvGrpSpPr>
          <p:cNvPr id="821312" name="Group 64">
            <a:extLst>
              <a:ext uri="{FF2B5EF4-FFF2-40B4-BE49-F238E27FC236}">
                <a16:creationId xmlns:a16="http://schemas.microsoft.com/office/drawing/2014/main" id="{C2C26903-E243-4771-82B7-7CFADBC64A13}"/>
              </a:ext>
            </a:extLst>
          </p:cNvPr>
          <p:cNvGrpSpPr>
            <a:grpSpLocks/>
          </p:cNvGrpSpPr>
          <p:nvPr/>
        </p:nvGrpSpPr>
        <p:grpSpPr bwMode="auto">
          <a:xfrm>
            <a:off x="1370013" y="3365500"/>
            <a:ext cx="3665537" cy="614363"/>
            <a:chOff x="863" y="2120"/>
            <a:chExt cx="2309" cy="387"/>
          </a:xfrm>
        </p:grpSpPr>
        <p:sp>
          <p:nvSpPr>
            <p:cNvPr id="821265" name="Text Box 17">
              <a:extLst>
                <a:ext uri="{FF2B5EF4-FFF2-40B4-BE49-F238E27FC236}">
                  <a16:creationId xmlns:a16="http://schemas.microsoft.com/office/drawing/2014/main" id="{3A7D6B84-25D8-4128-88CD-13896EDEDAD8}"/>
                </a:ext>
              </a:extLst>
            </p:cNvPr>
            <p:cNvSpPr txBox="1">
              <a:spLocks noChangeArrowheads="1"/>
            </p:cNvSpPr>
            <p:nvPr/>
          </p:nvSpPr>
          <p:spPr bwMode="auto">
            <a:xfrm>
              <a:off x="2336" y="2120"/>
              <a:ext cx="836" cy="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CMg = CMe</a:t>
              </a:r>
              <a:endParaRPr lang="it-IT" altLang="it-IT" sz="1400" b="1"/>
            </a:p>
          </p:txBody>
        </p:sp>
        <p:sp>
          <p:nvSpPr>
            <p:cNvPr id="821266" name="Line 18">
              <a:extLst>
                <a:ext uri="{FF2B5EF4-FFF2-40B4-BE49-F238E27FC236}">
                  <a16:creationId xmlns:a16="http://schemas.microsoft.com/office/drawing/2014/main" id="{C1612BC0-011C-41DA-AF5D-3FD1AD5FAF2D}"/>
                </a:ext>
              </a:extLst>
            </p:cNvPr>
            <p:cNvSpPr>
              <a:spLocks noChangeShapeType="1"/>
            </p:cNvSpPr>
            <p:nvPr/>
          </p:nvSpPr>
          <p:spPr bwMode="auto">
            <a:xfrm>
              <a:off x="1140" y="2336"/>
              <a:ext cx="1718"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68" name="Text Box 20">
              <a:extLst>
                <a:ext uri="{FF2B5EF4-FFF2-40B4-BE49-F238E27FC236}">
                  <a16:creationId xmlns:a16="http://schemas.microsoft.com/office/drawing/2014/main" id="{B5C18776-0347-48F0-964A-FAAE977B8836}"/>
                </a:ext>
              </a:extLst>
            </p:cNvPr>
            <p:cNvSpPr txBox="1">
              <a:spLocks noChangeArrowheads="1"/>
            </p:cNvSpPr>
            <p:nvPr/>
          </p:nvSpPr>
          <p:spPr bwMode="auto">
            <a:xfrm>
              <a:off x="863" y="2237"/>
              <a:ext cx="301" cy="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 H</a:t>
              </a:r>
              <a:endParaRPr lang="it-IT" altLang="it-IT" sz="1400" b="1"/>
            </a:p>
          </p:txBody>
        </p:sp>
      </p:grpSp>
      <p:grpSp>
        <p:nvGrpSpPr>
          <p:cNvPr id="821308" name="Group 60">
            <a:extLst>
              <a:ext uri="{FF2B5EF4-FFF2-40B4-BE49-F238E27FC236}">
                <a16:creationId xmlns:a16="http://schemas.microsoft.com/office/drawing/2014/main" id="{136E80EA-26ED-4C74-B8D8-CACDA668A122}"/>
              </a:ext>
            </a:extLst>
          </p:cNvPr>
          <p:cNvGrpSpPr>
            <a:grpSpLocks/>
          </p:cNvGrpSpPr>
          <p:nvPr/>
        </p:nvGrpSpPr>
        <p:grpSpPr bwMode="auto">
          <a:xfrm>
            <a:off x="1370013" y="2790825"/>
            <a:ext cx="3956050" cy="1760538"/>
            <a:chOff x="863" y="1758"/>
            <a:chExt cx="2492" cy="1109"/>
          </a:xfrm>
        </p:grpSpPr>
        <p:sp>
          <p:nvSpPr>
            <p:cNvPr id="821255" name="Line 7">
              <a:extLst>
                <a:ext uri="{FF2B5EF4-FFF2-40B4-BE49-F238E27FC236}">
                  <a16:creationId xmlns:a16="http://schemas.microsoft.com/office/drawing/2014/main" id="{7FC019A6-38BF-4331-A2B8-33DD9F2FCAF0}"/>
                </a:ext>
              </a:extLst>
            </p:cNvPr>
            <p:cNvSpPr>
              <a:spLocks noChangeShapeType="1"/>
            </p:cNvSpPr>
            <p:nvPr/>
          </p:nvSpPr>
          <p:spPr bwMode="auto">
            <a:xfrm rot="-396046">
              <a:off x="1196" y="1796"/>
              <a:ext cx="1509" cy="97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63" name="Text Box 15">
              <a:extLst>
                <a:ext uri="{FF2B5EF4-FFF2-40B4-BE49-F238E27FC236}">
                  <a16:creationId xmlns:a16="http://schemas.microsoft.com/office/drawing/2014/main" id="{30161712-44AA-4072-B736-500B494D5C6C}"/>
                </a:ext>
              </a:extLst>
            </p:cNvPr>
            <p:cNvSpPr txBox="1">
              <a:spLocks noChangeArrowheads="1"/>
            </p:cNvSpPr>
            <p:nvPr/>
          </p:nvSpPr>
          <p:spPr bwMode="auto">
            <a:xfrm>
              <a:off x="2681" y="2570"/>
              <a:ext cx="674" cy="2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 D = RMe</a:t>
              </a:r>
              <a:endParaRPr lang="it-IT" altLang="it-IT" sz="1400" b="1"/>
            </a:p>
          </p:txBody>
        </p:sp>
        <p:sp>
          <p:nvSpPr>
            <p:cNvPr id="821257" name="Text Box 9">
              <a:extLst>
                <a:ext uri="{FF2B5EF4-FFF2-40B4-BE49-F238E27FC236}">
                  <a16:creationId xmlns:a16="http://schemas.microsoft.com/office/drawing/2014/main" id="{B1A287C1-1249-408E-9115-901CF5A9BE1B}"/>
                </a:ext>
              </a:extLst>
            </p:cNvPr>
            <p:cNvSpPr txBox="1">
              <a:spLocks noChangeArrowheads="1"/>
            </p:cNvSpPr>
            <p:nvPr/>
          </p:nvSpPr>
          <p:spPr bwMode="auto">
            <a:xfrm>
              <a:off x="863" y="1758"/>
              <a:ext cx="360" cy="2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000" i="1"/>
                <a:t> </a:t>
              </a:r>
              <a:r>
                <a:rPr lang="it-IT" altLang="it-IT" sz="1400" b="1" i="1"/>
                <a:t>a</a:t>
              </a:r>
              <a:endParaRPr lang="it-IT" altLang="it-IT" sz="1400" b="1"/>
            </a:p>
          </p:txBody>
        </p:sp>
      </p:grpSp>
      <p:grpSp>
        <p:nvGrpSpPr>
          <p:cNvPr id="821311" name="Group 63">
            <a:extLst>
              <a:ext uri="{FF2B5EF4-FFF2-40B4-BE49-F238E27FC236}">
                <a16:creationId xmlns:a16="http://schemas.microsoft.com/office/drawing/2014/main" id="{DCA3B7DF-F551-4C0F-AE6E-9893AF93AAFB}"/>
              </a:ext>
            </a:extLst>
          </p:cNvPr>
          <p:cNvGrpSpPr>
            <a:grpSpLocks/>
          </p:cNvGrpSpPr>
          <p:nvPr/>
        </p:nvGrpSpPr>
        <p:grpSpPr bwMode="auto">
          <a:xfrm>
            <a:off x="1355725" y="3033713"/>
            <a:ext cx="1519238" cy="2689225"/>
            <a:chOff x="854" y="1911"/>
            <a:chExt cx="957" cy="1694"/>
          </a:xfrm>
        </p:grpSpPr>
        <p:sp>
          <p:nvSpPr>
            <p:cNvPr id="821258" name="Text Box 10">
              <a:extLst>
                <a:ext uri="{FF2B5EF4-FFF2-40B4-BE49-F238E27FC236}">
                  <a16:creationId xmlns:a16="http://schemas.microsoft.com/office/drawing/2014/main" id="{F3565B9E-214C-48C7-9C74-7F9CF46DA943}"/>
                </a:ext>
              </a:extLst>
            </p:cNvPr>
            <p:cNvSpPr txBox="1">
              <a:spLocks noChangeArrowheads="1"/>
            </p:cNvSpPr>
            <p:nvPr/>
          </p:nvSpPr>
          <p:spPr bwMode="auto">
            <a:xfrm>
              <a:off x="1482" y="1911"/>
              <a:ext cx="288"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G</a:t>
              </a:r>
              <a:endParaRPr lang="it-IT" altLang="it-IT" sz="1400" b="1"/>
            </a:p>
          </p:txBody>
        </p:sp>
        <p:sp>
          <p:nvSpPr>
            <p:cNvPr id="821259" name="Text Box 11">
              <a:extLst>
                <a:ext uri="{FF2B5EF4-FFF2-40B4-BE49-F238E27FC236}">
                  <a16:creationId xmlns:a16="http://schemas.microsoft.com/office/drawing/2014/main" id="{9082A930-2A7B-43B2-9AF2-40C4B6962B89}"/>
                </a:ext>
              </a:extLst>
            </p:cNvPr>
            <p:cNvSpPr txBox="1">
              <a:spLocks noChangeArrowheads="1"/>
            </p:cNvSpPr>
            <p:nvPr/>
          </p:nvSpPr>
          <p:spPr bwMode="auto">
            <a:xfrm>
              <a:off x="854" y="1928"/>
              <a:ext cx="405" cy="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 p</a:t>
              </a:r>
              <a:r>
                <a:rPr lang="it-IT" altLang="it-IT" sz="1400" b="1" i="1" baseline="-25000"/>
                <a:t>M</a:t>
              </a:r>
              <a:endParaRPr lang="it-IT" altLang="it-IT" sz="1400" b="1"/>
            </a:p>
          </p:txBody>
        </p:sp>
        <p:sp>
          <p:nvSpPr>
            <p:cNvPr id="821260" name="Text Box 12">
              <a:extLst>
                <a:ext uri="{FF2B5EF4-FFF2-40B4-BE49-F238E27FC236}">
                  <a16:creationId xmlns:a16="http://schemas.microsoft.com/office/drawing/2014/main" id="{7FDAA6D9-DD66-4F34-9CF4-E3AA294CBD10}"/>
                </a:ext>
              </a:extLst>
            </p:cNvPr>
            <p:cNvSpPr txBox="1">
              <a:spLocks noChangeArrowheads="1"/>
            </p:cNvSpPr>
            <p:nvPr/>
          </p:nvSpPr>
          <p:spPr bwMode="auto">
            <a:xfrm>
              <a:off x="1317" y="2309"/>
              <a:ext cx="279"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 L</a:t>
              </a:r>
              <a:endParaRPr lang="it-IT" altLang="it-IT" sz="1400" b="1"/>
            </a:p>
          </p:txBody>
        </p:sp>
        <p:sp>
          <p:nvSpPr>
            <p:cNvPr id="821261" name="Text Box 13">
              <a:extLst>
                <a:ext uri="{FF2B5EF4-FFF2-40B4-BE49-F238E27FC236}">
                  <a16:creationId xmlns:a16="http://schemas.microsoft.com/office/drawing/2014/main" id="{2CBDECAA-8692-4B41-A6DB-6C608DCA76A3}"/>
                </a:ext>
              </a:extLst>
            </p:cNvPr>
            <p:cNvSpPr txBox="1">
              <a:spLocks noChangeArrowheads="1"/>
            </p:cNvSpPr>
            <p:nvPr/>
          </p:nvSpPr>
          <p:spPr bwMode="auto">
            <a:xfrm>
              <a:off x="1379" y="3317"/>
              <a:ext cx="43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q</a:t>
              </a:r>
              <a:r>
                <a:rPr lang="it-IT" altLang="it-IT" sz="1400" b="1" i="1" baseline="-25000"/>
                <a:t>M</a:t>
              </a:r>
              <a:endParaRPr lang="it-IT" altLang="it-IT" sz="1400" b="1"/>
            </a:p>
          </p:txBody>
        </p:sp>
        <p:sp>
          <p:nvSpPr>
            <p:cNvPr id="821270" name="Line 22">
              <a:extLst>
                <a:ext uri="{FF2B5EF4-FFF2-40B4-BE49-F238E27FC236}">
                  <a16:creationId xmlns:a16="http://schemas.microsoft.com/office/drawing/2014/main" id="{C6016FAE-6B4E-4003-A393-9A91D2F7BDF8}"/>
                </a:ext>
              </a:extLst>
            </p:cNvPr>
            <p:cNvSpPr>
              <a:spLocks noChangeShapeType="1"/>
            </p:cNvSpPr>
            <p:nvPr/>
          </p:nvSpPr>
          <p:spPr bwMode="auto">
            <a:xfrm>
              <a:off x="1533" y="2076"/>
              <a:ext cx="0" cy="1251"/>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71" name="Line 23">
              <a:extLst>
                <a:ext uri="{FF2B5EF4-FFF2-40B4-BE49-F238E27FC236}">
                  <a16:creationId xmlns:a16="http://schemas.microsoft.com/office/drawing/2014/main" id="{D09D9590-E43E-4FBE-BE4B-68852F76B7BE}"/>
                </a:ext>
              </a:extLst>
            </p:cNvPr>
            <p:cNvSpPr>
              <a:spLocks noChangeShapeType="1"/>
            </p:cNvSpPr>
            <p:nvPr/>
          </p:nvSpPr>
          <p:spPr bwMode="auto">
            <a:xfrm flipH="1">
              <a:off x="1142" y="2079"/>
              <a:ext cx="393" cy="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21306" name="Group 58">
            <a:extLst>
              <a:ext uri="{FF2B5EF4-FFF2-40B4-BE49-F238E27FC236}">
                <a16:creationId xmlns:a16="http://schemas.microsoft.com/office/drawing/2014/main" id="{76C904DE-50B2-406F-9F33-71C25E0F5CCE}"/>
              </a:ext>
            </a:extLst>
          </p:cNvPr>
          <p:cNvGrpSpPr>
            <a:grpSpLocks/>
          </p:cNvGrpSpPr>
          <p:nvPr/>
        </p:nvGrpSpPr>
        <p:grpSpPr bwMode="auto">
          <a:xfrm>
            <a:off x="1547813" y="2479675"/>
            <a:ext cx="3203575" cy="3768725"/>
            <a:chOff x="975" y="1562"/>
            <a:chExt cx="2018" cy="2374"/>
          </a:xfrm>
        </p:grpSpPr>
        <p:sp>
          <p:nvSpPr>
            <p:cNvPr id="821253" name="Line 5">
              <a:extLst>
                <a:ext uri="{FF2B5EF4-FFF2-40B4-BE49-F238E27FC236}">
                  <a16:creationId xmlns:a16="http://schemas.microsoft.com/office/drawing/2014/main" id="{E1EDFABA-B6C6-4452-B496-80DA3808C714}"/>
                </a:ext>
              </a:extLst>
            </p:cNvPr>
            <p:cNvSpPr>
              <a:spLocks noChangeShapeType="1"/>
            </p:cNvSpPr>
            <p:nvPr/>
          </p:nvSpPr>
          <p:spPr bwMode="auto">
            <a:xfrm flipV="1">
              <a:off x="1139" y="1562"/>
              <a:ext cx="0" cy="1764"/>
            </a:xfrm>
            <a:prstGeom prst="line">
              <a:avLst/>
            </a:prstGeom>
            <a:noFill/>
            <a:ln w="254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54" name="Line 6">
              <a:extLst>
                <a:ext uri="{FF2B5EF4-FFF2-40B4-BE49-F238E27FC236}">
                  <a16:creationId xmlns:a16="http://schemas.microsoft.com/office/drawing/2014/main" id="{CC253816-7BA2-4F8D-B911-754CBF32F9FE}"/>
                </a:ext>
              </a:extLst>
            </p:cNvPr>
            <p:cNvSpPr>
              <a:spLocks noChangeShapeType="1"/>
            </p:cNvSpPr>
            <p:nvPr/>
          </p:nvSpPr>
          <p:spPr bwMode="auto">
            <a:xfrm>
              <a:off x="1139" y="3326"/>
              <a:ext cx="1854" cy="0"/>
            </a:xfrm>
            <a:prstGeom prst="line">
              <a:avLst/>
            </a:prstGeom>
            <a:noFill/>
            <a:ln w="254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69" name="Text Box 21">
              <a:extLst>
                <a:ext uri="{FF2B5EF4-FFF2-40B4-BE49-F238E27FC236}">
                  <a16:creationId xmlns:a16="http://schemas.microsoft.com/office/drawing/2014/main" id="{A79A7EB9-7707-4F09-9F62-4AA3AE1D26A9}"/>
                </a:ext>
              </a:extLst>
            </p:cNvPr>
            <p:cNvSpPr txBox="1">
              <a:spLocks noChangeArrowheads="1"/>
            </p:cNvSpPr>
            <p:nvPr/>
          </p:nvSpPr>
          <p:spPr bwMode="auto">
            <a:xfrm>
              <a:off x="1111" y="3612"/>
              <a:ext cx="1788" cy="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a:t>(a) Assenza di discriminazione</a:t>
              </a:r>
            </a:p>
          </p:txBody>
        </p:sp>
        <p:sp>
          <p:nvSpPr>
            <p:cNvPr id="821272" name="Text Box 24">
              <a:extLst>
                <a:ext uri="{FF2B5EF4-FFF2-40B4-BE49-F238E27FC236}">
                  <a16:creationId xmlns:a16="http://schemas.microsoft.com/office/drawing/2014/main" id="{B2D52631-12A9-49AA-BC0B-20C2D4337CDC}"/>
                </a:ext>
              </a:extLst>
            </p:cNvPr>
            <p:cNvSpPr txBox="1">
              <a:spLocks noChangeArrowheads="1"/>
            </p:cNvSpPr>
            <p:nvPr/>
          </p:nvSpPr>
          <p:spPr bwMode="auto">
            <a:xfrm>
              <a:off x="975" y="3339"/>
              <a:ext cx="43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a:t>0</a:t>
              </a:r>
            </a:p>
          </p:txBody>
        </p:sp>
      </p:grpSp>
      <p:grpSp>
        <p:nvGrpSpPr>
          <p:cNvPr id="821309" name="Group 61">
            <a:extLst>
              <a:ext uri="{FF2B5EF4-FFF2-40B4-BE49-F238E27FC236}">
                <a16:creationId xmlns:a16="http://schemas.microsoft.com/office/drawing/2014/main" id="{119A82F8-7B0D-40D9-9AFF-5B6AE0FE987C}"/>
              </a:ext>
            </a:extLst>
          </p:cNvPr>
          <p:cNvGrpSpPr>
            <a:grpSpLocks/>
          </p:cNvGrpSpPr>
          <p:nvPr/>
        </p:nvGrpSpPr>
        <p:grpSpPr bwMode="auto">
          <a:xfrm>
            <a:off x="3036888" y="3375025"/>
            <a:ext cx="685800" cy="2357438"/>
            <a:chOff x="1913" y="2126"/>
            <a:chExt cx="432" cy="1485"/>
          </a:xfrm>
        </p:grpSpPr>
        <p:sp>
          <p:nvSpPr>
            <p:cNvPr id="821262" name="Text Box 14">
              <a:extLst>
                <a:ext uri="{FF2B5EF4-FFF2-40B4-BE49-F238E27FC236}">
                  <a16:creationId xmlns:a16="http://schemas.microsoft.com/office/drawing/2014/main" id="{B691367D-F909-4E32-9981-788D64A690C6}"/>
                </a:ext>
              </a:extLst>
            </p:cNvPr>
            <p:cNvSpPr txBox="1">
              <a:spLocks noChangeArrowheads="1"/>
            </p:cNvSpPr>
            <p:nvPr/>
          </p:nvSpPr>
          <p:spPr bwMode="auto">
            <a:xfrm>
              <a:off x="1913" y="3323"/>
              <a:ext cx="43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q</a:t>
              </a:r>
              <a:r>
                <a:rPr lang="it-IT" altLang="it-IT" sz="1400" b="1" i="1" baseline="-25000"/>
                <a:t>C</a:t>
              </a:r>
              <a:endParaRPr lang="it-IT" altLang="it-IT" sz="1400" b="1"/>
            </a:p>
          </p:txBody>
        </p:sp>
        <p:sp>
          <p:nvSpPr>
            <p:cNvPr id="821267" name="Text Box 19">
              <a:extLst>
                <a:ext uri="{FF2B5EF4-FFF2-40B4-BE49-F238E27FC236}">
                  <a16:creationId xmlns:a16="http://schemas.microsoft.com/office/drawing/2014/main" id="{38789100-B172-493E-A81A-E56A0654D089}"/>
                </a:ext>
              </a:extLst>
            </p:cNvPr>
            <p:cNvSpPr txBox="1">
              <a:spLocks noChangeArrowheads="1"/>
            </p:cNvSpPr>
            <p:nvPr/>
          </p:nvSpPr>
          <p:spPr bwMode="auto">
            <a:xfrm>
              <a:off x="1976" y="2126"/>
              <a:ext cx="279" cy="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F</a:t>
              </a:r>
              <a:endParaRPr lang="it-IT" altLang="it-IT" sz="1400" b="1"/>
            </a:p>
          </p:txBody>
        </p:sp>
        <p:sp>
          <p:nvSpPr>
            <p:cNvPr id="821273" name="Line 25">
              <a:extLst>
                <a:ext uri="{FF2B5EF4-FFF2-40B4-BE49-F238E27FC236}">
                  <a16:creationId xmlns:a16="http://schemas.microsoft.com/office/drawing/2014/main" id="{1E76575F-BDC8-4051-856C-47DAE2CBF200}"/>
                </a:ext>
              </a:extLst>
            </p:cNvPr>
            <p:cNvSpPr>
              <a:spLocks noChangeShapeType="1"/>
            </p:cNvSpPr>
            <p:nvPr/>
          </p:nvSpPr>
          <p:spPr bwMode="auto">
            <a:xfrm>
              <a:off x="2066" y="2340"/>
              <a:ext cx="0" cy="986"/>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21326" name="Group 78">
            <a:extLst>
              <a:ext uri="{FF2B5EF4-FFF2-40B4-BE49-F238E27FC236}">
                <a16:creationId xmlns:a16="http://schemas.microsoft.com/office/drawing/2014/main" id="{0CF4E10E-5A77-4B69-AE36-2089E5D3CC93}"/>
              </a:ext>
            </a:extLst>
          </p:cNvPr>
          <p:cNvGrpSpPr>
            <a:grpSpLocks/>
          </p:cNvGrpSpPr>
          <p:nvPr/>
        </p:nvGrpSpPr>
        <p:grpSpPr bwMode="auto">
          <a:xfrm>
            <a:off x="6678613" y="3217863"/>
            <a:ext cx="685800" cy="2509837"/>
            <a:chOff x="4207" y="2027"/>
            <a:chExt cx="432" cy="1581"/>
          </a:xfrm>
        </p:grpSpPr>
        <p:sp>
          <p:nvSpPr>
            <p:cNvPr id="821279" name="Line 31">
              <a:extLst>
                <a:ext uri="{FF2B5EF4-FFF2-40B4-BE49-F238E27FC236}">
                  <a16:creationId xmlns:a16="http://schemas.microsoft.com/office/drawing/2014/main" id="{22493EBE-8B66-468E-BB74-0635160D6ACC}"/>
                </a:ext>
              </a:extLst>
            </p:cNvPr>
            <p:cNvSpPr>
              <a:spLocks noChangeShapeType="1"/>
            </p:cNvSpPr>
            <p:nvPr/>
          </p:nvSpPr>
          <p:spPr bwMode="auto">
            <a:xfrm>
              <a:off x="4351" y="2252"/>
              <a:ext cx="0" cy="1074"/>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81" name="Text Box 33">
              <a:extLst>
                <a:ext uri="{FF2B5EF4-FFF2-40B4-BE49-F238E27FC236}">
                  <a16:creationId xmlns:a16="http://schemas.microsoft.com/office/drawing/2014/main" id="{F022615E-CEA5-42BD-8ED5-857B9F5F92A1}"/>
                </a:ext>
              </a:extLst>
            </p:cNvPr>
            <p:cNvSpPr txBox="1">
              <a:spLocks noChangeArrowheads="1"/>
            </p:cNvSpPr>
            <p:nvPr/>
          </p:nvSpPr>
          <p:spPr bwMode="auto">
            <a:xfrm>
              <a:off x="4207" y="3320"/>
              <a:ext cx="43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q</a:t>
              </a:r>
              <a:r>
                <a:rPr lang="it-IT" altLang="it-IT" sz="1400" b="1" i="1" baseline="-25000"/>
                <a:t>C</a:t>
              </a:r>
              <a:endParaRPr lang="it-IT" altLang="it-IT" sz="1400" b="1"/>
            </a:p>
          </p:txBody>
        </p:sp>
        <p:sp>
          <p:nvSpPr>
            <p:cNvPr id="821284" name="Text Box 36">
              <a:extLst>
                <a:ext uri="{FF2B5EF4-FFF2-40B4-BE49-F238E27FC236}">
                  <a16:creationId xmlns:a16="http://schemas.microsoft.com/office/drawing/2014/main" id="{7F4D925A-F9FD-46D1-B0B6-CF2B399CA6B5}"/>
                </a:ext>
              </a:extLst>
            </p:cNvPr>
            <p:cNvSpPr txBox="1">
              <a:spLocks noChangeArrowheads="1"/>
            </p:cNvSpPr>
            <p:nvPr/>
          </p:nvSpPr>
          <p:spPr bwMode="auto">
            <a:xfrm>
              <a:off x="4225" y="2027"/>
              <a:ext cx="197" cy="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F</a:t>
              </a:r>
              <a:endParaRPr lang="it-IT" altLang="it-IT" sz="1400" b="1"/>
            </a:p>
          </p:txBody>
        </p:sp>
      </p:grpSp>
      <p:grpSp>
        <p:nvGrpSpPr>
          <p:cNvPr id="821350" name="Group 102">
            <a:extLst>
              <a:ext uri="{FF2B5EF4-FFF2-40B4-BE49-F238E27FC236}">
                <a16:creationId xmlns:a16="http://schemas.microsoft.com/office/drawing/2014/main" id="{55C7B610-6B0B-4340-9C87-C3898FC0AC6D}"/>
              </a:ext>
            </a:extLst>
          </p:cNvPr>
          <p:cNvGrpSpPr>
            <a:grpSpLocks/>
          </p:cNvGrpSpPr>
          <p:nvPr/>
        </p:nvGrpSpPr>
        <p:grpSpPr bwMode="auto">
          <a:xfrm>
            <a:off x="5154613" y="3217863"/>
            <a:ext cx="3495675" cy="728662"/>
            <a:chOff x="3247" y="2027"/>
            <a:chExt cx="2202" cy="459"/>
          </a:xfrm>
        </p:grpSpPr>
        <p:sp>
          <p:nvSpPr>
            <p:cNvPr id="821282" name="Line 34">
              <a:extLst>
                <a:ext uri="{FF2B5EF4-FFF2-40B4-BE49-F238E27FC236}">
                  <a16:creationId xmlns:a16="http://schemas.microsoft.com/office/drawing/2014/main" id="{A04B82B7-99F5-46CB-ABBF-2B7223DFCF39}"/>
                </a:ext>
              </a:extLst>
            </p:cNvPr>
            <p:cNvSpPr>
              <a:spLocks noChangeShapeType="1"/>
            </p:cNvSpPr>
            <p:nvPr/>
          </p:nvSpPr>
          <p:spPr bwMode="auto">
            <a:xfrm>
              <a:off x="3424" y="2251"/>
              <a:ext cx="181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83" name="Text Box 35">
              <a:extLst>
                <a:ext uri="{FF2B5EF4-FFF2-40B4-BE49-F238E27FC236}">
                  <a16:creationId xmlns:a16="http://schemas.microsoft.com/office/drawing/2014/main" id="{AE772682-E188-4AD2-9BFD-F72DBE7EB790}"/>
                </a:ext>
              </a:extLst>
            </p:cNvPr>
            <p:cNvSpPr txBox="1">
              <a:spLocks noChangeArrowheads="1"/>
            </p:cNvSpPr>
            <p:nvPr/>
          </p:nvSpPr>
          <p:spPr bwMode="auto">
            <a:xfrm>
              <a:off x="4612" y="2027"/>
              <a:ext cx="837" cy="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CMg = CMe</a:t>
              </a:r>
              <a:endParaRPr lang="it-IT" altLang="it-IT" sz="1400" b="1"/>
            </a:p>
          </p:txBody>
        </p:sp>
        <p:sp>
          <p:nvSpPr>
            <p:cNvPr id="821285" name="Text Box 37">
              <a:extLst>
                <a:ext uri="{FF2B5EF4-FFF2-40B4-BE49-F238E27FC236}">
                  <a16:creationId xmlns:a16="http://schemas.microsoft.com/office/drawing/2014/main" id="{FEA3E881-3DCB-4E8F-BE55-FE69F51C73FA}"/>
                </a:ext>
              </a:extLst>
            </p:cNvPr>
            <p:cNvSpPr txBox="1">
              <a:spLocks noChangeArrowheads="1"/>
            </p:cNvSpPr>
            <p:nvPr/>
          </p:nvSpPr>
          <p:spPr bwMode="auto">
            <a:xfrm>
              <a:off x="3247" y="2189"/>
              <a:ext cx="306" cy="2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 H</a:t>
              </a:r>
              <a:endParaRPr lang="it-IT" altLang="it-IT" sz="1400" b="1"/>
            </a:p>
          </p:txBody>
        </p:sp>
      </p:grpSp>
      <p:grpSp>
        <p:nvGrpSpPr>
          <p:cNvPr id="821322" name="Group 74">
            <a:extLst>
              <a:ext uri="{FF2B5EF4-FFF2-40B4-BE49-F238E27FC236}">
                <a16:creationId xmlns:a16="http://schemas.microsoft.com/office/drawing/2014/main" id="{F1C296D0-738F-4AD0-933A-B9EA8EFD250F}"/>
              </a:ext>
            </a:extLst>
          </p:cNvPr>
          <p:cNvGrpSpPr>
            <a:grpSpLocks/>
          </p:cNvGrpSpPr>
          <p:nvPr/>
        </p:nvGrpSpPr>
        <p:grpSpPr bwMode="auto">
          <a:xfrm>
            <a:off x="5187950" y="2479675"/>
            <a:ext cx="3349625" cy="3768725"/>
            <a:chOff x="3268" y="1562"/>
            <a:chExt cx="2110" cy="2374"/>
          </a:xfrm>
        </p:grpSpPr>
        <p:sp>
          <p:nvSpPr>
            <p:cNvPr id="821276" name="Line 28">
              <a:extLst>
                <a:ext uri="{FF2B5EF4-FFF2-40B4-BE49-F238E27FC236}">
                  <a16:creationId xmlns:a16="http://schemas.microsoft.com/office/drawing/2014/main" id="{FF2C8B4C-B690-4E53-9ECC-FD64B90EFDE4}"/>
                </a:ext>
              </a:extLst>
            </p:cNvPr>
            <p:cNvSpPr>
              <a:spLocks noChangeShapeType="1"/>
            </p:cNvSpPr>
            <p:nvPr/>
          </p:nvSpPr>
          <p:spPr bwMode="auto">
            <a:xfrm flipV="1">
              <a:off x="3433" y="1562"/>
              <a:ext cx="0" cy="1764"/>
            </a:xfrm>
            <a:prstGeom prst="line">
              <a:avLst/>
            </a:prstGeom>
            <a:noFill/>
            <a:ln w="254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77" name="Line 29">
              <a:extLst>
                <a:ext uri="{FF2B5EF4-FFF2-40B4-BE49-F238E27FC236}">
                  <a16:creationId xmlns:a16="http://schemas.microsoft.com/office/drawing/2014/main" id="{36507071-1F07-49AC-9E22-90E31B38F044}"/>
                </a:ext>
              </a:extLst>
            </p:cNvPr>
            <p:cNvSpPr>
              <a:spLocks noChangeShapeType="1"/>
            </p:cNvSpPr>
            <p:nvPr/>
          </p:nvSpPr>
          <p:spPr bwMode="auto">
            <a:xfrm>
              <a:off x="3433" y="3326"/>
              <a:ext cx="1854" cy="0"/>
            </a:xfrm>
            <a:prstGeom prst="line">
              <a:avLst/>
            </a:prstGeom>
            <a:noFill/>
            <a:ln w="254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93" name="Text Box 45">
              <a:extLst>
                <a:ext uri="{FF2B5EF4-FFF2-40B4-BE49-F238E27FC236}">
                  <a16:creationId xmlns:a16="http://schemas.microsoft.com/office/drawing/2014/main" id="{EB15AE5F-0334-4B5E-B423-BBBADE207E05}"/>
                </a:ext>
              </a:extLst>
            </p:cNvPr>
            <p:cNvSpPr txBox="1">
              <a:spLocks noChangeArrowheads="1"/>
            </p:cNvSpPr>
            <p:nvPr/>
          </p:nvSpPr>
          <p:spPr bwMode="auto">
            <a:xfrm>
              <a:off x="3470" y="3612"/>
              <a:ext cx="1908" cy="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it-IT" altLang="it-IT" sz="1400" b="1"/>
                <a:t>(b) Discriminazione</a:t>
              </a:r>
            </a:p>
          </p:txBody>
        </p:sp>
        <p:sp>
          <p:nvSpPr>
            <p:cNvPr id="821294" name="Text Box 46">
              <a:extLst>
                <a:ext uri="{FF2B5EF4-FFF2-40B4-BE49-F238E27FC236}">
                  <a16:creationId xmlns:a16="http://schemas.microsoft.com/office/drawing/2014/main" id="{B3B8BB21-5677-4E75-BB75-C464768E5164}"/>
                </a:ext>
              </a:extLst>
            </p:cNvPr>
            <p:cNvSpPr txBox="1">
              <a:spLocks noChangeArrowheads="1"/>
            </p:cNvSpPr>
            <p:nvPr/>
          </p:nvSpPr>
          <p:spPr bwMode="auto">
            <a:xfrm>
              <a:off x="3268" y="3317"/>
              <a:ext cx="300"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a:t>0</a:t>
              </a:r>
            </a:p>
          </p:txBody>
        </p:sp>
      </p:grpSp>
      <p:grpSp>
        <p:nvGrpSpPr>
          <p:cNvPr id="821328" name="Group 80">
            <a:extLst>
              <a:ext uri="{FF2B5EF4-FFF2-40B4-BE49-F238E27FC236}">
                <a16:creationId xmlns:a16="http://schemas.microsoft.com/office/drawing/2014/main" id="{48FE3ADE-F0FB-49B3-A633-5C3A990DCED3}"/>
              </a:ext>
            </a:extLst>
          </p:cNvPr>
          <p:cNvGrpSpPr>
            <a:grpSpLocks/>
          </p:cNvGrpSpPr>
          <p:nvPr/>
        </p:nvGrpSpPr>
        <p:grpSpPr bwMode="auto">
          <a:xfrm>
            <a:off x="5062538" y="2917825"/>
            <a:ext cx="1087437" cy="2809875"/>
            <a:chOff x="3189" y="1838"/>
            <a:chExt cx="685" cy="1770"/>
          </a:xfrm>
        </p:grpSpPr>
        <p:sp>
          <p:nvSpPr>
            <p:cNvPr id="821275" name="Text Box 27">
              <a:extLst>
                <a:ext uri="{FF2B5EF4-FFF2-40B4-BE49-F238E27FC236}">
                  <a16:creationId xmlns:a16="http://schemas.microsoft.com/office/drawing/2014/main" id="{115F1140-AA9F-4F5E-9131-C2123AC96161}"/>
                </a:ext>
              </a:extLst>
            </p:cNvPr>
            <p:cNvSpPr txBox="1">
              <a:spLocks noChangeArrowheads="1"/>
            </p:cNvSpPr>
            <p:nvPr/>
          </p:nvSpPr>
          <p:spPr bwMode="auto">
            <a:xfrm>
              <a:off x="3433" y="2216"/>
              <a:ext cx="311" cy="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 M</a:t>
              </a:r>
              <a:endParaRPr lang="it-IT" altLang="it-IT" sz="1400" b="1"/>
            </a:p>
          </p:txBody>
        </p:sp>
        <p:sp>
          <p:nvSpPr>
            <p:cNvPr id="821287" name="Line 39">
              <a:extLst>
                <a:ext uri="{FF2B5EF4-FFF2-40B4-BE49-F238E27FC236}">
                  <a16:creationId xmlns:a16="http://schemas.microsoft.com/office/drawing/2014/main" id="{3A9F46BC-0544-4EA2-99C3-F7705827D7F2}"/>
                </a:ext>
              </a:extLst>
            </p:cNvPr>
            <p:cNvSpPr>
              <a:spLocks noChangeShapeType="1"/>
            </p:cNvSpPr>
            <p:nvPr/>
          </p:nvSpPr>
          <p:spPr bwMode="auto">
            <a:xfrm>
              <a:off x="3658" y="2018"/>
              <a:ext cx="0" cy="1309"/>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89" name="Text Box 41">
              <a:extLst>
                <a:ext uri="{FF2B5EF4-FFF2-40B4-BE49-F238E27FC236}">
                  <a16:creationId xmlns:a16="http://schemas.microsoft.com/office/drawing/2014/main" id="{3544CCBD-E409-452C-B6DB-7A8D9FB61504}"/>
                </a:ext>
              </a:extLst>
            </p:cNvPr>
            <p:cNvSpPr txBox="1">
              <a:spLocks noChangeArrowheads="1"/>
            </p:cNvSpPr>
            <p:nvPr/>
          </p:nvSpPr>
          <p:spPr bwMode="auto">
            <a:xfrm>
              <a:off x="3568" y="1838"/>
              <a:ext cx="297" cy="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G</a:t>
              </a:r>
              <a:endParaRPr lang="it-IT" altLang="it-IT" sz="1400" b="1"/>
            </a:p>
          </p:txBody>
        </p:sp>
        <p:sp>
          <p:nvSpPr>
            <p:cNvPr id="821291" name="Text Box 43">
              <a:extLst>
                <a:ext uri="{FF2B5EF4-FFF2-40B4-BE49-F238E27FC236}">
                  <a16:creationId xmlns:a16="http://schemas.microsoft.com/office/drawing/2014/main" id="{435F0DF4-6EEF-4DDF-B028-49F81BDFD27B}"/>
                </a:ext>
              </a:extLst>
            </p:cNvPr>
            <p:cNvSpPr txBox="1">
              <a:spLocks noChangeArrowheads="1"/>
            </p:cNvSpPr>
            <p:nvPr/>
          </p:nvSpPr>
          <p:spPr bwMode="auto">
            <a:xfrm>
              <a:off x="3560" y="3320"/>
              <a:ext cx="31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q</a:t>
              </a:r>
              <a:r>
                <a:rPr lang="it-IT" altLang="it-IT" sz="1400" b="1" baseline="-25000"/>
                <a:t>1</a:t>
              </a:r>
              <a:endParaRPr lang="it-IT" altLang="it-IT" sz="1400" b="1"/>
            </a:p>
          </p:txBody>
        </p:sp>
        <p:sp>
          <p:nvSpPr>
            <p:cNvPr id="821295" name="Text Box 47">
              <a:extLst>
                <a:ext uri="{FF2B5EF4-FFF2-40B4-BE49-F238E27FC236}">
                  <a16:creationId xmlns:a16="http://schemas.microsoft.com/office/drawing/2014/main" id="{E693E10D-4ED6-475F-8F0D-4F7F19F4CF3D}"/>
                </a:ext>
              </a:extLst>
            </p:cNvPr>
            <p:cNvSpPr txBox="1">
              <a:spLocks noChangeArrowheads="1"/>
            </p:cNvSpPr>
            <p:nvPr/>
          </p:nvSpPr>
          <p:spPr bwMode="auto">
            <a:xfrm>
              <a:off x="3189" y="1863"/>
              <a:ext cx="315" cy="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000" i="1"/>
                <a:t> </a:t>
              </a:r>
              <a:r>
                <a:rPr lang="it-IT" altLang="it-IT" sz="1400" b="1" i="1"/>
                <a:t>p</a:t>
              </a:r>
              <a:r>
                <a:rPr lang="it-IT" altLang="it-IT" sz="1400" b="1" baseline="-25000"/>
                <a:t>1</a:t>
              </a:r>
              <a:endParaRPr lang="it-IT" altLang="it-IT" sz="1400" b="1"/>
            </a:p>
          </p:txBody>
        </p:sp>
        <p:sp>
          <p:nvSpPr>
            <p:cNvPr id="821296" name="Line 48">
              <a:extLst>
                <a:ext uri="{FF2B5EF4-FFF2-40B4-BE49-F238E27FC236}">
                  <a16:creationId xmlns:a16="http://schemas.microsoft.com/office/drawing/2014/main" id="{402A82FE-D90F-4BD7-8C29-6DFBCD22B7CE}"/>
                </a:ext>
              </a:extLst>
            </p:cNvPr>
            <p:cNvSpPr>
              <a:spLocks noChangeShapeType="1"/>
            </p:cNvSpPr>
            <p:nvPr/>
          </p:nvSpPr>
          <p:spPr bwMode="auto">
            <a:xfrm>
              <a:off x="3433" y="2031"/>
              <a:ext cx="243" cy="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
        <p:nvSpPr>
          <p:cNvPr id="821330" name="Text Box 82">
            <a:extLst>
              <a:ext uri="{FF2B5EF4-FFF2-40B4-BE49-F238E27FC236}">
                <a16:creationId xmlns:a16="http://schemas.microsoft.com/office/drawing/2014/main" id="{F01F65E5-DDA1-4914-B568-E21C05EF7E5A}"/>
              </a:ext>
            </a:extLst>
          </p:cNvPr>
          <p:cNvSpPr txBox="1">
            <a:spLocks noChangeArrowheads="1"/>
          </p:cNvSpPr>
          <p:nvPr/>
        </p:nvSpPr>
        <p:spPr bwMode="auto">
          <a:xfrm>
            <a:off x="1260475" y="6165850"/>
            <a:ext cx="381635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a:t>NB: Per ipotesi, rendimenti di scala costanti</a:t>
            </a:r>
          </a:p>
        </p:txBody>
      </p:sp>
      <p:sp>
        <p:nvSpPr>
          <p:cNvPr id="821331" name="Rectangle 83">
            <a:extLst>
              <a:ext uri="{FF2B5EF4-FFF2-40B4-BE49-F238E27FC236}">
                <a16:creationId xmlns:a16="http://schemas.microsoft.com/office/drawing/2014/main" id="{2E2EB267-348F-4FFC-BDF5-3778137E0FBE}"/>
              </a:ext>
            </a:extLst>
          </p:cNvPr>
          <p:cNvSpPr>
            <a:spLocks noChangeArrowheads="1"/>
          </p:cNvSpPr>
          <p:nvPr/>
        </p:nvSpPr>
        <p:spPr bwMode="auto">
          <a:xfrm>
            <a:off x="1817688" y="3282950"/>
            <a:ext cx="593725" cy="431800"/>
          </a:xfrm>
          <a:prstGeom prst="rect">
            <a:avLst/>
          </a:prstGeom>
          <a:solidFill>
            <a:schemeClr val="accent1">
              <a:alpha val="53999"/>
            </a:scheme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it-IT" sz="2000" baseline="-25000"/>
          </a:p>
        </p:txBody>
      </p:sp>
      <p:sp>
        <p:nvSpPr>
          <p:cNvPr id="821334" name="AutoShape 86">
            <a:extLst>
              <a:ext uri="{FF2B5EF4-FFF2-40B4-BE49-F238E27FC236}">
                <a16:creationId xmlns:a16="http://schemas.microsoft.com/office/drawing/2014/main" id="{4C1E4DFD-70FE-433C-BF26-45AF34A53CBE}"/>
              </a:ext>
            </a:extLst>
          </p:cNvPr>
          <p:cNvSpPr>
            <a:spLocks noChangeArrowheads="1"/>
          </p:cNvSpPr>
          <p:nvPr/>
        </p:nvSpPr>
        <p:spPr bwMode="auto">
          <a:xfrm>
            <a:off x="1816100" y="2997200"/>
            <a:ext cx="576263" cy="287338"/>
          </a:xfrm>
          <a:prstGeom prst="rtTriangle">
            <a:avLst/>
          </a:prstGeom>
          <a:solidFill>
            <a:schemeClr val="hlink">
              <a:alpha val="44000"/>
            </a:scheme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821337" name="Group 89">
            <a:extLst>
              <a:ext uri="{FF2B5EF4-FFF2-40B4-BE49-F238E27FC236}">
                <a16:creationId xmlns:a16="http://schemas.microsoft.com/office/drawing/2014/main" id="{676E5CA9-BDD0-4ADC-AEFA-7195E114584E}"/>
              </a:ext>
            </a:extLst>
          </p:cNvPr>
          <p:cNvGrpSpPr>
            <a:grpSpLocks/>
          </p:cNvGrpSpPr>
          <p:nvPr/>
        </p:nvGrpSpPr>
        <p:grpSpPr bwMode="auto">
          <a:xfrm>
            <a:off x="958850" y="3213100"/>
            <a:ext cx="733425" cy="457200"/>
            <a:chOff x="604" y="2024"/>
            <a:chExt cx="462" cy="288"/>
          </a:xfrm>
        </p:grpSpPr>
        <p:sp>
          <p:nvSpPr>
            <p:cNvPr id="821333" name="Rectangle 85">
              <a:extLst>
                <a:ext uri="{FF2B5EF4-FFF2-40B4-BE49-F238E27FC236}">
                  <a16:creationId xmlns:a16="http://schemas.microsoft.com/office/drawing/2014/main" id="{5F0A69D5-A310-49EF-B034-B5E7C56D378D}"/>
                </a:ext>
              </a:extLst>
            </p:cNvPr>
            <p:cNvSpPr>
              <a:spLocks noChangeArrowheads="1"/>
            </p:cNvSpPr>
            <p:nvPr/>
          </p:nvSpPr>
          <p:spPr bwMode="auto">
            <a:xfrm>
              <a:off x="604" y="2024"/>
              <a:ext cx="3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solidFill>
                    <a:srgbClr val="FF3300"/>
                  </a:solidFill>
                  <a:latin typeface="Symbol" panose="05050102010706020507" pitchFamily="18" charset="2"/>
                </a:rPr>
                <a:t>P</a:t>
              </a:r>
              <a:r>
                <a:rPr lang="it-IT" altLang="it-IT" sz="2000" b="1" baseline="-25000">
                  <a:solidFill>
                    <a:srgbClr val="FF3300"/>
                  </a:solidFill>
                </a:rPr>
                <a:t>M</a:t>
              </a:r>
            </a:p>
          </p:txBody>
        </p:sp>
        <p:sp>
          <p:nvSpPr>
            <p:cNvPr id="821336" name="Line 88">
              <a:extLst>
                <a:ext uri="{FF2B5EF4-FFF2-40B4-BE49-F238E27FC236}">
                  <a16:creationId xmlns:a16="http://schemas.microsoft.com/office/drawing/2014/main" id="{9F940D26-9EFD-4A64-A3B4-9C1276AB29DE}"/>
                </a:ext>
              </a:extLst>
            </p:cNvPr>
            <p:cNvSpPr>
              <a:spLocks noChangeShapeType="1"/>
            </p:cNvSpPr>
            <p:nvPr/>
          </p:nvSpPr>
          <p:spPr bwMode="auto">
            <a:xfrm>
              <a:off x="884" y="2204"/>
              <a:ext cx="182" cy="0"/>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821339" name="Group 91">
            <a:extLst>
              <a:ext uri="{FF2B5EF4-FFF2-40B4-BE49-F238E27FC236}">
                <a16:creationId xmlns:a16="http://schemas.microsoft.com/office/drawing/2014/main" id="{FD61EF2C-2611-44D2-A0D5-2D967B45C795}"/>
              </a:ext>
            </a:extLst>
          </p:cNvPr>
          <p:cNvGrpSpPr>
            <a:grpSpLocks/>
          </p:cNvGrpSpPr>
          <p:nvPr/>
        </p:nvGrpSpPr>
        <p:grpSpPr bwMode="auto">
          <a:xfrm>
            <a:off x="1835150" y="2565400"/>
            <a:ext cx="863600" cy="503238"/>
            <a:chOff x="1156" y="1616"/>
            <a:chExt cx="544" cy="317"/>
          </a:xfrm>
        </p:grpSpPr>
        <p:sp>
          <p:nvSpPr>
            <p:cNvPr id="821335" name="Text Box 87">
              <a:extLst>
                <a:ext uri="{FF2B5EF4-FFF2-40B4-BE49-F238E27FC236}">
                  <a16:creationId xmlns:a16="http://schemas.microsoft.com/office/drawing/2014/main" id="{1F9B8FF9-8286-464F-8BEC-4161407DB389}"/>
                </a:ext>
              </a:extLst>
            </p:cNvPr>
            <p:cNvSpPr txBox="1">
              <a:spLocks noChangeArrowheads="1"/>
            </p:cNvSpPr>
            <p:nvPr/>
          </p:nvSpPr>
          <p:spPr bwMode="auto">
            <a:xfrm>
              <a:off x="1156" y="1616"/>
              <a:ext cx="5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b="1">
                  <a:solidFill>
                    <a:srgbClr val="FF3300"/>
                  </a:solidFill>
                </a:rPr>
                <a:t>S</a:t>
              </a:r>
              <a:r>
                <a:rPr lang="it-IT" altLang="it-IT" sz="2000" b="1" baseline="-25000">
                  <a:solidFill>
                    <a:srgbClr val="FF3300"/>
                  </a:solidFill>
                </a:rPr>
                <a:t>C</a:t>
              </a:r>
            </a:p>
          </p:txBody>
        </p:sp>
        <p:sp>
          <p:nvSpPr>
            <p:cNvPr id="821338" name="Line 90">
              <a:extLst>
                <a:ext uri="{FF2B5EF4-FFF2-40B4-BE49-F238E27FC236}">
                  <a16:creationId xmlns:a16="http://schemas.microsoft.com/office/drawing/2014/main" id="{80F8831E-3A33-44D5-A912-4E8530DEADB1}"/>
                </a:ext>
              </a:extLst>
            </p:cNvPr>
            <p:cNvSpPr>
              <a:spLocks noChangeShapeType="1"/>
            </p:cNvSpPr>
            <p:nvPr/>
          </p:nvSpPr>
          <p:spPr bwMode="auto">
            <a:xfrm flipH="1">
              <a:off x="1338" y="1842"/>
              <a:ext cx="45" cy="91"/>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821360" name="Group 112">
            <a:extLst>
              <a:ext uri="{FF2B5EF4-FFF2-40B4-BE49-F238E27FC236}">
                <a16:creationId xmlns:a16="http://schemas.microsoft.com/office/drawing/2014/main" id="{FB663CBC-2187-437F-824B-10796ACFE440}"/>
              </a:ext>
            </a:extLst>
          </p:cNvPr>
          <p:cNvGrpSpPr>
            <a:grpSpLocks/>
          </p:cNvGrpSpPr>
          <p:nvPr/>
        </p:nvGrpSpPr>
        <p:grpSpPr bwMode="auto">
          <a:xfrm>
            <a:off x="2428875" y="2601913"/>
            <a:ext cx="1422400" cy="1114425"/>
            <a:chOff x="1530" y="1639"/>
            <a:chExt cx="896" cy="702"/>
          </a:xfrm>
        </p:grpSpPr>
        <p:sp>
          <p:nvSpPr>
            <p:cNvPr id="821340" name="AutoShape 92">
              <a:extLst>
                <a:ext uri="{FF2B5EF4-FFF2-40B4-BE49-F238E27FC236}">
                  <a16:creationId xmlns:a16="http://schemas.microsoft.com/office/drawing/2014/main" id="{0CD6BED4-F9C5-4274-8243-6DAFA66B54A0}"/>
                </a:ext>
              </a:extLst>
            </p:cNvPr>
            <p:cNvSpPr>
              <a:spLocks noChangeArrowheads="1"/>
            </p:cNvSpPr>
            <p:nvPr/>
          </p:nvSpPr>
          <p:spPr bwMode="auto">
            <a:xfrm>
              <a:off x="1530" y="2069"/>
              <a:ext cx="545" cy="272"/>
            </a:xfrm>
            <a:prstGeom prst="rtTriangle">
              <a:avLst/>
            </a:prstGeom>
            <a:solidFill>
              <a:srgbClr val="FF3300">
                <a:alpha val="56000"/>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821343" name="Group 95">
              <a:extLst>
                <a:ext uri="{FF2B5EF4-FFF2-40B4-BE49-F238E27FC236}">
                  <a16:creationId xmlns:a16="http://schemas.microsoft.com/office/drawing/2014/main" id="{C636D5F1-C726-4BD1-97F0-1A49EC6D334A}"/>
                </a:ext>
              </a:extLst>
            </p:cNvPr>
            <p:cNvGrpSpPr>
              <a:grpSpLocks/>
            </p:cNvGrpSpPr>
            <p:nvPr/>
          </p:nvGrpSpPr>
          <p:grpSpPr bwMode="auto">
            <a:xfrm>
              <a:off x="1791" y="1639"/>
              <a:ext cx="635" cy="512"/>
              <a:chOff x="1791" y="1706"/>
              <a:chExt cx="635" cy="454"/>
            </a:xfrm>
          </p:grpSpPr>
          <p:sp>
            <p:nvSpPr>
              <p:cNvPr id="821341" name="Text Box 93">
                <a:extLst>
                  <a:ext uri="{FF2B5EF4-FFF2-40B4-BE49-F238E27FC236}">
                    <a16:creationId xmlns:a16="http://schemas.microsoft.com/office/drawing/2014/main" id="{9AA649EB-1E64-4378-9DDE-4F37FD548416}"/>
                  </a:ext>
                </a:extLst>
              </p:cNvPr>
              <p:cNvSpPr txBox="1">
                <a:spLocks noChangeArrowheads="1"/>
              </p:cNvSpPr>
              <p:nvPr/>
            </p:nvSpPr>
            <p:spPr bwMode="auto">
              <a:xfrm>
                <a:off x="1837" y="1706"/>
                <a:ext cx="589"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solidFill>
                      <a:srgbClr val="FF3300"/>
                    </a:solidFill>
                  </a:rPr>
                  <a:t>Perdita secca</a:t>
                </a:r>
              </a:p>
            </p:txBody>
          </p:sp>
          <p:sp>
            <p:nvSpPr>
              <p:cNvPr id="821342" name="Line 94">
                <a:extLst>
                  <a:ext uri="{FF2B5EF4-FFF2-40B4-BE49-F238E27FC236}">
                    <a16:creationId xmlns:a16="http://schemas.microsoft.com/office/drawing/2014/main" id="{4C90E419-2B2D-4235-8435-FC8B2DB244A1}"/>
                  </a:ext>
                </a:extLst>
              </p:cNvPr>
              <p:cNvSpPr>
                <a:spLocks noChangeShapeType="1"/>
              </p:cNvSpPr>
              <p:nvPr/>
            </p:nvSpPr>
            <p:spPr bwMode="auto">
              <a:xfrm flipH="1">
                <a:off x="1791" y="1933"/>
                <a:ext cx="136" cy="227"/>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sp>
        <p:nvSpPr>
          <p:cNvPr id="821345" name="Rectangle 97">
            <a:extLst>
              <a:ext uri="{FF2B5EF4-FFF2-40B4-BE49-F238E27FC236}">
                <a16:creationId xmlns:a16="http://schemas.microsoft.com/office/drawing/2014/main" id="{F0C1A48E-0E30-4746-8180-77ABE1D78D48}"/>
              </a:ext>
            </a:extLst>
          </p:cNvPr>
          <p:cNvSpPr>
            <a:spLocks noChangeArrowheads="1"/>
          </p:cNvSpPr>
          <p:nvPr/>
        </p:nvSpPr>
        <p:spPr bwMode="auto">
          <a:xfrm>
            <a:off x="5435600" y="3213100"/>
            <a:ext cx="360363" cy="360363"/>
          </a:xfrm>
          <a:prstGeom prst="rect">
            <a:avLst/>
          </a:prstGeom>
          <a:solidFill>
            <a:schemeClr val="accent1">
              <a:alpha val="53999"/>
            </a:scheme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346" name="Rectangle 98">
            <a:extLst>
              <a:ext uri="{FF2B5EF4-FFF2-40B4-BE49-F238E27FC236}">
                <a16:creationId xmlns:a16="http://schemas.microsoft.com/office/drawing/2014/main" id="{9AAD6339-BC72-438C-9023-10CB00BE399F}"/>
              </a:ext>
            </a:extLst>
          </p:cNvPr>
          <p:cNvSpPr>
            <a:spLocks noChangeArrowheads="1"/>
          </p:cNvSpPr>
          <p:nvPr/>
        </p:nvSpPr>
        <p:spPr bwMode="auto">
          <a:xfrm>
            <a:off x="5795963" y="3357563"/>
            <a:ext cx="431800" cy="215900"/>
          </a:xfrm>
          <a:prstGeom prst="rect">
            <a:avLst/>
          </a:prstGeom>
          <a:solidFill>
            <a:schemeClr val="accent1">
              <a:alpha val="56000"/>
            </a:scheme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347" name="Line 99">
            <a:extLst>
              <a:ext uri="{FF2B5EF4-FFF2-40B4-BE49-F238E27FC236}">
                <a16:creationId xmlns:a16="http://schemas.microsoft.com/office/drawing/2014/main" id="{70AF7B63-7B27-4A7D-B29F-337C2B08F532}"/>
              </a:ext>
            </a:extLst>
          </p:cNvPr>
          <p:cNvSpPr>
            <a:spLocks noChangeShapeType="1"/>
          </p:cNvSpPr>
          <p:nvPr/>
        </p:nvSpPr>
        <p:spPr bwMode="auto">
          <a:xfrm>
            <a:off x="5435600" y="3429000"/>
            <a:ext cx="1008063" cy="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1349" name="Rectangle 101">
            <a:extLst>
              <a:ext uri="{FF2B5EF4-FFF2-40B4-BE49-F238E27FC236}">
                <a16:creationId xmlns:a16="http://schemas.microsoft.com/office/drawing/2014/main" id="{2CFDDE78-7B06-4911-9794-050BDEF31336}"/>
              </a:ext>
            </a:extLst>
          </p:cNvPr>
          <p:cNvSpPr>
            <a:spLocks noChangeArrowheads="1"/>
          </p:cNvSpPr>
          <p:nvPr/>
        </p:nvSpPr>
        <p:spPr bwMode="auto">
          <a:xfrm>
            <a:off x="6227763" y="3429000"/>
            <a:ext cx="215900" cy="144463"/>
          </a:xfrm>
          <a:prstGeom prst="rect">
            <a:avLst/>
          </a:prstGeom>
          <a:solidFill>
            <a:schemeClr val="accent1">
              <a:alpha val="49001"/>
            </a:scheme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821357" name="Group 109">
            <a:extLst>
              <a:ext uri="{FF2B5EF4-FFF2-40B4-BE49-F238E27FC236}">
                <a16:creationId xmlns:a16="http://schemas.microsoft.com/office/drawing/2014/main" id="{C1FAEEBF-BE85-4967-A95C-4627D3F691BA}"/>
              </a:ext>
            </a:extLst>
          </p:cNvPr>
          <p:cNvGrpSpPr>
            <a:grpSpLocks/>
          </p:cNvGrpSpPr>
          <p:nvPr/>
        </p:nvGrpSpPr>
        <p:grpSpPr bwMode="auto">
          <a:xfrm>
            <a:off x="5053013" y="3060700"/>
            <a:ext cx="1554162" cy="2582863"/>
            <a:chOff x="3183" y="1928"/>
            <a:chExt cx="979" cy="1627"/>
          </a:xfrm>
        </p:grpSpPr>
        <p:sp>
          <p:nvSpPr>
            <p:cNvPr id="821292" name="Text Box 44">
              <a:extLst>
                <a:ext uri="{FF2B5EF4-FFF2-40B4-BE49-F238E27FC236}">
                  <a16:creationId xmlns:a16="http://schemas.microsoft.com/office/drawing/2014/main" id="{740385A3-CE64-4AEB-9D33-765C3348743C}"/>
                </a:ext>
              </a:extLst>
            </p:cNvPr>
            <p:cNvSpPr txBox="1">
              <a:spLocks noChangeArrowheads="1"/>
            </p:cNvSpPr>
            <p:nvPr/>
          </p:nvSpPr>
          <p:spPr bwMode="auto">
            <a:xfrm>
              <a:off x="3892" y="2225"/>
              <a:ext cx="270" cy="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N</a:t>
              </a:r>
              <a:endParaRPr lang="it-IT" altLang="it-IT" sz="1400" b="1"/>
            </a:p>
          </p:txBody>
        </p:sp>
        <p:grpSp>
          <p:nvGrpSpPr>
            <p:cNvPr id="821352" name="Group 104">
              <a:extLst>
                <a:ext uri="{FF2B5EF4-FFF2-40B4-BE49-F238E27FC236}">
                  <a16:creationId xmlns:a16="http://schemas.microsoft.com/office/drawing/2014/main" id="{79A7DAA4-CBB8-4CD6-9EA1-75BAF9527D35}"/>
                </a:ext>
              </a:extLst>
            </p:cNvPr>
            <p:cNvGrpSpPr>
              <a:grpSpLocks/>
            </p:cNvGrpSpPr>
            <p:nvPr/>
          </p:nvGrpSpPr>
          <p:grpSpPr bwMode="auto">
            <a:xfrm>
              <a:off x="3183" y="1928"/>
              <a:ext cx="979" cy="1627"/>
              <a:chOff x="3183" y="1928"/>
              <a:chExt cx="979" cy="1627"/>
            </a:xfrm>
          </p:grpSpPr>
          <p:sp>
            <p:nvSpPr>
              <p:cNvPr id="821286" name="Line 38">
                <a:extLst>
                  <a:ext uri="{FF2B5EF4-FFF2-40B4-BE49-F238E27FC236}">
                    <a16:creationId xmlns:a16="http://schemas.microsoft.com/office/drawing/2014/main" id="{ED124C8D-FB10-427A-8E43-C8FD48B27E0D}"/>
                  </a:ext>
                </a:extLst>
              </p:cNvPr>
              <p:cNvSpPr>
                <a:spLocks noChangeShapeType="1"/>
              </p:cNvSpPr>
              <p:nvPr/>
            </p:nvSpPr>
            <p:spPr bwMode="auto">
              <a:xfrm>
                <a:off x="3919" y="2108"/>
                <a:ext cx="0" cy="1219"/>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288" name="Text Box 40">
                <a:extLst>
                  <a:ext uri="{FF2B5EF4-FFF2-40B4-BE49-F238E27FC236}">
                    <a16:creationId xmlns:a16="http://schemas.microsoft.com/office/drawing/2014/main" id="{390063C7-DC0D-459D-A900-7F504FB56144}"/>
                  </a:ext>
                </a:extLst>
              </p:cNvPr>
              <p:cNvSpPr txBox="1">
                <a:spLocks noChangeArrowheads="1"/>
              </p:cNvSpPr>
              <p:nvPr/>
            </p:nvSpPr>
            <p:spPr bwMode="auto">
              <a:xfrm>
                <a:off x="3183" y="1970"/>
                <a:ext cx="315" cy="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000" i="1"/>
                  <a:t> </a:t>
                </a:r>
                <a:r>
                  <a:rPr lang="it-IT" altLang="it-IT" sz="1400" b="1" i="1"/>
                  <a:t>p</a:t>
                </a:r>
                <a:r>
                  <a:rPr lang="it-IT" altLang="it-IT" sz="1400" b="1" baseline="-25000"/>
                  <a:t>2</a:t>
                </a:r>
                <a:endParaRPr lang="it-IT" altLang="it-IT" sz="1400" b="1"/>
              </a:p>
            </p:txBody>
          </p:sp>
          <p:sp>
            <p:nvSpPr>
              <p:cNvPr id="821290" name="Text Box 42">
                <a:extLst>
                  <a:ext uri="{FF2B5EF4-FFF2-40B4-BE49-F238E27FC236}">
                    <a16:creationId xmlns:a16="http://schemas.microsoft.com/office/drawing/2014/main" id="{2A14DBF5-D179-498B-822B-FD18779A0BDC}"/>
                  </a:ext>
                </a:extLst>
              </p:cNvPr>
              <p:cNvSpPr txBox="1">
                <a:spLocks noChangeArrowheads="1"/>
              </p:cNvSpPr>
              <p:nvPr/>
            </p:nvSpPr>
            <p:spPr bwMode="auto">
              <a:xfrm>
                <a:off x="3847" y="1928"/>
                <a:ext cx="315" cy="2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L</a:t>
                </a:r>
                <a:endParaRPr lang="it-IT" altLang="it-IT" sz="1400" b="1"/>
              </a:p>
            </p:txBody>
          </p:sp>
          <p:sp>
            <p:nvSpPr>
              <p:cNvPr id="821297" name="Line 49">
                <a:extLst>
                  <a:ext uri="{FF2B5EF4-FFF2-40B4-BE49-F238E27FC236}">
                    <a16:creationId xmlns:a16="http://schemas.microsoft.com/office/drawing/2014/main" id="{1CF04409-2952-409D-8771-E21341B24EDF}"/>
                  </a:ext>
                </a:extLst>
              </p:cNvPr>
              <p:cNvSpPr>
                <a:spLocks noChangeShapeType="1"/>
              </p:cNvSpPr>
              <p:nvPr/>
            </p:nvSpPr>
            <p:spPr bwMode="auto">
              <a:xfrm>
                <a:off x="3433" y="2108"/>
                <a:ext cx="477" cy="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1351" name="Text Box 103">
                <a:extLst>
                  <a:ext uri="{FF2B5EF4-FFF2-40B4-BE49-F238E27FC236}">
                    <a16:creationId xmlns:a16="http://schemas.microsoft.com/office/drawing/2014/main" id="{649A40E5-B93B-4FB4-A376-104C19C00762}"/>
                  </a:ext>
                </a:extLst>
              </p:cNvPr>
              <p:cNvSpPr txBox="1">
                <a:spLocks noChangeArrowheads="1"/>
              </p:cNvSpPr>
              <p:nvPr/>
            </p:nvSpPr>
            <p:spPr bwMode="auto">
              <a:xfrm>
                <a:off x="3833" y="3336"/>
                <a:ext cx="226"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i="1"/>
                  <a:t>q</a:t>
                </a:r>
                <a:r>
                  <a:rPr lang="it-IT" altLang="it-IT" sz="1400" i="1" baseline="-25000"/>
                  <a:t>2</a:t>
                </a:r>
              </a:p>
            </p:txBody>
          </p:sp>
        </p:grpSp>
      </p:grpSp>
      <p:sp>
        <p:nvSpPr>
          <p:cNvPr id="821353" name="Line 105">
            <a:extLst>
              <a:ext uri="{FF2B5EF4-FFF2-40B4-BE49-F238E27FC236}">
                <a16:creationId xmlns:a16="http://schemas.microsoft.com/office/drawing/2014/main" id="{BA80E086-B613-430F-A430-5EC8AE9D346E}"/>
              </a:ext>
            </a:extLst>
          </p:cNvPr>
          <p:cNvSpPr>
            <a:spLocks noChangeShapeType="1"/>
          </p:cNvSpPr>
          <p:nvPr/>
        </p:nvSpPr>
        <p:spPr bwMode="auto">
          <a:xfrm>
            <a:off x="6443663" y="3429000"/>
            <a:ext cx="0" cy="1871663"/>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1354" name="Text Box 106">
            <a:extLst>
              <a:ext uri="{FF2B5EF4-FFF2-40B4-BE49-F238E27FC236}">
                <a16:creationId xmlns:a16="http://schemas.microsoft.com/office/drawing/2014/main" id="{A5ED186B-A455-4687-8CAC-95326E1C6CF2}"/>
              </a:ext>
            </a:extLst>
          </p:cNvPr>
          <p:cNvSpPr txBox="1">
            <a:spLocks noChangeArrowheads="1"/>
          </p:cNvSpPr>
          <p:nvPr/>
        </p:nvSpPr>
        <p:spPr bwMode="auto">
          <a:xfrm>
            <a:off x="5364163" y="2205038"/>
            <a:ext cx="13684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solidFill>
                  <a:srgbClr val="FF3300"/>
                </a:solidFill>
              </a:rPr>
              <a:t>Profitti differenziati</a:t>
            </a:r>
          </a:p>
        </p:txBody>
      </p:sp>
      <p:sp>
        <p:nvSpPr>
          <p:cNvPr id="821356" name="Text Box 108">
            <a:extLst>
              <a:ext uri="{FF2B5EF4-FFF2-40B4-BE49-F238E27FC236}">
                <a16:creationId xmlns:a16="http://schemas.microsoft.com/office/drawing/2014/main" id="{667959B9-5893-4909-BAEE-0D95AEF82C1E}"/>
              </a:ext>
            </a:extLst>
          </p:cNvPr>
          <p:cNvSpPr txBox="1">
            <a:spLocks noChangeArrowheads="1"/>
          </p:cNvSpPr>
          <p:nvPr/>
        </p:nvSpPr>
        <p:spPr bwMode="auto">
          <a:xfrm>
            <a:off x="6877050" y="2138363"/>
            <a:ext cx="180022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solidFill>
                  <a:srgbClr val="FF3300"/>
                </a:solidFill>
              </a:rPr>
              <a:t>Al limite pari al surplus del consumatore</a:t>
            </a:r>
          </a:p>
        </p:txBody>
      </p:sp>
      <p:sp>
        <p:nvSpPr>
          <p:cNvPr id="821355" name="AutoShape 107">
            <a:extLst>
              <a:ext uri="{FF2B5EF4-FFF2-40B4-BE49-F238E27FC236}">
                <a16:creationId xmlns:a16="http://schemas.microsoft.com/office/drawing/2014/main" id="{2AFECE70-EE70-4D47-9F03-1EA7857C6910}"/>
              </a:ext>
            </a:extLst>
          </p:cNvPr>
          <p:cNvSpPr>
            <a:spLocks noChangeArrowheads="1"/>
          </p:cNvSpPr>
          <p:nvPr/>
        </p:nvSpPr>
        <p:spPr bwMode="auto">
          <a:xfrm>
            <a:off x="5435600" y="3086100"/>
            <a:ext cx="1512888" cy="504825"/>
          </a:xfrm>
          <a:prstGeom prst="rtTriangle">
            <a:avLst/>
          </a:prstGeom>
          <a:solidFill>
            <a:srgbClr val="FF3300">
              <a:alpha val="89999"/>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1358" name="Text Box 110">
            <a:extLst>
              <a:ext uri="{FF2B5EF4-FFF2-40B4-BE49-F238E27FC236}">
                <a16:creationId xmlns:a16="http://schemas.microsoft.com/office/drawing/2014/main" id="{70FAB338-8ED8-4041-B752-20A2893CEA88}"/>
              </a:ext>
            </a:extLst>
          </p:cNvPr>
          <p:cNvSpPr txBox="1">
            <a:spLocks noChangeArrowheads="1"/>
          </p:cNvSpPr>
          <p:nvPr/>
        </p:nvSpPr>
        <p:spPr bwMode="auto">
          <a:xfrm>
            <a:off x="1187450" y="6061075"/>
            <a:ext cx="712787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it-IT" altLang="it-IT" b="1">
                <a:solidFill>
                  <a:schemeClr val="hlink"/>
                </a:solidFill>
              </a:rPr>
              <a:t>Discriminando in modo perfetto</a:t>
            </a:r>
            <a:r>
              <a:rPr lang="it-IT" altLang="it-IT"/>
              <a:t>, il monopolista include anche i consumatori </a:t>
            </a:r>
            <a:r>
              <a:rPr lang="it-IT" altLang="it-IT" i="1"/>
              <a:t>GF</a:t>
            </a:r>
            <a:r>
              <a:rPr lang="it-IT" altLang="it-IT"/>
              <a:t>, ma espropria tutto il surplus dei consumatori</a:t>
            </a:r>
          </a:p>
        </p:txBody>
      </p:sp>
      <p:sp>
        <p:nvSpPr>
          <p:cNvPr id="821359" name="Text Box 111">
            <a:extLst>
              <a:ext uri="{FF2B5EF4-FFF2-40B4-BE49-F238E27FC236}">
                <a16:creationId xmlns:a16="http://schemas.microsoft.com/office/drawing/2014/main" id="{BD167C37-D21D-4E97-9648-F02513B115D0}"/>
              </a:ext>
            </a:extLst>
          </p:cNvPr>
          <p:cNvSpPr txBox="1">
            <a:spLocks noChangeArrowheads="1"/>
          </p:cNvSpPr>
          <p:nvPr/>
        </p:nvSpPr>
        <p:spPr bwMode="auto">
          <a:xfrm>
            <a:off x="1331913" y="6175375"/>
            <a:ext cx="7127875"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it-IT" altLang="it-IT" b="1">
                <a:solidFill>
                  <a:schemeClr val="hlink"/>
                </a:solidFill>
              </a:rPr>
              <a:t>In assenza di discriminazione</a:t>
            </a:r>
            <a:r>
              <a:rPr lang="it-IT" altLang="it-IT"/>
              <a:t>, i consumatori </a:t>
            </a:r>
            <a:r>
              <a:rPr lang="it-IT" altLang="it-IT" i="1"/>
              <a:t>GF</a:t>
            </a:r>
            <a:r>
              <a:rPr lang="it-IT" altLang="it-IT"/>
              <a:t> sono esclusi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21306"/>
                                        </p:tgtEl>
                                        <p:attrNameLst>
                                          <p:attrName>style.visibility</p:attrName>
                                        </p:attrNameLst>
                                      </p:cBhvr>
                                      <p:to>
                                        <p:strVal val="visible"/>
                                      </p:to>
                                    </p:set>
                                    <p:anim calcmode="lin" valueType="num">
                                      <p:cBhvr additive="base">
                                        <p:cTn id="7" dur="500" fill="hold"/>
                                        <p:tgtEl>
                                          <p:spTgt spid="821306"/>
                                        </p:tgtEl>
                                        <p:attrNameLst>
                                          <p:attrName>ppt_x</p:attrName>
                                        </p:attrNameLst>
                                      </p:cBhvr>
                                      <p:tavLst>
                                        <p:tav tm="0">
                                          <p:val>
                                            <p:strVal val="0-#ppt_w/2"/>
                                          </p:val>
                                        </p:tav>
                                        <p:tav tm="100000">
                                          <p:val>
                                            <p:strVal val="#ppt_x"/>
                                          </p:val>
                                        </p:tav>
                                      </p:tavLst>
                                    </p:anim>
                                    <p:anim calcmode="lin" valueType="num">
                                      <p:cBhvr additive="base">
                                        <p:cTn id="8" dur="500" fill="hold"/>
                                        <p:tgtEl>
                                          <p:spTgt spid="8213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821330"/>
                                        </p:tgtEl>
                                        <p:attrNameLst>
                                          <p:attrName>style.visibility</p:attrName>
                                        </p:attrNameLst>
                                      </p:cBhvr>
                                      <p:to>
                                        <p:strVal val="visible"/>
                                      </p:to>
                                    </p:set>
                                    <p:animEffect transition="in" filter="slide(fromBottom)">
                                      <p:cBhvr>
                                        <p:cTn id="13" dur="500"/>
                                        <p:tgtEl>
                                          <p:spTgt spid="82133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821312"/>
                                        </p:tgtEl>
                                        <p:attrNameLst>
                                          <p:attrName>style.visibility</p:attrName>
                                        </p:attrNameLst>
                                      </p:cBhvr>
                                      <p:to>
                                        <p:strVal val="visible"/>
                                      </p:to>
                                    </p:set>
                                    <p:anim calcmode="lin" valueType="num">
                                      <p:cBhvr additive="base">
                                        <p:cTn id="18" dur="500" fill="hold"/>
                                        <p:tgtEl>
                                          <p:spTgt spid="821312"/>
                                        </p:tgtEl>
                                        <p:attrNameLst>
                                          <p:attrName>ppt_x</p:attrName>
                                        </p:attrNameLst>
                                      </p:cBhvr>
                                      <p:tavLst>
                                        <p:tav tm="0">
                                          <p:val>
                                            <p:strVal val="0-#ppt_w/2"/>
                                          </p:val>
                                        </p:tav>
                                        <p:tav tm="100000">
                                          <p:val>
                                            <p:strVal val="#ppt_x"/>
                                          </p:val>
                                        </p:tav>
                                      </p:tavLst>
                                    </p:anim>
                                    <p:anim calcmode="lin" valueType="num">
                                      <p:cBhvr additive="base">
                                        <p:cTn id="19" dur="500" fill="hold"/>
                                        <p:tgtEl>
                                          <p:spTgt spid="82131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xit" presetSubtype="16" fill="hold" grpId="1" nodeType="clickEffect">
                                  <p:stCondLst>
                                    <p:cond delay="0"/>
                                  </p:stCondLst>
                                  <p:childTnLst>
                                    <p:animEffect transition="out" filter="box(in)">
                                      <p:cBhvr>
                                        <p:cTn id="23" dur="500"/>
                                        <p:tgtEl>
                                          <p:spTgt spid="821330"/>
                                        </p:tgtEl>
                                      </p:cBhvr>
                                    </p:animEffect>
                                    <p:set>
                                      <p:cBhvr>
                                        <p:cTn id="24" dur="1" fill="hold">
                                          <p:stCondLst>
                                            <p:cond delay="499"/>
                                          </p:stCondLst>
                                        </p:cTn>
                                        <p:tgtEl>
                                          <p:spTgt spid="821330"/>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821308"/>
                                        </p:tgtEl>
                                        <p:attrNameLst>
                                          <p:attrName>style.visibility</p:attrName>
                                        </p:attrNameLst>
                                      </p:cBhvr>
                                      <p:to>
                                        <p:strVal val="visible"/>
                                      </p:to>
                                    </p:set>
                                    <p:anim calcmode="lin" valueType="num">
                                      <p:cBhvr additive="base">
                                        <p:cTn id="29" dur="500" fill="hold"/>
                                        <p:tgtEl>
                                          <p:spTgt spid="821308"/>
                                        </p:tgtEl>
                                        <p:attrNameLst>
                                          <p:attrName>ppt_x</p:attrName>
                                        </p:attrNameLst>
                                      </p:cBhvr>
                                      <p:tavLst>
                                        <p:tav tm="0">
                                          <p:val>
                                            <p:strVal val="0-#ppt_w/2"/>
                                          </p:val>
                                        </p:tav>
                                        <p:tav tm="100000">
                                          <p:val>
                                            <p:strVal val="#ppt_x"/>
                                          </p:val>
                                        </p:tav>
                                      </p:tavLst>
                                    </p:anim>
                                    <p:anim calcmode="lin" valueType="num">
                                      <p:cBhvr additive="base">
                                        <p:cTn id="30" dur="500" fill="hold"/>
                                        <p:tgtEl>
                                          <p:spTgt spid="821308"/>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821310"/>
                                        </p:tgtEl>
                                        <p:attrNameLst>
                                          <p:attrName>style.visibility</p:attrName>
                                        </p:attrNameLst>
                                      </p:cBhvr>
                                      <p:to>
                                        <p:strVal val="visible"/>
                                      </p:to>
                                    </p:set>
                                    <p:anim calcmode="lin" valueType="num">
                                      <p:cBhvr additive="base">
                                        <p:cTn id="35" dur="500" fill="hold"/>
                                        <p:tgtEl>
                                          <p:spTgt spid="821310"/>
                                        </p:tgtEl>
                                        <p:attrNameLst>
                                          <p:attrName>ppt_x</p:attrName>
                                        </p:attrNameLst>
                                      </p:cBhvr>
                                      <p:tavLst>
                                        <p:tav tm="0">
                                          <p:val>
                                            <p:strVal val="0-#ppt_w/2"/>
                                          </p:val>
                                        </p:tav>
                                        <p:tav tm="100000">
                                          <p:val>
                                            <p:strVal val="#ppt_x"/>
                                          </p:val>
                                        </p:tav>
                                      </p:tavLst>
                                    </p:anim>
                                    <p:anim calcmode="lin" valueType="num">
                                      <p:cBhvr additive="base">
                                        <p:cTn id="36" dur="500" fill="hold"/>
                                        <p:tgtEl>
                                          <p:spTgt spid="821310"/>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nodeType="clickEffect">
                                  <p:stCondLst>
                                    <p:cond delay="0"/>
                                  </p:stCondLst>
                                  <p:childTnLst>
                                    <p:set>
                                      <p:cBhvr>
                                        <p:cTn id="40" dur="1" fill="hold">
                                          <p:stCondLst>
                                            <p:cond delay="0"/>
                                          </p:stCondLst>
                                        </p:cTn>
                                        <p:tgtEl>
                                          <p:spTgt spid="821311"/>
                                        </p:tgtEl>
                                        <p:attrNameLst>
                                          <p:attrName>style.visibility</p:attrName>
                                        </p:attrNameLst>
                                      </p:cBhvr>
                                      <p:to>
                                        <p:strVal val="visible"/>
                                      </p:to>
                                    </p:set>
                                    <p:animEffect transition="in" filter="box(in)">
                                      <p:cBhvr>
                                        <p:cTn id="41" dur="500"/>
                                        <p:tgtEl>
                                          <p:spTgt spid="82131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2" presetClass="entr" presetSubtype="4" fill="hold" grpId="0" nodeType="clickEffect">
                                  <p:stCondLst>
                                    <p:cond delay="0"/>
                                  </p:stCondLst>
                                  <p:childTnLst>
                                    <p:set>
                                      <p:cBhvr>
                                        <p:cTn id="45" dur="1" fill="hold">
                                          <p:stCondLst>
                                            <p:cond delay="0"/>
                                          </p:stCondLst>
                                        </p:cTn>
                                        <p:tgtEl>
                                          <p:spTgt spid="821331"/>
                                        </p:tgtEl>
                                        <p:attrNameLst>
                                          <p:attrName>style.visibility</p:attrName>
                                        </p:attrNameLst>
                                      </p:cBhvr>
                                      <p:to>
                                        <p:strVal val="visible"/>
                                      </p:to>
                                    </p:set>
                                    <p:animEffect transition="in" filter="slide(fromBottom)">
                                      <p:cBhvr>
                                        <p:cTn id="46" dur="500"/>
                                        <p:tgtEl>
                                          <p:spTgt spid="821331"/>
                                        </p:tgtEl>
                                      </p:cBhvr>
                                    </p:animEffect>
                                  </p:childTnLst>
                                </p:cTn>
                              </p:par>
                              <p:par>
                                <p:cTn id="47" presetID="12" presetClass="entr" presetSubtype="4" fill="hold" nodeType="withEffect">
                                  <p:stCondLst>
                                    <p:cond delay="0"/>
                                  </p:stCondLst>
                                  <p:childTnLst>
                                    <p:set>
                                      <p:cBhvr>
                                        <p:cTn id="48" dur="1" fill="hold">
                                          <p:stCondLst>
                                            <p:cond delay="0"/>
                                          </p:stCondLst>
                                        </p:cTn>
                                        <p:tgtEl>
                                          <p:spTgt spid="821337"/>
                                        </p:tgtEl>
                                        <p:attrNameLst>
                                          <p:attrName>style.visibility</p:attrName>
                                        </p:attrNameLst>
                                      </p:cBhvr>
                                      <p:to>
                                        <p:strVal val="visible"/>
                                      </p:to>
                                    </p:set>
                                    <p:animEffect transition="in" filter="slide(fromBottom)">
                                      <p:cBhvr>
                                        <p:cTn id="49" dur="500"/>
                                        <p:tgtEl>
                                          <p:spTgt spid="82133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nodeType="clickEffect">
                                  <p:stCondLst>
                                    <p:cond delay="0"/>
                                  </p:stCondLst>
                                  <p:childTnLst>
                                    <p:set>
                                      <p:cBhvr>
                                        <p:cTn id="53" dur="1" fill="hold">
                                          <p:stCondLst>
                                            <p:cond delay="0"/>
                                          </p:stCondLst>
                                        </p:cTn>
                                        <p:tgtEl>
                                          <p:spTgt spid="821334"/>
                                        </p:tgtEl>
                                        <p:attrNameLst>
                                          <p:attrName>style.visibility</p:attrName>
                                        </p:attrNameLst>
                                      </p:cBhvr>
                                      <p:to>
                                        <p:strVal val="visible"/>
                                      </p:to>
                                    </p:set>
                                    <p:animEffect transition="in" filter="slide(fromBottom)">
                                      <p:cBhvr>
                                        <p:cTn id="54" dur="500"/>
                                        <p:tgtEl>
                                          <p:spTgt spid="821334"/>
                                        </p:tgtEl>
                                      </p:cBhvr>
                                    </p:animEffect>
                                  </p:childTnLst>
                                </p:cTn>
                              </p:par>
                              <p:par>
                                <p:cTn id="55" presetID="12" presetClass="entr" presetSubtype="4" fill="hold" nodeType="withEffect">
                                  <p:stCondLst>
                                    <p:cond delay="0"/>
                                  </p:stCondLst>
                                  <p:childTnLst>
                                    <p:set>
                                      <p:cBhvr>
                                        <p:cTn id="56" dur="1" fill="hold">
                                          <p:stCondLst>
                                            <p:cond delay="0"/>
                                          </p:stCondLst>
                                        </p:cTn>
                                        <p:tgtEl>
                                          <p:spTgt spid="821339"/>
                                        </p:tgtEl>
                                        <p:attrNameLst>
                                          <p:attrName>style.visibility</p:attrName>
                                        </p:attrNameLst>
                                      </p:cBhvr>
                                      <p:to>
                                        <p:strVal val="visible"/>
                                      </p:to>
                                    </p:set>
                                    <p:animEffect transition="in" filter="slide(fromBottom)">
                                      <p:cBhvr>
                                        <p:cTn id="57" dur="500"/>
                                        <p:tgtEl>
                                          <p:spTgt spid="82133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nodeType="clickEffect">
                                  <p:stCondLst>
                                    <p:cond delay="0"/>
                                  </p:stCondLst>
                                  <p:childTnLst>
                                    <p:set>
                                      <p:cBhvr>
                                        <p:cTn id="61" dur="1" fill="hold">
                                          <p:stCondLst>
                                            <p:cond delay="0"/>
                                          </p:stCondLst>
                                        </p:cTn>
                                        <p:tgtEl>
                                          <p:spTgt spid="821309"/>
                                        </p:tgtEl>
                                        <p:attrNameLst>
                                          <p:attrName>style.visibility</p:attrName>
                                        </p:attrNameLst>
                                      </p:cBhvr>
                                      <p:to>
                                        <p:strVal val="visible"/>
                                      </p:to>
                                    </p:set>
                                    <p:animEffect transition="in" filter="box(in)">
                                      <p:cBhvr>
                                        <p:cTn id="62" dur="500"/>
                                        <p:tgtEl>
                                          <p:spTgt spid="82130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4" fill="hold" nodeType="clickEffect">
                                  <p:stCondLst>
                                    <p:cond delay="0"/>
                                  </p:stCondLst>
                                  <p:childTnLst>
                                    <p:set>
                                      <p:cBhvr>
                                        <p:cTn id="66" dur="1" fill="hold">
                                          <p:stCondLst>
                                            <p:cond delay="0"/>
                                          </p:stCondLst>
                                        </p:cTn>
                                        <p:tgtEl>
                                          <p:spTgt spid="821360"/>
                                        </p:tgtEl>
                                        <p:attrNameLst>
                                          <p:attrName>style.visibility</p:attrName>
                                        </p:attrNameLst>
                                      </p:cBhvr>
                                      <p:to>
                                        <p:strVal val="visible"/>
                                      </p:to>
                                    </p:set>
                                    <p:animEffect transition="in" filter="slide(fromBottom)">
                                      <p:cBhvr>
                                        <p:cTn id="67" dur="500"/>
                                        <p:tgtEl>
                                          <p:spTgt spid="82136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821359"/>
                                        </p:tgtEl>
                                        <p:attrNameLst>
                                          <p:attrName>style.visibility</p:attrName>
                                        </p:attrNameLst>
                                      </p:cBhvr>
                                      <p:to>
                                        <p:strVal val="visible"/>
                                      </p:to>
                                    </p:set>
                                    <p:animEffect transition="in" filter="slide(fromBottom)">
                                      <p:cBhvr>
                                        <p:cTn id="72" dur="500"/>
                                        <p:tgtEl>
                                          <p:spTgt spid="82135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xit" presetSubtype="16" fill="hold" grpId="1" nodeType="clickEffect">
                                  <p:stCondLst>
                                    <p:cond delay="0"/>
                                  </p:stCondLst>
                                  <p:childTnLst>
                                    <p:animEffect transition="out" filter="box(in)">
                                      <p:cBhvr>
                                        <p:cTn id="76" dur="500"/>
                                        <p:tgtEl>
                                          <p:spTgt spid="821359"/>
                                        </p:tgtEl>
                                      </p:cBhvr>
                                    </p:animEffect>
                                    <p:set>
                                      <p:cBhvr>
                                        <p:cTn id="77" dur="1" fill="hold">
                                          <p:stCondLst>
                                            <p:cond delay="499"/>
                                          </p:stCondLst>
                                        </p:cTn>
                                        <p:tgtEl>
                                          <p:spTgt spid="821359"/>
                                        </p:tgtEl>
                                        <p:attrNameLst>
                                          <p:attrName>style.visibility</p:attrName>
                                        </p:attrNameLst>
                                      </p:cBhvr>
                                      <p:to>
                                        <p:strVal val="hidden"/>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8" fill="hold" nodeType="clickEffect">
                                  <p:stCondLst>
                                    <p:cond delay="0"/>
                                  </p:stCondLst>
                                  <p:childTnLst>
                                    <p:set>
                                      <p:cBhvr>
                                        <p:cTn id="81" dur="1" fill="hold">
                                          <p:stCondLst>
                                            <p:cond delay="0"/>
                                          </p:stCondLst>
                                        </p:cTn>
                                        <p:tgtEl>
                                          <p:spTgt spid="821322"/>
                                        </p:tgtEl>
                                        <p:attrNameLst>
                                          <p:attrName>style.visibility</p:attrName>
                                        </p:attrNameLst>
                                      </p:cBhvr>
                                      <p:to>
                                        <p:strVal val="visible"/>
                                      </p:to>
                                    </p:set>
                                    <p:anim calcmode="lin" valueType="num">
                                      <p:cBhvr additive="base">
                                        <p:cTn id="82" dur="500" fill="hold"/>
                                        <p:tgtEl>
                                          <p:spTgt spid="821322"/>
                                        </p:tgtEl>
                                        <p:attrNameLst>
                                          <p:attrName>ppt_x</p:attrName>
                                        </p:attrNameLst>
                                      </p:cBhvr>
                                      <p:tavLst>
                                        <p:tav tm="0">
                                          <p:val>
                                            <p:strVal val="0-#ppt_w/2"/>
                                          </p:val>
                                        </p:tav>
                                        <p:tav tm="100000">
                                          <p:val>
                                            <p:strVal val="#ppt_x"/>
                                          </p:val>
                                        </p:tav>
                                      </p:tavLst>
                                    </p:anim>
                                    <p:anim calcmode="lin" valueType="num">
                                      <p:cBhvr additive="base">
                                        <p:cTn id="83" dur="500" fill="hold"/>
                                        <p:tgtEl>
                                          <p:spTgt spid="821322"/>
                                        </p:tgtEl>
                                        <p:attrNameLst>
                                          <p:attrName>ppt_y</p:attrName>
                                        </p:attrNameLst>
                                      </p:cBhvr>
                                      <p:tavLst>
                                        <p:tav tm="0">
                                          <p:val>
                                            <p:strVal val="#ppt_y"/>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12" presetClass="entr" presetSubtype="4" fill="hold" nodeType="clickEffect">
                                  <p:stCondLst>
                                    <p:cond delay="0"/>
                                  </p:stCondLst>
                                  <p:childTnLst>
                                    <p:set>
                                      <p:cBhvr>
                                        <p:cTn id="87" dur="1" fill="hold">
                                          <p:stCondLst>
                                            <p:cond delay="0"/>
                                          </p:stCondLst>
                                        </p:cTn>
                                        <p:tgtEl>
                                          <p:spTgt spid="821350"/>
                                        </p:tgtEl>
                                        <p:attrNameLst>
                                          <p:attrName>style.visibility</p:attrName>
                                        </p:attrNameLst>
                                      </p:cBhvr>
                                      <p:to>
                                        <p:strVal val="visible"/>
                                      </p:to>
                                    </p:set>
                                    <p:animEffect transition="in" filter="slide(fromBottom)">
                                      <p:cBhvr>
                                        <p:cTn id="88" dur="500"/>
                                        <p:tgtEl>
                                          <p:spTgt spid="821350"/>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8" fill="hold" nodeType="clickEffect">
                                  <p:stCondLst>
                                    <p:cond delay="0"/>
                                  </p:stCondLst>
                                  <p:childTnLst>
                                    <p:set>
                                      <p:cBhvr>
                                        <p:cTn id="92" dur="1" fill="hold">
                                          <p:stCondLst>
                                            <p:cond delay="0"/>
                                          </p:stCondLst>
                                        </p:cTn>
                                        <p:tgtEl>
                                          <p:spTgt spid="821325"/>
                                        </p:tgtEl>
                                        <p:attrNameLst>
                                          <p:attrName>style.visibility</p:attrName>
                                        </p:attrNameLst>
                                      </p:cBhvr>
                                      <p:to>
                                        <p:strVal val="visible"/>
                                      </p:to>
                                    </p:set>
                                    <p:anim calcmode="lin" valueType="num">
                                      <p:cBhvr additive="base">
                                        <p:cTn id="93" dur="500" fill="hold"/>
                                        <p:tgtEl>
                                          <p:spTgt spid="821325"/>
                                        </p:tgtEl>
                                        <p:attrNameLst>
                                          <p:attrName>ppt_x</p:attrName>
                                        </p:attrNameLst>
                                      </p:cBhvr>
                                      <p:tavLst>
                                        <p:tav tm="0">
                                          <p:val>
                                            <p:strVal val="0-#ppt_w/2"/>
                                          </p:val>
                                        </p:tav>
                                        <p:tav tm="100000">
                                          <p:val>
                                            <p:strVal val="#ppt_x"/>
                                          </p:val>
                                        </p:tav>
                                      </p:tavLst>
                                    </p:anim>
                                    <p:anim calcmode="lin" valueType="num">
                                      <p:cBhvr additive="base">
                                        <p:cTn id="94" dur="500" fill="hold"/>
                                        <p:tgtEl>
                                          <p:spTgt spid="821325"/>
                                        </p:tgtEl>
                                        <p:attrNameLst>
                                          <p:attrName>ppt_y</p:attrName>
                                        </p:attrNameLst>
                                      </p:cBhvr>
                                      <p:tavLst>
                                        <p:tav tm="0">
                                          <p:val>
                                            <p:strVal val="#ppt_y"/>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4" presetClass="entr" presetSubtype="16" fill="hold" nodeType="clickEffect">
                                  <p:stCondLst>
                                    <p:cond delay="0"/>
                                  </p:stCondLst>
                                  <p:childTnLst>
                                    <p:set>
                                      <p:cBhvr>
                                        <p:cTn id="98" dur="1" fill="hold">
                                          <p:stCondLst>
                                            <p:cond delay="0"/>
                                          </p:stCondLst>
                                        </p:cTn>
                                        <p:tgtEl>
                                          <p:spTgt spid="821328"/>
                                        </p:tgtEl>
                                        <p:attrNameLst>
                                          <p:attrName>style.visibility</p:attrName>
                                        </p:attrNameLst>
                                      </p:cBhvr>
                                      <p:to>
                                        <p:strVal val="visible"/>
                                      </p:to>
                                    </p:set>
                                    <p:animEffect transition="in" filter="box(in)">
                                      <p:cBhvr>
                                        <p:cTn id="99" dur="500"/>
                                        <p:tgtEl>
                                          <p:spTgt spid="821328"/>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nodeType="clickEffect">
                                  <p:stCondLst>
                                    <p:cond delay="0"/>
                                  </p:stCondLst>
                                  <p:childTnLst>
                                    <p:set>
                                      <p:cBhvr>
                                        <p:cTn id="103" dur="1" fill="hold">
                                          <p:stCondLst>
                                            <p:cond delay="0"/>
                                          </p:stCondLst>
                                        </p:cTn>
                                        <p:tgtEl>
                                          <p:spTgt spid="821345"/>
                                        </p:tgtEl>
                                        <p:attrNameLst>
                                          <p:attrName>style.visibility</p:attrName>
                                        </p:attrNameLst>
                                      </p:cBhvr>
                                      <p:to>
                                        <p:strVal val="visible"/>
                                      </p:to>
                                    </p:set>
                                    <p:animEffect transition="in" filter="slide(fromBottom)">
                                      <p:cBhvr>
                                        <p:cTn id="104" dur="500"/>
                                        <p:tgtEl>
                                          <p:spTgt spid="821345"/>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2" presetClass="entr" presetSubtype="4" fill="hold" nodeType="clickEffect">
                                  <p:stCondLst>
                                    <p:cond delay="0"/>
                                  </p:stCondLst>
                                  <p:childTnLst>
                                    <p:set>
                                      <p:cBhvr>
                                        <p:cTn id="108" dur="1" fill="hold">
                                          <p:stCondLst>
                                            <p:cond delay="0"/>
                                          </p:stCondLst>
                                        </p:cTn>
                                        <p:tgtEl>
                                          <p:spTgt spid="821357"/>
                                        </p:tgtEl>
                                        <p:attrNameLst>
                                          <p:attrName>style.visibility</p:attrName>
                                        </p:attrNameLst>
                                      </p:cBhvr>
                                      <p:to>
                                        <p:strVal val="visible"/>
                                      </p:to>
                                    </p:set>
                                    <p:animEffect transition="in" filter="slide(fromBottom)">
                                      <p:cBhvr>
                                        <p:cTn id="109" dur="500"/>
                                        <p:tgtEl>
                                          <p:spTgt spid="821357"/>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2" presetClass="entr" presetSubtype="4" fill="hold" nodeType="clickEffect">
                                  <p:stCondLst>
                                    <p:cond delay="0"/>
                                  </p:stCondLst>
                                  <p:childTnLst>
                                    <p:set>
                                      <p:cBhvr>
                                        <p:cTn id="113" dur="1" fill="hold">
                                          <p:stCondLst>
                                            <p:cond delay="0"/>
                                          </p:stCondLst>
                                        </p:cTn>
                                        <p:tgtEl>
                                          <p:spTgt spid="821346"/>
                                        </p:tgtEl>
                                        <p:attrNameLst>
                                          <p:attrName>style.visibility</p:attrName>
                                        </p:attrNameLst>
                                      </p:cBhvr>
                                      <p:to>
                                        <p:strVal val="visible"/>
                                      </p:to>
                                    </p:set>
                                    <p:animEffect transition="in" filter="slide(fromBottom)">
                                      <p:cBhvr>
                                        <p:cTn id="114" dur="500"/>
                                        <p:tgtEl>
                                          <p:spTgt spid="821346"/>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2" presetClass="entr" presetSubtype="4" fill="hold" nodeType="clickEffect">
                                  <p:stCondLst>
                                    <p:cond delay="0"/>
                                  </p:stCondLst>
                                  <p:childTnLst>
                                    <p:set>
                                      <p:cBhvr>
                                        <p:cTn id="118" dur="1" fill="hold">
                                          <p:stCondLst>
                                            <p:cond delay="0"/>
                                          </p:stCondLst>
                                        </p:cTn>
                                        <p:tgtEl>
                                          <p:spTgt spid="821347"/>
                                        </p:tgtEl>
                                        <p:attrNameLst>
                                          <p:attrName>style.visibility</p:attrName>
                                        </p:attrNameLst>
                                      </p:cBhvr>
                                      <p:to>
                                        <p:strVal val="visible"/>
                                      </p:to>
                                    </p:set>
                                    <p:animEffect transition="in" filter="slide(fromBottom)">
                                      <p:cBhvr>
                                        <p:cTn id="119" dur="500"/>
                                        <p:tgtEl>
                                          <p:spTgt spid="821347"/>
                                        </p:tgtEl>
                                      </p:cBhvr>
                                    </p:animEffect>
                                  </p:childTnLst>
                                </p:cTn>
                              </p:par>
                              <p:par>
                                <p:cTn id="120" presetID="12" presetClass="entr" presetSubtype="4" fill="hold" nodeType="withEffect">
                                  <p:stCondLst>
                                    <p:cond delay="0"/>
                                  </p:stCondLst>
                                  <p:childTnLst>
                                    <p:set>
                                      <p:cBhvr>
                                        <p:cTn id="121" dur="1" fill="hold">
                                          <p:stCondLst>
                                            <p:cond delay="0"/>
                                          </p:stCondLst>
                                        </p:cTn>
                                        <p:tgtEl>
                                          <p:spTgt spid="821353"/>
                                        </p:tgtEl>
                                        <p:attrNameLst>
                                          <p:attrName>style.visibility</p:attrName>
                                        </p:attrNameLst>
                                      </p:cBhvr>
                                      <p:to>
                                        <p:strVal val="visible"/>
                                      </p:to>
                                    </p:set>
                                    <p:animEffect transition="in" filter="slide(fromBottom)">
                                      <p:cBhvr>
                                        <p:cTn id="122" dur="500"/>
                                        <p:tgtEl>
                                          <p:spTgt spid="821353"/>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2" presetClass="entr" presetSubtype="4" fill="hold" nodeType="clickEffect">
                                  <p:stCondLst>
                                    <p:cond delay="0"/>
                                  </p:stCondLst>
                                  <p:childTnLst>
                                    <p:set>
                                      <p:cBhvr>
                                        <p:cTn id="126" dur="1" fill="hold">
                                          <p:stCondLst>
                                            <p:cond delay="0"/>
                                          </p:stCondLst>
                                        </p:cTn>
                                        <p:tgtEl>
                                          <p:spTgt spid="821349"/>
                                        </p:tgtEl>
                                        <p:attrNameLst>
                                          <p:attrName>style.visibility</p:attrName>
                                        </p:attrNameLst>
                                      </p:cBhvr>
                                      <p:to>
                                        <p:strVal val="visible"/>
                                      </p:to>
                                    </p:set>
                                    <p:animEffect transition="in" filter="slide(fromBottom)">
                                      <p:cBhvr>
                                        <p:cTn id="127" dur="500"/>
                                        <p:tgtEl>
                                          <p:spTgt spid="821349"/>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4" presetClass="entr" presetSubtype="16" fill="hold" nodeType="clickEffect">
                                  <p:stCondLst>
                                    <p:cond delay="0"/>
                                  </p:stCondLst>
                                  <p:childTnLst>
                                    <p:set>
                                      <p:cBhvr>
                                        <p:cTn id="131" dur="1" fill="hold">
                                          <p:stCondLst>
                                            <p:cond delay="0"/>
                                          </p:stCondLst>
                                        </p:cTn>
                                        <p:tgtEl>
                                          <p:spTgt spid="821326"/>
                                        </p:tgtEl>
                                        <p:attrNameLst>
                                          <p:attrName>style.visibility</p:attrName>
                                        </p:attrNameLst>
                                      </p:cBhvr>
                                      <p:to>
                                        <p:strVal val="visible"/>
                                      </p:to>
                                    </p:set>
                                    <p:animEffect transition="in" filter="box(in)">
                                      <p:cBhvr>
                                        <p:cTn id="132" dur="500"/>
                                        <p:tgtEl>
                                          <p:spTgt spid="821326"/>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2" presetClass="entr" presetSubtype="4" fill="hold" grpId="0" nodeType="clickEffect">
                                  <p:stCondLst>
                                    <p:cond delay="0"/>
                                  </p:stCondLst>
                                  <p:childTnLst>
                                    <p:set>
                                      <p:cBhvr>
                                        <p:cTn id="136" dur="1" fill="hold">
                                          <p:stCondLst>
                                            <p:cond delay="0"/>
                                          </p:stCondLst>
                                        </p:cTn>
                                        <p:tgtEl>
                                          <p:spTgt spid="821354"/>
                                        </p:tgtEl>
                                        <p:attrNameLst>
                                          <p:attrName>style.visibility</p:attrName>
                                        </p:attrNameLst>
                                      </p:cBhvr>
                                      <p:to>
                                        <p:strVal val="visible"/>
                                      </p:to>
                                    </p:set>
                                    <p:animEffect transition="in" filter="slide(fromBottom)">
                                      <p:cBhvr>
                                        <p:cTn id="137" dur="500"/>
                                        <p:tgtEl>
                                          <p:spTgt spid="821354"/>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2" presetClass="entr" presetSubtype="4" fill="hold" nodeType="clickEffect">
                                  <p:stCondLst>
                                    <p:cond delay="0"/>
                                  </p:stCondLst>
                                  <p:childTnLst>
                                    <p:set>
                                      <p:cBhvr>
                                        <p:cTn id="141" dur="1" fill="hold">
                                          <p:stCondLst>
                                            <p:cond delay="0"/>
                                          </p:stCondLst>
                                        </p:cTn>
                                        <p:tgtEl>
                                          <p:spTgt spid="821355"/>
                                        </p:tgtEl>
                                        <p:attrNameLst>
                                          <p:attrName>style.visibility</p:attrName>
                                        </p:attrNameLst>
                                      </p:cBhvr>
                                      <p:to>
                                        <p:strVal val="visible"/>
                                      </p:to>
                                    </p:set>
                                    <p:animEffect transition="in" filter="slide(fromBottom)">
                                      <p:cBhvr>
                                        <p:cTn id="142" dur="500"/>
                                        <p:tgtEl>
                                          <p:spTgt spid="821355"/>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2" presetClass="entr" presetSubtype="4" fill="hold" grpId="0" nodeType="clickEffect">
                                  <p:stCondLst>
                                    <p:cond delay="0"/>
                                  </p:stCondLst>
                                  <p:childTnLst>
                                    <p:set>
                                      <p:cBhvr>
                                        <p:cTn id="146" dur="1" fill="hold">
                                          <p:stCondLst>
                                            <p:cond delay="0"/>
                                          </p:stCondLst>
                                        </p:cTn>
                                        <p:tgtEl>
                                          <p:spTgt spid="821356"/>
                                        </p:tgtEl>
                                        <p:attrNameLst>
                                          <p:attrName>style.visibility</p:attrName>
                                        </p:attrNameLst>
                                      </p:cBhvr>
                                      <p:to>
                                        <p:strVal val="visible"/>
                                      </p:to>
                                    </p:set>
                                    <p:animEffect transition="in" filter="slide(fromBottom)">
                                      <p:cBhvr>
                                        <p:cTn id="147" dur="500"/>
                                        <p:tgtEl>
                                          <p:spTgt spid="821356"/>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2" presetClass="entr" presetSubtype="4" fill="hold" grpId="0" nodeType="clickEffect">
                                  <p:stCondLst>
                                    <p:cond delay="0"/>
                                  </p:stCondLst>
                                  <p:childTnLst>
                                    <p:set>
                                      <p:cBhvr>
                                        <p:cTn id="151" dur="1" fill="hold">
                                          <p:stCondLst>
                                            <p:cond delay="0"/>
                                          </p:stCondLst>
                                        </p:cTn>
                                        <p:tgtEl>
                                          <p:spTgt spid="821358"/>
                                        </p:tgtEl>
                                        <p:attrNameLst>
                                          <p:attrName>style.visibility</p:attrName>
                                        </p:attrNameLst>
                                      </p:cBhvr>
                                      <p:to>
                                        <p:strVal val="visible"/>
                                      </p:to>
                                    </p:set>
                                    <p:animEffect transition="in" filter="slide(fromBottom)">
                                      <p:cBhvr>
                                        <p:cTn id="152" dur="500"/>
                                        <p:tgtEl>
                                          <p:spTgt spid="821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330" grpId="0"/>
      <p:bldP spid="821330" grpId="1"/>
      <p:bldP spid="821331" grpId="0" animBg="1"/>
      <p:bldP spid="821354" grpId="0"/>
      <p:bldP spid="821356" grpId="0"/>
      <p:bldP spid="821358" grpId="0"/>
      <p:bldP spid="821359" grpId="0"/>
      <p:bldP spid="821359" grpId="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9604BB2-AFD3-4D90-BB36-88C1D1AF3484}"/>
              </a:ext>
            </a:extLst>
          </p:cNvPr>
          <p:cNvSpPr>
            <a:spLocks noGrp="1"/>
          </p:cNvSpPr>
          <p:nvPr>
            <p:ph type="sldNum" sz="quarter" idx="10"/>
          </p:nvPr>
        </p:nvSpPr>
        <p:spPr/>
        <p:txBody>
          <a:bodyPr/>
          <a:lstStyle/>
          <a:p>
            <a:fld id="{37EFCF0F-415A-42AD-BF60-B3494A479BDC}" type="slidenum">
              <a:rPr lang="it-IT" altLang="it-IT"/>
              <a:pPr/>
              <a:t>32</a:t>
            </a:fld>
            <a:endParaRPr lang="it-IT" altLang="it-IT"/>
          </a:p>
        </p:txBody>
      </p:sp>
      <p:sp>
        <p:nvSpPr>
          <p:cNvPr id="946178" name="Rectangle 2">
            <a:extLst>
              <a:ext uri="{FF2B5EF4-FFF2-40B4-BE49-F238E27FC236}">
                <a16:creationId xmlns:a16="http://schemas.microsoft.com/office/drawing/2014/main" id="{84FA0776-6C93-4C73-890D-1EFB6E403B55}"/>
              </a:ext>
            </a:extLst>
          </p:cNvPr>
          <p:cNvSpPr>
            <a:spLocks noGrp="1" noChangeArrowheads="1"/>
          </p:cNvSpPr>
          <p:nvPr>
            <p:ph type="title"/>
          </p:nvPr>
        </p:nvSpPr>
        <p:spPr/>
        <p:txBody>
          <a:bodyPr/>
          <a:lstStyle/>
          <a:p>
            <a:r>
              <a:rPr lang="en-GB" altLang="it-IT" sz="2000"/>
              <a:t>iii) Monopolio e discriminazione dei prezzi</a:t>
            </a:r>
          </a:p>
        </p:txBody>
      </p:sp>
      <p:sp>
        <p:nvSpPr>
          <p:cNvPr id="946179" name="Rectangle 3">
            <a:extLst>
              <a:ext uri="{FF2B5EF4-FFF2-40B4-BE49-F238E27FC236}">
                <a16:creationId xmlns:a16="http://schemas.microsoft.com/office/drawing/2014/main" id="{48D3ADED-CA4B-4017-B3EC-AD9B3C2114CF}"/>
              </a:ext>
            </a:extLst>
          </p:cNvPr>
          <p:cNvSpPr>
            <a:spLocks noGrp="1" noChangeArrowheads="1"/>
          </p:cNvSpPr>
          <p:nvPr>
            <p:ph type="body" idx="1"/>
          </p:nvPr>
        </p:nvSpPr>
        <p:spPr bwMode="auto">
          <a:xfrm>
            <a:off x="1042988" y="2276475"/>
            <a:ext cx="7489825" cy="49688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77850" indent="-577850">
              <a:lnSpc>
                <a:spcPct val="80000"/>
              </a:lnSpc>
            </a:pPr>
            <a:r>
              <a:rPr lang="it-IT" altLang="it-IT" sz="1600" b="1" dirty="0">
                <a:solidFill>
                  <a:schemeClr val="hlink"/>
                </a:solidFill>
              </a:rPr>
              <a:t>Tipi di discriminazione</a:t>
            </a:r>
          </a:p>
          <a:p>
            <a:pPr marL="577850" indent="-577850">
              <a:lnSpc>
                <a:spcPct val="80000"/>
              </a:lnSpc>
            </a:pPr>
            <a:endParaRPr lang="it-IT" altLang="it-IT" sz="1600" b="1" dirty="0">
              <a:solidFill>
                <a:schemeClr val="hlink"/>
              </a:solidFill>
            </a:endParaRPr>
          </a:p>
          <a:p>
            <a:pPr marL="577850" indent="-577850">
              <a:lnSpc>
                <a:spcPct val="80000"/>
              </a:lnSpc>
              <a:buClr>
                <a:schemeClr val="hlink"/>
              </a:buClr>
              <a:buSzTx/>
              <a:buFont typeface="Wingdings" panose="05000000000000000000" pitchFamily="2" charset="2"/>
              <a:buAutoNum type="romanLcPeriod"/>
            </a:pPr>
            <a:r>
              <a:rPr lang="it-IT" altLang="it-IT" sz="1600" b="1" dirty="0">
                <a:solidFill>
                  <a:schemeClr val="hlink"/>
                </a:solidFill>
              </a:rPr>
              <a:t>Discriminazione di terzo grado, o segmentazione</a:t>
            </a:r>
            <a:r>
              <a:rPr lang="it-IT" altLang="it-IT" sz="1600" dirty="0"/>
              <a:t>: il monopolista conosce i comportamenti dei consumatori e stabilisce prezzi diversi in funzione di tali caratteristiche </a:t>
            </a:r>
            <a:r>
              <a:rPr lang="it-IT" altLang="it-IT" sz="1600" dirty="0">
                <a:latin typeface="Helvetica" panose="020B0604020202020204" pitchFamily="34" charset="0"/>
              </a:rPr>
              <a:t>► difficilmente praticabile, se non per macrocategorie (vedi esempio CD)</a:t>
            </a:r>
          </a:p>
          <a:p>
            <a:pPr marL="577850" indent="-577850">
              <a:lnSpc>
                <a:spcPct val="80000"/>
              </a:lnSpc>
              <a:buClr>
                <a:schemeClr val="hlink"/>
              </a:buClr>
              <a:buSzTx/>
              <a:buFont typeface="Wingdings" panose="05000000000000000000" pitchFamily="2" charset="2"/>
              <a:buAutoNum type="romanLcPeriod"/>
            </a:pPr>
            <a:endParaRPr lang="it-IT" altLang="it-IT" sz="1600" b="1" dirty="0">
              <a:solidFill>
                <a:schemeClr val="hlink"/>
              </a:solidFill>
              <a:latin typeface="Helvetica" panose="020B0604020202020204" pitchFamily="34" charset="0"/>
            </a:endParaRPr>
          </a:p>
          <a:p>
            <a:pPr marL="577850" indent="-577850">
              <a:lnSpc>
                <a:spcPct val="80000"/>
              </a:lnSpc>
              <a:buClr>
                <a:schemeClr val="hlink"/>
              </a:buClr>
              <a:buSzTx/>
              <a:buFont typeface="Wingdings" panose="05000000000000000000" pitchFamily="2" charset="2"/>
              <a:buAutoNum type="romanLcPeriod"/>
            </a:pPr>
            <a:r>
              <a:rPr lang="it-IT" altLang="it-IT" sz="1600" b="1" dirty="0">
                <a:solidFill>
                  <a:schemeClr val="hlink"/>
                </a:solidFill>
                <a:latin typeface="Helvetica" panose="020B0604020202020204" pitchFamily="34" charset="0"/>
              </a:rPr>
              <a:t>Discriminazione di primo grado</a:t>
            </a:r>
            <a:r>
              <a:rPr lang="it-IT" altLang="it-IT" sz="1600" dirty="0">
                <a:latin typeface="Helvetica" panose="020B0604020202020204" pitchFamily="34" charset="0"/>
              </a:rPr>
              <a:t>: il monopolista </a:t>
            </a:r>
            <a:r>
              <a:rPr lang="it-IT" altLang="it-IT" sz="1600" dirty="0"/>
              <a:t>discrimina tra consumatori ed anche tra unità di bene vendute allo stesso consumatore </a:t>
            </a:r>
            <a:r>
              <a:rPr lang="it-IT" altLang="it-IT" sz="1600" dirty="0">
                <a:latin typeface="Helvetica" panose="020B0604020202020204" pitchFamily="34" charset="0"/>
              </a:rPr>
              <a:t>► ancora più difficile (caso ideale) se non…con profilazione completa sui social media!!!</a:t>
            </a:r>
          </a:p>
          <a:p>
            <a:pPr marL="577850" indent="-577850">
              <a:lnSpc>
                <a:spcPct val="80000"/>
              </a:lnSpc>
              <a:buClr>
                <a:schemeClr val="hlink"/>
              </a:buClr>
              <a:buSzTx/>
              <a:buFont typeface="Wingdings" panose="05000000000000000000" pitchFamily="2" charset="2"/>
              <a:buAutoNum type="romanLcPeriod"/>
            </a:pPr>
            <a:endParaRPr lang="it-IT" altLang="it-IT" sz="1600" dirty="0"/>
          </a:p>
          <a:p>
            <a:pPr marL="577850" indent="-577850">
              <a:lnSpc>
                <a:spcPct val="80000"/>
              </a:lnSpc>
              <a:buClr>
                <a:schemeClr val="hlink"/>
              </a:buClr>
              <a:buSzTx/>
              <a:buFont typeface="Wingdings" panose="05000000000000000000" pitchFamily="2" charset="2"/>
              <a:buAutoNum type="romanLcPeriod"/>
            </a:pPr>
            <a:r>
              <a:rPr lang="it-IT" altLang="it-IT" sz="1600" b="1" dirty="0">
                <a:solidFill>
                  <a:schemeClr val="hlink"/>
                </a:solidFill>
              </a:rPr>
              <a:t>Discriminazione di secondo grado</a:t>
            </a:r>
            <a:r>
              <a:rPr lang="it-IT" altLang="it-IT" sz="1600" dirty="0"/>
              <a:t>: il monopolista applica prezzi unitari diversi a seconda della quantità consumata del bene </a:t>
            </a:r>
            <a:r>
              <a:rPr lang="it-IT" altLang="it-IT" sz="1600" dirty="0">
                <a:latin typeface="Helvetica" panose="020B0604020202020204" pitchFamily="34" charset="0"/>
              </a:rPr>
              <a:t>► più fattibile </a:t>
            </a:r>
            <a:r>
              <a:rPr lang="it-IT" altLang="it-IT" sz="1600" dirty="0"/>
              <a:t>(es. sconti su acquisti consistenti nei supermercati e selezione)</a:t>
            </a:r>
          </a:p>
          <a:p>
            <a:pPr marL="577850" indent="-577850">
              <a:lnSpc>
                <a:spcPct val="80000"/>
              </a:lnSpc>
              <a:buFont typeface="Wingdings" panose="05000000000000000000" pitchFamily="2" charset="2"/>
              <a:buNone/>
            </a:pPr>
            <a:r>
              <a:rPr lang="it-IT" altLang="it-IT" sz="1600" dirty="0"/>
              <a:t> </a:t>
            </a:r>
          </a:p>
          <a:p>
            <a:pPr marL="577850" indent="-577850">
              <a:lnSpc>
                <a:spcPct val="80000"/>
              </a:lnSpc>
              <a:buFont typeface="Wingdings" panose="05000000000000000000" pitchFamily="2" charset="2"/>
              <a:buNone/>
            </a:pPr>
            <a:r>
              <a:rPr lang="it-IT" altLang="it-IT" sz="1600" dirty="0"/>
              <a:t>	Distinzione non netta: es. discriminazione di secondo e di terzo grado insieme </a:t>
            </a:r>
            <a:r>
              <a:rPr lang="it-IT" altLang="it-IT" sz="1600" dirty="0">
                <a:latin typeface="Helvetica" panose="020B0604020202020204" pitchFamily="34" charset="0"/>
              </a:rPr>
              <a:t>►</a:t>
            </a:r>
            <a:r>
              <a:rPr lang="it-IT" altLang="it-IT" sz="1600" dirty="0"/>
              <a:t>analisi degli effetti di benessere più complicata, ma</a:t>
            </a:r>
          </a:p>
          <a:p>
            <a:pPr marL="577850" indent="-577850">
              <a:lnSpc>
                <a:spcPct val="80000"/>
              </a:lnSpc>
              <a:buFont typeface="Wingdings" panose="05000000000000000000" pitchFamily="2" charset="2"/>
              <a:buNone/>
            </a:pPr>
            <a:r>
              <a:rPr lang="it-IT" altLang="it-IT" sz="1600" dirty="0"/>
              <a:t>	</a:t>
            </a:r>
            <a:r>
              <a:rPr lang="it-IT" altLang="it-IT" sz="1600" b="1" dirty="0"/>
              <a:t>i)</a:t>
            </a:r>
            <a:r>
              <a:rPr lang="it-IT" altLang="it-IT" sz="1600" dirty="0"/>
              <a:t> il profitto del monopolista aumenta discriminando</a:t>
            </a:r>
          </a:p>
          <a:p>
            <a:pPr marL="577850" indent="-577850">
              <a:lnSpc>
                <a:spcPct val="80000"/>
              </a:lnSpc>
              <a:buFont typeface="Wingdings" panose="05000000000000000000" pitchFamily="2" charset="2"/>
              <a:buNone/>
            </a:pPr>
            <a:r>
              <a:rPr lang="it-IT" altLang="it-IT" sz="1600" dirty="0"/>
              <a:t>	</a:t>
            </a:r>
            <a:r>
              <a:rPr lang="it-IT" altLang="it-IT" sz="1600" b="1" dirty="0"/>
              <a:t>ii)</a:t>
            </a:r>
            <a:r>
              <a:rPr lang="it-IT" altLang="it-IT" sz="1600" dirty="0"/>
              <a:t> il monopolista preferisce forme di discriminazione di grado più elevato</a:t>
            </a:r>
          </a:p>
          <a:p>
            <a:pPr marL="577850" indent="-577850">
              <a:lnSpc>
                <a:spcPct val="80000"/>
              </a:lnSpc>
              <a:buFont typeface="Wingdings" panose="05000000000000000000" pitchFamily="2" charset="2"/>
              <a:buNone/>
            </a:pPr>
            <a:br>
              <a:rPr lang="it-IT" altLang="it-IT" sz="1400" dirty="0"/>
            </a:br>
            <a:endParaRPr lang="it-IT" altLang="it-IT" sz="1400" dirty="0"/>
          </a:p>
          <a:p>
            <a:pPr marL="577850" indent="-577850">
              <a:lnSpc>
                <a:spcPct val="80000"/>
              </a:lnSpc>
            </a:pPr>
            <a:endParaRPr lang="it-IT" altLang="it-IT" sz="2000" dirty="0"/>
          </a:p>
          <a:p>
            <a:pPr marL="577850" indent="-577850">
              <a:lnSpc>
                <a:spcPct val="80000"/>
              </a:lnSpc>
            </a:pPr>
            <a:endParaRPr lang="it-IT" altLang="it-IT" sz="2000" dirty="0"/>
          </a:p>
          <a:p>
            <a:pPr marL="577850" indent="-577850">
              <a:lnSpc>
                <a:spcPct val="80000"/>
              </a:lnSpc>
            </a:pPr>
            <a:endParaRPr lang="it-IT" altLang="it-IT"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46179">
                                            <p:txEl>
                                              <p:pRg st="0" end="0"/>
                                            </p:txEl>
                                          </p:spTgt>
                                        </p:tgtEl>
                                        <p:attrNameLst>
                                          <p:attrName>style.visibility</p:attrName>
                                        </p:attrNameLst>
                                      </p:cBhvr>
                                      <p:to>
                                        <p:strVal val="visible"/>
                                      </p:to>
                                    </p:set>
                                    <p:animEffect transition="in" filter="slide(fromBottom)">
                                      <p:cBhvr>
                                        <p:cTn id="7" dur="500"/>
                                        <p:tgtEl>
                                          <p:spTgt spid="946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46179">
                                            <p:txEl>
                                              <p:pRg st="2" end="2"/>
                                            </p:txEl>
                                          </p:spTgt>
                                        </p:tgtEl>
                                        <p:attrNameLst>
                                          <p:attrName>style.visibility</p:attrName>
                                        </p:attrNameLst>
                                      </p:cBhvr>
                                      <p:to>
                                        <p:strVal val="visible"/>
                                      </p:to>
                                    </p:set>
                                    <p:animEffect transition="in" filter="slide(fromBottom)">
                                      <p:cBhvr>
                                        <p:cTn id="12" dur="500"/>
                                        <p:tgtEl>
                                          <p:spTgt spid="9461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46179">
                                            <p:txEl>
                                              <p:pRg st="4" end="4"/>
                                            </p:txEl>
                                          </p:spTgt>
                                        </p:tgtEl>
                                        <p:attrNameLst>
                                          <p:attrName>style.visibility</p:attrName>
                                        </p:attrNameLst>
                                      </p:cBhvr>
                                      <p:to>
                                        <p:strVal val="visible"/>
                                      </p:to>
                                    </p:set>
                                    <p:animEffect transition="in" filter="slide(fromBottom)">
                                      <p:cBhvr>
                                        <p:cTn id="17" dur="500"/>
                                        <p:tgtEl>
                                          <p:spTgt spid="94617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46179">
                                            <p:txEl>
                                              <p:pRg st="6" end="6"/>
                                            </p:txEl>
                                          </p:spTgt>
                                        </p:tgtEl>
                                        <p:attrNameLst>
                                          <p:attrName>style.visibility</p:attrName>
                                        </p:attrNameLst>
                                      </p:cBhvr>
                                      <p:to>
                                        <p:strVal val="visible"/>
                                      </p:to>
                                    </p:set>
                                    <p:animEffect transition="in" filter="slide(fromBottom)">
                                      <p:cBhvr>
                                        <p:cTn id="22" dur="500"/>
                                        <p:tgtEl>
                                          <p:spTgt spid="94617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46179">
                                            <p:txEl>
                                              <p:pRg st="8" end="8"/>
                                            </p:txEl>
                                          </p:spTgt>
                                        </p:tgtEl>
                                        <p:attrNameLst>
                                          <p:attrName>style.visibility</p:attrName>
                                        </p:attrNameLst>
                                      </p:cBhvr>
                                      <p:to>
                                        <p:strVal val="visible"/>
                                      </p:to>
                                    </p:set>
                                    <p:animEffect transition="in" filter="slide(fromBottom)">
                                      <p:cBhvr>
                                        <p:cTn id="27" dur="500"/>
                                        <p:tgtEl>
                                          <p:spTgt spid="946179">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46179">
                                            <p:txEl>
                                              <p:pRg st="9" end="9"/>
                                            </p:txEl>
                                          </p:spTgt>
                                        </p:tgtEl>
                                        <p:attrNameLst>
                                          <p:attrName>style.visibility</p:attrName>
                                        </p:attrNameLst>
                                      </p:cBhvr>
                                      <p:to>
                                        <p:strVal val="visible"/>
                                      </p:to>
                                    </p:set>
                                    <p:animEffect transition="in" filter="slide(fromBottom)">
                                      <p:cBhvr>
                                        <p:cTn id="32" dur="500"/>
                                        <p:tgtEl>
                                          <p:spTgt spid="946179">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46179">
                                            <p:txEl>
                                              <p:pRg st="10" end="10"/>
                                            </p:txEl>
                                          </p:spTgt>
                                        </p:tgtEl>
                                        <p:attrNameLst>
                                          <p:attrName>style.visibility</p:attrName>
                                        </p:attrNameLst>
                                      </p:cBhvr>
                                      <p:to>
                                        <p:strVal val="visible"/>
                                      </p:to>
                                    </p:set>
                                    <p:animEffect transition="in" filter="slide(fromBottom)">
                                      <p:cBhvr>
                                        <p:cTn id="37" dur="500"/>
                                        <p:tgtEl>
                                          <p:spTgt spid="9461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6179"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C434F79-2A50-4719-8AF0-6BD6A9626C71}"/>
              </a:ext>
            </a:extLst>
          </p:cNvPr>
          <p:cNvSpPr>
            <a:spLocks noGrp="1"/>
          </p:cNvSpPr>
          <p:nvPr>
            <p:ph type="sldNum" sz="quarter" idx="10"/>
          </p:nvPr>
        </p:nvSpPr>
        <p:spPr/>
        <p:txBody>
          <a:bodyPr/>
          <a:lstStyle/>
          <a:p>
            <a:fld id="{900327C6-9DB0-4B72-B337-66054CAE4642}" type="slidenum">
              <a:rPr lang="it-IT" altLang="it-IT"/>
              <a:pPr/>
              <a:t>33</a:t>
            </a:fld>
            <a:endParaRPr lang="it-IT" altLang="it-IT"/>
          </a:p>
        </p:txBody>
      </p:sp>
      <p:sp>
        <p:nvSpPr>
          <p:cNvPr id="948226" name="Rectangle 2">
            <a:extLst>
              <a:ext uri="{FF2B5EF4-FFF2-40B4-BE49-F238E27FC236}">
                <a16:creationId xmlns:a16="http://schemas.microsoft.com/office/drawing/2014/main" id="{3156F1CF-7F92-43F6-9567-DA4FDCB6225B}"/>
              </a:ext>
            </a:extLst>
          </p:cNvPr>
          <p:cNvSpPr>
            <a:spLocks noGrp="1" noChangeArrowheads="1"/>
          </p:cNvSpPr>
          <p:nvPr>
            <p:ph type="title"/>
          </p:nvPr>
        </p:nvSpPr>
        <p:spPr/>
        <p:txBody>
          <a:bodyPr/>
          <a:lstStyle/>
          <a:p>
            <a:r>
              <a:rPr lang="en-GB" altLang="it-IT" sz="2000"/>
              <a:t>Concorrenza monopolistica</a:t>
            </a:r>
          </a:p>
        </p:txBody>
      </p:sp>
      <p:sp>
        <p:nvSpPr>
          <p:cNvPr id="948227" name="Rectangle 3">
            <a:extLst>
              <a:ext uri="{FF2B5EF4-FFF2-40B4-BE49-F238E27FC236}">
                <a16:creationId xmlns:a16="http://schemas.microsoft.com/office/drawing/2014/main" id="{E9050241-009C-4756-A467-158ED022DD77}"/>
              </a:ext>
            </a:extLst>
          </p:cNvPr>
          <p:cNvSpPr>
            <a:spLocks noGrp="1" noChangeArrowheads="1"/>
          </p:cNvSpPr>
          <p:nvPr>
            <p:ph type="body" idx="1"/>
          </p:nvPr>
        </p:nvSpPr>
        <p:spPr bwMode="auto">
          <a:xfrm>
            <a:off x="1042988" y="2205038"/>
            <a:ext cx="7632700" cy="49688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pPr>
            <a:r>
              <a:rPr lang="it-IT" altLang="it-IT" sz="1800" b="1"/>
              <a:t>Una forma di mercato “ibrida”</a:t>
            </a:r>
            <a:r>
              <a:rPr lang="it-IT" altLang="it-IT" sz="1800"/>
              <a:t>, tra concorrenza perfetta e monopolio: grande distribuzione, ristorazione, discografia/editoria, …</a:t>
            </a:r>
          </a:p>
          <a:p>
            <a:pPr marL="533400" indent="-533400">
              <a:lnSpc>
                <a:spcPct val="80000"/>
              </a:lnSpc>
            </a:pPr>
            <a:endParaRPr lang="it-IT" altLang="it-IT" sz="1800" b="1">
              <a:solidFill>
                <a:schemeClr val="hlink"/>
              </a:solidFill>
            </a:endParaRPr>
          </a:p>
          <a:p>
            <a:pPr marL="533400" indent="-533400">
              <a:lnSpc>
                <a:spcPct val="80000"/>
              </a:lnSpc>
            </a:pPr>
            <a:r>
              <a:rPr lang="it-IT" altLang="it-IT" sz="1800" b="1">
                <a:solidFill>
                  <a:schemeClr val="hlink"/>
                </a:solidFill>
              </a:rPr>
              <a:t>Numero elevato di imprese: </a:t>
            </a:r>
            <a:r>
              <a:rPr lang="it-IT" altLang="it-IT" sz="1800" b="1" u="sng"/>
              <a:t>come</a:t>
            </a:r>
            <a:r>
              <a:rPr lang="it-IT" altLang="it-IT" sz="1800"/>
              <a:t> in concorrenza perfetta, … ma quante? … </a:t>
            </a:r>
            <a:r>
              <a:rPr lang="it-IT" altLang="it-IT" sz="1800" b="1" u="sng">
                <a:solidFill>
                  <a:schemeClr val="hlink"/>
                </a:solidFill>
              </a:rPr>
              <a:t>assenza</a:t>
            </a:r>
            <a:r>
              <a:rPr lang="it-IT" altLang="it-IT" sz="1800" b="1">
                <a:solidFill>
                  <a:schemeClr val="hlink"/>
                </a:solidFill>
              </a:rPr>
              <a:t> di interazione strategica</a:t>
            </a:r>
          </a:p>
          <a:p>
            <a:pPr marL="533400" indent="-533400">
              <a:lnSpc>
                <a:spcPct val="80000"/>
              </a:lnSpc>
            </a:pPr>
            <a:endParaRPr lang="it-IT" altLang="it-IT" sz="1800">
              <a:solidFill>
                <a:schemeClr val="hlink"/>
              </a:solidFill>
            </a:endParaRPr>
          </a:p>
          <a:p>
            <a:pPr marL="533400" indent="-533400">
              <a:lnSpc>
                <a:spcPct val="80000"/>
              </a:lnSpc>
            </a:pPr>
            <a:r>
              <a:rPr lang="it-IT" altLang="it-IT" sz="1800" b="1">
                <a:solidFill>
                  <a:schemeClr val="hlink"/>
                </a:solidFill>
              </a:rPr>
              <a:t>Assenza di barriere all’entrata e all’uscita</a:t>
            </a:r>
            <a:r>
              <a:rPr lang="it-IT" altLang="it-IT" sz="1800"/>
              <a:t>: </a:t>
            </a:r>
            <a:r>
              <a:rPr lang="it-IT" altLang="it-IT" sz="1800" b="1" u="sng"/>
              <a:t>come</a:t>
            </a:r>
            <a:r>
              <a:rPr lang="it-IT" altLang="it-IT" sz="1800"/>
              <a:t> in concorrenza perfetta</a:t>
            </a:r>
          </a:p>
          <a:p>
            <a:pPr marL="533400" indent="-533400">
              <a:lnSpc>
                <a:spcPct val="80000"/>
              </a:lnSpc>
            </a:pPr>
            <a:endParaRPr lang="it-IT" altLang="it-IT" sz="1800"/>
          </a:p>
          <a:p>
            <a:pPr marL="533400" indent="-533400">
              <a:lnSpc>
                <a:spcPct val="80000"/>
              </a:lnSpc>
            </a:pPr>
            <a:r>
              <a:rPr lang="it-IT" altLang="it-IT" sz="1800" b="1">
                <a:solidFill>
                  <a:schemeClr val="hlink"/>
                </a:solidFill>
              </a:rPr>
              <a:t>Beni unici, imperfetti sostituti</a:t>
            </a:r>
            <a:r>
              <a:rPr lang="it-IT" altLang="it-IT" sz="1800"/>
              <a:t>: per qualità, estetica, reputazione, marchio … </a:t>
            </a:r>
            <a:r>
              <a:rPr lang="it-IT" altLang="it-IT" sz="1800" b="1" u="sng"/>
              <a:t>al contrario</a:t>
            </a:r>
            <a:r>
              <a:rPr lang="it-IT" altLang="it-IT" sz="1800"/>
              <a:t> della concorrenza perfetta e </a:t>
            </a:r>
            <a:r>
              <a:rPr lang="it-IT" altLang="it-IT" sz="1800" b="1" u="sng"/>
              <a:t>come</a:t>
            </a:r>
            <a:r>
              <a:rPr lang="it-IT" altLang="it-IT" sz="1800"/>
              <a:t> in monopolio (vedi approfondimento); </a:t>
            </a:r>
            <a:r>
              <a:rPr lang="it-IT" altLang="it-IT" sz="1800" b="1"/>
              <a:t>NB</a:t>
            </a:r>
            <a:r>
              <a:rPr lang="it-IT" altLang="it-IT" sz="1800"/>
              <a:t>: elasticità incrociata negativa, ma non infinita (come invece in concorrenza perfetta)</a:t>
            </a:r>
          </a:p>
          <a:p>
            <a:pPr marL="533400" indent="-533400">
              <a:lnSpc>
                <a:spcPct val="80000"/>
              </a:lnSpc>
            </a:pPr>
            <a:endParaRPr lang="it-IT" altLang="it-IT" sz="1800"/>
          </a:p>
          <a:p>
            <a:pPr marL="533400" indent="-533400">
              <a:lnSpc>
                <a:spcPct val="80000"/>
              </a:lnSpc>
            </a:pPr>
            <a:r>
              <a:rPr lang="it-IT" altLang="it-IT" sz="1800" b="1">
                <a:solidFill>
                  <a:schemeClr val="hlink"/>
                </a:solidFill>
              </a:rPr>
              <a:t>Imprese con potere di mercato</a:t>
            </a:r>
            <a:r>
              <a:rPr lang="it-IT" altLang="it-IT" sz="1800"/>
              <a:t>: unicità del prodotto e </a:t>
            </a:r>
            <a:r>
              <a:rPr lang="it-IT" altLang="it-IT" sz="1800" i="1"/>
              <a:t>p</a:t>
            </a:r>
            <a:r>
              <a:rPr lang="it-IT" altLang="it-IT" sz="1800"/>
              <a:t> &gt; </a:t>
            </a:r>
            <a:r>
              <a:rPr lang="it-IT" altLang="it-IT" sz="1800" i="1"/>
              <a:t>CMg</a:t>
            </a:r>
            <a:r>
              <a:rPr lang="it-IT" altLang="it-IT" sz="1800"/>
              <a:t>, </a:t>
            </a:r>
            <a:r>
              <a:rPr lang="it-IT" altLang="it-IT" sz="1800" b="1" u="sng"/>
              <a:t>al contrario</a:t>
            </a:r>
            <a:r>
              <a:rPr lang="it-IT" altLang="it-IT" sz="1800"/>
              <a:t> della concorrenza e </a:t>
            </a:r>
            <a:r>
              <a:rPr lang="it-IT" altLang="it-IT" sz="1800" b="1" u="sng"/>
              <a:t>come</a:t>
            </a:r>
            <a:r>
              <a:rPr lang="it-IT" altLang="it-IT" sz="1800"/>
              <a:t> in monopolio</a:t>
            </a:r>
          </a:p>
          <a:p>
            <a:pPr marL="533400" indent="-533400">
              <a:lnSpc>
                <a:spcPct val="80000"/>
              </a:lnSpc>
            </a:pPr>
            <a:endParaRPr lang="it-IT" altLang="it-IT" sz="1800"/>
          </a:p>
          <a:p>
            <a:pPr marL="533400" indent="-533400">
              <a:lnSpc>
                <a:spcPct val="80000"/>
              </a:lnSpc>
              <a:buFont typeface="Wingdings" panose="05000000000000000000" pitchFamily="2" charset="2"/>
              <a:buNone/>
            </a:pPr>
            <a:r>
              <a:rPr lang="it-IT" altLang="it-IT" sz="1800"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48227">
                                            <p:txEl>
                                              <p:pRg st="0" end="0"/>
                                            </p:txEl>
                                          </p:spTgt>
                                        </p:tgtEl>
                                        <p:attrNameLst>
                                          <p:attrName>style.visibility</p:attrName>
                                        </p:attrNameLst>
                                      </p:cBhvr>
                                      <p:to>
                                        <p:strVal val="visible"/>
                                      </p:to>
                                    </p:set>
                                    <p:animEffect transition="in" filter="slide(fromBottom)">
                                      <p:cBhvr>
                                        <p:cTn id="7" dur="500"/>
                                        <p:tgtEl>
                                          <p:spTgt spid="948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48227">
                                            <p:txEl>
                                              <p:pRg st="2" end="2"/>
                                            </p:txEl>
                                          </p:spTgt>
                                        </p:tgtEl>
                                        <p:attrNameLst>
                                          <p:attrName>style.visibility</p:attrName>
                                        </p:attrNameLst>
                                      </p:cBhvr>
                                      <p:to>
                                        <p:strVal val="visible"/>
                                      </p:to>
                                    </p:set>
                                    <p:animEffect transition="in" filter="slide(fromBottom)">
                                      <p:cBhvr>
                                        <p:cTn id="12" dur="500"/>
                                        <p:tgtEl>
                                          <p:spTgt spid="9482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48227">
                                            <p:txEl>
                                              <p:pRg st="4" end="4"/>
                                            </p:txEl>
                                          </p:spTgt>
                                        </p:tgtEl>
                                        <p:attrNameLst>
                                          <p:attrName>style.visibility</p:attrName>
                                        </p:attrNameLst>
                                      </p:cBhvr>
                                      <p:to>
                                        <p:strVal val="visible"/>
                                      </p:to>
                                    </p:set>
                                    <p:animEffect transition="in" filter="slide(fromBottom)">
                                      <p:cBhvr>
                                        <p:cTn id="17" dur="500"/>
                                        <p:tgtEl>
                                          <p:spTgt spid="94822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48227">
                                            <p:txEl>
                                              <p:pRg st="6" end="6"/>
                                            </p:txEl>
                                          </p:spTgt>
                                        </p:tgtEl>
                                        <p:attrNameLst>
                                          <p:attrName>style.visibility</p:attrName>
                                        </p:attrNameLst>
                                      </p:cBhvr>
                                      <p:to>
                                        <p:strVal val="visible"/>
                                      </p:to>
                                    </p:set>
                                    <p:animEffect transition="in" filter="slide(fromBottom)">
                                      <p:cBhvr>
                                        <p:cTn id="22" dur="500"/>
                                        <p:tgtEl>
                                          <p:spTgt spid="94822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48227">
                                            <p:txEl>
                                              <p:pRg st="8" end="8"/>
                                            </p:txEl>
                                          </p:spTgt>
                                        </p:tgtEl>
                                        <p:attrNameLst>
                                          <p:attrName>style.visibility</p:attrName>
                                        </p:attrNameLst>
                                      </p:cBhvr>
                                      <p:to>
                                        <p:strVal val="visible"/>
                                      </p:to>
                                    </p:set>
                                    <p:animEffect transition="in" filter="slide(fromBottom)">
                                      <p:cBhvr>
                                        <p:cTn id="27" dur="500"/>
                                        <p:tgtEl>
                                          <p:spTgt spid="948227">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48227">
                                            <p:txEl>
                                              <p:pRg st="10" end="10"/>
                                            </p:txEl>
                                          </p:spTgt>
                                        </p:tgtEl>
                                        <p:attrNameLst>
                                          <p:attrName>style.visibility</p:attrName>
                                        </p:attrNameLst>
                                      </p:cBhvr>
                                      <p:to>
                                        <p:strVal val="visible"/>
                                      </p:to>
                                    </p:set>
                                    <p:animEffect transition="in" filter="slide(fromBottom)">
                                      <p:cBhvr>
                                        <p:cTn id="32" dur="500"/>
                                        <p:tgtEl>
                                          <p:spTgt spid="94822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822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DB10FA7-BEBB-4EB4-93E5-4CC6C9083C40}"/>
              </a:ext>
            </a:extLst>
          </p:cNvPr>
          <p:cNvSpPr>
            <a:spLocks noGrp="1"/>
          </p:cNvSpPr>
          <p:nvPr>
            <p:ph type="sldNum" sz="quarter" idx="10"/>
          </p:nvPr>
        </p:nvSpPr>
        <p:spPr/>
        <p:txBody>
          <a:bodyPr/>
          <a:lstStyle/>
          <a:p>
            <a:fld id="{295A6026-3A8E-4104-8330-AF3CE6CF2A03}" type="slidenum">
              <a:rPr lang="it-IT" altLang="it-IT"/>
              <a:pPr/>
              <a:t>34</a:t>
            </a:fld>
            <a:endParaRPr lang="it-IT" altLang="it-IT"/>
          </a:p>
        </p:txBody>
      </p:sp>
      <p:sp>
        <p:nvSpPr>
          <p:cNvPr id="1079298" name="Rectangle 2">
            <a:extLst>
              <a:ext uri="{FF2B5EF4-FFF2-40B4-BE49-F238E27FC236}">
                <a16:creationId xmlns:a16="http://schemas.microsoft.com/office/drawing/2014/main" id="{A304C557-2E9E-4858-8388-59B0B13C8342}"/>
              </a:ext>
            </a:extLst>
          </p:cNvPr>
          <p:cNvSpPr>
            <a:spLocks noGrp="1" noChangeArrowheads="1"/>
          </p:cNvSpPr>
          <p:nvPr>
            <p:ph type="title"/>
          </p:nvPr>
        </p:nvSpPr>
        <p:spPr/>
        <p:txBody>
          <a:bodyPr/>
          <a:lstStyle/>
          <a:p>
            <a:r>
              <a:rPr lang="en-GB" altLang="it-IT"/>
              <a:t>Concorrenza monopolistica: </a:t>
            </a:r>
            <a:r>
              <a:rPr lang="it-IT" altLang="it-IT"/>
              <a:t>la differenziazione del prodotto</a:t>
            </a:r>
            <a:endParaRPr lang="en-GB" altLang="it-IT"/>
          </a:p>
        </p:txBody>
      </p:sp>
      <p:sp>
        <p:nvSpPr>
          <p:cNvPr id="1079299" name="Rectangle 3">
            <a:extLst>
              <a:ext uri="{FF2B5EF4-FFF2-40B4-BE49-F238E27FC236}">
                <a16:creationId xmlns:a16="http://schemas.microsoft.com/office/drawing/2014/main" id="{63EBB724-5C0C-4793-A399-B71DCB4FF686}"/>
              </a:ext>
            </a:extLst>
          </p:cNvPr>
          <p:cNvSpPr>
            <a:spLocks noGrp="1" noChangeArrowheads="1"/>
          </p:cNvSpPr>
          <p:nvPr>
            <p:ph type="body" idx="1"/>
          </p:nvPr>
        </p:nvSpPr>
        <p:spPr bwMode="auto">
          <a:xfrm>
            <a:off x="1042988" y="2205038"/>
            <a:ext cx="7632700" cy="504031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pPr>
            <a:r>
              <a:rPr lang="it-IT" altLang="it-IT" sz="1600" b="1">
                <a:solidFill>
                  <a:schemeClr val="hlink"/>
                </a:solidFill>
              </a:rPr>
              <a:t>Base di partenza:</a:t>
            </a:r>
            <a:r>
              <a:rPr lang="it-IT" altLang="it-IT" sz="1600"/>
              <a:t> il modello di Lancaster </a:t>
            </a:r>
            <a:r>
              <a:rPr lang="it-IT" altLang="it-IT" sz="1600">
                <a:sym typeface="Wingdings 3" panose="05040102010807070707" pitchFamily="18" charset="2"/>
              </a:rPr>
              <a:t> </a:t>
            </a:r>
            <a:r>
              <a:rPr lang="it-IT" altLang="it-IT" sz="1600"/>
              <a:t>i consumatori, interessati alle caratteristiche del prodotto, piuttosto che al prodotto stesso</a:t>
            </a:r>
          </a:p>
          <a:p>
            <a:pPr marL="533400" indent="-533400">
              <a:lnSpc>
                <a:spcPct val="80000"/>
              </a:lnSpc>
            </a:pPr>
            <a:endParaRPr lang="it-IT" altLang="it-IT" sz="1600" b="1">
              <a:solidFill>
                <a:schemeClr val="hlink"/>
              </a:solidFill>
            </a:endParaRPr>
          </a:p>
          <a:p>
            <a:pPr marL="533400" indent="-533400">
              <a:lnSpc>
                <a:spcPct val="80000"/>
              </a:lnSpc>
            </a:pPr>
            <a:r>
              <a:rPr lang="it-IT" altLang="it-IT" sz="1600" b="1">
                <a:solidFill>
                  <a:schemeClr val="hlink"/>
                </a:solidFill>
              </a:rPr>
              <a:t>Differenziazione orizzontale di prodotto: </a:t>
            </a:r>
            <a:r>
              <a:rPr lang="it-IT" altLang="it-IT" sz="1600"/>
              <a:t>ordinamenti di preferenze </a:t>
            </a:r>
            <a:r>
              <a:rPr lang="it-IT" altLang="it-IT" sz="1600" b="1"/>
              <a:t>diversi</a:t>
            </a:r>
            <a:r>
              <a:rPr lang="it-IT" altLang="it-IT" sz="1600"/>
              <a:t> rispetto alle caratteristiche del prodotto (auto del medesimo modello, ma di diverso colore)</a:t>
            </a:r>
          </a:p>
          <a:p>
            <a:pPr marL="914400" lvl="1" indent="-457200">
              <a:lnSpc>
                <a:spcPct val="80000"/>
              </a:lnSpc>
            </a:pPr>
            <a:r>
              <a:rPr lang="it-IT" altLang="it-IT" sz="1400"/>
              <a:t>contenuto tecnologico e costi di produzione simili </a:t>
            </a:r>
            <a:r>
              <a:rPr lang="it-IT" altLang="it-IT" sz="1400">
                <a:sym typeface="Wingdings 3" panose="05040102010807070707" pitchFamily="18" charset="2"/>
              </a:rPr>
              <a:t></a:t>
            </a:r>
            <a:r>
              <a:rPr lang="it-IT" altLang="it-IT" sz="1400"/>
              <a:t> differenziazione di p relativamente bassa</a:t>
            </a:r>
          </a:p>
          <a:p>
            <a:pPr marL="914400" lvl="1" indent="-457200">
              <a:lnSpc>
                <a:spcPct val="80000"/>
              </a:lnSpc>
            </a:pPr>
            <a:r>
              <a:rPr lang="it-IT" altLang="it-IT" sz="1400"/>
              <a:t>differenze di comportamento dovute a preferenze individuali diverse, piuttosto che a diversa capacità di acquisto</a:t>
            </a:r>
          </a:p>
          <a:p>
            <a:pPr marL="533400" indent="-533400">
              <a:lnSpc>
                <a:spcPct val="80000"/>
              </a:lnSpc>
            </a:pPr>
            <a:endParaRPr lang="it-IT" altLang="it-IT" sz="1600">
              <a:solidFill>
                <a:schemeClr val="hlink"/>
              </a:solidFill>
            </a:endParaRPr>
          </a:p>
          <a:p>
            <a:pPr marL="533400" indent="-533400">
              <a:lnSpc>
                <a:spcPct val="80000"/>
              </a:lnSpc>
            </a:pPr>
            <a:r>
              <a:rPr lang="it-IT" altLang="it-IT" sz="1600" b="1">
                <a:solidFill>
                  <a:schemeClr val="hlink"/>
                </a:solidFill>
              </a:rPr>
              <a:t>Differenziazione verticale di prodotto</a:t>
            </a:r>
            <a:r>
              <a:rPr lang="it-IT" altLang="it-IT" sz="1600"/>
              <a:t>: ordinamenti di preferenze </a:t>
            </a:r>
            <a:r>
              <a:rPr lang="it-IT" altLang="it-IT" sz="1600" b="1"/>
              <a:t>uguali</a:t>
            </a:r>
            <a:r>
              <a:rPr lang="it-IT" altLang="it-IT" sz="1600"/>
              <a:t> rispetto alle caratteristiche del prodotto, dacché il prodotto “superiore” ingloba tutte le caratteristiche del prodotto “inferiore” (PC con 2 Ghz e 4 Gb vs. PC con 1 Ghz e 2 Gb)</a:t>
            </a:r>
          </a:p>
          <a:p>
            <a:pPr marL="914400" lvl="1" indent="-457200">
              <a:lnSpc>
                <a:spcPct val="80000"/>
              </a:lnSpc>
            </a:pPr>
            <a:r>
              <a:rPr lang="it-IT" altLang="it-IT" sz="1400"/>
              <a:t>tecnologia e costi di produzione molto differenti </a:t>
            </a:r>
            <a:r>
              <a:rPr lang="it-IT" altLang="it-IT" sz="1400">
                <a:sym typeface="Wingdings 3" panose="05040102010807070707" pitchFamily="18" charset="2"/>
              </a:rPr>
              <a:t></a:t>
            </a:r>
            <a:r>
              <a:rPr lang="it-IT" altLang="it-IT" sz="1400"/>
              <a:t> differenzazione di p molto elevata</a:t>
            </a:r>
          </a:p>
          <a:p>
            <a:pPr marL="914400" lvl="1" indent="-457200">
              <a:lnSpc>
                <a:spcPct val="80000"/>
              </a:lnSpc>
            </a:pPr>
            <a:r>
              <a:rPr lang="it-IT" altLang="it-IT" sz="1400"/>
              <a:t>differenze di comportamento dovute a diverse capacità di pagare prezzi diversi per prodotti differenziati, e non a differenti preferenze individuali</a:t>
            </a:r>
          </a:p>
          <a:p>
            <a:pPr marL="533400" indent="-533400">
              <a:lnSpc>
                <a:spcPct val="80000"/>
              </a:lnSpc>
            </a:pPr>
            <a:endParaRPr lang="it-IT" altLang="it-IT" sz="1600"/>
          </a:p>
          <a:p>
            <a:pPr marL="533400" indent="-533400">
              <a:lnSpc>
                <a:spcPct val="80000"/>
              </a:lnSpc>
            </a:pPr>
            <a:endParaRPr lang="it-IT" altLang="it-IT" sz="1600"/>
          </a:p>
          <a:p>
            <a:pPr marL="533400" indent="-533400">
              <a:lnSpc>
                <a:spcPct val="80000"/>
              </a:lnSpc>
              <a:buFont typeface="Wingdings" panose="05000000000000000000" pitchFamily="2" charset="2"/>
              <a:buNone/>
            </a:pPr>
            <a:r>
              <a:rPr lang="it-IT" altLang="it-IT" sz="1600"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79299">
                                            <p:txEl>
                                              <p:pRg st="0" end="0"/>
                                            </p:txEl>
                                          </p:spTgt>
                                        </p:tgtEl>
                                        <p:attrNameLst>
                                          <p:attrName>style.visibility</p:attrName>
                                        </p:attrNameLst>
                                      </p:cBhvr>
                                      <p:to>
                                        <p:strVal val="visible"/>
                                      </p:to>
                                    </p:set>
                                    <p:animEffect transition="in" filter="slide(fromBottom)">
                                      <p:cBhvr>
                                        <p:cTn id="7" dur="500"/>
                                        <p:tgtEl>
                                          <p:spTgt spid="1079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79299">
                                            <p:txEl>
                                              <p:pRg st="2" end="2"/>
                                            </p:txEl>
                                          </p:spTgt>
                                        </p:tgtEl>
                                        <p:attrNameLst>
                                          <p:attrName>style.visibility</p:attrName>
                                        </p:attrNameLst>
                                      </p:cBhvr>
                                      <p:to>
                                        <p:strVal val="visible"/>
                                      </p:to>
                                    </p:set>
                                    <p:animEffect transition="in" filter="slide(fromBottom)">
                                      <p:cBhvr>
                                        <p:cTn id="12" dur="500"/>
                                        <p:tgtEl>
                                          <p:spTgt spid="1079299">
                                            <p:txEl>
                                              <p:pRg st="2" end="2"/>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079299">
                                            <p:txEl>
                                              <p:pRg st="3" end="3"/>
                                            </p:txEl>
                                          </p:spTgt>
                                        </p:tgtEl>
                                        <p:attrNameLst>
                                          <p:attrName>style.visibility</p:attrName>
                                        </p:attrNameLst>
                                      </p:cBhvr>
                                      <p:to>
                                        <p:strVal val="visible"/>
                                      </p:to>
                                    </p:set>
                                    <p:animEffect transition="in" filter="slide(fromBottom)">
                                      <p:cBhvr>
                                        <p:cTn id="15" dur="500"/>
                                        <p:tgtEl>
                                          <p:spTgt spid="1079299">
                                            <p:txEl>
                                              <p:pRg st="3" end="3"/>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079299">
                                            <p:txEl>
                                              <p:pRg st="4" end="4"/>
                                            </p:txEl>
                                          </p:spTgt>
                                        </p:tgtEl>
                                        <p:attrNameLst>
                                          <p:attrName>style.visibility</p:attrName>
                                        </p:attrNameLst>
                                      </p:cBhvr>
                                      <p:to>
                                        <p:strVal val="visible"/>
                                      </p:to>
                                    </p:set>
                                    <p:animEffect transition="in" filter="slide(fromBottom)">
                                      <p:cBhvr>
                                        <p:cTn id="18" dur="500"/>
                                        <p:tgtEl>
                                          <p:spTgt spid="1079299">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079299">
                                            <p:txEl>
                                              <p:pRg st="6" end="6"/>
                                            </p:txEl>
                                          </p:spTgt>
                                        </p:tgtEl>
                                        <p:attrNameLst>
                                          <p:attrName>style.visibility</p:attrName>
                                        </p:attrNameLst>
                                      </p:cBhvr>
                                      <p:to>
                                        <p:strVal val="visible"/>
                                      </p:to>
                                    </p:set>
                                    <p:animEffect transition="in" filter="slide(fromBottom)">
                                      <p:cBhvr>
                                        <p:cTn id="23" dur="500"/>
                                        <p:tgtEl>
                                          <p:spTgt spid="1079299">
                                            <p:txEl>
                                              <p:pRg st="6" end="6"/>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1079299">
                                            <p:txEl>
                                              <p:pRg st="7" end="7"/>
                                            </p:txEl>
                                          </p:spTgt>
                                        </p:tgtEl>
                                        <p:attrNameLst>
                                          <p:attrName>style.visibility</p:attrName>
                                        </p:attrNameLst>
                                      </p:cBhvr>
                                      <p:to>
                                        <p:strVal val="visible"/>
                                      </p:to>
                                    </p:set>
                                    <p:animEffect transition="in" filter="slide(fromBottom)">
                                      <p:cBhvr>
                                        <p:cTn id="26" dur="500"/>
                                        <p:tgtEl>
                                          <p:spTgt spid="1079299">
                                            <p:txEl>
                                              <p:pRg st="7" end="7"/>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079299">
                                            <p:txEl>
                                              <p:pRg st="8" end="8"/>
                                            </p:txEl>
                                          </p:spTgt>
                                        </p:tgtEl>
                                        <p:attrNameLst>
                                          <p:attrName>style.visibility</p:attrName>
                                        </p:attrNameLst>
                                      </p:cBhvr>
                                      <p:to>
                                        <p:strVal val="visible"/>
                                      </p:to>
                                    </p:set>
                                    <p:animEffect transition="in" filter="slide(fromBottom)">
                                      <p:cBhvr>
                                        <p:cTn id="29" dur="500"/>
                                        <p:tgtEl>
                                          <p:spTgt spid="1079299">
                                            <p:txEl>
                                              <p:pRg st="8" end="8"/>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1079299">
                                            <p:txEl>
                                              <p:pRg st="11" end="11"/>
                                            </p:txEl>
                                          </p:spTgt>
                                        </p:tgtEl>
                                        <p:attrNameLst>
                                          <p:attrName>style.visibility</p:attrName>
                                        </p:attrNameLst>
                                      </p:cBhvr>
                                      <p:to>
                                        <p:strVal val="visible"/>
                                      </p:to>
                                    </p:set>
                                    <p:animEffect transition="in" filter="slide(fromBottom)">
                                      <p:cBhvr>
                                        <p:cTn id="34" dur="500"/>
                                        <p:tgtEl>
                                          <p:spTgt spid="107929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929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98E4172-40A6-4E82-94FB-27FFF3552F4B}"/>
              </a:ext>
            </a:extLst>
          </p:cNvPr>
          <p:cNvSpPr>
            <a:spLocks noGrp="1"/>
          </p:cNvSpPr>
          <p:nvPr>
            <p:ph type="sldNum" sz="quarter" idx="10"/>
          </p:nvPr>
        </p:nvSpPr>
        <p:spPr/>
        <p:txBody>
          <a:bodyPr/>
          <a:lstStyle/>
          <a:p>
            <a:fld id="{E83DEED5-B650-40E3-BAB8-78AAF6AD4648}" type="slidenum">
              <a:rPr lang="it-IT" altLang="it-IT"/>
              <a:pPr/>
              <a:t>35</a:t>
            </a:fld>
            <a:endParaRPr lang="it-IT" altLang="it-IT"/>
          </a:p>
        </p:txBody>
      </p:sp>
      <p:sp>
        <p:nvSpPr>
          <p:cNvPr id="933890" name="Rectangle 2">
            <a:extLst>
              <a:ext uri="{FF2B5EF4-FFF2-40B4-BE49-F238E27FC236}">
                <a16:creationId xmlns:a16="http://schemas.microsoft.com/office/drawing/2014/main" id="{E31FFA1B-ACA6-4C6F-865C-F0BCBC6430C6}"/>
              </a:ext>
            </a:extLst>
          </p:cNvPr>
          <p:cNvSpPr>
            <a:spLocks noGrp="1" noChangeArrowheads="1"/>
          </p:cNvSpPr>
          <p:nvPr>
            <p:ph type="title"/>
          </p:nvPr>
        </p:nvSpPr>
        <p:spPr/>
        <p:txBody>
          <a:bodyPr/>
          <a:lstStyle/>
          <a:p>
            <a:r>
              <a:rPr lang="it-IT" altLang="it-IT"/>
              <a:t>Concorrenza monopolistica: il modello di E. H. Chamberlin</a:t>
            </a:r>
          </a:p>
        </p:txBody>
      </p:sp>
      <p:sp>
        <p:nvSpPr>
          <p:cNvPr id="933892" name="Rectangle 4">
            <a:extLst>
              <a:ext uri="{FF2B5EF4-FFF2-40B4-BE49-F238E27FC236}">
                <a16:creationId xmlns:a16="http://schemas.microsoft.com/office/drawing/2014/main" id="{05567C3C-CA5E-4572-9E85-739BFDB1D64C}"/>
              </a:ext>
            </a:extLst>
          </p:cNvPr>
          <p:cNvSpPr>
            <a:spLocks noGrp="1" noChangeArrowheads="1"/>
          </p:cNvSpPr>
          <p:nvPr>
            <p:ph type="body" idx="1"/>
          </p:nvPr>
        </p:nvSpPr>
        <p:spPr bwMode="auto">
          <a:xfrm>
            <a:off x="1260475" y="2205038"/>
            <a:ext cx="6983413"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endParaRPr lang="it-IT" altLang="it-IT" sz="1600" b="1"/>
          </a:p>
          <a:p>
            <a:pPr marL="533400" indent="-533400">
              <a:buFont typeface="Wingdings" panose="05000000000000000000" pitchFamily="2" charset="2"/>
              <a:buNone/>
            </a:pPr>
            <a:r>
              <a:rPr lang="it-IT" altLang="it-IT" sz="1800" b="1"/>
              <a:t>	i) Equilibrio di breve periodo dell’impresa:</a:t>
            </a:r>
          </a:p>
          <a:p>
            <a:pPr marL="533400" indent="-533400"/>
            <a:r>
              <a:rPr lang="it-IT" altLang="it-IT" sz="1800"/>
              <a:t>massimizzazione dell’extra profitto in assenza di entrate/uscite</a:t>
            </a:r>
          </a:p>
          <a:p>
            <a:pPr marL="533400" indent="-533400"/>
            <a:r>
              <a:rPr lang="it-IT" altLang="it-IT" sz="1800"/>
              <a:t>curva di domanda per l’impresa negativamente inclinata</a:t>
            </a:r>
            <a:endParaRPr lang="it-IT" altLang="it-IT" sz="1800" b="1"/>
          </a:p>
          <a:p>
            <a:pPr marL="533400" indent="-533400"/>
            <a:endParaRPr lang="it-IT" altLang="it-IT" sz="1800"/>
          </a:p>
          <a:p>
            <a:pPr marL="533400" indent="-533400">
              <a:buFont typeface="Wingdings" panose="05000000000000000000" pitchFamily="2" charset="2"/>
              <a:buNone/>
            </a:pPr>
            <a:r>
              <a:rPr lang="it-IT" altLang="it-IT" sz="1800" b="1"/>
              <a:t>	ii) Equilibrio di lungo periodo dell’impresa</a:t>
            </a:r>
            <a:r>
              <a:rPr lang="it-IT" altLang="it-IT" sz="1800"/>
              <a:t>:</a:t>
            </a:r>
          </a:p>
          <a:p>
            <a:pPr marL="533400" indent="-533400"/>
            <a:r>
              <a:rPr lang="it-IT" altLang="it-IT" sz="1800"/>
              <a:t>massimizzazione dell’extra-profitto positivo/negativo, entrate/uscite</a:t>
            </a:r>
          </a:p>
          <a:p>
            <a:pPr marL="533400" indent="-533400"/>
            <a:r>
              <a:rPr lang="it-IT" altLang="it-IT" sz="1800"/>
              <a:t>confronto con equilibrio di concorrenza perfetta ed eccesso di capacità produttiva</a:t>
            </a:r>
          </a:p>
          <a:p>
            <a:pPr marL="533400" indent="-533400"/>
            <a:endParaRPr lang="it-IT" altLang="it-IT" sz="1800"/>
          </a:p>
          <a:p>
            <a:pPr marL="533400" indent="-533400"/>
            <a:endParaRPr lang="it-IT" altLang="it-IT"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33892">
                                            <p:txEl>
                                              <p:pRg st="1" end="1"/>
                                            </p:txEl>
                                          </p:spTgt>
                                        </p:tgtEl>
                                        <p:attrNameLst>
                                          <p:attrName>style.visibility</p:attrName>
                                        </p:attrNameLst>
                                      </p:cBhvr>
                                      <p:to>
                                        <p:strVal val="visible"/>
                                      </p:to>
                                    </p:set>
                                    <p:animEffect transition="in" filter="slide(fromBottom)">
                                      <p:cBhvr>
                                        <p:cTn id="7" dur="500"/>
                                        <p:tgtEl>
                                          <p:spTgt spid="93389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33892">
                                            <p:txEl>
                                              <p:pRg st="2" end="2"/>
                                            </p:txEl>
                                          </p:spTgt>
                                        </p:tgtEl>
                                        <p:attrNameLst>
                                          <p:attrName>style.visibility</p:attrName>
                                        </p:attrNameLst>
                                      </p:cBhvr>
                                      <p:to>
                                        <p:strVal val="visible"/>
                                      </p:to>
                                    </p:set>
                                    <p:animEffect transition="in" filter="slide(fromBottom)">
                                      <p:cBhvr>
                                        <p:cTn id="12" dur="500"/>
                                        <p:tgtEl>
                                          <p:spTgt spid="93389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33892">
                                            <p:txEl>
                                              <p:pRg st="3" end="3"/>
                                            </p:txEl>
                                          </p:spTgt>
                                        </p:tgtEl>
                                        <p:attrNameLst>
                                          <p:attrName>style.visibility</p:attrName>
                                        </p:attrNameLst>
                                      </p:cBhvr>
                                      <p:to>
                                        <p:strVal val="visible"/>
                                      </p:to>
                                    </p:set>
                                    <p:animEffect transition="in" filter="slide(fromBottom)">
                                      <p:cBhvr>
                                        <p:cTn id="17" dur="500"/>
                                        <p:tgtEl>
                                          <p:spTgt spid="93389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33892">
                                            <p:txEl>
                                              <p:pRg st="5" end="5"/>
                                            </p:txEl>
                                          </p:spTgt>
                                        </p:tgtEl>
                                        <p:attrNameLst>
                                          <p:attrName>style.visibility</p:attrName>
                                        </p:attrNameLst>
                                      </p:cBhvr>
                                      <p:to>
                                        <p:strVal val="visible"/>
                                      </p:to>
                                    </p:set>
                                    <p:animEffect transition="in" filter="slide(fromBottom)">
                                      <p:cBhvr>
                                        <p:cTn id="22" dur="500"/>
                                        <p:tgtEl>
                                          <p:spTgt spid="933892">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33892">
                                            <p:txEl>
                                              <p:pRg st="6" end="6"/>
                                            </p:txEl>
                                          </p:spTgt>
                                        </p:tgtEl>
                                        <p:attrNameLst>
                                          <p:attrName>style.visibility</p:attrName>
                                        </p:attrNameLst>
                                      </p:cBhvr>
                                      <p:to>
                                        <p:strVal val="visible"/>
                                      </p:to>
                                    </p:set>
                                    <p:animEffect transition="in" filter="slide(fromBottom)">
                                      <p:cBhvr>
                                        <p:cTn id="27" dur="500"/>
                                        <p:tgtEl>
                                          <p:spTgt spid="933892">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33892">
                                            <p:txEl>
                                              <p:pRg st="7" end="7"/>
                                            </p:txEl>
                                          </p:spTgt>
                                        </p:tgtEl>
                                        <p:attrNameLst>
                                          <p:attrName>style.visibility</p:attrName>
                                        </p:attrNameLst>
                                      </p:cBhvr>
                                      <p:to>
                                        <p:strVal val="visible"/>
                                      </p:to>
                                    </p:set>
                                    <p:animEffect transition="in" filter="slide(fromBottom)">
                                      <p:cBhvr>
                                        <p:cTn id="32" dur="500"/>
                                        <p:tgtEl>
                                          <p:spTgt spid="9338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3892"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4793A6D-61E4-4957-93D8-C07246421F1C}"/>
              </a:ext>
            </a:extLst>
          </p:cNvPr>
          <p:cNvSpPr>
            <a:spLocks noGrp="1"/>
          </p:cNvSpPr>
          <p:nvPr>
            <p:ph type="sldNum" sz="quarter" idx="10"/>
          </p:nvPr>
        </p:nvSpPr>
        <p:spPr/>
        <p:txBody>
          <a:bodyPr/>
          <a:lstStyle/>
          <a:p>
            <a:fld id="{C0EEE416-747E-4A95-92A0-CB3B15F91255}" type="slidenum">
              <a:rPr lang="it-IT" altLang="it-IT"/>
              <a:pPr/>
              <a:t>36</a:t>
            </a:fld>
            <a:endParaRPr lang="it-IT" altLang="it-IT"/>
          </a:p>
        </p:txBody>
      </p:sp>
      <p:sp>
        <p:nvSpPr>
          <p:cNvPr id="950274" name="Rectangle 2">
            <a:extLst>
              <a:ext uri="{FF2B5EF4-FFF2-40B4-BE49-F238E27FC236}">
                <a16:creationId xmlns:a16="http://schemas.microsoft.com/office/drawing/2014/main" id="{E43541E5-9815-4A0F-9198-2F28B99A42F9}"/>
              </a:ext>
            </a:extLst>
          </p:cNvPr>
          <p:cNvSpPr>
            <a:spLocks noGrp="1" noChangeArrowheads="1"/>
          </p:cNvSpPr>
          <p:nvPr>
            <p:ph type="title"/>
          </p:nvPr>
        </p:nvSpPr>
        <p:spPr/>
        <p:txBody>
          <a:bodyPr/>
          <a:lstStyle/>
          <a:p>
            <a:r>
              <a:rPr lang="it-IT" altLang="it-IT"/>
              <a:t>i) Concorrenza monopolistica: equilibrio di breve periodo</a:t>
            </a:r>
          </a:p>
        </p:txBody>
      </p:sp>
      <p:sp>
        <p:nvSpPr>
          <p:cNvPr id="950275" name="Rectangle 3">
            <a:extLst>
              <a:ext uri="{FF2B5EF4-FFF2-40B4-BE49-F238E27FC236}">
                <a16:creationId xmlns:a16="http://schemas.microsoft.com/office/drawing/2014/main" id="{FC50EA91-D141-45FF-B480-45722DCCC974}"/>
              </a:ext>
            </a:extLst>
          </p:cNvPr>
          <p:cNvSpPr>
            <a:spLocks noGrp="1" noChangeArrowheads="1"/>
          </p:cNvSpPr>
          <p:nvPr>
            <p:ph type="body" idx="1"/>
          </p:nvPr>
        </p:nvSpPr>
        <p:spPr bwMode="auto">
          <a:xfrm>
            <a:off x="1260475" y="2276475"/>
            <a:ext cx="6983413"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r>
              <a:rPr lang="it-IT" altLang="it-IT" sz="1800" b="1">
                <a:solidFill>
                  <a:schemeClr val="hlink"/>
                </a:solidFill>
              </a:rPr>
              <a:t>Come in concorrenza perfetta:</a:t>
            </a:r>
          </a:p>
          <a:p>
            <a:pPr marL="533400" indent="-533400"/>
            <a:r>
              <a:rPr lang="it-IT" altLang="it-IT" sz="1800"/>
              <a:t>Breve periodo, </a:t>
            </a:r>
            <a:r>
              <a:rPr lang="it-IT" altLang="it-IT" sz="1800" b="1"/>
              <a:t>insufficiente</a:t>
            </a:r>
            <a:r>
              <a:rPr lang="it-IT" altLang="it-IT" sz="1800"/>
              <a:t> </a:t>
            </a:r>
            <a:r>
              <a:rPr lang="it-IT" altLang="it-IT" sz="1800" b="1"/>
              <a:t>per</a:t>
            </a:r>
            <a:r>
              <a:rPr lang="it-IT" altLang="it-IT" sz="1800"/>
              <a:t> </a:t>
            </a:r>
            <a:r>
              <a:rPr lang="it-IT" altLang="it-IT" sz="1800" b="1"/>
              <a:t>investimenti</a:t>
            </a:r>
            <a:r>
              <a:rPr lang="it-IT" altLang="it-IT" sz="1800"/>
              <a:t> ed entrate</a:t>
            </a:r>
          </a:p>
          <a:p>
            <a:pPr marL="533400" indent="-533400"/>
            <a:r>
              <a:rPr lang="it-IT" altLang="it-IT" sz="1800" b="1"/>
              <a:t>Numero</a:t>
            </a:r>
            <a:r>
              <a:rPr lang="it-IT" altLang="it-IT" sz="1800"/>
              <a:t> di imprese </a:t>
            </a:r>
            <a:r>
              <a:rPr lang="it-IT" altLang="it-IT" sz="1800" b="1"/>
              <a:t>fisso</a:t>
            </a:r>
          </a:p>
          <a:p>
            <a:pPr marL="533400" indent="-533400"/>
            <a:endParaRPr lang="it-IT" altLang="it-IT" sz="1800" b="1"/>
          </a:p>
          <a:p>
            <a:pPr marL="533400" indent="-533400"/>
            <a:r>
              <a:rPr lang="it-IT" altLang="it-IT" sz="1800" b="1">
                <a:solidFill>
                  <a:schemeClr val="hlink"/>
                </a:solidFill>
              </a:rPr>
              <a:t>Come in monopolio</a:t>
            </a:r>
            <a:r>
              <a:rPr lang="it-IT" altLang="it-IT" sz="1800">
                <a:solidFill>
                  <a:schemeClr val="hlink"/>
                </a:solidFill>
              </a:rPr>
              <a:t>:</a:t>
            </a:r>
          </a:p>
          <a:p>
            <a:pPr marL="533400" indent="-533400"/>
            <a:r>
              <a:rPr lang="it-IT" altLang="it-IT" sz="1800" b="1"/>
              <a:t>Curva di domanda individuale negativamente inclinata</a:t>
            </a:r>
            <a:r>
              <a:rPr lang="it-IT" altLang="it-IT" sz="1800"/>
              <a:t>, ma …</a:t>
            </a:r>
            <a:r>
              <a:rPr lang="it-IT" altLang="it-IT" sz="1800" u="sng"/>
              <a:t>meno di quella del monopolista</a:t>
            </a:r>
            <a:r>
              <a:rPr lang="it-IT" altLang="it-IT" sz="1800"/>
              <a:t> (domanda di mercato)</a:t>
            </a:r>
          </a:p>
          <a:p>
            <a:pPr marL="533400" indent="-533400"/>
            <a:r>
              <a:rPr lang="it-IT" altLang="it-IT" sz="1800" b="1"/>
              <a:t>Massimizzazione dell’extra-profitto</a:t>
            </a:r>
            <a:r>
              <a:rPr lang="it-IT" altLang="it-IT" sz="1800"/>
              <a:t> (</a:t>
            </a:r>
            <a:r>
              <a:rPr lang="it-IT" altLang="it-IT" sz="1800" b="1"/>
              <a:t>Figura 6)</a:t>
            </a:r>
            <a:r>
              <a:rPr lang="it-IT" altLang="it-IT" sz="1800"/>
              <a:t>: quantità </a:t>
            </a:r>
            <a:r>
              <a:rPr lang="it-IT" altLang="it-IT" sz="1800" b="1" i="1"/>
              <a:t>q*</a:t>
            </a:r>
            <a:r>
              <a:rPr lang="it-IT" altLang="it-IT" sz="1800"/>
              <a:t> per cui</a:t>
            </a:r>
          </a:p>
          <a:p>
            <a:pPr marL="533400" indent="-533400" algn="ctr">
              <a:buFont typeface="Wingdings" panose="05000000000000000000" pitchFamily="2" charset="2"/>
              <a:buNone/>
            </a:pPr>
            <a:r>
              <a:rPr lang="it-IT" altLang="it-IT" sz="1800" b="1" i="1"/>
              <a:t>CMg</a:t>
            </a:r>
            <a:r>
              <a:rPr lang="it-IT" altLang="it-IT" sz="1800" b="1"/>
              <a:t>(</a:t>
            </a:r>
            <a:r>
              <a:rPr lang="it-IT" altLang="it-IT" sz="1800" b="1" i="1"/>
              <a:t>q*</a:t>
            </a:r>
            <a:r>
              <a:rPr lang="it-IT" altLang="it-IT" sz="1800" b="1"/>
              <a:t>) = </a:t>
            </a:r>
            <a:r>
              <a:rPr lang="it-IT" altLang="it-IT" sz="1800" b="1" i="1"/>
              <a:t>RMg</a:t>
            </a:r>
            <a:r>
              <a:rPr lang="it-IT" altLang="it-IT" sz="1800" b="1"/>
              <a:t>(</a:t>
            </a:r>
            <a:r>
              <a:rPr lang="it-IT" altLang="it-IT" sz="1800" b="1" i="1"/>
              <a:t>q*</a:t>
            </a:r>
            <a:r>
              <a:rPr lang="it-IT" altLang="it-IT" sz="1800" b="1"/>
              <a:t>)</a:t>
            </a:r>
          </a:p>
          <a:p>
            <a:pPr marL="533400" indent="-533400" algn="ctr">
              <a:buFont typeface="Wingdings" panose="05000000000000000000" pitchFamily="2" charset="2"/>
              <a:buNone/>
            </a:pPr>
            <a:r>
              <a:rPr lang="it-IT" altLang="it-IT" sz="1800" b="1" i="1"/>
              <a:t>p</a:t>
            </a:r>
            <a:r>
              <a:rPr lang="it-IT" altLang="it-IT" sz="1800" b="1"/>
              <a:t>(</a:t>
            </a:r>
            <a:r>
              <a:rPr lang="it-IT" altLang="it-IT" sz="1800" b="1" i="1"/>
              <a:t>q*</a:t>
            </a:r>
            <a:r>
              <a:rPr lang="it-IT" altLang="it-IT" sz="1800" b="1"/>
              <a:t>) &gt; </a:t>
            </a:r>
            <a:r>
              <a:rPr lang="it-IT" altLang="it-IT" sz="1800" b="1" i="1"/>
              <a:t>CMg</a:t>
            </a:r>
            <a:r>
              <a:rPr lang="it-IT" altLang="it-IT" sz="1800" b="1"/>
              <a:t>(</a:t>
            </a:r>
            <a:r>
              <a:rPr lang="it-IT" altLang="it-IT" sz="1800" b="1" i="1"/>
              <a:t>q*</a:t>
            </a:r>
            <a:r>
              <a:rPr lang="it-IT" altLang="it-IT" sz="1800" b="1"/>
              <a:t>)</a:t>
            </a:r>
          </a:p>
          <a:p>
            <a:pPr marL="533400" indent="-533400"/>
            <a:endParaRPr lang="it-IT" altLang="it-IT" sz="1800" b="1"/>
          </a:p>
          <a:p>
            <a:pPr marL="533400" indent="-533400"/>
            <a:r>
              <a:rPr lang="it-IT" altLang="it-IT" sz="1800" b="1">
                <a:solidFill>
                  <a:srgbClr val="FF3300"/>
                </a:solidFill>
              </a:rPr>
              <a:t>Nel breve periodo</a:t>
            </a:r>
            <a:r>
              <a:rPr lang="it-IT" altLang="it-IT" sz="1800"/>
              <a:t>, l’impresa in concorrenza monopolistica come “</a:t>
            </a:r>
            <a:r>
              <a:rPr lang="it-IT" altLang="it-IT" sz="1800" b="1"/>
              <a:t>una sorta di piccolo monopolio</a:t>
            </a:r>
            <a:r>
              <a:rPr lang="it-IT" altLang="it-IT" sz="1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50275">
                                            <p:txEl>
                                              <p:pRg st="0" end="0"/>
                                            </p:txEl>
                                          </p:spTgt>
                                        </p:tgtEl>
                                        <p:attrNameLst>
                                          <p:attrName>style.visibility</p:attrName>
                                        </p:attrNameLst>
                                      </p:cBhvr>
                                      <p:to>
                                        <p:strVal val="visible"/>
                                      </p:to>
                                    </p:set>
                                    <p:animEffect transition="in" filter="slide(fromBottom)">
                                      <p:cBhvr>
                                        <p:cTn id="7" dur="500"/>
                                        <p:tgtEl>
                                          <p:spTgt spid="950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50275">
                                            <p:txEl>
                                              <p:pRg st="1" end="1"/>
                                            </p:txEl>
                                          </p:spTgt>
                                        </p:tgtEl>
                                        <p:attrNameLst>
                                          <p:attrName>style.visibility</p:attrName>
                                        </p:attrNameLst>
                                      </p:cBhvr>
                                      <p:to>
                                        <p:strVal val="visible"/>
                                      </p:to>
                                    </p:set>
                                    <p:animEffect transition="in" filter="slide(fromBottom)">
                                      <p:cBhvr>
                                        <p:cTn id="12" dur="500"/>
                                        <p:tgtEl>
                                          <p:spTgt spid="950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50275">
                                            <p:txEl>
                                              <p:pRg st="2" end="2"/>
                                            </p:txEl>
                                          </p:spTgt>
                                        </p:tgtEl>
                                        <p:attrNameLst>
                                          <p:attrName>style.visibility</p:attrName>
                                        </p:attrNameLst>
                                      </p:cBhvr>
                                      <p:to>
                                        <p:strVal val="visible"/>
                                      </p:to>
                                    </p:set>
                                    <p:animEffect transition="in" filter="slide(fromBottom)">
                                      <p:cBhvr>
                                        <p:cTn id="17" dur="500"/>
                                        <p:tgtEl>
                                          <p:spTgt spid="9502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50275">
                                            <p:txEl>
                                              <p:pRg st="4" end="4"/>
                                            </p:txEl>
                                          </p:spTgt>
                                        </p:tgtEl>
                                        <p:attrNameLst>
                                          <p:attrName>style.visibility</p:attrName>
                                        </p:attrNameLst>
                                      </p:cBhvr>
                                      <p:to>
                                        <p:strVal val="visible"/>
                                      </p:to>
                                    </p:set>
                                    <p:animEffect transition="in" filter="slide(fromBottom)">
                                      <p:cBhvr>
                                        <p:cTn id="22" dur="500"/>
                                        <p:tgtEl>
                                          <p:spTgt spid="9502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50275">
                                            <p:txEl>
                                              <p:pRg st="5" end="5"/>
                                            </p:txEl>
                                          </p:spTgt>
                                        </p:tgtEl>
                                        <p:attrNameLst>
                                          <p:attrName>style.visibility</p:attrName>
                                        </p:attrNameLst>
                                      </p:cBhvr>
                                      <p:to>
                                        <p:strVal val="visible"/>
                                      </p:to>
                                    </p:set>
                                    <p:animEffect transition="in" filter="slide(fromBottom)">
                                      <p:cBhvr>
                                        <p:cTn id="27" dur="500"/>
                                        <p:tgtEl>
                                          <p:spTgt spid="95027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50275">
                                            <p:txEl>
                                              <p:pRg st="6" end="6"/>
                                            </p:txEl>
                                          </p:spTgt>
                                        </p:tgtEl>
                                        <p:attrNameLst>
                                          <p:attrName>style.visibility</p:attrName>
                                        </p:attrNameLst>
                                      </p:cBhvr>
                                      <p:to>
                                        <p:strVal val="visible"/>
                                      </p:to>
                                    </p:set>
                                    <p:animEffect transition="in" filter="slide(fromBottom)">
                                      <p:cBhvr>
                                        <p:cTn id="32" dur="500"/>
                                        <p:tgtEl>
                                          <p:spTgt spid="95027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50275">
                                            <p:txEl>
                                              <p:pRg st="7" end="7"/>
                                            </p:txEl>
                                          </p:spTgt>
                                        </p:tgtEl>
                                        <p:attrNameLst>
                                          <p:attrName>style.visibility</p:attrName>
                                        </p:attrNameLst>
                                      </p:cBhvr>
                                      <p:to>
                                        <p:strVal val="visible"/>
                                      </p:to>
                                    </p:set>
                                    <p:animEffect transition="in" filter="slide(fromBottom)">
                                      <p:cBhvr>
                                        <p:cTn id="37" dur="500"/>
                                        <p:tgtEl>
                                          <p:spTgt spid="950275">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950275">
                                            <p:txEl>
                                              <p:pRg st="8" end="8"/>
                                            </p:txEl>
                                          </p:spTgt>
                                        </p:tgtEl>
                                        <p:attrNameLst>
                                          <p:attrName>style.visibility</p:attrName>
                                        </p:attrNameLst>
                                      </p:cBhvr>
                                      <p:to>
                                        <p:strVal val="visible"/>
                                      </p:to>
                                    </p:set>
                                    <p:animEffect transition="in" filter="slide(fromBottom)">
                                      <p:cBhvr>
                                        <p:cTn id="42" dur="500"/>
                                        <p:tgtEl>
                                          <p:spTgt spid="950275">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950275">
                                            <p:txEl>
                                              <p:pRg st="10" end="10"/>
                                            </p:txEl>
                                          </p:spTgt>
                                        </p:tgtEl>
                                        <p:attrNameLst>
                                          <p:attrName>style.visibility</p:attrName>
                                        </p:attrNameLst>
                                      </p:cBhvr>
                                      <p:to>
                                        <p:strVal val="visible"/>
                                      </p:to>
                                    </p:set>
                                    <p:animEffect transition="in" filter="slide(fromBottom)">
                                      <p:cBhvr>
                                        <p:cTn id="47" dur="500"/>
                                        <p:tgtEl>
                                          <p:spTgt spid="9502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027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 name="Segnaposto numero diapositiva 2">
            <a:extLst>
              <a:ext uri="{FF2B5EF4-FFF2-40B4-BE49-F238E27FC236}">
                <a16:creationId xmlns:a16="http://schemas.microsoft.com/office/drawing/2014/main" id="{3F963EBF-9BAC-4E68-808F-9B15F84DB3BA}"/>
              </a:ext>
            </a:extLst>
          </p:cNvPr>
          <p:cNvSpPr>
            <a:spLocks noGrp="1"/>
          </p:cNvSpPr>
          <p:nvPr>
            <p:ph type="sldNum" sz="quarter" idx="10"/>
          </p:nvPr>
        </p:nvSpPr>
        <p:spPr/>
        <p:txBody>
          <a:bodyPr/>
          <a:lstStyle/>
          <a:p>
            <a:fld id="{621DE500-DAD5-4DA7-9E45-D576B6870CE2}" type="slidenum">
              <a:rPr lang="it-IT" altLang="it-IT"/>
              <a:pPr/>
              <a:t>37</a:t>
            </a:fld>
            <a:endParaRPr lang="it-IT" altLang="it-IT"/>
          </a:p>
        </p:txBody>
      </p:sp>
      <p:sp>
        <p:nvSpPr>
          <p:cNvPr id="1046530" name="Rectangle 2">
            <a:extLst>
              <a:ext uri="{FF2B5EF4-FFF2-40B4-BE49-F238E27FC236}">
                <a16:creationId xmlns:a16="http://schemas.microsoft.com/office/drawing/2014/main" id="{EF16EBB1-D89D-4E4E-9562-830F4D5F2FD0}"/>
              </a:ext>
            </a:extLst>
          </p:cNvPr>
          <p:cNvSpPr>
            <a:spLocks noGrp="1" noChangeArrowheads="1"/>
          </p:cNvSpPr>
          <p:nvPr>
            <p:ph type="title"/>
          </p:nvPr>
        </p:nvSpPr>
        <p:spPr/>
        <p:txBody>
          <a:bodyPr/>
          <a:lstStyle/>
          <a:p>
            <a:r>
              <a:rPr lang="it-IT" altLang="it-IT" sz="1600"/>
              <a:t>i) Figura 6 – L’equilibrio di breve periodo in concorrenza monopolistica</a:t>
            </a:r>
          </a:p>
        </p:txBody>
      </p:sp>
      <p:grpSp>
        <p:nvGrpSpPr>
          <p:cNvPr id="1046531" name="Group 3">
            <a:extLst>
              <a:ext uri="{FF2B5EF4-FFF2-40B4-BE49-F238E27FC236}">
                <a16:creationId xmlns:a16="http://schemas.microsoft.com/office/drawing/2014/main" id="{C5388395-D6C5-4444-A2A6-969AA6498DDE}"/>
              </a:ext>
            </a:extLst>
          </p:cNvPr>
          <p:cNvGrpSpPr>
            <a:grpSpLocks/>
          </p:cNvGrpSpPr>
          <p:nvPr/>
        </p:nvGrpSpPr>
        <p:grpSpPr bwMode="auto">
          <a:xfrm>
            <a:off x="3422650" y="2757488"/>
            <a:ext cx="2805113" cy="2466975"/>
            <a:chOff x="1973" y="1737"/>
            <a:chExt cx="1767" cy="1554"/>
          </a:xfrm>
        </p:grpSpPr>
        <p:sp>
          <p:nvSpPr>
            <p:cNvPr id="1046532" name="Rectangle 4">
              <a:extLst>
                <a:ext uri="{FF2B5EF4-FFF2-40B4-BE49-F238E27FC236}">
                  <a16:creationId xmlns:a16="http://schemas.microsoft.com/office/drawing/2014/main" id="{D121127E-35CC-482F-A59E-206CAB027C29}"/>
                </a:ext>
              </a:extLst>
            </p:cNvPr>
            <p:cNvSpPr>
              <a:spLocks noChangeArrowheads="1"/>
            </p:cNvSpPr>
            <p:nvPr/>
          </p:nvSpPr>
          <p:spPr bwMode="auto">
            <a:xfrm>
              <a:off x="3301" y="1737"/>
              <a:ext cx="439" cy="2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CMg</a:t>
              </a:r>
              <a:endParaRPr lang="it-IT" altLang="it-IT" sz="1400" b="1"/>
            </a:p>
          </p:txBody>
        </p:sp>
        <p:sp>
          <p:nvSpPr>
            <p:cNvPr id="1046533" name="Arc 5">
              <a:extLst>
                <a:ext uri="{FF2B5EF4-FFF2-40B4-BE49-F238E27FC236}">
                  <a16:creationId xmlns:a16="http://schemas.microsoft.com/office/drawing/2014/main" id="{0BC792D0-94D0-492A-9A96-AF665762ED4E}"/>
                </a:ext>
              </a:extLst>
            </p:cNvPr>
            <p:cNvSpPr>
              <a:spLocks/>
            </p:cNvSpPr>
            <p:nvPr/>
          </p:nvSpPr>
          <p:spPr bwMode="auto">
            <a:xfrm flipV="1">
              <a:off x="1973" y="1979"/>
              <a:ext cx="1533" cy="1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1046534" name="Group 6">
            <a:extLst>
              <a:ext uri="{FF2B5EF4-FFF2-40B4-BE49-F238E27FC236}">
                <a16:creationId xmlns:a16="http://schemas.microsoft.com/office/drawing/2014/main" id="{24072855-E554-49A4-BC12-4724E5B401FF}"/>
              </a:ext>
            </a:extLst>
          </p:cNvPr>
          <p:cNvGrpSpPr>
            <a:grpSpLocks/>
          </p:cNvGrpSpPr>
          <p:nvPr/>
        </p:nvGrpSpPr>
        <p:grpSpPr bwMode="auto">
          <a:xfrm>
            <a:off x="2508250" y="4578350"/>
            <a:ext cx="2092325" cy="549275"/>
            <a:chOff x="1580" y="2840"/>
            <a:chExt cx="1318" cy="346"/>
          </a:xfrm>
        </p:grpSpPr>
        <p:sp>
          <p:nvSpPr>
            <p:cNvPr id="1046535" name="Text Box 7">
              <a:extLst>
                <a:ext uri="{FF2B5EF4-FFF2-40B4-BE49-F238E27FC236}">
                  <a16:creationId xmlns:a16="http://schemas.microsoft.com/office/drawing/2014/main" id="{11C0E364-83F3-4FB6-B70E-8D91CFA0556D}"/>
                </a:ext>
              </a:extLst>
            </p:cNvPr>
            <p:cNvSpPr txBox="1">
              <a:spLocks noChangeArrowheads="1"/>
            </p:cNvSpPr>
            <p:nvPr/>
          </p:nvSpPr>
          <p:spPr bwMode="auto">
            <a:xfrm>
              <a:off x="2608" y="2840"/>
              <a:ext cx="290" cy="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G</a:t>
              </a:r>
              <a:endParaRPr lang="it-IT" altLang="it-IT" sz="1400" b="1"/>
            </a:p>
          </p:txBody>
        </p:sp>
        <p:sp>
          <p:nvSpPr>
            <p:cNvPr id="1046536" name="Text Box 8">
              <a:extLst>
                <a:ext uri="{FF2B5EF4-FFF2-40B4-BE49-F238E27FC236}">
                  <a16:creationId xmlns:a16="http://schemas.microsoft.com/office/drawing/2014/main" id="{AF4B70ED-6069-4378-9933-A3B929BED232}"/>
                </a:ext>
              </a:extLst>
            </p:cNvPr>
            <p:cNvSpPr txBox="1">
              <a:spLocks noChangeArrowheads="1"/>
            </p:cNvSpPr>
            <p:nvPr/>
          </p:nvSpPr>
          <p:spPr bwMode="auto">
            <a:xfrm>
              <a:off x="1580" y="2844"/>
              <a:ext cx="593" cy="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H</a:t>
              </a:r>
              <a:endParaRPr lang="it-IT" altLang="it-IT" sz="1400" b="1"/>
            </a:p>
          </p:txBody>
        </p:sp>
        <p:sp>
          <p:nvSpPr>
            <p:cNvPr id="1046537" name="Line 9">
              <a:extLst>
                <a:ext uri="{FF2B5EF4-FFF2-40B4-BE49-F238E27FC236}">
                  <a16:creationId xmlns:a16="http://schemas.microsoft.com/office/drawing/2014/main" id="{DCCA8AF7-9B55-43D2-BAFB-6108E302077A}"/>
                </a:ext>
              </a:extLst>
            </p:cNvPr>
            <p:cNvSpPr>
              <a:spLocks noChangeShapeType="1"/>
            </p:cNvSpPr>
            <p:nvPr/>
          </p:nvSpPr>
          <p:spPr bwMode="auto">
            <a:xfrm flipH="1">
              <a:off x="1873" y="3032"/>
              <a:ext cx="756" cy="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1046538" name="Group 10">
            <a:extLst>
              <a:ext uri="{FF2B5EF4-FFF2-40B4-BE49-F238E27FC236}">
                <a16:creationId xmlns:a16="http://schemas.microsoft.com/office/drawing/2014/main" id="{0CF005A9-A33A-426F-B1A8-451566BCC22D}"/>
              </a:ext>
            </a:extLst>
          </p:cNvPr>
          <p:cNvGrpSpPr>
            <a:grpSpLocks/>
          </p:cNvGrpSpPr>
          <p:nvPr/>
        </p:nvGrpSpPr>
        <p:grpSpPr bwMode="auto">
          <a:xfrm>
            <a:off x="3008313" y="3109913"/>
            <a:ext cx="4516437" cy="2624137"/>
            <a:chOff x="1895" y="1959"/>
            <a:chExt cx="2766" cy="1656"/>
          </a:xfrm>
        </p:grpSpPr>
        <p:sp>
          <p:nvSpPr>
            <p:cNvPr id="1046539" name="Rectangle 11">
              <a:extLst>
                <a:ext uri="{FF2B5EF4-FFF2-40B4-BE49-F238E27FC236}">
                  <a16:creationId xmlns:a16="http://schemas.microsoft.com/office/drawing/2014/main" id="{30A1D229-8D94-4425-92C4-137700F1EA2C}"/>
                </a:ext>
              </a:extLst>
            </p:cNvPr>
            <p:cNvSpPr>
              <a:spLocks noChangeArrowheads="1"/>
            </p:cNvSpPr>
            <p:nvPr/>
          </p:nvSpPr>
          <p:spPr bwMode="auto">
            <a:xfrm>
              <a:off x="3909" y="3334"/>
              <a:ext cx="752" cy="2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D</a:t>
              </a:r>
              <a:endParaRPr lang="it-IT" altLang="it-IT" sz="1400" b="1"/>
            </a:p>
          </p:txBody>
        </p:sp>
        <p:sp>
          <p:nvSpPr>
            <p:cNvPr id="1046540" name="Line 12">
              <a:extLst>
                <a:ext uri="{FF2B5EF4-FFF2-40B4-BE49-F238E27FC236}">
                  <a16:creationId xmlns:a16="http://schemas.microsoft.com/office/drawing/2014/main" id="{18F84DC1-76FE-46F1-9548-C2AAF274A59A}"/>
                </a:ext>
              </a:extLst>
            </p:cNvPr>
            <p:cNvSpPr>
              <a:spLocks noChangeShapeType="1"/>
            </p:cNvSpPr>
            <p:nvPr/>
          </p:nvSpPr>
          <p:spPr bwMode="auto">
            <a:xfrm>
              <a:off x="1895" y="1959"/>
              <a:ext cx="1970" cy="1533"/>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1046541" name="Group 13">
            <a:extLst>
              <a:ext uri="{FF2B5EF4-FFF2-40B4-BE49-F238E27FC236}">
                <a16:creationId xmlns:a16="http://schemas.microsoft.com/office/drawing/2014/main" id="{04FEFD9F-4DB7-4A4E-B05E-C71543348057}"/>
              </a:ext>
            </a:extLst>
          </p:cNvPr>
          <p:cNvGrpSpPr>
            <a:grpSpLocks/>
          </p:cNvGrpSpPr>
          <p:nvPr/>
        </p:nvGrpSpPr>
        <p:grpSpPr bwMode="auto">
          <a:xfrm>
            <a:off x="2659063" y="2416175"/>
            <a:ext cx="4492625" cy="4170363"/>
            <a:chOff x="1675" y="1522"/>
            <a:chExt cx="2830" cy="2627"/>
          </a:xfrm>
        </p:grpSpPr>
        <p:sp>
          <p:nvSpPr>
            <p:cNvPr id="1046542" name="Rectangle 14">
              <a:extLst>
                <a:ext uri="{FF2B5EF4-FFF2-40B4-BE49-F238E27FC236}">
                  <a16:creationId xmlns:a16="http://schemas.microsoft.com/office/drawing/2014/main" id="{CE1DB699-7946-4611-A156-9BB015A1DC26}"/>
                </a:ext>
              </a:extLst>
            </p:cNvPr>
            <p:cNvSpPr>
              <a:spLocks noChangeArrowheads="1"/>
            </p:cNvSpPr>
            <p:nvPr/>
          </p:nvSpPr>
          <p:spPr bwMode="auto">
            <a:xfrm>
              <a:off x="1675" y="1522"/>
              <a:ext cx="220"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p</a:t>
              </a:r>
              <a:endParaRPr lang="it-IT" altLang="it-IT" sz="1400" b="1"/>
            </a:p>
          </p:txBody>
        </p:sp>
        <p:sp>
          <p:nvSpPr>
            <p:cNvPr id="1046543" name="Rectangle 15">
              <a:extLst>
                <a:ext uri="{FF2B5EF4-FFF2-40B4-BE49-F238E27FC236}">
                  <a16:creationId xmlns:a16="http://schemas.microsoft.com/office/drawing/2014/main" id="{6DE61FA8-64F1-4892-88AC-00FE3F97B3AB}"/>
                </a:ext>
              </a:extLst>
            </p:cNvPr>
            <p:cNvSpPr>
              <a:spLocks noChangeArrowheads="1"/>
            </p:cNvSpPr>
            <p:nvPr/>
          </p:nvSpPr>
          <p:spPr bwMode="auto">
            <a:xfrm>
              <a:off x="4302" y="3929"/>
              <a:ext cx="203"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endParaRPr lang="it-IT" altLang="it-IT" sz="1400" b="1"/>
            </a:p>
          </p:txBody>
        </p:sp>
        <p:sp>
          <p:nvSpPr>
            <p:cNvPr id="1046544" name="Freeform 16">
              <a:extLst>
                <a:ext uri="{FF2B5EF4-FFF2-40B4-BE49-F238E27FC236}">
                  <a16:creationId xmlns:a16="http://schemas.microsoft.com/office/drawing/2014/main" id="{22D0DB49-DB62-4CC9-858C-2AB71584B759}"/>
                </a:ext>
              </a:extLst>
            </p:cNvPr>
            <p:cNvSpPr>
              <a:spLocks/>
            </p:cNvSpPr>
            <p:nvPr/>
          </p:nvSpPr>
          <p:spPr bwMode="auto">
            <a:xfrm>
              <a:off x="1871" y="1611"/>
              <a:ext cx="2530" cy="2285"/>
            </a:xfrm>
            <a:custGeom>
              <a:avLst/>
              <a:gdLst>
                <a:gd name="T0" fmla="*/ 0 w 1650"/>
                <a:gd name="T1" fmla="*/ 0 h 3007"/>
                <a:gd name="T2" fmla="*/ 0 w 1650"/>
                <a:gd name="T3" fmla="*/ 3007 h 3007"/>
                <a:gd name="T4" fmla="*/ 1650 w 1650"/>
                <a:gd name="T5" fmla="*/ 3007 h 3007"/>
              </a:gdLst>
              <a:ahLst/>
              <a:cxnLst>
                <a:cxn ang="0">
                  <a:pos x="T0" y="T1"/>
                </a:cxn>
                <a:cxn ang="0">
                  <a:pos x="T2" y="T3"/>
                </a:cxn>
                <a:cxn ang="0">
                  <a:pos x="T4" y="T5"/>
                </a:cxn>
              </a:cxnLst>
              <a:rect l="0" t="0" r="r" b="b"/>
              <a:pathLst>
                <a:path w="1650" h="3007">
                  <a:moveTo>
                    <a:pt x="0" y="0"/>
                  </a:moveTo>
                  <a:lnTo>
                    <a:pt x="0" y="3007"/>
                  </a:lnTo>
                  <a:lnTo>
                    <a:pt x="1650" y="3007"/>
                  </a:lnTo>
                </a:path>
              </a:pathLst>
            </a:custGeom>
            <a:noFill/>
            <a:ln w="25400">
              <a:solidFill>
                <a:srgbClr val="000000"/>
              </a:solidFill>
              <a:round/>
              <a:headEnd type="triangl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46545" name="Rectangle 17">
              <a:extLst>
                <a:ext uri="{FF2B5EF4-FFF2-40B4-BE49-F238E27FC236}">
                  <a16:creationId xmlns:a16="http://schemas.microsoft.com/office/drawing/2014/main" id="{C255941F-FE85-4C7A-B170-F74E866D5844}"/>
                </a:ext>
              </a:extLst>
            </p:cNvPr>
            <p:cNvSpPr>
              <a:spLocks noChangeArrowheads="1"/>
            </p:cNvSpPr>
            <p:nvPr/>
          </p:nvSpPr>
          <p:spPr bwMode="auto">
            <a:xfrm>
              <a:off x="1740" y="3913"/>
              <a:ext cx="205"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0</a:t>
              </a:r>
            </a:p>
          </p:txBody>
        </p:sp>
      </p:grpSp>
      <p:grpSp>
        <p:nvGrpSpPr>
          <p:cNvPr id="1046546" name="Group 18">
            <a:extLst>
              <a:ext uri="{FF2B5EF4-FFF2-40B4-BE49-F238E27FC236}">
                <a16:creationId xmlns:a16="http://schemas.microsoft.com/office/drawing/2014/main" id="{485881FA-5368-4CEE-885C-A6A2A9BCCB82}"/>
              </a:ext>
            </a:extLst>
          </p:cNvPr>
          <p:cNvGrpSpPr>
            <a:grpSpLocks/>
          </p:cNvGrpSpPr>
          <p:nvPr/>
        </p:nvGrpSpPr>
        <p:grpSpPr bwMode="auto">
          <a:xfrm>
            <a:off x="3008313" y="3109913"/>
            <a:ext cx="2503487" cy="3175000"/>
            <a:chOff x="1895" y="1959"/>
            <a:chExt cx="1577" cy="2000"/>
          </a:xfrm>
        </p:grpSpPr>
        <p:sp>
          <p:nvSpPr>
            <p:cNvPr id="1046547" name="Rectangle 19">
              <a:extLst>
                <a:ext uri="{FF2B5EF4-FFF2-40B4-BE49-F238E27FC236}">
                  <a16:creationId xmlns:a16="http://schemas.microsoft.com/office/drawing/2014/main" id="{E889B3A8-AB61-46D8-A419-D3E0585E6EC8}"/>
                </a:ext>
              </a:extLst>
            </p:cNvPr>
            <p:cNvSpPr>
              <a:spLocks noChangeArrowheads="1"/>
            </p:cNvSpPr>
            <p:nvPr/>
          </p:nvSpPr>
          <p:spPr bwMode="auto">
            <a:xfrm>
              <a:off x="2925" y="3477"/>
              <a:ext cx="547" cy="4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en-US" altLang="it-IT" sz="1400" b="1" i="1"/>
                <a:t>RMg</a:t>
              </a:r>
              <a:endParaRPr lang="it-IT" altLang="it-IT" sz="1400" b="1"/>
            </a:p>
          </p:txBody>
        </p:sp>
        <p:sp>
          <p:nvSpPr>
            <p:cNvPr id="1046548" name="Line 20">
              <a:extLst>
                <a:ext uri="{FF2B5EF4-FFF2-40B4-BE49-F238E27FC236}">
                  <a16:creationId xmlns:a16="http://schemas.microsoft.com/office/drawing/2014/main" id="{8D6E2774-136E-490A-9677-20B3C0394D64}"/>
                </a:ext>
              </a:extLst>
            </p:cNvPr>
            <p:cNvSpPr>
              <a:spLocks noChangeShapeType="1"/>
            </p:cNvSpPr>
            <p:nvPr/>
          </p:nvSpPr>
          <p:spPr bwMode="auto">
            <a:xfrm>
              <a:off x="1895" y="1959"/>
              <a:ext cx="984" cy="1643"/>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1046549" name="Group 21">
            <a:extLst>
              <a:ext uri="{FF2B5EF4-FFF2-40B4-BE49-F238E27FC236}">
                <a16:creationId xmlns:a16="http://schemas.microsoft.com/office/drawing/2014/main" id="{B2A1FB3C-DCFE-4364-9DBA-53F58932B903}"/>
              </a:ext>
            </a:extLst>
          </p:cNvPr>
          <p:cNvGrpSpPr>
            <a:grpSpLocks/>
          </p:cNvGrpSpPr>
          <p:nvPr/>
        </p:nvGrpSpPr>
        <p:grpSpPr bwMode="auto">
          <a:xfrm>
            <a:off x="3424238" y="3213100"/>
            <a:ext cx="3362325" cy="2084388"/>
            <a:chOff x="2245" y="2024"/>
            <a:chExt cx="2118" cy="1313"/>
          </a:xfrm>
        </p:grpSpPr>
        <p:sp>
          <p:nvSpPr>
            <p:cNvPr id="1046550" name="Rectangle 22">
              <a:extLst>
                <a:ext uri="{FF2B5EF4-FFF2-40B4-BE49-F238E27FC236}">
                  <a16:creationId xmlns:a16="http://schemas.microsoft.com/office/drawing/2014/main" id="{2C02EBAE-4919-4F60-ADC8-A0814DD41087}"/>
                </a:ext>
              </a:extLst>
            </p:cNvPr>
            <p:cNvSpPr>
              <a:spLocks noChangeArrowheads="1"/>
            </p:cNvSpPr>
            <p:nvPr/>
          </p:nvSpPr>
          <p:spPr bwMode="auto">
            <a:xfrm>
              <a:off x="3924" y="2854"/>
              <a:ext cx="439"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CMe</a:t>
              </a:r>
              <a:endParaRPr lang="it-IT" altLang="it-IT" sz="1400" b="1"/>
            </a:p>
          </p:txBody>
        </p:sp>
        <p:sp>
          <p:nvSpPr>
            <p:cNvPr id="1046551" name="Arc 23">
              <a:extLst>
                <a:ext uri="{FF2B5EF4-FFF2-40B4-BE49-F238E27FC236}">
                  <a16:creationId xmlns:a16="http://schemas.microsoft.com/office/drawing/2014/main" id="{0185E6CD-5D5F-4AEF-AA2C-0DAA55D03E6A}"/>
                </a:ext>
              </a:extLst>
            </p:cNvPr>
            <p:cNvSpPr>
              <a:spLocks/>
            </p:cNvSpPr>
            <p:nvPr/>
          </p:nvSpPr>
          <p:spPr bwMode="auto">
            <a:xfrm rot="2221746" flipV="1">
              <a:off x="2245" y="2024"/>
              <a:ext cx="1532" cy="13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1046552" name="Group 24">
            <a:extLst>
              <a:ext uri="{FF2B5EF4-FFF2-40B4-BE49-F238E27FC236}">
                <a16:creationId xmlns:a16="http://schemas.microsoft.com/office/drawing/2014/main" id="{3F1D07D1-A010-4842-A6CB-D6066C575E72}"/>
              </a:ext>
            </a:extLst>
          </p:cNvPr>
          <p:cNvGrpSpPr>
            <a:grpSpLocks/>
          </p:cNvGrpSpPr>
          <p:nvPr/>
        </p:nvGrpSpPr>
        <p:grpSpPr bwMode="auto">
          <a:xfrm>
            <a:off x="4133850" y="5060950"/>
            <a:ext cx="509588" cy="349250"/>
            <a:chOff x="2583" y="3119"/>
            <a:chExt cx="321" cy="220"/>
          </a:xfrm>
        </p:grpSpPr>
        <p:sp>
          <p:nvSpPr>
            <p:cNvPr id="1046553" name="Rectangle 25">
              <a:extLst>
                <a:ext uri="{FF2B5EF4-FFF2-40B4-BE49-F238E27FC236}">
                  <a16:creationId xmlns:a16="http://schemas.microsoft.com/office/drawing/2014/main" id="{4C33802A-09E5-4589-A9B7-2773BAD9DACF}"/>
                </a:ext>
              </a:extLst>
            </p:cNvPr>
            <p:cNvSpPr>
              <a:spLocks noChangeArrowheads="1"/>
            </p:cNvSpPr>
            <p:nvPr/>
          </p:nvSpPr>
          <p:spPr bwMode="auto">
            <a:xfrm>
              <a:off x="2699" y="3119"/>
              <a:ext cx="205"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E</a:t>
              </a:r>
              <a:endParaRPr lang="it-IT" altLang="it-IT" sz="1400" b="1"/>
            </a:p>
          </p:txBody>
        </p:sp>
        <p:sp>
          <p:nvSpPr>
            <p:cNvPr id="1046554" name="Oval 26">
              <a:extLst>
                <a:ext uri="{FF2B5EF4-FFF2-40B4-BE49-F238E27FC236}">
                  <a16:creationId xmlns:a16="http://schemas.microsoft.com/office/drawing/2014/main" id="{C2BDC2BB-D881-4747-9369-4D6C54D7AC5F}"/>
                </a:ext>
              </a:extLst>
            </p:cNvPr>
            <p:cNvSpPr>
              <a:spLocks noChangeArrowheads="1"/>
            </p:cNvSpPr>
            <p:nvPr/>
          </p:nvSpPr>
          <p:spPr bwMode="auto">
            <a:xfrm>
              <a:off x="2583" y="3136"/>
              <a:ext cx="92" cy="45"/>
            </a:xfrm>
            <a:prstGeom prst="ellipse">
              <a:avLst/>
            </a:prstGeom>
            <a:solidFill>
              <a:srgbClr val="FF3300"/>
            </a:solidFill>
            <a:ln w="6350">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1046555" name="Group 27">
            <a:extLst>
              <a:ext uri="{FF2B5EF4-FFF2-40B4-BE49-F238E27FC236}">
                <a16:creationId xmlns:a16="http://schemas.microsoft.com/office/drawing/2014/main" id="{944E78DF-4474-4AA3-A52A-16365DC38321}"/>
              </a:ext>
            </a:extLst>
          </p:cNvPr>
          <p:cNvGrpSpPr>
            <a:grpSpLocks/>
          </p:cNvGrpSpPr>
          <p:nvPr/>
        </p:nvGrpSpPr>
        <p:grpSpPr bwMode="auto">
          <a:xfrm>
            <a:off x="4086225" y="5013325"/>
            <a:ext cx="327025" cy="1566863"/>
            <a:chOff x="2535" y="3158"/>
            <a:chExt cx="206" cy="987"/>
          </a:xfrm>
        </p:grpSpPr>
        <p:sp>
          <p:nvSpPr>
            <p:cNvPr id="1046556" name="Rectangle 28">
              <a:extLst>
                <a:ext uri="{FF2B5EF4-FFF2-40B4-BE49-F238E27FC236}">
                  <a16:creationId xmlns:a16="http://schemas.microsoft.com/office/drawing/2014/main" id="{E280B3A0-9418-4F85-BCAF-B26C83DC6226}"/>
                </a:ext>
              </a:extLst>
            </p:cNvPr>
            <p:cNvSpPr>
              <a:spLocks noChangeArrowheads="1"/>
            </p:cNvSpPr>
            <p:nvPr/>
          </p:nvSpPr>
          <p:spPr bwMode="auto">
            <a:xfrm>
              <a:off x="2535" y="3925"/>
              <a:ext cx="206"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r>
                <a:rPr lang="it-IT" altLang="it-IT" sz="1400" b="1" i="1" baseline="30000"/>
                <a:t>*</a:t>
              </a:r>
              <a:endParaRPr lang="it-IT" altLang="it-IT" sz="1400" b="1"/>
            </a:p>
          </p:txBody>
        </p:sp>
        <p:sp>
          <p:nvSpPr>
            <p:cNvPr id="1046557" name="Line 29">
              <a:extLst>
                <a:ext uri="{FF2B5EF4-FFF2-40B4-BE49-F238E27FC236}">
                  <a16:creationId xmlns:a16="http://schemas.microsoft.com/office/drawing/2014/main" id="{BF04D28D-018A-4A21-9DF5-782393D61090}"/>
                </a:ext>
              </a:extLst>
            </p:cNvPr>
            <p:cNvSpPr>
              <a:spLocks noChangeShapeType="1"/>
            </p:cNvSpPr>
            <p:nvPr/>
          </p:nvSpPr>
          <p:spPr bwMode="auto">
            <a:xfrm>
              <a:off x="2630" y="3158"/>
              <a:ext cx="0" cy="726"/>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046558" name="Group 30">
            <a:extLst>
              <a:ext uri="{FF2B5EF4-FFF2-40B4-BE49-F238E27FC236}">
                <a16:creationId xmlns:a16="http://schemas.microsoft.com/office/drawing/2014/main" id="{16ED4339-A62F-4633-BBFB-C2A2C1F4E84D}"/>
              </a:ext>
            </a:extLst>
          </p:cNvPr>
          <p:cNvGrpSpPr>
            <a:grpSpLocks/>
          </p:cNvGrpSpPr>
          <p:nvPr/>
        </p:nvGrpSpPr>
        <p:grpSpPr bwMode="auto">
          <a:xfrm>
            <a:off x="2708275" y="3646488"/>
            <a:ext cx="2309813" cy="1366837"/>
            <a:chOff x="1673" y="2297"/>
            <a:chExt cx="1455" cy="861"/>
          </a:xfrm>
        </p:grpSpPr>
        <p:sp>
          <p:nvSpPr>
            <p:cNvPr id="1046559" name="Rectangle 31">
              <a:extLst>
                <a:ext uri="{FF2B5EF4-FFF2-40B4-BE49-F238E27FC236}">
                  <a16:creationId xmlns:a16="http://schemas.microsoft.com/office/drawing/2014/main" id="{A8ACDB05-EB57-493E-8C35-D1C50EF0C770}"/>
                </a:ext>
              </a:extLst>
            </p:cNvPr>
            <p:cNvSpPr>
              <a:spLocks noChangeArrowheads="1"/>
            </p:cNvSpPr>
            <p:nvPr/>
          </p:nvSpPr>
          <p:spPr bwMode="auto">
            <a:xfrm>
              <a:off x="1673" y="2394"/>
              <a:ext cx="219"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p</a:t>
              </a:r>
              <a:r>
                <a:rPr lang="it-IT" altLang="it-IT" sz="1400" b="1" i="1" baseline="30000"/>
                <a:t>*</a:t>
              </a:r>
              <a:endParaRPr lang="it-IT" altLang="it-IT" sz="1400" b="1"/>
            </a:p>
          </p:txBody>
        </p:sp>
        <p:sp>
          <p:nvSpPr>
            <p:cNvPr id="1046560" name="Line 32">
              <a:extLst>
                <a:ext uri="{FF2B5EF4-FFF2-40B4-BE49-F238E27FC236}">
                  <a16:creationId xmlns:a16="http://schemas.microsoft.com/office/drawing/2014/main" id="{B1F7E1F3-94A6-4F32-B2A6-7FC8115F4728}"/>
                </a:ext>
              </a:extLst>
            </p:cNvPr>
            <p:cNvSpPr>
              <a:spLocks noChangeShapeType="1"/>
            </p:cNvSpPr>
            <p:nvPr/>
          </p:nvSpPr>
          <p:spPr bwMode="auto">
            <a:xfrm flipH="1">
              <a:off x="1880" y="2533"/>
              <a:ext cx="754" cy="1"/>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1046561" name="Text Box 33">
              <a:extLst>
                <a:ext uri="{FF2B5EF4-FFF2-40B4-BE49-F238E27FC236}">
                  <a16:creationId xmlns:a16="http://schemas.microsoft.com/office/drawing/2014/main" id="{44321E33-CB09-41D5-86AB-17E6A6469C72}"/>
                </a:ext>
              </a:extLst>
            </p:cNvPr>
            <p:cNvSpPr txBox="1">
              <a:spLocks noChangeArrowheads="1"/>
            </p:cNvSpPr>
            <p:nvPr/>
          </p:nvSpPr>
          <p:spPr bwMode="auto">
            <a:xfrm>
              <a:off x="2535" y="2297"/>
              <a:ext cx="593" cy="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F</a:t>
              </a:r>
              <a:endParaRPr lang="it-IT" altLang="it-IT" sz="1400" b="1"/>
            </a:p>
          </p:txBody>
        </p:sp>
        <p:sp>
          <p:nvSpPr>
            <p:cNvPr id="1046562" name="Line 34">
              <a:extLst>
                <a:ext uri="{FF2B5EF4-FFF2-40B4-BE49-F238E27FC236}">
                  <a16:creationId xmlns:a16="http://schemas.microsoft.com/office/drawing/2014/main" id="{63147AAC-4095-434B-AA20-5A6691D80E46}"/>
                </a:ext>
              </a:extLst>
            </p:cNvPr>
            <p:cNvSpPr>
              <a:spLocks noChangeShapeType="1"/>
            </p:cNvSpPr>
            <p:nvPr/>
          </p:nvSpPr>
          <p:spPr bwMode="auto">
            <a:xfrm flipV="1">
              <a:off x="2630" y="2523"/>
              <a:ext cx="0" cy="635"/>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046567" name="Group 39">
            <a:extLst>
              <a:ext uri="{FF2B5EF4-FFF2-40B4-BE49-F238E27FC236}">
                <a16:creationId xmlns:a16="http://schemas.microsoft.com/office/drawing/2014/main" id="{D0479D05-EE89-4901-86C4-3515920E0BB0}"/>
              </a:ext>
            </a:extLst>
          </p:cNvPr>
          <p:cNvGrpSpPr>
            <a:grpSpLocks/>
          </p:cNvGrpSpPr>
          <p:nvPr/>
        </p:nvGrpSpPr>
        <p:grpSpPr bwMode="auto">
          <a:xfrm>
            <a:off x="3005138" y="3040063"/>
            <a:ext cx="1541462" cy="1828800"/>
            <a:chOff x="1893" y="1915"/>
            <a:chExt cx="971" cy="1118"/>
          </a:xfrm>
        </p:grpSpPr>
        <p:sp>
          <p:nvSpPr>
            <p:cNvPr id="1046568" name="AutoShape 40">
              <a:extLst>
                <a:ext uri="{FF2B5EF4-FFF2-40B4-BE49-F238E27FC236}">
                  <a16:creationId xmlns:a16="http://schemas.microsoft.com/office/drawing/2014/main" id="{5BB2E7A5-0EB1-44FB-8CCE-8DCB9C229D04}"/>
                </a:ext>
              </a:extLst>
            </p:cNvPr>
            <p:cNvSpPr>
              <a:spLocks/>
            </p:cNvSpPr>
            <p:nvPr/>
          </p:nvSpPr>
          <p:spPr bwMode="auto">
            <a:xfrm>
              <a:off x="2627" y="1915"/>
              <a:ext cx="237" cy="260"/>
            </a:xfrm>
            <a:prstGeom prst="borderCallout2">
              <a:avLst>
                <a:gd name="adj1" fmla="val 57894"/>
                <a:gd name="adj2" fmla="val -38019"/>
                <a:gd name="adj3" fmla="val 57894"/>
                <a:gd name="adj4" fmla="val -84028"/>
                <a:gd name="adj5" fmla="val 268421"/>
                <a:gd name="adj6" fmla="val -130032"/>
              </a:avLst>
            </a:prstGeom>
            <a:noFill/>
            <a:ln w="6350">
              <a:solidFill>
                <a:srgbClr val="0000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 </a:t>
              </a:r>
              <a:r>
                <a:rPr lang="it-IT" altLang="it-IT" sz="1400" b="1">
                  <a:sym typeface="Symbol" panose="05050102010706020507" pitchFamily="18" charset="2"/>
                </a:rPr>
                <a:t></a:t>
              </a:r>
              <a:endParaRPr lang="it-IT" altLang="it-IT" sz="1400" b="1"/>
            </a:p>
          </p:txBody>
        </p:sp>
        <p:sp>
          <p:nvSpPr>
            <p:cNvPr id="1046569" name="Rectangle 41">
              <a:extLst>
                <a:ext uri="{FF2B5EF4-FFF2-40B4-BE49-F238E27FC236}">
                  <a16:creationId xmlns:a16="http://schemas.microsoft.com/office/drawing/2014/main" id="{DB467CDC-E0B0-4923-BB81-B7784A7F7596}"/>
                </a:ext>
              </a:extLst>
            </p:cNvPr>
            <p:cNvSpPr>
              <a:spLocks noChangeArrowheads="1"/>
            </p:cNvSpPr>
            <p:nvPr/>
          </p:nvSpPr>
          <p:spPr bwMode="auto">
            <a:xfrm>
              <a:off x="1893" y="2534"/>
              <a:ext cx="760" cy="499"/>
            </a:xfrm>
            <a:prstGeom prst="rect">
              <a:avLst/>
            </a:prstGeom>
            <a:solidFill>
              <a:schemeClr val="accent1"/>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sp>
        <p:nvSpPr>
          <p:cNvPr id="1046573" name="Text Box 45">
            <a:extLst>
              <a:ext uri="{FF2B5EF4-FFF2-40B4-BE49-F238E27FC236}">
                <a16:creationId xmlns:a16="http://schemas.microsoft.com/office/drawing/2014/main" id="{6B729EFC-9D8D-4C68-8125-F4FDB2B2F7C9}"/>
              </a:ext>
            </a:extLst>
          </p:cNvPr>
          <p:cNvSpPr txBox="1">
            <a:spLocks noChangeArrowheads="1"/>
          </p:cNvSpPr>
          <p:nvPr/>
        </p:nvSpPr>
        <p:spPr bwMode="auto">
          <a:xfrm>
            <a:off x="6264275" y="2168525"/>
            <a:ext cx="25209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600" b="1">
                <a:solidFill>
                  <a:srgbClr val="FF3300"/>
                </a:solidFill>
              </a:rPr>
              <a:t>Extra-profitto: </a:t>
            </a:r>
            <a:r>
              <a:rPr lang="it-IT" altLang="it-IT" sz="1600" b="1"/>
              <a:t>appropriabile dall’impresa nel lungo periodo?</a:t>
            </a:r>
          </a:p>
        </p:txBody>
      </p:sp>
      <p:sp>
        <p:nvSpPr>
          <p:cNvPr id="1046574" name="Text Box 46">
            <a:extLst>
              <a:ext uri="{FF2B5EF4-FFF2-40B4-BE49-F238E27FC236}">
                <a16:creationId xmlns:a16="http://schemas.microsoft.com/office/drawing/2014/main" id="{CD940328-7534-4DCF-B023-5C775F37D99B}"/>
              </a:ext>
            </a:extLst>
          </p:cNvPr>
          <p:cNvSpPr txBox="1">
            <a:spLocks noChangeArrowheads="1"/>
          </p:cNvSpPr>
          <p:nvPr/>
        </p:nvSpPr>
        <p:spPr bwMode="auto">
          <a:xfrm>
            <a:off x="6372225" y="3500438"/>
            <a:ext cx="2700338"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600" b="1"/>
              <a:t>Domanda impresa individuale</a:t>
            </a:r>
            <a:r>
              <a:rPr lang="it-IT" altLang="it-IT" sz="1600"/>
              <a:t>, diversa e meno elastica di </a:t>
            </a:r>
            <a:r>
              <a:rPr lang="it-IT" altLang="it-IT" sz="1600" b="1"/>
              <a:t>domanda di mercato</a:t>
            </a:r>
            <a:r>
              <a:rPr lang="it-IT" altLang="it-IT" sz="16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6541"/>
                                        </p:tgtEl>
                                        <p:attrNameLst>
                                          <p:attrName>style.visibility</p:attrName>
                                        </p:attrNameLst>
                                      </p:cBhvr>
                                      <p:to>
                                        <p:strVal val="visible"/>
                                      </p:to>
                                    </p:set>
                                    <p:anim calcmode="lin" valueType="num">
                                      <p:cBhvr additive="base">
                                        <p:cTn id="7" dur="500" fill="hold"/>
                                        <p:tgtEl>
                                          <p:spTgt spid="1046541"/>
                                        </p:tgtEl>
                                        <p:attrNameLst>
                                          <p:attrName>ppt_x</p:attrName>
                                        </p:attrNameLst>
                                      </p:cBhvr>
                                      <p:tavLst>
                                        <p:tav tm="0">
                                          <p:val>
                                            <p:strVal val="0-#ppt_w/2"/>
                                          </p:val>
                                        </p:tav>
                                        <p:tav tm="100000">
                                          <p:val>
                                            <p:strVal val="#ppt_x"/>
                                          </p:val>
                                        </p:tav>
                                      </p:tavLst>
                                    </p:anim>
                                    <p:anim calcmode="lin" valueType="num">
                                      <p:cBhvr additive="base">
                                        <p:cTn id="8" dur="500" fill="hold"/>
                                        <p:tgtEl>
                                          <p:spTgt spid="10465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46538"/>
                                        </p:tgtEl>
                                        <p:attrNameLst>
                                          <p:attrName>style.visibility</p:attrName>
                                        </p:attrNameLst>
                                      </p:cBhvr>
                                      <p:to>
                                        <p:strVal val="visible"/>
                                      </p:to>
                                    </p:set>
                                    <p:anim calcmode="lin" valueType="num">
                                      <p:cBhvr additive="base">
                                        <p:cTn id="13" dur="500" fill="hold"/>
                                        <p:tgtEl>
                                          <p:spTgt spid="1046538"/>
                                        </p:tgtEl>
                                        <p:attrNameLst>
                                          <p:attrName>ppt_x</p:attrName>
                                        </p:attrNameLst>
                                      </p:cBhvr>
                                      <p:tavLst>
                                        <p:tav tm="0">
                                          <p:val>
                                            <p:strVal val="0-#ppt_w/2"/>
                                          </p:val>
                                        </p:tav>
                                        <p:tav tm="100000">
                                          <p:val>
                                            <p:strVal val="#ppt_x"/>
                                          </p:val>
                                        </p:tav>
                                      </p:tavLst>
                                    </p:anim>
                                    <p:anim calcmode="lin" valueType="num">
                                      <p:cBhvr additive="base">
                                        <p:cTn id="14" dur="500" fill="hold"/>
                                        <p:tgtEl>
                                          <p:spTgt spid="10465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6574"/>
                                        </p:tgtEl>
                                        <p:attrNameLst>
                                          <p:attrName>style.visibility</p:attrName>
                                        </p:attrNameLst>
                                      </p:cBhvr>
                                      <p:to>
                                        <p:strVal val="visible"/>
                                      </p:to>
                                    </p:set>
                                    <p:anim calcmode="lin" valueType="num">
                                      <p:cBhvr additive="base">
                                        <p:cTn id="19" dur="500" fill="hold"/>
                                        <p:tgtEl>
                                          <p:spTgt spid="1046574"/>
                                        </p:tgtEl>
                                        <p:attrNameLst>
                                          <p:attrName>ppt_x</p:attrName>
                                        </p:attrNameLst>
                                      </p:cBhvr>
                                      <p:tavLst>
                                        <p:tav tm="0">
                                          <p:val>
                                            <p:strVal val="#ppt_x"/>
                                          </p:val>
                                        </p:tav>
                                        <p:tav tm="100000">
                                          <p:val>
                                            <p:strVal val="#ppt_x"/>
                                          </p:val>
                                        </p:tav>
                                      </p:tavLst>
                                    </p:anim>
                                    <p:anim calcmode="lin" valueType="num">
                                      <p:cBhvr additive="base">
                                        <p:cTn id="20" dur="500" fill="hold"/>
                                        <p:tgtEl>
                                          <p:spTgt spid="104657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xit" presetSubtype="16" fill="hold" grpId="1" nodeType="clickEffect">
                                  <p:stCondLst>
                                    <p:cond delay="0"/>
                                  </p:stCondLst>
                                  <p:childTnLst>
                                    <p:animEffect transition="out" filter="box(in)">
                                      <p:cBhvr>
                                        <p:cTn id="24" dur="500"/>
                                        <p:tgtEl>
                                          <p:spTgt spid="1046574"/>
                                        </p:tgtEl>
                                      </p:cBhvr>
                                    </p:animEffect>
                                    <p:set>
                                      <p:cBhvr>
                                        <p:cTn id="25" dur="1" fill="hold">
                                          <p:stCondLst>
                                            <p:cond delay="499"/>
                                          </p:stCondLst>
                                        </p:cTn>
                                        <p:tgtEl>
                                          <p:spTgt spid="1046574"/>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p:cTn id="29" dur="1" fill="hold">
                                          <p:stCondLst>
                                            <p:cond delay="0"/>
                                          </p:stCondLst>
                                        </p:cTn>
                                        <p:tgtEl>
                                          <p:spTgt spid="1046546"/>
                                        </p:tgtEl>
                                        <p:attrNameLst>
                                          <p:attrName>style.visibility</p:attrName>
                                        </p:attrNameLst>
                                      </p:cBhvr>
                                      <p:to>
                                        <p:strVal val="visible"/>
                                      </p:to>
                                    </p:set>
                                    <p:anim calcmode="lin" valueType="num">
                                      <p:cBhvr additive="base">
                                        <p:cTn id="30" dur="500" fill="hold"/>
                                        <p:tgtEl>
                                          <p:spTgt spid="1046546"/>
                                        </p:tgtEl>
                                        <p:attrNameLst>
                                          <p:attrName>ppt_x</p:attrName>
                                        </p:attrNameLst>
                                      </p:cBhvr>
                                      <p:tavLst>
                                        <p:tav tm="0">
                                          <p:val>
                                            <p:strVal val="0-#ppt_w/2"/>
                                          </p:val>
                                        </p:tav>
                                        <p:tav tm="100000">
                                          <p:val>
                                            <p:strVal val="#ppt_x"/>
                                          </p:val>
                                        </p:tav>
                                      </p:tavLst>
                                    </p:anim>
                                    <p:anim calcmode="lin" valueType="num">
                                      <p:cBhvr additive="base">
                                        <p:cTn id="31" dur="500" fill="hold"/>
                                        <p:tgtEl>
                                          <p:spTgt spid="1046546"/>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nodeType="clickEffect">
                                  <p:stCondLst>
                                    <p:cond delay="0"/>
                                  </p:stCondLst>
                                  <p:childTnLst>
                                    <p:set>
                                      <p:cBhvr>
                                        <p:cTn id="35" dur="1" fill="hold">
                                          <p:stCondLst>
                                            <p:cond delay="0"/>
                                          </p:stCondLst>
                                        </p:cTn>
                                        <p:tgtEl>
                                          <p:spTgt spid="1046549"/>
                                        </p:tgtEl>
                                        <p:attrNameLst>
                                          <p:attrName>style.visibility</p:attrName>
                                        </p:attrNameLst>
                                      </p:cBhvr>
                                      <p:to>
                                        <p:strVal val="visible"/>
                                      </p:to>
                                    </p:set>
                                    <p:animEffect transition="in" filter="box(in)">
                                      <p:cBhvr>
                                        <p:cTn id="36" dur="500"/>
                                        <p:tgtEl>
                                          <p:spTgt spid="10465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nodeType="clickEffect">
                                  <p:stCondLst>
                                    <p:cond delay="0"/>
                                  </p:stCondLst>
                                  <p:childTnLst>
                                    <p:set>
                                      <p:cBhvr>
                                        <p:cTn id="40" dur="1" fill="hold">
                                          <p:stCondLst>
                                            <p:cond delay="0"/>
                                          </p:stCondLst>
                                        </p:cTn>
                                        <p:tgtEl>
                                          <p:spTgt spid="1046531"/>
                                        </p:tgtEl>
                                        <p:attrNameLst>
                                          <p:attrName>style.visibility</p:attrName>
                                        </p:attrNameLst>
                                      </p:cBhvr>
                                      <p:to>
                                        <p:strVal val="visible"/>
                                      </p:to>
                                    </p:set>
                                    <p:animEffect transition="in" filter="box(in)">
                                      <p:cBhvr>
                                        <p:cTn id="41" dur="500"/>
                                        <p:tgtEl>
                                          <p:spTgt spid="104653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2" presetClass="entr" presetSubtype="4" fill="hold" nodeType="clickEffect">
                                  <p:stCondLst>
                                    <p:cond delay="0"/>
                                  </p:stCondLst>
                                  <p:childTnLst>
                                    <p:set>
                                      <p:cBhvr>
                                        <p:cTn id="45" dur="1" fill="hold">
                                          <p:stCondLst>
                                            <p:cond delay="0"/>
                                          </p:stCondLst>
                                        </p:cTn>
                                        <p:tgtEl>
                                          <p:spTgt spid="1046552"/>
                                        </p:tgtEl>
                                        <p:attrNameLst>
                                          <p:attrName>style.visibility</p:attrName>
                                        </p:attrNameLst>
                                      </p:cBhvr>
                                      <p:to>
                                        <p:strVal val="visible"/>
                                      </p:to>
                                    </p:set>
                                    <p:animEffect transition="in" filter="slide(fromBottom)">
                                      <p:cBhvr>
                                        <p:cTn id="46" dur="500"/>
                                        <p:tgtEl>
                                          <p:spTgt spid="104655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1" fill="hold" nodeType="clickEffect">
                                  <p:stCondLst>
                                    <p:cond delay="0"/>
                                  </p:stCondLst>
                                  <p:childTnLst>
                                    <p:set>
                                      <p:cBhvr>
                                        <p:cTn id="50" dur="1" fill="hold">
                                          <p:stCondLst>
                                            <p:cond delay="0"/>
                                          </p:stCondLst>
                                        </p:cTn>
                                        <p:tgtEl>
                                          <p:spTgt spid="1046555"/>
                                        </p:tgtEl>
                                        <p:attrNameLst>
                                          <p:attrName>style.visibility</p:attrName>
                                        </p:attrNameLst>
                                      </p:cBhvr>
                                      <p:to>
                                        <p:strVal val="visible"/>
                                      </p:to>
                                    </p:set>
                                    <p:animEffect transition="in" filter="slide(fromTop)">
                                      <p:cBhvr>
                                        <p:cTn id="51" dur="500"/>
                                        <p:tgtEl>
                                          <p:spTgt spid="104655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4" fill="hold" nodeType="clickEffect">
                                  <p:stCondLst>
                                    <p:cond delay="0"/>
                                  </p:stCondLst>
                                  <p:childTnLst>
                                    <p:set>
                                      <p:cBhvr>
                                        <p:cTn id="55" dur="1" fill="hold">
                                          <p:stCondLst>
                                            <p:cond delay="0"/>
                                          </p:stCondLst>
                                        </p:cTn>
                                        <p:tgtEl>
                                          <p:spTgt spid="1046558"/>
                                        </p:tgtEl>
                                        <p:attrNameLst>
                                          <p:attrName>style.visibility</p:attrName>
                                        </p:attrNameLst>
                                      </p:cBhvr>
                                      <p:to>
                                        <p:strVal val="visible"/>
                                      </p:to>
                                    </p:set>
                                    <p:animEffect transition="in" filter="slide(fromBottom)">
                                      <p:cBhvr>
                                        <p:cTn id="56" dur="500"/>
                                        <p:tgtEl>
                                          <p:spTgt spid="104655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nodeType="clickEffect">
                                  <p:stCondLst>
                                    <p:cond delay="0"/>
                                  </p:stCondLst>
                                  <p:childTnLst>
                                    <p:set>
                                      <p:cBhvr>
                                        <p:cTn id="60" dur="1" fill="hold">
                                          <p:stCondLst>
                                            <p:cond delay="0"/>
                                          </p:stCondLst>
                                        </p:cTn>
                                        <p:tgtEl>
                                          <p:spTgt spid="1046534"/>
                                        </p:tgtEl>
                                        <p:attrNameLst>
                                          <p:attrName>style.visibility</p:attrName>
                                        </p:attrNameLst>
                                      </p:cBhvr>
                                      <p:to>
                                        <p:strVal val="visible"/>
                                      </p:to>
                                    </p:set>
                                    <p:animEffect transition="in" filter="box(in)">
                                      <p:cBhvr>
                                        <p:cTn id="61" dur="500"/>
                                        <p:tgtEl>
                                          <p:spTgt spid="104653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1046567"/>
                                        </p:tgtEl>
                                        <p:attrNameLst>
                                          <p:attrName>style.visibility</p:attrName>
                                        </p:attrNameLst>
                                      </p:cBhvr>
                                      <p:to>
                                        <p:strVal val="visible"/>
                                      </p:to>
                                    </p:set>
                                    <p:animEffect transition="in" filter="slide(fromBottom)">
                                      <p:cBhvr>
                                        <p:cTn id="66" dur="500"/>
                                        <p:tgtEl>
                                          <p:spTgt spid="104656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1046573">
                                            <p:txEl>
                                              <p:pRg st="0" end="0"/>
                                            </p:txEl>
                                          </p:spTgt>
                                        </p:tgtEl>
                                        <p:attrNameLst>
                                          <p:attrName>style.visibility</p:attrName>
                                        </p:attrNameLst>
                                      </p:cBhvr>
                                      <p:to>
                                        <p:strVal val="visible"/>
                                      </p:to>
                                    </p:set>
                                    <p:anim calcmode="lin" valueType="num">
                                      <p:cBhvr additive="base">
                                        <p:cTn id="71" dur="500" fill="hold"/>
                                        <p:tgtEl>
                                          <p:spTgt spid="1046573">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04657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6574" grpId="0"/>
      <p:bldP spid="1046574" grpId="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3D949DFB-0CFF-4796-9B06-26DF3302B859}"/>
              </a:ext>
            </a:extLst>
          </p:cNvPr>
          <p:cNvSpPr>
            <a:spLocks noGrp="1"/>
          </p:cNvSpPr>
          <p:nvPr>
            <p:ph type="sldNum" sz="quarter" idx="10"/>
          </p:nvPr>
        </p:nvSpPr>
        <p:spPr/>
        <p:txBody>
          <a:bodyPr/>
          <a:lstStyle/>
          <a:p>
            <a:fld id="{B38DD9E0-A740-45B9-8B9A-1E5D74E4B517}" type="slidenum">
              <a:rPr lang="it-IT" altLang="it-IT"/>
              <a:pPr/>
              <a:t>38</a:t>
            </a:fld>
            <a:endParaRPr lang="it-IT" altLang="it-IT"/>
          </a:p>
        </p:txBody>
      </p:sp>
      <p:sp>
        <p:nvSpPr>
          <p:cNvPr id="952322" name="Rectangle 2">
            <a:extLst>
              <a:ext uri="{FF2B5EF4-FFF2-40B4-BE49-F238E27FC236}">
                <a16:creationId xmlns:a16="http://schemas.microsoft.com/office/drawing/2014/main" id="{E1D33031-1A49-4650-9384-A51211020832}"/>
              </a:ext>
            </a:extLst>
          </p:cNvPr>
          <p:cNvSpPr>
            <a:spLocks noGrp="1" noChangeArrowheads="1"/>
          </p:cNvSpPr>
          <p:nvPr>
            <p:ph type="title"/>
          </p:nvPr>
        </p:nvSpPr>
        <p:spPr/>
        <p:txBody>
          <a:bodyPr/>
          <a:lstStyle/>
          <a:p>
            <a:r>
              <a:rPr lang="it-IT" altLang="it-IT"/>
              <a:t>ii) Concorrenza monopolistica: equilibrio di lungo periodo</a:t>
            </a:r>
          </a:p>
        </p:txBody>
      </p:sp>
      <p:sp>
        <p:nvSpPr>
          <p:cNvPr id="952323" name="Rectangle 3">
            <a:extLst>
              <a:ext uri="{FF2B5EF4-FFF2-40B4-BE49-F238E27FC236}">
                <a16:creationId xmlns:a16="http://schemas.microsoft.com/office/drawing/2014/main" id="{327D3A71-2AB6-4DCB-9FAA-FF873036C115}"/>
              </a:ext>
            </a:extLst>
          </p:cNvPr>
          <p:cNvSpPr>
            <a:spLocks noGrp="1" noChangeArrowheads="1"/>
          </p:cNvSpPr>
          <p:nvPr>
            <p:ph type="body" idx="1"/>
          </p:nvPr>
        </p:nvSpPr>
        <p:spPr bwMode="auto">
          <a:xfrm>
            <a:off x="1260475" y="2060575"/>
            <a:ext cx="7199313"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r>
              <a:rPr lang="it-IT" altLang="it-IT" sz="1800" b="1">
                <a:solidFill>
                  <a:schemeClr val="hlink"/>
                </a:solidFill>
              </a:rPr>
              <a:t>Come in concorrenza perfetta:</a:t>
            </a:r>
          </a:p>
          <a:p>
            <a:pPr marL="533400" indent="-533400"/>
            <a:r>
              <a:rPr lang="it-IT" altLang="it-IT" sz="1800" b="1"/>
              <a:t>Assenza di barriere</a:t>
            </a:r>
            <a:r>
              <a:rPr lang="it-IT" altLang="it-IT" sz="1800"/>
              <a:t> all’entrata ed </a:t>
            </a:r>
            <a:r>
              <a:rPr lang="it-IT" altLang="it-IT" sz="1800" b="1"/>
              <a:t>ingresso</a:t>
            </a:r>
            <a:r>
              <a:rPr lang="it-IT" altLang="it-IT" sz="1800"/>
              <a:t> di nuovi produttori</a:t>
            </a:r>
          </a:p>
          <a:p>
            <a:pPr marL="533400" indent="-533400"/>
            <a:r>
              <a:rPr lang="it-IT" altLang="it-IT" sz="1800" b="1"/>
              <a:t>Numero</a:t>
            </a:r>
            <a:r>
              <a:rPr lang="it-IT" altLang="it-IT" sz="1800"/>
              <a:t> di imprese </a:t>
            </a:r>
            <a:r>
              <a:rPr lang="it-IT" altLang="it-IT" sz="1800" b="1"/>
              <a:t>variabile</a:t>
            </a:r>
          </a:p>
          <a:p>
            <a:pPr marL="533400" indent="-533400"/>
            <a:endParaRPr lang="it-IT" altLang="it-IT" sz="1800" b="1"/>
          </a:p>
          <a:p>
            <a:pPr marL="533400" indent="-533400"/>
            <a:r>
              <a:rPr lang="it-IT" altLang="it-IT" sz="1800" b="1">
                <a:solidFill>
                  <a:schemeClr val="hlink"/>
                </a:solidFill>
              </a:rPr>
              <a:t>Come in monopolio</a:t>
            </a:r>
            <a:r>
              <a:rPr lang="it-IT" altLang="it-IT" sz="1800">
                <a:solidFill>
                  <a:schemeClr val="hlink"/>
                </a:solidFill>
              </a:rPr>
              <a:t>:</a:t>
            </a:r>
          </a:p>
          <a:p>
            <a:pPr marL="533400" indent="-533400"/>
            <a:r>
              <a:rPr lang="it-IT" altLang="it-IT" sz="1800" b="1"/>
              <a:t>Curva di domanda individuale negativamente inclinata</a:t>
            </a:r>
          </a:p>
          <a:p>
            <a:pPr marL="533400" indent="-533400"/>
            <a:endParaRPr lang="it-IT" altLang="it-IT" sz="1800" b="1"/>
          </a:p>
          <a:p>
            <a:pPr marL="533400" indent="-533400"/>
            <a:r>
              <a:rPr lang="it-IT" altLang="it-IT" sz="1800" b="1">
                <a:solidFill>
                  <a:schemeClr val="hlink"/>
                </a:solidFill>
              </a:rPr>
              <a:t>L’ingresso di nuove imprese aumenta l’offerta di mercato e riduce il prezzo di equilibrio</a:t>
            </a:r>
            <a:r>
              <a:rPr lang="it-IT" altLang="it-IT" sz="1800"/>
              <a:t> … (vedi </a:t>
            </a:r>
            <a:r>
              <a:rPr lang="it-IT" altLang="it-IT" sz="1800" b="1"/>
              <a:t>Cap. 7</a:t>
            </a:r>
            <a:r>
              <a:rPr lang="it-IT" altLang="it-IT" sz="1800"/>
              <a:t>):</a:t>
            </a:r>
          </a:p>
          <a:p>
            <a:pPr marL="533400" indent="-533400"/>
            <a:r>
              <a:rPr lang="it-IT" altLang="it-IT" sz="1800"/>
              <a:t>per ciascun prezzo, l’impresa individuale ha una domanda minore </a:t>
            </a:r>
          </a:p>
          <a:p>
            <a:pPr marL="533400" indent="-533400"/>
            <a:r>
              <a:rPr lang="it-IT" altLang="it-IT" sz="1800">
                <a:solidFill>
                  <a:srgbClr val="FF3300"/>
                </a:solidFill>
              </a:rPr>
              <a:t>La curva di domanda individuale dell’impresa trasla all’interno</a:t>
            </a:r>
            <a:r>
              <a:rPr lang="it-IT" altLang="it-IT" sz="1800"/>
              <a:t> …</a:t>
            </a:r>
            <a:endParaRPr lang="it-IT" altLang="it-IT" sz="1800" b="1"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52323">
                                            <p:txEl>
                                              <p:pRg st="0" end="0"/>
                                            </p:txEl>
                                          </p:spTgt>
                                        </p:tgtEl>
                                        <p:attrNameLst>
                                          <p:attrName>style.visibility</p:attrName>
                                        </p:attrNameLst>
                                      </p:cBhvr>
                                      <p:to>
                                        <p:strVal val="visible"/>
                                      </p:to>
                                    </p:set>
                                    <p:animEffect transition="in" filter="slide(fromBottom)">
                                      <p:cBhvr>
                                        <p:cTn id="7" dur="500"/>
                                        <p:tgtEl>
                                          <p:spTgt spid="952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52323">
                                            <p:txEl>
                                              <p:pRg st="1" end="1"/>
                                            </p:txEl>
                                          </p:spTgt>
                                        </p:tgtEl>
                                        <p:attrNameLst>
                                          <p:attrName>style.visibility</p:attrName>
                                        </p:attrNameLst>
                                      </p:cBhvr>
                                      <p:to>
                                        <p:strVal val="visible"/>
                                      </p:to>
                                    </p:set>
                                    <p:animEffect transition="in" filter="slide(fromBottom)">
                                      <p:cBhvr>
                                        <p:cTn id="12" dur="500"/>
                                        <p:tgtEl>
                                          <p:spTgt spid="9523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52323">
                                            <p:txEl>
                                              <p:pRg st="2" end="2"/>
                                            </p:txEl>
                                          </p:spTgt>
                                        </p:tgtEl>
                                        <p:attrNameLst>
                                          <p:attrName>style.visibility</p:attrName>
                                        </p:attrNameLst>
                                      </p:cBhvr>
                                      <p:to>
                                        <p:strVal val="visible"/>
                                      </p:to>
                                    </p:set>
                                    <p:animEffect transition="in" filter="slide(fromBottom)">
                                      <p:cBhvr>
                                        <p:cTn id="17" dur="500"/>
                                        <p:tgtEl>
                                          <p:spTgt spid="9523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52323">
                                            <p:txEl>
                                              <p:pRg st="4" end="4"/>
                                            </p:txEl>
                                          </p:spTgt>
                                        </p:tgtEl>
                                        <p:attrNameLst>
                                          <p:attrName>style.visibility</p:attrName>
                                        </p:attrNameLst>
                                      </p:cBhvr>
                                      <p:to>
                                        <p:strVal val="visible"/>
                                      </p:to>
                                    </p:set>
                                    <p:animEffect transition="in" filter="slide(fromBottom)">
                                      <p:cBhvr>
                                        <p:cTn id="22" dur="500"/>
                                        <p:tgtEl>
                                          <p:spTgt spid="95232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52323">
                                            <p:txEl>
                                              <p:pRg st="5" end="5"/>
                                            </p:txEl>
                                          </p:spTgt>
                                        </p:tgtEl>
                                        <p:attrNameLst>
                                          <p:attrName>style.visibility</p:attrName>
                                        </p:attrNameLst>
                                      </p:cBhvr>
                                      <p:to>
                                        <p:strVal val="visible"/>
                                      </p:to>
                                    </p:set>
                                    <p:animEffect transition="in" filter="slide(fromBottom)">
                                      <p:cBhvr>
                                        <p:cTn id="27" dur="500"/>
                                        <p:tgtEl>
                                          <p:spTgt spid="95232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52323">
                                            <p:txEl>
                                              <p:pRg st="7" end="7"/>
                                            </p:txEl>
                                          </p:spTgt>
                                        </p:tgtEl>
                                        <p:attrNameLst>
                                          <p:attrName>style.visibility</p:attrName>
                                        </p:attrNameLst>
                                      </p:cBhvr>
                                      <p:to>
                                        <p:strVal val="visible"/>
                                      </p:to>
                                    </p:set>
                                    <p:animEffect transition="in" filter="slide(fromBottom)">
                                      <p:cBhvr>
                                        <p:cTn id="32" dur="500"/>
                                        <p:tgtEl>
                                          <p:spTgt spid="95232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52323">
                                            <p:txEl>
                                              <p:pRg st="8" end="8"/>
                                            </p:txEl>
                                          </p:spTgt>
                                        </p:tgtEl>
                                        <p:attrNameLst>
                                          <p:attrName>style.visibility</p:attrName>
                                        </p:attrNameLst>
                                      </p:cBhvr>
                                      <p:to>
                                        <p:strVal val="visible"/>
                                      </p:to>
                                    </p:set>
                                    <p:animEffect transition="in" filter="slide(fromBottom)">
                                      <p:cBhvr>
                                        <p:cTn id="37" dur="500"/>
                                        <p:tgtEl>
                                          <p:spTgt spid="952323">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952323">
                                            <p:txEl>
                                              <p:pRg st="9" end="9"/>
                                            </p:txEl>
                                          </p:spTgt>
                                        </p:tgtEl>
                                        <p:attrNameLst>
                                          <p:attrName>style.visibility</p:attrName>
                                        </p:attrNameLst>
                                      </p:cBhvr>
                                      <p:to>
                                        <p:strVal val="visible"/>
                                      </p:to>
                                    </p:set>
                                    <p:animEffect transition="in" filter="slide(fromBottom)">
                                      <p:cBhvr>
                                        <p:cTn id="42" dur="500"/>
                                        <p:tgtEl>
                                          <p:spTgt spid="9523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2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Segnaposto numero diapositiva 2">
            <a:extLst>
              <a:ext uri="{FF2B5EF4-FFF2-40B4-BE49-F238E27FC236}">
                <a16:creationId xmlns:a16="http://schemas.microsoft.com/office/drawing/2014/main" id="{58E678E5-C100-48FA-ABA1-1E13BB1ECA3E}"/>
              </a:ext>
            </a:extLst>
          </p:cNvPr>
          <p:cNvSpPr>
            <a:spLocks noGrp="1"/>
          </p:cNvSpPr>
          <p:nvPr>
            <p:ph type="sldNum" sz="quarter" idx="10"/>
          </p:nvPr>
        </p:nvSpPr>
        <p:spPr/>
        <p:txBody>
          <a:bodyPr/>
          <a:lstStyle/>
          <a:p>
            <a:fld id="{231B115F-2904-45D2-B865-07BCC4058737}" type="slidenum">
              <a:rPr lang="it-IT" altLang="it-IT"/>
              <a:pPr/>
              <a:t>39</a:t>
            </a:fld>
            <a:endParaRPr lang="it-IT" altLang="it-IT"/>
          </a:p>
        </p:txBody>
      </p:sp>
      <p:grpSp>
        <p:nvGrpSpPr>
          <p:cNvPr id="825393" name="Group 49">
            <a:extLst>
              <a:ext uri="{FF2B5EF4-FFF2-40B4-BE49-F238E27FC236}">
                <a16:creationId xmlns:a16="http://schemas.microsoft.com/office/drawing/2014/main" id="{165BD999-4E43-41A8-BC62-30B309EC2428}"/>
              </a:ext>
            </a:extLst>
          </p:cNvPr>
          <p:cNvGrpSpPr>
            <a:grpSpLocks/>
          </p:cNvGrpSpPr>
          <p:nvPr/>
        </p:nvGrpSpPr>
        <p:grpSpPr bwMode="auto">
          <a:xfrm>
            <a:off x="3046413" y="4149725"/>
            <a:ext cx="2881312" cy="1163638"/>
            <a:chOff x="1919" y="2614"/>
            <a:chExt cx="1815" cy="733"/>
          </a:xfrm>
        </p:grpSpPr>
        <p:sp>
          <p:nvSpPr>
            <p:cNvPr id="825389" name="Rectangle 45">
              <a:extLst>
                <a:ext uri="{FF2B5EF4-FFF2-40B4-BE49-F238E27FC236}">
                  <a16:creationId xmlns:a16="http://schemas.microsoft.com/office/drawing/2014/main" id="{3AD38309-8EBD-4236-8E52-A11A4E047431}"/>
                </a:ext>
              </a:extLst>
            </p:cNvPr>
            <p:cNvSpPr>
              <a:spLocks noChangeArrowheads="1"/>
            </p:cNvSpPr>
            <p:nvPr/>
          </p:nvSpPr>
          <p:spPr bwMode="auto">
            <a:xfrm>
              <a:off x="1919" y="2614"/>
              <a:ext cx="1815" cy="733"/>
            </a:xfrm>
            <a:prstGeom prst="rect">
              <a:avLst/>
            </a:prstGeom>
            <a:solidFill>
              <a:schemeClr val="accent1">
                <a:alpha val="45000"/>
              </a:schemeClr>
            </a:solidFill>
            <a:ln>
              <a:noFill/>
            </a:ln>
            <a:effectLst/>
            <a:extLst>
              <a:ext uri="{91240B29-F687-4F45-9708-019B960494DF}">
                <a14:hiddenLine xmlns:a14="http://schemas.microsoft.com/office/drawing/2010/main" w="2540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5390" name="Text Box 46">
              <a:extLst>
                <a:ext uri="{FF2B5EF4-FFF2-40B4-BE49-F238E27FC236}">
                  <a16:creationId xmlns:a16="http://schemas.microsoft.com/office/drawing/2014/main" id="{09EE6A0A-58A1-4171-BD51-776B3FCF4438}"/>
                </a:ext>
              </a:extLst>
            </p:cNvPr>
            <p:cNvSpPr txBox="1">
              <a:spLocks noChangeArrowheads="1"/>
            </p:cNvSpPr>
            <p:nvPr/>
          </p:nvSpPr>
          <p:spPr bwMode="auto">
            <a:xfrm>
              <a:off x="3206" y="2803"/>
              <a:ext cx="3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latin typeface="Symbol" panose="05050102010706020507" pitchFamily="18" charset="2"/>
                </a:rPr>
                <a:t>P</a:t>
              </a:r>
            </a:p>
          </p:txBody>
        </p:sp>
      </p:grpSp>
      <p:sp>
        <p:nvSpPr>
          <p:cNvPr id="825348" name="Rectangle 4">
            <a:extLst>
              <a:ext uri="{FF2B5EF4-FFF2-40B4-BE49-F238E27FC236}">
                <a16:creationId xmlns:a16="http://schemas.microsoft.com/office/drawing/2014/main" id="{66B4BCA2-7AE8-400A-835D-5E04334DCD4F}"/>
              </a:ext>
            </a:extLst>
          </p:cNvPr>
          <p:cNvSpPr>
            <a:spLocks noGrp="1" noChangeArrowheads="1"/>
          </p:cNvSpPr>
          <p:nvPr>
            <p:ph type="title"/>
          </p:nvPr>
        </p:nvSpPr>
        <p:spPr/>
        <p:txBody>
          <a:bodyPr/>
          <a:lstStyle/>
          <a:p>
            <a:r>
              <a:rPr lang="it-IT" altLang="it-IT"/>
              <a:t>(ii) Figura 7m – L’ingresso in un mercato di concorrenza monopolistica</a:t>
            </a:r>
          </a:p>
        </p:txBody>
      </p:sp>
      <p:grpSp>
        <p:nvGrpSpPr>
          <p:cNvPr id="825374" name="Group 30">
            <a:extLst>
              <a:ext uri="{FF2B5EF4-FFF2-40B4-BE49-F238E27FC236}">
                <a16:creationId xmlns:a16="http://schemas.microsoft.com/office/drawing/2014/main" id="{304D8F66-8F98-48EA-9AF3-E2261F771F47}"/>
              </a:ext>
            </a:extLst>
          </p:cNvPr>
          <p:cNvGrpSpPr>
            <a:grpSpLocks/>
          </p:cNvGrpSpPr>
          <p:nvPr/>
        </p:nvGrpSpPr>
        <p:grpSpPr bwMode="auto">
          <a:xfrm>
            <a:off x="3028950" y="2959100"/>
            <a:ext cx="4621213" cy="1852613"/>
            <a:chOff x="1908" y="1864"/>
            <a:chExt cx="2911" cy="1167"/>
          </a:xfrm>
        </p:grpSpPr>
        <p:sp>
          <p:nvSpPr>
            <p:cNvPr id="825354" name="Rectangle 10">
              <a:extLst>
                <a:ext uri="{FF2B5EF4-FFF2-40B4-BE49-F238E27FC236}">
                  <a16:creationId xmlns:a16="http://schemas.microsoft.com/office/drawing/2014/main" id="{76809465-9871-4BEA-85EB-44EABC3976B5}"/>
                </a:ext>
              </a:extLst>
            </p:cNvPr>
            <p:cNvSpPr>
              <a:spLocks noChangeArrowheads="1"/>
            </p:cNvSpPr>
            <p:nvPr/>
          </p:nvSpPr>
          <p:spPr bwMode="auto">
            <a:xfrm>
              <a:off x="4490" y="2811"/>
              <a:ext cx="329"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 D</a:t>
              </a:r>
              <a:endParaRPr lang="it-IT" altLang="it-IT" sz="1400" b="1"/>
            </a:p>
          </p:txBody>
        </p:sp>
        <p:sp>
          <p:nvSpPr>
            <p:cNvPr id="825356" name="Line 12">
              <a:extLst>
                <a:ext uri="{FF2B5EF4-FFF2-40B4-BE49-F238E27FC236}">
                  <a16:creationId xmlns:a16="http://schemas.microsoft.com/office/drawing/2014/main" id="{7FF33D76-9EBB-4B01-B192-E5EF9E9C5C4F}"/>
                </a:ext>
              </a:extLst>
            </p:cNvPr>
            <p:cNvSpPr>
              <a:spLocks noChangeShapeType="1"/>
            </p:cNvSpPr>
            <p:nvPr/>
          </p:nvSpPr>
          <p:spPr bwMode="auto">
            <a:xfrm>
              <a:off x="1908" y="1864"/>
              <a:ext cx="2571" cy="1053"/>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25375" name="Group 31">
            <a:extLst>
              <a:ext uri="{FF2B5EF4-FFF2-40B4-BE49-F238E27FC236}">
                <a16:creationId xmlns:a16="http://schemas.microsoft.com/office/drawing/2014/main" id="{A76BC861-E97A-4583-9B79-FBFC51412400}"/>
              </a:ext>
            </a:extLst>
          </p:cNvPr>
          <p:cNvGrpSpPr>
            <a:grpSpLocks/>
          </p:cNvGrpSpPr>
          <p:nvPr/>
        </p:nvGrpSpPr>
        <p:grpSpPr bwMode="auto">
          <a:xfrm>
            <a:off x="3025775" y="2962275"/>
            <a:ext cx="4614863" cy="2405063"/>
            <a:chOff x="1906" y="1866"/>
            <a:chExt cx="2907" cy="1515"/>
          </a:xfrm>
        </p:grpSpPr>
        <p:sp>
          <p:nvSpPr>
            <p:cNvPr id="825353" name="Rectangle 9">
              <a:extLst>
                <a:ext uri="{FF2B5EF4-FFF2-40B4-BE49-F238E27FC236}">
                  <a16:creationId xmlns:a16="http://schemas.microsoft.com/office/drawing/2014/main" id="{C83BBDD1-6BBB-4913-89DB-7A933B7AAD5E}"/>
                </a:ext>
              </a:extLst>
            </p:cNvPr>
            <p:cNvSpPr>
              <a:spLocks noChangeArrowheads="1"/>
            </p:cNvSpPr>
            <p:nvPr/>
          </p:nvSpPr>
          <p:spPr bwMode="auto">
            <a:xfrm>
              <a:off x="4266" y="3115"/>
              <a:ext cx="547" cy="2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 RMg</a:t>
              </a:r>
              <a:endParaRPr lang="it-IT" altLang="it-IT" sz="1400" b="1"/>
            </a:p>
          </p:txBody>
        </p:sp>
        <p:sp>
          <p:nvSpPr>
            <p:cNvPr id="825357" name="Line 13">
              <a:extLst>
                <a:ext uri="{FF2B5EF4-FFF2-40B4-BE49-F238E27FC236}">
                  <a16:creationId xmlns:a16="http://schemas.microsoft.com/office/drawing/2014/main" id="{7BF75B04-0003-40E2-8CBE-544FE8F342C2}"/>
                </a:ext>
              </a:extLst>
            </p:cNvPr>
            <p:cNvSpPr>
              <a:spLocks noChangeShapeType="1"/>
            </p:cNvSpPr>
            <p:nvPr/>
          </p:nvSpPr>
          <p:spPr bwMode="auto">
            <a:xfrm>
              <a:off x="1906" y="1866"/>
              <a:ext cx="2320" cy="1344"/>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25395" name="Group 51">
            <a:extLst>
              <a:ext uri="{FF2B5EF4-FFF2-40B4-BE49-F238E27FC236}">
                <a16:creationId xmlns:a16="http://schemas.microsoft.com/office/drawing/2014/main" id="{A578F14F-2678-49C2-89E7-4F79A5303212}"/>
              </a:ext>
            </a:extLst>
          </p:cNvPr>
          <p:cNvGrpSpPr>
            <a:grpSpLocks/>
          </p:cNvGrpSpPr>
          <p:nvPr/>
        </p:nvGrpSpPr>
        <p:grpSpPr bwMode="auto">
          <a:xfrm>
            <a:off x="2886074" y="4532023"/>
            <a:ext cx="2809875" cy="2017713"/>
            <a:chOff x="1652" y="2840"/>
            <a:chExt cx="1770" cy="1271"/>
          </a:xfrm>
        </p:grpSpPr>
        <p:sp>
          <p:nvSpPr>
            <p:cNvPr id="825365" name="Text Box 21">
              <a:extLst>
                <a:ext uri="{FF2B5EF4-FFF2-40B4-BE49-F238E27FC236}">
                  <a16:creationId xmlns:a16="http://schemas.microsoft.com/office/drawing/2014/main" id="{5D45D545-8830-4ECD-ADE6-F475A58AFD2B}"/>
                </a:ext>
              </a:extLst>
            </p:cNvPr>
            <p:cNvSpPr txBox="1">
              <a:spLocks noChangeArrowheads="1"/>
            </p:cNvSpPr>
            <p:nvPr/>
          </p:nvSpPr>
          <p:spPr bwMode="auto">
            <a:xfrm>
              <a:off x="2875" y="3803"/>
              <a:ext cx="547" cy="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q</a:t>
              </a:r>
              <a:r>
                <a:rPr lang="it-IT" altLang="it-IT" sz="1400" b="1">
                  <a:sym typeface="Symbol" panose="05050102010706020507" pitchFamily="18" charset="2"/>
                </a:rPr>
                <a:t></a:t>
              </a:r>
              <a:r>
                <a:rPr lang="it-IT" altLang="it-IT" sz="1400" b="1" baseline="30000"/>
                <a:t>*</a:t>
              </a:r>
              <a:endParaRPr lang="it-IT" altLang="it-IT" sz="1400" b="1"/>
            </a:p>
          </p:txBody>
        </p:sp>
        <p:sp>
          <p:nvSpPr>
            <p:cNvPr id="825362" name="Line 18">
              <a:extLst>
                <a:ext uri="{FF2B5EF4-FFF2-40B4-BE49-F238E27FC236}">
                  <a16:creationId xmlns:a16="http://schemas.microsoft.com/office/drawing/2014/main" id="{0DC75A55-B7BE-4E7A-B98F-25A846E513B6}"/>
                </a:ext>
              </a:extLst>
            </p:cNvPr>
            <p:cNvSpPr>
              <a:spLocks noChangeShapeType="1"/>
            </p:cNvSpPr>
            <p:nvPr/>
          </p:nvSpPr>
          <p:spPr bwMode="auto">
            <a:xfrm>
              <a:off x="3035" y="2950"/>
              <a:ext cx="0" cy="864"/>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5364" name="Line 20">
              <a:extLst>
                <a:ext uri="{FF2B5EF4-FFF2-40B4-BE49-F238E27FC236}">
                  <a16:creationId xmlns:a16="http://schemas.microsoft.com/office/drawing/2014/main" id="{A3B02AEC-4A61-4ACD-8FEE-ABDEFB305F3E}"/>
                </a:ext>
              </a:extLst>
            </p:cNvPr>
            <p:cNvSpPr>
              <a:spLocks noChangeShapeType="1"/>
            </p:cNvSpPr>
            <p:nvPr/>
          </p:nvSpPr>
          <p:spPr bwMode="auto">
            <a:xfrm>
              <a:off x="1927" y="3415"/>
              <a:ext cx="1128" cy="12"/>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5363" name="Line 19">
              <a:extLst>
                <a:ext uri="{FF2B5EF4-FFF2-40B4-BE49-F238E27FC236}">
                  <a16:creationId xmlns:a16="http://schemas.microsoft.com/office/drawing/2014/main" id="{807CC37B-D4F3-43D3-8CA7-343869BBA1C3}"/>
                </a:ext>
              </a:extLst>
            </p:cNvPr>
            <p:cNvSpPr>
              <a:spLocks noChangeShapeType="1"/>
            </p:cNvSpPr>
            <p:nvPr/>
          </p:nvSpPr>
          <p:spPr bwMode="auto">
            <a:xfrm>
              <a:off x="1906" y="2946"/>
              <a:ext cx="1125" cy="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25366" name="Text Box 22">
              <a:extLst>
                <a:ext uri="{FF2B5EF4-FFF2-40B4-BE49-F238E27FC236}">
                  <a16:creationId xmlns:a16="http://schemas.microsoft.com/office/drawing/2014/main" id="{AB3F1C9A-ADF8-44F6-82DD-BE2FE2496501}"/>
                </a:ext>
              </a:extLst>
            </p:cNvPr>
            <p:cNvSpPr txBox="1">
              <a:spLocks noChangeArrowheads="1"/>
            </p:cNvSpPr>
            <p:nvPr/>
          </p:nvSpPr>
          <p:spPr bwMode="auto">
            <a:xfrm>
              <a:off x="1652" y="2840"/>
              <a:ext cx="638" cy="4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 p</a:t>
              </a:r>
              <a:r>
                <a:rPr lang="it-IT" altLang="it-IT" sz="1400" b="1">
                  <a:sym typeface="Symbol" panose="05050102010706020507" pitchFamily="18" charset="2"/>
                </a:rPr>
                <a:t></a:t>
              </a:r>
              <a:endParaRPr lang="it-IT" altLang="it-IT" sz="1400" b="1"/>
            </a:p>
          </p:txBody>
        </p:sp>
      </p:grpSp>
      <p:grpSp>
        <p:nvGrpSpPr>
          <p:cNvPr id="825373" name="Group 29">
            <a:extLst>
              <a:ext uri="{FF2B5EF4-FFF2-40B4-BE49-F238E27FC236}">
                <a16:creationId xmlns:a16="http://schemas.microsoft.com/office/drawing/2014/main" id="{92F8D02E-EF7A-4147-9AF1-98CF8062A28A}"/>
              </a:ext>
            </a:extLst>
          </p:cNvPr>
          <p:cNvGrpSpPr>
            <a:grpSpLocks/>
          </p:cNvGrpSpPr>
          <p:nvPr/>
        </p:nvGrpSpPr>
        <p:grpSpPr bwMode="auto">
          <a:xfrm>
            <a:off x="2532063" y="2416175"/>
            <a:ext cx="4749800" cy="4032250"/>
            <a:chOff x="1595" y="1522"/>
            <a:chExt cx="2992" cy="2540"/>
          </a:xfrm>
        </p:grpSpPr>
        <p:sp>
          <p:nvSpPr>
            <p:cNvPr id="825349" name="Rectangle 5">
              <a:extLst>
                <a:ext uri="{FF2B5EF4-FFF2-40B4-BE49-F238E27FC236}">
                  <a16:creationId xmlns:a16="http://schemas.microsoft.com/office/drawing/2014/main" id="{3EF9AA3E-DBB6-4BCA-847D-FBC7BE3C2069}"/>
                </a:ext>
              </a:extLst>
            </p:cNvPr>
            <p:cNvSpPr>
              <a:spLocks noChangeArrowheads="1"/>
            </p:cNvSpPr>
            <p:nvPr/>
          </p:nvSpPr>
          <p:spPr bwMode="auto">
            <a:xfrm>
              <a:off x="1595" y="1522"/>
              <a:ext cx="220" cy="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 p</a:t>
              </a:r>
              <a:endParaRPr lang="it-IT" altLang="it-IT" sz="1400" b="1"/>
            </a:p>
          </p:txBody>
        </p:sp>
        <p:sp>
          <p:nvSpPr>
            <p:cNvPr id="825355" name="Rectangle 11">
              <a:extLst>
                <a:ext uri="{FF2B5EF4-FFF2-40B4-BE49-F238E27FC236}">
                  <a16:creationId xmlns:a16="http://schemas.microsoft.com/office/drawing/2014/main" id="{95CDAD3E-F1CC-4489-A20A-913911C284F9}"/>
                </a:ext>
              </a:extLst>
            </p:cNvPr>
            <p:cNvSpPr>
              <a:spLocks noChangeArrowheads="1"/>
            </p:cNvSpPr>
            <p:nvPr/>
          </p:nvSpPr>
          <p:spPr bwMode="auto">
            <a:xfrm>
              <a:off x="4258" y="3843"/>
              <a:ext cx="329"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endParaRPr lang="it-IT" altLang="it-IT" sz="1400" b="1"/>
            </a:p>
          </p:txBody>
        </p:sp>
        <p:sp>
          <p:nvSpPr>
            <p:cNvPr id="825367" name="Freeform 23">
              <a:extLst>
                <a:ext uri="{FF2B5EF4-FFF2-40B4-BE49-F238E27FC236}">
                  <a16:creationId xmlns:a16="http://schemas.microsoft.com/office/drawing/2014/main" id="{20F4A59F-99CE-4A3A-A2BF-560E133CA935}"/>
                </a:ext>
              </a:extLst>
            </p:cNvPr>
            <p:cNvSpPr>
              <a:spLocks/>
            </p:cNvSpPr>
            <p:nvPr/>
          </p:nvSpPr>
          <p:spPr bwMode="auto">
            <a:xfrm>
              <a:off x="1910" y="1560"/>
              <a:ext cx="2561" cy="2262"/>
            </a:xfrm>
            <a:custGeom>
              <a:avLst/>
              <a:gdLst>
                <a:gd name="T0" fmla="*/ 0 w 2520"/>
                <a:gd name="T1" fmla="*/ 0 h 2960"/>
                <a:gd name="T2" fmla="*/ 0 w 2520"/>
                <a:gd name="T3" fmla="*/ 2960 h 2960"/>
                <a:gd name="T4" fmla="*/ 2520 w 2520"/>
                <a:gd name="T5" fmla="*/ 2960 h 2960"/>
              </a:gdLst>
              <a:ahLst/>
              <a:cxnLst>
                <a:cxn ang="0">
                  <a:pos x="T0" y="T1"/>
                </a:cxn>
                <a:cxn ang="0">
                  <a:pos x="T2" y="T3"/>
                </a:cxn>
                <a:cxn ang="0">
                  <a:pos x="T4" y="T5"/>
                </a:cxn>
              </a:cxnLst>
              <a:rect l="0" t="0" r="r" b="b"/>
              <a:pathLst>
                <a:path w="2520" h="2960">
                  <a:moveTo>
                    <a:pt x="0" y="0"/>
                  </a:moveTo>
                  <a:lnTo>
                    <a:pt x="0" y="2960"/>
                  </a:lnTo>
                  <a:lnTo>
                    <a:pt x="2520" y="2960"/>
                  </a:lnTo>
                </a:path>
              </a:pathLst>
            </a:custGeom>
            <a:noFill/>
            <a:ln w="25400">
              <a:solidFill>
                <a:srgbClr val="000000"/>
              </a:solidFill>
              <a:round/>
              <a:headEnd type="triangl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5368" name="Rectangle 24">
              <a:extLst>
                <a:ext uri="{FF2B5EF4-FFF2-40B4-BE49-F238E27FC236}">
                  <a16:creationId xmlns:a16="http://schemas.microsoft.com/office/drawing/2014/main" id="{D68D7F1A-86FB-4DA6-A02D-38F627E6CFF5}"/>
                </a:ext>
              </a:extLst>
            </p:cNvPr>
            <p:cNvSpPr>
              <a:spLocks noChangeArrowheads="1"/>
            </p:cNvSpPr>
            <p:nvPr/>
          </p:nvSpPr>
          <p:spPr bwMode="auto">
            <a:xfrm>
              <a:off x="1771" y="3841"/>
              <a:ext cx="245" cy="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0</a:t>
              </a:r>
            </a:p>
          </p:txBody>
        </p:sp>
      </p:grpSp>
      <p:grpSp>
        <p:nvGrpSpPr>
          <p:cNvPr id="825377" name="Group 33">
            <a:extLst>
              <a:ext uri="{FF2B5EF4-FFF2-40B4-BE49-F238E27FC236}">
                <a16:creationId xmlns:a16="http://schemas.microsoft.com/office/drawing/2014/main" id="{7267753E-9063-4239-B72A-39B6733A93E7}"/>
              </a:ext>
            </a:extLst>
          </p:cNvPr>
          <p:cNvGrpSpPr>
            <a:grpSpLocks/>
          </p:cNvGrpSpPr>
          <p:nvPr/>
        </p:nvGrpSpPr>
        <p:grpSpPr bwMode="auto">
          <a:xfrm>
            <a:off x="4051300" y="3471863"/>
            <a:ext cx="3779838" cy="2065337"/>
            <a:chOff x="2552" y="2187"/>
            <a:chExt cx="2381" cy="1301"/>
          </a:xfrm>
        </p:grpSpPr>
        <p:sp>
          <p:nvSpPr>
            <p:cNvPr id="825351" name="Rectangle 7">
              <a:extLst>
                <a:ext uri="{FF2B5EF4-FFF2-40B4-BE49-F238E27FC236}">
                  <a16:creationId xmlns:a16="http://schemas.microsoft.com/office/drawing/2014/main" id="{A466CE8B-665F-45BE-ADDE-5FFEC0A93D33}"/>
                </a:ext>
              </a:extLst>
            </p:cNvPr>
            <p:cNvSpPr>
              <a:spLocks noChangeArrowheads="1"/>
            </p:cNvSpPr>
            <p:nvPr/>
          </p:nvSpPr>
          <p:spPr bwMode="auto">
            <a:xfrm>
              <a:off x="4386" y="2241"/>
              <a:ext cx="547"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CMe</a:t>
              </a:r>
              <a:endParaRPr lang="it-IT" altLang="it-IT" sz="1400" b="1"/>
            </a:p>
          </p:txBody>
        </p:sp>
        <p:sp>
          <p:nvSpPr>
            <p:cNvPr id="825369" name="Arc 25">
              <a:extLst>
                <a:ext uri="{FF2B5EF4-FFF2-40B4-BE49-F238E27FC236}">
                  <a16:creationId xmlns:a16="http://schemas.microsoft.com/office/drawing/2014/main" id="{4F5EAA07-5290-4F89-A6C6-60BE4AEAD418}"/>
                </a:ext>
              </a:extLst>
            </p:cNvPr>
            <p:cNvSpPr>
              <a:spLocks/>
            </p:cNvSpPr>
            <p:nvPr/>
          </p:nvSpPr>
          <p:spPr bwMode="auto">
            <a:xfrm rot="8100000">
              <a:off x="2552" y="2187"/>
              <a:ext cx="1948" cy="1301"/>
            </a:xfrm>
            <a:custGeom>
              <a:avLst/>
              <a:gdLst>
                <a:gd name="G0" fmla="+- 10769 0 0"/>
                <a:gd name="G1" fmla="+- 21600 0 0"/>
                <a:gd name="G2" fmla="+- 21600 0 0"/>
                <a:gd name="T0" fmla="*/ 0 w 32369"/>
                <a:gd name="T1" fmla="*/ 2876 h 21600"/>
                <a:gd name="T2" fmla="*/ 32369 w 32369"/>
                <a:gd name="T3" fmla="*/ 21600 h 21600"/>
                <a:gd name="T4" fmla="*/ 10769 w 32369"/>
                <a:gd name="T5" fmla="*/ 21600 h 21600"/>
              </a:gdLst>
              <a:ahLst/>
              <a:cxnLst>
                <a:cxn ang="0">
                  <a:pos x="T0" y="T1"/>
                </a:cxn>
                <a:cxn ang="0">
                  <a:pos x="T2" y="T3"/>
                </a:cxn>
                <a:cxn ang="0">
                  <a:pos x="T4" y="T5"/>
                </a:cxn>
              </a:cxnLst>
              <a:rect l="0" t="0" r="r" b="b"/>
              <a:pathLst>
                <a:path w="32369" h="21600" fill="none" extrusionOk="0">
                  <a:moveTo>
                    <a:pt x="-1" y="2875"/>
                  </a:moveTo>
                  <a:cubicBezTo>
                    <a:pt x="3276" y="991"/>
                    <a:pt x="6989" y="0"/>
                    <a:pt x="10769" y="0"/>
                  </a:cubicBezTo>
                  <a:cubicBezTo>
                    <a:pt x="22698" y="0"/>
                    <a:pt x="32369" y="9670"/>
                    <a:pt x="32369" y="21600"/>
                  </a:cubicBezTo>
                </a:path>
                <a:path w="32369" h="21600" stroke="0" extrusionOk="0">
                  <a:moveTo>
                    <a:pt x="-1" y="2875"/>
                  </a:moveTo>
                  <a:cubicBezTo>
                    <a:pt x="3276" y="991"/>
                    <a:pt x="6989" y="0"/>
                    <a:pt x="10769" y="0"/>
                  </a:cubicBezTo>
                  <a:cubicBezTo>
                    <a:pt x="22698" y="0"/>
                    <a:pt x="32369" y="9670"/>
                    <a:pt x="32369" y="21600"/>
                  </a:cubicBezTo>
                  <a:lnTo>
                    <a:pt x="10769" y="21600"/>
                  </a:lnTo>
                  <a:close/>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825376" name="Group 32">
            <a:extLst>
              <a:ext uri="{FF2B5EF4-FFF2-40B4-BE49-F238E27FC236}">
                <a16:creationId xmlns:a16="http://schemas.microsoft.com/office/drawing/2014/main" id="{BE9C1C64-FC9A-4D73-9B76-588594BBE29A}"/>
              </a:ext>
            </a:extLst>
          </p:cNvPr>
          <p:cNvGrpSpPr>
            <a:grpSpLocks/>
          </p:cNvGrpSpPr>
          <p:nvPr/>
        </p:nvGrpSpPr>
        <p:grpSpPr bwMode="auto">
          <a:xfrm>
            <a:off x="4075113" y="3186113"/>
            <a:ext cx="2709862" cy="2676525"/>
            <a:chOff x="2567" y="2007"/>
            <a:chExt cx="1707" cy="1686"/>
          </a:xfrm>
        </p:grpSpPr>
        <p:sp>
          <p:nvSpPr>
            <p:cNvPr id="825352" name="Rectangle 8">
              <a:extLst>
                <a:ext uri="{FF2B5EF4-FFF2-40B4-BE49-F238E27FC236}">
                  <a16:creationId xmlns:a16="http://schemas.microsoft.com/office/drawing/2014/main" id="{6738DD26-D244-440F-8BA1-E21A46D27E03}"/>
                </a:ext>
              </a:extLst>
            </p:cNvPr>
            <p:cNvSpPr>
              <a:spLocks noChangeArrowheads="1"/>
            </p:cNvSpPr>
            <p:nvPr/>
          </p:nvSpPr>
          <p:spPr bwMode="auto">
            <a:xfrm>
              <a:off x="3725" y="2007"/>
              <a:ext cx="549" cy="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CMg</a:t>
              </a:r>
              <a:endParaRPr lang="it-IT" altLang="it-IT" sz="1400" b="1"/>
            </a:p>
          </p:txBody>
        </p:sp>
        <p:sp>
          <p:nvSpPr>
            <p:cNvPr id="825370" name="Arc 26">
              <a:extLst>
                <a:ext uri="{FF2B5EF4-FFF2-40B4-BE49-F238E27FC236}">
                  <a16:creationId xmlns:a16="http://schemas.microsoft.com/office/drawing/2014/main" id="{BF40C6FD-E3AC-406D-8540-8E436F06599C}"/>
                </a:ext>
              </a:extLst>
            </p:cNvPr>
            <p:cNvSpPr>
              <a:spLocks/>
            </p:cNvSpPr>
            <p:nvPr/>
          </p:nvSpPr>
          <p:spPr bwMode="auto">
            <a:xfrm rot="5400000">
              <a:off x="2492" y="2319"/>
              <a:ext cx="1449" cy="1300"/>
            </a:xfrm>
            <a:custGeom>
              <a:avLst/>
              <a:gdLst>
                <a:gd name="G0" fmla="+- 2450 0 0"/>
                <a:gd name="G1" fmla="+- 21600 0 0"/>
                <a:gd name="G2" fmla="+- 21600 0 0"/>
                <a:gd name="T0" fmla="*/ 0 w 24050"/>
                <a:gd name="T1" fmla="*/ 139 h 21600"/>
                <a:gd name="T2" fmla="*/ 24050 w 24050"/>
                <a:gd name="T3" fmla="*/ 21600 h 21600"/>
                <a:gd name="T4" fmla="*/ 2450 w 24050"/>
                <a:gd name="T5" fmla="*/ 21600 h 21600"/>
              </a:gdLst>
              <a:ahLst/>
              <a:cxnLst>
                <a:cxn ang="0">
                  <a:pos x="T0" y="T1"/>
                </a:cxn>
                <a:cxn ang="0">
                  <a:pos x="T2" y="T3"/>
                </a:cxn>
                <a:cxn ang="0">
                  <a:pos x="T4" y="T5"/>
                </a:cxn>
              </a:cxnLst>
              <a:rect l="0" t="0" r="r" b="b"/>
              <a:pathLst>
                <a:path w="24050" h="21600" fill="none" extrusionOk="0">
                  <a:moveTo>
                    <a:pt x="0" y="139"/>
                  </a:moveTo>
                  <a:cubicBezTo>
                    <a:pt x="813" y="46"/>
                    <a:pt x="1631" y="0"/>
                    <a:pt x="2450" y="0"/>
                  </a:cubicBezTo>
                  <a:cubicBezTo>
                    <a:pt x="14379" y="0"/>
                    <a:pt x="24050" y="9670"/>
                    <a:pt x="24050" y="21600"/>
                  </a:cubicBezTo>
                </a:path>
                <a:path w="24050" h="21600" stroke="0" extrusionOk="0">
                  <a:moveTo>
                    <a:pt x="0" y="139"/>
                  </a:moveTo>
                  <a:cubicBezTo>
                    <a:pt x="813" y="46"/>
                    <a:pt x="1631" y="0"/>
                    <a:pt x="2450" y="0"/>
                  </a:cubicBezTo>
                  <a:cubicBezTo>
                    <a:pt x="14379" y="0"/>
                    <a:pt x="24050" y="9670"/>
                    <a:pt x="24050" y="21600"/>
                  </a:cubicBezTo>
                  <a:lnTo>
                    <a:pt x="2450" y="21600"/>
                  </a:lnTo>
                  <a:close/>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825382" name="Text Box 38">
            <a:extLst>
              <a:ext uri="{FF2B5EF4-FFF2-40B4-BE49-F238E27FC236}">
                <a16:creationId xmlns:a16="http://schemas.microsoft.com/office/drawing/2014/main" id="{E9EC570A-021D-4962-90B8-F1C499E8F936}"/>
              </a:ext>
            </a:extLst>
          </p:cNvPr>
          <p:cNvSpPr txBox="1">
            <a:spLocks noChangeArrowheads="1"/>
          </p:cNvSpPr>
          <p:nvPr/>
        </p:nvSpPr>
        <p:spPr bwMode="auto">
          <a:xfrm>
            <a:off x="5965825" y="4424363"/>
            <a:ext cx="287338"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i="1"/>
              <a:t>E</a:t>
            </a:r>
          </a:p>
        </p:txBody>
      </p:sp>
      <p:grpSp>
        <p:nvGrpSpPr>
          <p:cNvPr id="825385" name="Group 41">
            <a:extLst>
              <a:ext uri="{FF2B5EF4-FFF2-40B4-BE49-F238E27FC236}">
                <a16:creationId xmlns:a16="http://schemas.microsoft.com/office/drawing/2014/main" id="{769C39AF-8147-414E-BC58-A533E65F54B6}"/>
              </a:ext>
            </a:extLst>
          </p:cNvPr>
          <p:cNvGrpSpPr>
            <a:grpSpLocks/>
          </p:cNvGrpSpPr>
          <p:nvPr/>
        </p:nvGrpSpPr>
        <p:grpSpPr bwMode="auto">
          <a:xfrm>
            <a:off x="6300788" y="4292600"/>
            <a:ext cx="2663825" cy="858838"/>
            <a:chOff x="3969" y="2704"/>
            <a:chExt cx="1678" cy="541"/>
          </a:xfrm>
        </p:grpSpPr>
        <p:sp>
          <p:nvSpPr>
            <p:cNvPr id="825383" name="Line 39">
              <a:extLst>
                <a:ext uri="{FF2B5EF4-FFF2-40B4-BE49-F238E27FC236}">
                  <a16:creationId xmlns:a16="http://schemas.microsoft.com/office/drawing/2014/main" id="{57F7F86A-A3AB-4DF1-9FEB-7D888567B74E}"/>
                </a:ext>
              </a:extLst>
            </p:cNvPr>
            <p:cNvSpPr>
              <a:spLocks noChangeShapeType="1"/>
            </p:cNvSpPr>
            <p:nvPr/>
          </p:nvSpPr>
          <p:spPr bwMode="auto">
            <a:xfrm>
              <a:off x="3969" y="2931"/>
              <a:ext cx="861" cy="0"/>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5384" name="Text Box 40">
              <a:extLst>
                <a:ext uri="{FF2B5EF4-FFF2-40B4-BE49-F238E27FC236}">
                  <a16:creationId xmlns:a16="http://schemas.microsoft.com/office/drawing/2014/main" id="{60DE8D21-29E2-4CBB-A1CE-60252646C799}"/>
                </a:ext>
              </a:extLst>
            </p:cNvPr>
            <p:cNvSpPr txBox="1">
              <a:spLocks noChangeArrowheads="1"/>
            </p:cNvSpPr>
            <p:nvPr/>
          </p:nvSpPr>
          <p:spPr bwMode="auto">
            <a:xfrm>
              <a:off x="4740" y="2704"/>
              <a:ext cx="907" cy="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dirty="0"/>
                <a:t>Extra-profitto positivo e entrate</a:t>
              </a:r>
            </a:p>
          </p:txBody>
        </p:sp>
      </p:grpSp>
      <p:sp>
        <p:nvSpPr>
          <p:cNvPr id="825394" name="Text Box 50">
            <a:extLst>
              <a:ext uri="{FF2B5EF4-FFF2-40B4-BE49-F238E27FC236}">
                <a16:creationId xmlns:a16="http://schemas.microsoft.com/office/drawing/2014/main" id="{1012F7AB-C0B9-450F-B518-BE6ADF00B147}"/>
              </a:ext>
            </a:extLst>
          </p:cNvPr>
          <p:cNvSpPr txBox="1">
            <a:spLocks noChangeArrowheads="1"/>
          </p:cNvSpPr>
          <p:nvPr/>
        </p:nvSpPr>
        <p:spPr bwMode="auto">
          <a:xfrm>
            <a:off x="5116028" y="5508191"/>
            <a:ext cx="720725"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i="1" dirty="0"/>
              <a:t>F</a:t>
            </a:r>
          </a:p>
        </p:txBody>
      </p:sp>
      <p:grpSp>
        <p:nvGrpSpPr>
          <p:cNvPr id="825397" name="Group 53">
            <a:extLst>
              <a:ext uri="{FF2B5EF4-FFF2-40B4-BE49-F238E27FC236}">
                <a16:creationId xmlns:a16="http://schemas.microsoft.com/office/drawing/2014/main" id="{19A3F69B-F9C9-4264-B53A-73FB60F703EB}"/>
              </a:ext>
            </a:extLst>
          </p:cNvPr>
          <p:cNvGrpSpPr>
            <a:grpSpLocks/>
          </p:cNvGrpSpPr>
          <p:nvPr/>
        </p:nvGrpSpPr>
        <p:grpSpPr bwMode="auto">
          <a:xfrm>
            <a:off x="3071813" y="4652963"/>
            <a:ext cx="2017711" cy="792162"/>
            <a:chOff x="1927" y="2931"/>
            <a:chExt cx="1089" cy="499"/>
          </a:xfrm>
        </p:grpSpPr>
        <p:sp>
          <p:nvSpPr>
            <p:cNvPr id="825350" name="Rectangle 6">
              <a:extLst>
                <a:ext uri="{FF2B5EF4-FFF2-40B4-BE49-F238E27FC236}">
                  <a16:creationId xmlns:a16="http://schemas.microsoft.com/office/drawing/2014/main" id="{32FE75D0-5A63-417D-A82B-DF9D7F1A5990}"/>
                </a:ext>
              </a:extLst>
            </p:cNvPr>
            <p:cNvSpPr>
              <a:spLocks noChangeArrowheads="1"/>
            </p:cNvSpPr>
            <p:nvPr/>
          </p:nvSpPr>
          <p:spPr bwMode="auto">
            <a:xfrm>
              <a:off x="1948" y="3113"/>
              <a:ext cx="569" cy="2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2000" b="1">
                  <a:sym typeface="Symbol" panose="05050102010706020507" pitchFamily="18" charset="2"/>
                </a:rPr>
                <a:t></a:t>
              </a:r>
              <a:r>
                <a:rPr lang="it-IT" altLang="it-IT" sz="2000" b="1"/>
                <a:t> &lt; </a:t>
              </a:r>
              <a:r>
                <a:rPr lang="it-IT" altLang="it-IT" sz="2000" b="1">
                  <a:latin typeface="Symbol" panose="05050102010706020507" pitchFamily="18" charset="2"/>
                </a:rPr>
                <a:t>P</a:t>
              </a:r>
              <a:endParaRPr lang="it-IT" altLang="it-IT" sz="2000" b="1"/>
            </a:p>
          </p:txBody>
        </p:sp>
        <p:sp>
          <p:nvSpPr>
            <p:cNvPr id="825396" name="Rectangle 52">
              <a:extLst>
                <a:ext uri="{FF2B5EF4-FFF2-40B4-BE49-F238E27FC236}">
                  <a16:creationId xmlns:a16="http://schemas.microsoft.com/office/drawing/2014/main" id="{34B0A4BD-30D2-4B08-90BD-1BDB2D0AE352}"/>
                </a:ext>
              </a:extLst>
            </p:cNvPr>
            <p:cNvSpPr>
              <a:spLocks noChangeArrowheads="1"/>
            </p:cNvSpPr>
            <p:nvPr/>
          </p:nvSpPr>
          <p:spPr bwMode="auto">
            <a:xfrm>
              <a:off x="1927" y="2931"/>
              <a:ext cx="1089" cy="499"/>
            </a:xfrm>
            <a:prstGeom prst="rect">
              <a:avLst/>
            </a:prstGeom>
            <a:solidFill>
              <a:srgbClr val="FF0000">
                <a:alpha val="50999"/>
              </a:srgb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grpSp>
        <p:nvGrpSpPr>
          <p:cNvPr id="825400" name="Group 56">
            <a:extLst>
              <a:ext uri="{FF2B5EF4-FFF2-40B4-BE49-F238E27FC236}">
                <a16:creationId xmlns:a16="http://schemas.microsoft.com/office/drawing/2014/main" id="{38A18BAB-43C6-4768-9C95-F1C168FC1283}"/>
              </a:ext>
            </a:extLst>
          </p:cNvPr>
          <p:cNvGrpSpPr>
            <a:grpSpLocks/>
          </p:cNvGrpSpPr>
          <p:nvPr/>
        </p:nvGrpSpPr>
        <p:grpSpPr bwMode="auto">
          <a:xfrm>
            <a:off x="5003800" y="5300663"/>
            <a:ext cx="4176713" cy="965200"/>
            <a:chOff x="3152" y="3339"/>
            <a:chExt cx="2631" cy="608"/>
          </a:xfrm>
        </p:grpSpPr>
        <p:sp>
          <p:nvSpPr>
            <p:cNvPr id="825398" name="Line 54">
              <a:extLst>
                <a:ext uri="{FF2B5EF4-FFF2-40B4-BE49-F238E27FC236}">
                  <a16:creationId xmlns:a16="http://schemas.microsoft.com/office/drawing/2014/main" id="{0027A3E0-1823-4055-AC7E-B18BB6811197}"/>
                </a:ext>
              </a:extLst>
            </p:cNvPr>
            <p:cNvSpPr>
              <a:spLocks noChangeShapeType="1"/>
            </p:cNvSpPr>
            <p:nvPr/>
          </p:nvSpPr>
          <p:spPr bwMode="auto">
            <a:xfrm>
              <a:off x="3152" y="3566"/>
              <a:ext cx="1633" cy="0"/>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5399" name="Text Box 55">
              <a:extLst>
                <a:ext uri="{FF2B5EF4-FFF2-40B4-BE49-F238E27FC236}">
                  <a16:creationId xmlns:a16="http://schemas.microsoft.com/office/drawing/2014/main" id="{F0B4FD9C-378B-4A48-97E1-AF28DD6C13CC}"/>
                </a:ext>
              </a:extLst>
            </p:cNvPr>
            <p:cNvSpPr txBox="1">
              <a:spLocks noChangeArrowheads="1"/>
            </p:cNvSpPr>
            <p:nvPr/>
          </p:nvSpPr>
          <p:spPr bwMode="auto">
            <a:xfrm>
              <a:off x="4740" y="3339"/>
              <a:ext cx="1043" cy="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Extra-profitto, entrate … </a:t>
              </a:r>
            </a:p>
            <a:p>
              <a:r>
                <a:rPr lang="it-IT" altLang="it-IT" sz="1400" b="1">
                  <a:solidFill>
                    <a:srgbClr val="FF3300"/>
                  </a:solidFill>
                </a:rPr>
                <a:t>fino a quando?</a:t>
              </a:r>
            </a:p>
          </p:txBody>
        </p:sp>
      </p:grpSp>
      <p:grpSp>
        <p:nvGrpSpPr>
          <p:cNvPr id="825402" name="Group 58">
            <a:extLst>
              <a:ext uri="{FF2B5EF4-FFF2-40B4-BE49-F238E27FC236}">
                <a16:creationId xmlns:a16="http://schemas.microsoft.com/office/drawing/2014/main" id="{6A4A1DAC-199E-4099-8B5D-E25BE6E556E8}"/>
              </a:ext>
            </a:extLst>
          </p:cNvPr>
          <p:cNvGrpSpPr>
            <a:grpSpLocks/>
          </p:cNvGrpSpPr>
          <p:nvPr/>
        </p:nvGrpSpPr>
        <p:grpSpPr bwMode="auto">
          <a:xfrm>
            <a:off x="2627313" y="3944938"/>
            <a:ext cx="3313112" cy="2076450"/>
            <a:chOff x="1655" y="2485"/>
            <a:chExt cx="2087" cy="1308"/>
          </a:xfrm>
        </p:grpSpPr>
        <p:grpSp>
          <p:nvGrpSpPr>
            <p:cNvPr id="825391" name="Group 47">
              <a:extLst>
                <a:ext uri="{FF2B5EF4-FFF2-40B4-BE49-F238E27FC236}">
                  <a16:creationId xmlns:a16="http://schemas.microsoft.com/office/drawing/2014/main" id="{4892C91B-5E85-430E-B76C-8135674C1E84}"/>
                </a:ext>
              </a:extLst>
            </p:cNvPr>
            <p:cNvGrpSpPr>
              <a:grpSpLocks/>
            </p:cNvGrpSpPr>
            <p:nvPr/>
          </p:nvGrpSpPr>
          <p:grpSpPr bwMode="auto">
            <a:xfrm>
              <a:off x="1927" y="2603"/>
              <a:ext cx="1815" cy="1190"/>
              <a:chOff x="1927" y="2603"/>
              <a:chExt cx="1815" cy="1190"/>
            </a:xfrm>
          </p:grpSpPr>
          <p:sp>
            <p:nvSpPr>
              <p:cNvPr id="825386" name="Line 42">
                <a:extLst>
                  <a:ext uri="{FF2B5EF4-FFF2-40B4-BE49-F238E27FC236}">
                    <a16:creationId xmlns:a16="http://schemas.microsoft.com/office/drawing/2014/main" id="{E902D3E4-729E-42C2-8ED1-D06D220AFA38}"/>
                  </a:ext>
                </a:extLst>
              </p:cNvPr>
              <p:cNvSpPr>
                <a:spLocks noChangeShapeType="1"/>
              </p:cNvSpPr>
              <p:nvPr/>
            </p:nvSpPr>
            <p:spPr bwMode="auto">
              <a:xfrm>
                <a:off x="3742" y="2614"/>
                <a:ext cx="0" cy="1179"/>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5387" name="Line 43">
                <a:extLst>
                  <a:ext uri="{FF2B5EF4-FFF2-40B4-BE49-F238E27FC236}">
                    <a16:creationId xmlns:a16="http://schemas.microsoft.com/office/drawing/2014/main" id="{F842706C-9BD5-48BB-B0B4-00D3F874C2D5}"/>
                  </a:ext>
                </a:extLst>
              </p:cNvPr>
              <p:cNvSpPr>
                <a:spLocks noChangeShapeType="1"/>
              </p:cNvSpPr>
              <p:nvPr/>
            </p:nvSpPr>
            <p:spPr bwMode="auto">
              <a:xfrm>
                <a:off x="1927" y="2603"/>
                <a:ext cx="1815" cy="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5388" name="Line 44">
                <a:extLst>
                  <a:ext uri="{FF2B5EF4-FFF2-40B4-BE49-F238E27FC236}">
                    <a16:creationId xmlns:a16="http://schemas.microsoft.com/office/drawing/2014/main" id="{8E99C56B-7F9F-4BAD-AE18-61E9F5EB92BE}"/>
                  </a:ext>
                </a:extLst>
              </p:cNvPr>
              <p:cNvSpPr>
                <a:spLocks noChangeShapeType="1"/>
              </p:cNvSpPr>
              <p:nvPr/>
            </p:nvSpPr>
            <p:spPr bwMode="auto">
              <a:xfrm>
                <a:off x="1927" y="3363"/>
                <a:ext cx="1815" cy="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825401" name="Text Box 57">
              <a:extLst>
                <a:ext uri="{FF2B5EF4-FFF2-40B4-BE49-F238E27FC236}">
                  <a16:creationId xmlns:a16="http://schemas.microsoft.com/office/drawing/2014/main" id="{A5078076-00B2-4857-8562-B0CB97067697}"/>
                </a:ext>
              </a:extLst>
            </p:cNvPr>
            <p:cNvSpPr txBox="1">
              <a:spLocks noChangeArrowheads="1"/>
            </p:cNvSpPr>
            <p:nvPr/>
          </p:nvSpPr>
          <p:spPr bwMode="auto">
            <a:xfrm>
              <a:off x="1655" y="2485"/>
              <a:ext cx="363"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t-IT" sz="1400" b="1" i="1"/>
                <a:t>p</a:t>
              </a:r>
            </a:p>
          </p:txBody>
        </p:sp>
      </p:grpSp>
      <p:sp>
        <p:nvSpPr>
          <p:cNvPr id="825403" name="Text Box 59">
            <a:extLst>
              <a:ext uri="{FF2B5EF4-FFF2-40B4-BE49-F238E27FC236}">
                <a16:creationId xmlns:a16="http://schemas.microsoft.com/office/drawing/2014/main" id="{FA7B7BD0-CCA3-4EB6-9FA0-813DEDC02984}"/>
              </a:ext>
            </a:extLst>
          </p:cNvPr>
          <p:cNvSpPr txBox="1">
            <a:spLocks noChangeArrowheads="1"/>
          </p:cNvSpPr>
          <p:nvPr/>
        </p:nvSpPr>
        <p:spPr bwMode="auto">
          <a:xfrm>
            <a:off x="5867400" y="5229225"/>
            <a:ext cx="43180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i="1"/>
              <a:t>A</a:t>
            </a:r>
          </a:p>
        </p:txBody>
      </p:sp>
      <p:sp>
        <p:nvSpPr>
          <p:cNvPr id="825404" name="Text Box 60">
            <a:extLst>
              <a:ext uri="{FF2B5EF4-FFF2-40B4-BE49-F238E27FC236}">
                <a16:creationId xmlns:a16="http://schemas.microsoft.com/office/drawing/2014/main" id="{04B89E2E-A872-4A60-8EF4-1E6FD0947B28}"/>
              </a:ext>
            </a:extLst>
          </p:cNvPr>
          <p:cNvSpPr txBox="1">
            <a:spLocks noChangeArrowheads="1"/>
          </p:cNvSpPr>
          <p:nvPr/>
        </p:nvSpPr>
        <p:spPr bwMode="auto">
          <a:xfrm>
            <a:off x="5795963" y="3789363"/>
            <a:ext cx="4318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i="1"/>
              <a:t>B</a:t>
            </a:r>
          </a:p>
        </p:txBody>
      </p:sp>
      <p:sp>
        <p:nvSpPr>
          <p:cNvPr id="825405" name="Text Box 61">
            <a:extLst>
              <a:ext uri="{FF2B5EF4-FFF2-40B4-BE49-F238E27FC236}">
                <a16:creationId xmlns:a16="http://schemas.microsoft.com/office/drawing/2014/main" id="{9E1150E5-5013-4D8F-9D6B-8A78B0B60446}"/>
              </a:ext>
            </a:extLst>
          </p:cNvPr>
          <p:cNvSpPr txBox="1">
            <a:spLocks noChangeArrowheads="1"/>
          </p:cNvSpPr>
          <p:nvPr/>
        </p:nvSpPr>
        <p:spPr bwMode="auto">
          <a:xfrm>
            <a:off x="2482850" y="5097463"/>
            <a:ext cx="576263"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i="1"/>
              <a:t>CMe</a:t>
            </a:r>
          </a:p>
        </p:txBody>
      </p:sp>
      <p:sp>
        <p:nvSpPr>
          <p:cNvPr id="825406" name="Text Box 62">
            <a:extLst>
              <a:ext uri="{FF2B5EF4-FFF2-40B4-BE49-F238E27FC236}">
                <a16:creationId xmlns:a16="http://schemas.microsoft.com/office/drawing/2014/main" id="{1FC89D11-934B-4628-9A39-C53AC7D8D3E2}"/>
              </a:ext>
            </a:extLst>
          </p:cNvPr>
          <p:cNvSpPr txBox="1">
            <a:spLocks noChangeArrowheads="1"/>
          </p:cNvSpPr>
          <p:nvPr/>
        </p:nvSpPr>
        <p:spPr bwMode="auto">
          <a:xfrm>
            <a:off x="4787900" y="5157788"/>
            <a:ext cx="431800"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i="1"/>
              <a:t>A’</a:t>
            </a:r>
          </a:p>
        </p:txBody>
      </p:sp>
      <p:sp>
        <p:nvSpPr>
          <p:cNvPr id="825407" name="Text Box 63">
            <a:extLst>
              <a:ext uri="{FF2B5EF4-FFF2-40B4-BE49-F238E27FC236}">
                <a16:creationId xmlns:a16="http://schemas.microsoft.com/office/drawing/2014/main" id="{0D1689CD-66FA-45EF-A773-FDE2FB1095D9}"/>
              </a:ext>
            </a:extLst>
          </p:cNvPr>
          <p:cNvSpPr txBox="1">
            <a:spLocks noChangeArrowheads="1"/>
          </p:cNvSpPr>
          <p:nvPr/>
        </p:nvSpPr>
        <p:spPr bwMode="auto">
          <a:xfrm>
            <a:off x="4716463" y="4365625"/>
            <a:ext cx="43180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i="1"/>
              <a:t>B’</a:t>
            </a:r>
          </a:p>
        </p:txBody>
      </p:sp>
      <p:sp>
        <p:nvSpPr>
          <p:cNvPr id="825408" name="Text Box 64">
            <a:extLst>
              <a:ext uri="{FF2B5EF4-FFF2-40B4-BE49-F238E27FC236}">
                <a16:creationId xmlns:a16="http://schemas.microsoft.com/office/drawing/2014/main" id="{6E1C7564-C39B-472F-A219-18DCB78C89B1}"/>
              </a:ext>
            </a:extLst>
          </p:cNvPr>
          <p:cNvSpPr txBox="1">
            <a:spLocks noChangeArrowheads="1"/>
          </p:cNvSpPr>
          <p:nvPr/>
        </p:nvSpPr>
        <p:spPr bwMode="auto">
          <a:xfrm>
            <a:off x="2411413" y="5275263"/>
            <a:ext cx="719137"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i="1"/>
              <a:t>CMe’</a:t>
            </a:r>
          </a:p>
        </p:txBody>
      </p:sp>
      <p:sp>
        <p:nvSpPr>
          <p:cNvPr id="825409" name="Text Box 65">
            <a:extLst>
              <a:ext uri="{FF2B5EF4-FFF2-40B4-BE49-F238E27FC236}">
                <a16:creationId xmlns:a16="http://schemas.microsoft.com/office/drawing/2014/main" id="{B565A531-A184-4194-8609-1353E2C94A5C}"/>
              </a:ext>
            </a:extLst>
          </p:cNvPr>
          <p:cNvSpPr txBox="1">
            <a:spLocks noChangeArrowheads="1"/>
          </p:cNvSpPr>
          <p:nvPr/>
        </p:nvSpPr>
        <p:spPr bwMode="auto">
          <a:xfrm>
            <a:off x="6084888" y="6394450"/>
            <a:ext cx="3059112"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Fino a che </a:t>
            </a:r>
            <a:r>
              <a:rPr lang="it-IT" altLang="it-IT" sz="1400" b="1">
                <a:solidFill>
                  <a:srgbClr val="FF5050"/>
                </a:solidFill>
                <a:latin typeface="Symbol" panose="05050102010706020507" pitchFamily="18" charset="2"/>
              </a:rPr>
              <a:t>P</a:t>
            </a:r>
            <a:r>
              <a:rPr lang="it-IT" altLang="it-IT" sz="1400" b="1">
                <a:solidFill>
                  <a:srgbClr val="FF5050"/>
                </a:solidFill>
              </a:rPr>
              <a:t> = 0</a:t>
            </a:r>
            <a:r>
              <a:rPr lang="it-IT" altLang="it-IT" sz="1400" b="1"/>
              <a:t>, ossia </a:t>
            </a:r>
            <a:r>
              <a:rPr lang="it-IT" altLang="it-IT" sz="1400" b="1" i="1">
                <a:solidFill>
                  <a:srgbClr val="FF5050"/>
                </a:solidFill>
              </a:rPr>
              <a:t>p</a:t>
            </a:r>
            <a:r>
              <a:rPr lang="it-IT" altLang="it-IT" sz="1400" b="1"/>
              <a:t> = </a:t>
            </a:r>
            <a:r>
              <a:rPr lang="it-IT" altLang="it-IT" sz="1400" b="1" i="1">
                <a:solidFill>
                  <a:srgbClr val="FF5050"/>
                </a:solidFill>
              </a:rPr>
              <a:t>CMe</a:t>
            </a:r>
          </a:p>
        </p:txBody>
      </p:sp>
      <p:grpSp>
        <p:nvGrpSpPr>
          <p:cNvPr id="6" name="Gruppo 5">
            <a:extLst>
              <a:ext uri="{FF2B5EF4-FFF2-40B4-BE49-F238E27FC236}">
                <a16:creationId xmlns:a16="http://schemas.microsoft.com/office/drawing/2014/main" id="{48F6A443-40A3-4530-996B-44BFCAB3DC80}"/>
              </a:ext>
            </a:extLst>
          </p:cNvPr>
          <p:cNvGrpSpPr/>
          <p:nvPr/>
        </p:nvGrpSpPr>
        <p:grpSpPr>
          <a:xfrm>
            <a:off x="3025775" y="4292600"/>
            <a:ext cx="4570413" cy="1744663"/>
            <a:chOff x="3025775" y="4292600"/>
            <a:chExt cx="4570413" cy="1744663"/>
          </a:xfrm>
        </p:grpSpPr>
        <p:cxnSp>
          <p:nvCxnSpPr>
            <p:cNvPr id="3" name="Connettore diritto 2">
              <a:extLst>
                <a:ext uri="{FF2B5EF4-FFF2-40B4-BE49-F238E27FC236}">
                  <a16:creationId xmlns:a16="http://schemas.microsoft.com/office/drawing/2014/main" id="{E7F1F85F-6DB5-4093-BEAE-6AB83E1B3997}"/>
                </a:ext>
              </a:extLst>
            </p:cNvPr>
            <p:cNvCxnSpPr/>
            <p:nvPr/>
          </p:nvCxnSpPr>
          <p:spPr bwMode="auto">
            <a:xfrm>
              <a:off x="3025775" y="4292600"/>
              <a:ext cx="4570413" cy="982663"/>
            </a:xfrm>
            <a:prstGeom prst="line">
              <a:avLst/>
            </a:prstGeom>
            <a:ln w="38100">
              <a:headEnd type="none" w="sm" len="sm"/>
              <a:tailEnd type="none" w="sm" len="sm"/>
            </a:ln>
          </p:spPr>
          <p:style>
            <a:lnRef idx="3">
              <a:schemeClr val="accent2"/>
            </a:lnRef>
            <a:fillRef idx="0">
              <a:schemeClr val="accent2"/>
            </a:fillRef>
            <a:effectRef idx="2">
              <a:schemeClr val="accent2"/>
            </a:effectRef>
            <a:fontRef idx="minor">
              <a:schemeClr val="tx1"/>
            </a:fontRef>
          </p:style>
        </p:cxnSp>
        <p:cxnSp>
          <p:nvCxnSpPr>
            <p:cNvPr id="62" name="Connettore diritto 61">
              <a:extLst>
                <a:ext uri="{FF2B5EF4-FFF2-40B4-BE49-F238E27FC236}">
                  <a16:creationId xmlns:a16="http://schemas.microsoft.com/office/drawing/2014/main" id="{16302D6A-CF79-4575-B4BC-DC914173412F}"/>
                </a:ext>
              </a:extLst>
            </p:cNvPr>
            <p:cNvCxnSpPr>
              <a:cxnSpLocks/>
            </p:cNvCxnSpPr>
            <p:nvPr/>
          </p:nvCxnSpPr>
          <p:spPr bwMode="auto">
            <a:xfrm>
              <a:off x="3027362" y="4305301"/>
              <a:ext cx="2768601" cy="1731962"/>
            </a:xfrm>
            <a:prstGeom prst="line">
              <a:avLst/>
            </a:prstGeom>
            <a:ln w="38100">
              <a:headEnd type="none" w="sm" len="sm"/>
              <a:tailEnd type="none" w="sm" len="sm"/>
            </a:ln>
          </p:spPr>
          <p:style>
            <a:lnRef idx="3">
              <a:schemeClr val="accent2"/>
            </a:lnRef>
            <a:fillRef idx="0">
              <a:schemeClr val="accent2"/>
            </a:fillRef>
            <a:effectRef idx="2">
              <a:schemeClr val="accent2"/>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25373"/>
                                        </p:tgtEl>
                                        <p:attrNameLst>
                                          <p:attrName>style.visibility</p:attrName>
                                        </p:attrNameLst>
                                      </p:cBhvr>
                                      <p:to>
                                        <p:strVal val="visible"/>
                                      </p:to>
                                    </p:set>
                                    <p:anim calcmode="lin" valueType="num">
                                      <p:cBhvr additive="base">
                                        <p:cTn id="7" dur="500" fill="hold"/>
                                        <p:tgtEl>
                                          <p:spTgt spid="825373"/>
                                        </p:tgtEl>
                                        <p:attrNameLst>
                                          <p:attrName>ppt_x</p:attrName>
                                        </p:attrNameLst>
                                      </p:cBhvr>
                                      <p:tavLst>
                                        <p:tav tm="0">
                                          <p:val>
                                            <p:strVal val="0-#ppt_w/2"/>
                                          </p:val>
                                        </p:tav>
                                        <p:tav tm="100000">
                                          <p:val>
                                            <p:strVal val="#ppt_x"/>
                                          </p:val>
                                        </p:tav>
                                      </p:tavLst>
                                    </p:anim>
                                    <p:anim calcmode="lin" valueType="num">
                                      <p:cBhvr additive="base">
                                        <p:cTn id="8" dur="500" fill="hold"/>
                                        <p:tgtEl>
                                          <p:spTgt spid="82537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25374"/>
                                        </p:tgtEl>
                                        <p:attrNameLst>
                                          <p:attrName>style.visibility</p:attrName>
                                        </p:attrNameLst>
                                      </p:cBhvr>
                                      <p:to>
                                        <p:strVal val="visible"/>
                                      </p:to>
                                    </p:set>
                                    <p:anim calcmode="lin" valueType="num">
                                      <p:cBhvr additive="base">
                                        <p:cTn id="13" dur="500" fill="hold"/>
                                        <p:tgtEl>
                                          <p:spTgt spid="825374"/>
                                        </p:tgtEl>
                                        <p:attrNameLst>
                                          <p:attrName>ppt_x</p:attrName>
                                        </p:attrNameLst>
                                      </p:cBhvr>
                                      <p:tavLst>
                                        <p:tav tm="0">
                                          <p:val>
                                            <p:strVal val="0-#ppt_w/2"/>
                                          </p:val>
                                        </p:tav>
                                        <p:tav tm="100000">
                                          <p:val>
                                            <p:strVal val="#ppt_x"/>
                                          </p:val>
                                        </p:tav>
                                      </p:tavLst>
                                    </p:anim>
                                    <p:anim calcmode="lin" valueType="num">
                                      <p:cBhvr additive="base">
                                        <p:cTn id="14" dur="500" fill="hold"/>
                                        <p:tgtEl>
                                          <p:spTgt spid="82537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25375"/>
                                        </p:tgtEl>
                                        <p:attrNameLst>
                                          <p:attrName>style.visibility</p:attrName>
                                        </p:attrNameLst>
                                      </p:cBhvr>
                                      <p:to>
                                        <p:strVal val="visible"/>
                                      </p:to>
                                    </p:set>
                                    <p:anim calcmode="lin" valueType="num">
                                      <p:cBhvr additive="base">
                                        <p:cTn id="19" dur="500" fill="hold"/>
                                        <p:tgtEl>
                                          <p:spTgt spid="825375"/>
                                        </p:tgtEl>
                                        <p:attrNameLst>
                                          <p:attrName>ppt_x</p:attrName>
                                        </p:attrNameLst>
                                      </p:cBhvr>
                                      <p:tavLst>
                                        <p:tav tm="0">
                                          <p:val>
                                            <p:strVal val="0-#ppt_w/2"/>
                                          </p:val>
                                        </p:tav>
                                        <p:tav tm="100000">
                                          <p:val>
                                            <p:strVal val="#ppt_x"/>
                                          </p:val>
                                        </p:tav>
                                      </p:tavLst>
                                    </p:anim>
                                    <p:anim calcmode="lin" valueType="num">
                                      <p:cBhvr additive="base">
                                        <p:cTn id="20" dur="500" fill="hold"/>
                                        <p:tgtEl>
                                          <p:spTgt spid="82537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825376"/>
                                        </p:tgtEl>
                                        <p:attrNameLst>
                                          <p:attrName>style.visibility</p:attrName>
                                        </p:attrNameLst>
                                      </p:cBhvr>
                                      <p:to>
                                        <p:strVal val="visible"/>
                                      </p:to>
                                    </p:set>
                                    <p:animEffect transition="in" filter="box(in)">
                                      <p:cBhvr>
                                        <p:cTn id="25" dur="500"/>
                                        <p:tgtEl>
                                          <p:spTgt spid="82537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825377"/>
                                        </p:tgtEl>
                                        <p:attrNameLst>
                                          <p:attrName>style.visibility</p:attrName>
                                        </p:attrNameLst>
                                      </p:cBhvr>
                                      <p:to>
                                        <p:strVal val="visible"/>
                                      </p:to>
                                    </p:set>
                                    <p:animEffect transition="in" filter="box(in)">
                                      <p:cBhvr>
                                        <p:cTn id="30" dur="500"/>
                                        <p:tgtEl>
                                          <p:spTgt spid="82537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25382"/>
                                        </p:tgtEl>
                                        <p:attrNameLst>
                                          <p:attrName>style.visibility</p:attrName>
                                        </p:attrNameLst>
                                      </p:cBhvr>
                                      <p:to>
                                        <p:strVal val="visible"/>
                                      </p:to>
                                    </p:set>
                                    <p:anim calcmode="lin" valueType="num">
                                      <p:cBhvr additive="base">
                                        <p:cTn id="35" dur="500" fill="hold"/>
                                        <p:tgtEl>
                                          <p:spTgt spid="825382"/>
                                        </p:tgtEl>
                                        <p:attrNameLst>
                                          <p:attrName>ppt_x</p:attrName>
                                        </p:attrNameLst>
                                      </p:cBhvr>
                                      <p:tavLst>
                                        <p:tav tm="0">
                                          <p:val>
                                            <p:strVal val="#ppt_x"/>
                                          </p:val>
                                        </p:tav>
                                        <p:tav tm="100000">
                                          <p:val>
                                            <p:strVal val="#ppt_x"/>
                                          </p:val>
                                        </p:tav>
                                      </p:tavLst>
                                    </p:anim>
                                    <p:anim calcmode="lin" valueType="num">
                                      <p:cBhvr additive="base">
                                        <p:cTn id="36" dur="500" fill="hold"/>
                                        <p:tgtEl>
                                          <p:spTgt spid="825382"/>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25404"/>
                                        </p:tgtEl>
                                        <p:attrNameLst>
                                          <p:attrName>style.visibility</p:attrName>
                                        </p:attrNameLst>
                                      </p:cBhvr>
                                      <p:to>
                                        <p:strVal val="visible"/>
                                      </p:to>
                                    </p:set>
                                    <p:anim calcmode="lin" valueType="num">
                                      <p:cBhvr additive="base">
                                        <p:cTn id="41" dur="500" fill="hold"/>
                                        <p:tgtEl>
                                          <p:spTgt spid="825404"/>
                                        </p:tgtEl>
                                        <p:attrNameLst>
                                          <p:attrName>ppt_x</p:attrName>
                                        </p:attrNameLst>
                                      </p:cBhvr>
                                      <p:tavLst>
                                        <p:tav tm="0">
                                          <p:val>
                                            <p:strVal val="#ppt_x"/>
                                          </p:val>
                                        </p:tav>
                                        <p:tav tm="100000">
                                          <p:val>
                                            <p:strVal val="#ppt_x"/>
                                          </p:val>
                                        </p:tav>
                                      </p:tavLst>
                                    </p:anim>
                                    <p:anim calcmode="lin" valueType="num">
                                      <p:cBhvr additive="base">
                                        <p:cTn id="42" dur="500" fill="hold"/>
                                        <p:tgtEl>
                                          <p:spTgt spid="82540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825403"/>
                                        </p:tgtEl>
                                        <p:attrNameLst>
                                          <p:attrName>style.visibility</p:attrName>
                                        </p:attrNameLst>
                                      </p:cBhvr>
                                      <p:to>
                                        <p:strVal val="visible"/>
                                      </p:to>
                                    </p:set>
                                    <p:anim calcmode="lin" valueType="num">
                                      <p:cBhvr additive="base">
                                        <p:cTn id="45" dur="500" fill="hold"/>
                                        <p:tgtEl>
                                          <p:spTgt spid="825403"/>
                                        </p:tgtEl>
                                        <p:attrNameLst>
                                          <p:attrName>ppt_x</p:attrName>
                                        </p:attrNameLst>
                                      </p:cBhvr>
                                      <p:tavLst>
                                        <p:tav tm="0">
                                          <p:val>
                                            <p:strVal val="#ppt_x"/>
                                          </p:val>
                                        </p:tav>
                                        <p:tav tm="100000">
                                          <p:val>
                                            <p:strVal val="#ppt_x"/>
                                          </p:val>
                                        </p:tav>
                                      </p:tavLst>
                                    </p:anim>
                                    <p:anim calcmode="lin" valueType="num">
                                      <p:cBhvr additive="base">
                                        <p:cTn id="46" dur="500" fill="hold"/>
                                        <p:tgtEl>
                                          <p:spTgt spid="825403"/>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825402"/>
                                        </p:tgtEl>
                                        <p:attrNameLst>
                                          <p:attrName>style.visibility</p:attrName>
                                        </p:attrNameLst>
                                      </p:cBhvr>
                                      <p:to>
                                        <p:strVal val="visible"/>
                                      </p:to>
                                    </p:set>
                                    <p:anim calcmode="lin" valueType="num">
                                      <p:cBhvr additive="base">
                                        <p:cTn id="49" dur="500" fill="hold"/>
                                        <p:tgtEl>
                                          <p:spTgt spid="825402"/>
                                        </p:tgtEl>
                                        <p:attrNameLst>
                                          <p:attrName>ppt_x</p:attrName>
                                        </p:attrNameLst>
                                      </p:cBhvr>
                                      <p:tavLst>
                                        <p:tav tm="0">
                                          <p:val>
                                            <p:strVal val="#ppt_x"/>
                                          </p:val>
                                        </p:tav>
                                        <p:tav tm="100000">
                                          <p:val>
                                            <p:strVal val="#ppt_x"/>
                                          </p:val>
                                        </p:tav>
                                      </p:tavLst>
                                    </p:anim>
                                    <p:anim calcmode="lin" valueType="num">
                                      <p:cBhvr additive="base">
                                        <p:cTn id="50" dur="500" fill="hold"/>
                                        <p:tgtEl>
                                          <p:spTgt spid="82540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825405"/>
                                        </p:tgtEl>
                                        <p:attrNameLst>
                                          <p:attrName>style.visibility</p:attrName>
                                        </p:attrNameLst>
                                      </p:cBhvr>
                                      <p:to>
                                        <p:strVal val="visible"/>
                                      </p:to>
                                    </p:set>
                                    <p:anim calcmode="lin" valueType="num">
                                      <p:cBhvr additive="base">
                                        <p:cTn id="53" dur="500" fill="hold"/>
                                        <p:tgtEl>
                                          <p:spTgt spid="825405"/>
                                        </p:tgtEl>
                                        <p:attrNameLst>
                                          <p:attrName>ppt_x</p:attrName>
                                        </p:attrNameLst>
                                      </p:cBhvr>
                                      <p:tavLst>
                                        <p:tav tm="0">
                                          <p:val>
                                            <p:strVal val="#ppt_x"/>
                                          </p:val>
                                        </p:tav>
                                        <p:tav tm="100000">
                                          <p:val>
                                            <p:strVal val="#ppt_x"/>
                                          </p:val>
                                        </p:tav>
                                      </p:tavLst>
                                    </p:anim>
                                    <p:anim calcmode="lin" valueType="num">
                                      <p:cBhvr additive="base">
                                        <p:cTn id="54" dur="500" fill="hold"/>
                                        <p:tgtEl>
                                          <p:spTgt spid="825405"/>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825393"/>
                                        </p:tgtEl>
                                        <p:attrNameLst>
                                          <p:attrName>style.visibility</p:attrName>
                                        </p:attrNameLst>
                                      </p:cBhvr>
                                      <p:to>
                                        <p:strVal val="visible"/>
                                      </p:to>
                                    </p:set>
                                    <p:anim calcmode="lin" valueType="num">
                                      <p:cBhvr additive="base">
                                        <p:cTn id="59" dur="500" fill="hold"/>
                                        <p:tgtEl>
                                          <p:spTgt spid="825393"/>
                                        </p:tgtEl>
                                        <p:attrNameLst>
                                          <p:attrName>ppt_x</p:attrName>
                                        </p:attrNameLst>
                                      </p:cBhvr>
                                      <p:tavLst>
                                        <p:tav tm="0">
                                          <p:val>
                                            <p:strVal val="#ppt_x"/>
                                          </p:val>
                                        </p:tav>
                                        <p:tav tm="100000">
                                          <p:val>
                                            <p:strVal val="#ppt_x"/>
                                          </p:val>
                                        </p:tav>
                                      </p:tavLst>
                                    </p:anim>
                                    <p:anim calcmode="lin" valueType="num">
                                      <p:cBhvr additive="base">
                                        <p:cTn id="60" dur="500" fill="hold"/>
                                        <p:tgtEl>
                                          <p:spTgt spid="825393"/>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8" fill="hold" nodeType="clickEffect">
                                  <p:stCondLst>
                                    <p:cond delay="0"/>
                                  </p:stCondLst>
                                  <p:childTnLst>
                                    <p:set>
                                      <p:cBhvr>
                                        <p:cTn id="64" dur="1" fill="hold">
                                          <p:stCondLst>
                                            <p:cond delay="0"/>
                                          </p:stCondLst>
                                        </p:cTn>
                                        <p:tgtEl>
                                          <p:spTgt spid="825385"/>
                                        </p:tgtEl>
                                        <p:attrNameLst>
                                          <p:attrName>style.visibility</p:attrName>
                                        </p:attrNameLst>
                                      </p:cBhvr>
                                      <p:to>
                                        <p:strVal val="visible"/>
                                      </p:to>
                                    </p:set>
                                    <p:anim calcmode="lin" valueType="num">
                                      <p:cBhvr additive="base">
                                        <p:cTn id="65" dur="500" fill="hold"/>
                                        <p:tgtEl>
                                          <p:spTgt spid="825385"/>
                                        </p:tgtEl>
                                        <p:attrNameLst>
                                          <p:attrName>ppt_x</p:attrName>
                                        </p:attrNameLst>
                                      </p:cBhvr>
                                      <p:tavLst>
                                        <p:tav tm="0">
                                          <p:val>
                                            <p:strVal val="0-#ppt_w/2"/>
                                          </p:val>
                                        </p:tav>
                                        <p:tav tm="100000">
                                          <p:val>
                                            <p:strVal val="#ppt_x"/>
                                          </p:val>
                                        </p:tav>
                                      </p:tavLst>
                                    </p:anim>
                                    <p:anim calcmode="lin" valueType="num">
                                      <p:cBhvr additive="base">
                                        <p:cTn id="66" dur="500" fill="hold"/>
                                        <p:tgtEl>
                                          <p:spTgt spid="825385"/>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xit" presetSubtype="16" fill="hold" nodeType="clickEffect">
                                  <p:stCondLst>
                                    <p:cond delay="0"/>
                                  </p:stCondLst>
                                  <p:childTnLst>
                                    <p:animEffect transition="out" filter="box(in)">
                                      <p:cBhvr>
                                        <p:cTn id="70" dur="500"/>
                                        <p:tgtEl>
                                          <p:spTgt spid="825385"/>
                                        </p:tgtEl>
                                      </p:cBhvr>
                                    </p:animEffect>
                                    <p:set>
                                      <p:cBhvr>
                                        <p:cTn id="71" dur="1" fill="hold">
                                          <p:stCondLst>
                                            <p:cond delay="499"/>
                                          </p:stCondLst>
                                        </p:cTn>
                                        <p:tgtEl>
                                          <p:spTgt spid="825385"/>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6"/>
                                        </p:tgtEl>
                                        <p:attrNameLst>
                                          <p:attrName>style.visibility</p:attrName>
                                        </p:attrNameLst>
                                      </p:cBhvr>
                                      <p:to>
                                        <p:strVal val="visible"/>
                                      </p:to>
                                    </p:set>
                                    <p:anim calcmode="lin" valueType="num">
                                      <p:cBhvr additive="base">
                                        <p:cTn id="76" dur="500" fill="hold"/>
                                        <p:tgtEl>
                                          <p:spTgt spid="6"/>
                                        </p:tgtEl>
                                        <p:attrNameLst>
                                          <p:attrName>ppt_x</p:attrName>
                                        </p:attrNameLst>
                                      </p:cBhvr>
                                      <p:tavLst>
                                        <p:tav tm="0">
                                          <p:val>
                                            <p:strVal val="#ppt_x"/>
                                          </p:val>
                                        </p:tav>
                                        <p:tav tm="100000">
                                          <p:val>
                                            <p:strVal val="#ppt_x"/>
                                          </p:val>
                                        </p:tav>
                                      </p:tavLst>
                                    </p:anim>
                                    <p:anim calcmode="lin" valueType="num">
                                      <p:cBhvr additive="base">
                                        <p:cTn id="7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825394"/>
                                        </p:tgtEl>
                                        <p:attrNameLst>
                                          <p:attrName>style.visibility</p:attrName>
                                        </p:attrNameLst>
                                      </p:cBhvr>
                                      <p:to>
                                        <p:strVal val="visible"/>
                                      </p:to>
                                    </p:set>
                                    <p:anim calcmode="lin" valueType="num">
                                      <p:cBhvr additive="base">
                                        <p:cTn id="82" dur="500" fill="hold"/>
                                        <p:tgtEl>
                                          <p:spTgt spid="825394"/>
                                        </p:tgtEl>
                                        <p:attrNameLst>
                                          <p:attrName>ppt_x</p:attrName>
                                        </p:attrNameLst>
                                      </p:cBhvr>
                                      <p:tavLst>
                                        <p:tav tm="0">
                                          <p:val>
                                            <p:strVal val="#ppt_x"/>
                                          </p:val>
                                        </p:tav>
                                        <p:tav tm="100000">
                                          <p:val>
                                            <p:strVal val="#ppt_x"/>
                                          </p:val>
                                        </p:tav>
                                      </p:tavLst>
                                    </p:anim>
                                    <p:anim calcmode="lin" valueType="num">
                                      <p:cBhvr additive="base">
                                        <p:cTn id="83" dur="500" fill="hold"/>
                                        <p:tgtEl>
                                          <p:spTgt spid="825394"/>
                                        </p:tgtEl>
                                        <p:attrNameLst>
                                          <p:attrName>ppt_y</p:attrName>
                                        </p:attrNameLst>
                                      </p:cBhvr>
                                      <p:tavLst>
                                        <p:tav tm="0">
                                          <p:val>
                                            <p:strVal val="1+#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nodeType="clickEffect">
                                  <p:stCondLst>
                                    <p:cond delay="0"/>
                                  </p:stCondLst>
                                  <p:childTnLst>
                                    <p:set>
                                      <p:cBhvr>
                                        <p:cTn id="87" dur="1" fill="hold">
                                          <p:stCondLst>
                                            <p:cond delay="0"/>
                                          </p:stCondLst>
                                        </p:cTn>
                                        <p:tgtEl>
                                          <p:spTgt spid="825395"/>
                                        </p:tgtEl>
                                        <p:attrNameLst>
                                          <p:attrName>style.visibility</p:attrName>
                                        </p:attrNameLst>
                                      </p:cBhvr>
                                      <p:to>
                                        <p:strVal val="visible"/>
                                      </p:to>
                                    </p:set>
                                    <p:anim calcmode="lin" valueType="num">
                                      <p:cBhvr additive="base">
                                        <p:cTn id="88" dur="500" fill="hold"/>
                                        <p:tgtEl>
                                          <p:spTgt spid="825395"/>
                                        </p:tgtEl>
                                        <p:attrNameLst>
                                          <p:attrName>ppt_x</p:attrName>
                                        </p:attrNameLst>
                                      </p:cBhvr>
                                      <p:tavLst>
                                        <p:tav tm="0">
                                          <p:val>
                                            <p:strVal val="#ppt_x"/>
                                          </p:val>
                                        </p:tav>
                                        <p:tav tm="100000">
                                          <p:val>
                                            <p:strVal val="#ppt_x"/>
                                          </p:val>
                                        </p:tav>
                                      </p:tavLst>
                                    </p:anim>
                                    <p:anim calcmode="lin" valueType="num">
                                      <p:cBhvr additive="base">
                                        <p:cTn id="89" dur="500" fill="hold"/>
                                        <p:tgtEl>
                                          <p:spTgt spid="825395"/>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825407"/>
                                        </p:tgtEl>
                                        <p:attrNameLst>
                                          <p:attrName>style.visibility</p:attrName>
                                        </p:attrNameLst>
                                      </p:cBhvr>
                                      <p:to>
                                        <p:strVal val="visible"/>
                                      </p:to>
                                    </p:set>
                                    <p:anim calcmode="lin" valueType="num">
                                      <p:cBhvr additive="base">
                                        <p:cTn id="92" dur="500" fill="hold"/>
                                        <p:tgtEl>
                                          <p:spTgt spid="825407"/>
                                        </p:tgtEl>
                                        <p:attrNameLst>
                                          <p:attrName>ppt_x</p:attrName>
                                        </p:attrNameLst>
                                      </p:cBhvr>
                                      <p:tavLst>
                                        <p:tav tm="0">
                                          <p:val>
                                            <p:strVal val="#ppt_x"/>
                                          </p:val>
                                        </p:tav>
                                        <p:tav tm="100000">
                                          <p:val>
                                            <p:strVal val="#ppt_x"/>
                                          </p:val>
                                        </p:tav>
                                      </p:tavLst>
                                    </p:anim>
                                    <p:anim calcmode="lin" valueType="num">
                                      <p:cBhvr additive="base">
                                        <p:cTn id="93" dur="500" fill="hold"/>
                                        <p:tgtEl>
                                          <p:spTgt spid="825407"/>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825406"/>
                                        </p:tgtEl>
                                        <p:attrNameLst>
                                          <p:attrName>style.visibility</p:attrName>
                                        </p:attrNameLst>
                                      </p:cBhvr>
                                      <p:to>
                                        <p:strVal val="visible"/>
                                      </p:to>
                                    </p:set>
                                    <p:anim calcmode="lin" valueType="num">
                                      <p:cBhvr additive="base">
                                        <p:cTn id="96" dur="500" fill="hold"/>
                                        <p:tgtEl>
                                          <p:spTgt spid="825406"/>
                                        </p:tgtEl>
                                        <p:attrNameLst>
                                          <p:attrName>ppt_x</p:attrName>
                                        </p:attrNameLst>
                                      </p:cBhvr>
                                      <p:tavLst>
                                        <p:tav tm="0">
                                          <p:val>
                                            <p:strVal val="#ppt_x"/>
                                          </p:val>
                                        </p:tav>
                                        <p:tav tm="100000">
                                          <p:val>
                                            <p:strVal val="#ppt_x"/>
                                          </p:val>
                                        </p:tav>
                                      </p:tavLst>
                                    </p:anim>
                                    <p:anim calcmode="lin" valueType="num">
                                      <p:cBhvr additive="base">
                                        <p:cTn id="97" dur="500" fill="hold"/>
                                        <p:tgtEl>
                                          <p:spTgt spid="825406"/>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825408"/>
                                        </p:tgtEl>
                                        <p:attrNameLst>
                                          <p:attrName>style.visibility</p:attrName>
                                        </p:attrNameLst>
                                      </p:cBhvr>
                                      <p:to>
                                        <p:strVal val="visible"/>
                                      </p:to>
                                    </p:set>
                                    <p:anim calcmode="lin" valueType="num">
                                      <p:cBhvr additive="base">
                                        <p:cTn id="100" dur="500" fill="hold"/>
                                        <p:tgtEl>
                                          <p:spTgt spid="825408"/>
                                        </p:tgtEl>
                                        <p:attrNameLst>
                                          <p:attrName>ppt_x</p:attrName>
                                        </p:attrNameLst>
                                      </p:cBhvr>
                                      <p:tavLst>
                                        <p:tav tm="0">
                                          <p:val>
                                            <p:strVal val="#ppt_x"/>
                                          </p:val>
                                        </p:tav>
                                        <p:tav tm="100000">
                                          <p:val>
                                            <p:strVal val="#ppt_x"/>
                                          </p:val>
                                        </p:tav>
                                      </p:tavLst>
                                    </p:anim>
                                    <p:anim calcmode="lin" valueType="num">
                                      <p:cBhvr additive="base">
                                        <p:cTn id="101" dur="500" fill="hold"/>
                                        <p:tgtEl>
                                          <p:spTgt spid="825408"/>
                                        </p:tgtEl>
                                        <p:attrNameLst>
                                          <p:attrName>ppt_y</p:attrName>
                                        </p:attrNameLst>
                                      </p:cBhvr>
                                      <p:tavLst>
                                        <p:tav tm="0">
                                          <p:val>
                                            <p:strVal val="1+#ppt_h/2"/>
                                          </p:val>
                                        </p:tav>
                                        <p:tav tm="100000">
                                          <p:val>
                                            <p:strVal val="#ppt_y"/>
                                          </p:val>
                                        </p:tav>
                                      </p:tavLst>
                                    </p:anim>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 presetClass="entr" presetSubtype="4" fill="hold" nodeType="clickEffect">
                                  <p:stCondLst>
                                    <p:cond delay="0"/>
                                  </p:stCondLst>
                                  <p:childTnLst>
                                    <p:set>
                                      <p:cBhvr>
                                        <p:cTn id="105" dur="1" fill="hold">
                                          <p:stCondLst>
                                            <p:cond delay="0"/>
                                          </p:stCondLst>
                                        </p:cTn>
                                        <p:tgtEl>
                                          <p:spTgt spid="825397"/>
                                        </p:tgtEl>
                                        <p:attrNameLst>
                                          <p:attrName>style.visibility</p:attrName>
                                        </p:attrNameLst>
                                      </p:cBhvr>
                                      <p:to>
                                        <p:strVal val="visible"/>
                                      </p:to>
                                    </p:set>
                                    <p:anim calcmode="lin" valueType="num">
                                      <p:cBhvr additive="base">
                                        <p:cTn id="106" dur="500" fill="hold"/>
                                        <p:tgtEl>
                                          <p:spTgt spid="825397"/>
                                        </p:tgtEl>
                                        <p:attrNameLst>
                                          <p:attrName>ppt_x</p:attrName>
                                        </p:attrNameLst>
                                      </p:cBhvr>
                                      <p:tavLst>
                                        <p:tav tm="0">
                                          <p:val>
                                            <p:strVal val="#ppt_x"/>
                                          </p:val>
                                        </p:tav>
                                        <p:tav tm="100000">
                                          <p:val>
                                            <p:strVal val="#ppt_x"/>
                                          </p:val>
                                        </p:tav>
                                      </p:tavLst>
                                    </p:anim>
                                    <p:anim calcmode="lin" valueType="num">
                                      <p:cBhvr additive="base">
                                        <p:cTn id="107" dur="500" fill="hold"/>
                                        <p:tgtEl>
                                          <p:spTgt spid="825397"/>
                                        </p:tgtEl>
                                        <p:attrNameLst>
                                          <p:attrName>ppt_y</p:attrName>
                                        </p:attrNameLst>
                                      </p:cBhvr>
                                      <p:tavLst>
                                        <p:tav tm="0">
                                          <p:val>
                                            <p:strVal val="1+#ppt_h/2"/>
                                          </p:val>
                                        </p:tav>
                                        <p:tav tm="100000">
                                          <p:val>
                                            <p:strVal val="#ppt_y"/>
                                          </p:val>
                                        </p:tav>
                                      </p:tavLst>
                                    </p:anim>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 presetClass="entr" presetSubtype="4" fill="hold" nodeType="clickEffect">
                                  <p:stCondLst>
                                    <p:cond delay="0"/>
                                  </p:stCondLst>
                                  <p:childTnLst>
                                    <p:set>
                                      <p:cBhvr>
                                        <p:cTn id="111" dur="1" fill="hold">
                                          <p:stCondLst>
                                            <p:cond delay="0"/>
                                          </p:stCondLst>
                                        </p:cTn>
                                        <p:tgtEl>
                                          <p:spTgt spid="825400"/>
                                        </p:tgtEl>
                                        <p:attrNameLst>
                                          <p:attrName>style.visibility</p:attrName>
                                        </p:attrNameLst>
                                      </p:cBhvr>
                                      <p:to>
                                        <p:strVal val="visible"/>
                                      </p:to>
                                    </p:set>
                                    <p:anim calcmode="lin" valueType="num">
                                      <p:cBhvr additive="base">
                                        <p:cTn id="112" dur="500" fill="hold"/>
                                        <p:tgtEl>
                                          <p:spTgt spid="825400"/>
                                        </p:tgtEl>
                                        <p:attrNameLst>
                                          <p:attrName>ppt_x</p:attrName>
                                        </p:attrNameLst>
                                      </p:cBhvr>
                                      <p:tavLst>
                                        <p:tav tm="0">
                                          <p:val>
                                            <p:strVal val="#ppt_x"/>
                                          </p:val>
                                        </p:tav>
                                        <p:tav tm="100000">
                                          <p:val>
                                            <p:strVal val="#ppt_x"/>
                                          </p:val>
                                        </p:tav>
                                      </p:tavLst>
                                    </p:anim>
                                    <p:anim calcmode="lin" valueType="num">
                                      <p:cBhvr additive="base">
                                        <p:cTn id="113" dur="500" fill="hold"/>
                                        <p:tgtEl>
                                          <p:spTgt spid="825400"/>
                                        </p:tgtEl>
                                        <p:attrNameLst>
                                          <p:attrName>ppt_y</p:attrName>
                                        </p:attrNameLst>
                                      </p:cBhvr>
                                      <p:tavLst>
                                        <p:tav tm="0">
                                          <p:val>
                                            <p:strVal val="1+#ppt_h/2"/>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4" presetClass="exit" presetSubtype="16" fill="hold" nodeType="clickEffect">
                                  <p:stCondLst>
                                    <p:cond delay="0"/>
                                  </p:stCondLst>
                                  <p:childTnLst>
                                    <p:animEffect transition="out" filter="box(in)">
                                      <p:cBhvr>
                                        <p:cTn id="117" dur="500"/>
                                        <p:tgtEl>
                                          <p:spTgt spid="825400"/>
                                        </p:tgtEl>
                                      </p:cBhvr>
                                    </p:animEffect>
                                    <p:set>
                                      <p:cBhvr>
                                        <p:cTn id="118" dur="1" fill="hold">
                                          <p:stCondLst>
                                            <p:cond delay="499"/>
                                          </p:stCondLst>
                                        </p:cTn>
                                        <p:tgtEl>
                                          <p:spTgt spid="825400"/>
                                        </p:tgtEl>
                                        <p:attrNameLst>
                                          <p:attrName>style.visibility</p:attrName>
                                        </p:attrNameLst>
                                      </p:cBhvr>
                                      <p:to>
                                        <p:strVal val="hidden"/>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825409"/>
                                        </p:tgtEl>
                                        <p:attrNameLst>
                                          <p:attrName>style.visibility</p:attrName>
                                        </p:attrNameLst>
                                      </p:cBhvr>
                                      <p:to>
                                        <p:strVal val="visible"/>
                                      </p:to>
                                    </p:set>
                                    <p:anim calcmode="lin" valueType="num">
                                      <p:cBhvr additive="base">
                                        <p:cTn id="123" dur="500" fill="hold"/>
                                        <p:tgtEl>
                                          <p:spTgt spid="825409"/>
                                        </p:tgtEl>
                                        <p:attrNameLst>
                                          <p:attrName>ppt_x</p:attrName>
                                        </p:attrNameLst>
                                      </p:cBhvr>
                                      <p:tavLst>
                                        <p:tav tm="0">
                                          <p:val>
                                            <p:strVal val="#ppt_x"/>
                                          </p:val>
                                        </p:tav>
                                        <p:tav tm="100000">
                                          <p:val>
                                            <p:strVal val="#ppt_x"/>
                                          </p:val>
                                        </p:tav>
                                      </p:tavLst>
                                    </p:anim>
                                    <p:anim calcmode="lin" valueType="num">
                                      <p:cBhvr additive="base">
                                        <p:cTn id="124" dur="500" fill="hold"/>
                                        <p:tgtEl>
                                          <p:spTgt spid="825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382" grpId="0"/>
      <p:bldP spid="825394" grpId="0"/>
      <p:bldP spid="825403" grpId="0"/>
      <p:bldP spid="825404" grpId="0"/>
      <p:bldP spid="825405" grpId="0"/>
      <p:bldP spid="825406" grpId="0"/>
      <p:bldP spid="825407" grpId="0"/>
      <p:bldP spid="825408" grpId="0"/>
      <p:bldP spid="82540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C622B9-CAF3-405C-B499-C87C7BF9A23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132C09A-0929-4DF7-8236-CC59EB564A47}"/>
              </a:ext>
            </a:extLst>
          </p:cNvPr>
          <p:cNvSpPr>
            <a:spLocks noGrp="1"/>
          </p:cNvSpPr>
          <p:nvPr>
            <p:ph idx="1"/>
          </p:nvPr>
        </p:nvSpPr>
        <p:spPr/>
        <p:txBody>
          <a:bodyPr/>
          <a:lstStyle/>
          <a:p>
            <a:pPr eaLnBrk="1" hangingPunct="1">
              <a:lnSpc>
                <a:spcPct val="90000"/>
              </a:lnSpc>
              <a:buSzTx/>
            </a:pPr>
            <a:r>
              <a:rPr lang="en-US" altLang="it-IT" sz="1800" b="1" dirty="0" err="1">
                <a:sym typeface="Wingdings 3" panose="05040102010807070707" pitchFamily="18" charset="2"/>
              </a:rPr>
              <a:t>Percorso</a:t>
            </a:r>
            <a:r>
              <a:rPr lang="en-US" altLang="it-IT" sz="1800" b="1" dirty="0">
                <a:sym typeface="Wingdings 3" panose="05040102010807070707" pitchFamily="18" charset="2"/>
              </a:rPr>
              <a:t> “Inferno” </a:t>
            </a:r>
            <a:r>
              <a:rPr lang="en-US" altLang="it-IT" sz="1800" b="1" dirty="0">
                <a:sym typeface="Wingdings" panose="05000000000000000000" pitchFamily="2" charset="2"/>
              </a:rPr>
              <a:t></a:t>
            </a:r>
            <a:endParaRPr lang="en-US" altLang="it-IT" sz="1800" b="1" dirty="0">
              <a:sym typeface="Wingdings 3" panose="05040102010807070707" pitchFamily="18" charset="2"/>
            </a:endParaRPr>
          </a:p>
          <a:p>
            <a:pPr lvl="1" eaLnBrk="1" hangingPunct="1">
              <a:lnSpc>
                <a:spcPct val="90000"/>
              </a:lnSpc>
              <a:buSzTx/>
            </a:pPr>
            <a:r>
              <a:rPr lang="en-US" altLang="it-IT" sz="1600" dirty="0">
                <a:sym typeface="Wingdings" panose="05000000000000000000" pitchFamily="2" charset="2"/>
              </a:rPr>
              <a:t>Non </a:t>
            </a:r>
            <a:r>
              <a:rPr lang="en-US" altLang="it-IT" sz="1600" dirty="0" err="1">
                <a:sym typeface="Wingdings" panose="05000000000000000000" pitchFamily="2" charset="2"/>
              </a:rPr>
              <a:t>frequento</a:t>
            </a:r>
            <a:r>
              <a:rPr lang="en-US" altLang="it-IT" sz="1600" dirty="0">
                <a:sym typeface="Wingdings" panose="05000000000000000000" pitchFamily="2" charset="2"/>
              </a:rPr>
              <a:t> </a:t>
            </a:r>
            <a:r>
              <a:rPr lang="en-US" altLang="it-IT" sz="1600" dirty="0" err="1">
                <a:sym typeface="Wingdings" panose="05000000000000000000" pitchFamily="2" charset="2"/>
              </a:rPr>
              <a:t>regolarmente</a:t>
            </a:r>
            <a:r>
              <a:rPr lang="en-US" altLang="it-IT" sz="1600" dirty="0">
                <a:sym typeface="Wingdings" panose="05000000000000000000" pitchFamily="2" charset="2"/>
              </a:rPr>
              <a:t> o </a:t>
            </a:r>
            <a:r>
              <a:rPr lang="en-US" altLang="it-IT" sz="1600" dirty="0" err="1">
                <a:sym typeface="Wingdings" panose="05000000000000000000" pitchFamily="2" charset="2"/>
              </a:rPr>
              <a:t>comunque</a:t>
            </a:r>
            <a:r>
              <a:rPr lang="en-US" altLang="it-IT" sz="1600" dirty="0">
                <a:sym typeface="Wingdings" panose="05000000000000000000" pitchFamily="2" charset="2"/>
              </a:rPr>
              <a:t> non </a:t>
            </a:r>
            <a:r>
              <a:rPr lang="en-US" altLang="it-IT" sz="1600" dirty="0" err="1">
                <a:sym typeface="Wingdings" panose="05000000000000000000" pitchFamily="2" charset="2"/>
              </a:rPr>
              <a:t>sostengo</a:t>
            </a:r>
            <a:r>
              <a:rPr lang="en-US" altLang="it-IT" sz="1600" dirty="0">
                <a:sym typeface="Wingdings" panose="05000000000000000000" pitchFamily="2" charset="2"/>
              </a:rPr>
              <a:t> </a:t>
            </a:r>
            <a:r>
              <a:rPr lang="en-US" altLang="it-IT" sz="1600" dirty="0" err="1">
                <a:sym typeface="Wingdings" panose="05000000000000000000" pitchFamily="2" charset="2"/>
              </a:rPr>
              <a:t>verifiche</a:t>
            </a:r>
            <a:r>
              <a:rPr lang="en-US" altLang="it-IT" sz="1600" dirty="0">
                <a:sym typeface="Wingdings" panose="05000000000000000000" pitchFamily="2" charset="2"/>
              </a:rPr>
              <a:t> </a:t>
            </a:r>
            <a:r>
              <a:rPr lang="en-US" altLang="it-IT" sz="1600" dirty="0" err="1">
                <a:sym typeface="Wingdings" panose="05000000000000000000" pitchFamily="2" charset="2"/>
              </a:rPr>
              <a:t>intermedie</a:t>
            </a:r>
            <a:r>
              <a:rPr lang="en-US" altLang="it-IT" sz="1600" dirty="0">
                <a:sym typeface="Wingdings" panose="05000000000000000000" pitchFamily="2" charset="2"/>
              </a:rPr>
              <a:t>;</a:t>
            </a:r>
          </a:p>
          <a:p>
            <a:pPr lvl="1" eaLnBrk="1" hangingPunct="1">
              <a:lnSpc>
                <a:spcPct val="90000"/>
              </a:lnSpc>
              <a:buSzTx/>
            </a:pPr>
            <a:r>
              <a:rPr lang="en-US" altLang="it-IT" sz="1600" dirty="0" err="1">
                <a:sym typeface="Wingdings" panose="05000000000000000000" pitchFamily="2" charset="2"/>
              </a:rPr>
              <a:t>Sostengo</a:t>
            </a:r>
            <a:r>
              <a:rPr lang="en-US" altLang="it-IT" sz="1600" dirty="0">
                <a:sym typeface="Wingdings" panose="05000000000000000000" pitchFamily="2" charset="2"/>
              </a:rPr>
              <a:t> lo </a:t>
            </a:r>
            <a:r>
              <a:rPr lang="en-US" altLang="it-IT" sz="1600" dirty="0" err="1">
                <a:sym typeface="Wingdings" panose="05000000000000000000" pitchFamily="2" charset="2"/>
              </a:rPr>
              <a:t>scritto</a:t>
            </a:r>
            <a:r>
              <a:rPr lang="en-US" altLang="it-IT" sz="1600" dirty="0">
                <a:sym typeface="Wingdings" panose="05000000000000000000" pitchFamily="2" charset="2"/>
              </a:rPr>
              <a:t> </a:t>
            </a:r>
            <a:r>
              <a:rPr lang="en-US" altLang="it-IT" sz="1600" dirty="0" err="1">
                <a:sym typeface="Wingdings" panose="05000000000000000000" pitchFamily="2" charset="2"/>
              </a:rPr>
              <a:t>su</a:t>
            </a:r>
            <a:r>
              <a:rPr lang="en-US" altLang="it-IT" sz="1600" dirty="0">
                <a:sym typeface="Wingdings" panose="05000000000000000000" pitchFamily="2" charset="2"/>
              </a:rPr>
              <a:t> </a:t>
            </a:r>
            <a:r>
              <a:rPr lang="en-US" altLang="it-IT" sz="1600" dirty="0" err="1">
                <a:sym typeface="Wingdings" panose="05000000000000000000" pitchFamily="2" charset="2"/>
              </a:rPr>
              <a:t>tutto</a:t>
            </a:r>
            <a:r>
              <a:rPr lang="en-US" altLang="it-IT" sz="1600" dirty="0">
                <a:sym typeface="Wingdings" panose="05000000000000000000" pitchFamily="2" charset="2"/>
              </a:rPr>
              <a:t> </a:t>
            </a:r>
            <a:r>
              <a:rPr lang="en-US" altLang="it-IT" sz="1600" dirty="0" err="1">
                <a:sym typeface="Wingdings" panose="05000000000000000000" pitchFamily="2" charset="2"/>
              </a:rPr>
              <a:t>il</a:t>
            </a:r>
            <a:r>
              <a:rPr lang="en-US" altLang="it-IT" sz="1600" dirty="0">
                <a:sym typeface="Wingdings" panose="05000000000000000000" pitchFamily="2" charset="2"/>
              </a:rPr>
              <a:t> </a:t>
            </a:r>
            <a:r>
              <a:rPr lang="en-US" altLang="it-IT" sz="1600" dirty="0" err="1">
                <a:sym typeface="Wingdings" panose="05000000000000000000" pitchFamily="2" charset="2"/>
              </a:rPr>
              <a:t>programma</a:t>
            </a:r>
            <a:r>
              <a:rPr lang="en-US" altLang="it-IT" sz="1600" dirty="0">
                <a:sym typeface="Wingdings" panose="05000000000000000000" pitchFamily="2" charset="2"/>
              </a:rPr>
              <a:t>, </a:t>
            </a:r>
            <a:r>
              <a:rPr lang="en-US" altLang="it-IT" sz="1600" dirty="0" err="1">
                <a:sym typeface="Wingdings" panose="05000000000000000000" pitchFamily="2" charset="2"/>
              </a:rPr>
              <a:t>negli</a:t>
            </a:r>
            <a:r>
              <a:rPr lang="en-US" altLang="it-IT" sz="1600" dirty="0">
                <a:sym typeface="Wingdings" panose="05000000000000000000" pitchFamily="2" charset="2"/>
              </a:rPr>
              <a:t> </a:t>
            </a:r>
            <a:r>
              <a:rPr lang="en-US" altLang="it-IT" sz="1600" dirty="0" err="1">
                <a:sym typeface="Wingdings" panose="05000000000000000000" pitchFamily="2" charset="2"/>
              </a:rPr>
              <a:t>appelli</a:t>
            </a:r>
            <a:r>
              <a:rPr lang="en-US" altLang="it-IT" sz="1600" dirty="0">
                <a:sym typeface="Wingdings" panose="05000000000000000000" pitchFamily="2" charset="2"/>
              </a:rPr>
              <a:t> </a:t>
            </a:r>
            <a:r>
              <a:rPr lang="en-US" altLang="it-IT" sz="1600" dirty="0" err="1">
                <a:sym typeface="Wingdings" panose="05000000000000000000" pitchFamily="2" charset="2"/>
              </a:rPr>
              <a:t>ordinari</a:t>
            </a:r>
            <a:r>
              <a:rPr lang="en-US" altLang="it-IT" sz="1600" dirty="0">
                <a:sym typeface="Wingdings" panose="05000000000000000000" pitchFamily="2" charset="2"/>
              </a:rPr>
              <a:t>;</a:t>
            </a:r>
          </a:p>
          <a:p>
            <a:pPr lvl="1" eaLnBrk="1" hangingPunct="1">
              <a:lnSpc>
                <a:spcPct val="90000"/>
              </a:lnSpc>
              <a:buSzTx/>
            </a:pPr>
            <a:r>
              <a:rPr lang="en-US" altLang="it-IT" sz="1600" dirty="0" err="1">
                <a:sym typeface="Wingdings" panose="05000000000000000000" pitchFamily="2" charset="2"/>
              </a:rPr>
              <a:t>Sostengo</a:t>
            </a:r>
            <a:r>
              <a:rPr lang="en-US" altLang="it-IT" sz="1600" dirty="0">
                <a:sym typeface="Wingdings" panose="05000000000000000000" pitchFamily="2" charset="2"/>
              </a:rPr>
              <a:t> </a:t>
            </a:r>
            <a:r>
              <a:rPr lang="en-US" altLang="it-IT" sz="1600" dirty="0" err="1">
                <a:sym typeface="Wingdings" panose="05000000000000000000" pitchFamily="2" charset="2"/>
              </a:rPr>
              <a:t>l’orale</a:t>
            </a:r>
            <a:r>
              <a:rPr lang="en-US" altLang="it-IT" sz="1600" dirty="0">
                <a:sym typeface="Wingdings" panose="05000000000000000000" pitchFamily="2" charset="2"/>
              </a:rPr>
              <a:t>, se </a:t>
            </a:r>
            <a:r>
              <a:rPr lang="en-US" altLang="it-IT" sz="1600" dirty="0" err="1">
                <a:sym typeface="Wingdings" panose="05000000000000000000" pitchFamily="2" charset="2"/>
              </a:rPr>
              <a:t>superato</a:t>
            </a:r>
            <a:r>
              <a:rPr lang="en-US" altLang="it-IT" sz="1600" dirty="0">
                <a:sym typeface="Wingdings" panose="05000000000000000000" pitchFamily="2" charset="2"/>
              </a:rPr>
              <a:t> lo </a:t>
            </a:r>
            <a:r>
              <a:rPr lang="en-US" altLang="it-IT" sz="1600" dirty="0" err="1">
                <a:sym typeface="Wingdings" panose="05000000000000000000" pitchFamily="2" charset="2"/>
              </a:rPr>
              <a:t>scritto</a:t>
            </a:r>
            <a:r>
              <a:rPr lang="en-US" altLang="it-IT" sz="1600" dirty="0">
                <a:sym typeface="Wingdings" panose="05000000000000000000" pitchFamily="2" charset="2"/>
              </a:rPr>
              <a:t>, </a:t>
            </a:r>
            <a:r>
              <a:rPr lang="en-US" altLang="it-IT" sz="1600" dirty="0" err="1">
                <a:sym typeface="Wingdings" panose="05000000000000000000" pitchFamily="2" charset="2"/>
              </a:rPr>
              <a:t>su</a:t>
            </a:r>
            <a:r>
              <a:rPr lang="en-US" altLang="it-IT" sz="1600" dirty="0">
                <a:sym typeface="Wingdings" panose="05000000000000000000" pitchFamily="2" charset="2"/>
              </a:rPr>
              <a:t> </a:t>
            </a:r>
            <a:r>
              <a:rPr lang="en-US" altLang="it-IT" sz="1600" dirty="0" err="1">
                <a:sym typeface="Wingdings" panose="05000000000000000000" pitchFamily="2" charset="2"/>
              </a:rPr>
              <a:t>tutto</a:t>
            </a:r>
            <a:r>
              <a:rPr lang="en-US" altLang="it-IT" sz="1600" dirty="0">
                <a:sym typeface="Wingdings" panose="05000000000000000000" pitchFamily="2" charset="2"/>
              </a:rPr>
              <a:t> </a:t>
            </a:r>
            <a:r>
              <a:rPr lang="en-US" altLang="it-IT" sz="1600" dirty="0" err="1">
                <a:sym typeface="Wingdings" panose="05000000000000000000" pitchFamily="2" charset="2"/>
              </a:rPr>
              <a:t>il</a:t>
            </a:r>
            <a:r>
              <a:rPr lang="en-US" altLang="it-IT" sz="1600" dirty="0">
                <a:sym typeface="Wingdings" panose="05000000000000000000" pitchFamily="2" charset="2"/>
              </a:rPr>
              <a:t> </a:t>
            </a:r>
            <a:r>
              <a:rPr lang="en-US" altLang="it-IT" sz="1600" dirty="0" err="1">
                <a:sym typeface="Wingdings" panose="05000000000000000000" pitchFamily="2" charset="2"/>
              </a:rPr>
              <a:t>programma</a:t>
            </a:r>
            <a:r>
              <a:rPr lang="en-US" altLang="it-IT" sz="1600" dirty="0">
                <a:sym typeface="Wingdings" panose="05000000000000000000" pitchFamily="2" charset="2"/>
              </a:rPr>
              <a:t>, </a:t>
            </a:r>
            <a:r>
              <a:rPr lang="en-US" altLang="it-IT" sz="1600" dirty="0" err="1">
                <a:sym typeface="Wingdings" panose="05000000000000000000" pitchFamily="2" charset="2"/>
              </a:rPr>
              <a:t>negli</a:t>
            </a:r>
            <a:r>
              <a:rPr lang="en-US" altLang="it-IT" sz="1600" dirty="0">
                <a:sym typeface="Wingdings" panose="05000000000000000000" pitchFamily="2" charset="2"/>
              </a:rPr>
              <a:t> </a:t>
            </a:r>
            <a:r>
              <a:rPr lang="en-US" altLang="it-IT" sz="1600" dirty="0" err="1">
                <a:sym typeface="Wingdings" panose="05000000000000000000" pitchFamily="2" charset="2"/>
              </a:rPr>
              <a:t>appelli</a:t>
            </a:r>
            <a:r>
              <a:rPr lang="en-US" altLang="it-IT" sz="1600" dirty="0">
                <a:sym typeface="Wingdings" panose="05000000000000000000" pitchFamily="2" charset="2"/>
              </a:rPr>
              <a:t> </a:t>
            </a:r>
            <a:r>
              <a:rPr lang="en-US" altLang="it-IT" sz="1600" dirty="0" err="1">
                <a:sym typeface="Wingdings" panose="05000000000000000000" pitchFamily="2" charset="2"/>
              </a:rPr>
              <a:t>ordinari</a:t>
            </a:r>
            <a:r>
              <a:rPr lang="en-US" altLang="it-IT" sz="1600" dirty="0">
                <a:sym typeface="Wingdings" panose="05000000000000000000" pitchFamily="2" charset="2"/>
              </a:rPr>
              <a:t>.</a:t>
            </a:r>
          </a:p>
          <a:p>
            <a:pPr lvl="1" eaLnBrk="1" hangingPunct="1">
              <a:lnSpc>
                <a:spcPct val="90000"/>
              </a:lnSpc>
              <a:buSzTx/>
            </a:pPr>
            <a:endParaRPr lang="en-US" altLang="it-IT" sz="1600" dirty="0">
              <a:sym typeface="Wingdings" panose="05000000000000000000" pitchFamily="2" charset="2"/>
            </a:endParaRPr>
          </a:p>
          <a:p>
            <a:pPr marL="0" indent="0">
              <a:buNone/>
            </a:pPr>
            <a:endParaRPr lang="it-IT" dirty="0"/>
          </a:p>
        </p:txBody>
      </p:sp>
      <p:sp>
        <p:nvSpPr>
          <p:cNvPr id="4" name="Segnaposto numero diapositiva 3">
            <a:extLst>
              <a:ext uri="{FF2B5EF4-FFF2-40B4-BE49-F238E27FC236}">
                <a16:creationId xmlns:a16="http://schemas.microsoft.com/office/drawing/2014/main" id="{2B9E6075-030B-41DA-98D9-F20D3AD726F0}"/>
              </a:ext>
            </a:extLst>
          </p:cNvPr>
          <p:cNvSpPr>
            <a:spLocks noGrp="1"/>
          </p:cNvSpPr>
          <p:nvPr>
            <p:ph type="sldNum" sz="quarter" idx="10"/>
          </p:nvPr>
        </p:nvSpPr>
        <p:spPr/>
        <p:txBody>
          <a:bodyPr/>
          <a:lstStyle/>
          <a:p>
            <a:fld id="{3ADDA078-F0BE-46F9-848F-B8BD2F6AA715}" type="slidenum">
              <a:rPr lang="it-IT" altLang="it-IT" smtClean="0"/>
              <a:pPr/>
              <a:t>4</a:t>
            </a:fld>
            <a:endParaRPr lang="it-IT" altLang="it-IT"/>
          </a:p>
        </p:txBody>
      </p:sp>
      <p:pic>
        <p:nvPicPr>
          <p:cNvPr id="1091586" name="Picture 2" descr="Image result for dante inferno&quot;">
            <a:extLst>
              <a:ext uri="{FF2B5EF4-FFF2-40B4-BE49-F238E27FC236}">
                <a16:creationId xmlns:a16="http://schemas.microsoft.com/office/drawing/2014/main" id="{989F2C69-73A2-46AF-A977-68655CC312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236616"/>
            <a:ext cx="4752528" cy="3264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6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91586"/>
                                        </p:tgtEl>
                                        <p:attrNameLst>
                                          <p:attrName>style.visibility</p:attrName>
                                        </p:attrNameLst>
                                      </p:cBhvr>
                                      <p:to>
                                        <p:strVal val="visible"/>
                                      </p:to>
                                    </p:set>
                                    <p:anim calcmode="lin" valueType="num">
                                      <p:cBhvr additive="base">
                                        <p:cTn id="23" dur="500" fill="hold"/>
                                        <p:tgtEl>
                                          <p:spTgt spid="1091586"/>
                                        </p:tgtEl>
                                        <p:attrNameLst>
                                          <p:attrName>ppt_x</p:attrName>
                                        </p:attrNameLst>
                                      </p:cBhvr>
                                      <p:tavLst>
                                        <p:tav tm="0">
                                          <p:val>
                                            <p:strVal val="#ppt_x"/>
                                          </p:val>
                                        </p:tav>
                                        <p:tav tm="100000">
                                          <p:val>
                                            <p:strVal val="#ppt_x"/>
                                          </p:val>
                                        </p:tav>
                                      </p:tavLst>
                                    </p:anim>
                                    <p:anim calcmode="lin" valueType="num">
                                      <p:cBhvr additive="base">
                                        <p:cTn id="24" dur="500" fill="hold"/>
                                        <p:tgtEl>
                                          <p:spTgt spid="10915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Segnaposto numero diapositiva 2">
            <a:extLst>
              <a:ext uri="{FF2B5EF4-FFF2-40B4-BE49-F238E27FC236}">
                <a16:creationId xmlns:a16="http://schemas.microsoft.com/office/drawing/2014/main" id="{84E17FE4-9E65-42D2-81A7-4D162861BA5C}"/>
              </a:ext>
            </a:extLst>
          </p:cNvPr>
          <p:cNvSpPr>
            <a:spLocks noGrp="1"/>
          </p:cNvSpPr>
          <p:nvPr>
            <p:ph type="sldNum" sz="quarter" idx="10"/>
          </p:nvPr>
        </p:nvSpPr>
        <p:spPr/>
        <p:txBody>
          <a:bodyPr/>
          <a:lstStyle/>
          <a:p>
            <a:fld id="{93B0DFDE-4E0E-48DC-82AD-CAD6F1D011D3}" type="slidenum">
              <a:rPr lang="it-IT" altLang="it-IT"/>
              <a:pPr/>
              <a:t>40</a:t>
            </a:fld>
            <a:endParaRPr lang="it-IT" altLang="it-IT"/>
          </a:p>
        </p:txBody>
      </p:sp>
      <p:sp>
        <p:nvSpPr>
          <p:cNvPr id="827396" name="Rectangle 4">
            <a:extLst>
              <a:ext uri="{FF2B5EF4-FFF2-40B4-BE49-F238E27FC236}">
                <a16:creationId xmlns:a16="http://schemas.microsoft.com/office/drawing/2014/main" id="{784AD375-D542-4328-8ADD-0C43EAEE348F}"/>
              </a:ext>
            </a:extLst>
          </p:cNvPr>
          <p:cNvSpPr>
            <a:spLocks noGrp="1" noChangeArrowheads="1"/>
          </p:cNvSpPr>
          <p:nvPr>
            <p:ph type="title"/>
          </p:nvPr>
        </p:nvSpPr>
        <p:spPr/>
        <p:txBody>
          <a:bodyPr/>
          <a:lstStyle/>
          <a:p>
            <a:r>
              <a:rPr lang="it-IT" altLang="it-IT"/>
              <a:t>ii) Figura 8m – L’equilibrio di lungo periodo in concorrenza monopolistica</a:t>
            </a:r>
            <a:r>
              <a:rPr lang="it-IT" altLang="it-IT" sz="1600"/>
              <a:t> </a:t>
            </a:r>
          </a:p>
        </p:txBody>
      </p:sp>
      <p:grpSp>
        <p:nvGrpSpPr>
          <p:cNvPr id="827432" name="Group 40">
            <a:extLst>
              <a:ext uri="{FF2B5EF4-FFF2-40B4-BE49-F238E27FC236}">
                <a16:creationId xmlns:a16="http://schemas.microsoft.com/office/drawing/2014/main" id="{A2ED3506-CC84-45D1-9AE1-BE84A772429F}"/>
              </a:ext>
            </a:extLst>
          </p:cNvPr>
          <p:cNvGrpSpPr>
            <a:grpSpLocks/>
          </p:cNvGrpSpPr>
          <p:nvPr/>
        </p:nvGrpSpPr>
        <p:grpSpPr bwMode="auto">
          <a:xfrm>
            <a:off x="3132138" y="2420938"/>
            <a:ext cx="4160837" cy="2308225"/>
            <a:chOff x="1973" y="1525"/>
            <a:chExt cx="2621" cy="1454"/>
          </a:xfrm>
        </p:grpSpPr>
        <p:sp>
          <p:nvSpPr>
            <p:cNvPr id="827401" name="Rectangle 9">
              <a:extLst>
                <a:ext uri="{FF2B5EF4-FFF2-40B4-BE49-F238E27FC236}">
                  <a16:creationId xmlns:a16="http://schemas.microsoft.com/office/drawing/2014/main" id="{2F14AB22-4FD5-4E7D-8C26-BCD77DC50BE8}"/>
                </a:ext>
              </a:extLst>
            </p:cNvPr>
            <p:cNvSpPr>
              <a:spLocks noChangeArrowheads="1"/>
            </p:cNvSpPr>
            <p:nvPr/>
          </p:nvSpPr>
          <p:spPr bwMode="auto">
            <a:xfrm>
              <a:off x="4266" y="2760"/>
              <a:ext cx="328"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D</a:t>
              </a:r>
              <a:endParaRPr lang="it-IT" altLang="it-IT" sz="1400" b="1"/>
            </a:p>
          </p:txBody>
        </p:sp>
        <p:sp>
          <p:nvSpPr>
            <p:cNvPr id="827404" name="Line 12">
              <a:extLst>
                <a:ext uri="{FF2B5EF4-FFF2-40B4-BE49-F238E27FC236}">
                  <a16:creationId xmlns:a16="http://schemas.microsoft.com/office/drawing/2014/main" id="{888640AA-DEBD-413F-89D3-F08AE4DD5DCF}"/>
                </a:ext>
              </a:extLst>
            </p:cNvPr>
            <p:cNvSpPr>
              <a:spLocks noChangeShapeType="1"/>
            </p:cNvSpPr>
            <p:nvPr/>
          </p:nvSpPr>
          <p:spPr bwMode="auto">
            <a:xfrm>
              <a:off x="1973" y="1525"/>
              <a:ext cx="2268" cy="1289"/>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27426" name="Group 34">
            <a:extLst>
              <a:ext uri="{FF2B5EF4-FFF2-40B4-BE49-F238E27FC236}">
                <a16:creationId xmlns:a16="http://schemas.microsoft.com/office/drawing/2014/main" id="{38767EB7-EF31-4349-881B-2A71D0E15F21}"/>
              </a:ext>
            </a:extLst>
          </p:cNvPr>
          <p:cNvGrpSpPr>
            <a:grpSpLocks/>
          </p:cNvGrpSpPr>
          <p:nvPr/>
        </p:nvGrpSpPr>
        <p:grpSpPr bwMode="auto">
          <a:xfrm>
            <a:off x="3149600" y="2420938"/>
            <a:ext cx="3446463" cy="2973387"/>
            <a:chOff x="1984" y="1793"/>
            <a:chExt cx="2171" cy="1873"/>
          </a:xfrm>
        </p:grpSpPr>
        <p:sp>
          <p:nvSpPr>
            <p:cNvPr id="827400" name="Rectangle 8">
              <a:extLst>
                <a:ext uri="{FF2B5EF4-FFF2-40B4-BE49-F238E27FC236}">
                  <a16:creationId xmlns:a16="http://schemas.microsoft.com/office/drawing/2014/main" id="{9DFB86FC-2F98-44F9-BDB4-EDE212ED0B20}"/>
                </a:ext>
              </a:extLst>
            </p:cNvPr>
            <p:cNvSpPr>
              <a:spLocks noChangeArrowheads="1"/>
            </p:cNvSpPr>
            <p:nvPr/>
          </p:nvSpPr>
          <p:spPr bwMode="auto">
            <a:xfrm>
              <a:off x="3608" y="3415"/>
              <a:ext cx="547" cy="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RMg</a:t>
              </a:r>
              <a:endParaRPr lang="it-IT" altLang="it-IT" sz="1400" b="1"/>
            </a:p>
          </p:txBody>
        </p:sp>
        <p:sp>
          <p:nvSpPr>
            <p:cNvPr id="827408" name="Line 16">
              <a:extLst>
                <a:ext uri="{FF2B5EF4-FFF2-40B4-BE49-F238E27FC236}">
                  <a16:creationId xmlns:a16="http://schemas.microsoft.com/office/drawing/2014/main" id="{FA264130-0433-405B-A108-821864508A6C}"/>
                </a:ext>
              </a:extLst>
            </p:cNvPr>
            <p:cNvSpPr>
              <a:spLocks noChangeShapeType="1"/>
            </p:cNvSpPr>
            <p:nvPr/>
          </p:nvSpPr>
          <p:spPr bwMode="auto">
            <a:xfrm>
              <a:off x="1984" y="1793"/>
              <a:ext cx="1624" cy="1733"/>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27433" name="Group 41">
            <a:extLst>
              <a:ext uri="{FF2B5EF4-FFF2-40B4-BE49-F238E27FC236}">
                <a16:creationId xmlns:a16="http://schemas.microsoft.com/office/drawing/2014/main" id="{5E582905-D2E8-4AD1-AAFE-860758256860}"/>
              </a:ext>
            </a:extLst>
          </p:cNvPr>
          <p:cNvGrpSpPr>
            <a:grpSpLocks/>
          </p:cNvGrpSpPr>
          <p:nvPr/>
        </p:nvGrpSpPr>
        <p:grpSpPr bwMode="auto">
          <a:xfrm>
            <a:off x="4635500" y="2708275"/>
            <a:ext cx="2449513" cy="2139950"/>
            <a:chOff x="2920" y="1706"/>
            <a:chExt cx="1543" cy="1348"/>
          </a:xfrm>
        </p:grpSpPr>
        <p:sp>
          <p:nvSpPr>
            <p:cNvPr id="827398" name="Rectangle 6">
              <a:extLst>
                <a:ext uri="{FF2B5EF4-FFF2-40B4-BE49-F238E27FC236}">
                  <a16:creationId xmlns:a16="http://schemas.microsoft.com/office/drawing/2014/main" id="{81F8369B-0623-4D45-931D-7DD3B585C350}"/>
                </a:ext>
              </a:extLst>
            </p:cNvPr>
            <p:cNvSpPr>
              <a:spLocks noChangeArrowheads="1"/>
            </p:cNvSpPr>
            <p:nvPr/>
          </p:nvSpPr>
          <p:spPr bwMode="auto">
            <a:xfrm>
              <a:off x="3916" y="1706"/>
              <a:ext cx="547" cy="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CMg</a:t>
              </a:r>
              <a:endParaRPr lang="it-IT" altLang="it-IT" sz="1400" b="1"/>
            </a:p>
          </p:txBody>
        </p:sp>
        <p:sp>
          <p:nvSpPr>
            <p:cNvPr id="827403" name="Arc 11">
              <a:extLst>
                <a:ext uri="{FF2B5EF4-FFF2-40B4-BE49-F238E27FC236}">
                  <a16:creationId xmlns:a16="http://schemas.microsoft.com/office/drawing/2014/main" id="{96AD182F-33CF-4A6D-BD3D-C0FBE9056B86}"/>
                </a:ext>
              </a:extLst>
            </p:cNvPr>
            <p:cNvSpPr>
              <a:spLocks/>
            </p:cNvSpPr>
            <p:nvPr/>
          </p:nvSpPr>
          <p:spPr bwMode="auto">
            <a:xfrm flipV="1">
              <a:off x="2920" y="1842"/>
              <a:ext cx="1315" cy="1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
        <p:nvSpPr>
          <p:cNvPr id="827410" name="Rectangle 18">
            <a:extLst>
              <a:ext uri="{FF2B5EF4-FFF2-40B4-BE49-F238E27FC236}">
                <a16:creationId xmlns:a16="http://schemas.microsoft.com/office/drawing/2014/main" id="{428D9167-4B28-4563-8F88-A49A38BB6B9D}"/>
              </a:ext>
            </a:extLst>
          </p:cNvPr>
          <p:cNvSpPr>
            <a:spLocks noChangeArrowheads="1"/>
          </p:cNvSpPr>
          <p:nvPr/>
        </p:nvSpPr>
        <p:spPr bwMode="auto">
          <a:xfrm>
            <a:off x="5076825" y="4797425"/>
            <a:ext cx="868363"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A</a:t>
            </a:r>
            <a:endParaRPr lang="it-IT" altLang="it-IT" sz="1400" b="1"/>
          </a:p>
        </p:txBody>
      </p:sp>
      <p:grpSp>
        <p:nvGrpSpPr>
          <p:cNvPr id="827424" name="Group 32">
            <a:extLst>
              <a:ext uri="{FF2B5EF4-FFF2-40B4-BE49-F238E27FC236}">
                <a16:creationId xmlns:a16="http://schemas.microsoft.com/office/drawing/2014/main" id="{B9738BBE-5D23-45EC-B889-014F1D8D3459}"/>
              </a:ext>
            </a:extLst>
          </p:cNvPr>
          <p:cNvGrpSpPr>
            <a:grpSpLocks/>
          </p:cNvGrpSpPr>
          <p:nvPr/>
        </p:nvGrpSpPr>
        <p:grpSpPr bwMode="auto">
          <a:xfrm>
            <a:off x="2619375" y="2366963"/>
            <a:ext cx="4870450" cy="3965575"/>
            <a:chOff x="1650" y="1491"/>
            <a:chExt cx="3068" cy="2498"/>
          </a:xfrm>
        </p:grpSpPr>
        <p:sp>
          <p:nvSpPr>
            <p:cNvPr id="827397" name="Rectangle 5">
              <a:extLst>
                <a:ext uri="{FF2B5EF4-FFF2-40B4-BE49-F238E27FC236}">
                  <a16:creationId xmlns:a16="http://schemas.microsoft.com/office/drawing/2014/main" id="{A4EFDDB4-4EB3-40E5-B761-B48CDC8BAF79}"/>
                </a:ext>
              </a:extLst>
            </p:cNvPr>
            <p:cNvSpPr>
              <a:spLocks noChangeArrowheads="1"/>
            </p:cNvSpPr>
            <p:nvPr/>
          </p:nvSpPr>
          <p:spPr bwMode="auto">
            <a:xfrm>
              <a:off x="1650" y="1506"/>
              <a:ext cx="294" cy="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 p</a:t>
              </a:r>
              <a:endParaRPr lang="it-IT" altLang="it-IT" sz="1400" b="1"/>
            </a:p>
          </p:txBody>
        </p:sp>
        <p:sp>
          <p:nvSpPr>
            <p:cNvPr id="827402" name="Rectangle 10">
              <a:extLst>
                <a:ext uri="{FF2B5EF4-FFF2-40B4-BE49-F238E27FC236}">
                  <a16:creationId xmlns:a16="http://schemas.microsoft.com/office/drawing/2014/main" id="{D049B6AC-F261-4A2B-8ED3-6AF7FC4582C7}"/>
                </a:ext>
              </a:extLst>
            </p:cNvPr>
            <p:cNvSpPr>
              <a:spLocks noChangeArrowheads="1"/>
            </p:cNvSpPr>
            <p:nvPr/>
          </p:nvSpPr>
          <p:spPr bwMode="auto">
            <a:xfrm>
              <a:off x="4389" y="3769"/>
              <a:ext cx="329"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endParaRPr lang="it-IT" altLang="it-IT" sz="1400" b="1"/>
            </a:p>
          </p:txBody>
        </p:sp>
        <p:sp>
          <p:nvSpPr>
            <p:cNvPr id="827413" name="Freeform 21">
              <a:extLst>
                <a:ext uri="{FF2B5EF4-FFF2-40B4-BE49-F238E27FC236}">
                  <a16:creationId xmlns:a16="http://schemas.microsoft.com/office/drawing/2014/main" id="{93C4AA1F-4EAE-4EEC-AE35-1B10D9442DD8}"/>
                </a:ext>
              </a:extLst>
            </p:cNvPr>
            <p:cNvSpPr>
              <a:spLocks/>
            </p:cNvSpPr>
            <p:nvPr/>
          </p:nvSpPr>
          <p:spPr bwMode="auto">
            <a:xfrm>
              <a:off x="1980" y="1491"/>
              <a:ext cx="2561" cy="2261"/>
            </a:xfrm>
            <a:custGeom>
              <a:avLst/>
              <a:gdLst>
                <a:gd name="T0" fmla="*/ 0 w 2520"/>
                <a:gd name="T1" fmla="*/ 0 h 2960"/>
                <a:gd name="T2" fmla="*/ 0 w 2520"/>
                <a:gd name="T3" fmla="*/ 2960 h 2960"/>
                <a:gd name="T4" fmla="*/ 2520 w 2520"/>
                <a:gd name="T5" fmla="*/ 2960 h 2960"/>
              </a:gdLst>
              <a:ahLst/>
              <a:cxnLst>
                <a:cxn ang="0">
                  <a:pos x="T0" y="T1"/>
                </a:cxn>
                <a:cxn ang="0">
                  <a:pos x="T2" y="T3"/>
                </a:cxn>
                <a:cxn ang="0">
                  <a:pos x="T4" y="T5"/>
                </a:cxn>
              </a:cxnLst>
              <a:rect l="0" t="0" r="r" b="b"/>
              <a:pathLst>
                <a:path w="2520" h="2960">
                  <a:moveTo>
                    <a:pt x="0" y="0"/>
                  </a:moveTo>
                  <a:lnTo>
                    <a:pt x="0" y="2960"/>
                  </a:lnTo>
                  <a:lnTo>
                    <a:pt x="2520" y="2960"/>
                  </a:lnTo>
                </a:path>
              </a:pathLst>
            </a:custGeom>
            <a:noFill/>
            <a:ln w="25400">
              <a:solidFill>
                <a:srgbClr val="000000"/>
              </a:solidFill>
              <a:round/>
              <a:headEnd type="triangl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827414" name="Rectangle 22">
              <a:extLst>
                <a:ext uri="{FF2B5EF4-FFF2-40B4-BE49-F238E27FC236}">
                  <a16:creationId xmlns:a16="http://schemas.microsoft.com/office/drawing/2014/main" id="{052BF019-4B75-4E18-9AB6-14A6BE37D76B}"/>
                </a:ext>
              </a:extLst>
            </p:cNvPr>
            <p:cNvSpPr>
              <a:spLocks noChangeArrowheads="1"/>
            </p:cNvSpPr>
            <p:nvPr/>
          </p:nvSpPr>
          <p:spPr bwMode="auto">
            <a:xfrm>
              <a:off x="1857" y="3750"/>
              <a:ext cx="247"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0</a:t>
              </a:r>
            </a:p>
          </p:txBody>
        </p:sp>
      </p:grpSp>
      <p:grpSp>
        <p:nvGrpSpPr>
          <p:cNvPr id="827434" name="Group 42">
            <a:extLst>
              <a:ext uri="{FF2B5EF4-FFF2-40B4-BE49-F238E27FC236}">
                <a16:creationId xmlns:a16="http://schemas.microsoft.com/office/drawing/2014/main" id="{54D3DD74-6D0B-4677-AC1F-F82A13767D0E}"/>
              </a:ext>
            </a:extLst>
          </p:cNvPr>
          <p:cNvGrpSpPr>
            <a:grpSpLocks/>
          </p:cNvGrpSpPr>
          <p:nvPr/>
        </p:nvGrpSpPr>
        <p:grpSpPr bwMode="auto">
          <a:xfrm>
            <a:off x="4343400" y="2565400"/>
            <a:ext cx="3908425" cy="1527175"/>
            <a:chOff x="2736" y="1616"/>
            <a:chExt cx="2462" cy="962"/>
          </a:xfrm>
        </p:grpSpPr>
        <p:sp>
          <p:nvSpPr>
            <p:cNvPr id="827399" name="Rectangle 7">
              <a:extLst>
                <a:ext uri="{FF2B5EF4-FFF2-40B4-BE49-F238E27FC236}">
                  <a16:creationId xmlns:a16="http://schemas.microsoft.com/office/drawing/2014/main" id="{CD031B8C-E753-4E1E-B221-EE2911D74F5C}"/>
                </a:ext>
              </a:extLst>
            </p:cNvPr>
            <p:cNvSpPr>
              <a:spLocks noChangeArrowheads="1"/>
            </p:cNvSpPr>
            <p:nvPr/>
          </p:nvSpPr>
          <p:spPr bwMode="auto">
            <a:xfrm>
              <a:off x="4649" y="1616"/>
              <a:ext cx="549"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CMe</a:t>
              </a:r>
              <a:endParaRPr lang="it-IT" altLang="it-IT" sz="1400" b="1"/>
            </a:p>
          </p:txBody>
        </p:sp>
        <p:sp>
          <p:nvSpPr>
            <p:cNvPr id="827431" name="Freeform 39">
              <a:extLst>
                <a:ext uri="{FF2B5EF4-FFF2-40B4-BE49-F238E27FC236}">
                  <a16:creationId xmlns:a16="http://schemas.microsoft.com/office/drawing/2014/main" id="{86309991-3B62-4121-AE2E-9AA0ED65C1D3}"/>
                </a:ext>
              </a:extLst>
            </p:cNvPr>
            <p:cNvSpPr>
              <a:spLocks/>
            </p:cNvSpPr>
            <p:nvPr/>
          </p:nvSpPr>
          <p:spPr bwMode="auto">
            <a:xfrm>
              <a:off x="2736" y="1752"/>
              <a:ext cx="2132" cy="826"/>
            </a:xfrm>
            <a:custGeom>
              <a:avLst/>
              <a:gdLst>
                <a:gd name="T0" fmla="*/ 0 w 1361"/>
                <a:gd name="T1" fmla="*/ 0 h 1074"/>
                <a:gd name="T2" fmla="*/ 408 w 1361"/>
                <a:gd name="T3" fmla="*/ 726 h 1074"/>
                <a:gd name="T4" fmla="*/ 907 w 1361"/>
                <a:gd name="T5" fmla="*/ 953 h 1074"/>
                <a:gd name="T6" fmla="*/ 1361 w 1361"/>
                <a:gd name="T7" fmla="*/ 0 h 1074"/>
              </a:gdLst>
              <a:ahLst/>
              <a:cxnLst>
                <a:cxn ang="0">
                  <a:pos x="T0" y="T1"/>
                </a:cxn>
                <a:cxn ang="0">
                  <a:pos x="T2" y="T3"/>
                </a:cxn>
                <a:cxn ang="0">
                  <a:pos x="T4" y="T5"/>
                </a:cxn>
                <a:cxn ang="0">
                  <a:pos x="T6" y="T7"/>
                </a:cxn>
              </a:cxnLst>
              <a:rect l="0" t="0" r="r" b="b"/>
              <a:pathLst>
                <a:path w="1361" h="1074">
                  <a:moveTo>
                    <a:pt x="0" y="0"/>
                  </a:moveTo>
                  <a:cubicBezTo>
                    <a:pt x="128" y="283"/>
                    <a:pt x="257" y="567"/>
                    <a:pt x="408" y="726"/>
                  </a:cubicBezTo>
                  <a:cubicBezTo>
                    <a:pt x="559" y="885"/>
                    <a:pt x="748" y="1074"/>
                    <a:pt x="907" y="953"/>
                  </a:cubicBezTo>
                  <a:cubicBezTo>
                    <a:pt x="1066" y="832"/>
                    <a:pt x="1213" y="416"/>
                    <a:pt x="1361" y="0"/>
                  </a:cubicBezTo>
                </a:path>
              </a:pathLst>
            </a:custGeom>
            <a:noFill/>
            <a:ln w="25400" cap="flat"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827441" name="Group 49">
            <a:extLst>
              <a:ext uri="{FF2B5EF4-FFF2-40B4-BE49-F238E27FC236}">
                <a16:creationId xmlns:a16="http://schemas.microsoft.com/office/drawing/2014/main" id="{DE3D6047-367F-4E78-A48B-670AF3163F5B}"/>
              </a:ext>
            </a:extLst>
          </p:cNvPr>
          <p:cNvGrpSpPr>
            <a:grpSpLocks/>
          </p:cNvGrpSpPr>
          <p:nvPr/>
        </p:nvGrpSpPr>
        <p:grpSpPr bwMode="auto">
          <a:xfrm>
            <a:off x="2668588" y="3357563"/>
            <a:ext cx="3478212" cy="2592387"/>
            <a:chOff x="1681" y="2115"/>
            <a:chExt cx="2191" cy="1633"/>
          </a:xfrm>
        </p:grpSpPr>
        <p:sp>
          <p:nvSpPr>
            <p:cNvPr id="827409" name="Rectangle 17">
              <a:extLst>
                <a:ext uri="{FF2B5EF4-FFF2-40B4-BE49-F238E27FC236}">
                  <a16:creationId xmlns:a16="http://schemas.microsoft.com/office/drawing/2014/main" id="{222C436D-A774-4104-A707-4A76C77663E0}"/>
                </a:ext>
              </a:extLst>
            </p:cNvPr>
            <p:cNvSpPr>
              <a:spLocks noChangeArrowheads="1"/>
            </p:cNvSpPr>
            <p:nvPr/>
          </p:nvSpPr>
          <p:spPr bwMode="auto">
            <a:xfrm>
              <a:off x="3325" y="2115"/>
              <a:ext cx="547"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B</a:t>
              </a:r>
              <a:endParaRPr lang="it-IT" altLang="it-IT" sz="1400" b="1"/>
            </a:p>
          </p:txBody>
        </p:sp>
        <p:sp>
          <p:nvSpPr>
            <p:cNvPr id="827411" name="Text Box 19">
              <a:extLst>
                <a:ext uri="{FF2B5EF4-FFF2-40B4-BE49-F238E27FC236}">
                  <a16:creationId xmlns:a16="http://schemas.microsoft.com/office/drawing/2014/main" id="{8D382597-B91E-453C-85F8-CD55B300287D}"/>
                </a:ext>
              </a:extLst>
            </p:cNvPr>
            <p:cNvSpPr txBox="1">
              <a:spLocks noChangeArrowheads="1"/>
            </p:cNvSpPr>
            <p:nvPr/>
          </p:nvSpPr>
          <p:spPr bwMode="auto">
            <a:xfrm>
              <a:off x="1681" y="2164"/>
              <a:ext cx="655" cy="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000" i="1"/>
                <a:t> </a:t>
              </a:r>
              <a:r>
                <a:rPr lang="it-IT" altLang="it-IT" sz="1400" b="1" i="1"/>
                <a:t>p*</a:t>
              </a:r>
              <a:r>
                <a:rPr lang="it-IT" altLang="it-IT" sz="1400" b="1" i="1" baseline="-25000"/>
                <a:t>LP</a:t>
              </a:r>
              <a:endParaRPr lang="it-IT" altLang="it-IT" sz="1400" b="1"/>
            </a:p>
          </p:txBody>
        </p:sp>
        <p:sp>
          <p:nvSpPr>
            <p:cNvPr id="827435" name="Line 43">
              <a:extLst>
                <a:ext uri="{FF2B5EF4-FFF2-40B4-BE49-F238E27FC236}">
                  <a16:creationId xmlns:a16="http://schemas.microsoft.com/office/drawing/2014/main" id="{47F77539-4A88-43E4-AD23-A302186563E0}"/>
                </a:ext>
              </a:extLst>
            </p:cNvPr>
            <p:cNvSpPr>
              <a:spLocks noChangeShapeType="1"/>
            </p:cNvSpPr>
            <p:nvPr/>
          </p:nvSpPr>
          <p:spPr bwMode="auto">
            <a:xfrm>
              <a:off x="3350" y="2296"/>
              <a:ext cx="0" cy="1452"/>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7436" name="Line 44">
              <a:extLst>
                <a:ext uri="{FF2B5EF4-FFF2-40B4-BE49-F238E27FC236}">
                  <a16:creationId xmlns:a16="http://schemas.microsoft.com/office/drawing/2014/main" id="{F5476BC0-D51D-4E8C-B15D-38B76A4AE077}"/>
                </a:ext>
              </a:extLst>
            </p:cNvPr>
            <p:cNvSpPr>
              <a:spLocks noChangeShapeType="1"/>
            </p:cNvSpPr>
            <p:nvPr/>
          </p:nvSpPr>
          <p:spPr bwMode="auto">
            <a:xfrm>
              <a:off x="1973" y="2296"/>
              <a:ext cx="1361" cy="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827438" name="Text Box 46">
            <a:extLst>
              <a:ext uri="{FF2B5EF4-FFF2-40B4-BE49-F238E27FC236}">
                <a16:creationId xmlns:a16="http://schemas.microsoft.com/office/drawing/2014/main" id="{3EC68501-6112-4A8E-B6A5-94FF17FCC8C9}"/>
              </a:ext>
            </a:extLst>
          </p:cNvPr>
          <p:cNvSpPr txBox="1">
            <a:spLocks noChangeArrowheads="1"/>
          </p:cNvSpPr>
          <p:nvPr/>
        </p:nvSpPr>
        <p:spPr bwMode="auto">
          <a:xfrm>
            <a:off x="971550" y="3789363"/>
            <a:ext cx="1800225" cy="2814637"/>
          </a:xfrm>
          <a:prstGeom prst="rect">
            <a:avLst/>
          </a:prstGeom>
          <a:noFill/>
          <a:ln w="6350">
            <a:solidFill>
              <a:schemeClr val="tx1"/>
            </a:solidFill>
            <a:prstDash val="dash"/>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600" b="1"/>
              <a:t>Disegnare </a:t>
            </a:r>
            <a:r>
              <a:rPr lang="it-IT" altLang="it-IT" sz="1600" b="1" i="1"/>
              <a:t>CMe</a:t>
            </a:r>
            <a:r>
              <a:rPr lang="it-IT" altLang="it-IT" sz="1600" b="1"/>
              <a:t> in modo che </a:t>
            </a:r>
            <a:r>
              <a:rPr lang="it-IT" altLang="it-IT" sz="1600" b="1">
                <a:latin typeface="Symbol" panose="05050102010706020507" pitchFamily="18" charset="2"/>
              </a:rPr>
              <a:t>P(</a:t>
            </a:r>
            <a:r>
              <a:rPr lang="it-IT" altLang="it-IT" sz="1600" b="1" i="1"/>
              <a:t>q*</a:t>
            </a:r>
            <a:r>
              <a:rPr lang="it-IT" altLang="it-IT" sz="1600" b="1" i="1" baseline="-25000"/>
              <a:t>LP</a:t>
            </a:r>
            <a:r>
              <a:rPr lang="it-IT" altLang="it-IT" sz="1600" b="1">
                <a:latin typeface="Symbol" panose="05050102010706020507" pitchFamily="18" charset="2"/>
              </a:rPr>
              <a:t>)</a:t>
            </a:r>
            <a:r>
              <a:rPr lang="it-IT" altLang="it-IT" sz="1600" b="1"/>
              <a:t> = 0</a:t>
            </a:r>
          </a:p>
          <a:p>
            <a:r>
              <a:rPr lang="it-IT" altLang="it-IT" sz="1600" b="1"/>
              <a:t>… </a:t>
            </a:r>
          </a:p>
          <a:p>
            <a:r>
              <a:rPr lang="it-IT" altLang="it-IT" sz="1600" b="1" i="1"/>
              <a:t>CMe</a:t>
            </a:r>
            <a:r>
              <a:rPr lang="it-IT" altLang="it-IT" sz="1600" b="1"/>
              <a:t>(</a:t>
            </a:r>
            <a:r>
              <a:rPr lang="it-IT" altLang="it-IT" sz="1600" b="1" i="1"/>
              <a:t>q*</a:t>
            </a:r>
            <a:r>
              <a:rPr lang="it-IT" altLang="it-IT" sz="1600" b="1" i="1" baseline="-25000"/>
              <a:t>LP</a:t>
            </a:r>
            <a:r>
              <a:rPr lang="it-IT" altLang="it-IT" sz="1600" b="1"/>
              <a:t>) = </a:t>
            </a:r>
            <a:r>
              <a:rPr lang="it-IT" altLang="it-IT" sz="1600" b="1" i="1"/>
              <a:t>RMe</a:t>
            </a:r>
            <a:r>
              <a:rPr lang="it-IT" altLang="it-IT" sz="1600" b="1"/>
              <a:t>(</a:t>
            </a:r>
            <a:r>
              <a:rPr lang="it-IT" altLang="it-IT" sz="1600" b="1" i="1"/>
              <a:t>q*</a:t>
            </a:r>
            <a:r>
              <a:rPr lang="it-IT" altLang="it-IT" sz="1600" b="1" i="1" baseline="-25000"/>
              <a:t>LP</a:t>
            </a:r>
            <a:r>
              <a:rPr lang="it-IT" altLang="it-IT" sz="1600" b="1"/>
              <a:t>) = </a:t>
            </a:r>
            <a:r>
              <a:rPr lang="it-IT" altLang="it-IT" sz="1600" b="1" i="1"/>
              <a:t>D</a:t>
            </a:r>
            <a:r>
              <a:rPr lang="it-IT" altLang="it-IT" sz="1600" b="1"/>
              <a:t>(</a:t>
            </a:r>
            <a:r>
              <a:rPr lang="it-IT" altLang="it-IT" sz="1600" b="1" i="1"/>
              <a:t>q*</a:t>
            </a:r>
            <a:r>
              <a:rPr lang="it-IT" altLang="it-IT" sz="1600" b="1" i="1" baseline="-25000"/>
              <a:t>LP</a:t>
            </a:r>
            <a:r>
              <a:rPr lang="it-IT" altLang="it-IT" sz="1600" b="1"/>
              <a:t>)</a:t>
            </a:r>
            <a:endParaRPr lang="it-IT" altLang="it-IT" sz="1600" b="1" i="1"/>
          </a:p>
          <a:p>
            <a:endParaRPr lang="it-IT" altLang="it-IT" sz="1600" b="1">
              <a:cs typeface="Arial" panose="020B0604020202020204" pitchFamily="34" charset="0"/>
            </a:endParaRPr>
          </a:p>
        </p:txBody>
      </p:sp>
      <p:grpSp>
        <p:nvGrpSpPr>
          <p:cNvPr id="827440" name="Group 48">
            <a:extLst>
              <a:ext uri="{FF2B5EF4-FFF2-40B4-BE49-F238E27FC236}">
                <a16:creationId xmlns:a16="http://schemas.microsoft.com/office/drawing/2014/main" id="{70549F3D-4930-4A59-B88C-FE9F0F40381C}"/>
              </a:ext>
            </a:extLst>
          </p:cNvPr>
          <p:cNvGrpSpPr>
            <a:grpSpLocks/>
          </p:cNvGrpSpPr>
          <p:nvPr/>
        </p:nvGrpSpPr>
        <p:grpSpPr bwMode="auto">
          <a:xfrm>
            <a:off x="5010150" y="4765675"/>
            <a:ext cx="958850" cy="1687513"/>
            <a:chOff x="3156" y="3002"/>
            <a:chExt cx="604" cy="1063"/>
          </a:xfrm>
        </p:grpSpPr>
        <p:sp>
          <p:nvSpPr>
            <p:cNvPr id="827412" name="Text Box 20">
              <a:extLst>
                <a:ext uri="{FF2B5EF4-FFF2-40B4-BE49-F238E27FC236}">
                  <a16:creationId xmlns:a16="http://schemas.microsoft.com/office/drawing/2014/main" id="{8749AC0A-5E0E-4A4F-8DD6-79EB86C5D0F1}"/>
                </a:ext>
              </a:extLst>
            </p:cNvPr>
            <p:cNvSpPr txBox="1">
              <a:spLocks noChangeArrowheads="1"/>
            </p:cNvSpPr>
            <p:nvPr/>
          </p:nvSpPr>
          <p:spPr bwMode="auto">
            <a:xfrm>
              <a:off x="3156" y="3734"/>
              <a:ext cx="604" cy="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q</a:t>
              </a:r>
              <a:r>
                <a:rPr lang="it-IT" altLang="it-IT" sz="1400" b="1" baseline="30000"/>
                <a:t>*</a:t>
              </a:r>
              <a:r>
                <a:rPr lang="it-IT" altLang="it-IT" sz="1400" b="1" i="1" baseline="-25000"/>
                <a:t>LP</a:t>
              </a:r>
              <a:endParaRPr lang="it-IT" altLang="it-IT" sz="1400" b="1"/>
            </a:p>
          </p:txBody>
        </p:sp>
        <p:sp>
          <p:nvSpPr>
            <p:cNvPr id="827439" name="Line 47">
              <a:extLst>
                <a:ext uri="{FF2B5EF4-FFF2-40B4-BE49-F238E27FC236}">
                  <a16:creationId xmlns:a16="http://schemas.microsoft.com/office/drawing/2014/main" id="{5CDBE779-F9B5-4919-B687-04D160B3A4D5}"/>
                </a:ext>
              </a:extLst>
            </p:cNvPr>
            <p:cNvSpPr>
              <a:spLocks noChangeShapeType="1"/>
            </p:cNvSpPr>
            <p:nvPr/>
          </p:nvSpPr>
          <p:spPr bwMode="auto">
            <a:xfrm>
              <a:off x="3350" y="3002"/>
              <a:ext cx="0" cy="772"/>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827445" name="Group 53">
            <a:extLst>
              <a:ext uri="{FF2B5EF4-FFF2-40B4-BE49-F238E27FC236}">
                <a16:creationId xmlns:a16="http://schemas.microsoft.com/office/drawing/2014/main" id="{0934F947-9D4E-462F-B788-DDFA21A5B891}"/>
              </a:ext>
            </a:extLst>
          </p:cNvPr>
          <p:cNvGrpSpPr>
            <a:grpSpLocks/>
          </p:cNvGrpSpPr>
          <p:nvPr/>
        </p:nvGrpSpPr>
        <p:grpSpPr bwMode="auto">
          <a:xfrm>
            <a:off x="5280025" y="3573463"/>
            <a:ext cx="3721100" cy="1827212"/>
            <a:chOff x="3326" y="2251"/>
            <a:chExt cx="2344" cy="1151"/>
          </a:xfrm>
        </p:grpSpPr>
        <p:sp>
          <p:nvSpPr>
            <p:cNvPr id="827442" name="Oval 50">
              <a:extLst>
                <a:ext uri="{FF2B5EF4-FFF2-40B4-BE49-F238E27FC236}">
                  <a16:creationId xmlns:a16="http://schemas.microsoft.com/office/drawing/2014/main" id="{9EE3029D-9DA5-407C-A3C4-5FA2122CEE40}"/>
                </a:ext>
              </a:extLst>
            </p:cNvPr>
            <p:cNvSpPr>
              <a:spLocks noChangeArrowheads="1"/>
            </p:cNvSpPr>
            <p:nvPr/>
          </p:nvSpPr>
          <p:spPr bwMode="auto">
            <a:xfrm>
              <a:off x="3326" y="2251"/>
              <a:ext cx="45" cy="90"/>
            </a:xfrm>
            <a:prstGeom prst="ellipse">
              <a:avLst/>
            </a:prstGeom>
            <a:solidFill>
              <a:schemeClr val="accent1"/>
            </a:solidFill>
            <a:ln w="6350">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7443" name="Oval 51">
              <a:extLst>
                <a:ext uri="{FF2B5EF4-FFF2-40B4-BE49-F238E27FC236}">
                  <a16:creationId xmlns:a16="http://schemas.microsoft.com/office/drawing/2014/main" id="{D069A7DC-4DA4-4D6A-9F74-7A7C34318FF4}"/>
                </a:ext>
              </a:extLst>
            </p:cNvPr>
            <p:cNvSpPr>
              <a:spLocks noChangeArrowheads="1"/>
            </p:cNvSpPr>
            <p:nvPr/>
          </p:nvSpPr>
          <p:spPr bwMode="auto">
            <a:xfrm>
              <a:off x="3998" y="2449"/>
              <a:ext cx="45" cy="90"/>
            </a:xfrm>
            <a:prstGeom prst="ellipse">
              <a:avLst/>
            </a:prstGeom>
            <a:solidFill>
              <a:schemeClr val="accent1"/>
            </a:solidFill>
            <a:ln w="6350">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27444" name="Text Box 52">
              <a:extLst>
                <a:ext uri="{FF2B5EF4-FFF2-40B4-BE49-F238E27FC236}">
                  <a16:creationId xmlns:a16="http://schemas.microsoft.com/office/drawing/2014/main" id="{4460AC17-C730-4D45-B5F6-AE04B270F37D}"/>
                </a:ext>
              </a:extLst>
            </p:cNvPr>
            <p:cNvSpPr txBox="1">
              <a:spLocks noChangeArrowheads="1"/>
            </p:cNvSpPr>
            <p:nvPr/>
          </p:nvSpPr>
          <p:spPr bwMode="auto">
            <a:xfrm>
              <a:off x="4468" y="2478"/>
              <a:ext cx="1202" cy="924"/>
            </a:xfrm>
            <a:prstGeom prst="rect">
              <a:avLst/>
            </a:prstGeom>
            <a:noFill/>
            <a:ln w="6350">
              <a:solidFill>
                <a:schemeClr val="tx1"/>
              </a:solidFill>
              <a:prstDash val="dash"/>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600" b="1" i="1"/>
                <a:t>D</a:t>
              </a:r>
              <a:r>
                <a:rPr lang="it-IT" altLang="it-IT" sz="1600" b="1"/>
                <a:t> tangente a </a:t>
              </a:r>
              <a:r>
                <a:rPr lang="it-IT" altLang="it-IT" sz="1600" b="1" i="1"/>
                <a:t>CMe</a:t>
              </a:r>
              <a:r>
                <a:rPr lang="it-IT" altLang="it-IT" sz="1600" b="1"/>
                <a:t>,</a:t>
              </a:r>
            </a:p>
            <a:p>
              <a:r>
                <a:rPr lang="it-IT" altLang="it-IT" sz="1600" b="1"/>
                <a:t> ma nel suo tratto decrescente</a:t>
              </a:r>
              <a:r>
                <a:rPr lang="it-IT" altLang="it-IT" sz="2000"/>
                <a:t> </a:t>
              </a:r>
            </a:p>
          </p:txBody>
        </p:sp>
      </p:grpSp>
      <p:sp>
        <p:nvSpPr>
          <p:cNvPr id="827446" name="Text Box 54">
            <a:extLst>
              <a:ext uri="{FF2B5EF4-FFF2-40B4-BE49-F238E27FC236}">
                <a16:creationId xmlns:a16="http://schemas.microsoft.com/office/drawing/2014/main" id="{D2AE5335-8DFC-404B-83DB-1CDB153A5A5A}"/>
              </a:ext>
            </a:extLst>
          </p:cNvPr>
          <p:cNvSpPr txBox="1">
            <a:spLocks noChangeArrowheads="1"/>
          </p:cNvSpPr>
          <p:nvPr/>
        </p:nvSpPr>
        <p:spPr bwMode="auto">
          <a:xfrm>
            <a:off x="1997075" y="3390900"/>
            <a:ext cx="792163"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600" b="1" i="1"/>
              <a:t>CMe </a:t>
            </a:r>
            <a:r>
              <a:rPr lang="it-IT" altLang="it-IT" sz="16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27424"/>
                                        </p:tgtEl>
                                        <p:attrNameLst>
                                          <p:attrName>style.visibility</p:attrName>
                                        </p:attrNameLst>
                                      </p:cBhvr>
                                      <p:to>
                                        <p:strVal val="visible"/>
                                      </p:to>
                                    </p:set>
                                    <p:anim calcmode="lin" valueType="num">
                                      <p:cBhvr additive="base">
                                        <p:cTn id="7" dur="500" fill="hold"/>
                                        <p:tgtEl>
                                          <p:spTgt spid="827424"/>
                                        </p:tgtEl>
                                        <p:attrNameLst>
                                          <p:attrName>ppt_x</p:attrName>
                                        </p:attrNameLst>
                                      </p:cBhvr>
                                      <p:tavLst>
                                        <p:tav tm="0">
                                          <p:val>
                                            <p:strVal val="0-#ppt_w/2"/>
                                          </p:val>
                                        </p:tav>
                                        <p:tav tm="100000">
                                          <p:val>
                                            <p:strVal val="#ppt_x"/>
                                          </p:val>
                                        </p:tav>
                                      </p:tavLst>
                                    </p:anim>
                                    <p:anim calcmode="lin" valueType="num">
                                      <p:cBhvr additive="base">
                                        <p:cTn id="8" dur="500" fill="hold"/>
                                        <p:tgtEl>
                                          <p:spTgt spid="82742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27432"/>
                                        </p:tgtEl>
                                        <p:attrNameLst>
                                          <p:attrName>style.visibility</p:attrName>
                                        </p:attrNameLst>
                                      </p:cBhvr>
                                      <p:to>
                                        <p:strVal val="visible"/>
                                      </p:to>
                                    </p:set>
                                    <p:anim calcmode="lin" valueType="num">
                                      <p:cBhvr additive="base">
                                        <p:cTn id="13" dur="500" fill="hold"/>
                                        <p:tgtEl>
                                          <p:spTgt spid="827432"/>
                                        </p:tgtEl>
                                        <p:attrNameLst>
                                          <p:attrName>ppt_x</p:attrName>
                                        </p:attrNameLst>
                                      </p:cBhvr>
                                      <p:tavLst>
                                        <p:tav tm="0">
                                          <p:val>
                                            <p:strVal val="#ppt_x"/>
                                          </p:val>
                                        </p:tav>
                                        <p:tav tm="100000">
                                          <p:val>
                                            <p:strVal val="#ppt_x"/>
                                          </p:val>
                                        </p:tav>
                                      </p:tavLst>
                                    </p:anim>
                                    <p:anim calcmode="lin" valueType="num">
                                      <p:cBhvr additive="base">
                                        <p:cTn id="14" dur="500" fill="hold"/>
                                        <p:tgtEl>
                                          <p:spTgt spid="82743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27426"/>
                                        </p:tgtEl>
                                        <p:attrNameLst>
                                          <p:attrName>style.visibility</p:attrName>
                                        </p:attrNameLst>
                                      </p:cBhvr>
                                      <p:to>
                                        <p:strVal val="visible"/>
                                      </p:to>
                                    </p:set>
                                    <p:anim calcmode="lin" valueType="num">
                                      <p:cBhvr additive="base">
                                        <p:cTn id="19" dur="500" fill="hold"/>
                                        <p:tgtEl>
                                          <p:spTgt spid="827426"/>
                                        </p:tgtEl>
                                        <p:attrNameLst>
                                          <p:attrName>ppt_x</p:attrName>
                                        </p:attrNameLst>
                                      </p:cBhvr>
                                      <p:tavLst>
                                        <p:tav tm="0">
                                          <p:val>
                                            <p:strVal val="0-#ppt_w/2"/>
                                          </p:val>
                                        </p:tav>
                                        <p:tav tm="100000">
                                          <p:val>
                                            <p:strVal val="#ppt_x"/>
                                          </p:val>
                                        </p:tav>
                                      </p:tavLst>
                                    </p:anim>
                                    <p:anim calcmode="lin" valueType="num">
                                      <p:cBhvr additive="base">
                                        <p:cTn id="20" dur="500" fill="hold"/>
                                        <p:tgtEl>
                                          <p:spTgt spid="82742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27433"/>
                                        </p:tgtEl>
                                        <p:attrNameLst>
                                          <p:attrName>style.visibility</p:attrName>
                                        </p:attrNameLst>
                                      </p:cBhvr>
                                      <p:to>
                                        <p:strVal val="visible"/>
                                      </p:to>
                                    </p:set>
                                    <p:anim calcmode="lin" valueType="num">
                                      <p:cBhvr additive="base">
                                        <p:cTn id="25" dur="500" fill="hold"/>
                                        <p:tgtEl>
                                          <p:spTgt spid="827433"/>
                                        </p:tgtEl>
                                        <p:attrNameLst>
                                          <p:attrName>ppt_x</p:attrName>
                                        </p:attrNameLst>
                                      </p:cBhvr>
                                      <p:tavLst>
                                        <p:tav tm="0">
                                          <p:val>
                                            <p:strVal val="#ppt_x"/>
                                          </p:val>
                                        </p:tav>
                                        <p:tav tm="100000">
                                          <p:val>
                                            <p:strVal val="#ppt_x"/>
                                          </p:val>
                                        </p:tav>
                                      </p:tavLst>
                                    </p:anim>
                                    <p:anim calcmode="lin" valueType="num">
                                      <p:cBhvr additive="base">
                                        <p:cTn id="26" dur="500" fill="hold"/>
                                        <p:tgtEl>
                                          <p:spTgt spid="82743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7410"/>
                                        </p:tgtEl>
                                        <p:attrNameLst>
                                          <p:attrName>style.visibility</p:attrName>
                                        </p:attrNameLst>
                                      </p:cBhvr>
                                      <p:to>
                                        <p:strVal val="visible"/>
                                      </p:to>
                                    </p:set>
                                    <p:anim calcmode="lin" valueType="num">
                                      <p:cBhvr additive="base">
                                        <p:cTn id="31" dur="500" fill="hold"/>
                                        <p:tgtEl>
                                          <p:spTgt spid="827410"/>
                                        </p:tgtEl>
                                        <p:attrNameLst>
                                          <p:attrName>ppt_x</p:attrName>
                                        </p:attrNameLst>
                                      </p:cBhvr>
                                      <p:tavLst>
                                        <p:tav tm="0">
                                          <p:val>
                                            <p:strVal val="#ppt_x"/>
                                          </p:val>
                                        </p:tav>
                                        <p:tav tm="100000">
                                          <p:val>
                                            <p:strVal val="#ppt_x"/>
                                          </p:val>
                                        </p:tav>
                                      </p:tavLst>
                                    </p:anim>
                                    <p:anim calcmode="lin" valueType="num">
                                      <p:cBhvr additive="base">
                                        <p:cTn id="32" dur="500" fill="hold"/>
                                        <p:tgtEl>
                                          <p:spTgt spid="82741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27440"/>
                                        </p:tgtEl>
                                        <p:attrNameLst>
                                          <p:attrName>style.visibility</p:attrName>
                                        </p:attrNameLst>
                                      </p:cBhvr>
                                      <p:to>
                                        <p:strVal val="visible"/>
                                      </p:to>
                                    </p:set>
                                    <p:anim calcmode="lin" valueType="num">
                                      <p:cBhvr additive="base">
                                        <p:cTn id="37" dur="500" fill="hold"/>
                                        <p:tgtEl>
                                          <p:spTgt spid="827440"/>
                                        </p:tgtEl>
                                        <p:attrNameLst>
                                          <p:attrName>ppt_x</p:attrName>
                                        </p:attrNameLst>
                                      </p:cBhvr>
                                      <p:tavLst>
                                        <p:tav tm="0">
                                          <p:val>
                                            <p:strVal val="#ppt_x"/>
                                          </p:val>
                                        </p:tav>
                                        <p:tav tm="100000">
                                          <p:val>
                                            <p:strVal val="#ppt_x"/>
                                          </p:val>
                                        </p:tav>
                                      </p:tavLst>
                                    </p:anim>
                                    <p:anim calcmode="lin" valueType="num">
                                      <p:cBhvr additive="base">
                                        <p:cTn id="38" dur="500" fill="hold"/>
                                        <p:tgtEl>
                                          <p:spTgt spid="82744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27438"/>
                                        </p:tgtEl>
                                        <p:attrNameLst>
                                          <p:attrName>style.visibility</p:attrName>
                                        </p:attrNameLst>
                                      </p:cBhvr>
                                      <p:to>
                                        <p:strVal val="visible"/>
                                      </p:to>
                                    </p:set>
                                    <p:anim calcmode="lin" valueType="num">
                                      <p:cBhvr additive="base">
                                        <p:cTn id="43" dur="500" fill="hold"/>
                                        <p:tgtEl>
                                          <p:spTgt spid="827438"/>
                                        </p:tgtEl>
                                        <p:attrNameLst>
                                          <p:attrName>ppt_x</p:attrName>
                                        </p:attrNameLst>
                                      </p:cBhvr>
                                      <p:tavLst>
                                        <p:tav tm="0">
                                          <p:val>
                                            <p:strVal val="#ppt_x"/>
                                          </p:val>
                                        </p:tav>
                                        <p:tav tm="100000">
                                          <p:val>
                                            <p:strVal val="#ppt_x"/>
                                          </p:val>
                                        </p:tav>
                                      </p:tavLst>
                                    </p:anim>
                                    <p:anim calcmode="lin" valueType="num">
                                      <p:cBhvr additive="base">
                                        <p:cTn id="44" dur="500" fill="hold"/>
                                        <p:tgtEl>
                                          <p:spTgt spid="82743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xit" presetSubtype="16" fill="hold" grpId="1" nodeType="clickEffect">
                                  <p:stCondLst>
                                    <p:cond delay="0"/>
                                  </p:stCondLst>
                                  <p:childTnLst>
                                    <p:animEffect transition="out" filter="box(in)">
                                      <p:cBhvr>
                                        <p:cTn id="48" dur="500"/>
                                        <p:tgtEl>
                                          <p:spTgt spid="827438"/>
                                        </p:tgtEl>
                                      </p:cBhvr>
                                    </p:animEffect>
                                    <p:set>
                                      <p:cBhvr>
                                        <p:cTn id="49" dur="1" fill="hold">
                                          <p:stCondLst>
                                            <p:cond delay="499"/>
                                          </p:stCondLst>
                                        </p:cTn>
                                        <p:tgtEl>
                                          <p:spTgt spid="827438"/>
                                        </p:tgtEl>
                                        <p:attrNameLst>
                                          <p:attrName>style.visibility</p:attrName>
                                        </p:attrNameLst>
                                      </p:cBhvr>
                                      <p:to>
                                        <p:strVal val="hidden"/>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827434"/>
                                        </p:tgtEl>
                                        <p:attrNameLst>
                                          <p:attrName>style.visibility</p:attrName>
                                        </p:attrNameLst>
                                      </p:cBhvr>
                                      <p:to>
                                        <p:strVal val="visible"/>
                                      </p:to>
                                    </p:set>
                                    <p:anim calcmode="lin" valueType="num">
                                      <p:cBhvr additive="base">
                                        <p:cTn id="54" dur="500" fill="hold"/>
                                        <p:tgtEl>
                                          <p:spTgt spid="827434"/>
                                        </p:tgtEl>
                                        <p:attrNameLst>
                                          <p:attrName>ppt_x</p:attrName>
                                        </p:attrNameLst>
                                      </p:cBhvr>
                                      <p:tavLst>
                                        <p:tav tm="0">
                                          <p:val>
                                            <p:strVal val="#ppt_x"/>
                                          </p:val>
                                        </p:tav>
                                        <p:tav tm="100000">
                                          <p:val>
                                            <p:strVal val="#ppt_x"/>
                                          </p:val>
                                        </p:tav>
                                      </p:tavLst>
                                    </p:anim>
                                    <p:anim calcmode="lin" valueType="num">
                                      <p:cBhvr additive="base">
                                        <p:cTn id="55" dur="500" fill="hold"/>
                                        <p:tgtEl>
                                          <p:spTgt spid="827434"/>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827441"/>
                                        </p:tgtEl>
                                        <p:attrNameLst>
                                          <p:attrName>style.visibility</p:attrName>
                                        </p:attrNameLst>
                                      </p:cBhvr>
                                      <p:to>
                                        <p:strVal val="visible"/>
                                      </p:to>
                                    </p:set>
                                    <p:anim calcmode="lin" valueType="num">
                                      <p:cBhvr additive="base">
                                        <p:cTn id="60" dur="500" fill="hold"/>
                                        <p:tgtEl>
                                          <p:spTgt spid="827441"/>
                                        </p:tgtEl>
                                        <p:attrNameLst>
                                          <p:attrName>ppt_x</p:attrName>
                                        </p:attrNameLst>
                                      </p:cBhvr>
                                      <p:tavLst>
                                        <p:tav tm="0">
                                          <p:val>
                                            <p:strVal val="#ppt_x"/>
                                          </p:val>
                                        </p:tav>
                                        <p:tav tm="100000">
                                          <p:val>
                                            <p:strVal val="#ppt_x"/>
                                          </p:val>
                                        </p:tav>
                                      </p:tavLst>
                                    </p:anim>
                                    <p:anim calcmode="lin" valueType="num">
                                      <p:cBhvr additive="base">
                                        <p:cTn id="61" dur="500" fill="hold"/>
                                        <p:tgtEl>
                                          <p:spTgt spid="827441"/>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827446"/>
                                        </p:tgtEl>
                                        <p:attrNameLst>
                                          <p:attrName>style.visibility</p:attrName>
                                        </p:attrNameLst>
                                      </p:cBhvr>
                                      <p:to>
                                        <p:strVal val="visible"/>
                                      </p:to>
                                    </p:set>
                                    <p:anim calcmode="lin" valueType="num">
                                      <p:cBhvr additive="base">
                                        <p:cTn id="66" dur="500" fill="hold"/>
                                        <p:tgtEl>
                                          <p:spTgt spid="827446"/>
                                        </p:tgtEl>
                                        <p:attrNameLst>
                                          <p:attrName>ppt_x</p:attrName>
                                        </p:attrNameLst>
                                      </p:cBhvr>
                                      <p:tavLst>
                                        <p:tav tm="0">
                                          <p:val>
                                            <p:strVal val="#ppt_x"/>
                                          </p:val>
                                        </p:tav>
                                        <p:tav tm="100000">
                                          <p:val>
                                            <p:strVal val="#ppt_x"/>
                                          </p:val>
                                        </p:tav>
                                      </p:tavLst>
                                    </p:anim>
                                    <p:anim calcmode="lin" valueType="num">
                                      <p:cBhvr additive="base">
                                        <p:cTn id="67" dur="500" fill="hold"/>
                                        <p:tgtEl>
                                          <p:spTgt spid="827446"/>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nodeType="clickEffect">
                                  <p:stCondLst>
                                    <p:cond delay="0"/>
                                  </p:stCondLst>
                                  <p:childTnLst>
                                    <p:set>
                                      <p:cBhvr>
                                        <p:cTn id="71" dur="1" fill="hold">
                                          <p:stCondLst>
                                            <p:cond delay="0"/>
                                          </p:stCondLst>
                                        </p:cTn>
                                        <p:tgtEl>
                                          <p:spTgt spid="827445"/>
                                        </p:tgtEl>
                                        <p:attrNameLst>
                                          <p:attrName>style.visibility</p:attrName>
                                        </p:attrNameLst>
                                      </p:cBhvr>
                                      <p:to>
                                        <p:strVal val="visible"/>
                                      </p:to>
                                    </p:set>
                                    <p:anim calcmode="lin" valueType="num">
                                      <p:cBhvr additive="base">
                                        <p:cTn id="72" dur="500" fill="hold"/>
                                        <p:tgtEl>
                                          <p:spTgt spid="827445"/>
                                        </p:tgtEl>
                                        <p:attrNameLst>
                                          <p:attrName>ppt_x</p:attrName>
                                        </p:attrNameLst>
                                      </p:cBhvr>
                                      <p:tavLst>
                                        <p:tav tm="0">
                                          <p:val>
                                            <p:strVal val="#ppt_x"/>
                                          </p:val>
                                        </p:tav>
                                        <p:tav tm="100000">
                                          <p:val>
                                            <p:strVal val="#ppt_x"/>
                                          </p:val>
                                        </p:tav>
                                      </p:tavLst>
                                    </p:anim>
                                    <p:anim calcmode="lin" valueType="num">
                                      <p:cBhvr additive="base">
                                        <p:cTn id="73" dur="500" fill="hold"/>
                                        <p:tgtEl>
                                          <p:spTgt spid="827445"/>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4" presetClass="exit" presetSubtype="16" fill="hold" nodeType="clickEffect">
                                  <p:stCondLst>
                                    <p:cond delay="0"/>
                                  </p:stCondLst>
                                  <p:childTnLst>
                                    <p:animEffect transition="out" filter="box(in)">
                                      <p:cBhvr>
                                        <p:cTn id="77" dur="500"/>
                                        <p:tgtEl>
                                          <p:spTgt spid="827445"/>
                                        </p:tgtEl>
                                      </p:cBhvr>
                                    </p:animEffect>
                                    <p:set>
                                      <p:cBhvr>
                                        <p:cTn id="78" dur="1" fill="hold">
                                          <p:stCondLst>
                                            <p:cond delay="499"/>
                                          </p:stCondLst>
                                        </p:cTn>
                                        <p:tgtEl>
                                          <p:spTgt spid="8274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7410" grpId="0"/>
      <p:bldP spid="827438" grpId="0" animBg="1"/>
      <p:bldP spid="827438" grpId="1" animBg="1"/>
      <p:bldP spid="827446" grpId="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FDB9EDB-ACFA-420A-8EDE-96BC89CCF0DC}"/>
              </a:ext>
            </a:extLst>
          </p:cNvPr>
          <p:cNvSpPr>
            <a:spLocks noGrp="1"/>
          </p:cNvSpPr>
          <p:nvPr>
            <p:ph type="sldNum" sz="quarter" idx="10"/>
          </p:nvPr>
        </p:nvSpPr>
        <p:spPr/>
        <p:txBody>
          <a:bodyPr/>
          <a:lstStyle/>
          <a:p>
            <a:fld id="{2287E6BB-87A3-4EF8-9DF2-B7A2DC29E107}" type="slidenum">
              <a:rPr lang="it-IT" altLang="it-IT"/>
              <a:pPr/>
              <a:t>41</a:t>
            </a:fld>
            <a:endParaRPr lang="it-IT" altLang="it-IT"/>
          </a:p>
        </p:txBody>
      </p:sp>
      <p:sp>
        <p:nvSpPr>
          <p:cNvPr id="954370" name="Rectangle 2">
            <a:extLst>
              <a:ext uri="{FF2B5EF4-FFF2-40B4-BE49-F238E27FC236}">
                <a16:creationId xmlns:a16="http://schemas.microsoft.com/office/drawing/2014/main" id="{46E3045B-F231-4741-8B4A-ACA079C65F61}"/>
              </a:ext>
            </a:extLst>
          </p:cNvPr>
          <p:cNvSpPr>
            <a:spLocks noGrp="1" noChangeArrowheads="1"/>
          </p:cNvSpPr>
          <p:nvPr>
            <p:ph type="title"/>
          </p:nvPr>
        </p:nvSpPr>
        <p:spPr/>
        <p:txBody>
          <a:bodyPr/>
          <a:lstStyle/>
          <a:p>
            <a:r>
              <a:rPr lang="it-IT" altLang="it-IT"/>
              <a:t>ii) Concorrenza monopolistica: equilibrio di lungo periodo</a:t>
            </a:r>
          </a:p>
        </p:txBody>
      </p:sp>
      <p:sp>
        <p:nvSpPr>
          <p:cNvPr id="954371" name="Rectangle 3">
            <a:extLst>
              <a:ext uri="{FF2B5EF4-FFF2-40B4-BE49-F238E27FC236}">
                <a16:creationId xmlns:a16="http://schemas.microsoft.com/office/drawing/2014/main" id="{6FBF5AE9-F405-49F1-BD70-7E5C323A8B56}"/>
              </a:ext>
            </a:extLst>
          </p:cNvPr>
          <p:cNvSpPr>
            <a:spLocks noGrp="1" noChangeArrowheads="1"/>
          </p:cNvSpPr>
          <p:nvPr>
            <p:ph type="body" idx="1"/>
          </p:nvPr>
        </p:nvSpPr>
        <p:spPr bwMode="auto">
          <a:xfrm>
            <a:off x="1260475" y="2276475"/>
            <a:ext cx="7199313"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r>
              <a:rPr lang="it-IT" altLang="it-IT" sz="1800" b="1">
                <a:solidFill>
                  <a:schemeClr val="hlink"/>
                </a:solidFill>
              </a:rPr>
              <a:t>Due condizioni per </a:t>
            </a:r>
            <a:r>
              <a:rPr lang="it-IT" altLang="it-IT" sz="1800" b="1" i="1">
                <a:solidFill>
                  <a:schemeClr val="hlink"/>
                </a:solidFill>
              </a:rPr>
              <a:t>q*</a:t>
            </a:r>
            <a:r>
              <a:rPr lang="it-IT" altLang="it-IT" sz="1800" b="1" i="1" baseline="-25000">
                <a:solidFill>
                  <a:schemeClr val="hlink"/>
                </a:solidFill>
              </a:rPr>
              <a:t>LP</a:t>
            </a:r>
            <a:r>
              <a:rPr lang="it-IT" altLang="it-IT" sz="1800" b="1">
                <a:solidFill>
                  <a:schemeClr val="hlink"/>
                </a:solidFill>
              </a:rPr>
              <a:t>:</a:t>
            </a:r>
          </a:p>
          <a:p>
            <a:pPr marL="533400" indent="-533400"/>
            <a:endParaRPr lang="it-IT" altLang="it-IT" sz="1800" b="1">
              <a:solidFill>
                <a:schemeClr val="hlink"/>
              </a:solidFill>
            </a:endParaRPr>
          </a:p>
          <a:p>
            <a:pPr marL="533400" indent="-533400"/>
            <a:r>
              <a:rPr lang="it-IT" altLang="it-IT" sz="1800" b="1" i="1">
                <a:solidFill>
                  <a:srgbClr val="FF3300"/>
                </a:solidFill>
              </a:rPr>
              <a:t>CMg</a:t>
            </a:r>
            <a:r>
              <a:rPr lang="it-IT" altLang="it-IT" sz="1800" b="1">
                <a:solidFill>
                  <a:srgbClr val="FF3300"/>
                </a:solidFill>
              </a:rPr>
              <a:t>(</a:t>
            </a:r>
            <a:r>
              <a:rPr lang="it-IT" altLang="it-IT" sz="1800" b="1" i="1">
                <a:solidFill>
                  <a:srgbClr val="FF3300"/>
                </a:solidFill>
              </a:rPr>
              <a:t>q*</a:t>
            </a:r>
            <a:r>
              <a:rPr lang="it-IT" altLang="it-IT" sz="1800" b="1" i="1" baseline="-25000">
                <a:solidFill>
                  <a:srgbClr val="FF3300"/>
                </a:solidFill>
              </a:rPr>
              <a:t>LP</a:t>
            </a:r>
            <a:r>
              <a:rPr lang="it-IT" altLang="it-IT" sz="1800" b="1">
                <a:solidFill>
                  <a:srgbClr val="FF3300"/>
                </a:solidFill>
              </a:rPr>
              <a:t>) = </a:t>
            </a:r>
            <a:r>
              <a:rPr lang="it-IT" altLang="it-IT" sz="1800" b="1" i="1">
                <a:solidFill>
                  <a:srgbClr val="FF3300"/>
                </a:solidFill>
              </a:rPr>
              <a:t>RMg</a:t>
            </a:r>
            <a:r>
              <a:rPr lang="it-IT" altLang="it-IT" sz="1800" b="1">
                <a:solidFill>
                  <a:srgbClr val="FF3300"/>
                </a:solidFill>
              </a:rPr>
              <a:t>(</a:t>
            </a:r>
            <a:r>
              <a:rPr lang="it-IT" altLang="it-IT" sz="1800" b="1" i="1">
                <a:solidFill>
                  <a:srgbClr val="FF3300"/>
                </a:solidFill>
              </a:rPr>
              <a:t>q*</a:t>
            </a:r>
            <a:r>
              <a:rPr lang="it-IT" altLang="it-IT" sz="1800" b="1" i="1" baseline="-25000">
                <a:solidFill>
                  <a:srgbClr val="FF3300"/>
                </a:solidFill>
              </a:rPr>
              <a:t>LP</a:t>
            </a:r>
            <a:r>
              <a:rPr lang="it-IT" altLang="it-IT" sz="1800" b="1">
                <a:solidFill>
                  <a:srgbClr val="FF3300"/>
                </a:solidFill>
              </a:rPr>
              <a:t>)</a:t>
            </a:r>
          </a:p>
          <a:p>
            <a:pPr marL="533400" indent="-533400"/>
            <a:endParaRPr lang="it-IT" altLang="it-IT" sz="1800" b="1">
              <a:solidFill>
                <a:srgbClr val="FF3300"/>
              </a:solidFill>
            </a:endParaRPr>
          </a:p>
          <a:p>
            <a:pPr marL="533400" indent="-533400"/>
            <a:r>
              <a:rPr lang="it-IT" altLang="it-IT" sz="1800" b="1" i="1">
                <a:solidFill>
                  <a:srgbClr val="FF3300"/>
                </a:solidFill>
              </a:rPr>
              <a:t>CMe</a:t>
            </a:r>
            <a:r>
              <a:rPr lang="it-IT" altLang="it-IT" sz="1800" b="1">
                <a:solidFill>
                  <a:srgbClr val="FF3300"/>
                </a:solidFill>
              </a:rPr>
              <a:t>(</a:t>
            </a:r>
            <a:r>
              <a:rPr lang="it-IT" altLang="it-IT" sz="1800" b="1" i="1">
                <a:solidFill>
                  <a:srgbClr val="FF3300"/>
                </a:solidFill>
              </a:rPr>
              <a:t>q*</a:t>
            </a:r>
            <a:r>
              <a:rPr lang="it-IT" altLang="it-IT" sz="1800" b="1" i="1" baseline="-25000">
                <a:solidFill>
                  <a:srgbClr val="FF3300"/>
                </a:solidFill>
              </a:rPr>
              <a:t>LP</a:t>
            </a:r>
            <a:r>
              <a:rPr lang="it-IT" altLang="it-IT" sz="1800" b="1">
                <a:solidFill>
                  <a:srgbClr val="FF3300"/>
                </a:solidFill>
              </a:rPr>
              <a:t>) = </a:t>
            </a:r>
            <a:r>
              <a:rPr lang="it-IT" altLang="it-IT" sz="1800" b="1" i="1">
                <a:solidFill>
                  <a:srgbClr val="FF3300"/>
                </a:solidFill>
              </a:rPr>
              <a:t>RMe</a:t>
            </a:r>
            <a:r>
              <a:rPr lang="it-IT" altLang="it-IT" sz="1800" b="1">
                <a:solidFill>
                  <a:srgbClr val="FF3300"/>
                </a:solidFill>
              </a:rPr>
              <a:t>(</a:t>
            </a:r>
            <a:r>
              <a:rPr lang="it-IT" altLang="it-IT" sz="1800" b="1" i="1">
                <a:solidFill>
                  <a:srgbClr val="FF3300"/>
                </a:solidFill>
              </a:rPr>
              <a:t>q*</a:t>
            </a:r>
            <a:r>
              <a:rPr lang="it-IT" altLang="it-IT" sz="1800" b="1" i="1" baseline="-25000">
                <a:solidFill>
                  <a:srgbClr val="FF3300"/>
                </a:solidFill>
              </a:rPr>
              <a:t>LP</a:t>
            </a:r>
            <a:r>
              <a:rPr lang="it-IT" altLang="it-IT" sz="1800" b="1">
                <a:solidFill>
                  <a:srgbClr val="FF3300"/>
                </a:solidFill>
              </a:rPr>
              <a:t>)</a:t>
            </a:r>
          </a:p>
          <a:p>
            <a:pPr marL="533400" indent="-533400"/>
            <a:endParaRPr lang="it-IT" altLang="it-IT" sz="1800" b="1">
              <a:solidFill>
                <a:srgbClr val="FF3300"/>
              </a:solidFill>
            </a:endParaRPr>
          </a:p>
          <a:p>
            <a:pPr marL="533400" indent="-533400"/>
            <a:endParaRPr lang="it-IT" altLang="it-IT" sz="1800" b="1"/>
          </a:p>
          <a:p>
            <a:pPr marL="533400" indent="-533400"/>
            <a:r>
              <a:rPr lang="it-IT" altLang="it-IT" sz="1800" b="1">
                <a:solidFill>
                  <a:schemeClr val="hlink"/>
                </a:solidFill>
              </a:rPr>
              <a:t>Come in concorrenza perfetta?</a:t>
            </a:r>
          </a:p>
          <a:p>
            <a:pPr marL="533400" indent="-533400"/>
            <a:endParaRPr lang="it-IT" altLang="it-IT" sz="1800" b="1">
              <a:solidFill>
                <a:schemeClr val="hlink"/>
              </a:solidFill>
            </a:endParaRPr>
          </a:p>
          <a:p>
            <a:pPr marL="533400" indent="-533400"/>
            <a:r>
              <a:rPr lang="it-IT" altLang="it-IT" sz="1800" b="1"/>
              <a:t>No! </a:t>
            </a:r>
            <a:r>
              <a:rPr lang="it-IT" altLang="it-IT" sz="1800" i="1"/>
              <a:t>q*</a:t>
            </a:r>
            <a:r>
              <a:rPr lang="it-IT" altLang="it-IT" sz="1800" i="1" baseline="-25000"/>
              <a:t>LP</a:t>
            </a:r>
            <a:r>
              <a:rPr lang="it-IT" altLang="it-IT" sz="1800"/>
              <a:t> è minore della quantità di equilibrio di lungo periodo in concorrenza perfetta</a:t>
            </a:r>
          </a:p>
          <a:p>
            <a:pPr marL="533400" indent="-533400"/>
            <a:r>
              <a:rPr lang="it-IT" altLang="it-IT" sz="1800" b="1">
                <a:solidFill>
                  <a:srgbClr val="FF3300"/>
                </a:solidFill>
              </a:rPr>
              <a:t>In concorrenza monopolistica l’impresa non riesce ad essere economicamente efficiente</a:t>
            </a:r>
            <a:r>
              <a:rPr lang="it-IT" altLang="it-IT" sz="1800"/>
              <a:t> (</a:t>
            </a:r>
            <a:r>
              <a:rPr lang="it-IT" altLang="it-IT" sz="1800" b="1"/>
              <a:t>Figura 9</a:t>
            </a:r>
            <a:r>
              <a:rPr lang="it-IT" altLang="it-IT" sz="1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54371">
                                            <p:txEl>
                                              <p:pRg st="0" end="0"/>
                                            </p:txEl>
                                          </p:spTgt>
                                        </p:tgtEl>
                                        <p:attrNameLst>
                                          <p:attrName>style.visibility</p:attrName>
                                        </p:attrNameLst>
                                      </p:cBhvr>
                                      <p:to>
                                        <p:strVal val="visible"/>
                                      </p:to>
                                    </p:set>
                                    <p:animEffect transition="in" filter="slide(fromBottom)">
                                      <p:cBhvr>
                                        <p:cTn id="7" dur="500"/>
                                        <p:tgtEl>
                                          <p:spTgt spid="954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54371">
                                            <p:txEl>
                                              <p:pRg st="2" end="2"/>
                                            </p:txEl>
                                          </p:spTgt>
                                        </p:tgtEl>
                                        <p:attrNameLst>
                                          <p:attrName>style.visibility</p:attrName>
                                        </p:attrNameLst>
                                      </p:cBhvr>
                                      <p:to>
                                        <p:strVal val="visible"/>
                                      </p:to>
                                    </p:set>
                                    <p:animEffect transition="in" filter="slide(fromBottom)">
                                      <p:cBhvr>
                                        <p:cTn id="12" dur="500"/>
                                        <p:tgtEl>
                                          <p:spTgt spid="9543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54371">
                                            <p:txEl>
                                              <p:pRg st="4" end="4"/>
                                            </p:txEl>
                                          </p:spTgt>
                                        </p:tgtEl>
                                        <p:attrNameLst>
                                          <p:attrName>style.visibility</p:attrName>
                                        </p:attrNameLst>
                                      </p:cBhvr>
                                      <p:to>
                                        <p:strVal val="visible"/>
                                      </p:to>
                                    </p:set>
                                    <p:animEffect transition="in" filter="slide(fromBottom)">
                                      <p:cBhvr>
                                        <p:cTn id="17" dur="500"/>
                                        <p:tgtEl>
                                          <p:spTgt spid="9543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54371">
                                            <p:txEl>
                                              <p:pRg st="7" end="7"/>
                                            </p:txEl>
                                          </p:spTgt>
                                        </p:tgtEl>
                                        <p:attrNameLst>
                                          <p:attrName>style.visibility</p:attrName>
                                        </p:attrNameLst>
                                      </p:cBhvr>
                                      <p:to>
                                        <p:strVal val="visible"/>
                                      </p:to>
                                    </p:set>
                                    <p:animEffect transition="in" filter="slide(fromBottom)">
                                      <p:cBhvr>
                                        <p:cTn id="22" dur="500"/>
                                        <p:tgtEl>
                                          <p:spTgt spid="954371">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54371">
                                            <p:txEl>
                                              <p:pRg st="9" end="9"/>
                                            </p:txEl>
                                          </p:spTgt>
                                        </p:tgtEl>
                                        <p:attrNameLst>
                                          <p:attrName>style.visibility</p:attrName>
                                        </p:attrNameLst>
                                      </p:cBhvr>
                                      <p:to>
                                        <p:strVal val="visible"/>
                                      </p:to>
                                    </p:set>
                                    <p:animEffect transition="in" filter="slide(fromBottom)">
                                      <p:cBhvr>
                                        <p:cTn id="27" dur="500"/>
                                        <p:tgtEl>
                                          <p:spTgt spid="954371">
                                            <p:txEl>
                                              <p:pRg st="9" end="9"/>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54371">
                                            <p:txEl>
                                              <p:pRg st="10" end="10"/>
                                            </p:txEl>
                                          </p:spTgt>
                                        </p:tgtEl>
                                        <p:attrNameLst>
                                          <p:attrName>style.visibility</p:attrName>
                                        </p:attrNameLst>
                                      </p:cBhvr>
                                      <p:to>
                                        <p:strVal val="visible"/>
                                      </p:to>
                                    </p:set>
                                    <p:animEffect transition="in" filter="slide(fromBottom)">
                                      <p:cBhvr>
                                        <p:cTn id="32" dur="500"/>
                                        <p:tgtEl>
                                          <p:spTgt spid="9543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437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 name="Segnaposto numero diapositiva 2">
            <a:extLst>
              <a:ext uri="{FF2B5EF4-FFF2-40B4-BE49-F238E27FC236}">
                <a16:creationId xmlns:a16="http://schemas.microsoft.com/office/drawing/2014/main" id="{0C1BA533-20B8-4804-A05E-298C59AF96FE}"/>
              </a:ext>
            </a:extLst>
          </p:cNvPr>
          <p:cNvSpPr>
            <a:spLocks noGrp="1"/>
          </p:cNvSpPr>
          <p:nvPr>
            <p:ph type="sldNum" sz="quarter" idx="10"/>
          </p:nvPr>
        </p:nvSpPr>
        <p:spPr/>
        <p:txBody>
          <a:bodyPr/>
          <a:lstStyle/>
          <a:p>
            <a:fld id="{5223CF63-4B21-44E6-B623-C375AE5CAD21}" type="slidenum">
              <a:rPr lang="it-IT" altLang="it-IT"/>
              <a:pPr/>
              <a:t>42</a:t>
            </a:fld>
            <a:endParaRPr lang="it-IT" altLang="it-IT"/>
          </a:p>
        </p:txBody>
      </p:sp>
      <p:sp>
        <p:nvSpPr>
          <p:cNvPr id="956418" name="Rectangle 2">
            <a:extLst>
              <a:ext uri="{FF2B5EF4-FFF2-40B4-BE49-F238E27FC236}">
                <a16:creationId xmlns:a16="http://schemas.microsoft.com/office/drawing/2014/main" id="{56A1A911-D0AD-4696-BF52-9ABB075AB00E}"/>
              </a:ext>
            </a:extLst>
          </p:cNvPr>
          <p:cNvSpPr>
            <a:spLocks noGrp="1" noChangeArrowheads="1"/>
          </p:cNvSpPr>
          <p:nvPr>
            <p:ph type="title"/>
          </p:nvPr>
        </p:nvSpPr>
        <p:spPr/>
        <p:txBody>
          <a:bodyPr/>
          <a:lstStyle/>
          <a:p>
            <a:r>
              <a:rPr lang="it-IT" altLang="it-IT"/>
              <a:t>ii) Figura 9 – Confronto di lungo periodo fra concorrenza monopolistica e concorrenza perfetta</a:t>
            </a:r>
            <a:r>
              <a:rPr lang="it-IT" altLang="it-IT" sz="1600"/>
              <a:t> </a:t>
            </a:r>
          </a:p>
        </p:txBody>
      </p:sp>
      <p:grpSp>
        <p:nvGrpSpPr>
          <p:cNvPr id="956419" name="Group 3">
            <a:extLst>
              <a:ext uri="{FF2B5EF4-FFF2-40B4-BE49-F238E27FC236}">
                <a16:creationId xmlns:a16="http://schemas.microsoft.com/office/drawing/2014/main" id="{55F432BF-2EF2-4EDB-82D2-FDE2077C4432}"/>
              </a:ext>
            </a:extLst>
          </p:cNvPr>
          <p:cNvGrpSpPr>
            <a:grpSpLocks/>
          </p:cNvGrpSpPr>
          <p:nvPr/>
        </p:nvGrpSpPr>
        <p:grpSpPr bwMode="auto">
          <a:xfrm>
            <a:off x="3132138" y="2420938"/>
            <a:ext cx="4160837" cy="2308225"/>
            <a:chOff x="1973" y="1525"/>
            <a:chExt cx="2621" cy="1454"/>
          </a:xfrm>
        </p:grpSpPr>
        <p:sp>
          <p:nvSpPr>
            <p:cNvPr id="956420" name="Rectangle 4">
              <a:extLst>
                <a:ext uri="{FF2B5EF4-FFF2-40B4-BE49-F238E27FC236}">
                  <a16:creationId xmlns:a16="http://schemas.microsoft.com/office/drawing/2014/main" id="{9CC62B63-3CF4-4D8C-B20F-10EDDE3E3328}"/>
                </a:ext>
              </a:extLst>
            </p:cNvPr>
            <p:cNvSpPr>
              <a:spLocks noChangeArrowheads="1"/>
            </p:cNvSpPr>
            <p:nvPr/>
          </p:nvSpPr>
          <p:spPr bwMode="auto">
            <a:xfrm>
              <a:off x="4266" y="2760"/>
              <a:ext cx="328"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D</a:t>
              </a:r>
              <a:endParaRPr lang="it-IT" altLang="it-IT" sz="1400" b="1"/>
            </a:p>
          </p:txBody>
        </p:sp>
        <p:sp>
          <p:nvSpPr>
            <p:cNvPr id="956421" name="Line 5">
              <a:extLst>
                <a:ext uri="{FF2B5EF4-FFF2-40B4-BE49-F238E27FC236}">
                  <a16:creationId xmlns:a16="http://schemas.microsoft.com/office/drawing/2014/main" id="{4CAA964C-2017-43E0-B2F6-00B3271C66F8}"/>
                </a:ext>
              </a:extLst>
            </p:cNvPr>
            <p:cNvSpPr>
              <a:spLocks noChangeShapeType="1"/>
            </p:cNvSpPr>
            <p:nvPr/>
          </p:nvSpPr>
          <p:spPr bwMode="auto">
            <a:xfrm>
              <a:off x="1973" y="1525"/>
              <a:ext cx="2268" cy="1289"/>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956422" name="Group 6">
            <a:extLst>
              <a:ext uri="{FF2B5EF4-FFF2-40B4-BE49-F238E27FC236}">
                <a16:creationId xmlns:a16="http://schemas.microsoft.com/office/drawing/2014/main" id="{DCEEEFB9-8CCC-4155-87F1-293AB602625A}"/>
              </a:ext>
            </a:extLst>
          </p:cNvPr>
          <p:cNvGrpSpPr>
            <a:grpSpLocks/>
          </p:cNvGrpSpPr>
          <p:nvPr/>
        </p:nvGrpSpPr>
        <p:grpSpPr bwMode="auto">
          <a:xfrm>
            <a:off x="3149600" y="2420938"/>
            <a:ext cx="3446463" cy="2973387"/>
            <a:chOff x="1984" y="1793"/>
            <a:chExt cx="2171" cy="1873"/>
          </a:xfrm>
        </p:grpSpPr>
        <p:sp>
          <p:nvSpPr>
            <p:cNvPr id="956423" name="Rectangle 7">
              <a:extLst>
                <a:ext uri="{FF2B5EF4-FFF2-40B4-BE49-F238E27FC236}">
                  <a16:creationId xmlns:a16="http://schemas.microsoft.com/office/drawing/2014/main" id="{0024775D-CD7B-49DA-BA87-46849F36D933}"/>
                </a:ext>
              </a:extLst>
            </p:cNvPr>
            <p:cNvSpPr>
              <a:spLocks noChangeArrowheads="1"/>
            </p:cNvSpPr>
            <p:nvPr/>
          </p:nvSpPr>
          <p:spPr bwMode="auto">
            <a:xfrm>
              <a:off x="3608" y="3415"/>
              <a:ext cx="547" cy="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RMg</a:t>
              </a:r>
              <a:endParaRPr lang="it-IT" altLang="it-IT" sz="1400" b="1"/>
            </a:p>
          </p:txBody>
        </p:sp>
        <p:sp>
          <p:nvSpPr>
            <p:cNvPr id="956424" name="Line 8">
              <a:extLst>
                <a:ext uri="{FF2B5EF4-FFF2-40B4-BE49-F238E27FC236}">
                  <a16:creationId xmlns:a16="http://schemas.microsoft.com/office/drawing/2014/main" id="{AA7DE023-F6BC-4817-8DDA-0E644D4C730D}"/>
                </a:ext>
              </a:extLst>
            </p:cNvPr>
            <p:cNvSpPr>
              <a:spLocks noChangeShapeType="1"/>
            </p:cNvSpPr>
            <p:nvPr/>
          </p:nvSpPr>
          <p:spPr bwMode="auto">
            <a:xfrm>
              <a:off x="1984" y="1793"/>
              <a:ext cx="1624" cy="1733"/>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956425" name="Group 9">
            <a:extLst>
              <a:ext uri="{FF2B5EF4-FFF2-40B4-BE49-F238E27FC236}">
                <a16:creationId xmlns:a16="http://schemas.microsoft.com/office/drawing/2014/main" id="{47D24F65-AF76-450F-8958-CFA68556E8D8}"/>
              </a:ext>
            </a:extLst>
          </p:cNvPr>
          <p:cNvGrpSpPr>
            <a:grpSpLocks/>
          </p:cNvGrpSpPr>
          <p:nvPr/>
        </p:nvGrpSpPr>
        <p:grpSpPr bwMode="auto">
          <a:xfrm>
            <a:off x="4635500" y="2708275"/>
            <a:ext cx="2449513" cy="2139950"/>
            <a:chOff x="2920" y="1706"/>
            <a:chExt cx="1543" cy="1348"/>
          </a:xfrm>
        </p:grpSpPr>
        <p:sp>
          <p:nvSpPr>
            <p:cNvPr id="956426" name="Rectangle 10">
              <a:extLst>
                <a:ext uri="{FF2B5EF4-FFF2-40B4-BE49-F238E27FC236}">
                  <a16:creationId xmlns:a16="http://schemas.microsoft.com/office/drawing/2014/main" id="{4BF86934-01B0-4311-B98A-5432A9C838F9}"/>
                </a:ext>
              </a:extLst>
            </p:cNvPr>
            <p:cNvSpPr>
              <a:spLocks noChangeArrowheads="1"/>
            </p:cNvSpPr>
            <p:nvPr/>
          </p:nvSpPr>
          <p:spPr bwMode="auto">
            <a:xfrm>
              <a:off x="3916" y="1706"/>
              <a:ext cx="547" cy="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CMg</a:t>
              </a:r>
              <a:endParaRPr lang="it-IT" altLang="it-IT" sz="1400" b="1"/>
            </a:p>
          </p:txBody>
        </p:sp>
        <p:sp>
          <p:nvSpPr>
            <p:cNvPr id="956427" name="Arc 11">
              <a:extLst>
                <a:ext uri="{FF2B5EF4-FFF2-40B4-BE49-F238E27FC236}">
                  <a16:creationId xmlns:a16="http://schemas.microsoft.com/office/drawing/2014/main" id="{0F3A800A-DB80-4911-A92C-98ECB994F81F}"/>
                </a:ext>
              </a:extLst>
            </p:cNvPr>
            <p:cNvSpPr>
              <a:spLocks/>
            </p:cNvSpPr>
            <p:nvPr/>
          </p:nvSpPr>
          <p:spPr bwMode="auto">
            <a:xfrm flipV="1">
              <a:off x="2920" y="1842"/>
              <a:ext cx="1315" cy="1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
        <p:nvSpPr>
          <p:cNvPr id="956428" name="Rectangle 12">
            <a:extLst>
              <a:ext uri="{FF2B5EF4-FFF2-40B4-BE49-F238E27FC236}">
                <a16:creationId xmlns:a16="http://schemas.microsoft.com/office/drawing/2014/main" id="{BB055C99-6945-47F7-AA4D-AAE6534FB6C3}"/>
              </a:ext>
            </a:extLst>
          </p:cNvPr>
          <p:cNvSpPr>
            <a:spLocks noChangeArrowheads="1"/>
          </p:cNvSpPr>
          <p:nvPr/>
        </p:nvSpPr>
        <p:spPr bwMode="auto">
          <a:xfrm>
            <a:off x="5076825" y="4797425"/>
            <a:ext cx="868363"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A</a:t>
            </a:r>
            <a:endParaRPr lang="it-IT" altLang="it-IT" sz="1400" b="1"/>
          </a:p>
        </p:txBody>
      </p:sp>
      <p:grpSp>
        <p:nvGrpSpPr>
          <p:cNvPr id="956429" name="Group 13">
            <a:extLst>
              <a:ext uri="{FF2B5EF4-FFF2-40B4-BE49-F238E27FC236}">
                <a16:creationId xmlns:a16="http://schemas.microsoft.com/office/drawing/2014/main" id="{1425ED90-C90F-48E3-9344-E60CB0994C11}"/>
              </a:ext>
            </a:extLst>
          </p:cNvPr>
          <p:cNvGrpSpPr>
            <a:grpSpLocks/>
          </p:cNvGrpSpPr>
          <p:nvPr/>
        </p:nvGrpSpPr>
        <p:grpSpPr bwMode="auto">
          <a:xfrm>
            <a:off x="2619375" y="2366963"/>
            <a:ext cx="4870450" cy="3965575"/>
            <a:chOff x="1650" y="1491"/>
            <a:chExt cx="3068" cy="2498"/>
          </a:xfrm>
        </p:grpSpPr>
        <p:sp>
          <p:nvSpPr>
            <p:cNvPr id="956430" name="Rectangle 14">
              <a:extLst>
                <a:ext uri="{FF2B5EF4-FFF2-40B4-BE49-F238E27FC236}">
                  <a16:creationId xmlns:a16="http://schemas.microsoft.com/office/drawing/2014/main" id="{61BDBE4C-0A7D-48B4-A133-500C01629F11}"/>
                </a:ext>
              </a:extLst>
            </p:cNvPr>
            <p:cNvSpPr>
              <a:spLocks noChangeArrowheads="1"/>
            </p:cNvSpPr>
            <p:nvPr/>
          </p:nvSpPr>
          <p:spPr bwMode="auto">
            <a:xfrm>
              <a:off x="1650" y="1506"/>
              <a:ext cx="294" cy="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 p</a:t>
              </a:r>
              <a:endParaRPr lang="it-IT" altLang="it-IT" sz="1400" b="1"/>
            </a:p>
          </p:txBody>
        </p:sp>
        <p:sp>
          <p:nvSpPr>
            <p:cNvPr id="956431" name="Rectangle 15">
              <a:extLst>
                <a:ext uri="{FF2B5EF4-FFF2-40B4-BE49-F238E27FC236}">
                  <a16:creationId xmlns:a16="http://schemas.microsoft.com/office/drawing/2014/main" id="{8D110A5A-B5EA-4265-8856-E516A8C11FA9}"/>
                </a:ext>
              </a:extLst>
            </p:cNvPr>
            <p:cNvSpPr>
              <a:spLocks noChangeArrowheads="1"/>
            </p:cNvSpPr>
            <p:nvPr/>
          </p:nvSpPr>
          <p:spPr bwMode="auto">
            <a:xfrm>
              <a:off x="4389" y="3769"/>
              <a:ext cx="329"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q</a:t>
              </a:r>
              <a:endParaRPr lang="it-IT" altLang="it-IT" sz="1400" b="1"/>
            </a:p>
          </p:txBody>
        </p:sp>
        <p:sp>
          <p:nvSpPr>
            <p:cNvPr id="956432" name="Freeform 16">
              <a:extLst>
                <a:ext uri="{FF2B5EF4-FFF2-40B4-BE49-F238E27FC236}">
                  <a16:creationId xmlns:a16="http://schemas.microsoft.com/office/drawing/2014/main" id="{5F0E1934-1CB2-4165-AC44-C5E0C59D38C6}"/>
                </a:ext>
              </a:extLst>
            </p:cNvPr>
            <p:cNvSpPr>
              <a:spLocks/>
            </p:cNvSpPr>
            <p:nvPr/>
          </p:nvSpPr>
          <p:spPr bwMode="auto">
            <a:xfrm>
              <a:off x="1980" y="1491"/>
              <a:ext cx="2561" cy="2261"/>
            </a:xfrm>
            <a:custGeom>
              <a:avLst/>
              <a:gdLst>
                <a:gd name="T0" fmla="*/ 0 w 2520"/>
                <a:gd name="T1" fmla="*/ 0 h 2960"/>
                <a:gd name="T2" fmla="*/ 0 w 2520"/>
                <a:gd name="T3" fmla="*/ 2960 h 2960"/>
                <a:gd name="T4" fmla="*/ 2520 w 2520"/>
                <a:gd name="T5" fmla="*/ 2960 h 2960"/>
              </a:gdLst>
              <a:ahLst/>
              <a:cxnLst>
                <a:cxn ang="0">
                  <a:pos x="T0" y="T1"/>
                </a:cxn>
                <a:cxn ang="0">
                  <a:pos x="T2" y="T3"/>
                </a:cxn>
                <a:cxn ang="0">
                  <a:pos x="T4" y="T5"/>
                </a:cxn>
              </a:cxnLst>
              <a:rect l="0" t="0" r="r" b="b"/>
              <a:pathLst>
                <a:path w="2520" h="2960">
                  <a:moveTo>
                    <a:pt x="0" y="0"/>
                  </a:moveTo>
                  <a:lnTo>
                    <a:pt x="0" y="2960"/>
                  </a:lnTo>
                  <a:lnTo>
                    <a:pt x="2520" y="2960"/>
                  </a:lnTo>
                </a:path>
              </a:pathLst>
            </a:custGeom>
            <a:noFill/>
            <a:ln w="25400">
              <a:solidFill>
                <a:srgbClr val="000000"/>
              </a:solidFill>
              <a:round/>
              <a:headEnd type="triangl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956433" name="Rectangle 17">
              <a:extLst>
                <a:ext uri="{FF2B5EF4-FFF2-40B4-BE49-F238E27FC236}">
                  <a16:creationId xmlns:a16="http://schemas.microsoft.com/office/drawing/2014/main" id="{9122E53F-56AA-4C25-9358-67A120714660}"/>
                </a:ext>
              </a:extLst>
            </p:cNvPr>
            <p:cNvSpPr>
              <a:spLocks noChangeArrowheads="1"/>
            </p:cNvSpPr>
            <p:nvPr/>
          </p:nvSpPr>
          <p:spPr bwMode="auto">
            <a:xfrm>
              <a:off x="1857" y="3750"/>
              <a:ext cx="247"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0</a:t>
              </a:r>
            </a:p>
          </p:txBody>
        </p:sp>
      </p:grpSp>
      <p:grpSp>
        <p:nvGrpSpPr>
          <p:cNvPr id="956434" name="Group 18">
            <a:extLst>
              <a:ext uri="{FF2B5EF4-FFF2-40B4-BE49-F238E27FC236}">
                <a16:creationId xmlns:a16="http://schemas.microsoft.com/office/drawing/2014/main" id="{26380966-3CBA-4EE5-8BAA-2D41B0981CD2}"/>
              </a:ext>
            </a:extLst>
          </p:cNvPr>
          <p:cNvGrpSpPr>
            <a:grpSpLocks/>
          </p:cNvGrpSpPr>
          <p:nvPr/>
        </p:nvGrpSpPr>
        <p:grpSpPr bwMode="auto">
          <a:xfrm>
            <a:off x="4343400" y="2565400"/>
            <a:ext cx="3908425" cy="1527175"/>
            <a:chOff x="2736" y="1616"/>
            <a:chExt cx="2462" cy="962"/>
          </a:xfrm>
        </p:grpSpPr>
        <p:sp>
          <p:nvSpPr>
            <p:cNvPr id="956435" name="Rectangle 19">
              <a:extLst>
                <a:ext uri="{FF2B5EF4-FFF2-40B4-BE49-F238E27FC236}">
                  <a16:creationId xmlns:a16="http://schemas.microsoft.com/office/drawing/2014/main" id="{0BF2992C-284A-45E1-812B-90F43CE89048}"/>
                </a:ext>
              </a:extLst>
            </p:cNvPr>
            <p:cNvSpPr>
              <a:spLocks noChangeArrowheads="1"/>
            </p:cNvSpPr>
            <p:nvPr/>
          </p:nvSpPr>
          <p:spPr bwMode="auto">
            <a:xfrm>
              <a:off x="4649" y="1616"/>
              <a:ext cx="549" cy="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CMe</a:t>
              </a:r>
              <a:endParaRPr lang="it-IT" altLang="it-IT" sz="1400" b="1"/>
            </a:p>
          </p:txBody>
        </p:sp>
        <p:sp>
          <p:nvSpPr>
            <p:cNvPr id="956436" name="Freeform 20">
              <a:extLst>
                <a:ext uri="{FF2B5EF4-FFF2-40B4-BE49-F238E27FC236}">
                  <a16:creationId xmlns:a16="http://schemas.microsoft.com/office/drawing/2014/main" id="{DCB52AA4-FF8D-4614-B435-E75C5AC845A1}"/>
                </a:ext>
              </a:extLst>
            </p:cNvPr>
            <p:cNvSpPr>
              <a:spLocks/>
            </p:cNvSpPr>
            <p:nvPr/>
          </p:nvSpPr>
          <p:spPr bwMode="auto">
            <a:xfrm>
              <a:off x="2736" y="1752"/>
              <a:ext cx="2132" cy="826"/>
            </a:xfrm>
            <a:custGeom>
              <a:avLst/>
              <a:gdLst>
                <a:gd name="T0" fmla="*/ 0 w 1361"/>
                <a:gd name="T1" fmla="*/ 0 h 1074"/>
                <a:gd name="T2" fmla="*/ 408 w 1361"/>
                <a:gd name="T3" fmla="*/ 726 h 1074"/>
                <a:gd name="T4" fmla="*/ 907 w 1361"/>
                <a:gd name="T5" fmla="*/ 953 h 1074"/>
                <a:gd name="T6" fmla="*/ 1361 w 1361"/>
                <a:gd name="T7" fmla="*/ 0 h 1074"/>
              </a:gdLst>
              <a:ahLst/>
              <a:cxnLst>
                <a:cxn ang="0">
                  <a:pos x="T0" y="T1"/>
                </a:cxn>
                <a:cxn ang="0">
                  <a:pos x="T2" y="T3"/>
                </a:cxn>
                <a:cxn ang="0">
                  <a:pos x="T4" y="T5"/>
                </a:cxn>
                <a:cxn ang="0">
                  <a:pos x="T6" y="T7"/>
                </a:cxn>
              </a:cxnLst>
              <a:rect l="0" t="0" r="r" b="b"/>
              <a:pathLst>
                <a:path w="1361" h="1074">
                  <a:moveTo>
                    <a:pt x="0" y="0"/>
                  </a:moveTo>
                  <a:cubicBezTo>
                    <a:pt x="128" y="283"/>
                    <a:pt x="257" y="567"/>
                    <a:pt x="408" y="726"/>
                  </a:cubicBezTo>
                  <a:cubicBezTo>
                    <a:pt x="559" y="885"/>
                    <a:pt x="748" y="1074"/>
                    <a:pt x="907" y="953"/>
                  </a:cubicBezTo>
                  <a:cubicBezTo>
                    <a:pt x="1066" y="832"/>
                    <a:pt x="1213" y="416"/>
                    <a:pt x="1361" y="0"/>
                  </a:cubicBezTo>
                </a:path>
              </a:pathLst>
            </a:custGeom>
            <a:noFill/>
            <a:ln w="25400" cap="flat"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956437" name="Group 21">
            <a:extLst>
              <a:ext uri="{FF2B5EF4-FFF2-40B4-BE49-F238E27FC236}">
                <a16:creationId xmlns:a16="http://schemas.microsoft.com/office/drawing/2014/main" id="{F6854783-3284-4BBE-942C-171A15DBCA86}"/>
              </a:ext>
            </a:extLst>
          </p:cNvPr>
          <p:cNvGrpSpPr>
            <a:grpSpLocks/>
          </p:cNvGrpSpPr>
          <p:nvPr/>
        </p:nvGrpSpPr>
        <p:grpSpPr bwMode="auto">
          <a:xfrm>
            <a:off x="2668588" y="3357563"/>
            <a:ext cx="3478212" cy="2592387"/>
            <a:chOff x="1681" y="2115"/>
            <a:chExt cx="2191" cy="1633"/>
          </a:xfrm>
        </p:grpSpPr>
        <p:sp>
          <p:nvSpPr>
            <p:cNvPr id="956438" name="Rectangle 22">
              <a:extLst>
                <a:ext uri="{FF2B5EF4-FFF2-40B4-BE49-F238E27FC236}">
                  <a16:creationId xmlns:a16="http://schemas.microsoft.com/office/drawing/2014/main" id="{E914E7EA-EA12-4BB5-B883-8ACA702972BC}"/>
                </a:ext>
              </a:extLst>
            </p:cNvPr>
            <p:cNvSpPr>
              <a:spLocks noChangeArrowheads="1"/>
            </p:cNvSpPr>
            <p:nvPr/>
          </p:nvSpPr>
          <p:spPr bwMode="auto">
            <a:xfrm>
              <a:off x="3325" y="2115"/>
              <a:ext cx="547" cy="2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i="1"/>
                <a:t>B</a:t>
              </a:r>
              <a:endParaRPr lang="it-IT" altLang="it-IT" sz="1400" b="1"/>
            </a:p>
          </p:txBody>
        </p:sp>
        <p:sp>
          <p:nvSpPr>
            <p:cNvPr id="956439" name="Text Box 23">
              <a:extLst>
                <a:ext uri="{FF2B5EF4-FFF2-40B4-BE49-F238E27FC236}">
                  <a16:creationId xmlns:a16="http://schemas.microsoft.com/office/drawing/2014/main" id="{09EB8449-BD64-4A49-843D-2C42BB936FA6}"/>
                </a:ext>
              </a:extLst>
            </p:cNvPr>
            <p:cNvSpPr txBox="1">
              <a:spLocks noChangeArrowheads="1"/>
            </p:cNvSpPr>
            <p:nvPr/>
          </p:nvSpPr>
          <p:spPr bwMode="auto">
            <a:xfrm>
              <a:off x="1681" y="2164"/>
              <a:ext cx="655" cy="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000" i="1"/>
                <a:t> </a:t>
              </a:r>
              <a:r>
                <a:rPr lang="it-IT" altLang="it-IT" sz="1400" b="1" i="1"/>
                <a:t>p</a:t>
              </a:r>
              <a:r>
                <a:rPr lang="it-IT" altLang="it-IT" sz="1200" b="1" i="1"/>
                <a:t>*</a:t>
              </a:r>
              <a:r>
                <a:rPr lang="it-IT" altLang="it-IT" sz="1400" b="1" i="1" baseline="-25000"/>
                <a:t>CM</a:t>
              </a:r>
              <a:endParaRPr lang="it-IT" altLang="it-IT" sz="1400" b="1"/>
            </a:p>
          </p:txBody>
        </p:sp>
        <p:sp>
          <p:nvSpPr>
            <p:cNvPr id="956440" name="Line 24">
              <a:extLst>
                <a:ext uri="{FF2B5EF4-FFF2-40B4-BE49-F238E27FC236}">
                  <a16:creationId xmlns:a16="http://schemas.microsoft.com/office/drawing/2014/main" id="{C237FC5F-328A-4526-8119-C5814CDBAACC}"/>
                </a:ext>
              </a:extLst>
            </p:cNvPr>
            <p:cNvSpPr>
              <a:spLocks noChangeShapeType="1"/>
            </p:cNvSpPr>
            <p:nvPr/>
          </p:nvSpPr>
          <p:spPr bwMode="auto">
            <a:xfrm>
              <a:off x="3350" y="2296"/>
              <a:ext cx="0" cy="1452"/>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56441" name="Line 25">
              <a:extLst>
                <a:ext uri="{FF2B5EF4-FFF2-40B4-BE49-F238E27FC236}">
                  <a16:creationId xmlns:a16="http://schemas.microsoft.com/office/drawing/2014/main" id="{9DAE0956-7CC1-410A-9A1F-AD76800FA4D1}"/>
                </a:ext>
              </a:extLst>
            </p:cNvPr>
            <p:cNvSpPr>
              <a:spLocks noChangeShapeType="1"/>
            </p:cNvSpPr>
            <p:nvPr/>
          </p:nvSpPr>
          <p:spPr bwMode="auto">
            <a:xfrm>
              <a:off x="1973" y="2296"/>
              <a:ext cx="1361" cy="0"/>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956443" name="Group 27">
            <a:extLst>
              <a:ext uri="{FF2B5EF4-FFF2-40B4-BE49-F238E27FC236}">
                <a16:creationId xmlns:a16="http://schemas.microsoft.com/office/drawing/2014/main" id="{B534F6CB-4ED7-4EC4-9DF6-C9C6C442FDF0}"/>
              </a:ext>
            </a:extLst>
          </p:cNvPr>
          <p:cNvGrpSpPr>
            <a:grpSpLocks/>
          </p:cNvGrpSpPr>
          <p:nvPr/>
        </p:nvGrpSpPr>
        <p:grpSpPr bwMode="auto">
          <a:xfrm>
            <a:off x="5010150" y="4765675"/>
            <a:ext cx="958850" cy="1687513"/>
            <a:chOff x="3156" y="3002"/>
            <a:chExt cx="604" cy="1063"/>
          </a:xfrm>
        </p:grpSpPr>
        <p:sp>
          <p:nvSpPr>
            <p:cNvPr id="956444" name="Text Box 28">
              <a:extLst>
                <a:ext uri="{FF2B5EF4-FFF2-40B4-BE49-F238E27FC236}">
                  <a16:creationId xmlns:a16="http://schemas.microsoft.com/office/drawing/2014/main" id="{222F14EF-AB02-4E5C-A159-4943776663FC}"/>
                </a:ext>
              </a:extLst>
            </p:cNvPr>
            <p:cNvSpPr txBox="1">
              <a:spLocks noChangeArrowheads="1"/>
            </p:cNvSpPr>
            <p:nvPr/>
          </p:nvSpPr>
          <p:spPr bwMode="auto">
            <a:xfrm>
              <a:off x="3156" y="3734"/>
              <a:ext cx="604" cy="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q</a:t>
              </a:r>
              <a:r>
                <a:rPr lang="it-IT" altLang="it-IT" sz="1400" b="1" baseline="30000"/>
                <a:t>*</a:t>
              </a:r>
              <a:r>
                <a:rPr lang="it-IT" altLang="it-IT" sz="1400" b="1" i="1" baseline="-25000"/>
                <a:t>CM</a:t>
              </a:r>
              <a:endParaRPr lang="it-IT" altLang="it-IT" sz="1400" b="1"/>
            </a:p>
          </p:txBody>
        </p:sp>
        <p:sp>
          <p:nvSpPr>
            <p:cNvPr id="956445" name="Line 29">
              <a:extLst>
                <a:ext uri="{FF2B5EF4-FFF2-40B4-BE49-F238E27FC236}">
                  <a16:creationId xmlns:a16="http://schemas.microsoft.com/office/drawing/2014/main" id="{A9132539-6048-48B7-9E91-7B6BE6817E78}"/>
                </a:ext>
              </a:extLst>
            </p:cNvPr>
            <p:cNvSpPr>
              <a:spLocks noChangeShapeType="1"/>
            </p:cNvSpPr>
            <p:nvPr/>
          </p:nvSpPr>
          <p:spPr bwMode="auto">
            <a:xfrm>
              <a:off x="3350" y="3002"/>
              <a:ext cx="0" cy="772"/>
            </a:xfrm>
            <a:prstGeom prst="line">
              <a:avLst/>
            </a:prstGeom>
            <a:noFill/>
            <a:ln w="2540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956454" name="Group 38">
            <a:extLst>
              <a:ext uri="{FF2B5EF4-FFF2-40B4-BE49-F238E27FC236}">
                <a16:creationId xmlns:a16="http://schemas.microsoft.com/office/drawing/2014/main" id="{EEB03218-4EF3-4E58-A977-840D9E5CC9DB}"/>
              </a:ext>
            </a:extLst>
          </p:cNvPr>
          <p:cNvGrpSpPr>
            <a:grpSpLocks/>
          </p:cNvGrpSpPr>
          <p:nvPr/>
        </p:nvGrpSpPr>
        <p:grpSpPr bwMode="auto">
          <a:xfrm>
            <a:off x="2555875" y="3729038"/>
            <a:ext cx="4103688" cy="2568575"/>
            <a:chOff x="1610" y="2349"/>
            <a:chExt cx="2585" cy="1618"/>
          </a:xfrm>
        </p:grpSpPr>
        <p:sp>
          <p:nvSpPr>
            <p:cNvPr id="956450" name="Line 34">
              <a:extLst>
                <a:ext uri="{FF2B5EF4-FFF2-40B4-BE49-F238E27FC236}">
                  <a16:creationId xmlns:a16="http://schemas.microsoft.com/office/drawing/2014/main" id="{F7EE8B3F-26CE-4915-B691-8E6CD80CE0E4}"/>
                </a:ext>
              </a:extLst>
            </p:cNvPr>
            <p:cNvSpPr>
              <a:spLocks noChangeShapeType="1"/>
            </p:cNvSpPr>
            <p:nvPr/>
          </p:nvSpPr>
          <p:spPr bwMode="auto">
            <a:xfrm>
              <a:off x="4014" y="2523"/>
              <a:ext cx="0" cy="1225"/>
            </a:xfrm>
            <a:prstGeom prst="line">
              <a:avLst/>
            </a:prstGeom>
            <a:noFill/>
            <a:ln w="254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56451" name="Text Box 35">
              <a:extLst>
                <a:ext uri="{FF2B5EF4-FFF2-40B4-BE49-F238E27FC236}">
                  <a16:creationId xmlns:a16="http://schemas.microsoft.com/office/drawing/2014/main" id="{3E805ADE-6B23-4F8B-8FD9-4C9F3F47297E}"/>
                </a:ext>
              </a:extLst>
            </p:cNvPr>
            <p:cNvSpPr txBox="1">
              <a:spLocks noChangeArrowheads="1"/>
            </p:cNvSpPr>
            <p:nvPr/>
          </p:nvSpPr>
          <p:spPr bwMode="auto">
            <a:xfrm>
              <a:off x="3787" y="3748"/>
              <a:ext cx="408"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t-IT" sz="1400" b="1" i="1">
                  <a:solidFill>
                    <a:srgbClr val="FF3300"/>
                  </a:solidFill>
                </a:rPr>
                <a:t>q*</a:t>
              </a:r>
              <a:r>
                <a:rPr lang="en-US" altLang="it-IT" sz="1400" b="1" i="1" baseline="-25000">
                  <a:solidFill>
                    <a:srgbClr val="FF3300"/>
                  </a:solidFill>
                </a:rPr>
                <a:t>C</a:t>
              </a:r>
            </a:p>
          </p:txBody>
        </p:sp>
        <p:sp>
          <p:nvSpPr>
            <p:cNvPr id="956452" name="Text Box 36">
              <a:extLst>
                <a:ext uri="{FF2B5EF4-FFF2-40B4-BE49-F238E27FC236}">
                  <a16:creationId xmlns:a16="http://schemas.microsoft.com/office/drawing/2014/main" id="{15436749-EC28-4457-BE4A-7799C6A78FC3}"/>
                </a:ext>
              </a:extLst>
            </p:cNvPr>
            <p:cNvSpPr txBox="1">
              <a:spLocks noChangeArrowheads="1"/>
            </p:cNvSpPr>
            <p:nvPr/>
          </p:nvSpPr>
          <p:spPr bwMode="auto">
            <a:xfrm>
              <a:off x="1610" y="2349"/>
              <a:ext cx="408"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it-IT" sz="1400" b="1" i="1">
                  <a:solidFill>
                    <a:srgbClr val="FF3300"/>
                  </a:solidFill>
                </a:rPr>
                <a:t>p*</a:t>
              </a:r>
              <a:r>
                <a:rPr lang="en-US" altLang="it-IT" sz="1400" b="1" i="1" baseline="-25000">
                  <a:solidFill>
                    <a:srgbClr val="FF3300"/>
                  </a:solidFill>
                </a:rPr>
                <a:t>C</a:t>
              </a:r>
            </a:p>
          </p:txBody>
        </p:sp>
        <p:sp>
          <p:nvSpPr>
            <p:cNvPr id="956453" name="Line 37">
              <a:extLst>
                <a:ext uri="{FF2B5EF4-FFF2-40B4-BE49-F238E27FC236}">
                  <a16:creationId xmlns:a16="http://schemas.microsoft.com/office/drawing/2014/main" id="{DF71C1BE-6623-4AF5-91D8-383A8A09DF47}"/>
                </a:ext>
              </a:extLst>
            </p:cNvPr>
            <p:cNvSpPr>
              <a:spLocks noChangeShapeType="1"/>
            </p:cNvSpPr>
            <p:nvPr/>
          </p:nvSpPr>
          <p:spPr bwMode="auto">
            <a:xfrm flipH="1">
              <a:off x="1973" y="2523"/>
              <a:ext cx="2041" cy="0"/>
            </a:xfrm>
            <a:prstGeom prst="line">
              <a:avLst/>
            </a:prstGeom>
            <a:noFill/>
            <a:ln w="254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956460" name="Group 44">
            <a:extLst>
              <a:ext uri="{FF2B5EF4-FFF2-40B4-BE49-F238E27FC236}">
                <a16:creationId xmlns:a16="http://schemas.microsoft.com/office/drawing/2014/main" id="{369DDEC5-0280-4E71-9312-E4024B4430D4}"/>
              </a:ext>
            </a:extLst>
          </p:cNvPr>
          <p:cNvGrpSpPr>
            <a:grpSpLocks/>
          </p:cNvGrpSpPr>
          <p:nvPr/>
        </p:nvGrpSpPr>
        <p:grpSpPr bwMode="auto">
          <a:xfrm>
            <a:off x="1081088" y="3802063"/>
            <a:ext cx="8027987" cy="3082925"/>
            <a:chOff x="635" y="2387"/>
            <a:chExt cx="5057" cy="1942"/>
          </a:xfrm>
        </p:grpSpPr>
        <p:sp>
          <p:nvSpPr>
            <p:cNvPr id="956455" name="Text Box 39">
              <a:extLst>
                <a:ext uri="{FF2B5EF4-FFF2-40B4-BE49-F238E27FC236}">
                  <a16:creationId xmlns:a16="http://schemas.microsoft.com/office/drawing/2014/main" id="{4C1CEE96-1438-4953-9254-A9760D2BADD7}"/>
                </a:ext>
              </a:extLst>
            </p:cNvPr>
            <p:cNvSpPr txBox="1">
              <a:spLocks noChangeArrowheads="1"/>
            </p:cNvSpPr>
            <p:nvPr/>
          </p:nvSpPr>
          <p:spPr bwMode="auto">
            <a:xfrm>
              <a:off x="635" y="3901"/>
              <a:ext cx="5057" cy="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it-IT" sz="1600" b="1">
                  <a:solidFill>
                    <a:srgbClr val="FF3300"/>
                  </a:solidFill>
                </a:rPr>
                <a:t>1)</a:t>
              </a:r>
              <a:r>
                <a:rPr lang="en-US" altLang="it-IT" sz="1600" i="1"/>
                <a:t> </a:t>
              </a:r>
              <a:r>
                <a:rPr lang="en-US" altLang="it-IT" sz="1600" b="1" i="1">
                  <a:solidFill>
                    <a:srgbClr val="FF3300"/>
                  </a:solidFill>
                </a:rPr>
                <a:t>p*</a:t>
              </a:r>
              <a:r>
                <a:rPr lang="en-US" altLang="it-IT" sz="1600" b="1" i="1" baseline="-25000">
                  <a:solidFill>
                    <a:srgbClr val="FF3300"/>
                  </a:solidFill>
                </a:rPr>
                <a:t>CM</a:t>
              </a:r>
              <a:r>
                <a:rPr lang="en-US" altLang="it-IT" sz="1600" b="1" baseline="-25000">
                  <a:solidFill>
                    <a:srgbClr val="FF3300"/>
                  </a:solidFill>
                </a:rPr>
                <a:t> </a:t>
              </a:r>
              <a:r>
                <a:rPr lang="en-US" altLang="it-IT" sz="1600" b="1">
                  <a:solidFill>
                    <a:srgbClr val="FF3300"/>
                  </a:solidFill>
                </a:rPr>
                <a:t>&gt; </a:t>
              </a:r>
              <a:r>
                <a:rPr lang="en-US" altLang="it-IT" sz="1600" b="1" i="1">
                  <a:solidFill>
                    <a:srgbClr val="FF3300"/>
                  </a:solidFill>
                </a:rPr>
                <a:t>p*</a:t>
              </a:r>
              <a:r>
                <a:rPr lang="en-US" altLang="it-IT" sz="1600" b="1" i="1" baseline="-25000">
                  <a:solidFill>
                    <a:srgbClr val="FF3300"/>
                  </a:solidFill>
                </a:rPr>
                <a:t>C</a:t>
              </a:r>
              <a:r>
                <a:rPr lang="en-US" altLang="it-IT" sz="1600" b="1">
                  <a:solidFill>
                    <a:srgbClr val="FF3300"/>
                  </a:solidFill>
                </a:rPr>
                <a:t> = </a:t>
              </a:r>
              <a:r>
                <a:rPr lang="en-US" altLang="it-IT" sz="1600" b="1" i="1">
                  <a:solidFill>
                    <a:srgbClr val="FF3300"/>
                  </a:solidFill>
                </a:rPr>
                <a:t>CMg</a:t>
              </a:r>
              <a:r>
                <a:rPr lang="en-US" altLang="it-IT" sz="1600" i="1"/>
                <a:t> </a:t>
              </a:r>
              <a:r>
                <a:rPr lang="en-US" altLang="it-IT" sz="1600"/>
                <a:t>: anche nel lungo periodo (profitto nullo), l’impresa estrae un surplus sui costi marginali</a:t>
              </a:r>
            </a:p>
          </p:txBody>
        </p:sp>
        <p:grpSp>
          <p:nvGrpSpPr>
            <p:cNvPr id="956459" name="Group 43">
              <a:extLst>
                <a:ext uri="{FF2B5EF4-FFF2-40B4-BE49-F238E27FC236}">
                  <a16:creationId xmlns:a16="http://schemas.microsoft.com/office/drawing/2014/main" id="{833ACA0A-3089-4292-8911-32F7F47AF2E2}"/>
                </a:ext>
              </a:extLst>
            </p:cNvPr>
            <p:cNvGrpSpPr>
              <a:grpSpLocks/>
            </p:cNvGrpSpPr>
            <p:nvPr/>
          </p:nvGrpSpPr>
          <p:grpSpPr bwMode="auto">
            <a:xfrm>
              <a:off x="1202" y="2387"/>
              <a:ext cx="499" cy="1542"/>
              <a:chOff x="1202" y="2387"/>
              <a:chExt cx="499" cy="1542"/>
            </a:xfrm>
          </p:grpSpPr>
          <p:sp>
            <p:nvSpPr>
              <p:cNvPr id="956457" name="Line 41">
                <a:extLst>
                  <a:ext uri="{FF2B5EF4-FFF2-40B4-BE49-F238E27FC236}">
                    <a16:creationId xmlns:a16="http://schemas.microsoft.com/office/drawing/2014/main" id="{4169C519-DB39-417B-965F-9B96B0029BE8}"/>
                  </a:ext>
                </a:extLst>
              </p:cNvPr>
              <p:cNvSpPr>
                <a:spLocks noChangeShapeType="1"/>
              </p:cNvSpPr>
              <p:nvPr/>
            </p:nvSpPr>
            <p:spPr bwMode="auto">
              <a:xfrm>
                <a:off x="1202" y="2387"/>
                <a:ext cx="0" cy="1542"/>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56458" name="Line 42">
                <a:extLst>
                  <a:ext uri="{FF2B5EF4-FFF2-40B4-BE49-F238E27FC236}">
                    <a16:creationId xmlns:a16="http://schemas.microsoft.com/office/drawing/2014/main" id="{F1B1B478-B6D2-49E3-B6DF-DC2598B7E3AB}"/>
                  </a:ext>
                </a:extLst>
              </p:cNvPr>
              <p:cNvSpPr>
                <a:spLocks noChangeShapeType="1"/>
              </p:cNvSpPr>
              <p:nvPr/>
            </p:nvSpPr>
            <p:spPr bwMode="auto">
              <a:xfrm>
                <a:off x="1202" y="2387"/>
                <a:ext cx="499" cy="0"/>
              </a:xfrm>
              <a:prstGeom prst="line">
                <a:avLst/>
              </a:prstGeom>
              <a:noFill/>
              <a:ln w="635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nvGrpSpPr>
          <p:cNvPr id="956469" name="Group 53">
            <a:extLst>
              <a:ext uri="{FF2B5EF4-FFF2-40B4-BE49-F238E27FC236}">
                <a16:creationId xmlns:a16="http://schemas.microsoft.com/office/drawing/2014/main" id="{1666FB68-04B4-4CD2-9FC3-119C477547E1}"/>
              </a:ext>
            </a:extLst>
          </p:cNvPr>
          <p:cNvGrpSpPr>
            <a:grpSpLocks/>
          </p:cNvGrpSpPr>
          <p:nvPr/>
        </p:nvGrpSpPr>
        <p:grpSpPr bwMode="auto">
          <a:xfrm>
            <a:off x="792163" y="6091238"/>
            <a:ext cx="8243887" cy="796925"/>
            <a:chOff x="771" y="508"/>
            <a:chExt cx="5193" cy="502"/>
          </a:xfrm>
        </p:grpSpPr>
        <p:sp>
          <p:nvSpPr>
            <p:cNvPr id="956464" name="Line 48">
              <a:extLst>
                <a:ext uri="{FF2B5EF4-FFF2-40B4-BE49-F238E27FC236}">
                  <a16:creationId xmlns:a16="http://schemas.microsoft.com/office/drawing/2014/main" id="{F5E37743-B06A-44ED-B554-987A1DD4534F}"/>
                </a:ext>
              </a:extLst>
            </p:cNvPr>
            <p:cNvSpPr>
              <a:spLocks noChangeShapeType="1"/>
            </p:cNvSpPr>
            <p:nvPr/>
          </p:nvSpPr>
          <p:spPr bwMode="auto">
            <a:xfrm flipV="1">
              <a:off x="3991" y="508"/>
              <a:ext cx="0" cy="46"/>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956468" name="Group 52">
              <a:extLst>
                <a:ext uri="{FF2B5EF4-FFF2-40B4-BE49-F238E27FC236}">
                  <a16:creationId xmlns:a16="http://schemas.microsoft.com/office/drawing/2014/main" id="{E40969CE-8720-4CEA-B60D-3FD6AA6984E1}"/>
                </a:ext>
              </a:extLst>
            </p:cNvPr>
            <p:cNvGrpSpPr>
              <a:grpSpLocks/>
            </p:cNvGrpSpPr>
            <p:nvPr/>
          </p:nvGrpSpPr>
          <p:grpSpPr bwMode="auto">
            <a:xfrm>
              <a:off x="771" y="572"/>
              <a:ext cx="5193" cy="438"/>
              <a:chOff x="862" y="588"/>
              <a:chExt cx="5193" cy="438"/>
            </a:xfrm>
          </p:grpSpPr>
          <p:sp>
            <p:nvSpPr>
              <p:cNvPr id="956461" name="Text Box 45">
                <a:extLst>
                  <a:ext uri="{FF2B5EF4-FFF2-40B4-BE49-F238E27FC236}">
                    <a16:creationId xmlns:a16="http://schemas.microsoft.com/office/drawing/2014/main" id="{AE04046D-1273-42AD-868B-654C6085B1CD}"/>
                  </a:ext>
                </a:extLst>
              </p:cNvPr>
              <p:cNvSpPr txBox="1">
                <a:spLocks noChangeArrowheads="1"/>
              </p:cNvSpPr>
              <p:nvPr/>
            </p:nvSpPr>
            <p:spPr bwMode="auto">
              <a:xfrm>
                <a:off x="862" y="598"/>
                <a:ext cx="5193" cy="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it-IT" sz="1600" b="1">
                    <a:solidFill>
                      <a:srgbClr val="FF3300"/>
                    </a:solidFill>
                  </a:rPr>
                  <a:t>2) </a:t>
                </a:r>
                <a:r>
                  <a:rPr lang="en-US" altLang="it-IT" sz="1600" b="1" i="1">
                    <a:solidFill>
                      <a:srgbClr val="FF3300"/>
                    </a:solidFill>
                  </a:rPr>
                  <a:t>q*</a:t>
                </a:r>
                <a:r>
                  <a:rPr lang="en-US" altLang="it-IT" sz="1600" b="1" i="1" baseline="-25000">
                    <a:solidFill>
                      <a:srgbClr val="FF3300"/>
                    </a:solidFill>
                  </a:rPr>
                  <a:t>C</a:t>
                </a:r>
                <a:r>
                  <a:rPr lang="en-US" altLang="it-IT" sz="1600" b="1">
                    <a:solidFill>
                      <a:srgbClr val="FF3300"/>
                    </a:solidFill>
                  </a:rPr>
                  <a:t> – </a:t>
                </a:r>
                <a:r>
                  <a:rPr lang="en-US" altLang="it-IT" sz="1600" b="1" i="1">
                    <a:solidFill>
                      <a:srgbClr val="FF3300"/>
                    </a:solidFill>
                  </a:rPr>
                  <a:t>q*</a:t>
                </a:r>
                <a:r>
                  <a:rPr lang="en-US" altLang="it-IT" sz="1600" b="1" i="1" baseline="-25000">
                    <a:solidFill>
                      <a:srgbClr val="FF3300"/>
                    </a:solidFill>
                  </a:rPr>
                  <a:t>CM</a:t>
                </a:r>
                <a:r>
                  <a:rPr lang="en-US" altLang="it-IT" sz="1600" b="1">
                    <a:solidFill>
                      <a:srgbClr val="FF3300"/>
                    </a:solidFill>
                  </a:rPr>
                  <a:t> &gt; 0</a:t>
                </a:r>
                <a:r>
                  <a:rPr lang="en-US" altLang="it-IT" sz="1600"/>
                  <a:t> : “</a:t>
                </a:r>
                <a:r>
                  <a:rPr lang="en-US" altLang="it-IT" sz="1600" b="1"/>
                  <a:t>eccesso di capacità produttiva</a:t>
                </a:r>
                <a:r>
                  <a:rPr lang="en-US" altLang="it-IT" sz="1600"/>
                  <a:t>”, non sfruttato per non produrre in perdita (in </a:t>
                </a:r>
                <a:r>
                  <a:rPr lang="en-US" altLang="it-IT" sz="1600" i="1"/>
                  <a:t>q*</a:t>
                </a:r>
                <a:r>
                  <a:rPr lang="en-US" altLang="it-IT" sz="1600" i="1" baseline="-25000"/>
                  <a:t>C</a:t>
                </a:r>
                <a:r>
                  <a:rPr lang="en-US" altLang="it-IT" sz="1600"/>
                  <a:t>); per qualsiasi dimensione di impianto </a:t>
                </a:r>
              </a:p>
            </p:txBody>
          </p:sp>
          <p:sp>
            <p:nvSpPr>
              <p:cNvPr id="956463" name="Line 47">
                <a:extLst>
                  <a:ext uri="{FF2B5EF4-FFF2-40B4-BE49-F238E27FC236}">
                    <a16:creationId xmlns:a16="http://schemas.microsoft.com/office/drawing/2014/main" id="{4A418A55-C257-4E2E-8DB0-11825DC7BEC9}"/>
                  </a:ext>
                </a:extLst>
              </p:cNvPr>
              <p:cNvSpPr>
                <a:spLocks noChangeShapeType="1"/>
              </p:cNvSpPr>
              <p:nvPr/>
            </p:nvSpPr>
            <p:spPr bwMode="auto">
              <a:xfrm>
                <a:off x="1451" y="588"/>
                <a:ext cx="2586" cy="0"/>
              </a:xfrm>
              <a:prstGeom prst="line">
                <a:avLst/>
              </a:prstGeom>
              <a:noFill/>
              <a:ln w="6350">
                <a:solidFill>
                  <a:srgbClr val="00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56467" name="Line 51">
                <a:extLst>
                  <a:ext uri="{FF2B5EF4-FFF2-40B4-BE49-F238E27FC236}">
                    <a16:creationId xmlns:a16="http://schemas.microsoft.com/office/drawing/2014/main" id="{080E4A0D-9D1B-4488-BCDC-C2F575951C96}"/>
                  </a:ext>
                </a:extLst>
              </p:cNvPr>
              <p:cNvSpPr>
                <a:spLocks noChangeShapeType="1"/>
              </p:cNvSpPr>
              <p:nvPr/>
            </p:nvSpPr>
            <p:spPr bwMode="auto">
              <a:xfrm>
                <a:off x="1429" y="618"/>
                <a:ext cx="0" cy="45"/>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56429"/>
                                        </p:tgtEl>
                                        <p:attrNameLst>
                                          <p:attrName>style.visibility</p:attrName>
                                        </p:attrNameLst>
                                      </p:cBhvr>
                                      <p:to>
                                        <p:strVal val="visible"/>
                                      </p:to>
                                    </p:set>
                                    <p:anim calcmode="lin" valueType="num">
                                      <p:cBhvr additive="base">
                                        <p:cTn id="7" dur="500" fill="hold"/>
                                        <p:tgtEl>
                                          <p:spTgt spid="956429"/>
                                        </p:tgtEl>
                                        <p:attrNameLst>
                                          <p:attrName>ppt_x</p:attrName>
                                        </p:attrNameLst>
                                      </p:cBhvr>
                                      <p:tavLst>
                                        <p:tav tm="0">
                                          <p:val>
                                            <p:strVal val="0-#ppt_w/2"/>
                                          </p:val>
                                        </p:tav>
                                        <p:tav tm="100000">
                                          <p:val>
                                            <p:strVal val="#ppt_x"/>
                                          </p:val>
                                        </p:tav>
                                      </p:tavLst>
                                    </p:anim>
                                    <p:anim calcmode="lin" valueType="num">
                                      <p:cBhvr additive="base">
                                        <p:cTn id="8" dur="500" fill="hold"/>
                                        <p:tgtEl>
                                          <p:spTgt spid="95642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56419"/>
                                        </p:tgtEl>
                                        <p:attrNameLst>
                                          <p:attrName>style.visibility</p:attrName>
                                        </p:attrNameLst>
                                      </p:cBhvr>
                                      <p:to>
                                        <p:strVal val="visible"/>
                                      </p:to>
                                    </p:set>
                                    <p:anim calcmode="lin" valueType="num">
                                      <p:cBhvr additive="base">
                                        <p:cTn id="13" dur="500" fill="hold"/>
                                        <p:tgtEl>
                                          <p:spTgt spid="956419"/>
                                        </p:tgtEl>
                                        <p:attrNameLst>
                                          <p:attrName>ppt_x</p:attrName>
                                        </p:attrNameLst>
                                      </p:cBhvr>
                                      <p:tavLst>
                                        <p:tav tm="0">
                                          <p:val>
                                            <p:strVal val="#ppt_x"/>
                                          </p:val>
                                        </p:tav>
                                        <p:tav tm="100000">
                                          <p:val>
                                            <p:strVal val="#ppt_x"/>
                                          </p:val>
                                        </p:tav>
                                      </p:tavLst>
                                    </p:anim>
                                    <p:anim calcmode="lin" valueType="num">
                                      <p:cBhvr additive="base">
                                        <p:cTn id="14" dur="500" fill="hold"/>
                                        <p:tgtEl>
                                          <p:spTgt spid="95641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56422"/>
                                        </p:tgtEl>
                                        <p:attrNameLst>
                                          <p:attrName>style.visibility</p:attrName>
                                        </p:attrNameLst>
                                      </p:cBhvr>
                                      <p:to>
                                        <p:strVal val="visible"/>
                                      </p:to>
                                    </p:set>
                                    <p:anim calcmode="lin" valueType="num">
                                      <p:cBhvr additive="base">
                                        <p:cTn id="19" dur="500" fill="hold"/>
                                        <p:tgtEl>
                                          <p:spTgt spid="956422"/>
                                        </p:tgtEl>
                                        <p:attrNameLst>
                                          <p:attrName>ppt_x</p:attrName>
                                        </p:attrNameLst>
                                      </p:cBhvr>
                                      <p:tavLst>
                                        <p:tav tm="0">
                                          <p:val>
                                            <p:strVal val="0-#ppt_w/2"/>
                                          </p:val>
                                        </p:tav>
                                        <p:tav tm="100000">
                                          <p:val>
                                            <p:strVal val="#ppt_x"/>
                                          </p:val>
                                        </p:tav>
                                      </p:tavLst>
                                    </p:anim>
                                    <p:anim calcmode="lin" valueType="num">
                                      <p:cBhvr additive="base">
                                        <p:cTn id="20" dur="500" fill="hold"/>
                                        <p:tgtEl>
                                          <p:spTgt spid="95642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56425"/>
                                        </p:tgtEl>
                                        <p:attrNameLst>
                                          <p:attrName>style.visibility</p:attrName>
                                        </p:attrNameLst>
                                      </p:cBhvr>
                                      <p:to>
                                        <p:strVal val="visible"/>
                                      </p:to>
                                    </p:set>
                                    <p:anim calcmode="lin" valueType="num">
                                      <p:cBhvr additive="base">
                                        <p:cTn id="25" dur="500" fill="hold"/>
                                        <p:tgtEl>
                                          <p:spTgt spid="956425"/>
                                        </p:tgtEl>
                                        <p:attrNameLst>
                                          <p:attrName>ppt_x</p:attrName>
                                        </p:attrNameLst>
                                      </p:cBhvr>
                                      <p:tavLst>
                                        <p:tav tm="0">
                                          <p:val>
                                            <p:strVal val="#ppt_x"/>
                                          </p:val>
                                        </p:tav>
                                        <p:tav tm="100000">
                                          <p:val>
                                            <p:strVal val="#ppt_x"/>
                                          </p:val>
                                        </p:tav>
                                      </p:tavLst>
                                    </p:anim>
                                    <p:anim calcmode="lin" valueType="num">
                                      <p:cBhvr additive="base">
                                        <p:cTn id="26" dur="500" fill="hold"/>
                                        <p:tgtEl>
                                          <p:spTgt spid="95642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56428"/>
                                        </p:tgtEl>
                                        <p:attrNameLst>
                                          <p:attrName>style.visibility</p:attrName>
                                        </p:attrNameLst>
                                      </p:cBhvr>
                                      <p:to>
                                        <p:strVal val="visible"/>
                                      </p:to>
                                    </p:set>
                                    <p:anim calcmode="lin" valueType="num">
                                      <p:cBhvr additive="base">
                                        <p:cTn id="31" dur="500" fill="hold"/>
                                        <p:tgtEl>
                                          <p:spTgt spid="956428"/>
                                        </p:tgtEl>
                                        <p:attrNameLst>
                                          <p:attrName>ppt_x</p:attrName>
                                        </p:attrNameLst>
                                      </p:cBhvr>
                                      <p:tavLst>
                                        <p:tav tm="0">
                                          <p:val>
                                            <p:strVal val="#ppt_x"/>
                                          </p:val>
                                        </p:tav>
                                        <p:tav tm="100000">
                                          <p:val>
                                            <p:strVal val="#ppt_x"/>
                                          </p:val>
                                        </p:tav>
                                      </p:tavLst>
                                    </p:anim>
                                    <p:anim calcmode="lin" valueType="num">
                                      <p:cBhvr additive="base">
                                        <p:cTn id="32" dur="500" fill="hold"/>
                                        <p:tgtEl>
                                          <p:spTgt spid="9564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56443"/>
                                        </p:tgtEl>
                                        <p:attrNameLst>
                                          <p:attrName>style.visibility</p:attrName>
                                        </p:attrNameLst>
                                      </p:cBhvr>
                                      <p:to>
                                        <p:strVal val="visible"/>
                                      </p:to>
                                    </p:set>
                                    <p:anim calcmode="lin" valueType="num">
                                      <p:cBhvr additive="base">
                                        <p:cTn id="37" dur="500" fill="hold"/>
                                        <p:tgtEl>
                                          <p:spTgt spid="956443"/>
                                        </p:tgtEl>
                                        <p:attrNameLst>
                                          <p:attrName>ppt_x</p:attrName>
                                        </p:attrNameLst>
                                      </p:cBhvr>
                                      <p:tavLst>
                                        <p:tav tm="0">
                                          <p:val>
                                            <p:strVal val="#ppt_x"/>
                                          </p:val>
                                        </p:tav>
                                        <p:tav tm="100000">
                                          <p:val>
                                            <p:strVal val="#ppt_x"/>
                                          </p:val>
                                        </p:tav>
                                      </p:tavLst>
                                    </p:anim>
                                    <p:anim calcmode="lin" valueType="num">
                                      <p:cBhvr additive="base">
                                        <p:cTn id="38" dur="500" fill="hold"/>
                                        <p:tgtEl>
                                          <p:spTgt spid="95644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56434"/>
                                        </p:tgtEl>
                                        <p:attrNameLst>
                                          <p:attrName>style.visibility</p:attrName>
                                        </p:attrNameLst>
                                      </p:cBhvr>
                                      <p:to>
                                        <p:strVal val="visible"/>
                                      </p:to>
                                    </p:set>
                                    <p:anim calcmode="lin" valueType="num">
                                      <p:cBhvr additive="base">
                                        <p:cTn id="43" dur="500" fill="hold"/>
                                        <p:tgtEl>
                                          <p:spTgt spid="956434"/>
                                        </p:tgtEl>
                                        <p:attrNameLst>
                                          <p:attrName>ppt_x</p:attrName>
                                        </p:attrNameLst>
                                      </p:cBhvr>
                                      <p:tavLst>
                                        <p:tav tm="0">
                                          <p:val>
                                            <p:strVal val="#ppt_x"/>
                                          </p:val>
                                        </p:tav>
                                        <p:tav tm="100000">
                                          <p:val>
                                            <p:strVal val="#ppt_x"/>
                                          </p:val>
                                        </p:tav>
                                      </p:tavLst>
                                    </p:anim>
                                    <p:anim calcmode="lin" valueType="num">
                                      <p:cBhvr additive="base">
                                        <p:cTn id="44" dur="500" fill="hold"/>
                                        <p:tgtEl>
                                          <p:spTgt spid="956434"/>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956437"/>
                                        </p:tgtEl>
                                        <p:attrNameLst>
                                          <p:attrName>style.visibility</p:attrName>
                                        </p:attrNameLst>
                                      </p:cBhvr>
                                      <p:to>
                                        <p:strVal val="visible"/>
                                      </p:to>
                                    </p:set>
                                    <p:anim calcmode="lin" valueType="num">
                                      <p:cBhvr additive="base">
                                        <p:cTn id="49" dur="500" fill="hold"/>
                                        <p:tgtEl>
                                          <p:spTgt spid="956437"/>
                                        </p:tgtEl>
                                        <p:attrNameLst>
                                          <p:attrName>ppt_x</p:attrName>
                                        </p:attrNameLst>
                                      </p:cBhvr>
                                      <p:tavLst>
                                        <p:tav tm="0">
                                          <p:val>
                                            <p:strVal val="#ppt_x"/>
                                          </p:val>
                                        </p:tav>
                                        <p:tav tm="100000">
                                          <p:val>
                                            <p:strVal val="#ppt_x"/>
                                          </p:val>
                                        </p:tav>
                                      </p:tavLst>
                                    </p:anim>
                                    <p:anim calcmode="lin" valueType="num">
                                      <p:cBhvr additive="base">
                                        <p:cTn id="50" dur="500" fill="hold"/>
                                        <p:tgtEl>
                                          <p:spTgt spid="956437"/>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956454"/>
                                        </p:tgtEl>
                                        <p:attrNameLst>
                                          <p:attrName>style.visibility</p:attrName>
                                        </p:attrNameLst>
                                      </p:cBhvr>
                                      <p:to>
                                        <p:strVal val="visible"/>
                                      </p:to>
                                    </p:set>
                                    <p:anim calcmode="lin" valueType="num">
                                      <p:cBhvr additive="base">
                                        <p:cTn id="55" dur="500" fill="hold"/>
                                        <p:tgtEl>
                                          <p:spTgt spid="956454"/>
                                        </p:tgtEl>
                                        <p:attrNameLst>
                                          <p:attrName>ppt_x</p:attrName>
                                        </p:attrNameLst>
                                      </p:cBhvr>
                                      <p:tavLst>
                                        <p:tav tm="0">
                                          <p:val>
                                            <p:strVal val="0-#ppt_w/2"/>
                                          </p:val>
                                        </p:tav>
                                        <p:tav tm="100000">
                                          <p:val>
                                            <p:strVal val="#ppt_x"/>
                                          </p:val>
                                        </p:tav>
                                      </p:tavLst>
                                    </p:anim>
                                    <p:anim calcmode="lin" valueType="num">
                                      <p:cBhvr additive="base">
                                        <p:cTn id="56" dur="500" fill="hold"/>
                                        <p:tgtEl>
                                          <p:spTgt spid="956454"/>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nodeType="clickEffect">
                                  <p:stCondLst>
                                    <p:cond delay="0"/>
                                  </p:stCondLst>
                                  <p:childTnLst>
                                    <p:set>
                                      <p:cBhvr>
                                        <p:cTn id="60" dur="1" fill="hold">
                                          <p:stCondLst>
                                            <p:cond delay="0"/>
                                          </p:stCondLst>
                                        </p:cTn>
                                        <p:tgtEl>
                                          <p:spTgt spid="956460"/>
                                        </p:tgtEl>
                                        <p:attrNameLst>
                                          <p:attrName>style.visibility</p:attrName>
                                        </p:attrNameLst>
                                      </p:cBhvr>
                                      <p:to>
                                        <p:strVal val="visible"/>
                                      </p:to>
                                    </p:set>
                                    <p:anim calcmode="lin" valueType="num">
                                      <p:cBhvr additive="base">
                                        <p:cTn id="61" dur="500" fill="hold"/>
                                        <p:tgtEl>
                                          <p:spTgt spid="956460"/>
                                        </p:tgtEl>
                                        <p:attrNameLst>
                                          <p:attrName>ppt_x</p:attrName>
                                        </p:attrNameLst>
                                      </p:cBhvr>
                                      <p:tavLst>
                                        <p:tav tm="0">
                                          <p:val>
                                            <p:strVal val="#ppt_x"/>
                                          </p:val>
                                        </p:tav>
                                        <p:tav tm="100000">
                                          <p:val>
                                            <p:strVal val="#ppt_x"/>
                                          </p:val>
                                        </p:tav>
                                      </p:tavLst>
                                    </p:anim>
                                    <p:anim calcmode="lin" valueType="num">
                                      <p:cBhvr additive="base">
                                        <p:cTn id="62" dur="500" fill="hold"/>
                                        <p:tgtEl>
                                          <p:spTgt spid="956460"/>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xit" presetSubtype="16" fill="hold" nodeType="clickEffect">
                                  <p:stCondLst>
                                    <p:cond delay="0"/>
                                  </p:stCondLst>
                                  <p:childTnLst>
                                    <p:animEffect transition="out" filter="box(in)">
                                      <p:cBhvr>
                                        <p:cTn id="66" dur="500"/>
                                        <p:tgtEl>
                                          <p:spTgt spid="956460"/>
                                        </p:tgtEl>
                                      </p:cBhvr>
                                    </p:animEffect>
                                    <p:set>
                                      <p:cBhvr>
                                        <p:cTn id="67" dur="1" fill="hold">
                                          <p:stCondLst>
                                            <p:cond delay="499"/>
                                          </p:stCondLst>
                                        </p:cTn>
                                        <p:tgtEl>
                                          <p:spTgt spid="956460"/>
                                        </p:tgtEl>
                                        <p:attrNameLst>
                                          <p:attrName>style.visibility</p:attrName>
                                        </p:attrNameLst>
                                      </p:cBhvr>
                                      <p:to>
                                        <p:strVal val="hidden"/>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nodeType="clickEffect">
                                  <p:stCondLst>
                                    <p:cond delay="0"/>
                                  </p:stCondLst>
                                  <p:childTnLst>
                                    <p:set>
                                      <p:cBhvr>
                                        <p:cTn id="71" dur="1" fill="hold">
                                          <p:stCondLst>
                                            <p:cond delay="0"/>
                                          </p:stCondLst>
                                        </p:cTn>
                                        <p:tgtEl>
                                          <p:spTgt spid="956469"/>
                                        </p:tgtEl>
                                        <p:attrNameLst>
                                          <p:attrName>style.visibility</p:attrName>
                                        </p:attrNameLst>
                                      </p:cBhvr>
                                      <p:to>
                                        <p:strVal val="visible"/>
                                      </p:to>
                                    </p:set>
                                    <p:anim calcmode="lin" valueType="num">
                                      <p:cBhvr additive="base">
                                        <p:cTn id="72" dur="500" fill="hold"/>
                                        <p:tgtEl>
                                          <p:spTgt spid="956469"/>
                                        </p:tgtEl>
                                        <p:attrNameLst>
                                          <p:attrName>ppt_x</p:attrName>
                                        </p:attrNameLst>
                                      </p:cBhvr>
                                      <p:tavLst>
                                        <p:tav tm="0">
                                          <p:val>
                                            <p:strVal val="#ppt_x"/>
                                          </p:val>
                                        </p:tav>
                                        <p:tav tm="100000">
                                          <p:val>
                                            <p:strVal val="#ppt_x"/>
                                          </p:val>
                                        </p:tav>
                                      </p:tavLst>
                                    </p:anim>
                                    <p:anim calcmode="lin" valueType="num">
                                      <p:cBhvr additive="base">
                                        <p:cTn id="73" dur="500" fill="hold"/>
                                        <p:tgtEl>
                                          <p:spTgt spid="956469"/>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4" presetClass="exit" presetSubtype="16" fill="hold" nodeType="clickEffect">
                                  <p:stCondLst>
                                    <p:cond delay="0"/>
                                  </p:stCondLst>
                                  <p:childTnLst>
                                    <p:animEffect transition="out" filter="box(in)">
                                      <p:cBhvr>
                                        <p:cTn id="77" dur="500"/>
                                        <p:tgtEl>
                                          <p:spTgt spid="956469"/>
                                        </p:tgtEl>
                                      </p:cBhvr>
                                    </p:animEffect>
                                    <p:set>
                                      <p:cBhvr>
                                        <p:cTn id="78" dur="1" fill="hold">
                                          <p:stCondLst>
                                            <p:cond delay="499"/>
                                          </p:stCondLst>
                                        </p:cTn>
                                        <p:tgtEl>
                                          <p:spTgt spid="9564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6428" grpId="0"/>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54CC79B-59EF-4331-B3CA-1399EDF7A75D}"/>
              </a:ext>
            </a:extLst>
          </p:cNvPr>
          <p:cNvSpPr>
            <a:spLocks noGrp="1"/>
          </p:cNvSpPr>
          <p:nvPr>
            <p:ph type="sldNum" sz="quarter" idx="10"/>
          </p:nvPr>
        </p:nvSpPr>
        <p:spPr/>
        <p:txBody>
          <a:bodyPr/>
          <a:lstStyle/>
          <a:p>
            <a:fld id="{05B6F778-1B81-4167-9403-27EA36ADE00F}" type="slidenum">
              <a:rPr lang="it-IT" altLang="it-IT"/>
              <a:pPr/>
              <a:t>43</a:t>
            </a:fld>
            <a:endParaRPr lang="it-IT" altLang="it-IT"/>
          </a:p>
        </p:txBody>
      </p:sp>
      <p:sp>
        <p:nvSpPr>
          <p:cNvPr id="958466" name="Rectangle 2">
            <a:extLst>
              <a:ext uri="{FF2B5EF4-FFF2-40B4-BE49-F238E27FC236}">
                <a16:creationId xmlns:a16="http://schemas.microsoft.com/office/drawing/2014/main" id="{ABB9E120-CB33-44ED-8757-5420A17F4C00}"/>
              </a:ext>
            </a:extLst>
          </p:cNvPr>
          <p:cNvSpPr>
            <a:spLocks noGrp="1" noChangeArrowheads="1"/>
          </p:cNvSpPr>
          <p:nvPr>
            <p:ph type="title"/>
          </p:nvPr>
        </p:nvSpPr>
        <p:spPr/>
        <p:txBody>
          <a:bodyPr/>
          <a:lstStyle/>
          <a:p>
            <a:r>
              <a:rPr lang="en-GB" altLang="it-IT" sz="2000"/>
              <a:t>Oligopolio</a:t>
            </a:r>
          </a:p>
        </p:txBody>
      </p:sp>
      <p:sp>
        <p:nvSpPr>
          <p:cNvPr id="958467" name="Rectangle 3">
            <a:extLst>
              <a:ext uri="{FF2B5EF4-FFF2-40B4-BE49-F238E27FC236}">
                <a16:creationId xmlns:a16="http://schemas.microsoft.com/office/drawing/2014/main" id="{0E452EE7-4F17-4F32-B693-2F8EC439FB29}"/>
              </a:ext>
            </a:extLst>
          </p:cNvPr>
          <p:cNvSpPr>
            <a:spLocks noGrp="1" noChangeArrowheads="1"/>
          </p:cNvSpPr>
          <p:nvPr>
            <p:ph type="body" idx="1"/>
          </p:nvPr>
        </p:nvSpPr>
        <p:spPr bwMode="auto">
          <a:xfrm>
            <a:off x="827088" y="2265363"/>
            <a:ext cx="8066087" cy="454818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buClr>
                <a:schemeClr val="bg2"/>
              </a:buClr>
              <a:buSzTx/>
              <a:buFont typeface="Wingdings" panose="05000000000000000000" pitchFamily="2" charset="2"/>
              <a:buAutoNum type="romanLcPeriod"/>
            </a:pPr>
            <a:r>
              <a:rPr lang="it-IT" altLang="it-IT" sz="2000" b="1">
                <a:solidFill>
                  <a:schemeClr val="hlink"/>
                </a:solidFill>
              </a:rPr>
              <a:t>Numero ridotto di imprese: </a:t>
            </a:r>
            <a:r>
              <a:rPr lang="it-IT" altLang="it-IT" sz="2000"/>
              <a:t>… ma quante? … </a:t>
            </a:r>
            <a:r>
              <a:rPr lang="it-IT" altLang="it-IT" sz="2000" b="1"/>
              <a:t>Indice di concentrazione</a:t>
            </a:r>
            <a:r>
              <a:rPr lang="it-IT" altLang="it-IT" sz="2000"/>
              <a:t> (C4 o HH) elevato </a:t>
            </a:r>
          </a:p>
          <a:p>
            <a:pPr marL="533400" indent="-533400"/>
            <a:endParaRPr lang="it-IT" altLang="it-IT" sz="2000"/>
          </a:p>
          <a:p>
            <a:pPr marL="533400" indent="-533400">
              <a:buClr>
                <a:schemeClr val="bg2"/>
              </a:buClr>
              <a:buSzTx/>
              <a:buFont typeface="Wingdings" panose="05000000000000000000" pitchFamily="2" charset="2"/>
              <a:buAutoNum type="romanLcPeriod" startAt="2"/>
            </a:pPr>
            <a:r>
              <a:rPr lang="it-IT" altLang="it-IT" sz="2000" b="1">
                <a:solidFill>
                  <a:schemeClr val="hlink"/>
                </a:solidFill>
              </a:rPr>
              <a:t>Beni relativamente omogenei</a:t>
            </a:r>
            <a:r>
              <a:rPr lang="it-IT" altLang="it-IT" sz="2000"/>
              <a:t>: … ma quanto? …</a:t>
            </a:r>
          </a:p>
          <a:p>
            <a:pPr marL="914400" lvl="1" indent="-457200">
              <a:buClr>
                <a:schemeClr val="bg2"/>
              </a:buClr>
              <a:buSzTx/>
              <a:buFont typeface="Wingdings" panose="05000000000000000000" pitchFamily="2" charset="2"/>
              <a:buNone/>
            </a:pPr>
            <a:r>
              <a:rPr lang="it-IT" altLang="it-IT" sz="1800"/>
              <a:t>	</a:t>
            </a:r>
          </a:p>
          <a:p>
            <a:pPr marL="914400" lvl="1" indent="-457200">
              <a:buClr>
                <a:schemeClr val="bg2"/>
              </a:buClr>
              <a:buSzTx/>
              <a:buFont typeface="Wingdings" panose="05000000000000000000" pitchFamily="2" charset="2"/>
              <a:buNone/>
            </a:pPr>
            <a:r>
              <a:rPr lang="it-IT" altLang="it-IT" sz="1800"/>
              <a:t>	</a:t>
            </a:r>
            <a:r>
              <a:rPr lang="it-IT" altLang="it-IT" sz="1800" b="1"/>
              <a:t>a.</a:t>
            </a:r>
            <a:r>
              <a:rPr lang="it-IT" altLang="it-IT" sz="1800"/>
              <a:t> </a:t>
            </a:r>
            <a:r>
              <a:rPr lang="it-IT" altLang="it-IT" sz="1800" b="1"/>
              <a:t>Oligopoli puri</a:t>
            </a:r>
            <a:r>
              <a:rPr lang="it-IT" altLang="it-IT" sz="1800"/>
              <a:t>: beni molto omogenei (beni intermedi, come prodotti in metallo, chimici …)</a:t>
            </a:r>
          </a:p>
          <a:p>
            <a:pPr marL="914400" lvl="1" indent="-457200">
              <a:buClr>
                <a:schemeClr val="bg2"/>
              </a:buClr>
              <a:buSzTx/>
              <a:buFont typeface="Wingdings" panose="05000000000000000000" pitchFamily="2" charset="2"/>
              <a:buNone/>
            </a:pPr>
            <a:endParaRPr lang="it-IT" altLang="it-IT" sz="1800"/>
          </a:p>
          <a:p>
            <a:pPr marL="914400" lvl="1" indent="-457200">
              <a:buClr>
                <a:schemeClr val="bg2"/>
              </a:buClr>
              <a:buSzTx/>
              <a:buFont typeface="Wingdings" panose="05000000000000000000" pitchFamily="2" charset="2"/>
              <a:buNone/>
            </a:pPr>
            <a:r>
              <a:rPr lang="it-IT" altLang="it-IT" sz="1800"/>
              <a:t>	</a:t>
            </a:r>
            <a:r>
              <a:rPr lang="it-IT" altLang="it-IT" sz="1800" b="1"/>
              <a:t>b.</a:t>
            </a:r>
            <a:r>
              <a:rPr lang="it-IT" altLang="it-IT" sz="1800"/>
              <a:t> </a:t>
            </a:r>
            <a:r>
              <a:rPr lang="it-IT" altLang="it-IT" sz="1800" b="1"/>
              <a:t>Oligopoli differenziati:</a:t>
            </a:r>
            <a:r>
              <a:rPr lang="it-IT" altLang="it-IT" sz="1800"/>
              <a:t> beni di consumo finali, come automobili, lavatrici …)</a:t>
            </a:r>
          </a:p>
          <a:p>
            <a:pPr marL="533400" indent="-533400"/>
            <a:endParaRPr lang="it-IT" altLang="it-IT" sz="2000"/>
          </a:p>
          <a:p>
            <a:pPr marL="533400" indent="-533400">
              <a:buSzTx/>
              <a:buFont typeface="Wingdings" panose="05000000000000000000" pitchFamily="2" charset="2"/>
              <a:buNone/>
            </a:pPr>
            <a:r>
              <a:rPr lang="it-IT" altLang="it-IT" sz="2000" b="1">
                <a:solidFill>
                  <a:schemeClr val="hlink"/>
                </a:solidFill>
              </a:rPr>
              <a:t>…</a:t>
            </a:r>
            <a:endParaRPr lang="it-IT" altLang="it-IT"/>
          </a:p>
          <a:p>
            <a:pPr marL="533400" indent="-533400"/>
            <a:endParaRPr lang="it-IT"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58467">
                                            <p:txEl>
                                              <p:pRg st="0" end="0"/>
                                            </p:txEl>
                                          </p:spTgt>
                                        </p:tgtEl>
                                        <p:attrNameLst>
                                          <p:attrName>style.visibility</p:attrName>
                                        </p:attrNameLst>
                                      </p:cBhvr>
                                      <p:to>
                                        <p:strVal val="visible"/>
                                      </p:to>
                                    </p:set>
                                    <p:animEffect transition="in" filter="slide(fromBottom)">
                                      <p:cBhvr>
                                        <p:cTn id="7" dur="500"/>
                                        <p:tgtEl>
                                          <p:spTgt spid="958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58467">
                                            <p:txEl>
                                              <p:pRg st="2" end="2"/>
                                            </p:txEl>
                                          </p:spTgt>
                                        </p:tgtEl>
                                        <p:attrNameLst>
                                          <p:attrName>style.visibility</p:attrName>
                                        </p:attrNameLst>
                                      </p:cBhvr>
                                      <p:to>
                                        <p:strVal val="visible"/>
                                      </p:to>
                                    </p:set>
                                    <p:animEffect transition="in" filter="slide(fromBottom)">
                                      <p:cBhvr>
                                        <p:cTn id="12" dur="500"/>
                                        <p:tgtEl>
                                          <p:spTgt spid="958467">
                                            <p:txEl>
                                              <p:pRg st="2" end="2"/>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958467">
                                            <p:txEl>
                                              <p:pRg st="3" end="3"/>
                                            </p:txEl>
                                          </p:spTgt>
                                        </p:tgtEl>
                                        <p:attrNameLst>
                                          <p:attrName>style.visibility</p:attrName>
                                        </p:attrNameLst>
                                      </p:cBhvr>
                                      <p:to>
                                        <p:strVal val="visible"/>
                                      </p:to>
                                    </p:set>
                                    <p:animEffect transition="in" filter="slide(fromBottom)">
                                      <p:cBhvr>
                                        <p:cTn id="15" dur="500"/>
                                        <p:tgtEl>
                                          <p:spTgt spid="958467">
                                            <p:txEl>
                                              <p:pRg st="3" end="3"/>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958467">
                                            <p:txEl>
                                              <p:pRg st="4" end="4"/>
                                            </p:txEl>
                                          </p:spTgt>
                                        </p:tgtEl>
                                        <p:attrNameLst>
                                          <p:attrName>style.visibility</p:attrName>
                                        </p:attrNameLst>
                                      </p:cBhvr>
                                      <p:to>
                                        <p:strVal val="visible"/>
                                      </p:to>
                                    </p:set>
                                    <p:animEffect transition="in" filter="slide(fromBottom)">
                                      <p:cBhvr>
                                        <p:cTn id="18" dur="500"/>
                                        <p:tgtEl>
                                          <p:spTgt spid="958467">
                                            <p:txEl>
                                              <p:pRg st="4" end="4"/>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958467">
                                            <p:txEl>
                                              <p:pRg st="6" end="6"/>
                                            </p:txEl>
                                          </p:spTgt>
                                        </p:tgtEl>
                                        <p:attrNameLst>
                                          <p:attrName>style.visibility</p:attrName>
                                        </p:attrNameLst>
                                      </p:cBhvr>
                                      <p:to>
                                        <p:strVal val="visible"/>
                                      </p:to>
                                    </p:set>
                                    <p:animEffect transition="in" filter="slide(fromBottom)">
                                      <p:cBhvr>
                                        <p:cTn id="21" dur="500"/>
                                        <p:tgtEl>
                                          <p:spTgt spid="958467">
                                            <p:txEl>
                                              <p:pRg st="6" end="6"/>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958467">
                                            <p:txEl>
                                              <p:pRg st="8" end="8"/>
                                            </p:txEl>
                                          </p:spTgt>
                                        </p:tgtEl>
                                        <p:attrNameLst>
                                          <p:attrName>style.visibility</p:attrName>
                                        </p:attrNameLst>
                                      </p:cBhvr>
                                      <p:to>
                                        <p:strVal val="visible"/>
                                      </p:to>
                                    </p:set>
                                    <p:animEffect transition="in" filter="slide(fromBottom)">
                                      <p:cBhvr>
                                        <p:cTn id="26" dur="500"/>
                                        <p:tgtEl>
                                          <p:spTgt spid="9584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846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5F3D42E4-A299-405A-9BA8-3CD5675A9BBB}"/>
              </a:ext>
            </a:extLst>
          </p:cNvPr>
          <p:cNvSpPr>
            <a:spLocks noGrp="1"/>
          </p:cNvSpPr>
          <p:nvPr>
            <p:ph type="sldNum" sz="quarter" idx="10"/>
          </p:nvPr>
        </p:nvSpPr>
        <p:spPr/>
        <p:txBody>
          <a:bodyPr/>
          <a:lstStyle/>
          <a:p>
            <a:fld id="{FEB4CBAA-C78D-42E4-A2C3-28D421E7C162}" type="slidenum">
              <a:rPr lang="it-IT" altLang="it-IT"/>
              <a:pPr/>
              <a:t>44</a:t>
            </a:fld>
            <a:endParaRPr lang="it-IT" altLang="it-IT"/>
          </a:p>
        </p:txBody>
      </p:sp>
      <p:sp>
        <p:nvSpPr>
          <p:cNvPr id="1085442" name="Rectangle 2">
            <a:extLst>
              <a:ext uri="{FF2B5EF4-FFF2-40B4-BE49-F238E27FC236}">
                <a16:creationId xmlns:a16="http://schemas.microsoft.com/office/drawing/2014/main" id="{E392F5C7-CBFE-4361-BAB5-90D5CE2882FC}"/>
              </a:ext>
            </a:extLst>
          </p:cNvPr>
          <p:cNvSpPr>
            <a:spLocks noGrp="1" noChangeArrowheads="1"/>
          </p:cNvSpPr>
          <p:nvPr>
            <p:ph type="title"/>
          </p:nvPr>
        </p:nvSpPr>
        <p:spPr/>
        <p:txBody>
          <a:bodyPr/>
          <a:lstStyle/>
          <a:p>
            <a:r>
              <a:rPr lang="en-GB" altLang="it-IT" sz="2000"/>
              <a:t>Oligopolio</a:t>
            </a:r>
          </a:p>
        </p:txBody>
      </p:sp>
      <p:sp>
        <p:nvSpPr>
          <p:cNvPr id="1085443" name="Rectangle 3">
            <a:extLst>
              <a:ext uri="{FF2B5EF4-FFF2-40B4-BE49-F238E27FC236}">
                <a16:creationId xmlns:a16="http://schemas.microsoft.com/office/drawing/2014/main" id="{A3E8FD59-F1BD-4B54-BC32-F95EACBA9BDD}"/>
              </a:ext>
            </a:extLst>
          </p:cNvPr>
          <p:cNvSpPr>
            <a:spLocks noGrp="1" noChangeArrowheads="1"/>
          </p:cNvSpPr>
          <p:nvPr>
            <p:ph type="body" idx="1"/>
          </p:nvPr>
        </p:nvSpPr>
        <p:spPr bwMode="auto">
          <a:xfrm>
            <a:off x="827088" y="2265363"/>
            <a:ext cx="8066087" cy="454818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90000"/>
              </a:lnSpc>
              <a:buSzTx/>
              <a:buFont typeface="Wingdings" panose="05000000000000000000" pitchFamily="2" charset="2"/>
              <a:buAutoNum type="romanLcPeriod" startAt="3"/>
            </a:pPr>
            <a:r>
              <a:rPr lang="it-IT" altLang="it-IT" sz="2000" b="1">
                <a:solidFill>
                  <a:schemeClr val="hlink"/>
                </a:solidFill>
              </a:rPr>
              <a:t>* Interdipendenza strategica *</a:t>
            </a:r>
          </a:p>
          <a:p>
            <a:pPr marL="533400" indent="-533400">
              <a:lnSpc>
                <a:spcPct val="90000"/>
              </a:lnSpc>
              <a:buSzTx/>
              <a:buFont typeface="Wingdings" panose="05000000000000000000" pitchFamily="2" charset="2"/>
              <a:buAutoNum type="romanLcPeriod" startAt="3"/>
            </a:pPr>
            <a:endParaRPr lang="it-IT" altLang="it-IT" sz="2000" b="1">
              <a:solidFill>
                <a:schemeClr val="hlink"/>
              </a:solidFill>
            </a:endParaRPr>
          </a:p>
          <a:p>
            <a:pPr marL="533400" indent="-533400">
              <a:lnSpc>
                <a:spcPct val="90000"/>
              </a:lnSpc>
            </a:pPr>
            <a:r>
              <a:rPr lang="it-IT" altLang="it-IT" sz="2000" b="1">
                <a:solidFill>
                  <a:schemeClr val="hlink"/>
                </a:solidFill>
              </a:rPr>
              <a:t>(a) </a:t>
            </a:r>
            <a:r>
              <a:rPr lang="it-IT" altLang="it-IT" sz="2000"/>
              <a:t>l’oligopolista non può prescindere dal comportamento dei rivali: il suo profitto dipende da quello dei rivali</a:t>
            </a:r>
          </a:p>
          <a:p>
            <a:pPr marL="533400" indent="-533400">
              <a:lnSpc>
                <a:spcPct val="90000"/>
              </a:lnSpc>
            </a:pPr>
            <a:endParaRPr lang="it-IT" altLang="it-IT" sz="2000"/>
          </a:p>
          <a:p>
            <a:pPr marL="533400" indent="-533400">
              <a:lnSpc>
                <a:spcPct val="90000"/>
              </a:lnSpc>
            </a:pPr>
            <a:r>
              <a:rPr lang="it-IT" altLang="it-IT" sz="2000" b="1">
                <a:solidFill>
                  <a:schemeClr val="hlink"/>
                </a:solidFill>
              </a:rPr>
              <a:t>(b)</a:t>
            </a:r>
            <a:r>
              <a:rPr lang="it-IT" altLang="it-IT" sz="2000"/>
              <a:t> … ma l’oligopolista non conosce il comportamento dei rivali (curva di domanda “incerta), dipendente da  (es. riduzione prezzo e ricavi totali):</a:t>
            </a:r>
          </a:p>
          <a:p>
            <a:pPr marL="533400" indent="-533400">
              <a:lnSpc>
                <a:spcPct val="90000"/>
              </a:lnSpc>
              <a:buFont typeface="Wingdings" panose="05000000000000000000" pitchFamily="2" charset="2"/>
              <a:buNone/>
            </a:pPr>
            <a:r>
              <a:rPr lang="it-IT" altLang="it-IT" sz="2000" b="1"/>
              <a:t>		a)</a:t>
            </a:r>
            <a:r>
              <a:rPr lang="it-IT" altLang="it-IT" sz="2000"/>
              <a:t> strategie di prezzo dei rivali: </a:t>
            </a:r>
            <a:r>
              <a:rPr lang="it-IT" altLang="it-IT" sz="2000" b="1"/>
              <a:t>modelli di reazione</a:t>
            </a:r>
          </a:p>
          <a:p>
            <a:pPr marL="533400" indent="-533400">
              <a:lnSpc>
                <a:spcPct val="90000"/>
              </a:lnSpc>
              <a:buFont typeface="Wingdings" panose="05000000000000000000" pitchFamily="2" charset="2"/>
              <a:buNone/>
            </a:pPr>
            <a:r>
              <a:rPr lang="it-IT" altLang="it-IT" sz="2000"/>
              <a:t> 		</a:t>
            </a:r>
            <a:r>
              <a:rPr lang="it-IT" altLang="it-IT" sz="2000" b="1"/>
              <a:t>b)</a:t>
            </a:r>
            <a:r>
              <a:rPr lang="it-IT" altLang="it-IT" sz="2000"/>
              <a:t> </a:t>
            </a:r>
            <a:r>
              <a:rPr lang="it-IT" altLang="it-IT" sz="2000" b="1"/>
              <a:t>altri fattori</a:t>
            </a:r>
            <a:r>
              <a:rPr lang="it-IT" altLang="it-IT" sz="2000"/>
              <a:t> strategici: facilità di accesso, intervallo di tempo tra azione e reazione, divisione tra proprietà e 	controllo, </a:t>
            </a:r>
            <a:endParaRPr lang="it-IT" altLang="it-IT" sz="2000">
              <a:solidFill>
                <a:schemeClr val="hlink"/>
              </a:solidFill>
            </a:endParaRPr>
          </a:p>
          <a:p>
            <a:pPr marL="533400" indent="-533400">
              <a:lnSpc>
                <a:spcPct val="90000"/>
              </a:lnSpc>
            </a:pPr>
            <a:r>
              <a:rPr lang="it-IT" altLang="it-IT" sz="2000"/>
              <a:t>…</a:t>
            </a:r>
          </a:p>
          <a:p>
            <a:pPr marL="533400" indent="-533400">
              <a:lnSpc>
                <a:spcPct val="90000"/>
              </a:lnSpc>
            </a:pPr>
            <a:endParaRPr lang="it-IT" altLang="it-IT"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85443">
                                            <p:txEl>
                                              <p:pRg st="0" end="0"/>
                                            </p:txEl>
                                          </p:spTgt>
                                        </p:tgtEl>
                                        <p:attrNameLst>
                                          <p:attrName>style.visibility</p:attrName>
                                        </p:attrNameLst>
                                      </p:cBhvr>
                                      <p:to>
                                        <p:strVal val="visible"/>
                                      </p:to>
                                    </p:set>
                                    <p:animEffect transition="in" filter="slide(fromBottom)">
                                      <p:cBhvr>
                                        <p:cTn id="7" dur="500"/>
                                        <p:tgtEl>
                                          <p:spTgt spid="1085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85443">
                                            <p:txEl>
                                              <p:pRg st="2" end="2"/>
                                            </p:txEl>
                                          </p:spTgt>
                                        </p:tgtEl>
                                        <p:attrNameLst>
                                          <p:attrName>style.visibility</p:attrName>
                                        </p:attrNameLst>
                                      </p:cBhvr>
                                      <p:to>
                                        <p:strVal val="visible"/>
                                      </p:to>
                                    </p:set>
                                    <p:animEffect transition="in" filter="slide(fromBottom)">
                                      <p:cBhvr>
                                        <p:cTn id="12" dur="500"/>
                                        <p:tgtEl>
                                          <p:spTgt spid="10854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85443">
                                            <p:txEl>
                                              <p:pRg st="4" end="4"/>
                                            </p:txEl>
                                          </p:spTgt>
                                        </p:tgtEl>
                                        <p:attrNameLst>
                                          <p:attrName>style.visibility</p:attrName>
                                        </p:attrNameLst>
                                      </p:cBhvr>
                                      <p:to>
                                        <p:strVal val="visible"/>
                                      </p:to>
                                    </p:set>
                                    <p:animEffect transition="in" filter="slide(fromBottom)">
                                      <p:cBhvr>
                                        <p:cTn id="17" dur="500"/>
                                        <p:tgtEl>
                                          <p:spTgt spid="108544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85443">
                                            <p:txEl>
                                              <p:pRg st="5" end="5"/>
                                            </p:txEl>
                                          </p:spTgt>
                                        </p:tgtEl>
                                        <p:attrNameLst>
                                          <p:attrName>style.visibility</p:attrName>
                                        </p:attrNameLst>
                                      </p:cBhvr>
                                      <p:to>
                                        <p:strVal val="visible"/>
                                      </p:to>
                                    </p:set>
                                    <p:animEffect transition="in" filter="slide(fromBottom)">
                                      <p:cBhvr>
                                        <p:cTn id="22" dur="500"/>
                                        <p:tgtEl>
                                          <p:spTgt spid="108544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85443">
                                            <p:txEl>
                                              <p:pRg st="6" end="6"/>
                                            </p:txEl>
                                          </p:spTgt>
                                        </p:tgtEl>
                                        <p:attrNameLst>
                                          <p:attrName>style.visibility</p:attrName>
                                        </p:attrNameLst>
                                      </p:cBhvr>
                                      <p:to>
                                        <p:strVal val="visible"/>
                                      </p:to>
                                    </p:set>
                                    <p:animEffect transition="in" filter="slide(fromBottom)">
                                      <p:cBhvr>
                                        <p:cTn id="27" dur="500"/>
                                        <p:tgtEl>
                                          <p:spTgt spid="108544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085443">
                                            <p:txEl>
                                              <p:pRg st="7" end="7"/>
                                            </p:txEl>
                                          </p:spTgt>
                                        </p:tgtEl>
                                        <p:attrNameLst>
                                          <p:attrName>style.visibility</p:attrName>
                                        </p:attrNameLst>
                                      </p:cBhvr>
                                      <p:to>
                                        <p:strVal val="visible"/>
                                      </p:to>
                                    </p:set>
                                    <p:animEffect transition="in" filter="slide(fromBottom)">
                                      <p:cBhvr>
                                        <p:cTn id="32" dur="500"/>
                                        <p:tgtEl>
                                          <p:spTgt spid="10854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4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5B12625A-D0C1-4BBE-B148-612D68053407}"/>
              </a:ext>
            </a:extLst>
          </p:cNvPr>
          <p:cNvSpPr>
            <a:spLocks noGrp="1"/>
          </p:cNvSpPr>
          <p:nvPr>
            <p:ph type="sldNum" sz="quarter" idx="10"/>
          </p:nvPr>
        </p:nvSpPr>
        <p:spPr/>
        <p:txBody>
          <a:bodyPr/>
          <a:lstStyle/>
          <a:p>
            <a:fld id="{63A16DFF-B88B-49FF-9AAB-3A19527D95B1}" type="slidenum">
              <a:rPr lang="it-IT" altLang="it-IT"/>
              <a:pPr/>
              <a:t>45</a:t>
            </a:fld>
            <a:endParaRPr lang="it-IT" altLang="it-IT"/>
          </a:p>
        </p:txBody>
      </p:sp>
      <p:sp>
        <p:nvSpPr>
          <p:cNvPr id="962562" name="Rectangle 2">
            <a:extLst>
              <a:ext uri="{FF2B5EF4-FFF2-40B4-BE49-F238E27FC236}">
                <a16:creationId xmlns:a16="http://schemas.microsoft.com/office/drawing/2014/main" id="{D1EDEC59-8231-43CF-859A-4F2BBD68156F}"/>
              </a:ext>
            </a:extLst>
          </p:cNvPr>
          <p:cNvSpPr>
            <a:spLocks noGrp="1" noChangeArrowheads="1"/>
          </p:cNvSpPr>
          <p:nvPr>
            <p:ph type="title"/>
          </p:nvPr>
        </p:nvSpPr>
        <p:spPr/>
        <p:txBody>
          <a:bodyPr/>
          <a:lstStyle/>
          <a:p>
            <a:r>
              <a:rPr lang="en-GB" altLang="it-IT" sz="2000"/>
              <a:t>Oligopolio</a:t>
            </a:r>
          </a:p>
        </p:txBody>
      </p:sp>
      <p:sp>
        <p:nvSpPr>
          <p:cNvPr id="962563" name="Rectangle 3">
            <a:extLst>
              <a:ext uri="{FF2B5EF4-FFF2-40B4-BE49-F238E27FC236}">
                <a16:creationId xmlns:a16="http://schemas.microsoft.com/office/drawing/2014/main" id="{A7A48A5A-1A78-4BA4-8149-1312AAA0BB7E}"/>
              </a:ext>
            </a:extLst>
          </p:cNvPr>
          <p:cNvSpPr>
            <a:spLocks noGrp="1" noChangeArrowheads="1"/>
          </p:cNvSpPr>
          <p:nvPr>
            <p:ph type="body" idx="1"/>
          </p:nvPr>
        </p:nvSpPr>
        <p:spPr bwMode="auto">
          <a:xfrm>
            <a:off x="1331913" y="2133600"/>
            <a:ext cx="6840537" cy="45481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buClr>
                <a:schemeClr val="bg2"/>
              </a:buClr>
              <a:buSzTx/>
              <a:buFont typeface="Wingdings" panose="05000000000000000000" pitchFamily="2" charset="2"/>
              <a:buAutoNum type="romanLcPeriod" startAt="4"/>
            </a:pPr>
            <a:r>
              <a:rPr lang="it-IT" altLang="it-IT" sz="2400" b="1">
                <a:solidFill>
                  <a:schemeClr val="hlink"/>
                </a:solidFill>
              </a:rPr>
              <a:t>* Barriere *</a:t>
            </a:r>
            <a:endParaRPr lang="it-IT" altLang="it-IT" sz="2400"/>
          </a:p>
          <a:p>
            <a:pPr marL="533400" indent="-533400"/>
            <a:endParaRPr lang="it-IT" altLang="it-IT" sz="2400"/>
          </a:p>
          <a:p>
            <a:pPr marL="533400" indent="-533400">
              <a:buFont typeface="Wingdings" panose="05000000000000000000" pitchFamily="2" charset="2"/>
              <a:buNone/>
            </a:pPr>
            <a:r>
              <a:rPr lang="it-IT" altLang="it-IT" sz="2400" b="1">
                <a:solidFill>
                  <a:schemeClr val="hlink"/>
                </a:solidFill>
              </a:rPr>
              <a:t>	a. all’entrata,</a:t>
            </a:r>
            <a:r>
              <a:rPr lang="it-IT" altLang="it-IT" sz="2400"/>
              <a:t> </a:t>
            </a:r>
            <a:r>
              <a:rPr lang="it-IT" altLang="it-IT" sz="2400" b="1"/>
              <a:t>reali</a:t>
            </a:r>
            <a:r>
              <a:rPr lang="it-IT" altLang="it-IT" sz="2400"/>
              <a:t> (conoscenze tecniche, estensione della rete di distribuzione, licenze, economie di scala …) e </a:t>
            </a:r>
            <a:r>
              <a:rPr lang="it-IT" altLang="it-IT" sz="2400" b="1"/>
              <a:t>finanziarie</a:t>
            </a:r>
            <a:r>
              <a:rPr lang="it-IT" altLang="it-IT" sz="2400"/>
              <a:t> (fabbisogno capitale iniziale …)</a:t>
            </a:r>
          </a:p>
          <a:p>
            <a:pPr marL="533400" indent="-533400">
              <a:buFont typeface="Wingdings" panose="05000000000000000000" pitchFamily="2" charset="2"/>
              <a:buNone/>
            </a:pPr>
            <a:endParaRPr lang="it-IT" altLang="it-IT" sz="2400"/>
          </a:p>
          <a:p>
            <a:pPr marL="533400" indent="-533400">
              <a:buFont typeface="Wingdings" panose="05000000000000000000" pitchFamily="2" charset="2"/>
              <a:buNone/>
            </a:pPr>
            <a:r>
              <a:rPr lang="it-IT" altLang="it-IT" sz="2400" b="1">
                <a:solidFill>
                  <a:schemeClr val="hlink"/>
                </a:solidFill>
              </a:rPr>
              <a:t>	b. all’uscita: </a:t>
            </a:r>
            <a:r>
              <a:rPr lang="it-IT" altLang="it-IT" sz="2400" b="1" i="1"/>
              <a:t>sunk costs</a:t>
            </a:r>
            <a:r>
              <a:rPr lang="it-IT" altLang="it-IT" sz="2400"/>
              <a:t>, legati a un prodotto (es. impianti non facilmente smantellabili) o a un mercato (es. spese di indennizzo dei clienti o dei lavoratori …)</a:t>
            </a:r>
          </a:p>
          <a:p>
            <a:pPr marL="533400" indent="-533400">
              <a:buFont typeface="Wingdings" panose="05000000000000000000" pitchFamily="2" charset="2"/>
              <a:buNone/>
            </a:pPr>
            <a:endParaRPr lang="it-IT" altLang="it-IT"/>
          </a:p>
          <a:p>
            <a:pPr marL="533400" indent="-533400">
              <a:buFont typeface="Wingdings" panose="05000000000000000000" pitchFamily="2" charset="2"/>
              <a:buNone/>
            </a:pPr>
            <a:endParaRPr lang="it-IT" altLang="it-IT" sz="2400"/>
          </a:p>
          <a:p>
            <a:pPr marL="533400" indent="-533400"/>
            <a:endParaRPr lang="it-IT" altLang="it-IT" sz="2400"/>
          </a:p>
          <a:p>
            <a:pPr marL="533400" indent="-533400"/>
            <a:endParaRPr lang="it-IT"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62563">
                                            <p:txEl>
                                              <p:pRg st="0" end="0"/>
                                            </p:txEl>
                                          </p:spTgt>
                                        </p:tgtEl>
                                        <p:attrNameLst>
                                          <p:attrName>style.visibility</p:attrName>
                                        </p:attrNameLst>
                                      </p:cBhvr>
                                      <p:to>
                                        <p:strVal val="visible"/>
                                      </p:to>
                                    </p:set>
                                    <p:animEffect transition="in" filter="slide(fromBottom)">
                                      <p:cBhvr>
                                        <p:cTn id="7" dur="500"/>
                                        <p:tgtEl>
                                          <p:spTgt spid="962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62563">
                                            <p:txEl>
                                              <p:pRg st="2" end="2"/>
                                            </p:txEl>
                                          </p:spTgt>
                                        </p:tgtEl>
                                        <p:attrNameLst>
                                          <p:attrName>style.visibility</p:attrName>
                                        </p:attrNameLst>
                                      </p:cBhvr>
                                      <p:to>
                                        <p:strVal val="visible"/>
                                      </p:to>
                                    </p:set>
                                    <p:animEffect transition="in" filter="slide(fromBottom)">
                                      <p:cBhvr>
                                        <p:cTn id="12" dur="500"/>
                                        <p:tgtEl>
                                          <p:spTgt spid="9625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62563">
                                            <p:txEl>
                                              <p:pRg st="4" end="4"/>
                                            </p:txEl>
                                          </p:spTgt>
                                        </p:tgtEl>
                                        <p:attrNameLst>
                                          <p:attrName>style.visibility</p:attrName>
                                        </p:attrNameLst>
                                      </p:cBhvr>
                                      <p:to>
                                        <p:strVal val="visible"/>
                                      </p:to>
                                    </p:set>
                                    <p:animEffect transition="in" filter="slide(fromBottom)">
                                      <p:cBhvr>
                                        <p:cTn id="17" dur="500"/>
                                        <p:tgtEl>
                                          <p:spTgt spid="962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6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egnaposto numero diapositiva 3">
            <a:extLst>
              <a:ext uri="{FF2B5EF4-FFF2-40B4-BE49-F238E27FC236}">
                <a16:creationId xmlns:a16="http://schemas.microsoft.com/office/drawing/2014/main" id="{C4CC090B-80D7-42EE-9A3C-CA4F7F7A83C5}"/>
              </a:ext>
            </a:extLst>
          </p:cNvPr>
          <p:cNvSpPr>
            <a:spLocks noGrp="1"/>
          </p:cNvSpPr>
          <p:nvPr>
            <p:ph type="sldNum" sz="quarter" idx="10"/>
          </p:nvPr>
        </p:nvSpPr>
        <p:spPr/>
        <p:txBody>
          <a:bodyPr/>
          <a:lstStyle/>
          <a:p>
            <a:fld id="{8A4FC3E2-EE78-4EC7-B33C-AD487C3C5390}" type="slidenum">
              <a:rPr lang="it-IT" altLang="it-IT"/>
              <a:pPr/>
              <a:t>46</a:t>
            </a:fld>
            <a:endParaRPr lang="it-IT" altLang="it-IT"/>
          </a:p>
        </p:txBody>
      </p:sp>
      <p:sp>
        <p:nvSpPr>
          <p:cNvPr id="960514" name="Rectangle 2">
            <a:extLst>
              <a:ext uri="{FF2B5EF4-FFF2-40B4-BE49-F238E27FC236}">
                <a16:creationId xmlns:a16="http://schemas.microsoft.com/office/drawing/2014/main" id="{D5D87143-0133-4933-A5A8-9ABFE8C8198D}"/>
              </a:ext>
            </a:extLst>
          </p:cNvPr>
          <p:cNvSpPr>
            <a:spLocks noGrp="1" noChangeArrowheads="1"/>
          </p:cNvSpPr>
          <p:nvPr>
            <p:ph type="title"/>
          </p:nvPr>
        </p:nvSpPr>
        <p:spPr/>
        <p:txBody>
          <a:bodyPr/>
          <a:lstStyle/>
          <a:p>
            <a:r>
              <a:rPr lang="en-GB" altLang="it-IT"/>
              <a:t>Oligopolio: agenda</a:t>
            </a:r>
            <a:br>
              <a:rPr lang="en-GB" altLang="it-IT"/>
            </a:br>
            <a:r>
              <a:rPr lang="en-GB" altLang="it-IT"/>
              <a:t>Diversi modelli, da testare empiricamente</a:t>
            </a:r>
          </a:p>
        </p:txBody>
      </p:sp>
      <p:sp>
        <p:nvSpPr>
          <p:cNvPr id="960515" name="Rectangle 3">
            <a:extLst>
              <a:ext uri="{FF2B5EF4-FFF2-40B4-BE49-F238E27FC236}">
                <a16:creationId xmlns:a16="http://schemas.microsoft.com/office/drawing/2014/main" id="{57D0DF0B-480D-46D7-B65B-C964081A46A5}"/>
              </a:ext>
            </a:extLst>
          </p:cNvPr>
          <p:cNvSpPr>
            <a:spLocks noGrp="1" noChangeArrowheads="1"/>
          </p:cNvSpPr>
          <p:nvPr>
            <p:ph type="body" idx="1"/>
          </p:nvPr>
        </p:nvSpPr>
        <p:spPr bwMode="auto">
          <a:xfrm>
            <a:off x="1116013" y="2073275"/>
            <a:ext cx="7343775" cy="45481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buFont typeface="Wingdings" panose="05000000000000000000" pitchFamily="2" charset="2"/>
              <a:buAutoNum type="romanLcPeriod"/>
            </a:pPr>
            <a:r>
              <a:rPr lang="it-IT" altLang="it-IT" sz="1600" b="1">
                <a:solidFill>
                  <a:schemeClr val="hlink"/>
                </a:solidFill>
              </a:rPr>
              <a:t>Equilibrio dell’impresa duopolista: </a:t>
            </a:r>
            <a:r>
              <a:rPr lang="it-IT" altLang="it-IT" sz="1600"/>
              <a:t>il caso più semplice di impresa oligopolistica </a:t>
            </a:r>
            <a:r>
              <a:rPr lang="en-US" altLang="it-IT" sz="1600">
                <a:cs typeface="Arial" panose="020B0604020202020204" pitchFamily="34" charset="0"/>
              </a:rPr>
              <a:t>(2 oligopolisti)</a:t>
            </a:r>
          </a:p>
          <a:p>
            <a:pPr marL="533400" indent="-533400">
              <a:lnSpc>
                <a:spcPct val="80000"/>
              </a:lnSpc>
              <a:buClr>
                <a:schemeClr val="hlink"/>
              </a:buClr>
              <a:buSzTx/>
              <a:buFont typeface="Wingdings" panose="05000000000000000000" pitchFamily="2" charset="2"/>
              <a:buAutoNum type="romanLcPeriod"/>
            </a:pPr>
            <a:endParaRPr lang="en-US" altLang="it-IT" sz="1600">
              <a:cs typeface="Arial" panose="020B0604020202020204" pitchFamily="34" charset="0"/>
            </a:endParaRPr>
          </a:p>
          <a:p>
            <a:pPr marL="533400" indent="-533400">
              <a:lnSpc>
                <a:spcPct val="80000"/>
              </a:lnSpc>
              <a:buFont typeface="Wingdings" panose="05000000000000000000" pitchFamily="2" charset="2"/>
              <a:buNone/>
            </a:pPr>
            <a:r>
              <a:rPr lang="en-US" altLang="it-IT" sz="1600" b="1">
                <a:cs typeface="Arial" panose="020B0604020202020204" pitchFamily="34" charset="0"/>
              </a:rPr>
              <a:t>	i.a) </a:t>
            </a:r>
            <a:r>
              <a:rPr lang="en-US" altLang="it-IT" sz="1600">
                <a:cs typeface="Arial" panose="020B0604020202020204" pitchFamily="34" charset="0"/>
              </a:rPr>
              <a:t>Duopoli</a:t>
            </a:r>
            <a:r>
              <a:rPr lang="en-US" altLang="it-IT" sz="1600" b="1">
                <a:cs typeface="Arial" panose="020B0604020202020204" pitchFamily="34" charset="0"/>
              </a:rPr>
              <a:t> non collusivi a schema fisso</a:t>
            </a:r>
            <a:r>
              <a:rPr lang="en-US" altLang="it-IT" sz="1600">
                <a:cs typeface="Arial" panose="020B0604020202020204" pitchFamily="34" charset="0"/>
              </a:rPr>
              <a:t>: Cournot, Bertrand ed equilibrio non cooperativo (strategie compatibili, congetture rispettate…)</a:t>
            </a:r>
          </a:p>
          <a:p>
            <a:pPr marL="533400" indent="-533400">
              <a:lnSpc>
                <a:spcPct val="80000"/>
              </a:lnSpc>
              <a:buFont typeface="Wingdings" panose="05000000000000000000" pitchFamily="2" charset="2"/>
              <a:buNone/>
            </a:pPr>
            <a:endParaRPr lang="en-US" altLang="it-IT" sz="1600">
              <a:cs typeface="Arial" panose="020B0604020202020204" pitchFamily="34" charset="0"/>
            </a:endParaRPr>
          </a:p>
          <a:p>
            <a:pPr marL="533400" indent="-533400">
              <a:lnSpc>
                <a:spcPct val="80000"/>
              </a:lnSpc>
              <a:buFont typeface="Wingdings" panose="05000000000000000000" pitchFamily="2" charset="2"/>
              <a:buNone/>
            </a:pPr>
            <a:r>
              <a:rPr lang="en-US" altLang="it-IT" sz="1600" b="1">
                <a:cs typeface="Arial" panose="020B0604020202020204" pitchFamily="34" charset="0"/>
              </a:rPr>
              <a:t>	i.b) </a:t>
            </a:r>
            <a:r>
              <a:rPr lang="en-US" altLang="it-IT" sz="1600">
                <a:cs typeface="Arial" panose="020B0604020202020204" pitchFamily="34" charset="0"/>
              </a:rPr>
              <a:t>Duopoli</a:t>
            </a:r>
            <a:r>
              <a:rPr lang="en-US" altLang="it-IT" sz="1600" b="1">
                <a:cs typeface="Arial" panose="020B0604020202020204" pitchFamily="34" charset="0"/>
              </a:rPr>
              <a:t> non collusivi a schema variabile</a:t>
            </a:r>
            <a:r>
              <a:rPr lang="en-US" altLang="it-IT" sz="1600">
                <a:cs typeface="Arial" panose="020B0604020202020204" pitchFamily="34" charset="0"/>
              </a:rPr>
              <a:t>: Stackelberg ed equilibrio non cooperativo (…)</a:t>
            </a:r>
          </a:p>
          <a:p>
            <a:pPr marL="533400" indent="-533400">
              <a:lnSpc>
                <a:spcPct val="80000"/>
              </a:lnSpc>
              <a:buFont typeface="Wingdings" panose="05000000000000000000" pitchFamily="2" charset="2"/>
              <a:buNone/>
            </a:pPr>
            <a:endParaRPr lang="en-US" altLang="it-IT" sz="1600">
              <a:cs typeface="Arial" panose="020B0604020202020204" pitchFamily="34" charset="0"/>
            </a:endParaRPr>
          </a:p>
          <a:p>
            <a:pPr marL="533400" indent="-533400">
              <a:lnSpc>
                <a:spcPct val="80000"/>
              </a:lnSpc>
              <a:buFont typeface="Wingdings" panose="05000000000000000000" pitchFamily="2" charset="2"/>
              <a:buNone/>
            </a:pPr>
            <a:r>
              <a:rPr lang="en-US" altLang="it-IT" sz="1600" b="1">
                <a:cs typeface="Arial" panose="020B0604020202020204" pitchFamily="34" charset="0"/>
              </a:rPr>
              <a:t>	i.c) </a:t>
            </a:r>
            <a:r>
              <a:rPr lang="en-US" altLang="it-IT" sz="1600">
                <a:cs typeface="Arial" panose="020B0604020202020204" pitchFamily="34" charset="0"/>
              </a:rPr>
              <a:t>Oligopoli</a:t>
            </a:r>
            <a:r>
              <a:rPr lang="en-US" altLang="it-IT" sz="1600" b="1">
                <a:cs typeface="Arial" panose="020B0604020202020204" pitchFamily="34" charset="0"/>
              </a:rPr>
              <a:t> collusivi</a:t>
            </a:r>
            <a:r>
              <a:rPr lang="en-US" altLang="it-IT" sz="1600">
                <a:cs typeface="Arial" panose="020B0604020202020204" pitchFamily="34" charset="0"/>
              </a:rPr>
              <a:t>: </a:t>
            </a:r>
            <a:r>
              <a:rPr lang="it-IT" altLang="it-IT" sz="1600">
                <a:cs typeface="Arial" panose="020B0604020202020204" pitchFamily="34" charset="0"/>
              </a:rPr>
              <a:t>curva a gomito, leadership di prezzo e </a:t>
            </a:r>
            <a:r>
              <a:rPr lang="it-IT" altLang="it-IT" sz="1600" b="1">
                <a:solidFill>
                  <a:srgbClr val="FF5050"/>
                </a:solidFill>
                <a:cs typeface="Arial" panose="020B0604020202020204" pitchFamily="34" charset="0"/>
              </a:rPr>
              <a:t>cartelli</a:t>
            </a:r>
            <a:endParaRPr lang="en-US" altLang="it-IT" sz="1600" b="1">
              <a:solidFill>
                <a:srgbClr val="FF5050"/>
              </a:solidFill>
              <a:cs typeface="Arial" panose="020B0604020202020204" pitchFamily="34" charset="0"/>
            </a:endParaRPr>
          </a:p>
          <a:p>
            <a:pPr marL="533400" indent="-533400">
              <a:lnSpc>
                <a:spcPct val="80000"/>
              </a:lnSpc>
            </a:pPr>
            <a:endParaRPr lang="en-US" altLang="it-IT" sz="1600">
              <a:cs typeface="Arial" panose="020B0604020202020204" pitchFamily="34" charset="0"/>
            </a:endParaRPr>
          </a:p>
          <a:p>
            <a:pPr marL="533400" indent="-533400">
              <a:lnSpc>
                <a:spcPct val="80000"/>
              </a:lnSpc>
            </a:pPr>
            <a:endParaRPr lang="it-IT" altLang="it-IT" sz="1600">
              <a:solidFill>
                <a:schemeClr val="hlink"/>
              </a:solidFill>
            </a:endParaRPr>
          </a:p>
          <a:p>
            <a:pPr marL="533400" indent="-533400">
              <a:lnSpc>
                <a:spcPct val="80000"/>
              </a:lnSpc>
              <a:buClr>
                <a:schemeClr val="hlink"/>
              </a:buClr>
              <a:buSzTx/>
              <a:buFont typeface="Wingdings" panose="05000000000000000000" pitchFamily="2" charset="2"/>
              <a:buAutoNum type="romanLcPeriod" startAt="2"/>
            </a:pPr>
            <a:r>
              <a:rPr lang="it-IT" altLang="it-IT" sz="1600" b="1">
                <a:solidFill>
                  <a:schemeClr val="hlink"/>
                </a:solidFill>
              </a:rPr>
              <a:t>Interdipendenza strategica e “teoria dei giochi”</a:t>
            </a:r>
            <a:r>
              <a:rPr lang="it-IT" altLang="it-IT" sz="1600"/>
              <a:t>:</a:t>
            </a:r>
          </a:p>
          <a:p>
            <a:pPr marL="533400" indent="-533400">
              <a:lnSpc>
                <a:spcPct val="80000"/>
              </a:lnSpc>
              <a:buClr>
                <a:schemeClr val="hlink"/>
              </a:buClr>
              <a:buSzTx/>
              <a:buFont typeface="Wingdings" panose="05000000000000000000" pitchFamily="2" charset="2"/>
              <a:buAutoNum type="romanLcPeriod" startAt="2"/>
            </a:pPr>
            <a:endParaRPr lang="it-IT" altLang="it-IT" sz="1600"/>
          </a:p>
          <a:p>
            <a:pPr marL="533400" indent="-533400">
              <a:lnSpc>
                <a:spcPct val="80000"/>
              </a:lnSpc>
              <a:buFont typeface="Wingdings" panose="05000000000000000000" pitchFamily="2" charset="2"/>
              <a:buNone/>
            </a:pPr>
            <a:r>
              <a:rPr lang="it-IT" altLang="it-IT" sz="1600"/>
              <a:t>	</a:t>
            </a:r>
            <a:r>
              <a:rPr lang="it-IT" altLang="it-IT" sz="1600" b="1"/>
              <a:t>ii.a) Elementi</a:t>
            </a:r>
            <a:r>
              <a:rPr lang="it-IT" altLang="it-IT" sz="1600"/>
              <a:t> costitutivi di un gioco</a:t>
            </a:r>
          </a:p>
          <a:p>
            <a:pPr marL="533400" indent="-533400">
              <a:lnSpc>
                <a:spcPct val="80000"/>
              </a:lnSpc>
              <a:buFont typeface="Wingdings" panose="05000000000000000000" pitchFamily="2" charset="2"/>
              <a:buNone/>
            </a:pPr>
            <a:r>
              <a:rPr lang="it-IT" altLang="it-IT" sz="1600"/>
              <a:t>	</a:t>
            </a:r>
            <a:r>
              <a:rPr lang="it-IT" altLang="it-IT" sz="1600" b="1"/>
              <a:t>ii.b)</a:t>
            </a:r>
            <a:r>
              <a:rPr lang="it-IT" altLang="it-IT" sz="1600"/>
              <a:t> Giochi </a:t>
            </a:r>
            <a:r>
              <a:rPr lang="it-IT" altLang="it-IT" sz="1600" b="1"/>
              <a:t>cooperativi</a:t>
            </a:r>
            <a:r>
              <a:rPr lang="it-IT" altLang="it-IT" sz="1600"/>
              <a:t> e </a:t>
            </a:r>
            <a:r>
              <a:rPr lang="it-IT" altLang="it-IT" sz="1600" b="1"/>
              <a:t>non cooperativi</a:t>
            </a:r>
          </a:p>
          <a:p>
            <a:pPr marL="533400" indent="-533400">
              <a:lnSpc>
                <a:spcPct val="80000"/>
              </a:lnSpc>
              <a:buFont typeface="Wingdings" panose="05000000000000000000" pitchFamily="2" charset="2"/>
              <a:buNone/>
            </a:pPr>
            <a:r>
              <a:rPr lang="it-IT" altLang="it-IT" sz="1600"/>
              <a:t>	</a:t>
            </a:r>
            <a:r>
              <a:rPr lang="it-IT" altLang="it-IT" sz="1600" b="1"/>
              <a:t>ii.c) Strategia dominante </a:t>
            </a:r>
            <a:r>
              <a:rPr lang="it-IT" altLang="it-IT" sz="1600"/>
              <a:t>e </a:t>
            </a:r>
            <a:r>
              <a:rPr lang="it-IT" altLang="it-IT" sz="1600" b="1"/>
              <a:t>equilibrio di Nash</a:t>
            </a:r>
          </a:p>
          <a:p>
            <a:pPr marL="533400" indent="-533400">
              <a:lnSpc>
                <a:spcPct val="80000"/>
              </a:lnSpc>
              <a:buFont typeface="Wingdings" panose="05000000000000000000" pitchFamily="2" charset="2"/>
              <a:buNone/>
            </a:pPr>
            <a:r>
              <a:rPr lang="it-IT" altLang="it-IT" sz="1600"/>
              <a:t>	</a:t>
            </a:r>
            <a:r>
              <a:rPr lang="it-IT" altLang="it-IT" sz="1600" b="1"/>
              <a:t>ii.d)</a:t>
            </a:r>
            <a:r>
              <a:rPr lang="it-IT" altLang="it-IT" sz="1600"/>
              <a:t> Giochi “</a:t>
            </a:r>
            <a:r>
              <a:rPr lang="it-IT" altLang="it-IT" sz="1600" b="1" i="1"/>
              <a:t>one-shot</a:t>
            </a:r>
            <a:r>
              <a:rPr lang="it-IT" altLang="it-IT" sz="1600"/>
              <a:t>”, giochi “</a:t>
            </a:r>
            <a:r>
              <a:rPr lang="it-IT" altLang="it-IT" sz="1600" b="1"/>
              <a:t>ripetuti</a:t>
            </a:r>
            <a:r>
              <a:rPr lang="it-IT" altLang="it-IT" sz="1600"/>
              <a:t>” e </a:t>
            </a:r>
            <a:r>
              <a:rPr lang="it-IT" altLang="it-IT" sz="1600" b="1"/>
              <a:t>ritorsioni</a:t>
            </a:r>
          </a:p>
          <a:p>
            <a:pPr marL="533400" indent="-533400">
              <a:lnSpc>
                <a:spcPct val="80000"/>
              </a:lnSpc>
              <a:buFont typeface="Wingdings" panose="05000000000000000000" pitchFamily="2" charset="2"/>
              <a:buNone/>
            </a:pPr>
            <a:endParaRPr lang="it-IT" altLang="it-IT" sz="1600" b="1"/>
          </a:p>
          <a:p>
            <a:pPr marL="533400" indent="-533400">
              <a:lnSpc>
                <a:spcPct val="80000"/>
              </a:lnSpc>
              <a:buFont typeface="Wingdings" panose="05000000000000000000" pitchFamily="2" charset="2"/>
              <a:buNone/>
            </a:pPr>
            <a:endParaRPr lang="it-IT" altLang="it-IT" sz="1600"/>
          </a:p>
          <a:p>
            <a:pPr marL="533400" indent="-533400">
              <a:lnSpc>
                <a:spcPct val="80000"/>
              </a:lnSpc>
              <a:buFont typeface="Wingdings" panose="05000000000000000000" pitchFamily="2" charset="2"/>
              <a:buNone/>
            </a:pPr>
            <a:r>
              <a:rPr lang="it-IT" altLang="it-IT" sz="1600"/>
              <a:t>	</a:t>
            </a:r>
          </a:p>
          <a:p>
            <a:pPr marL="533400" indent="-533400">
              <a:lnSpc>
                <a:spcPct val="80000"/>
              </a:lnSpc>
            </a:pPr>
            <a:endParaRPr lang="it-IT" altLang="it-IT" sz="1600"/>
          </a:p>
          <a:p>
            <a:pPr marL="533400" indent="-533400">
              <a:lnSpc>
                <a:spcPct val="80000"/>
              </a:lnSpc>
            </a:pPr>
            <a:endParaRPr lang="it-IT" altLang="it-IT" sz="1200"/>
          </a:p>
        </p:txBody>
      </p:sp>
      <p:sp>
        <p:nvSpPr>
          <p:cNvPr id="960516" name="Line 4">
            <a:extLst>
              <a:ext uri="{FF2B5EF4-FFF2-40B4-BE49-F238E27FC236}">
                <a16:creationId xmlns:a16="http://schemas.microsoft.com/office/drawing/2014/main" id="{441AB510-7C22-45B7-99A2-65BC1AFB3329}"/>
              </a:ext>
            </a:extLst>
          </p:cNvPr>
          <p:cNvSpPr>
            <a:spLocks noChangeShapeType="1"/>
          </p:cNvSpPr>
          <p:nvPr/>
        </p:nvSpPr>
        <p:spPr bwMode="auto">
          <a:xfrm>
            <a:off x="1619250" y="4005263"/>
            <a:ext cx="6624638" cy="0"/>
          </a:xfrm>
          <a:prstGeom prst="line">
            <a:avLst/>
          </a:prstGeom>
          <a:noFill/>
          <a:ln w="254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60517" name="Line 5">
            <a:extLst>
              <a:ext uri="{FF2B5EF4-FFF2-40B4-BE49-F238E27FC236}">
                <a16:creationId xmlns:a16="http://schemas.microsoft.com/office/drawing/2014/main" id="{963E2C2F-998C-4766-A771-1AA4A8D48A7D}"/>
              </a:ext>
            </a:extLst>
          </p:cNvPr>
          <p:cNvSpPr>
            <a:spLocks noChangeShapeType="1"/>
          </p:cNvSpPr>
          <p:nvPr/>
        </p:nvSpPr>
        <p:spPr bwMode="auto">
          <a:xfrm>
            <a:off x="1619250" y="3332163"/>
            <a:ext cx="6624638" cy="0"/>
          </a:xfrm>
          <a:prstGeom prst="line">
            <a:avLst/>
          </a:prstGeom>
          <a:noFill/>
          <a:ln w="25400">
            <a:solidFill>
              <a:schemeClr val="bg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60515">
                                            <p:txEl>
                                              <p:pRg st="0" end="0"/>
                                            </p:txEl>
                                          </p:spTgt>
                                        </p:tgtEl>
                                        <p:attrNameLst>
                                          <p:attrName>style.visibility</p:attrName>
                                        </p:attrNameLst>
                                      </p:cBhvr>
                                      <p:to>
                                        <p:strVal val="visible"/>
                                      </p:to>
                                    </p:set>
                                    <p:animEffect transition="in" filter="slide(fromBottom)">
                                      <p:cBhvr>
                                        <p:cTn id="7" dur="500"/>
                                        <p:tgtEl>
                                          <p:spTgt spid="960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60515">
                                            <p:txEl>
                                              <p:pRg st="2" end="2"/>
                                            </p:txEl>
                                          </p:spTgt>
                                        </p:tgtEl>
                                        <p:attrNameLst>
                                          <p:attrName>style.visibility</p:attrName>
                                        </p:attrNameLst>
                                      </p:cBhvr>
                                      <p:to>
                                        <p:strVal val="visible"/>
                                      </p:to>
                                    </p:set>
                                    <p:animEffect transition="in" filter="slide(fromBottom)">
                                      <p:cBhvr>
                                        <p:cTn id="12" dur="500"/>
                                        <p:tgtEl>
                                          <p:spTgt spid="9605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60515">
                                            <p:txEl>
                                              <p:pRg st="4" end="4"/>
                                            </p:txEl>
                                          </p:spTgt>
                                        </p:tgtEl>
                                        <p:attrNameLst>
                                          <p:attrName>style.visibility</p:attrName>
                                        </p:attrNameLst>
                                      </p:cBhvr>
                                      <p:to>
                                        <p:strVal val="visible"/>
                                      </p:to>
                                    </p:set>
                                    <p:animEffect transition="in" filter="slide(fromBottom)">
                                      <p:cBhvr>
                                        <p:cTn id="17" dur="500"/>
                                        <p:tgtEl>
                                          <p:spTgt spid="96051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960516"/>
                                        </p:tgtEl>
                                        <p:attrNameLst>
                                          <p:attrName>style.visibility</p:attrName>
                                        </p:attrNameLst>
                                      </p:cBhvr>
                                      <p:to>
                                        <p:strVal val="visible"/>
                                      </p:to>
                                    </p:set>
                                    <p:anim calcmode="lin" valueType="num">
                                      <p:cBhvr additive="base">
                                        <p:cTn id="22" dur="500" fill="hold"/>
                                        <p:tgtEl>
                                          <p:spTgt spid="960516"/>
                                        </p:tgtEl>
                                        <p:attrNameLst>
                                          <p:attrName>ppt_x</p:attrName>
                                        </p:attrNameLst>
                                      </p:cBhvr>
                                      <p:tavLst>
                                        <p:tav tm="0">
                                          <p:val>
                                            <p:strVal val="0-#ppt_w/2"/>
                                          </p:val>
                                        </p:tav>
                                        <p:tav tm="100000">
                                          <p:val>
                                            <p:strVal val="#ppt_x"/>
                                          </p:val>
                                        </p:tav>
                                      </p:tavLst>
                                    </p:anim>
                                    <p:anim calcmode="lin" valueType="num">
                                      <p:cBhvr additive="base">
                                        <p:cTn id="23" dur="500" fill="hold"/>
                                        <p:tgtEl>
                                          <p:spTgt spid="960516"/>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960515">
                                            <p:txEl>
                                              <p:pRg st="6" end="6"/>
                                            </p:txEl>
                                          </p:spTgt>
                                        </p:tgtEl>
                                        <p:attrNameLst>
                                          <p:attrName>style.visibility</p:attrName>
                                        </p:attrNameLst>
                                      </p:cBhvr>
                                      <p:to>
                                        <p:strVal val="visible"/>
                                      </p:to>
                                    </p:set>
                                    <p:animEffect transition="in" filter="slide(fromBottom)">
                                      <p:cBhvr>
                                        <p:cTn id="28" dur="500"/>
                                        <p:tgtEl>
                                          <p:spTgt spid="960515">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nodeType="clickEffect">
                                  <p:stCondLst>
                                    <p:cond delay="0"/>
                                  </p:stCondLst>
                                  <p:childTnLst>
                                    <p:set>
                                      <p:cBhvr>
                                        <p:cTn id="32" dur="1" fill="hold">
                                          <p:stCondLst>
                                            <p:cond delay="0"/>
                                          </p:stCondLst>
                                        </p:cTn>
                                        <p:tgtEl>
                                          <p:spTgt spid="960517"/>
                                        </p:tgtEl>
                                        <p:attrNameLst>
                                          <p:attrName>style.visibility</p:attrName>
                                        </p:attrNameLst>
                                      </p:cBhvr>
                                      <p:to>
                                        <p:strVal val="visible"/>
                                      </p:to>
                                    </p:set>
                                    <p:anim calcmode="lin" valueType="num">
                                      <p:cBhvr additive="base">
                                        <p:cTn id="33" dur="500" fill="hold"/>
                                        <p:tgtEl>
                                          <p:spTgt spid="960517"/>
                                        </p:tgtEl>
                                        <p:attrNameLst>
                                          <p:attrName>ppt_x</p:attrName>
                                        </p:attrNameLst>
                                      </p:cBhvr>
                                      <p:tavLst>
                                        <p:tav tm="0">
                                          <p:val>
                                            <p:strVal val="0-#ppt_w/2"/>
                                          </p:val>
                                        </p:tav>
                                        <p:tav tm="100000">
                                          <p:val>
                                            <p:strVal val="#ppt_x"/>
                                          </p:val>
                                        </p:tav>
                                      </p:tavLst>
                                    </p:anim>
                                    <p:anim calcmode="lin" valueType="num">
                                      <p:cBhvr additive="base">
                                        <p:cTn id="34" dur="500" fill="hold"/>
                                        <p:tgtEl>
                                          <p:spTgt spid="960517"/>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960515">
                                            <p:txEl>
                                              <p:pRg st="9" end="9"/>
                                            </p:txEl>
                                          </p:spTgt>
                                        </p:tgtEl>
                                        <p:attrNameLst>
                                          <p:attrName>style.visibility</p:attrName>
                                        </p:attrNameLst>
                                      </p:cBhvr>
                                      <p:to>
                                        <p:strVal val="visible"/>
                                      </p:to>
                                    </p:set>
                                    <p:animEffect transition="in" filter="slide(fromBottom)">
                                      <p:cBhvr>
                                        <p:cTn id="39" dur="500"/>
                                        <p:tgtEl>
                                          <p:spTgt spid="960515">
                                            <p:txEl>
                                              <p:pRg st="9" end="9"/>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960515">
                                            <p:txEl>
                                              <p:pRg st="11" end="11"/>
                                            </p:txEl>
                                          </p:spTgt>
                                        </p:tgtEl>
                                        <p:attrNameLst>
                                          <p:attrName>style.visibility</p:attrName>
                                        </p:attrNameLst>
                                      </p:cBhvr>
                                      <p:to>
                                        <p:strVal val="visible"/>
                                      </p:to>
                                    </p:set>
                                    <p:animEffect transition="in" filter="slide(fromBottom)">
                                      <p:cBhvr>
                                        <p:cTn id="44" dur="500"/>
                                        <p:tgtEl>
                                          <p:spTgt spid="960515">
                                            <p:txEl>
                                              <p:pRg st="11" end="1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960515">
                                            <p:txEl>
                                              <p:pRg st="12" end="12"/>
                                            </p:txEl>
                                          </p:spTgt>
                                        </p:tgtEl>
                                        <p:attrNameLst>
                                          <p:attrName>style.visibility</p:attrName>
                                        </p:attrNameLst>
                                      </p:cBhvr>
                                      <p:to>
                                        <p:strVal val="visible"/>
                                      </p:to>
                                    </p:set>
                                    <p:animEffect transition="in" filter="slide(fromBottom)">
                                      <p:cBhvr>
                                        <p:cTn id="49" dur="500"/>
                                        <p:tgtEl>
                                          <p:spTgt spid="960515">
                                            <p:txEl>
                                              <p:pRg st="12" end="12"/>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960515">
                                            <p:txEl>
                                              <p:pRg st="13" end="13"/>
                                            </p:txEl>
                                          </p:spTgt>
                                        </p:tgtEl>
                                        <p:attrNameLst>
                                          <p:attrName>style.visibility</p:attrName>
                                        </p:attrNameLst>
                                      </p:cBhvr>
                                      <p:to>
                                        <p:strVal val="visible"/>
                                      </p:to>
                                    </p:set>
                                    <p:animEffect transition="in" filter="slide(fromBottom)">
                                      <p:cBhvr>
                                        <p:cTn id="54" dur="500"/>
                                        <p:tgtEl>
                                          <p:spTgt spid="960515">
                                            <p:txEl>
                                              <p:pRg st="13" end="13"/>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960515">
                                            <p:txEl>
                                              <p:pRg st="14" end="14"/>
                                            </p:txEl>
                                          </p:spTgt>
                                        </p:tgtEl>
                                        <p:attrNameLst>
                                          <p:attrName>style.visibility</p:attrName>
                                        </p:attrNameLst>
                                      </p:cBhvr>
                                      <p:to>
                                        <p:strVal val="visible"/>
                                      </p:to>
                                    </p:set>
                                    <p:animEffect transition="in" filter="slide(fromBottom)">
                                      <p:cBhvr>
                                        <p:cTn id="59" dur="500"/>
                                        <p:tgtEl>
                                          <p:spTgt spid="960515">
                                            <p:txEl>
                                              <p:pRg st="14" end="14"/>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960515">
                                            <p:txEl>
                                              <p:pRg st="17" end="17"/>
                                            </p:txEl>
                                          </p:spTgt>
                                        </p:tgtEl>
                                        <p:attrNameLst>
                                          <p:attrName>style.visibility</p:attrName>
                                        </p:attrNameLst>
                                      </p:cBhvr>
                                      <p:to>
                                        <p:strVal val="visible"/>
                                      </p:to>
                                    </p:set>
                                    <p:animEffect transition="in" filter="slide(fromBottom)">
                                      <p:cBhvr>
                                        <p:cTn id="64" dur="500"/>
                                        <p:tgtEl>
                                          <p:spTgt spid="96051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0515" grpId="0" uiExpand="1"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12F4BF3-97ED-4BE3-A7BF-DC0C5F295BD9}"/>
              </a:ext>
            </a:extLst>
          </p:cNvPr>
          <p:cNvSpPr>
            <a:spLocks noGrp="1"/>
          </p:cNvSpPr>
          <p:nvPr>
            <p:ph type="sldNum" sz="quarter" idx="10"/>
          </p:nvPr>
        </p:nvSpPr>
        <p:spPr/>
        <p:txBody>
          <a:bodyPr/>
          <a:lstStyle/>
          <a:p>
            <a:fld id="{E0CC3A6E-A9E1-4C26-B79E-F3F50EA12BFF}" type="slidenum">
              <a:rPr lang="it-IT" altLang="it-IT"/>
              <a:pPr/>
              <a:t>47</a:t>
            </a:fld>
            <a:endParaRPr lang="it-IT" altLang="it-IT"/>
          </a:p>
        </p:txBody>
      </p:sp>
      <p:sp>
        <p:nvSpPr>
          <p:cNvPr id="964610" name="Rectangle 2">
            <a:extLst>
              <a:ext uri="{FF2B5EF4-FFF2-40B4-BE49-F238E27FC236}">
                <a16:creationId xmlns:a16="http://schemas.microsoft.com/office/drawing/2014/main" id="{F06A093C-130C-4112-996F-D1C6E0CADC3B}"/>
              </a:ext>
            </a:extLst>
          </p:cNvPr>
          <p:cNvSpPr>
            <a:spLocks noGrp="1" noChangeArrowheads="1"/>
          </p:cNvSpPr>
          <p:nvPr>
            <p:ph type="title"/>
          </p:nvPr>
        </p:nvSpPr>
        <p:spPr/>
        <p:txBody>
          <a:bodyPr/>
          <a:lstStyle/>
          <a:p>
            <a:pPr marL="330200" indent="-330200">
              <a:buFontTx/>
              <a:buAutoNum type="romanLcParenR"/>
            </a:pPr>
            <a:r>
              <a:rPr lang="en-GB" altLang="it-IT"/>
              <a:t>Equilibrio dell’impresa duopolista:</a:t>
            </a:r>
            <a:br>
              <a:rPr lang="en-GB" altLang="it-IT"/>
            </a:br>
            <a:r>
              <a:rPr lang="en-GB" altLang="it-IT"/>
              <a:t>i.a) duopoli non collusivi a schema fisso </a:t>
            </a:r>
          </a:p>
        </p:txBody>
      </p:sp>
      <p:sp>
        <p:nvSpPr>
          <p:cNvPr id="964611" name="Rectangle 3">
            <a:extLst>
              <a:ext uri="{FF2B5EF4-FFF2-40B4-BE49-F238E27FC236}">
                <a16:creationId xmlns:a16="http://schemas.microsoft.com/office/drawing/2014/main" id="{6CFF6F9E-305F-4452-A8D1-321BFE404382}"/>
              </a:ext>
            </a:extLst>
          </p:cNvPr>
          <p:cNvSpPr>
            <a:spLocks noGrp="1" noChangeArrowheads="1"/>
          </p:cNvSpPr>
          <p:nvPr>
            <p:ph type="body" idx="1"/>
          </p:nvPr>
        </p:nvSpPr>
        <p:spPr bwMode="auto">
          <a:xfrm>
            <a:off x="1116013" y="2276475"/>
            <a:ext cx="7343775"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800" b="1">
                <a:solidFill>
                  <a:schemeClr val="hlink"/>
                </a:solidFill>
                <a:cs typeface="Arial" panose="020B0604020202020204" pitchFamily="34" charset="0"/>
              </a:rPr>
              <a:t>i.a) Duopoli </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rgbClr val="3333FF"/>
              </a:buClr>
              <a:buSzTx/>
              <a:buFont typeface="Wingdings" panose="05000000000000000000" pitchFamily="2" charset="2"/>
              <a:buNone/>
            </a:pPr>
            <a:r>
              <a:rPr lang="it-IT" altLang="it-IT" sz="1800" b="1">
                <a:solidFill>
                  <a:srgbClr val="3333FF"/>
                </a:solidFill>
                <a:cs typeface="Arial" panose="020B0604020202020204" pitchFamily="34" charset="0"/>
              </a:rPr>
              <a:t>	</a:t>
            </a:r>
            <a:r>
              <a:rPr lang="it-IT" altLang="it-IT" sz="1800" b="1">
                <a:solidFill>
                  <a:schemeClr val="hlink"/>
                </a:solidFill>
                <a:cs typeface="Arial" panose="020B0604020202020204" pitchFamily="34" charset="0"/>
              </a:rPr>
              <a:t>non collusivi</a:t>
            </a:r>
            <a:r>
              <a:rPr lang="it-IT" altLang="it-IT" sz="1800">
                <a:solidFill>
                  <a:schemeClr val="hlink"/>
                </a:solidFill>
                <a:cs typeface="Arial" panose="020B0604020202020204" pitchFamily="34" charset="0"/>
              </a:rPr>
              <a:t>: </a:t>
            </a:r>
            <a:r>
              <a:rPr lang="it-IT" altLang="it-IT" sz="1800" b="1">
                <a:cs typeface="Arial" panose="020B0604020202020204" pitchFamily="34" charset="0"/>
              </a:rPr>
              <a:t>no</a:t>
            </a:r>
            <a:r>
              <a:rPr lang="it-IT" altLang="it-IT" sz="1800">
                <a:cs typeface="Arial" panose="020B0604020202020204" pitchFamily="34" charset="0"/>
              </a:rPr>
              <a:t>n esistono </a:t>
            </a:r>
            <a:r>
              <a:rPr lang="it-IT" altLang="it-IT" sz="1800" b="1">
                <a:cs typeface="Arial" panose="020B0604020202020204" pitchFamily="34" charset="0"/>
              </a:rPr>
              <a:t>accordi</a:t>
            </a:r>
            <a:r>
              <a:rPr lang="it-IT" altLang="it-IT" sz="1800">
                <a:cs typeface="Arial" panose="020B0604020202020204" pitchFamily="34" charset="0"/>
              </a:rPr>
              <a:t> tra le 2 imprese su quantità e/o prezzo</a:t>
            </a:r>
          </a:p>
          <a:p>
            <a:pPr marL="533400" indent="-533400">
              <a:lnSpc>
                <a:spcPct val="80000"/>
              </a:lnSpc>
              <a:buClr>
                <a:srgbClr val="3333FF"/>
              </a:buClr>
              <a:buSzTx/>
              <a:buFont typeface="Wingdings" panose="05000000000000000000" pitchFamily="2" charset="2"/>
              <a:buNone/>
            </a:pPr>
            <a:endParaRPr lang="it-IT" altLang="it-IT" sz="1800">
              <a:cs typeface="Arial" panose="020B0604020202020204" pitchFamily="34" charset="0"/>
            </a:endParaRPr>
          </a:p>
          <a:p>
            <a:pPr marL="533400" indent="-533400">
              <a:lnSpc>
                <a:spcPct val="80000"/>
              </a:lnSpc>
              <a:buClr>
                <a:srgbClr val="3333FF"/>
              </a:buClr>
              <a:buSzTx/>
              <a:buFont typeface="Wingdings" panose="05000000000000000000" pitchFamily="2" charset="2"/>
              <a:buNone/>
            </a:pPr>
            <a:r>
              <a:rPr lang="it-IT" altLang="it-IT" sz="1800" b="1">
                <a:solidFill>
                  <a:schemeClr val="hlink"/>
                </a:solidFill>
                <a:cs typeface="Arial" panose="020B0604020202020204" pitchFamily="34" charset="0"/>
              </a:rPr>
              <a:t>	a schema fisso</a:t>
            </a:r>
            <a:r>
              <a:rPr lang="it-IT" altLang="it-IT" sz="1800">
                <a:cs typeface="Arial" panose="020B0604020202020204" pitchFamily="34" charset="0"/>
              </a:rPr>
              <a:t>: ciascuna impresa reagisce, nel breve periodo, secondo uno schema di risposta che non cambia nel tempo ► no esperienza, “</a:t>
            </a:r>
            <a:r>
              <a:rPr lang="it-IT" altLang="it-IT" sz="1800" b="1">
                <a:cs typeface="Arial" panose="020B0604020202020204" pitchFamily="34" charset="0"/>
              </a:rPr>
              <a:t>imprese miopi</a:t>
            </a:r>
            <a:r>
              <a:rPr lang="it-IT" altLang="it-IT" sz="1800">
                <a:cs typeface="Arial" panose="020B0604020202020204" pitchFamily="34" charset="0"/>
              </a:rPr>
              <a:t>” </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r>
              <a:rPr lang="it-IT" altLang="it-IT" sz="1800">
                <a:cs typeface="Arial" panose="020B0604020202020204" pitchFamily="34" charset="0"/>
              </a:rPr>
              <a:t>A seconda della </a:t>
            </a:r>
            <a:r>
              <a:rPr lang="it-IT" altLang="it-IT" sz="1800" b="1">
                <a:solidFill>
                  <a:schemeClr val="hlink"/>
                </a:solidFill>
                <a:cs typeface="Arial" panose="020B0604020202020204" pitchFamily="34" charset="0"/>
              </a:rPr>
              <a:t>variabile comportamentale</a:t>
            </a:r>
            <a:r>
              <a:rPr lang="it-IT" altLang="it-IT" sz="1800">
                <a:cs typeface="Arial" panose="020B0604020202020204" pitchFamily="34" charset="0"/>
              </a:rPr>
              <a:t> di azione/reazione</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buFont typeface="Wingdings" panose="05000000000000000000" pitchFamily="2" charset="2"/>
              <a:buNone/>
            </a:pPr>
            <a:r>
              <a:rPr lang="it-IT" altLang="it-IT" sz="1800"/>
              <a:t>	</a:t>
            </a:r>
            <a:r>
              <a:rPr lang="it-IT" altLang="it-IT" sz="1800" b="1">
                <a:solidFill>
                  <a:schemeClr val="hlink"/>
                </a:solidFill>
              </a:rPr>
              <a:t>i.a.1) Duopolio di Cournot:</a:t>
            </a:r>
            <a:r>
              <a:rPr lang="it-IT" altLang="it-IT" sz="1800"/>
              <a:t> </a:t>
            </a:r>
            <a:r>
              <a:rPr lang="it-IT" altLang="it-IT" sz="1800" b="1"/>
              <a:t>quantità</a:t>
            </a:r>
            <a:r>
              <a:rPr lang="it-IT" altLang="it-IT" sz="1800"/>
              <a:t> prodotta</a:t>
            </a:r>
          </a:p>
          <a:p>
            <a:pPr marL="533400" indent="-533400">
              <a:lnSpc>
                <a:spcPct val="80000"/>
              </a:lnSpc>
              <a:buClr>
                <a:schemeClr val="hlink"/>
              </a:buClr>
              <a:buSzTx/>
              <a:buFont typeface="Wingdings" panose="05000000000000000000" pitchFamily="2" charset="2"/>
              <a:buNone/>
            </a:pPr>
            <a:endParaRPr lang="it-IT" altLang="it-IT" sz="1800"/>
          </a:p>
          <a:p>
            <a:pPr marL="533400" indent="-533400">
              <a:lnSpc>
                <a:spcPct val="80000"/>
              </a:lnSpc>
              <a:buClr>
                <a:schemeClr val="hlink"/>
              </a:buClr>
              <a:buSzTx/>
              <a:buFont typeface="Wingdings" panose="05000000000000000000" pitchFamily="2" charset="2"/>
              <a:buNone/>
            </a:pPr>
            <a:r>
              <a:rPr lang="it-IT" altLang="it-IT" sz="1800"/>
              <a:t>	</a:t>
            </a:r>
            <a:r>
              <a:rPr lang="it-IT" altLang="it-IT" sz="1800" b="1">
                <a:solidFill>
                  <a:schemeClr val="hlink"/>
                </a:solidFill>
              </a:rPr>
              <a:t>i.a.2) Duopolio di Bertrand:</a:t>
            </a:r>
            <a:r>
              <a:rPr lang="it-IT" altLang="it-IT" sz="1800"/>
              <a:t> </a:t>
            </a:r>
            <a:r>
              <a:rPr lang="it-IT" altLang="it-IT" sz="1800" b="1"/>
              <a:t>prezzo</a:t>
            </a:r>
            <a:r>
              <a:rPr lang="it-IT" altLang="it-IT" sz="1800"/>
              <a:t> di vendita</a:t>
            </a:r>
          </a:p>
          <a:p>
            <a:pPr marL="533400" indent="-533400">
              <a:lnSpc>
                <a:spcPct val="80000"/>
              </a:lnSpc>
              <a:buClr>
                <a:schemeClr val="hlink"/>
              </a:buClr>
              <a:buSzTx/>
              <a:buFont typeface="Wingdings" panose="05000000000000000000" pitchFamily="2" charset="2"/>
              <a:buNone/>
            </a:pPr>
            <a:endParaRPr lang="it-IT" altLang="it-IT" sz="1800" b="1"/>
          </a:p>
          <a:p>
            <a:pPr marL="533400" indent="-533400">
              <a:lnSpc>
                <a:spcPct val="80000"/>
              </a:lnSpc>
              <a:buClr>
                <a:schemeClr val="hlink"/>
              </a:buClr>
              <a:buSzTx/>
            </a:pPr>
            <a:endParaRPr lang="it-IT" altLang="it-IT" sz="1800" b="1"/>
          </a:p>
          <a:p>
            <a:pPr marL="533400" indent="-533400">
              <a:lnSpc>
                <a:spcPct val="80000"/>
              </a:lnSpc>
              <a:buFont typeface="Wingdings" panose="05000000000000000000" pitchFamily="2" charset="2"/>
              <a:buNone/>
            </a:pPr>
            <a:endParaRPr lang="it-IT" altLang="it-IT" sz="1600" b="1"/>
          </a:p>
          <a:p>
            <a:pPr marL="533400" indent="-533400">
              <a:lnSpc>
                <a:spcPct val="80000"/>
              </a:lnSpc>
              <a:buFont typeface="Wingdings" panose="05000000000000000000" pitchFamily="2" charset="2"/>
              <a:buNone/>
            </a:pPr>
            <a:endParaRPr lang="it-IT" altLang="it-IT" sz="1600"/>
          </a:p>
          <a:p>
            <a:pPr marL="533400" indent="-533400">
              <a:lnSpc>
                <a:spcPct val="80000"/>
              </a:lnSpc>
              <a:buFont typeface="Wingdings" panose="05000000000000000000" pitchFamily="2" charset="2"/>
              <a:buNone/>
            </a:pPr>
            <a:r>
              <a:rPr lang="it-IT" altLang="it-IT" sz="1600"/>
              <a:t>	</a:t>
            </a:r>
          </a:p>
          <a:p>
            <a:pPr marL="533400" indent="-533400">
              <a:lnSpc>
                <a:spcPct val="80000"/>
              </a:lnSpc>
            </a:pPr>
            <a:endParaRPr lang="it-IT" altLang="it-IT" sz="1600"/>
          </a:p>
          <a:p>
            <a:pPr marL="533400" indent="-533400">
              <a:lnSpc>
                <a:spcPct val="80000"/>
              </a:lnSpc>
            </a:pPr>
            <a:endParaRPr lang="it-IT" altLang="it-IT"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64611">
                                            <p:txEl>
                                              <p:pRg st="0" end="0"/>
                                            </p:txEl>
                                          </p:spTgt>
                                        </p:tgtEl>
                                        <p:attrNameLst>
                                          <p:attrName>style.visibility</p:attrName>
                                        </p:attrNameLst>
                                      </p:cBhvr>
                                      <p:to>
                                        <p:strVal val="visible"/>
                                      </p:to>
                                    </p:set>
                                    <p:animEffect transition="in" filter="slide(fromBottom)">
                                      <p:cBhvr>
                                        <p:cTn id="7" dur="500"/>
                                        <p:tgtEl>
                                          <p:spTgt spid="964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64611">
                                            <p:txEl>
                                              <p:pRg st="2" end="2"/>
                                            </p:txEl>
                                          </p:spTgt>
                                        </p:tgtEl>
                                        <p:attrNameLst>
                                          <p:attrName>style.visibility</p:attrName>
                                        </p:attrNameLst>
                                      </p:cBhvr>
                                      <p:to>
                                        <p:strVal val="visible"/>
                                      </p:to>
                                    </p:set>
                                    <p:animEffect transition="in" filter="slide(fromBottom)">
                                      <p:cBhvr>
                                        <p:cTn id="12" dur="500"/>
                                        <p:tgtEl>
                                          <p:spTgt spid="9646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64611">
                                            <p:txEl>
                                              <p:pRg st="4" end="4"/>
                                            </p:txEl>
                                          </p:spTgt>
                                        </p:tgtEl>
                                        <p:attrNameLst>
                                          <p:attrName>style.visibility</p:attrName>
                                        </p:attrNameLst>
                                      </p:cBhvr>
                                      <p:to>
                                        <p:strVal val="visible"/>
                                      </p:to>
                                    </p:set>
                                    <p:animEffect transition="in" filter="slide(fromBottom)">
                                      <p:cBhvr>
                                        <p:cTn id="17" dur="500"/>
                                        <p:tgtEl>
                                          <p:spTgt spid="96461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64611">
                                            <p:txEl>
                                              <p:pRg st="7" end="7"/>
                                            </p:txEl>
                                          </p:spTgt>
                                        </p:tgtEl>
                                        <p:attrNameLst>
                                          <p:attrName>style.visibility</p:attrName>
                                        </p:attrNameLst>
                                      </p:cBhvr>
                                      <p:to>
                                        <p:strVal val="visible"/>
                                      </p:to>
                                    </p:set>
                                    <p:animEffect transition="in" filter="slide(fromBottom)">
                                      <p:cBhvr>
                                        <p:cTn id="22" dur="500"/>
                                        <p:tgtEl>
                                          <p:spTgt spid="964611">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64611">
                                            <p:txEl>
                                              <p:pRg st="9" end="9"/>
                                            </p:txEl>
                                          </p:spTgt>
                                        </p:tgtEl>
                                        <p:attrNameLst>
                                          <p:attrName>style.visibility</p:attrName>
                                        </p:attrNameLst>
                                      </p:cBhvr>
                                      <p:to>
                                        <p:strVal val="visible"/>
                                      </p:to>
                                    </p:set>
                                    <p:animEffect transition="in" filter="slide(fromBottom)">
                                      <p:cBhvr>
                                        <p:cTn id="27" dur="500"/>
                                        <p:tgtEl>
                                          <p:spTgt spid="964611">
                                            <p:txEl>
                                              <p:pRg st="9" end="9"/>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64611">
                                            <p:txEl>
                                              <p:pRg st="11" end="11"/>
                                            </p:txEl>
                                          </p:spTgt>
                                        </p:tgtEl>
                                        <p:attrNameLst>
                                          <p:attrName>style.visibility</p:attrName>
                                        </p:attrNameLst>
                                      </p:cBhvr>
                                      <p:to>
                                        <p:strVal val="visible"/>
                                      </p:to>
                                    </p:set>
                                    <p:animEffect transition="in" filter="slide(fromBottom)">
                                      <p:cBhvr>
                                        <p:cTn id="32" dur="500"/>
                                        <p:tgtEl>
                                          <p:spTgt spid="964611">
                                            <p:txEl>
                                              <p:pRg st="11" end="1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64611">
                                            <p:txEl>
                                              <p:pRg st="16" end="16"/>
                                            </p:txEl>
                                          </p:spTgt>
                                        </p:tgtEl>
                                        <p:attrNameLst>
                                          <p:attrName>style.visibility</p:attrName>
                                        </p:attrNameLst>
                                      </p:cBhvr>
                                      <p:to>
                                        <p:strVal val="visible"/>
                                      </p:to>
                                    </p:set>
                                    <p:animEffect transition="in" filter="slide(fromBottom)">
                                      <p:cBhvr>
                                        <p:cTn id="37" dur="500"/>
                                        <p:tgtEl>
                                          <p:spTgt spid="96461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4611"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20F3C7B-A31B-41EE-83B0-39E6465FDF8E}"/>
              </a:ext>
            </a:extLst>
          </p:cNvPr>
          <p:cNvSpPr>
            <a:spLocks noGrp="1"/>
          </p:cNvSpPr>
          <p:nvPr>
            <p:ph type="sldNum" sz="quarter" idx="10"/>
          </p:nvPr>
        </p:nvSpPr>
        <p:spPr/>
        <p:txBody>
          <a:bodyPr/>
          <a:lstStyle/>
          <a:p>
            <a:fld id="{29A108C0-E0B0-493C-B548-7B371AE80547}" type="slidenum">
              <a:rPr lang="it-IT" altLang="it-IT"/>
              <a:pPr/>
              <a:t>48</a:t>
            </a:fld>
            <a:endParaRPr lang="it-IT" altLang="it-IT"/>
          </a:p>
        </p:txBody>
      </p:sp>
      <p:sp>
        <p:nvSpPr>
          <p:cNvPr id="972802" name="Rectangle 2">
            <a:extLst>
              <a:ext uri="{FF2B5EF4-FFF2-40B4-BE49-F238E27FC236}">
                <a16:creationId xmlns:a16="http://schemas.microsoft.com/office/drawing/2014/main" id="{D71C2867-91C3-4F53-9412-EACB3824072A}"/>
              </a:ext>
            </a:extLst>
          </p:cNvPr>
          <p:cNvSpPr>
            <a:spLocks noGrp="1" noChangeArrowheads="1"/>
          </p:cNvSpPr>
          <p:nvPr>
            <p:ph type="title"/>
          </p:nvPr>
        </p:nvSpPr>
        <p:spPr/>
        <p:txBody>
          <a:bodyPr/>
          <a:lstStyle/>
          <a:p>
            <a:pPr marL="330200" indent="-330200">
              <a:buFontTx/>
              <a:buAutoNum type="romanLcParenR"/>
            </a:pPr>
            <a:r>
              <a:rPr lang="en-GB" altLang="it-IT"/>
              <a:t>Equilibrio dell’impresa duopolista:</a:t>
            </a:r>
            <a:br>
              <a:rPr lang="en-GB" altLang="it-IT"/>
            </a:br>
            <a:r>
              <a:rPr lang="en-GB" altLang="it-IT"/>
              <a:t>i.a.2) duopolio di Bertrand</a:t>
            </a:r>
          </a:p>
        </p:txBody>
      </p:sp>
      <p:sp>
        <p:nvSpPr>
          <p:cNvPr id="972803" name="Rectangle 3">
            <a:extLst>
              <a:ext uri="{FF2B5EF4-FFF2-40B4-BE49-F238E27FC236}">
                <a16:creationId xmlns:a16="http://schemas.microsoft.com/office/drawing/2014/main" id="{BECA351A-1389-48A9-A8D3-C3E31A4C4E49}"/>
              </a:ext>
            </a:extLst>
          </p:cNvPr>
          <p:cNvSpPr>
            <a:spLocks noGrp="1" noChangeArrowheads="1"/>
          </p:cNvSpPr>
          <p:nvPr>
            <p:ph type="body" idx="1"/>
          </p:nvPr>
        </p:nvSpPr>
        <p:spPr bwMode="auto">
          <a:xfrm>
            <a:off x="1042988" y="2265363"/>
            <a:ext cx="7343775" cy="454818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fr-FR" altLang="it-IT" sz="1800" b="1">
                <a:solidFill>
                  <a:schemeClr val="hlink"/>
                </a:solidFill>
                <a:cs typeface="Arial" panose="020B0604020202020204" pitchFamily="34" charset="0"/>
              </a:rPr>
              <a:t>Joseph Louis Francois Bertrand (1883)</a:t>
            </a:r>
            <a:r>
              <a:rPr lang="it-IT" altLang="it-IT" sz="1800" b="1">
                <a:solidFill>
                  <a:schemeClr val="hlink"/>
                </a:solidFill>
                <a:cs typeface="Arial" panose="020B0604020202020204" pitchFamily="34" charset="0"/>
              </a:rPr>
              <a:t>:</a:t>
            </a:r>
            <a:r>
              <a:rPr lang="it-IT" altLang="it-IT" sz="1800">
                <a:cs typeface="Arial" panose="020B0604020202020204" pitchFamily="34" charset="0"/>
              </a:rPr>
              <a:t> </a:t>
            </a:r>
          </a:p>
          <a:p>
            <a:pPr marL="533400" indent="-533400">
              <a:lnSpc>
                <a:spcPct val="80000"/>
              </a:lnSpc>
              <a:buClr>
                <a:schemeClr val="hlink"/>
              </a:buClr>
              <a:buSzTx/>
            </a:pPr>
            <a:r>
              <a:rPr lang="it-IT" altLang="it-IT" sz="1800" b="1">
                <a:solidFill>
                  <a:schemeClr val="hlink"/>
                </a:solidFill>
                <a:cs typeface="Arial" panose="020B0604020202020204" pitchFamily="34" charset="0"/>
              </a:rPr>
              <a:t>interazione strategica:</a:t>
            </a:r>
            <a:r>
              <a:rPr lang="it-IT" altLang="it-IT" sz="1800">
                <a:cs typeface="Arial" panose="020B0604020202020204" pitchFamily="34" charset="0"/>
              </a:rPr>
              <a:t> </a:t>
            </a:r>
            <a:r>
              <a:rPr lang="it-IT" altLang="it-IT" sz="1800" b="1">
                <a:cs typeface="Arial" panose="020B0604020202020204" pitchFamily="34" charset="0"/>
              </a:rPr>
              <a:t>l’impresa 1</a:t>
            </a:r>
            <a:r>
              <a:rPr lang="it-IT" altLang="it-IT" sz="1800">
                <a:cs typeface="Arial" panose="020B0604020202020204" pitchFamily="34" charset="0"/>
              </a:rPr>
              <a:t> massimizza il profitto decidendo il </a:t>
            </a:r>
            <a:r>
              <a:rPr lang="it-IT" altLang="it-IT" sz="1800" b="1">
                <a:solidFill>
                  <a:srgbClr val="FF3300"/>
                </a:solidFill>
                <a:cs typeface="Arial" panose="020B0604020202020204" pitchFamily="34" charset="0"/>
              </a:rPr>
              <a:t>prezzo di vendita</a:t>
            </a:r>
            <a:r>
              <a:rPr lang="it-IT" altLang="it-IT" sz="1800">
                <a:cs typeface="Arial" panose="020B0604020202020204" pitchFamily="34" charset="0"/>
              </a:rPr>
              <a:t> del proprio bene (omogeneo) </a:t>
            </a:r>
            <a:r>
              <a:rPr lang="it-IT" altLang="it-IT" sz="1800" b="1" u="sng">
                <a:cs typeface="Arial" panose="020B0604020202020204" pitchFamily="34" charset="0"/>
              </a:rPr>
              <a:t>in funzione</a:t>
            </a:r>
            <a:r>
              <a:rPr lang="it-IT" altLang="it-IT" sz="1800">
                <a:cs typeface="Arial" panose="020B0604020202020204" pitchFamily="34" charset="0"/>
              </a:rPr>
              <a:t> di quello dell’</a:t>
            </a:r>
            <a:r>
              <a:rPr lang="it-IT" altLang="it-IT" sz="1800" b="1">
                <a:cs typeface="Arial" panose="020B0604020202020204" pitchFamily="34" charset="0"/>
              </a:rPr>
              <a:t>impresa 2</a:t>
            </a:r>
            <a:r>
              <a:rPr lang="it-IT" altLang="it-IT" sz="1800">
                <a:cs typeface="Arial" panose="020B0604020202020204" pitchFamily="34" charset="0"/>
              </a:rPr>
              <a:t>, e viceversa … </a:t>
            </a:r>
          </a:p>
          <a:p>
            <a:pPr marL="533400" indent="-533400">
              <a:lnSpc>
                <a:spcPct val="80000"/>
              </a:lnSpc>
              <a:buClr>
                <a:schemeClr val="hlink"/>
              </a:buClr>
              <a:buSzTx/>
            </a:pPr>
            <a:r>
              <a:rPr lang="it-IT" altLang="it-IT" sz="1800" b="1">
                <a:solidFill>
                  <a:schemeClr val="hlink"/>
                </a:solidFill>
                <a:cs typeface="Arial" panose="020B0604020202020204" pitchFamily="34" charset="0"/>
              </a:rPr>
              <a:t>“implicita”:</a:t>
            </a:r>
            <a:r>
              <a:rPr lang="it-IT" altLang="it-IT" sz="1800">
                <a:cs typeface="Arial" panose="020B0604020202020204" pitchFamily="34" charset="0"/>
              </a:rPr>
              <a:t>… </a:t>
            </a:r>
            <a:r>
              <a:rPr lang="it-IT" altLang="it-IT" sz="1800" b="1">
                <a:cs typeface="Arial" panose="020B0604020202020204" pitchFamily="34" charset="0"/>
              </a:rPr>
              <a:t>assumendo</a:t>
            </a:r>
            <a:r>
              <a:rPr lang="it-IT" altLang="it-IT" sz="1800">
                <a:cs typeface="Arial" panose="020B0604020202020204" pitchFamily="34" charset="0"/>
              </a:rPr>
              <a:t> che l’impresa 2 mantenga </a:t>
            </a:r>
            <a:r>
              <a:rPr lang="it-IT" altLang="it-IT" sz="1800" b="1">
                <a:cs typeface="Arial" panose="020B0604020202020204" pitchFamily="34" charset="0"/>
              </a:rPr>
              <a:t>costante il suo prezzo</a:t>
            </a:r>
            <a:r>
              <a:rPr lang="it-IT" altLang="it-IT" sz="1800">
                <a:cs typeface="Arial" panose="020B0604020202020204" pitchFamily="34" charset="0"/>
              </a:rPr>
              <a:t> al livello prescelto, e viceversa </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r>
              <a:rPr lang="it-IT" altLang="it-IT" sz="1800" b="1">
                <a:solidFill>
                  <a:schemeClr val="hlink"/>
                </a:solidFill>
                <a:cs typeface="Arial" panose="020B0604020202020204" pitchFamily="34" charset="0"/>
              </a:rPr>
              <a:t>“Guerra di prezzi” anziché “guerra delle quantità” (Cournot):</a:t>
            </a:r>
            <a:r>
              <a:rPr lang="it-IT" altLang="it-IT" sz="1800">
                <a:cs typeface="Arial" panose="020B0604020202020204" pitchFamily="34" charset="0"/>
              </a:rPr>
              <a:t> schema di reazione simile ma …</a:t>
            </a:r>
          </a:p>
          <a:p>
            <a:pPr marL="533400" indent="-533400">
              <a:lnSpc>
                <a:spcPct val="80000"/>
              </a:lnSpc>
              <a:buClr>
                <a:schemeClr val="hlink"/>
              </a:buClr>
              <a:buSzTx/>
            </a:pPr>
            <a:r>
              <a:rPr lang="it-IT" altLang="it-IT" sz="1800">
                <a:cs typeface="Arial" panose="020B0604020202020204" pitchFamily="34" charset="0"/>
              </a:rPr>
              <a:t>sostituibilità del bene (omogeneo) tra le due imprese e </a:t>
            </a:r>
            <a:r>
              <a:rPr lang="it-IT" altLang="it-IT" sz="1800" b="1">
                <a:cs typeface="Arial" panose="020B0604020202020204" pitchFamily="34" charset="0"/>
              </a:rPr>
              <a:t>guerra di prezzo al ribasso</a:t>
            </a:r>
            <a:r>
              <a:rPr lang="it-IT" altLang="it-IT" sz="1800">
                <a:cs typeface="Arial" panose="020B0604020202020204" pitchFamily="34" charset="0"/>
              </a:rPr>
              <a:t> per accaparrarsi l’intero mercato (</a:t>
            </a:r>
            <a:r>
              <a:rPr lang="it-IT" altLang="it-IT" sz="1800" i="1">
                <a:cs typeface="Arial" panose="020B0604020202020204" pitchFamily="34" charset="0"/>
              </a:rPr>
              <a:t>CMg</a:t>
            </a:r>
            <a:r>
              <a:rPr lang="it-IT" altLang="it-IT" sz="1800" i="1" baseline="-25000">
                <a:cs typeface="Arial" panose="020B0604020202020204" pitchFamily="34" charset="0"/>
              </a:rPr>
              <a:t>1</a:t>
            </a:r>
            <a:r>
              <a:rPr lang="it-IT" altLang="it-IT" sz="1800">
                <a:cs typeface="Arial" panose="020B0604020202020204" pitchFamily="34" charset="0"/>
              </a:rPr>
              <a:t> = </a:t>
            </a:r>
            <a:r>
              <a:rPr lang="it-IT" altLang="it-IT" sz="1800" i="1">
                <a:cs typeface="Arial" panose="020B0604020202020204" pitchFamily="34" charset="0"/>
              </a:rPr>
              <a:t>CMg</a:t>
            </a:r>
            <a:r>
              <a:rPr lang="it-IT" altLang="it-IT" sz="1800" i="1" baseline="-25000">
                <a:cs typeface="Arial" panose="020B0604020202020204" pitchFamily="34" charset="0"/>
              </a:rPr>
              <a:t>2</a:t>
            </a:r>
            <a:r>
              <a:rPr lang="it-IT" altLang="it-IT" sz="1800">
                <a:cs typeface="Arial" panose="020B0604020202020204" pitchFamily="34" charset="0"/>
              </a:rPr>
              <a:t> = </a:t>
            </a:r>
            <a:r>
              <a:rPr lang="it-IT" altLang="it-IT" sz="1800" i="1">
                <a:cs typeface="Arial" panose="020B0604020202020204" pitchFamily="34" charset="0"/>
              </a:rPr>
              <a:t>c</a:t>
            </a:r>
            <a:r>
              <a:rPr lang="it-IT" altLang="it-IT" sz="1800">
                <a:cs typeface="Arial" panose="020B0604020202020204" pitchFamily="34" charset="0"/>
              </a:rPr>
              <a:t>)</a:t>
            </a:r>
          </a:p>
          <a:p>
            <a:pPr marL="533400" indent="-533400">
              <a:lnSpc>
                <a:spcPct val="80000"/>
              </a:lnSpc>
              <a:buClr>
                <a:schemeClr val="hlink"/>
              </a:buClr>
              <a:buSzTx/>
            </a:pPr>
            <a:r>
              <a:rPr lang="it-IT" altLang="it-IT" sz="1800">
                <a:cs typeface="Arial" panose="020B0604020202020204" pitchFamily="34" charset="0"/>
              </a:rPr>
              <a:t>… fino a quando, </a:t>
            </a:r>
            <a:r>
              <a:rPr lang="it-IT" altLang="it-IT" sz="1800" i="1">
                <a:cs typeface="Arial" panose="020B0604020202020204" pitchFamily="34" charset="0"/>
              </a:rPr>
              <a:t>p</a:t>
            </a:r>
            <a:r>
              <a:rPr lang="it-IT" altLang="it-IT" sz="1800">
                <a:cs typeface="Arial" panose="020B0604020202020204" pitchFamily="34" charset="0"/>
              </a:rPr>
              <a:t>(</a:t>
            </a:r>
            <a:r>
              <a:rPr lang="it-IT" altLang="it-IT" sz="1800" i="1">
                <a:cs typeface="Arial" panose="020B0604020202020204" pitchFamily="34" charset="0"/>
              </a:rPr>
              <a:t>q</a:t>
            </a:r>
            <a:r>
              <a:rPr lang="it-IT" altLang="it-IT" sz="1800" baseline="-25000">
                <a:cs typeface="Arial" panose="020B0604020202020204" pitchFamily="34" charset="0"/>
              </a:rPr>
              <a:t>1</a:t>
            </a:r>
            <a:r>
              <a:rPr lang="it-IT" altLang="it-IT" sz="1800">
                <a:cs typeface="Arial" panose="020B0604020202020204" pitchFamily="34" charset="0"/>
              </a:rPr>
              <a:t>) = </a:t>
            </a:r>
            <a:r>
              <a:rPr lang="it-IT" altLang="it-IT" sz="1800" i="1">
                <a:cs typeface="Arial" panose="020B0604020202020204" pitchFamily="34" charset="0"/>
              </a:rPr>
              <a:t>p</a:t>
            </a:r>
            <a:r>
              <a:rPr lang="it-IT" altLang="it-IT" sz="1800">
                <a:cs typeface="Arial" panose="020B0604020202020204" pitchFamily="34" charset="0"/>
              </a:rPr>
              <a:t>(</a:t>
            </a:r>
            <a:r>
              <a:rPr lang="it-IT" altLang="it-IT" sz="1800" i="1">
                <a:cs typeface="Arial" panose="020B0604020202020204" pitchFamily="34" charset="0"/>
              </a:rPr>
              <a:t>q</a:t>
            </a:r>
            <a:r>
              <a:rPr lang="it-IT" altLang="it-IT" sz="1800" baseline="-25000">
                <a:cs typeface="Arial" panose="020B0604020202020204" pitchFamily="34" charset="0"/>
              </a:rPr>
              <a:t>2</a:t>
            </a:r>
            <a:r>
              <a:rPr lang="it-IT" altLang="it-IT" sz="1800">
                <a:cs typeface="Arial" panose="020B0604020202020204" pitchFamily="34" charset="0"/>
              </a:rPr>
              <a:t>) = </a:t>
            </a:r>
            <a:r>
              <a:rPr lang="it-IT" altLang="it-IT" sz="1800" i="1">
                <a:cs typeface="Arial" panose="020B0604020202020204" pitchFamily="34" charset="0"/>
              </a:rPr>
              <a:t>CMg</a:t>
            </a:r>
            <a:r>
              <a:rPr lang="it-IT" altLang="it-IT" sz="1800">
                <a:cs typeface="Arial" panose="020B0604020202020204" pitchFamily="34" charset="0"/>
              </a:rPr>
              <a:t>(</a:t>
            </a:r>
            <a:r>
              <a:rPr lang="it-IT" altLang="it-IT" sz="1800" i="1">
                <a:cs typeface="Arial" panose="020B0604020202020204" pitchFamily="34" charset="0"/>
              </a:rPr>
              <a:t>q</a:t>
            </a:r>
            <a:r>
              <a:rPr lang="it-IT" altLang="it-IT" sz="1800" i="1" baseline="-25000">
                <a:cs typeface="Arial" panose="020B0604020202020204" pitchFamily="34" charset="0"/>
              </a:rPr>
              <a:t>i</a:t>
            </a:r>
            <a:r>
              <a:rPr lang="it-IT" altLang="it-IT" sz="1800">
                <a:cs typeface="Arial" panose="020B0604020202020204" pitchFamily="34" charset="0"/>
              </a:rPr>
              <a:t>) e extra-profitti nulli</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r>
              <a:rPr lang="it-IT" altLang="it-IT" sz="1800" b="1">
                <a:solidFill>
                  <a:schemeClr val="hlink"/>
                </a:solidFill>
                <a:cs typeface="Arial" panose="020B0604020202020204" pitchFamily="34" charset="0"/>
              </a:rPr>
              <a:t>Risultato singolare:</a:t>
            </a:r>
            <a:r>
              <a:rPr lang="it-IT" altLang="it-IT" sz="1800">
                <a:cs typeface="Arial" panose="020B0604020202020204" pitchFamily="34" charset="0"/>
              </a:rPr>
              <a:t> nel duopolio di Bertrand, sebbene in oligopolio, si ottiene </a:t>
            </a:r>
            <a:r>
              <a:rPr lang="it-IT" altLang="it-IT" sz="1800" b="1">
                <a:cs typeface="Arial" panose="020B0604020202020204" pitchFamily="34" charset="0"/>
              </a:rPr>
              <a:t>un equilibrio di concorrenza perfetta</a:t>
            </a:r>
          </a:p>
          <a:p>
            <a:pPr marL="533400" indent="-533400">
              <a:lnSpc>
                <a:spcPct val="80000"/>
              </a:lnSpc>
              <a:buClr>
                <a:schemeClr val="hlink"/>
              </a:buClr>
              <a:buSzTx/>
            </a:pPr>
            <a:endParaRPr lang="it-IT" altLang="it-IT" sz="1700">
              <a:cs typeface="Arial" panose="020B0604020202020204" pitchFamily="34" charset="0"/>
            </a:endParaRPr>
          </a:p>
          <a:p>
            <a:pPr marL="533400" indent="-533400">
              <a:lnSpc>
                <a:spcPct val="80000"/>
              </a:lnSpc>
              <a:buClr>
                <a:schemeClr val="hlink"/>
              </a:buClr>
              <a:buSzTx/>
            </a:pPr>
            <a:endParaRPr lang="it-IT" altLang="it-IT" sz="1700">
              <a:cs typeface="Arial" panose="020B0604020202020204" pitchFamily="34" charset="0"/>
            </a:endParaRPr>
          </a:p>
          <a:p>
            <a:pPr marL="533400" indent="-533400">
              <a:lnSpc>
                <a:spcPct val="80000"/>
              </a:lnSpc>
              <a:buFont typeface="Wingdings" panose="05000000000000000000" pitchFamily="2" charset="2"/>
              <a:buNone/>
            </a:pPr>
            <a:r>
              <a:rPr lang="it-IT" altLang="it-IT" sz="1600"/>
              <a:t>	</a:t>
            </a:r>
          </a:p>
          <a:p>
            <a:pPr marL="533400" indent="-533400">
              <a:lnSpc>
                <a:spcPct val="80000"/>
              </a:lnSpc>
            </a:pPr>
            <a:endParaRPr lang="it-IT" altLang="it-IT" sz="1600"/>
          </a:p>
          <a:p>
            <a:pPr marL="533400" indent="-533400">
              <a:lnSpc>
                <a:spcPct val="80000"/>
              </a:lnSpc>
            </a:pPr>
            <a:endParaRPr lang="it-IT" altLang="it-IT"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72803">
                                            <p:txEl>
                                              <p:pRg st="0" end="0"/>
                                            </p:txEl>
                                          </p:spTgt>
                                        </p:tgtEl>
                                        <p:attrNameLst>
                                          <p:attrName>style.visibility</p:attrName>
                                        </p:attrNameLst>
                                      </p:cBhvr>
                                      <p:to>
                                        <p:strVal val="visible"/>
                                      </p:to>
                                    </p:set>
                                    <p:animEffect transition="in" filter="slide(fromBottom)">
                                      <p:cBhvr>
                                        <p:cTn id="7" dur="500"/>
                                        <p:tgtEl>
                                          <p:spTgt spid="972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72803">
                                            <p:txEl>
                                              <p:pRg st="1" end="1"/>
                                            </p:txEl>
                                          </p:spTgt>
                                        </p:tgtEl>
                                        <p:attrNameLst>
                                          <p:attrName>style.visibility</p:attrName>
                                        </p:attrNameLst>
                                      </p:cBhvr>
                                      <p:to>
                                        <p:strVal val="visible"/>
                                      </p:to>
                                    </p:set>
                                    <p:animEffect transition="in" filter="slide(fromBottom)">
                                      <p:cBhvr>
                                        <p:cTn id="12" dur="500"/>
                                        <p:tgtEl>
                                          <p:spTgt spid="9728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72803">
                                            <p:txEl>
                                              <p:pRg st="2" end="2"/>
                                            </p:txEl>
                                          </p:spTgt>
                                        </p:tgtEl>
                                        <p:attrNameLst>
                                          <p:attrName>style.visibility</p:attrName>
                                        </p:attrNameLst>
                                      </p:cBhvr>
                                      <p:to>
                                        <p:strVal val="visible"/>
                                      </p:to>
                                    </p:set>
                                    <p:animEffect transition="in" filter="slide(fromBottom)">
                                      <p:cBhvr>
                                        <p:cTn id="17" dur="500"/>
                                        <p:tgtEl>
                                          <p:spTgt spid="9728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72803">
                                            <p:txEl>
                                              <p:pRg st="5" end="5"/>
                                            </p:txEl>
                                          </p:spTgt>
                                        </p:tgtEl>
                                        <p:attrNameLst>
                                          <p:attrName>style.visibility</p:attrName>
                                        </p:attrNameLst>
                                      </p:cBhvr>
                                      <p:to>
                                        <p:strVal val="visible"/>
                                      </p:to>
                                    </p:set>
                                    <p:animEffect transition="in" filter="slide(fromBottom)">
                                      <p:cBhvr>
                                        <p:cTn id="22" dur="500"/>
                                        <p:tgtEl>
                                          <p:spTgt spid="97280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72803">
                                            <p:txEl>
                                              <p:pRg st="6" end="6"/>
                                            </p:txEl>
                                          </p:spTgt>
                                        </p:tgtEl>
                                        <p:attrNameLst>
                                          <p:attrName>style.visibility</p:attrName>
                                        </p:attrNameLst>
                                      </p:cBhvr>
                                      <p:to>
                                        <p:strVal val="visible"/>
                                      </p:to>
                                    </p:set>
                                    <p:animEffect transition="in" filter="slide(fromBottom)">
                                      <p:cBhvr>
                                        <p:cTn id="27" dur="500"/>
                                        <p:tgtEl>
                                          <p:spTgt spid="97280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72803">
                                            <p:txEl>
                                              <p:pRg st="7" end="7"/>
                                            </p:txEl>
                                          </p:spTgt>
                                        </p:tgtEl>
                                        <p:attrNameLst>
                                          <p:attrName>style.visibility</p:attrName>
                                        </p:attrNameLst>
                                      </p:cBhvr>
                                      <p:to>
                                        <p:strVal val="visible"/>
                                      </p:to>
                                    </p:set>
                                    <p:animEffect transition="in" filter="slide(fromBottom)">
                                      <p:cBhvr>
                                        <p:cTn id="32" dur="500"/>
                                        <p:tgtEl>
                                          <p:spTgt spid="97280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72803">
                                            <p:txEl>
                                              <p:pRg st="10" end="10"/>
                                            </p:txEl>
                                          </p:spTgt>
                                        </p:tgtEl>
                                        <p:attrNameLst>
                                          <p:attrName>style.visibility</p:attrName>
                                        </p:attrNameLst>
                                      </p:cBhvr>
                                      <p:to>
                                        <p:strVal val="visible"/>
                                      </p:to>
                                    </p:set>
                                    <p:animEffect transition="in" filter="slide(fromBottom)">
                                      <p:cBhvr>
                                        <p:cTn id="37" dur="500"/>
                                        <p:tgtEl>
                                          <p:spTgt spid="972803">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972803">
                                            <p:txEl>
                                              <p:pRg st="13" end="13"/>
                                            </p:txEl>
                                          </p:spTgt>
                                        </p:tgtEl>
                                        <p:attrNameLst>
                                          <p:attrName>style.visibility</p:attrName>
                                        </p:attrNameLst>
                                      </p:cBhvr>
                                      <p:to>
                                        <p:strVal val="visible"/>
                                      </p:to>
                                    </p:set>
                                    <p:animEffect transition="in" filter="slide(fromBottom)">
                                      <p:cBhvr>
                                        <p:cTn id="42" dur="500"/>
                                        <p:tgtEl>
                                          <p:spTgt spid="97280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03"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egnaposto numero diapositiva 2">
            <a:extLst>
              <a:ext uri="{FF2B5EF4-FFF2-40B4-BE49-F238E27FC236}">
                <a16:creationId xmlns:a16="http://schemas.microsoft.com/office/drawing/2014/main" id="{10654D0B-AA29-408B-AA94-0067111C113B}"/>
              </a:ext>
            </a:extLst>
          </p:cNvPr>
          <p:cNvSpPr>
            <a:spLocks noGrp="1"/>
          </p:cNvSpPr>
          <p:nvPr>
            <p:ph type="sldNum" sz="quarter" idx="10"/>
          </p:nvPr>
        </p:nvSpPr>
        <p:spPr/>
        <p:txBody>
          <a:bodyPr/>
          <a:lstStyle/>
          <a:p>
            <a:fld id="{DF44CC23-2FBD-4695-8F3E-ACF5809CE2E4}" type="slidenum">
              <a:rPr lang="it-IT" altLang="it-IT"/>
              <a:pPr/>
              <a:t>49</a:t>
            </a:fld>
            <a:endParaRPr lang="it-IT" altLang="it-IT"/>
          </a:p>
        </p:txBody>
      </p:sp>
      <p:sp>
        <p:nvSpPr>
          <p:cNvPr id="1088514" name="Rectangle 2">
            <a:extLst>
              <a:ext uri="{FF2B5EF4-FFF2-40B4-BE49-F238E27FC236}">
                <a16:creationId xmlns:a16="http://schemas.microsoft.com/office/drawing/2014/main" id="{A0BB299D-F3F8-482D-BA80-73E0E475EAF6}"/>
              </a:ext>
            </a:extLst>
          </p:cNvPr>
          <p:cNvSpPr>
            <a:spLocks noGrp="1" noChangeArrowheads="1"/>
          </p:cNvSpPr>
          <p:nvPr>
            <p:ph type="title"/>
          </p:nvPr>
        </p:nvSpPr>
        <p:spPr/>
        <p:txBody>
          <a:bodyPr/>
          <a:lstStyle/>
          <a:p>
            <a:r>
              <a:rPr lang="it-IT" altLang="it-IT"/>
              <a:t>Equazione [17] – Un confronto fra gli equilibri di monopolio, concorrenza perfetta, duopolio di Cournot e Bertrand</a:t>
            </a:r>
          </a:p>
        </p:txBody>
      </p:sp>
      <p:graphicFrame>
        <p:nvGraphicFramePr>
          <p:cNvPr id="1088515" name="Object 3">
            <a:extLst>
              <a:ext uri="{FF2B5EF4-FFF2-40B4-BE49-F238E27FC236}">
                <a16:creationId xmlns:a16="http://schemas.microsoft.com/office/drawing/2014/main" id="{D77479C4-8B06-41F8-933D-939F2633FC2F}"/>
              </a:ext>
            </a:extLst>
          </p:cNvPr>
          <p:cNvGraphicFramePr>
            <a:graphicFrameLocks noChangeAspect="1"/>
          </p:cNvGraphicFramePr>
          <p:nvPr/>
        </p:nvGraphicFramePr>
        <p:xfrm>
          <a:off x="3865563" y="5229225"/>
          <a:ext cx="2074862" cy="850900"/>
        </p:xfrm>
        <a:graphic>
          <a:graphicData uri="http://schemas.openxmlformats.org/presentationml/2006/ole">
            <mc:AlternateContent xmlns:mc="http://schemas.openxmlformats.org/markup-compatibility/2006">
              <mc:Choice xmlns:v="urn:schemas-microsoft-com:vml" Requires="v">
                <p:oleObj spid="_x0000_s1088528" name="Equation" r:id="rId4" imgW="1282680" imgH="457200" progId="Equation.3">
                  <p:embed/>
                </p:oleObj>
              </mc:Choice>
              <mc:Fallback>
                <p:oleObj name="Equation" r:id="rId4" imgW="1282680" imgH="4572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5563" y="5229225"/>
                        <a:ext cx="2074862"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88516" name="Text Box 4">
            <a:extLst>
              <a:ext uri="{FF2B5EF4-FFF2-40B4-BE49-F238E27FC236}">
                <a16:creationId xmlns:a16="http://schemas.microsoft.com/office/drawing/2014/main" id="{D354BADD-6CD2-4A12-A2F0-3187049566C0}"/>
              </a:ext>
            </a:extLst>
          </p:cNvPr>
          <p:cNvSpPr txBox="1">
            <a:spLocks noChangeArrowheads="1"/>
          </p:cNvSpPr>
          <p:nvPr/>
        </p:nvSpPr>
        <p:spPr bwMode="auto">
          <a:xfrm>
            <a:off x="1331913" y="2165350"/>
            <a:ext cx="7127875" cy="273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95300" indent="-495300" algn="l">
              <a:spcBef>
                <a:spcPct val="0"/>
              </a:spcBef>
              <a:defRPr sz="2400">
                <a:solidFill>
                  <a:schemeClr val="tx1"/>
                </a:solidFill>
                <a:latin typeface="Times New Roman" panose="02020603050405020304" pitchFamily="18" charset="0"/>
              </a:defRPr>
            </a:lvl1pPr>
            <a:lvl2pPr marL="952500" indent="-495300" algn="l">
              <a:spcBef>
                <a:spcPct val="0"/>
              </a:spcBef>
              <a:defRPr sz="2400">
                <a:solidFill>
                  <a:schemeClr val="tx1"/>
                </a:solidFill>
                <a:latin typeface="Times New Roman" panose="02020603050405020304" pitchFamily="18" charset="0"/>
              </a:defRPr>
            </a:lvl2pPr>
            <a:lvl3pPr marL="1409700" indent="-495300" algn="l">
              <a:spcBef>
                <a:spcPct val="0"/>
              </a:spcBef>
              <a:defRPr sz="2400">
                <a:solidFill>
                  <a:schemeClr val="tx1"/>
                </a:solidFill>
                <a:latin typeface="Times New Roman" panose="02020603050405020304" pitchFamily="18" charset="0"/>
              </a:defRPr>
            </a:lvl3pPr>
            <a:lvl4pPr marL="1866900" indent="-495300" algn="l">
              <a:spcBef>
                <a:spcPct val="0"/>
              </a:spcBef>
              <a:defRPr sz="2400">
                <a:solidFill>
                  <a:schemeClr val="tx1"/>
                </a:solidFill>
                <a:latin typeface="Times New Roman" panose="02020603050405020304" pitchFamily="18" charset="0"/>
              </a:defRPr>
            </a:lvl4pPr>
            <a:lvl5pPr marL="2324100" indent="-495300" algn="l">
              <a:spcBef>
                <a:spcPct val="0"/>
              </a:spcBef>
              <a:defRPr sz="2400">
                <a:solidFill>
                  <a:schemeClr val="tx1"/>
                </a:solidFill>
                <a:latin typeface="Times New Roman" panose="02020603050405020304" pitchFamily="18" charset="0"/>
              </a:defRPr>
            </a:lvl5pPr>
            <a:lvl6pPr marL="2781300" indent="-495300" fontAlgn="base">
              <a:spcBef>
                <a:spcPct val="0"/>
              </a:spcBef>
              <a:spcAft>
                <a:spcPct val="0"/>
              </a:spcAft>
              <a:defRPr sz="2400">
                <a:solidFill>
                  <a:schemeClr val="tx1"/>
                </a:solidFill>
                <a:latin typeface="Times New Roman" panose="02020603050405020304" pitchFamily="18" charset="0"/>
              </a:defRPr>
            </a:lvl6pPr>
            <a:lvl7pPr marL="3238500" indent="-495300" fontAlgn="base">
              <a:spcBef>
                <a:spcPct val="0"/>
              </a:spcBef>
              <a:spcAft>
                <a:spcPct val="0"/>
              </a:spcAft>
              <a:defRPr sz="2400">
                <a:solidFill>
                  <a:schemeClr val="tx1"/>
                </a:solidFill>
                <a:latin typeface="Times New Roman" panose="02020603050405020304" pitchFamily="18" charset="0"/>
              </a:defRPr>
            </a:lvl7pPr>
            <a:lvl8pPr marL="3695700" indent="-495300" fontAlgn="base">
              <a:spcBef>
                <a:spcPct val="0"/>
              </a:spcBef>
              <a:spcAft>
                <a:spcPct val="0"/>
              </a:spcAft>
              <a:defRPr sz="2400">
                <a:solidFill>
                  <a:schemeClr val="tx1"/>
                </a:solidFill>
                <a:latin typeface="Times New Roman" panose="02020603050405020304" pitchFamily="18" charset="0"/>
              </a:defRPr>
            </a:lvl8pPr>
            <a:lvl9pPr marL="4152900" indent="-495300" fontAlgn="base">
              <a:spcBef>
                <a:spcPct val="0"/>
              </a:spcBef>
              <a:spcAft>
                <a:spcPct val="0"/>
              </a:spcAft>
              <a:defRPr sz="2400">
                <a:solidFill>
                  <a:schemeClr val="tx1"/>
                </a:solidFill>
                <a:latin typeface="Times New Roman" panose="02020603050405020304" pitchFamily="18" charset="0"/>
              </a:defRPr>
            </a:lvl9pPr>
          </a:lstStyle>
          <a:p>
            <a:pPr>
              <a:spcBef>
                <a:spcPct val="30000"/>
              </a:spcBef>
            </a:pPr>
            <a:r>
              <a:rPr lang="it-IT" altLang="it-IT" sz="1800">
                <a:latin typeface="Arial" panose="020B0604020202020204" pitchFamily="34" charset="0"/>
              </a:rPr>
              <a:t>Confrontando prezzo (</a:t>
            </a:r>
            <a:r>
              <a:rPr lang="it-IT" altLang="it-IT" sz="1800" b="1" i="1">
                <a:latin typeface="Arial" panose="020B0604020202020204" pitchFamily="34" charset="0"/>
              </a:rPr>
              <a:t>p</a:t>
            </a:r>
            <a:r>
              <a:rPr lang="it-IT" altLang="it-IT" sz="1800">
                <a:latin typeface="Arial" panose="020B0604020202020204" pitchFamily="34" charset="0"/>
              </a:rPr>
              <a:t>) e quantità (</a:t>
            </a:r>
            <a:r>
              <a:rPr lang="it-IT" altLang="it-IT" sz="1800" b="1" i="1">
                <a:latin typeface="Arial" panose="020B0604020202020204" pitchFamily="34" charset="0"/>
              </a:rPr>
              <a:t>q</a:t>
            </a:r>
            <a:r>
              <a:rPr lang="it-IT" altLang="it-IT" sz="1800">
                <a:latin typeface="Arial" panose="020B0604020202020204" pitchFamily="34" charset="0"/>
              </a:rPr>
              <a:t>) di equilibrio del </a:t>
            </a:r>
            <a:r>
              <a:rPr lang="it-IT" altLang="it-IT" sz="1800" b="1">
                <a:solidFill>
                  <a:schemeClr val="hlink"/>
                </a:solidFill>
                <a:latin typeface="Arial" panose="020B0604020202020204" pitchFamily="34" charset="0"/>
              </a:rPr>
              <a:t>duopolio di Bertrand (</a:t>
            </a:r>
            <a:r>
              <a:rPr lang="it-IT" altLang="it-IT" sz="1800" b="1" i="1">
                <a:solidFill>
                  <a:schemeClr val="hlink"/>
                </a:solidFill>
                <a:latin typeface="Arial" panose="020B0604020202020204" pitchFamily="34" charset="0"/>
              </a:rPr>
              <a:t>B</a:t>
            </a:r>
            <a:r>
              <a:rPr lang="it-IT" altLang="it-IT" sz="1800" b="1">
                <a:solidFill>
                  <a:schemeClr val="hlink"/>
                </a:solidFill>
                <a:latin typeface="Arial" panose="020B0604020202020204" pitchFamily="34" charset="0"/>
              </a:rPr>
              <a:t>)</a:t>
            </a:r>
            <a:r>
              <a:rPr lang="it-IT" altLang="it-IT" sz="1800">
                <a:latin typeface="Arial" panose="020B0604020202020204" pitchFamily="34" charset="0"/>
              </a:rPr>
              <a:t> con quelle di:</a:t>
            </a:r>
          </a:p>
          <a:p>
            <a:pPr>
              <a:spcBef>
                <a:spcPct val="30000"/>
              </a:spcBef>
              <a:buFontTx/>
              <a:buAutoNum type="romanLcParenR"/>
            </a:pPr>
            <a:r>
              <a:rPr lang="it-IT" altLang="it-IT" sz="1800" b="1">
                <a:solidFill>
                  <a:schemeClr val="hlink"/>
                </a:solidFill>
                <a:latin typeface="Arial" panose="020B0604020202020204" pitchFamily="34" charset="0"/>
              </a:rPr>
              <a:t>Monopolio (</a:t>
            </a:r>
            <a:r>
              <a:rPr lang="it-IT" altLang="it-IT" sz="1800" b="1" i="1">
                <a:solidFill>
                  <a:schemeClr val="hlink"/>
                </a:solidFill>
                <a:latin typeface="Arial" panose="020B0604020202020204" pitchFamily="34" charset="0"/>
              </a:rPr>
              <a:t>M</a:t>
            </a:r>
            <a:r>
              <a:rPr lang="it-IT" altLang="it-IT" sz="1800" b="1">
                <a:solidFill>
                  <a:schemeClr val="hlink"/>
                </a:solidFill>
                <a:latin typeface="Arial" panose="020B0604020202020204" pitchFamily="34" charset="0"/>
              </a:rPr>
              <a:t>):</a:t>
            </a:r>
            <a:r>
              <a:rPr lang="it-IT" altLang="it-IT" sz="1800">
                <a:latin typeface="Arial" panose="020B0604020202020204" pitchFamily="34" charset="0"/>
              </a:rPr>
              <a:t> </a:t>
            </a:r>
            <a:r>
              <a:rPr lang="it-IT" altLang="it-IT" sz="1800" i="1">
                <a:latin typeface="Arial" panose="020B0604020202020204" pitchFamily="34" charset="0"/>
              </a:rPr>
              <a:t>Q</a:t>
            </a:r>
            <a:r>
              <a:rPr lang="it-IT" altLang="it-IT" sz="1800">
                <a:latin typeface="Arial" panose="020B0604020202020204" pitchFamily="34" charset="0"/>
              </a:rPr>
              <a:t> = </a:t>
            </a:r>
            <a:r>
              <a:rPr lang="it-IT" altLang="it-IT" sz="1800" i="1">
                <a:latin typeface="Arial" panose="020B0604020202020204" pitchFamily="34" charset="0"/>
              </a:rPr>
              <a:t>q</a:t>
            </a:r>
            <a:r>
              <a:rPr lang="it-IT" altLang="it-IT" sz="1800" i="1" baseline="-25000">
                <a:latin typeface="Arial" panose="020B0604020202020204" pitchFamily="34" charset="0"/>
              </a:rPr>
              <a:t>1</a:t>
            </a:r>
            <a:r>
              <a:rPr lang="it-IT" altLang="it-IT" sz="1800">
                <a:latin typeface="Arial" panose="020B0604020202020204" pitchFamily="34" charset="0"/>
              </a:rPr>
              <a:t> + </a:t>
            </a:r>
            <a:r>
              <a:rPr lang="it-IT" altLang="it-IT" sz="1800" i="1">
                <a:latin typeface="Arial" panose="020B0604020202020204" pitchFamily="34" charset="0"/>
              </a:rPr>
              <a:t>q</a:t>
            </a:r>
            <a:r>
              <a:rPr lang="it-IT" altLang="it-IT" sz="1800" i="1" baseline="-25000">
                <a:latin typeface="Arial" panose="020B0604020202020204" pitchFamily="34" charset="0"/>
              </a:rPr>
              <a:t>2</a:t>
            </a:r>
          </a:p>
          <a:p>
            <a:pPr>
              <a:spcBef>
                <a:spcPct val="30000"/>
              </a:spcBef>
              <a:buFontTx/>
              <a:buAutoNum type="romanLcParenR"/>
            </a:pPr>
            <a:r>
              <a:rPr lang="it-IT" altLang="it-IT" sz="1800" b="1">
                <a:solidFill>
                  <a:schemeClr val="hlink"/>
                </a:solidFill>
                <a:latin typeface="Arial" panose="020B0604020202020204" pitchFamily="34" charset="0"/>
              </a:rPr>
              <a:t>Concorrenza perfetta (</a:t>
            </a:r>
            <a:r>
              <a:rPr lang="it-IT" altLang="it-IT" sz="1800" b="1" i="1">
                <a:solidFill>
                  <a:schemeClr val="hlink"/>
                </a:solidFill>
                <a:latin typeface="Arial" panose="020B0604020202020204" pitchFamily="34" charset="0"/>
              </a:rPr>
              <a:t>C</a:t>
            </a:r>
            <a:r>
              <a:rPr lang="it-IT" altLang="it-IT" sz="1800" b="1">
                <a:solidFill>
                  <a:schemeClr val="hlink"/>
                </a:solidFill>
                <a:latin typeface="Arial" panose="020B0604020202020204" pitchFamily="34" charset="0"/>
              </a:rPr>
              <a:t>):</a:t>
            </a:r>
            <a:r>
              <a:rPr lang="it-IT" altLang="it-IT" sz="1800">
                <a:latin typeface="Arial" panose="020B0604020202020204" pitchFamily="34" charset="0"/>
              </a:rPr>
              <a:t> </a:t>
            </a:r>
            <a:r>
              <a:rPr lang="it-IT" altLang="it-IT" sz="1800" i="1">
                <a:latin typeface="Arial" panose="020B0604020202020204" pitchFamily="34" charset="0"/>
              </a:rPr>
              <a:t>q</a:t>
            </a:r>
            <a:r>
              <a:rPr lang="it-IT" altLang="it-IT" sz="1800" i="1" baseline="-25000">
                <a:latin typeface="Arial" panose="020B0604020202020204" pitchFamily="34" charset="0"/>
              </a:rPr>
              <a:t>1</a:t>
            </a:r>
            <a:r>
              <a:rPr lang="it-IT" altLang="it-IT" sz="1800">
                <a:latin typeface="Arial" panose="020B0604020202020204" pitchFamily="34" charset="0"/>
              </a:rPr>
              <a:t> e </a:t>
            </a:r>
            <a:r>
              <a:rPr lang="it-IT" altLang="it-IT" sz="1800" i="1">
                <a:latin typeface="Arial" panose="020B0604020202020204" pitchFamily="34" charset="0"/>
              </a:rPr>
              <a:t>q</a:t>
            </a:r>
            <a:r>
              <a:rPr lang="it-IT" altLang="it-IT" sz="1800" i="1" baseline="-25000">
                <a:latin typeface="Arial" panose="020B0604020202020204" pitchFamily="34" charset="0"/>
              </a:rPr>
              <a:t>2</a:t>
            </a:r>
            <a:r>
              <a:rPr lang="it-IT" altLang="it-IT" sz="1800">
                <a:latin typeface="Arial" panose="020B0604020202020204" pitchFamily="34" charset="0"/>
              </a:rPr>
              <a:t> per cui                                   </a:t>
            </a:r>
            <a:r>
              <a:rPr lang="it-IT" altLang="it-IT" sz="1800" i="1">
                <a:latin typeface="Arial" panose="020B0604020202020204" pitchFamily="34" charset="0"/>
              </a:rPr>
              <a:t>p</a:t>
            </a:r>
            <a:r>
              <a:rPr lang="it-IT" altLang="it-IT" sz="1800">
                <a:latin typeface="Arial" panose="020B0604020202020204" pitchFamily="34" charset="0"/>
              </a:rPr>
              <a:t>(</a:t>
            </a:r>
            <a:r>
              <a:rPr lang="it-IT" altLang="it-IT" sz="1800" i="1">
                <a:latin typeface="Arial" panose="020B0604020202020204" pitchFamily="34" charset="0"/>
              </a:rPr>
              <a:t>q</a:t>
            </a:r>
            <a:r>
              <a:rPr lang="it-IT" altLang="it-IT" sz="1800" i="1" baseline="-25000">
                <a:latin typeface="Arial" panose="020B0604020202020204" pitchFamily="34" charset="0"/>
              </a:rPr>
              <a:t>1</a:t>
            </a:r>
            <a:r>
              <a:rPr lang="it-IT" altLang="it-IT" sz="1800">
                <a:latin typeface="Arial" panose="020B0604020202020204" pitchFamily="34" charset="0"/>
              </a:rPr>
              <a:t>) = </a:t>
            </a:r>
            <a:r>
              <a:rPr lang="it-IT" altLang="it-IT" sz="1800" i="1">
                <a:latin typeface="Arial" panose="020B0604020202020204" pitchFamily="34" charset="0"/>
              </a:rPr>
              <a:t>CMg</a:t>
            </a:r>
            <a:r>
              <a:rPr lang="it-IT" altLang="it-IT" sz="1800">
                <a:latin typeface="Arial" panose="020B0604020202020204" pitchFamily="34" charset="0"/>
              </a:rPr>
              <a:t>(</a:t>
            </a:r>
            <a:r>
              <a:rPr lang="it-IT" altLang="it-IT" sz="1800" i="1">
                <a:latin typeface="Arial" panose="020B0604020202020204" pitchFamily="34" charset="0"/>
              </a:rPr>
              <a:t>q</a:t>
            </a:r>
            <a:r>
              <a:rPr lang="it-IT" altLang="it-IT" sz="1800" i="1" baseline="-25000">
                <a:latin typeface="Arial" panose="020B0604020202020204" pitchFamily="34" charset="0"/>
              </a:rPr>
              <a:t>1</a:t>
            </a:r>
            <a:r>
              <a:rPr lang="it-IT" altLang="it-IT" sz="1800">
                <a:latin typeface="Arial" panose="020B0604020202020204" pitchFamily="34" charset="0"/>
              </a:rPr>
              <a:t>) e </a:t>
            </a:r>
            <a:r>
              <a:rPr lang="it-IT" altLang="it-IT" sz="1800" i="1">
                <a:latin typeface="Arial" panose="020B0604020202020204" pitchFamily="34" charset="0"/>
              </a:rPr>
              <a:t>p</a:t>
            </a:r>
            <a:r>
              <a:rPr lang="it-IT" altLang="it-IT" sz="1800">
                <a:latin typeface="Arial" panose="020B0604020202020204" pitchFamily="34" charset="0"/>
              </a:rPr>
              <a:t>(</a:t>
            </a:r>
            <a:r>
              <a:rPr lang="it-IT" altLang="it-IT" sz="1800" i="1">
                <a:latin typeface="Arial" panose="020B0604020202020204" pitchFamily="34" charset="0"/>
              </a:rPr>
              <a:t>q</a:t>
            </a:r>
            <a:r>
              <a:rPr lang="it-IT" altLang="it-IT" sz="1800" i="1" baseline="-25000">
                <a:latin typeface="Arial" panose="020B0604020202020204" pitchFamily="34" charset="0"/>
              </a:rPr>
              <a:t>2</a:t>
            </a:r>
            <a:r>
              <a:rPr lang="it-IT" altLang="it-IT" sz="1800">
                <a:latin typeface="Arial" panose="020B0604020202020204" pitchFamily="34" charset="0"/>
              </a:rPr>
              <a:t>) = </a:t>
            </a:r>
            <a:r>
              <a:rPr lang="it-IT" altLang="it-IT" sz="1800" i="1">
                <a:latin typeface="Arial" panose="020B0604020202020204" pitchFamily="34" charset="0"/>
              </a:rPr>
              <a:t>CMg</a:t>
            </a:r>
            <a:r>
              <a:rPr lang="it-IT" altLang="it-IT" sz="1800">
                <a:latin typeface="Arial" panose="020B0604020202020204" pitchFamily="34" charset="0"/>
              </a:rPr>
              <a:t>(</a:t>
            </a:r>
            <a:r>
              <a:rPr lang="it-IT" altLang="it-IT" sz="1800" i="1">
                <a:latin typeface="Arial" panose="020B0604020202020204" pitchFamily="34" charset="0"/>
              </a:rPr>
              <a:t>q</a:t>
            </a:r>
            <a:r>
              <a:rPr lang="it-IT" altLang="it-IT" sz="1800" i="1" baseline="-25000">
                <a:latin typeface="Arial" panose="020B0604020202020204" pitchFamily="34" charset="0"/>
              </a:rPr>
              <a:t>2</a:t>
            </a:r>
            <a:r>
              <a:rPr lang="it-IT" altLang="it-IT" sz="1800">
                <a:latin typeface="Arial" panose="020B0604020202020204" pitchFamily="34" charset="0"/>
              </a:rPr>
              <a:t>)</a:t>
            </a:r>
          </a:p>
          <a:p>
            <a:pPr>
              <a:spcBef>
                <a:spcPct val="30000"/>
              </a:spcBef>
              <a:buFontTx/>
              <a:buAutoNum type="romanLcParenR"/>
            </a:pPr>
            <a:r>
              <a:rPr lang="it-IT" altLang="it-IT" sz="1800" b="1">
                <a:solidFill>
                  <a:schemeClr val="hlink"/>
                </a:solidFill>
                <a:latin typeface="Arial" panose="020B0604020202020204" pitchFamily="34" charset="0"/>
              </a:rPr>
              <a:t>Duopolio di Cournot (</a:t>
            </a:r>
            <a:r>
              <a:rPr lang="it-IT" altLang="it-IT" sz="1800" b="1" i="1">
                <a:solidFill>
                  <a:schemeClr val="hlink"/>
                </a:solidFill>
                <a:latin typeface="Arial" panose="020B0604020202020204" pitchFamily="34" charset="0"/>
              </a:rPr>
              <a:t>DC</a:t>
            </a:r>
            <a:r>
              <a:rPr lang="it-IT" altLang="it-IT" sz="1800" b="1">
                <a:solidFill>
                  <a:schemeClr val="hlink"/>
                </a:solidFill>
                <a:latin typeface="Arial" panose="020B0604020202020204" pitchFamily="34" charset="0"/>
              </a:rPr>
              <a:t>)</a:t>
            </a:r>
            <a:r>
              <a:rPr lang="it-IT" altLang="it-IT" sz="1800">
                <a:latin typeface="Arial" panose="020B0604020202020204" pitchFamily="34" charset="0"/>
              </a:rPr>
              <a:t>: q</a:t>
            </a:r>
            <a:r>
              <a:rPr lang="it-IT" altLang="it-IT" sz="1800" baseline="-25000">
                <a:latin typeface="Arial" panose="020B0604020202020204" pitchFamily="34" charset="0"/>
              </a:rPr>
              <a:t>1</a:t>
            </a:r>
            <a:r>
              <a:rPr lang="it-IT" altLang="it-IT" sz="1800">
                <a:latin typeface="Arial" panose="020B0604020202020204" pitchFamily="34" charset="0"/>
              </a:rPr>
              <a:t> = </a:t>
            </a:r>
            <a:r>
              <a:rPr lang="it-IT" altLang="it-IT" sz="1800" i="1">
                <a:latin typeface="Arial" panose="020B0604020202020204" pitchFamily="34" charset="0"/>
              </a:rPr>
              <a:t>f</a:t>
            </a:r>
            <a:r>
              <a:rPr lang="it-IT" altLang="it-IT" sz="1800">
                <a:latin typeface="Arial" panose="020B0604020202020204" pitchFamily="34" charset="0"/>
              </a:rPr>
              <a:t>(</a:t>
            </a:r>
            <a:r>
              <a:rPr lang="it-IT" altLang="it-IT" sz="1800" i="1">
                <a:latin typeface="Arial" panose="020B0604020202020204" pitchFamily="34" charset="0"/>
              </a:rPr>
              <a:t>q</a:t>
            </a:r>
            <a:r>
              <a:rPr lang="it-IT" altLang="it-IT" sz="1800" i="1" baseline="-25000">
                <a:latin typeface="Arial" panose="020B0604020202020204" pitchFamily="34" charset="0"/>
              </a:rPr>
              <a:t>2</a:t>
            </a:r>
            <a:r>
              <a:rPr lang="it-IT" altLang="it-IT" sz="1800">
                <a:latin typeface="Arial" panose="020B0604020202020204" pitchFamily="34" charset="0"/>
              </a:rPr>
              <a:t>) e </a:t>
            </a:r>
            <a:r>
              <a:rPr lang="it-IT" altLang="it-IT" sz="1800" i="1">
                <a:latin typeface="Arial" panose="020B0604020202020204" pitchFamily="34" charset="0"/>
              </a:rPr>
              <a:t>q</a:t>
            </a:r>
            <a:r>
              <a:rPr lang="it-IT" altLang="it-IT" sz="1800" i="1" baseline="-25000">
                <a:latin typeface="Arial" panose="020B0604020202020204" pitchFamily="34" charset="0"/>
              </a:rPr>
              <a:t>2</a:t>
            </a:r>
            <a:r>
              <a:rPr lang="it-IT" altLang="it-IT" sz="1800" baseline="-25000">
                <a:latin typeface="Arial" panose="020B0604020202020204" pitchFamily="34" charset="0"/>
              </a:rPr>
              <a:t> </a:t>
            </a:r>
            <a:r>
              <a:rPr lang="it-IT" altLang="it-IT" sz="1800">
                <a:latin typeface="Arial" panose="020B0604020202020204" pitchFamily="34" charset="0"/>
              </a:rPr>
              <a:t>= </a:t>
            </a:r>
            <a:r>
              <a:rPr lang="it-IT" altLang="it-IT" sz="1800" i="1">
                <a:latin typeface="Arial" panose="020B0604020202020204" pitchFamily="34" charset="0"/>
              </a:rPr>
              <a:t>f</a:t>
            </a:r>
            <a:r>
              <a:rPr lang="it-IT" altLang="it-IT" sz="1800">
                <a:latin typeface="Arial" panose="020B0604020202020204" pitchFamily="34" charset="0"/>
              </a:rPr>
              <a:t>(</a:t>
            </a:r>
            <a:r>
              <a:rPr lang="it-IT" altLang="it-IT" sz="1800" i="1">
                <a:latin typeface="Arial" panose="020B0604020202020204" pitchFamily="34" charset="0"/>
              </a:rPr>
              <a:t>q</a:t>
            </a:r>
            <a:r>
              <a:rPr lang="it-IT" altLang="it-IT" sz="1800" i="1" baseline="-25000">
                <a:latin typeface="Arial" panose="020B0604020202020204" pitchFamily="34" charset="0"/>
              </a:rPr>
              <a:t>1</a:t>
            </a:r>
            <a:r>
              <a:rPr lang="it-IT" altLang="it-IT" sz="1800">
                <a:latin typeface="Arial" panose="020B0604020202020204" pitchFamily="34" charset="0"/>
              </a:rPr>
              <a:t>) in </a:t>
            </a:r>
            <a:r>
              <a:rPr lang="it-IT" altLang="it-IT" sz="1800" i="1">
                <a:latin typeface="Arial" panose="020B0604020202020204" pitchFamily="34" charset="0"/>
              </a:rPr>
              <a:t>E </a:t>
            </a:r>
          </a:p>
          <a:p>
            <a:pPr>
              <a:spcBef>
                <a:spcPct val="30000"/>
              </a:spcBef>
            </a:pPr>
            <a:r>
              <a:rPr lang="it-IT" altLang="it-IT" sz="1800">
                <a:latin typeface="Arial" panose="020B0604020202020204" pitchFamily="34" charset="0"/>
              </a:rPr>
              <a:t>si dimostra che</a:t>
            </a:r>
          </a:p>
        </p:txBody>
      </p:sp>
      <p:sp>
        <p:nvSpPr>
          <p:cNvPr id="1088517" name="Text Box 5">
            <a:extLst>
              <a:ext uri="{FF2B5EF4-FFF2-40B4-BE49-F238E27FC236}">
                <a16:creationId xmlns:a16="http://schemas.microsoft.com/office/drawing/2014/main" id="{0AB6FC14-D119-4113-8836-692D8DE63C64}"/>
              </a:ext>
            </a:extLst>
          </p:cNvPr>
          <p:cNvSpPr txBox="1">
            <a:spLocks noChangeArrowheads="1"/>
          </p:cNvSpPr>
          <p:nvPr/>
        </p:nvSpPr>
        <p:spPr bwMode="auto">
          <a:xfrm>
            <a:off x="2411413" y="5373688"/>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t>[17]</a:t>
            </a:r>
          </a:p>
        </p:txBody>
      </p:sp>
      <p:sp>
        <p:nvSpPr>
          <p:cNvPr id="1088518" name="Text Box 6">
            <a:extLst>
              <a:ext uri="{FF2B5EF4-FFF2-40B4-BE49-F238E27FC236}">
                <a16:creationId xmlns:a16="http://schemas.microsoft.com/office/drawing/2014/main" id="{FBA74B2C-BFCA-4200-B2FA-7CD0914F12E2}"/>
              </a:ext>
            </a:extLst>
          </p:cNvPr>
          <p:cNvSpPr txBox="1">
            <a:spLocks noChangeArrowheads="1"/>
          </p:cNvSpPr>
          <p:nvPr/>
        </p:nvSpPr>
        <p:spPr bwMode="auto">
          <a:xfrm>
            <a:off x="1042988" y="6100763"/>
            <a:ext cx="77771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30000"/>
              </a:spcBef>
            </a:pPr>
            <a:r>
              <a:rPr lang="it-IT" altLang="it-IT" b="1">
                <a:solidFill>
                  <a:srgbClr val="FF3300"/>
                </a:solidFill>
              </a:rPr>
              <a:t>NB:</a:t>
            </a:r>
            <a:r>
              <a:rPr lang="it-IT" altLang="it-IT"/>
              <a:t> </a:t>
            </a:r>
            <a:r>
              <a:rPr lang="it-IT" altLang="it-IT" b="1">
                <a:solidFill>
                  <a:srgbClr val="FF3300"/>
                </a:solidFill>
              </a:rPr>
              <a:t>In termini di efficienza</a:t>
            </a:r>
            <a:r>
              <a:rPr lang="it-IT" altLang="it-IT"/>
              <a:t>, il duopolio di Bertrand costituisce una forma di mercato che restituisce la concorrenza perfetta</a:t>
            </a:r>
            <a:endParaRPr lang="en-US"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88516">
                                            <p:txEl>
                                              <p:pRg st="0" end="0"/>
                                            </p:txEl>
                                          </p:spTgt>
                                        </p:tgtEl>
                                        <p:attrNameLst>
                                          <p:attrName>style.visibility</p:attrName>
                                        </p:attrNameLst>
                                      </p:cBhvr>
                                      <p:to>
                                        <p:strVal val="visible"/>
                                      </p:to>
                                    </p:set>
                                    <p:anim calcmode="lin" valueType="num">
                                      <p:cBhvr additive="base">
                                        <p:cTn id="7" dur="500" fill="hold"/>
                                        <p:tgtEl>
                                          <p:spTgt spid="10885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8851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88516">
                                            <p:txEl>
                                              <p:pRg st="1" end="1"/>
                                            </p:txEl>
                                          </p:spTgt>
                                        </p:tgtEl>
                                        <p:attrNameLst>
                                          <p:attrName>style.visibility</p:attrName>
                                        </p:attrNameLst>
                                      </p:cBhvr>
                                      <p:to>
                                        <p:strVal val="visible"/>
                                      </p:to>
                                    </p:set>
                                    <p:anim calcmode="lin" valueType="num">
                                      <p:cBhvr additive="base">
                                        <p:cTn id="13" dur="500" fill="hold"/>
                                        <p:tgtEl>
                                          <p:spTgt spid="108851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851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88516">
                                            <p:txEl>
                                              <p:pRg st="2" end="2"/>
                                            </p:txEl>
                                          </p:spTgt>
                                        </p:tgtEl>
                                        <p:attrNameLst>
                                          <p:attrName>style.visibility</p:attrName>
                                        </p:attrNameLst>
                                      </p:cBhvr>
                                      <p:to>
                                        <p:strVal val="visible"/>
                                      </p:to>
                                    </p:set>
                                    <p:anim calcmode="lin" valueType="num">
                                      <p:cBhvr additive="base">
                                        <p:cTn id="19" dur="500" fill="hold"/>
                                        <p:tgtEl>
                                          <p:spTgt spid="108851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8851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088516">
                                            <p:txEl>
                                              <p:pRg st="3" end="3"/>
                                            </p:txEl>
                                          </p:spTgt>
                                        </p:tgtEl>
                                        <p:attrNameLst>
                                          <p:attrName>style.visibility</p:attrName>
                                        </p:attrNameLst>
                                      </p:cBhvr>
                                      <p:to>
                                        <p:strVal val="visible"/>
                                      </p:to>
                                    </p:set>
                                    <p:anim calcmode="lin" valueType="num">
                                      <p:cBhvr additive="base">
                                        <p:cTn id="25" dur="500" fill="hold"/>
                                        <p:tgtEl>
                                          <p:spTgt spid="108851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8851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088516">
                                            <p:txEl>
                                              <p:pRg st="4" end="4"/>
                                            </p:txEl>
                                          </p:spTgt>
                                        </p:tgtEl>
                                        <p:attrNameLst>
                                          <p:attrName>style.visibility</p:attrName>
                                        </p:attrNameLst>
                                      </p:cBhvr>
                                      <p:to>
                                        <p:strVal val="visible"/>
                                      </p:to>
                                    </p:set>
                                    <p:anim calcmode="lin" valueType="num">
                                      <p:cBhvr additive="base">
                                        <p:cTn id="31" dur="500" fill="hold"/>
                                        <p:tgtEl>
                                          <p:spTgt spid="108851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8851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88515"/>
                                        </p:tgtEl>
                                        <p:attrNameLst>
                                          <p:attrName>style.visibility</p:attrName>
                                        </p:attrNameLst>
                                      </p:cBhvr>
                                      <p:to>
                                        <p:strVal val="visible"/>
                                      </p:to>
                                    </p:set>
                                    <p:anim calcmode="lin" valueType="num">
                                      <p:cBhvr additive="base">
                                        <p:cTn id="37" dur="500" fill="hold"/>
                                        <p:tgtEl>
                                          <p:spTgt spid="1088515"/>
                                        </p:tgtEl>
                                        <p:attrNameLst>
                                          <p:attrName>ppt_x</p:attrName>
                                        </p:attrNameLst>
                                      </p:cBhvr>
                                      <p:tavLst>
                                        <p:tav tm="0">
                                          <p:val>
                                            <p:strVal val="#ppt_x"/>
                                          </p:val>
                                        </p:tav>
                                        <p:tav tm="100000">
                                          <p:val>
                                            <p:strVal val="#ppt_x"/>
                                          </p:val>
                                        </p:tav>
                                      </p:tavLst>
                                    </p:anim>
                                    <p:anim calcmode="lin" valueType="num">
                                      <p:cBhvr additive="base">
                                        <p:cTn id="38" dur="500" fill="hold"/>
                                        <p:tgtEl>
                                          <p:spTgt spid="108851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88517"/>
                                        </p:tgtEl>
                                        <p:attrNameLst>
                                          <p:attrName>style.visibility</p:attrName>
                                        </p:attrNameLst>
                                      </p:cBhvr>
                                      <p:to>
                                        <p:strVal val="visible"/>
                                      </p:to>
                                    </p:set>
                                    <p:anim calcmode="lin" valueType="num">
                                      <p:cBhvr additive="base">
                                        <p:cTn id="41" dur="500" fill="hold"/>
                                        <p:tgtEl>
                                          <p:spTgt spid="1088517"/>
                                        </p:tgtEl>
                                        <p:attrNameLst>
                                          <p:attrName>ppt_x</p:attrName>
                                        </p:attrNameLst>
                                      </p:cBhvr>
                                      <p:tavLst>
                                        <p:tav tm="0">
                                          <p:val>
                                            <p:strVal val="#ppt_x"/>
                                          </p:val>
                                        </p:tav>
                                        <p:tav tm="100000">
                                          <p:val>
                                            <p:strVal val="#ppt_x"/>
                                          </p:val>
                                        </p:tav>
                                      </p:tavLst>
                                    </p:anim>
                                    <p:anim calcmode="lin" valueType="num">
                                      <p:cBhvr additive="base">
                                        <p:cTn id="42" dur="500" fill="hold"/>
                                        <p:tgtEl>
                                          <p:spTgt spid="1088517"/>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88518"/>
                                        </p:tgtEl>
                                        <p:attrNameLst>
                                          <p:attrName>style.visibility</p:attrName>
                                        </p:attrNameLst>
                                      </p:cBhvr>
                                      <p:to>
                                        <p:strVal val="visible"/>
                                      </p:to>
                                    </p:set>
                                    <p:anim calcmode="lin" valueType="num">
                                      <p:cBhvr additive="base">
                                        <p:cTn id="47" dur="500" fill="hold"/>
                                        <p:tgtEl>
                                          <p:spTgt spid="1088518"/>
                                        </p:tgtEl>
                                        <p:attrNameLst>
                                          <p:attrName>ppt_x</p:attrName>
                                        </p:attrNameLst>
                                      </p:cBhvr>
                                      <p:tavLst>
                                        <p:tav tm="0">
                                          <p:val>
                                            <p:strVal val="#ppt_x"/>
                                          </p:val>
                                        </p:tav>
                                        <p:tav tm="100000">
                                          <p:val>
                                            <p:strVal val="#ppt_x"/>
                                          </p:val>
                                        </p:tav>
                                      </p:tavLst>
                                    </p:anim>
                                    <p:anim calcmode="lin" valueType="num">
                                      <p:cBhvr additive="base">
                                        <p:cTn id="48" dur="500" fill="hold"/>
                                        <p:tgtEl>
                                          <p:spTgt spid="10885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8517" grpId="0"/>
      <p:bldP spid="10885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B136C7-2D60-4DA1-ABAD-F0E92D2839D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0E8BB7CE-A057-4201-BB5E-2BC2AC32253B}"/>
              </a:ext>
            </a:extLst>
          </p:cNvPr>
          <p:cNvSpPr>
            <a:spLocks noGrp="1"/>
          </p:cNvSpPr>
          <p:nvPr>
            <p:ph idx="1"/>
          </p:nvPr>
        </p:nvSpPr>
        <p:spPr/>
        <p:txBody>
          <a:bodyPr/>
          <a:lstStyle/>
          <a:p>
            <a:pPr eaLnBrk="1" hangingPunct="1">
              <a:lnSpc>
                <a:spcPct val="90000"/>
              </a:lnSpc>
              <a:buSzTx/>
            </a:pPr>
            <a:r>
              <a:rPr lang="en-US" altLang="it-IT" sz="1800" b="1" dirty="0" err="1">
                <a:sym typeface="Wingdings 3" panose="05040102010807070707" pitchFamily="18" charset="2"/>
              </a:rPr>
              <a:t>Percorso</a:t>
            </a:r>
            <a:r>
              <a:rPr lang="en-US" altLang="it-IT" sz="1800" b="1" dirty="0">
                <a:sym typeface="Wingdings 3" panose="05040102010807070707" pitchFamily="18" charset="2"/>
              </a:rPr>
              <a:t> “</a:t>
            </a:r>
            <a:r>
              <a:rPr lang="en-US" altLang="it-IT" sz="1800" b="1" dirty="0" err="1">
                <a:sym typeface="Wingdings 3" panose="05040102010807070707" pitchFamily="18" charset="2"/>
              </a:rPr>
              <a:t>Purgatorio</a:t>
            </a:r>
            <a:r>
              <a:rPr lang="en-US" altLang="it-IT" sz="1800" b="1" dirty="0">
                <a:sym typeface="Wingdings 3" panose="05040102010807070707" pitchFamily="18" charset="2"/>
              </a:rPr>
              <a:t>” </a:t>
            </a:r>
            <a:r>
              <a:rPr lang="en-US" altLang="it-IT" sz="1800" b="1" dirty="0">
                <a:sym typeface="Wingdings" panose="05000000000000000000" pitchFamily="2" charset="2"/>
              </a:rPr>
              <a:t> </a:t>
            </a:r>
          </a:p>
          <a:p>
            <a:pPr lvl="1" eaLnBrk="1" hangingPunct="1">
              <a:lnSpc>
                <a:spcPct val="90000"/>
              </a:lnSpc>
              <a:buSzTx/>
            </a:pPr>
            <a:r>
              <a:rPr lang="en-US" altLang="it-IT" sz="1600" dirty="0" err="1">
                <a:sym typeface="Wingdings" panose="05000000000000000000" pitchFamily="2" charset="2"/>
              </a:rPr>
              <a:t>Frequento</a:t>
            </a:r>
            <a:r>
              <a:rPr lang="en-US" altLang="it-IT" sz="1600" dirty="0">
                <a:sym typeface="Wingdings" panose="05000000000000000000" pitchFamily="2" charset="2"/>
              </a:rPr>
              <a:t> </a:t>
            </a:r>
            <a:r>
              <a:rPr lang="en-US" altLang="it-IT" sz="1600" dirty="0" err="1">
                <a:sym typeface="Wingdings" panose="05000000000000000000" pitchFamily="2" charset="2"/>
              </a:rPr>
              <a:t>regolarmente</a:t>
            </a:r>
            <a:r>
              <a:rPr lang="en-US" altLang="it-IT" sz="1600" dirty="0">
                <a:sym typeface="Wingdings" panose="05000000000000000000" pitchFamily="2" charset="2"/>
              </a:rPr>
              <a:t>, </a:t>
            </a:r>
            <a:r>
              <a:rPr lang="en-US" altLang="it-IT" sz="1600" b="1" dirty="0" err="1">
                <a:solidFill>
                  <a:srgbClr val="FF3300"/>
                </a:solidFill>
                <a:sym typeface="Wingdings" panose="05000000000000000000" pitchFamily="2" charset="2"/>
              </a:rPr>
              <a:t>sostengo</a:t>
            </a:r>
            <a:r>
              <a:rPr lang="en-US" altLang="it-IT" sz="1600" dirty="0">
                <a:sym typeface="Wingdings" panose="05000000000000000000" pitchFamily="2" charset="2"/>
              </a:rPr>
              <a:t> le prove </a:t>
            </a:r>
            <a:r>
              <a:rPr lang="en-US" altLang="it-IT" sz="1600" dirty="0" err="1">
                <a:sym typeface="Wingdings" panose="05000000000000000000" pitchFamily="2" charset="2"/>
              </a:rPr>
              <a:t>intermedie</a:t>
            </a:r>
            <a:r>
              <a:rPr lang="en-US" altLang="it-IT" sz="1600" dirty="0">
                <a:sym typeface="Wingdings" panose="05000000000000000000" pitchFamily="2" charset="2"/>
              </a:rPr>
              <a:t> ma non le </a:t>
            </a:r>
            <a:r>
              <a:rPr lang="en-US" altLang="it-IT" sz="1600" dirty="0" err="1">
                <a:sym typeface="Wingdings" panose="05000000000000000000" pitchFamily="2" charset="2"/>
              </a:rPr>
              <a:t>supero</a:t>
            </a:r>
            <a:r>
              <a:rPr lang="en-US" altLang="it-IT" sz="1600" dirty="0">
                <a:sym typeface="Wingdings" panose="05000000000000000000" pitchFamily="2" charset="2"/>
              </a:rPr>
              <a:t> (i.e. INSUFF) </a:t>
            </a:r>
            <a:r>
              <a:rPr lang="en-US" altLang="it-IT" sz="1600" dirty="0" err="1">
                <a:sym typeface="Wingdings" panose="05000000000000000000" pitchFamily="2" charset="2"/>
              </a:rPr>
              <a:t>oppure</a:t>
            </a:r>
            <a:r>
              <a:rPr lang="en-US" altLang="it-IT" sz="1600" dirty="0">
                <a:sym typeface="Wingdings" panose="05000000000000000000" pitchFamily="2" charset="2"/>
              </a:rPr>
              <a:t> non le </a:t>
            </a:r>
            <a:r>
              <a:rPr lang="en-US" altLang="it-IT" sz="1600" dirty="0" err="1">
                <a:sym typeface="Wingdings" panose="05000000000000000000" pitchFamily="2" charset="2"/>
              </a:rPr>
              <a:t>sostengo</a:t>
            </a:r>
            <a:r>
              <a:rPr lang="en-US" altLang="it-IT" sz="1600" dirty="0">
                <a:sym typeface="Wingdings" panose="05000000000000000000" pitchFamily="2" charset="2"/>
              </a:rPr>
              <a:t>;</a:t>
            </a:r>
          </a:p>
          <a:p>
            <a:pPr lvl="1" eaLnBrk="1" hangingPunct="1">
              <a:lnSpc>
                <a:spcPct val="90000"/>
              </a:lnSpc>
              <a:buSzTx/>
            </a:pPr>
            <a:r>
              <a:rPr lang="en-US" altLang="it-IT" sz="1600" dirty="0" err="1">
                <a:sym typeface="Wingdings" panose="05000000000000000000" pitchFamily="2" charset="2"/>
              </a:rPr>
              <a:t>Sostengo</a:t>
            </a:r>
            <a:r>
              <a:rPr lang="en-US" altLang="it-IT" sz="1600" dirty="0">
                <a:sym typeface="Wingdings" panose="05000000000000000000" pitchFamily="2" charset="2"/>
              </a:rPr>
              <a:t> lo </a:t>
            </a:r>
            <a:r>
              <a:rPr lang="en-US" altLang="it-IT" sz="1600" dirty="0" err="1">
                <a:sym typeface="Wingdings" panose="05000000000000000000" pitchFamily="2" charset="2"/>
              </a:rPr>
              <a:t>scritto</a:t>
            </a:r>
            <a:r>
              <a:rPr lang="en-US" altLang="it-IT" sz="1600" dirty="0">
                <a:sym typeface="Wingdings" panose="05000000000000000000" pitchFamily="2" charset="2"/>
              </a:rPr>
              <a:t> e </a:t>
            </a:r>
            <a:r>
              <a:rPr lang="en-US" altLang="it-IT" sz="1600" dirty="0" err="1">
                <a:sym typeface="Wingdings" panose="05000000000000000000" pitchFamily="2" charset="2"/>
              </a:rPr>
              <a:t>l’orale</a:t>
            </a:r>
            <a:r>
              <a:rPr lang="en-US" altLang="it-IT" sz="1600" dirty="0">
                <a:sym typeface="Wingdings" panose="05000000000000000000" pitchFamily="2" charset="2"/>
              </a:rPr>
              <a:t> </a:t>
            </a:r>
            <a:r>
              <a:rPr lang="en-US" altLang="it-IT" sz="1600" dirty="0" err="1">
                <a:sym typeface="Wingdings" panose="05000000000000000000" pitchFamily="2" charset="2"/>
              </a:rPr>
              <a:t>sul</a:t>
            </a:r>
            <a:r>
              <a:rPr lang="en-US" altLang="it-IT" sz="1600" dirty="0">
                <a:sym typeface="Wingdings" panose="05000000000000000000" pitchFamily="2" charset="2"/>
              </a:rPr>
              <a:t> </a:t>
            </a:r>
            <a:r>
              <a:rPr lang="en-US" altLang="it-IT" sz="1600" dirty="0" err="1">
                <a:sym typeface="Wingdings" panose="05000000000000000000" pitchFamily="2" charset="2"/>
              </a:rPr>
              <a:t>programma</a:t>
            </a:r>
            <a:r>
              <a:rPr lang="en-US" altLang="it-IT" sz="1600" dirty="0">
                <a:sym typeface="Wingdings" panose="05000000000000000000" pitchFamily="2" charset="2"/>
              </a:rPr>
              <a:t> FQ, </a:t>
            </a:r>
            <a:r>
              <a:rPr lang="en-US" altLang="it-IT" sz="1600" dirty="0" err="1">
                <a:sym typeface="Wingdings" panose="05000000000000000000" pitchFamily="2" charset="2"/>
              </a:rPr>
              <a:t>nel</a:t>
            </a:r>
            <a:r>
              <a:rPr lang="en-US" altLang="it-IT" sz="1600" dirty="0">
                <a:sym typeface="Wingdings" panose="05000000000000000000" pitchFamily="2" charset="2"/>
              </a:rPr>
              <a:t> primo </a:t>
            </a:r>
            <a:r>
              <a:rPr lang="en-US" altLang="it-IT" sz="1600" dirty="0" err="1">
                <a:sym typeface="Wingdings" panose="05000000000000000000" pitchFamily="2" charset="2"/>
              </a:rPr>
              <a:t>appello</a:t>
            </a:r>
            <a:r>
              <a:rPr lang="en-US" altLang="it-IT" sz="1600" dirty="0">
                <a:sym typeface="Wingdings" panose="05000000000000000000" pitchFamily="2" charset="2"/>
              </a:rPr>
              <a:t> </a:t>
            </a:r>
            <a:r>
              <a:rPr lang="en-US" altLang="it-IT" sz="1600" dirty="0" err="1">
                <a:sym typeface="Wingdings" panose="05000000000000000000" pitchFamily="2" charset="2"/>
              </a:rPr>
              <a:t>ordinario</a:t>
            </a:r>
            <a:r>
              <a:rPr lang="en-US" altLang="it-IT" sz="1600" dirty="0">
                <a:sym typeface="Wingdings" panose="05000000000000000000" pitchFamily="2" charset="2"/>
              </a:rPr>
              <a:t> (21 </a:t>
            </a:r>
            <a:r>
              <a:rPr lang="en-US" altLang="it-IT" sz="1600" dirty="0" err="1">
                <a:sym typeface="Wingdings" panose="05000000000000000000" pitchFamily="2" charset="2"/>
              </a:rPr>
              <a:t>gennaio</a:t>
            </a:r>
            <a:r>
              <a:rPr lang="en-US" altLang="it-IT" sz="1600" dirty="0">
                <a:sym typeface="Wingdings" panose="05000000000000000000" pitchFamily="2" charset="2"/>
              </a:rPr>
              <a:t>);</a:t>
            </a:r>
          </a:p>
          <a:p>
            <a:pPr marL="0" indent="0">
              <a:buNone/>
            </a:pPr>
            <a:endParaRPr lang="it-IT" dirty="0"/>
          </a:p>
        </p:txBody>
      </p:sp>
      <p:sp>
        <p:nvSpPr>
          <p:cNvPr id="4" name="Segnaposto numero diapositiva 3">
            <a:extLst>
              <a:ext uri="{FF2B5EF4-FFF2-40B4-BE49-F238E27FC236}">
                <a16:creationId xmlns:a16="http://schemas.microsoft.com/office/drawing/2014/main" id="{E02BA6A1-2816-4EDB-A7C4-2153EB1B10D9}"/>
              </a:ext>
            </a:extLst>
          </p:cNvPr>
          <p:cNvSpPr>
            <a:spLocks noGrp="1"/>
          </p:cNvSpPr>
          <p:nvPr>
            <p:ph type="sldNum" sz="quarter" idx="10"/>
          </p:nvPr>
        </p:nvSpPr>
        <p:spPr/>
        <p:txBody>
          <a:bodyPr/>
          <a:lstStyle/>
          <a:p>
            <a:fld id="{3ADDA078-F0BE-46F9-848F-B8BD2F6AA715}" type="slidenum">
              <a:rPr lang="it-IT" altLang="it-IT" smtClean="0"/>
              <a:pPr/>
              <a:t>5</a:t>
            </a:fld>
            <a:endParaRPr lang="it-IT" altLang="it-IT"/>
          </a:p>
        </p:txBody>
      </p:sp>
      <p:pic>
        <p:nvPicPr>
          <p:cNvPr id="1092610" name="Picture 2" descr="Image result for dante purgatorio&quot;">
            <a:extLst>
              <a:ext uri="{FF2B5EF4-FFF2-40B4-BE49-F238E27FC236}">
                <a16:creationId xmlns:a16="http://schemas.microsoft.com/office/drawing/2014/main" id="{A55C1701-8E0A-4C01-BC2B-3B35651AFE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8256" y="3212976"/>
            <a:ext cx="6186264" cy="3541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92610"/>
                                        </p:tgtEl>
                                        <p:attrNameLst>
                                          <p:attrName>style.visibility</p:attrName>
                                        </p:attrNameLst>
                                      </p:cBhvr>
                                      <p:to>
                                        <p:strVal val="visible"/>
                                      </p:to>
                                    </p:set>
                                    <p:anim calcmode="lin" valueType="num">
                                      <p:cBhvr additive="base">
                                        <p:cTn id="19" dur="500" fill="hold"/>
                                        <p:tgtEl>
                                          <p:spTgt spid="1092610"/>
                                        </p:tgtEl>
                                        <p:attrNameLst>
                                          <p:attrName>ppt_x</p:attrName>
                                        </p:attrNameLst>
                                      </p:cBhvr>
                                      <p:tavLst>
                                        <p:tav tm="0">
                                          <p:val>
                                            <p:strVal val="#ppt_x"/>
                                          </p:val>
                                        </p:tav>
                                        <p:tav tm="100000">
                                          <p:val>
                                            <p:strVal val="#ppt_x"/>
                                          </p:val>
                                        </p:tav>
                                      </p:tavLst>
                                    </p:anim>
                                    <p:anim calcmode="lin" valueType="num">
                                      <p:cBhvr additive="base">
                                        <p:cTn id="20" dur="500" fill="hold"/>
                                        <p:tgtEl>
                                          <p:spTgt spid="10926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C6C3C39-4ECB-48F5-A736-546A200F9C59}"/>
              </a:ext>
            </a:extLst>
          </p:cNvPr>
          <p:cNvSpPr>
            <a:spLocks noGrp="1"/>
          </p:cNvSpPr>
          <p:nvPr>
            <p:ph type="sldNum" sz="quarter" idx="10"/>
          </p:nvPr>
        </p:nvSpPr>
        <p:spPr/>
        <p:txBody>
          <a:bodyPr/>
          <a:lstStyle/>
          <a:p>
            <a:fld id="{CD2ACF3E-1792-4EDA-8B7C-9D38104D4982}" type="slidenum">
              <a:rPr lang="it-IT" altLang="it-IT"/>
              <a:pPr/>
              <a:t>50</a:t>
            </a:fld>
            <a:endParaRPr lang="it-IT" altLang="it-IT"/>
          </a:p>
        </p:txBody>
      </p:sp>
      <p:sp>
        <p:nvSpPr>
          <p:cNvPr id="976898" name="Rectangle 2">
            <a:extLst>
              <a:ext uri="{FF2B5EF4-FFF2-40B4-BE49-F238E27FC236}">
                <a16:creationId xmlns:a16="http://schemas.microsoft.com/office/drawing/2014/main" id="{DA4B86F8-CA18-4A7D-A594-106FF1CC96DB}"/>
              </a:ext>
            </a:extLst>
          </p:cNvPr>
          <p:cNvSpPr>
            <a:spLocks noGrp="1" noChangeArrowheads="1"/>
          </p:cNvSpPr>
          <p:nvPr>
            <p:ph type="title"/>
          </p:nvPr>
        </p:nvSpPr>
        <p:spPr/>
        <p:txBody>
          <a:bodyPr/>
          <a:lstStyle/>
          <a:p>
            <a:pPr marL="330200" indent="-330200">
              <a:buFontTx/>
              <a:buAutoNum type="romanLcParenR"/>
            </a:pPr>
            <a:r>
              <a:rPr lang="en-GB" altLang="it-IT"/>
              <a:t>Equilibrio dell’impresa duopolista:</a:t>
            </a:r>
            <a:br>
              <a:rPr lang="en-GB" altLang="it-IT"/>
            </a:br>
            <a:r>
              <a:rPr lang="en-GB" altLang="it-IT"/>
              <a:t>i.c) </a:t>
            </a:r>
            <a:r>
              <a:rPr lang="it-IT" altLang="it-IT"/>
              <a:t>Oligopoli collusivi</a:t>
            </a:r>
            <a:endParaRPr lang="en-GB" altLang="it-IT"/>
          </a:p>
        </p:txBody>
      </p:sp>
      <p:sp>
        <p:nvSpPr>
          <p:cNvPr id="976899" name="Rectangle 3">
            <a:extLst>
              <a:ext uri="{FF2B5EF4-FFF2-40B4-BE49-F238E27FC236}">
                <a16:creationId xmlns:a16="http://schemas.microsoft.com/office/drawing/2014/main" id="{C0029BF5-9E38-4D48-89EE-D7C76008EA9C}"/>
              </a:ext>
            </a:extLst>
          </p:cNvPr>
          <p:cNvSpPr>
            <a:spLocks noGrp="1" noChangeArrowheads="1"/>
          </p:cNvSpPr>
          <p:nvPr>
            <p:ph type="body" idx="1"/>
          </p:nvPr>
        </p:nvSpPr>
        <p:spPr bwMode="auto">
          <a:xfrm>
            <a:off x="1404938" y="2216150"/>
            <a:ext cx="6983412" cy="40925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800" b="1">
                <a:solidFill>
                  <a:schemeClr val="hlink"/>
                </a:solidFill>
                <a:cs typeface="Arial" panose="020B0604020202020204" pitchFamily="34" charset="0"/>
              </a:rPr>
              <a:t>i.c) Oligopoli</a:t>
            </a:r>
          </a:p>
          <a:p>
            <a:pPr marL="533400" indent="-533400">
              <a:lnSpc>
                <a:spcPct val="80000"/>
              </a:lnSpc>
              <a:buClr>
                <a:schemeClr val="hlink"/>
              </a:buClr>
              <a:buSzTx/>
            </a:pPr>
            <a:endParaRPr lang="it-IT" altLang="it-IT" sz="1800" b="1"/>
          </a:p>
          <a:p>
            <a:pPr marL="533400" indent="-533400">
              <a:lnSpc>
                <a:spcPct val="80000"/>
              </a:lnSpc>
              <a:buClr>
                <a:schemeClr val="hlink"/>
              </a:buClr>
              <a:buSzTx/>
            </a:pPr>
            <a:r>
              <a:rPr lang="it-IT" altLang="it-IT" sz="1800" b="1">
                <a:solidFill>
                  <a:schemeClr val="hlink"/>
                </a:solidFill>
              </a:rPr>
              <a:t>collusivi:</a:t>
            </a:r>
            <a:r>
              <a:rPr lang="it-IT" altLang="it-IT" sz="1800"/>
              <a:t> le imprese possono </a:t>
            </a:r>
            <a:r>
              <a:rPr lang="it-IT" altLang="it-IT" sz="1800" b="1"/>
              <a:t>stipulare accordi</a:t>
            </a:r>
            <a:r>
              <a:rPr lang="it-IT" altLang="it-IT" sz="1800"/>
              <a:t> (colludere) e comportarsi in conformità agli stessi </a:t>
            </a:r>
            <a:r>
              <a:rPr lang="it-IT" altLang="it-IT" sz="1800">
                <a:cs typeface="Arial" panose="020B0604020202020204" pitchFamily="34" charset="0"/>
              </a:rPr>
              <a:t>► strumento per acquisire “</a:t>
            </a:r>
            <a:r>
              <a:rPr lang="it-IT" altLang="it-IT" sz="1800" b="1">
                <a:cs typeface="Arial" panose="020B0604020202020204" pitchFamily="34" charset="0"/>
              </a:rPr>
              <a:t>potere di mercato</a:t>
            </a:r>
            <a:r>
              <a:rPr lang="it-IT" altLang="it-IT" sz="1800">
                <a:cs typeface="Arial" panose="020B0604020202020204" pitchFamily="34" charset="0"/>
              </a:rPr>
              <a:t>” ► perdita di </a:t>
            </a:r>
            <a:r>
              <a:rPr lang="it-IT" altLang="it-IT" sz="1800" b="1">
                <a:cs typeface="Arial" panose="020B0604020202020204" pitchFamily="34" charset="0"/>
              </a:rPr>
              <a:t>benessere</a:t>
            </a:r>
            <a:r>
              <a:rPr lang="it-IT" altLang="it-IT" sz="1800">
                <a:cs typeface="Arial" panose="020B0604020202020204" pitchFamily="34" charset="0"/>
              </a:rPr>
              <a:t> e rimedi dello </a:t>
            </a:r>
            <a:r>
              <a:rPr lang="it-IT" altLang="it-IT" sz="1800" b="1">
                <a:cs typeface="Arial" panose="020B0604020202020204" pitchFamily="34" charset="0"/>
              </a:rPr>
              <a:t>Stato</a:t>
            </a:r>
            <a:r>
              <a:rPr lang="it-IT" altLang="it-IT" sz="1800">
                <a:cs typeface="Arial" panose="020B0604020202020204" pitchFamily="34" charset="0"/>
              </a:rPr>
              <a:t> (vedi monopolio)</a:t>
            </a:r>
          </a:p>
          <a:p>
            <a:pPr marL="533400" indent="-533400">
              <a:lnSpc>
                <a:spcPct val="80000"/>
              </a:lnSpc>
              <a:buClr>
                <a:schemeClr val="hlink"/>
              </a:buClr>
              <a:buSzTx/>
            </a:pPr>
            <a:endParaRPr lang="it-IT" altLang="it-IT" sz="1800"/>
          </a:p>
          <a:p>
            <a:pPr marL="533400" indent="-533400">
              <a:lnSpc>
                <a:spcPct val="80000"/>
              </a:lnSpc>
              <a:buClr>
                <a:schemeClr val="hlink"/>
              </a:buClr>
              <a:buSzTx/>
            </a:pPr>
            <a:endParaRPr lang="it-IT" altLang="it-IT" sz="1800"/>
          </a:p>
          <a:p>
            <a:pPr marL="533400" indent="-533400">
              <a:lnSpc>
                <a:spcPct val="80000"/>
              </a:lnSpc>
              <a:buClr>
                <a:schemeClr val="hlink"/>
              </a:buClr>
              <a:buSzTx/>
            </a:pPr>
            <a:r>
              <a:rPr lang="it-IT" altLang="it-IT" sz="1800" b="1">
                <a:solidFill>
                  <a:schemeClr val="hlink"/>
                </a:solidFill>
              </a:rPr>
              <a:t>Diverse modalità e gradi di collusione:</a:t>
            </a:r>
          </a:p>
          <a:p>
            <a:pPr marL="533400" indent="-533400">
              <a:lnSpc>
                <a:spcPct val="80000"/>
              </a:lnSpc>
              <a:buClr>
                <a:schemeClr val="hlink"/>
              </a:buClr>
              <a:buSzTx/>
            </a:pPr>
            <a:endParaRPr lang="it-IT" altLang="it-IT" sz="1800" b="1">
              <a:solidFill>
                <a:schemeClr val="hlink"/>
              </a:solidFill>
            </a:endParaRPr>
          </a:p>
          <a:p>
            <a:pPr marL="533400" indent="-533400">
              <a:lnSpc>
                <a:spcPct val="80000"/>
              </a:lnSpc>
              <a:buClr>
                <a:schemeClr val="hlink"/>
              </a:buClr>
              <a:buSzTx/>
            </a:pPr>
            <a:r>
              <a:rPr lang="it-IT" altLang="it-IT" sz="1800" b="1">
                <a:solidFill>
                  <a:schemeClr val="hlink"/>
                </a:solidFill>
              </a:rPr>
              <a:t>i.c.1) Curva di domanda a gomito:</a:t>
            </a:r>
            <a:r>
              <a:rPr lang="it-IT" altLang="it-IT" sz="1800" b="1"/>
              <a:t> </a:t>
            </a:r>
            <a:r>
              <a:rPr lang="it-IT" altLang="it-IT" sz="1800"/>
              <a:t>“coordinamento implicito” tra imprese per mantenere il mercato stabile in termini di prezzo (evitare guerre di prezzo)</a:t>
            </a:r>
          </a:p>
          <a:p>
            <a:pPr marL="533400" indent="-533400">
              <a:lnSpc>
                <a:spcPct val="80000"/>
              </a:lnSpc>
              <a:buClr>
                <a:schemeClr val="hlink"/>
              </a:buClr>
              <a:buSzTx/>
            </a:pPr>
            <a:r>
              <a:rPr lang="it-IT" altLang="it-IT" sz="1800" b="1">
                <a:solidFill>
                  <a:schemeClr val="hlink"/>
                </a:solidFill>
              </a:rPr>
              <a:t>i.c.2) Leadership di prezzo:</a:t>
            </a:r>
            <a:r>
              <a:rPr lang="it-IT" altLang="it-IT" sz="1800"/>
              <a:t> “coordinamento esplicito/tacito” tra imprese che riconosce ad un leader la fissazione del prezzo</a:t>
            </a:r>
          </a:p>
          <a:p>
            <a:pPr marL="533400" indent="-533400">
              <a:lnSpc>
                <a:spcPct val="80000"/>
              </a:lnSpc>
              <a:buClr>
                <a:schemeClr val="hlink"/>
              </a:buClr>
              <a:buSzTx/>
            </a:pPr>
            <a:r>
              <a:rPr lang="it-IT" altLang="it-IT" sz="1800" b="1">
                <a:solidFill>
                  <a:schemeClr val="hlink"/>
                </a:solidFill>
              </a:rPr>
              <a:t>i.c.3)  Cartelli:</a:t>
            </a:r>
            <a:r>
              <a:rPr lang="it-IT" altLang="it-IT" sz="1800"/>
              <a:t> “accordi espliciti” per aumentare il potere di mercato </a:t>
            </a:r>
          </a:p>
          <a:p>
            <a:pPr marL="533400" indent="-533400">
              <a:lnSpc>
                <a:spcPct val="80000"/>
              </a:lnSpc>
              <a:buFont typeface="Wingdings" panose="05000000000000000000" pitchFamily="2" charset="2"/>
              <a:buNone/>
            </a:pPr>
            <a:endParaRPr lang="it-IT" altLang="it-IT" sz="1800" b="1"/>
          </a:p>
          <a:p>
            <a:pPr marL="533400" indent="-533400">
              <a:lnSpc>
                <a:spcPct val="80000"/>
              </a:lnSpc>
              <a:buFont typeface="Wingdings" panose="05000000000000000000" pitchFamily="2" charset="2"/>
              <a:buNone/>
            </a:pPr>
            <a:endParaRPr lang="it-IT" altLang="it-IT" sz="1600"/>
          </a:p>
          <a:p>
            <a:pPr marL="533400" indent="-533400">
              <a:lnSpc>
                <a:spcPct val="80000"/>
              </a:lnSpc>
              <a:buFont typeface="Wingdings" panose="05000000000000000000" pitchFamily="2" charset="2"/>
              <a:buNone/>
            </a:pPr>
            <a:r>
              <a:rPr lang="it-IT" altLang="it-IT" sz="1600"/>
              <a:t>	</a:t>
            </a:r>
          </a:p>
          <a:p>
            <a:pPr marL="533400" indent="-533400">
              <a:lnSpc>
                <a:spcPct val="80000"/>
              </a:lnSpc>
            </a:pPr>
            <a:endParaRPr lang="it-IT" altLang="it-IT" sz="1600"/>
          </a:p>
          <a:p>
            <a:pPr marL="533400" indent="-533400">
              <a:lnSpc>
                <a:spcPct val="80000"/>
              </a:lnSpc>
            </a:pPr>
            <a:endParaRPr lang="it-IT" altLang="it-IT"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6899">
                                            <p:txEl>
                                              <p:pRg st="0" end="0"/>
                                            </p:txEl>
                                          </p:spTgt>
                                        </p:tgtEl>
                                        <p:attrNameLst>
                                          <p:attrName>style.visibility</p:attrName>
                                        </p:attrNameLst>
                                      </p:cBhvr>
                                      <p:to>
                                        <p:strVal val="visible"/>
                                      </p:to>
                                    </p:set>
                                    <p:anim calcmode="lin" valueType="num">
                                      <p:cBhvr additive="base">
                                        <p:cTn id="7" dur="500" fill="hold"/>
                                        <p:tgtEl>
                                          <p:spTgt spid="9768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768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6899">
                                            <p:txEl>
                                              <p:pRg st="2" end="2"/>
                                            </p:txEl>
                                          </p:spTgt>
                                        </p:tgtEl>
                                        <p:attrNameLst>
                                          <p:attrName>style.visibility</p:attrName>
                                        </p:attrNameLst>
                                      </p:cBhvr>
                                      <p:to>
                                        <p:strVal val="visible"/>
                                      </p:to>
                                    </p:set>
                                    <p:anim calcmode="lin" valueType="num">
                                      <p:cBhvr additive="base">
                                        <p:cTn id="13" dur="500" fill="hold"/>
                                        <p:tgtEl>
                                          <p:spTgt spid="9768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68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6899">
                                            <p:txEl>
                                              <p:pRg st="5" end="5"/>
                                            </p:txEl>
                                          </p:spTgt>
                                        </p:tgtEl>
                                        <p:attrNameLst>
                                          <p:attrName>style.visibility</p:attrName>
                                        </p:attrNameLst>
                                      </p:cBhvr>
                                      <p:to>
                                        <p:strVal val="visible"/>
                                      </p:to>
                                    </p:set>
                                    <p:anim calcmode="lin" valueType="num">
                                      <p:cBhvr additive="base">
                                        <p:cTn id="19" dur="500" fill="hold"/>
                                        <p:tgtEl>
                                          <p:spTgt spid="97689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68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6899">
                                            <p:txEl>
                                              <p:pRg st="7" end="7"/>
                                            </p:txEl>
                                          </p:spTgt>
                                        </p:tgtEl>
                                        <p:attrNameLst>
                                          <p:attrName>style.visibility</p:attrName>
                                        </p:attrNameLst>
                                      </p:cBhvr>
                                      <p:to>
                                        <p:strVal val="visible"/>
                                      </p:to>
                                    </p:set>
                                    <p:anim calcmode="lin" valueType="num">
                                      <p:cBhvr additive="base">
                                        <p:cTn id="25" dur="500" fill="hold"/>
                                        <p:tgtEl>
                                          <p:spTgt spid="97689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768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76899">
                                            <p:txEl>
                                              <p:pRg st="8" end="8"/>
                                            </p:txEl>
                                          </p:spTgt>
                                        </p:tgtEl>
                                        <p:attrNameLst>
                                          <p:attrName>style.visibility</p:attrName>
                                        </p:attrNameLst>
                                      </p:cBhvr>
                                      <p:to>
                                        <p:strVal val="visible"/>
                                      </p:to>
                                    </p:set>
                                    <p:anim calcmode="lin" valueType="num">
                                      <p:cBhvr additive="base">
                                        <p:cTn id="31" dur="500" fill="hold"/>
                                        <p:tgtEl>
                                          <p:spTgt spid="97689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768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76899">
                                            <p:txEl>
                                              <p:pRg st="9" end="9"/>
                                            </p:txEl>
                                          </p:spTgt>
                                        </p:tgtEl>
                                        <p:attrNameLst>
                                          <p:attrName>style.visibility</p:attrName>
                                        </p:attrNameLst>
                                      </p:cBhvr>
                                      <p:to>
                                        <p:strVal val="visible"/>
                                      </p:to>
                                    </p:set>
                                    <p:anim calcmode="lin" valueType="num">
                                      <p:cBhvr additive="base">
                                        <p:cTn id="37" dur="500" fill="hold"/>
                                        <p:tgtEl>
                                          <p:spTgt spid="976899">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7689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76899">
                                            <p:txEl>
                                              <p:pRg st="12" end="12"/>
                                            </p:txEl>
                                          </p:spTgt>
                                        </p:tgtEl>
                                        <p:attrNameLst>
                                          <p:attrName>style.visibility</p:attrName>
                                        </p:attrNameLst>
                                      </p:cBhvr>
                                      <p:to>
                                        <p:strVal val="visible"/>
                                      </p:to>
                                    </p:set>
                                    <p:anim calcmode="lin" valueType="num">
                                      <p:cBhvr additive="base">
                                        <p:cTn id="43" dur="500" fill="hold"/>
                                        <p:tgtEl>
                                          <p:spTgt spid="976899">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7689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9"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 name="Segnaposto numero diapositiva 2">
            <a:extLst>
              <a:ext uri="{FF2B5EF4-FFF2-40B4-BE49-F238E27FC236}">
                <a16:creationId xmlns:a16="http://schemas.microsoft.com/office/drawing/2014/main" id="{FDD5D05B-0946-41DD-9B3C-B9A21D1F7726}"/>
              </a:ext>
            </a:extLst>
          </p:cNvPr>
          <p:cNvSpPr>
            <a:spLocks noGrp="1"/>
          </p:cNvSpPr>
          <p:nvPr>
            <p:ph type="sldNum" sz="quarter" idx="10"/>
          </p:nvPr>
        </p:nvSpPr>
        <p:spPr/>
        <p:txBody>
          <a:bodyPr/>
          <a:lstStyle/>
          <a:p>
            <a:fld id="{0668F21C-8A04-40CF-8B2B-56530C5F7B0A}" type="slidenum">
              <a:rPr lang="it-IT" altLang="it-IT"/>
              <a:pPr/>
              <a:t>51</a:t>
            </a:fld>
            <a:endParaRPr lang="it-IT" altLang="it-IT"/>
          </a:p>
        </p:txBody>
      </p:sp>
      <p:sp>
        <p:nvSpPr>
          <p:cNvPr id="841732" name="Rectangle 4">
            <a:extLst>
              <a:ext uri="{FF2B5EF4-FFF2-40B4-BE49-F238E27FC236}">
                <a16:creationId xmlns:a16="http://schemas.microsoft.com/office/drawing/2014/main" id="{4DB55BFF-8450-4AF2-A5DA-6842704E0997}"/>
              </a:ext>
            </a:extLst>
          </p:cNvPr>
          <p:cNvSpPr>
            <a:spLocks noGrp="1" noChangeArrowheads="1"/>
          </p:cNvSpPr>
          <p:nvPr>
            <p:ph type="title"/>
          </p:nvPr>
        </p:nvSpPr>
        <p:spPr/>
        <p:txBody>
          <a:bodyPr/>
          <a:lstStyle/>
          <a:p>
            <a:r>
              <a:rPr lang="it-IT" altLang="it-IT"/>
              <a:t>Figura 11 – La curva di domanda a gomito</a:t>
            </a:r>
          </a:p>
        </p:txBody>
      </p:sp>
      <p:grpSp>
        <p:nvGrpSpPr>
          <p:cNvPr id="841807" name="Group 79">
            <a:extLst>
              <a:ext uri="{FF2B5EF4-FFF2-40B4-BE49-F238E27FC236}">
                <a16:creationId xmlns:a16="http://schemas.microsoft.com/office/drawing/2014/main" id="{79700917-37D2-4E01-8EAA-F98F9114F1DC}"/>
              </a:ext>
            </a:extLst>
          </p:cNvPr>
          <p:cNvGrpSpPr>
            <a:grpSpLocks/>
          </p:cNvGrpSpPr>
          <p:nvPr/>
        </p:nvGrpSpPr>
        <p:grpSpPr bwMode="auto">
          <a:xfrm>
            <a:off x="2693988" y="2841625"/>
            <a:ext cx="4313237" cy="3271838"/>
            <a:chOff x="1697" y="1790"/>
            <a:chExt cx="2717" cy="2061"/>
          </a:xfrm>
        </p:grpSpPr>
        <p:grpSp>
          <p:nvGrpSpPr>
            <p:cNvPr id="841806" name="Group 78">
              <a:extLst>
                <a:ext uri="{FF2B5EF4-FFF2-40B4-BE49-F238E27FC236}">
                  <a16:creationId xmlns:a16="http://schemas.microsoft.com/office/drawing/2014/main" id="{50A6F191-6627-42B8-A148-6086B33349F2}"/>
                </a:ext>
              </a:extLst>
            </p:cNvPr>
            <p:cNvGrpSpPr>
              <a:grpSpLocks/>
            </p:cNvGrpSpPr>
            <p:nvPr/>
          </p:nvGrpSpPr>
          <p:grpSpPr bwMode="auto">
            <a:xfrm>
              <a:off x="1697" y="1790"/>
              <a:ext cx="2408" cy="1958"/>
              <a:chOff x="1697" y="1790"/>
              <a:chExt cx="2408" cy="1958"/>
            </a:xfrm>
          </p:grpSpPr>
          <p:sp>
            <p:nvSpPr>
              <p:cNvPr id="841736" name="Line 8">
                <a:extLst>
                  <a:ext uri="{FF2B5EF4-FFF2-40B4-BE49-F238E27FC236}">
                    <a16:creationId xmlns:a16="http://schemas.microsoft.com/office/drawing/2014/main" id="{8D37CE05-BAD6-4383-BA3F-EF345D98B52B}"/>
                  </a:ext>
                </a:extLst>
              </p:cNvPr>
              <p:cNvSpPr>
                <a:spLocks noChangeShapeType="1"/>
              </p:cNvSpPr>
              <p:nvPr/>
            </p:nvSpPr>
            <p:spPr bwMode="auto">
              <a:xfrm>
                <a:off x="1697" y="1790"/>
                <a:ext cx="1010" cy="858"/>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37" name="Line 9">
                <a:extLst>
                  <a:ext uri="{FF2B5EF4-FFF2-40B4-BE49-F238E27FC236}">
                    <a16:creationId xmlns:a16="http://schemas.microsoft.com/office/drawing/2014/main" id="{3E828F8E-C995-4400-B2B8-48334EB16CA0}"/>
                  </a:ext>
                </a:extLst>
              </p:cNvPr>
              <p:cNvSpPr>
                <a:spLocks noChangeShapeType="1"/>
              </p:cNvSpPr>
              <p:nvPr/>
            </p:nvSpPr>
            <p:spPr bwMode="auto">
              <a:xfrm>
                <a:off x="2702" y="2645"/>
                <a:ext cx="1403" cy="110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
          <p:nvSpPr>
            <p:cNvPr id="841744" name="Text Box 16">
              <a:extLst>
                <a:ext uri="{FF2B5EF4-FFF2-40B4-BE49-F238E27FC236}">
                  <a16:creationId xmlns:a16="http://schemas.microsoft.com/office/drawing/2014/main" id="{24166CD3-19AE-44C0-BEFF-D4444165212C}"/>
                </a:ext>
              </a:extLst>
            </p:cNvPr>
            <p:cNvSpPr txBox="1">
              <a:spLocks noChangeArrowheads="1"/>
            </p:cNvSpPr>
            <p:nvPr/>
          </p:nvSpPr>
          <p:spPr bwMode="auto">
            <a:xfrm>
              <a:off x="3969" y="3475"/>
              <a:ext cx="445" cy="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D</a:t>
              </a:r>
              <a:endParaRPr lang="it-IT" altLang="it-IT" sz="1400" b="1"/>
            </a:p>
          </p:txBody>
        </p:sp>
      </p:grpSp>
      <p:grpSp>
        <p:nvGrpSpPr>
          <p:cNvPr id="841812" name="Group 84">
            <a:extLst>
              <a:ext uri="{FF2B5EF4-FFF2-40B4-BE49-F238E27FC236}">
                <a16:creationId xmlns:a16="http://schemas.microsoft.com/office/drawing/2014/main" id="{58B2B9F5-F3AA-4EB7-88D2-ECFC3374E8A1}"/>
              </a:ext>
            </a:extLst>
          </p:cNvPr>
          <p:cNvGrpSpPr>
            <a:grpSpLocks/>
          </p:cNvGrpSpPr>
          <p:nvPr/>
        </p:nvGrpSpPr>
        <p:grpSpPr bwMode="auto">
          <a:xfrm>
            <a:off x="2671763" y="3743325"/>
            <a:ext cx="4348162" cy="1344613"/>
            <a:chOff x="1683" y="2358"/>
            <a:chExt cx="2739" cy="847"/>
          </a:xfrm>
        </p:grpSpPr>
        <p:sp>
          <p:nvSpPr>
            <p:cNvPr id="841739" name="Line 11">
              <a:extLst>
                <a:ext uri="{FF2B5EF4-FFF2-40B4-BE49-F238E27FC236}">
                  <a16:creationId xmlns:a16="http://schemas.microsoft.com/office/drawing/2014/main" id="{F9B52402-FAC7-4CD8-955F-D4423D4E0D03}"/>
                </a:ext>
              </a:extLst>
            </p:cNvPr>
            <p:cNvSpPr>
              <a:spLocks noChangeShapeType="1"/>
            </p:cNvSpPr>
            <p:nvPr/>
          </p:nvSpPr>
          <p:spPr bwMode="auto">
            <a:xfrm>
              <a:off x="1683" y="2358"/>
              <a:ext cx="1028" cy="294"/>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40" name="Line 12">
              <a:extLst>
                <a:ext uri="{FF2B5EF4-FFF2-40B4-BE49-F238E27FC236}">
                  <a16:creationId xmlns:a16="http://schemas.microsoft.com/office/drawing/2014/main" id="{C1B0AEB1-5A28-4355-8CCE-F8A92C8ED039}"/>
                </a:ext>
              </a:extLst>
            </p:cNvPr>
            <p:cNvSpPr>
              <a:spLocks noChangeShapeType="1"/>
            </p:cNvSpPr>
            <p:nvPr/>
          </p:nvSpPr>
          <p:spPr bwMode="auto">
            <a:xfrm>
              <a:off x="2709" y="2652"/>
              <a:ext cx="1713" cy="506"/>
            </a:xfrm>
            <a:prstGeom prst="line">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48" name="Text Box 20">
              <a:extLst>
                <a:ext uri="{FF2B5EF4-FFF2-40B4-BE49-F238E27FC236}">
                  <a16:creationId xmlns:a16="http://schemas.microsoft.com/office/drawing/2014/main" id="{D65344B5-BF93-45DE-B755-C3FAC4082A0F}"/>
                </a:ext>
              </a:extLst>
            </p:cNvPr>
            <p:cNvSpPr txBox="1">
              <a:spLocks noChangeArrowheads="1"/>
            </p:cNvSpPr>
            <p:nvPr/>
          </p:nvSpPr>
          <p:spPr bwMode="auto">
            <a:xfrm>
              <a:off x="3969" y="2840"/>
              <a:ext cx="410" cy="3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solidFill>
                    <a:srgbClr val="FF3300"/>
                  </a:solidFill>
                </a:rPr>
                <a:t>D</a:t>
              </a:r>
              <a:r>
                <a:rPr lang="it-IT" altLang="it-IT" sz="1400" b="1">
                  <a:solidFill>
                    <a:srgbClr val="FF3300"/>
                  </a:solidFill>
                  <a:sym typeface="Symbol" panose="05050102010706020507" pitchFamily="18" charset="2"/>
                </a:rPr>
                <a:t></a:t>
              </a:r>
              <a:endParaRPr lang="it-IT" altLang="it-IT" sz="1400" b="1">
                <a:solidFill>
                  <a:srgbClr val="FF3300"/>
                </a:solidFill>
              </a:endParaRPr>
            </a:p>
          </p:txBody>
        </p:sp>
      </p:grpSp>
      <p:grpSp>
        <p:nvGrpSpPr>
          <p:cNvPr id="841821" name="Group 93">
            <a:extLst>
              <a:ext uri="{FF2B5EF4-FFF2-40B4-BE49-F238E27FC236}">
                <a16:creationId xmlns:a16="http://schemas.microsoft.com/office/drawing/2014/main" id="{0E4035CD-0CC1-4D1C-B184-8ABD2AC66277}"/>
              </a:ext>
            </a:extLst>
          </p:cNvPr>
          <p:cNvGrpSpPr>
            <a:grpSpLocks/>
          </p:cNvGrpSpPr>
          <p:nvPr/>
        </p:nvGrpSpPr>
        <p:grpSpPr bwMode="auto">
          <a:xfrm>
            <a:off x="2671763" y="3757613"/>
            <a:ext cx="3821112" cy="2489200"/>
            <a:chOff x="1683" y="2367"/>
            <a:chExt cx="2407" cy="1568"/>
          </a:xfrm>
        </p:grpSpPr>
        <p:sp>
          <p:nvSpPr>
            <p:cNvPr id="841749" name="Text Box 21">
              <a:extLst>
                <a:ext uri="{FF2B5EF4-FFF2-40B4-BE49-F238E27FC236}">
                  <a16:creationId xmlns:a16="http://schemas.microsoft.com/office/drawing/2014/main" id="{7A2ABC05-F38A-4CBB-B825-7B764988141C}"/>
                </a:ext>
              </a:extLst>
            </p:cNvPr>
            <p:cNvSpPr txBox="1">
              <a:spLocks noChangeArrowheads="1"/>
            </p:cNvSpPr>
            <p:nvPr/>
          </p:nvSpPr>
          <p:spPr bwMode="auto">
            <a:xfrm>
              <a:off x="3424" y="3702"/>
              <a:ext cx="666" cy="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RMg</a:t>
              </a:r>
              <a:r>
                <a:rPr lang="it-IT" altLang="it-IT" sz="1400" b="1">
                  <a:sym typeface="Symbol" panose="05050102010706020507" pitchFamily="18" charset="2"/>
                </a:rPr>
                <a:t></a:t>
              </a:r>
              <a:endParaRPr lang="it-IT" altLang="it-IT" sz="1400" b="1"/>
            </a:p>
          </p:txBody>
        </p:sp>
        <p:grpSp>
          <p:nvGrpSpPr>
            <p:cNvPr id="841820" name="Group 92">
              <a:extLst>
                <a:ext uri="{FF2B5EF4-FFF2-40B4-BE49-F238E27FC236}">
                  <a16:creationId xmlns:a16="http://schemas.microsoft.com/office/drawing/2014/main" id="{4B276223-A791-452D-BDF6-FF151072C544}"/>
                </a:ext>
              </a:extLst>
            </p:cNvPr>
            <p:cNvGrpSpPr>
              <a:grpSpLocks/>
            </p:cNvGrpSpPr>
            <p:nvPr/>
          </p:nvGrpSpPr>
          <p:grpSpPr bwMode="auto">
            <a:xfrm>
              <a:off x="1683" y="2367"/>
              <a:ext cx="1968" cy="1327"/>
              <a:chOff x="1683" y="2367"/>
              <a:chExt cx="1968" cy="1327"/>
            </a:xfrm>
          </p:grpSpPr>
          <p:sp>
            <p:nvSpPr>
              <p:cNvPr id="841741" name="Line 13">
                <a:extLst>
                  <a:ext uri="{FF2B5EF4-FFF2-40B4-BE49-F238E27FC236}">
                    <a16:creationId xmlns:a16="http://schemas.microsoft.com/office/drawing/2014/main" id="{F7729E55-9335-447F-8F3C-282D37EB7B1F}"/>
                  </a:ext>
                </a:extLst>
              </p:cNvPr>
              <p:cNvSpPr>
                <a:spLocks noChangeShapeType="1"/>
              </p:cNvSpPr>
              <p:nvPr/>
            </p:nvSpPr>
            <p:spPr bwMode="auto">
              <a:xfrm>
                <a:off x="1683" y="2367"/>
                <a:ext cx="1016" cy="692"/>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42" name="Line 14">
                <a:extLst>
                  <a:ext uri="{FF2B5EF4-FFF2-40B4-BE49-F238E27FC236}">
                    <a16:creationId xmlns:a16="http://schemas.microsoft.com/office/drawing/2014/main" id="{5601550A-D59D-491E-AFE7-243E9E1FB6A8}"/>
                  </a:ext>
                </a:extLst>
              </p:cNvPr>
              <p:cNvSpPr>
                <a:spLocks noChangeShapeType="1"/>
              </p:cNvSpPr>
              <p:nvPr/>
            </p:nvSpPr>
            <p:spPr bwMode="auto">
              <a:xfrm>
                <a:off x="2699" y="3059"/>
                <a:ext cx="952" cy="635"/>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50" name="Text Box 22">
                <a:extLst>
                  <a:ext uri="{FF2B5EF4-FFF2-40B4-BE49-F238E27FC236}">
                    <a16:creationId xmlns:a16="http://schemas.microsoft.com/office/drawing/2014/main" id="{677A2319-19E9-4366-8C3C-4F48DC16FD12}"/>
                  </a:ext>
                </a:extLst>
              </p:cNvPr>
              <p:cNvSpPr txBox="1">
                <a:spLocks noChangeArrowheads="1"/>
              </p:cNvSpPr>
              <p:nvPr/>
            </p:nvSpPr>
            <p:spPr bwMode="auto">
              <a:xfrm>
                <a:off x="2699" y="2931"/>
                <a:ext cx="192" cy="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B</a:t>
                </a:r>
                <a:endParaRPr lang="it-IT" altLang="it-IT" sz="1400" b="1"/>
              </a:p>
            </p:txBody>
          </p:sp>
        </p:grpSp>
      </p:grpSp>
      <p:grpSp>
        <p:nvGrpSpPr>
          <p:cNvPr id="841792" name="Group 64">
            <a:extLst>
              <a:ext uri="{FF2B5EF4-FFF2-40B4-BE49-F238E27FC236}">
                <a16:creationId xmlns:a16="http://schemas.microsoft.com/office/drawing/2014/main" id="{9F20EC52-8F7A-465A-87A8-8CCE335B3134}"/>
              </a:ext>
            </a:extLst>
          </p:cNvPr>
          <p:cNvGrpSpPr>
            <a:grpSpLocks/>
          </p:cNvGrpSpPr>
          <p:nvPr/>
        </p:nvGrpSpPr>
        <p:grpSpPr bwMode="auto">
          <a:xfrm>
            <a:off x="2195513" y="2276475"/>
            <a:ext cx="5902325" cy="4551363"/>
            <a:chOff x="1383" y="1434"/>
            <a:chExt cx="3718" cy="2867"/>
          </a:xfrm>
        </p:grpSpPr>
        <p:sp>
          <p:nvSpPr>
            <p:cNvPr id="841733" name="Line 5">
              <a:extLst>
                <a:ext uri="{FF2B5EF4-FFF2-40B4-BE49-F238E27FC236}">
                  <a16:creationId xmlns:a16="http://schemas.microsoft.com/office/drawing/2014/main" id="{3E41E8D2-5EA8-4FD1-AF6E-EB4E91FE34A1}"/>
                </a:ext>
              </a:extLst>
            </p:cNvPr>
            <p:cNvSpPr>
              <a:spLocks noChangeShapeType="1"/>
            </p:cNvSpPr>
            <p:nvPr/>
          </p:nvSpPr>
          <p:spPr bwMode="auto">
            <a:xfrm>
              <a:off x="1674" y="4012"/>
              <a:ext cx="3294" cy="0"/>
            </a:xfrm>
            <a:prstGeom prst="line">
              <a:avLst/>
            </a:prstGeom>
            <a:noFill/>
            <a:ln w="254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34" name="Line 6">
              <a:extLst>
                <a:ext uri="{FF2B5EF4-FFF2-40B4-BE49-F238E27FC236}">
                  <a16:creationId xmlns:a16="http://schemas.microsoft.com/office/drawing/2014/main" id="{21F597F8-2C1A-466B-85B2-23828F16CB26}"/>
                </a:ext>
              </a:extLst>
            </p:cNvPr>
            <p:cNvSpPr>
              <a:spLocks noChangeShapeType="1"/>
            </p:cNvSpPr>
            <p:nvPr/>
          </p:nvSpPr>
          <p:spPr bwMode="auto">
            <a:xfrm flipV="1">
              <a:off x="1674" y="1469"/>
              <a:ext cx="0" cy="2542"/>
            </a:xfrm>
            <a:prstGeom prst="line">
              <a:avLst/>
            </a:prstGeom>
            <a:noFill/>
            <a:ln w="25400">
              <a:solidFill>
                <a:srgbClr val="0000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52" name="Text Box 24">
              <a:extLst>
                <a:ext uri="{FF2B5EF4-FFF2-40B4-BE49-F238E27FC236}">
                  <a16:creationId xmlns:a16="http://schemas.microsoft.com/office/drawing/2014/main" id="{D02694A7-BF49-413B-8365-E6EEB305D0FD}"/>
                </a:ext>
              </a:extLst>
            </p:cNvPr>
            <p:cNvSpPr txBox="1">
              <a:spLocks noChangeArrowheads="1"/>
            </p:cNvSpPr>
            <p:nvPr/>
          </p:nvSpPr>
          <p:spPr bwMode="auto">
            <a:xfrm>
              <a:off x="1383" y="1434"/>
              <a:ext cx="225" cy="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 p</a:t>
              </a:r>
              <a:endParaRPr lang="it-IT" altLang="it-IT" sz="1400" b="1"/>
            </a:p>
          </p:txBody>
        </p:sp>
        <p:sp>
          <p:nvSpPr>
            <p:cNvPr id="841753" name="Text Box 25">
              <a:extLst>
                <a:ext uri="{FF2B5EF4-FFF2-40B4-BE49-F238E27FC236}">
                  <a16:creationId xmlns:a16="http://schemas.microsoft.com/office/drawing/2014/main" id="{4158908B-0F4C-4CA0-A354-65FA4D33ED29}"/>
                </a:ext>
              </a:extLst>
            </p:cNvPr>
            <p:cNvSpPr txBox="1">
              <a:spLocks noChangeArrowheads="1"/>
            </p:cNvSpPr>
            <p:nvPr/>
          </p:nvSpPr>
          <p:spPr bwMode="auto">
            <a:xfrm>
              <a:off x="4662" y="3973"/>
              <a:ext cx="439" cy="3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q</a:t>
              </a:r>
              <a:endParaRPr lang="it-IT" altLang="it-IT" sz="1400" b="1"/>
            </a:p>
          </p:txBody>
        </p:sp>
        <p:sp>
          <p:nvSpPr>
            <p:cNvPr id="841754" name="Rectangle 26">
              <a:extLst>
                <a:ext uri="{FF2B5EF4-FFF2-40B4-BE49-F238E27FC236}">
                  <a16:creationId xmlns:a16="http://schemas.microsoft.com/office/drawing/2014/main" id="{E9811FAC-FD3E-4FBC-B493-40CBC1B2B21D}"/>
                </a:ext>
              </a:extLst>
            </p:cNvPr>
            <p:cNvSpPr>
              <a:spLocks noChangeArrowheads="1"/>
            </p:cNvSpPr>
            <p:nvPr/>
          </p:nvSpPr>
          <p:spPr bwMode="auto">
            <a:xfrm>
              <a:off x="1550" y="4011"/>
              <a:ext cx="245"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l">
                <a:lnSpc>
                  <a:spcPct val="96000"/>
                </a:lnSpc>
              </a:pPr>
              <a:r>
                <a:rPr lang="it-IT" altLang="it-IT" sz="1400" b="1"/>
                <a:t>0</a:t>
              </a:r>
            </a:p>
          </p:txBody>
        </p:sp>
      </p:grpSp>
      <p:grpSp>
        <p:nvGrpSpPr>
          <p:cNvPr id="841802" name="Group 74">
            <a:extLst>
              <a:ext uri="{FF2B5EF4-FFF2-40B4-BE49-F238E27FC236}">
                <a16:creationId xmlns:a16="http://schemas.microsoft.com/office/drawing/2014/main" id="{5BDC56AA-F861-49B5-8D0D-5076DCDDE7B5}"/>
              </a:ext>
            </a:extLst>
          </p:cNvPr>
          <p:cNvGrpSpPr>
            <a:grpSpLocks/>
          </p:cNvGrpSpPr>
          <p:nvPr/>
        </p:nvGrpSpPr>
        <p:grpSpPr bwMode="auto">
          <a:xfrm>
            <a:off x="3995738" y="2781300"/>
            <a:ext cx="1944687" cy="3249613"/>
            <a:chOff x="2426" y="1752"/>
            <a:chExt cx="1225" cy="2047"/>
          </a:xfrm>
        </p:grpSpPr>
        <p:sp>
          <p:nvSpPr>
            <p:cNvPr id="841759" name="Freeform 31">
              <a:extLst>
                <a:ext uri="{FF2B5EF4-FFF2-40B4-BE49-F238E27FC236}">
                  <a16:creationId xmlns:a16="http://schemas.microsoft.com/office/drawing/2014/main" id="{E7989E3D-D3EF-4BE0-9D4C-E881F8310877}"/>
                </a:ext>
              </a:extLst>
            </p:cNvPr>
            <p:cNvSpPr>
              <a:spLocks/>
            </p:cNvSpPr>
            <p:nvPr/>
          </p:nvSpPr>
          <p:spPr bwMode="auto">
            <a:xfrm>
              <a:off x="2426" y="2078"/>
              <a:ext cx="923" cy="1721"/>
            </a:xfrm>
            <a:custGeom>
              <a:avLst/>
              <a:gdLst>
                <a:gd name="T0" fmla="*/ 0 w 1215"/>
                <a:gd name="T1" fmla="*/ 2265 h 2265"/>
                <a:gd name="T2" fmla="*/ 660 w 1215"/>
                <a:gd name="T3" fmla="*/ 1335 h 2265"/>
                <a:gd name="T4" fmla="*/ 1215 w 1215"/>
                <a:gd name="T5" fmla="*/ 0 h 2265"/>
              </a:gdLst>
              <a:ahLst/>
              <a:cxnLst>
                <a:cxn ang="0">
                  <a:pos x="T0" y="T1"/>
                </a:cxn>
                <a:cxn ang="0">
                  <a:pos x="T2" y="T3"/>
                </a:cxn>
                <a:cxn ang="0">
                  <a:pos x="T4" y="T5"/>
                </a:cxn>
              </a:cxnLst>
              <a:rect l="0" t="0" r="r" b="b"/>
              <a:pathLst>
                <a:path w="1215" h="2265">
                  <a:moveTo>
                    <a:pt x="0" y="2265"/>
                  </a:moveTo>
                  <a:cubicBezTo>
                    <a:pt x="229" y="1988"/>
                    <a:pt x="458" y="1712"/>
                    <a:pt x="660" y="1335"/>
                  </a:cubicBezTo>
                  <a:cubicBezTo>
                    <a:pt x="862" y="958"/>
                    <a:pt x="1038" y="479"/>
                    <a:pt x="1215" y="0"/>
                  </a:cubicBezTo>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60" name="Text Box 32">
              <a:extLst>
                <a:ext uri="{FF2B5EF4-FFF2-40B4-BE49-F238E27FC236}">
                  <a16:creationId xmlns:a16="http://schemas.microsoft.com/office/drawing/2014/main" id="{979410E8-7AA3-4D78-BDAA-C8368D00D22A}"/>
                </a:ext>
              </a:extLst>
            </p:cNvPr>
            <p:cNvSpPr txBox="1">
              <a:spLocks noChangeArrowheads="1"/>
            </p:cNvSpPr>
            <p:nvPr/>
          </p:nvSpPr>
          <p:spPr bwMode="auto">
            <a:xfrm>
              <a:off x="3243" y="1752"/>
              <a:ext cx="408"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CMg</a:t>
              </a:r>
              <a:r>
                <a:rPr lang="it-IT" altLang="it-IT" sz="1400" b="1">
                  <a:sym typeface="Symbol" panose="05050102010706020507" pitchFamily="18" charset="2"/>
                </a:rPr>
                <a:t></a:t>
              </a:r>
              <a:endParaRPr lang="it-IT" altLang="it-IT" sz="1400" b="1"/>
            </a:p>
          </p:txBody>
        </p:sp>
      </p:grpSp>
      <p:grpSp>
        <p:nvGrpSpPr>
          <p:cNvPr id="841803" name="Group 75">
            <a:extLst>
              <a:ext uri="{FF2B5EF4-FFF2-40B4-BE49-F238E27FC236}">
                <a16:creationId xmlns:a16="http://schemas.microsoft.com/office/drawing/2014/main" id="{B0D2F074-DF9F-44EF-97DD-69084A4F88EC}"/>
              </a:ext>
            </a:extLst>
          </p:cNvPr>
          <p:cNvGrpSpPr>
            <a:grpSpLocks/>
          </p:cNvGrpSpPr>
          <p:nvPr/>
        </p:nvGrpSpPr>
        <p:grpSpPr bwMode="auto">
          <a:xfrm>
            <a:off x="3852863" y="2565400"/>
            <a:ext cx="1727200" cy="3021013"/>
            <a:chOff x="2336" y="1616"/>
            <a:chExt cx="1088" cy="1903"/>
          </a:xfrm>
        </p:grpSpPr>
        <p:sp>
          <p:nvSpPr>
            <p:cNvPr id="841751" name="Freeform 23">
              <a:extLst>
                <a:ext uri="{FF2B5EF4-FFF2-40B4-BE49-F238E27FC236}">
                  <a16:creationId xmlns:a16="http://schemas.microsoft.com/office/drawing/2014/main" id="{2ECA9043-0197-4AC6-9A44-2E488019977A}"/>
                </a:ext>
              </a:extLst>
            </p:cNvPr>
            <p:cNvSpPr>
              <a:spLocks/>
            </p:cNvSpPr>
            <p:nvPr/>
          </p:nvSpPr>
          <p:spPr bwMode="auto">
            <a:xfrm>
              <a:off x="2336" y="1797"/>
              <a:ext cx="924" cy="1722"/>
            </a:xfrm>
            <a:custGeom>
              <a:avLst/>
              <a:gdLst>
                <a:gd name="T0" fmla="*/ 0 w 1215"/>
                <a:gd name="T1" fmla="*/ 2265 h 2265"/>
                <a:gd name="T2" fmla="*/ 660 w 1215"/>
                <a:gd name="T3" fmla="*/ 1335 h 2265"/>
                <a:gd name="T4" fmla="*/ 1215 w 1215"/>
                <a:gd name="T5" fmla="*/ 0 h 2265"/>
              </a:gdLst>
              <a:ahLst/>
              <a:cxnLst>
                <a:cxn ang="0">
                  <a:pos x="T0" y="T1"/>
                </a:cxn>
                <a:cxn ang="0">
                  <a:pos x="T2" y="T3"/>
                </a:cxn>
                <a:cxn ang="0">
                  <a:pos x="T4" y="T5"/>
                </a:cxn>
              </a:cxnLst>
              <a:rect l="0" t="0" r="r" b="b"/>
              <a:pathLst>
                <a:path w="1215" h="2265">
                  <a:moveTo>
                    <a:pt x="0" y="2265"/>
                  </a:moveTo>
                  <a:cubicBezTo>
                    <a:pt x="229" y="1988"/>
                    <a:pt x="458" y="1712"/>
                    <a:pt x="660" y="1335"/>
                  </a:cubicBezTo>
                  <a:cubicBezTo>
                    <a:pt x="862" y="958"/>
                    <a:pt x="1038" y="479"/>
                    <a:pt x="1215" y="0"/>
                  </a:cubicBezTo>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61" name="Text Box 33">
              <a:extLst>
                <a:ext uri="{FF2B5EF4-FFF2-40B4-BE49-F238E27FC236}">
                  <a16:creationId xmlns:a16="http://schemas.microsoft.com/office/drawing/2014/main" id="{9D5910EE-EE4B-4817-B3AD-CFC023723D17}"/>
                </a:ext>
              </a:extLst>
            </p:cNvPr>
            <p:cNvSpPr txBox="1">
              <a:spLocks noChangeArrowheads="1"/>
            </p:cNvSpPr>
            <p:nvPr/>
          </p:nvSpPr>
          <p:spPr bwMode="auto">
            <a:xfrm>
              <a:off x="3006" y="1616"/>
              <a:ext cx="418" cy="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CMg</a:t>
              </a:r>
              <a:r>
                <a:rPr lang="it-IT" altLang="it-IT" sz="1400" b="1">
                  <a:sym typeface="Symbol" panose="05050102010706020507" pitchFamily="18" charset="2"/>
                </a:rPr>
                <a:t></a:t>
              </a:r>
              <a:endParaRPr lang="it-IT" altLang="it-IT" sz="1400" b="1"/>
            </a:p>
          </p:txBody>
        </p:sp>
      </p:grpSp>
      <p:grpSp>
        <p:nvGrpSpPr>
          <p:cNvPr id="841794" name="Group 66">
            <a:extLst>
              <a:ext uri="{FF2B5EF4-FFF2-40B4-BE49-F238E27FC236}">
                <a16:creationId xmlns:a16="http://schemas.microsoft.com/office/drawing/2014/main" id="{92A97BF4-1553-4F8D-A822-5E78F4A1C60F}"/>
              </a:ext>
            </a:extLst>
          </p:cNvPr>
          <p:cNvGrpSpPr>
            <a:grpSpLocks/>
          </p:cNvGrpSpPr>
          <p:nvPr/>
        </p:nvGrpSpPr>
        <p:grpSpPr bwMode="auto">
          <a:xfrm>
            <a:off x="2657475" y="2822575"/>
            <a:ext cx="2614613" cy="3538538"/>
            <a:chOff x="1674" y="1778"/>
            <a:chExt cx="1647" cy="2229"/>
          </a:xfrm>
        </p:grpSpPr>
        <p:sp>
          <p:nvSpPr>
            <p:cNvPr id="841743" name="Text Box 15">
              <a:extLst>
                <a:ext uri="{FF2B5EF4-FFF2-40B4-BE49-F238E27FC236}">
                  <a16:creationId xmlns:a16="http://schemas.microsoft.com/office/drawing/2014/main" id="{7F51C485-7E6F-44D8-AC79-05F56D3A317C}"/>
                </a:ext>
              </a:extLst>
            </p:cNvPr>
            <p:cNvSpPr txBox="1">
              <a:spLocks noChangeArrowheads="1"/>
            </p:cNvSpPr>
            <p:nvPr/>
          </p:nvSpPr>
          <p:spPr bwMode="auto">
            <a:xfrm>
              <a:off x="2880" y="3793"/>
              <a:ext cx="441" cy="1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RMg</a:t>
              </a:r>
              <a:endParaRPr lang="it-IT" altLang="it-IT" sz="1400" b="1"/>
            </a:p>
          </p:txBody>
        </p:sp>
        <p:sp>
          <p:nvSpPr>
            <p:cNvPr id="841738" name="Line 10">
              <a:extLst>
                <a:ext uri="{FF2B5EF4-FFF2-40B4-BE49-F238E27FC236}">
                  <a16:creationId xmlns:a16="http://schemas.microsoft.com/office/drawing/2014/main" id="{71D4353A-3869-404A-9C6C-6827CC9D8D0A}"/>
                </a:ext>
              </a:extLst>
            </p:cNvPr>
            <p:cNvSpPr>
              <a:spLocks noChangeShapeType="1"/>
            </p:cNvSpPr>
            <p:nvPr/>
          </p:nvSpPr>
          <p:spPr bwMode="auto">
            <a:xfrm>
              <a:off x="1674" y="1778"/>
              <a:ext cx="1060" cy="1984"/>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69" name="Line 41">
              <a:extLst>
                <a:ext uri="{FF2B5EF4-FFF2-40B4-BE49-F238E27FC236}">
                  <a16:creationId xmlns:a16="http://schemas.microsoft.com/office/drawing/2014/main" id="{03643EA7-A1E7-43D3-8DB8-5C36DED2A15F}"/>
                </a:ext>
              </a:extLst>
            </p:cNvPr>
            <p:cNvSpPr>
              <a:spLocks noChangeShapeType="1"/>
            </p:cNvSpPr>
            <p:nvPr/>
          </p:nvSpPr>
          <p:spPr bwMode="auto">
            <a:xfrm>
              <a:off x="2723" y="3726"/>
              <a:ext cx="150" cy="281"/>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grpSp>
        <p:nvGrpSpPr>
          <p:cNvPr id="841804" name="Group 76">
            <a:extLst>
              <a:ext uri="{FF2B5EF4-FFF2-40B4-BE49-F238E27FC236}">
                <a16:creationId xmlns:a16="http://schemas.microsoft.com/office/drawing/2014/main" id="{9DDB1657-F689-477C-835E-7A26044BCF24}"/>
              </a:ext>
            </a:extLst>
          </p:cNvPr>
          <p:cNvGrpSpPr>
            <a:grpSpLocks/>
          </p:cNvGrpSpPr>
          <p:nvPr/>
        </p:nvGrpSpPr>
        <p:grpSpPr bwMode="auto">
          <a:xfrm>
            <a:off x="3492500" y="2492375"/>
            <a:ext cx="2938463" cy="3841750"/>
            <a:chOff x="2200" y="1570"/>
            <a:chExt cx="1851" cy="2420"/>
          </a:xfrm>
        </p:grpSpPr>
        <p:sp>
          <p:nvSpPr>
            <p:cNvPr id="841757" name="Freeform 29">
              <a:extLst>
                <a:ext uri="{FF2B5EF4-FFF2-40B4-BE49-F238E27FC236}">
                  <a16:creationId xmlns:a16="http://schemas.microsoft.com/office/drawing/2014/main" id="{EC77A142-2276-41C9-B740-C441C9F0873D}"/>
                </a:ext>
              </a:extLst>
            </p:cNvPr>
            <p:cNvSpPr>
              <a:spLocks/>
            </p:cNvSpPr>
            <p:nvPr/>
          </p:nvSpPr>
          <p:spPr bwMode="auto">
            <a:xfrm>
              <a:off x="2200" y="1829"/>
              <a:ext cx="1539" cy="2161"/>
            </a:xfrm>
            <a:custGeom>
              <a:avLst/>
              <a:gdLst>
                <a:gd name="T0" fmla="*/ 0 w 2025"/>
                <a:gd name="T1" fmla="*/ 2490 h 2845"/>
                <a:gd name="T2" fmla="*/ 735 w 2025"/>
                <a:gd name="T3" fmla="*/ 2430 h 2845"/>
                <a:gd name="T4" fmla="*/ 2025 w 2025"/>
                <a:gd name="T5" fmla="*/ 0 h 2845"/>
              </a:gdLst>
              <a:ahLst/>
              <a:cxnLst>
                <a:cxn ang="0">
                  <a:pos x="T0" y="T1"/>
                </a:cxn>
                <a:cxn ang="0">
                  <a:pos x="T2" y="T3"/>
                </a:cxn>
                <a:cxn ang="0">
                  <a:pos x="T4" y="T5"/>
                </a:cxn>
              </a:cxnLst>
              <a:rect l="0" t="0" r="r" b="b"/>
              <a:pathLst>
                <a:path w="2025" h="2845">
                  <a:moveTo>
                    <a:pt x="0" y="2490"/>
                  </a:moveTo>
                  <a:cubicBezTo>
                    <a:pt x="199" y="2667"/>
                    <a:pt x="398" y="2845"/>
                    <a:pt x="735" y="2430"/>
                  </a:cubicBezTo>
                  <a:cubicBezTo>
                    <a:pt x="1072" y="2015"/>
                    <a:pt x="1548" y="1007"/>
                    <a:pt x="2025" y="0"/>
                  </a:cubicBezTo>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58" name="Text Box 30">
              <a:extLst>
                <a:ext uri="{FF2B5EF4-FFF2-40B4-BE49-F238E27FC236}">
                  <a16:creationId xmlns:a16="http://schemas.microsoft.com/office/drawing/2014/main" id="{31EA6FF1-5C5F-4F08-988C-01B4AC630199}"/>
                </a:ext>
              </a:extLst>
            </p:cNvPr>
            <p:cNvSpPr txBox="1">
              <a:spLocks noChangeArrowheads="1"/>
            </p:cNvSpPr>
            <p:nvPr/>
          </p:nvSpPr>
          <p:spPr bwMode="auto">
            <a:xfrm>
              <a:off x="3593" y="1570"/>
              <a:ext cx="458" cy="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CMg</a:t>
              </a:r>
              <a:endParaRPr lang="it-IT" altLang="it-IT" sz="1400" b="1"/>
            </a:p>
          </p:txBody>
        </p:sp>
      </p:grpSp>
      <p:grpSp>
        <p:nvGrpSpPr>
          <p:cNvPr id="841805" name="Group 77">
            <a:extLst>
              <a:ext uri="{FF2B5EF4-FFF2-40B4-BE49-F238E27FC236}">
                <a16:creationId xmlns:a16="http://schemas.microsoft.com/office/drawing/2014/main" id="{7BE4730D-E593-4997-A0B9-658A3F3CC04E}"/>
              </a:ext>
            </a:extLst>
          </p:cNvPr>
          <p:cNvGrpSpPr>
            <a:grpSpLocks/>
          </p:cNvGrpSpPr>
          <p:nvPr/>
        </p:nvGrpSpPr>
        <p:grpSpPr bwMode="auto">
          <a:xfrm>
            <a:off x="2136775" y="3860800"/>
            <a:ext cx="2614613" cy="3184525"/>
            <a:chOff x="1338" y="2432"/>
            <a:chExt cx="1647" cy="2006"/>
          </a:xfrm>
        </p:grpSpPr>
        <p:sp>
          <p:nvSpPr>
            <p:cNvPr id="841745" name="Text Box 17">
              <a:extLst>
                <a:ext uri="{FF2B5EF4-FFF2-40B4-BE49-F238E27FC236}">
                  <a16:creationId xmlns:a16="http://schemas.microsoft.com/office/drawing/2014/main" id="{2A676BFC-FD2A-48E1-BD8F-035C9E52755C}"/>
                </a:ext>
              </a:extLst>
            </p:cNvPr>
            <p:cNvSpPr txBox="1">
              <a:spLocks noChangeArrowheads="1"/>
            </p:cNvSpPr>
            <p:nvPr/>
          </p:nvSpPr>
          <p:spPr bwMode="auto">
            <a:xfrm>
              <a:off x="2563" y="3993"/>
              <a:ext cx="422" cy="4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it-IT" altLang="it-IT" sz="1400" b="1" i="1"/>
                <a:t>q</a:t>
              </a:r>
              <a:r>
                <a:rPr lang="it-IT" altLang="it-IT" sz="1400" b="1" i="1" baseline="30000"/>
                <a:t>*</a:t>
              </a:r>
              <a:endParaRPr lang="it-IT" altLang="it-IT" sz="1400" b="1"/>
            </a:p>
          </p:txBody>
        </p:sp>
        <p:sp>
          <p:nvSpPr>
            <p:cNvPr id="841735" name="Line 7">
              <a:extLst>
                <a:ext uri="{FF2B5EF4-FFF2-40B4-BE49-F238E27FC236}">
                  <a16:creationId xmlns:a16="http://schemas.microsoft.com/office/drawing/2014/main" id="{65044B71-C0EA-421F-BF5D-D9BBCC6869D0}"/>
                </a:ext>
              </a:extLst>
            </p:cNvPr>
            <p:cNvSpPr>
              <a:spLocks noChangeShapeType="1"/>
            </p:cNvSpPr>
            <p:nvPr/>
          </p:nvSpPr>
          <p:spPr bwMode="auto">
            <a:xfrm>
              <a:off x="1685" y="2648"/>
              <a:ext cx="1017" cy="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sp>
          <p:nvSpPr>
            <p:cNvPr id="841746" name="Text Box 18">
              <a:extLst>
                <a:ext uri="{FF2B5EF4-FFF2-40B4-BE49-F238E27FC236}">
                  <a16:creationId xmlns:a16="http://schemas.microsoft.com/office/drawing/2014/main" id="{E4F2B416-4B72-4EC5-BCB9-31D993EA7EAC}"/>
                </a:ext>
              </a:extLst>
            </p:cNvPr>
            <p:cNvSpPr txBox="1">
              <a:spLocks noChangeArrowheads="1"/>
            </p:cNvSpPr>
            <p:nvPr/>
          </p:nvSpPr>
          <p:spPr bwMode="auto">
            <a:xfrm>
              <a:off x="1338" y="2523"/>
              <a:ext cx="318" cy="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 p</a:t>
              </a:r>
              <a:r>
                <a:rPr lang="it-IT" altLang="it-IT" sz="1400" b="1" i="1" baseline="30000"/>
                <a:t>*</a:t>
              </a:r>
              <a:endParaRPr lang="it-IT" altLang="it-IT" sz="1400" b="1"/>
            </a:p>
          </p:txBody>
        </p:sp>
        <p:sp>
          <p:nvSpPr>
            <p:cNvPr id="841747" name="Text Box 19">
              <a:extLst>
                <a:ext uri="{FF2B5EF4-FFF2-40B4-BE49-F238E27FC236}">
                  <a16:creationId xmlns:a16="http://schemas.microsoft.com/office/drawing/2014/main" id="{676D8900-C803-467C-A48E-57E6EA4BC95E}"/>
                </a:ext>
              </a:extLst>
            </p:cNvPr>
            <p:cNvSpPr txBox="1">
              <a:spLocks noChangeArrowheads="1"/>
            </p:cNvSpPr>
            <p:nvPr/>
          </p:nvSpPr>
          <p:spPr bwMode="auto">
            <a:xfrm>
              <a:off x="2653" y="2432"/>
              <a:ext cx="272" cy="1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A</a:t>
              </a:r>
              <a:endParaRPr lang="it-IT" altLang="it-IT" sz="1400" b="1"/>
            </a:p>
          </p:txBody>
        </p:sp>
        <p:sp>
          <p:nvSpPr>
            <p:cNvPr id="841768" name="Line 40">
              <a:extLst>
                <a:ext uri="{FF2B5EF4-FFF2-40B4-BE49-F238E27FC236}">
                  <a16:creationId xmlns:a16="http://schemas.microsoft.com/office/drawing/2014/main" id="{C86909D9-6D10-4D7A-A8D2-B55732B00D89}"/>
                </a:ext>
              </a:extLst>
            </p:cNvPr>
            <p:cNvSpPr>
              <a:spLocks noChangeShapeType="1"/>
            </p:cNvSpPr>
            <p:nvPr/>
          </p:nvSpPr>
          <p:spPr bwMode="auto">
            <a:xfrm>
              <a:off x="2702" y="2645"/>
              <a:ext cx="0" cy="1369"/>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a:p>
          </p:txBody>
        </p:sp>
      </p:grpSp>
      <p:sp>
        <p:nvSpPr>
          <p:cNvPr id="841770" name="Text Box 42">
            <a:extLst>
              <a:ext uri="{FF2B5EF4-FFF2-40B4-BE49-F238E27FC236}">
                <a16:creationId xmlns:a16="http://schemas.microsoft.com/office/drawing/2014/main" id="{15C4E5F9-186D-4EBD-8360-7C3B728339B1}"/>
              </a:ext>
            </a:extLst>
          </p:cNvPr>
          <p:cNvSpPr txBox="1">
            <a:spLocks noChangeArrowheads="1"/>
          </p:cNvSpPr>
          <p:nvPr/>
        </p:nvSpPr>
        <p:spPr bwMode="auto">
          <a:xfrm>
            <a:off x="4427538" y="5734050"/>
            <a:ext cx="465137" cy="255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lnSpc>
                <a:spcPct val="96000"/>
              </a:lnSpc>
            </a:pPr>
            <a:r>
              <a:rPr lang="it-IT" altLang="it-IT" sz="1400" b="1" i="1"/>
              <a:t>E</a:t>
            </a:r>
            <a:endParaRPr lang="it-IT" altLang="it-IT" sz="1400" b="1"/>
          </a:p>
        </p:txBody>
      </p:sp>
      <p:sp>
        <p:nvSpPr>
          <p:cNvPr id="841808" name="Text Box 80">
            <a:extLst>
              <a:ext uri="{FF2B5EF4-FFF2-40B4-BE49-F238E27FC236}">
                <a16:creationId xmlns:a16="http://schemas.microsoft.com/office/drawing/2014/main" id="{9DAA7355-65E7-4EEF-95CB-9438AB4C329B}"/>
              </a:ext>
            </a:extLst>
          </p:cNvPr>
          <p:cNvSpPr txBox="1">
            <a:spLocks noChangeArrowheads="1"/>
          </p:cNvSpPr>
          <p:nvPr/>
        </p:nvSpPr>
        <p:spPr bwMode="auto">
          <a:xfrm>
            <a:off x="6805613" y="2098675"/>
            <a:ext cx="2087562"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a:t>A partire da </a:t>
            </a:r>
            <a:r>
              <a:rPr lang="it-IT" altLang="it-IT" sz="1400" b="1" i="1"/>
              <a:t>A</a:t>
            </a:r>
            <a:r>
              <a:rPr lang="it-IT" altLang="it-IT" sz="1400"/>
              <a:t>, l’impresa </a:t>
            </a:r>
            <a:r>
              <a:rPr lang="it-IT" altLang="it-IT" sz="1400" b="1"/>
              <a:t>valuta strategicamente una variazione di prezzo</a:t>
            </a:r>
          </a:p>
        </p:txBody>
      </p:sp>
      <p:sp>
        <p:nvSpPr>
          <p:cNvPr id="841809" name="Text Box 81">
            <a:extLst>
              <a:ext uri="{FF2B5EF4-FFF2-40B4-BE49-F238E27FC236}">
                <a16:creationId xmlns:a16="http://schemas.microsoft.com/office/drawing/2014/main" id="{97D6C97A-A1EC-4DB3-A33B-1705BC857C8E}"/>
              </a:ext>
            </a:extLst>
          </p:cNvPr>
          <p:cNvSpPr txBox="1">
            <a:spLocks noChangeArrowheads="1"/>
          </p:cNvSpPr>
          <p:nvPr/>
        </p:nvSpPr>
        <p:spPr bwMode="auto">
          <a:xfrm>
            <a:off x="6875463" y="4873625"/>
            <a:ext cx="2160587"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400" b="1">
                <a:solidFill>
                  <a:srgbClr val="3333FF"/>
                </a:solidFill>
              </a:rPr>
              <a:t>1) Diminuzione di </a:t>
            </a:r>
            <a:r>
              <a:rPr lang="it-IT" altLang="it-IT" sz="1400" b="1" i="1">
                <a:solidFill>
                  <a:srgbClr val="3333FF"/>
                </a:solidFill>
              </a:rPr>
              <a:t>p</a:t>
            </a:r>
            <a:r>
              <a:rPr lang="it-IT" altLang="it-IT" sz="1400"/>
              <a:t> corsa al ribasso dei rivali ed impatto ridotto su </a:t>
            </a:r>
            <a:r>
              <a:rPr lang="it-IT" altLang="it-IT" sz="1400" i="1"/>
              <a:t>q</a:t>
            </a:r>
            <a:r>
              <a:rPr lang="it-IT" altLang="it-IT" sz="1400"/>
              <a:t> </a:t>
            </a:r>
            <a:r>
              <a:rPr lang="it-IT" altLang="it-IT" sz="1400">
                <a:cs typeface="Arial" panose="020B0604020202020204" pitchFamily="34" charset="0"/>
              </a:rPr>
              <a:t>► domanda poco elastica</a:t>
            </a:r>
            <a:r>
              <a:rPr lang="it-IT" altLang="it-IT" sz="1400"/>
              <a:t> … </a:t>
            </a:r>
            <a:r>
              <a:rPr lang="it-IT" altLang="it-IT" sz="1400" b="1" i="1">
                <a:solidFill>
                  <a:srgbClr val="3333FF"/>
                </a:solidFill>
              </a:rPr>
              <a:t>D</a:t>
            </a:r>
          </a:p>
        </p:txBody>
      </p:sp>
      <p:sp>
        <p:nvSpPr>
          <p:cNvPr id="841810" name="Text Box 82">
            <a:extLst>
              <a:ext uri="{FF2B5EF4-FFF2-40B4-BE49-F238E27FC236}">
                <a16:creationId xmlns:a16="http://schemas.microsoft.com/office/drawing/2014/main" id="{ECE4533D-FB64-4BDC-AB79-5B1FB556A391}"/>
              </a:ext>
            </a:extLst>
          </p:cNvPr>
          <p:cNvSpPr txBox="1">
            <a:spLocks noChangeArrowheads="1"/>
          </p:cNvSpPr>
          <p:nvPr/>
        </p:nvSpPr>
        <p:spPr bwMode="auto">
          <a:xfrm>
            <a:off x="6875463" y="3427413"/>
            <a:ext cx="2160587" cy="137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400" b="1">
                <a:solidFill>
                  <a:srgbClr val="FF3300"/>
                </a:solidFill>
              </a:rPr>
              <a:t>2) Aumento di </a:t>
            </a:r>
            <a:r>
              <a:rPr lang="it-IT" altLang="it-IT" sz="1400" b="1" i="1">
                <a:solidFill>
                  <a:srgbClr val="FF3300"/>
                </a:solidFill>
              </a:rPr>
              <a:t>p</a:t>
            </a:r>
            <a:r>
              <a:rPr lang="it-IT" altLang="it-IT" sz="1400"/>
              <a:t>:       non seguito dai rivali e forte impatto su </a:t>
            </a:r>
            <a:r>
              <a:rPr lang="it-IT" altLang="it-IT" sz="1400" i="1"/>
              <a:t>q</a:t>
            </a:r>
            <a:r>
              <a:rPr lang="it-IT" altLang="it-IT" sz="1400"/>
              <a:t> </a:t>
            </a:r>
            <a:r>
              <a:rPr lang="it-IT" altLang="it-IT" sz="1400">
                <a:cs typeface="Arial" panose="020B0604020202020204" pitchFamily="34" charset="0"/>
              </a:rPr>
              <a:t>► domanda più elastica di </a:t>
            </a:r>
            <a:r>
              <a:rPr lang="it-IT" altLang="it-IT" sz="1400" b="1" i="1">
                <a:solidFill>
                  <a:srgbClr val="3333FF"/>
                </a:solidFill>
                <a:cs typeface="Arial" panose="020B0604020202020204" pitchFamily="34" charset="0"/>
              </a:rPr>
              <a:t>D</a:t>
            </a:r>
            <a:r>
              <a:rPr lang="it-IT" altLang="it-IT" sz="1400">
                <a:cs typeface="Arial" panose="020B0604020202020204" pitchFamily="34" charset="0"/>
              </a:rPr>
              <a:t> … </a:t>
            </a:r>
            <a:r>
              <a:rPr lang="it-IT" altLang="it-IT" sz="1400" b="1" i="1">
                <a:solidFill>
                  <a:srgbClr val="FF3300"/>
                </a:solidFill>
                <a:cs typeface="Arial" panose="020B0604020202020204" pitchFamily="34" charset="0"/>
              </a:rPr>
              <a:t>D’</a:t>
            </a:r>
            <a:r>
              <a:rPr lang="it-IT" altLang="it-IT" sz="1400">
                <a:solidFill>
                  <a:srgbClr val="FF3300"/>
                </a:solidFill>
              </a:rPr>
              <a:t> </a:t>
            </a:r>
          </a:p>
        </p:txBody>
      </p:sp>
      <p:sp>
        <p:nvSpPr>
          <p:cNvPr id="841811" name="Line 83">
            <a:extLst>
              <a:ext uri="{FF2B5EF4-FFF2-40B4-BE49-F238E27FC236}">
                <a16:creationId xmlns:a16="http://schemas.microsoft.com/office/drawing/2014/main" id="{5038F585-0764-418A-9328-B9DCA7AC3EEE}"/>
              </a:ext>
            </a:extLst>
          </p:cNvPr>
          <p:cNvSpPr>
            <a:spLocks noChangeShapeType="1"/>
          </p:cNvSpPr>
          <p:nvPr/>
        </p:nvSpPr>
        <p:spPr bwMode="auto">
          <a:xfrm>
            <a:off x="4284663" y="4221163"/>
            <a:ext cx="2232025" cy="1728787"/>
          </a:xfrm>
          <a:prstGeom prst="line">
            <a:avLst/>
          </a:prstGeom>
          <a:noFill/>
          <a:ln w="381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1814" name="Text Box 86">
            <a:extLst>
              <a:ext uri="{FF2B5EF4-FFF2-40B4-BE49-F238E27FC236}">
                <a16:creationId xmlns:a16="http://schemas.microsoft.com/office/drawing/2014/main" id="{EE0CBC39-64DA-450F-9BB7-7C6514711DAE}"/>
              </a:ext>
            </a:extLst>
          </p:cNvPr>
          <p:cNvSpPr txBox="1">
            <a:spLocks noChangeArrowheads="1"/>
          </p:cNvSpPr>
          <p:nvPr/>
        </p:nvSpPr>
        <p:spPr bwMode="auto">
          <a:xfrm>
            <a:off x="684213" y="2565400"/>
            <a:ext cx="1944687" cy="107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“Biforcazione”</a:t>
            </a:r>
            <a:r>
              <a:rPr lang="it-IT" altLang="it-IT" sz="1400"/>
              <a:t> </a:t>
            </a:r>
            <a:r>
              <a:rPr lang="it-IT" altLang="it-IT" sz="1400" b="1" i="1"/>
              <a:t>RMg</a:t>
            </a:r>
            <a:endParaRPr lang="it-IT" altLang="it-IT" sz="1400"/>
          </a:p>
          <a:p>
            <a:r>
              <a:rPr lang="it-IT" altLang="it-IT" sz="1400" i="1"/>
              <a:t>p</a:t>
            </a:r>
            <a:r>
              <a:rPr lang="it-IT" altLang="it-IT" sz="1400"/>
              <a:t> &lt; </a:t>
            </a:r>
            <a:r>
              <a:rPr lang="it-IT" altLang="it-IT" sz="1400" i="1"/>
              <a:t>p*</a:t>
            </a:r>
            <a:r>
              <a:rPr lang="it-IT" altLang="it-IT" sz="1400"/>
              <a:t> : </a:t>
            </a:r>
            <a:r>
              <a:rPr lang="it-IT" altLang="it-IT" sz="1400" b="1" i="1">
                <a:solidFill>
                  <a:srgbClr val="3333FF"/>
                </a:solidFill>
              </a:rPr>
              <a:t>RMg</a:t>
            </a:r>
            <a:r>
              <a:rPr lang="it-IT" altLang="it-IT" sz="1400"/>
              <a:t> su </a:t>
            </a:r>
            <a:r>
              <a:rPr lang="it-IT" altLang="it-IT" sz="1400" b="1" i="1">
                <a:solidFill>
                  <a:srgbClr val="3333FF"/>
                </a:solidFill>
              </a:rPr>
              <a:t>D</a:t>
            </a:r>
          </a:p>
          <a:p>
            <a:r>
              <a:rPr lang="it-IT" altLang="it-IT" sz="1400" i="1"/>
              <a:t>p</a:t>
            </a:r>
            <a:r>
              <a:rPr lang="it-IT" altLang="it-IT" sz="1400"/>
              <a:t> &gt; </a:t>
            </a:r>
            <a:r>
              <a:rPr lang="it-IT" altLang="it-IT" sz="1400" i="1"/>
              <a:t>p* </a:t>
            </a:r>
            <a:r>
              <a:rPr lang="it-IT" altLang="it-IT" sz="1400"/>
              <a:t>: </a:t>
            </a:r>
            <a:r>
              <a:rPr lang="it-IT" altLang="it-IT" sz="1400" b="1" i="1">
                <a:solidFill>
                  <a:srgbClr val="FF3300"/>
                </a:solidFill>
              </a:rPr>
              <a:t>RMg’</a:t>
            </a:r>
            <a:r>
              <a:rPr lang="it-IT" altLang="it-IT" sz="1400">
                <a:solidFill>
                  <a:srgbClr val="FF3300"/>
                </a:solidFill>
              </a:rPr>
              <a:t> </a:t>
            </a:r>
            <a:r>
              <a:rPr lang="it-IT" altLang="it-IT" sz="1400"/>
              <a:t>su </a:t>
            </a:r>
            <a:r>
              <a:rPr lang="it-IT" altLang="it-IT" sz="1400" b="1" i="1">
                <a:solidFill>
                  <a:srgbClr val="FF3300"/>
                </a:solidFill>
              </a:rPr>
              <a:t>D’</a:t>
            </a:r>
          </a:p>
        </p:txBody>
      </p:sp>
      <p:sp>
        <p:nvSpPr>
          <p:cNvPr id="841815" name="Text Box 87">
            <a:extLst>
              <a:ext uri="{FF2B5EF4-FFF2-40B4-BE49-F238E27FC236}">
                <a16:creationId xmlns:a16="http://schemas.microsoft.com/office/drawing/2014/main" id="{4A710E4B-3921-4896-BD62-D6736CFDDD57}"/>
              </a:ext>
            </a:extLst>
          </p:cNvPr>
          <p:cNvSpPr txBox="1">
            <a:spLocks noChangeArrowheads="1"/>
          </p:cNvSpPr>
          <p:nvPr/>
        </p:nvSpPr>
        <p:spPr bwMode="auto">
          <a:xfrm>
            <a:off x="755650" y="4298950"/>
            <a:ext cx="180022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i="1">
                <a:solidFill>
                  <a:srgbClr val="FF3300"/>
                </a:solidFill>
              </a:rPr>
              <a:t>q*</a:t>
            </a:r>
            <a:r>
              <a:rPr lang="it-IT" altLang="it-IT" sz="1400">
                <a:solidFill>
                  <a:srgbClr val="FF3300"/>
                </a:solidFill>
              </a:rPr>
              <a:t>, </a:t>
            </a:r>
            <a:r>
              <a:rPr lang="it-IT" altLang="it-IT" sz="1400" b="1" i="1">
                <a:solidFill>
                  <a:srgbClr val="FF3300"/>
                </a:solidFill>
              </a:rPr>
              <a:t>p*</a:t>
            </a:r>
            <a:r>
              <a:rPr lang="it-IT" altLang="it-IT" sz="1400">
                <a:solidFill>
                  <a:srgbClr val="FF3300"/>
                </a:solidFill>
              </a:rPr>
              <a:t> </a:t>
            </a:r>
            <a:r>
              <a:rPr lang="it-IT" altLang="it-IT" sz="1400" b="1">
                <a:solidFill>
                  <a:srgbClr val="FF3300"/>
                </a:solidFill>
              </a:rPr>
              <a:t>equilibrio per diversi livelli di costo marginale</a:t>
            </a:r>
          </a:p>
        </p:txBody>
      </p:sp>
      <p:grpSp>
        <p:nvGrpSpPr>
          <p:cNvPr id="841817" name="Group 89">
            <a:extLst>
              <a:ext uri="{FF2B5EF4-FFF2-40B4-BE49-F238E27FC236}">
                <a16:creationId xmlns:a16="http://schemas.microsoft.com/office/drawing/2014/main" id="{B1CE8594-AC48-446D-B9DE-37A7E0F3597D}"/>
              </a:ext>
            </a:extLst>
          </p:cNvPr>
          <p:cNvGrpSpPr>
            <a:grpSpLocks/>
          </p:cNvGrpSpPr>
          <p:nvPr/>
        </p:nvGrpSpPr>
        <p:grpSpPr bwMode="auto">
          <a:xfrm>
            <a:off x="827088" y="2708275"/>
            <a:ext cx="3384550" cy="1225550"/>
            <a:chOff x="521" y="1706"/>
            <a:chExt cx="2132" cy="772"/>
          </a:xfrm>
        </p:grpSpPr>
        <p:sp>
          <p:nvSpPr>
            <p:cNvPr id="841813" name="Text Box 85">
              <a:extLst>
                <a:ext uri="{FF2B5EF4-FFF2-40B4-BE49-F238E27FC236}">
                  <a16:creationId xmlns:a16="http://schemas.microsoft.com/office/drawing/2014/main" id="{DC413220-187D-4DBE-A518-552F6F437722}"/>
                </a:ext>
              </a:extLst>
            </p:cNvPr>
            <p:cNvSpPr txBox="1">
              <a:spLocks noChangeArrowheads="1"/>
            </p:cNvSpPr>
            <p:nvPr/>
          </p:nvSpPr>
          <p:spPr bwMode="auto">
            <a:xfrm>
              <a:off x="521" y="1706"/>
              <a:ext cx="908" cy="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Curva di domanda a gomito in </a:t>
              </a:r>
              <a:r>
                <a:rPr lang="it-IT" altLang="it-IT" sz="1400" b="1" i="1"/>
                <a:t>A</a:t>
              </a:r>
            </a:p>
          </p:txBody>
        </p:sp>
        <p:sp>
          <p:nvSpPr>
            <p:cNvPr id="841816" name="Line 88">
              <a:extLst>
                <a:ext uri="{FF2B5EF4-FFF2-40B4-BE49-F238E27FC236}">
                  <a16:creationId xmlns:a16="http://schemas.microsoft.com/office/drawing/2014/main" id="{9A5C44B2-5A9F-40D4-AF6E-268BC12E3A64}"/>
                </a:ext>
              </a:extLst>
            </p:cNvPr>
            <p:cNvSpPr>
              <a:spLocks noChangeShapeType="1"/>
            </p:cNvSpPr>
            <p:nvPr/>
          </p:nvSpPr>
          <p:spPr bwMode="auto">
            <a:xfrm>
              <a:off x="1292" y="2069"/>
              <a:ext cx="1361" cy="409"/>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841819" name="Line 91">
            <a:extLst>
              <a:ext uri="{FF2B5EF4-FFF2-40B4-BE49-F238E27FC236}">
                <a16:creationId xmlns:a16="http://schemas.microsoft.com/office/drawing/2014/main" id="{EB78CA2D-CB43-494E-81D7-B7B1B3C086A1}"/>
              </a:ext>
            </a:extLst>
          </p:cNvPr>
          <p:cNvSpPr>
            <a:spLocks noChangeShapeType="1"/>
          </p:cNvSpPr>
          <p:nvPr/>
        </p:nvSpPr>
        <p:spPr bwMode="auto">
          <a:xfrm>
            <a:off x="4330700" y="5911850"/>
            <a:ext cx="215900" cy="431800"/>
          </a:xfrm>
          <a:prstGeom prst="line">
            <a:avLst/>
          </a:prstGeom>
          <a:noFill/>
          <a:ln w="38100">
            <a:solidFill>
              <a:srgbClr val="3333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41792"/>
                                        </p:tgtEl>
                                        <p:attrNameLst>
                                          <p:attrName>style.visibility</p:attrName>
                                        </p:attrNameLst>
                                      </p:cBhvr>
                                      <p:to>
                                        <p:strVal val="visible"/>
                                      </p:to>
                                    </p:set>
                                    <p:anim calcmode="lin" valueType="num">
                                      <p:cBhvr additive="base">
                                        <p:cTn id="7" dur="500" fill="hold"/>
                                        <p:tgtEl>
                                          <p:spTgt spid="841792"/>
                                        </p:tgtEl>
                                        <p:attrNameLst>
                                          <p:attrName>ppt_x</p:attrName>
                                        </p:attrNameLst>
                                      </p:cBhvr>
                                      <p:tavLst>
                                        <p:tav tm="0">
                                          <p:val>
                                            <p:strVal val="0-#ppt_w/2"/>
                                          </p:val>
                                        </p:tav>
                                        <p:tav tm="100000">
                                          <p:val>
                                            <p:strVal val="#ppt_x"/>
                                          </p:val>
                                        </p:tav>
                                      </p:tavLst>
                                    </p:anim>
                                    <p:anim calcmode="lin" valueType="num">
                                      <p:cBhvr additive="base">
                                        <p:cTn id="8" dur="500" fill="hold"/>
                                        <p:tgtEl>
                                          <p:spTgt spid="8417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41794"/>
                                        </p:tgtEl>
                                        <p:attrNameLst>
                                          <p:attrName>style.visibility</p:attrName>
                                        </p:attrNameLst>
                                      </p:cBhvr>
                                      <p:to>
                                        <p:strVal val="visible"/>
                                      </p:to>
                                    </p:set>
                                    <p:anim calcmode="lin" valueType="num">
                                      <p:cBhvr additive="base">
                                        <p:cTn id="13" dur="500" fill="hold"/>
                                        <p:tgtEl>
                                          <p:spTgt spid="841794"/>
                                        </p:tgtEl>
                                        <p:attrNameLst>
                                          <p:attrName>ppt_x</p:attrName>
                                        </p:attrNameLst>
                                      </p:cBhvr>
                                      <p:tavLst>
                                        <p:tav tm="0">
                                          <p:val>
                                            <p:strVal val="0-#ppt_w/2"/>
                                          </p:val>
                                        </p:tav>
                                        <p:tav tm="100000">
                                          <p:val>
                                            <p:strVal val="#ppt_x"/>
                                          </p:val>
                                        </p:tav>
                                      </p:tavLst>
                                    </p:anim>
                                    <p:anim calcmode="lin" valueType="num">
                                      <p:cBhvr additive="base">
                                        <p:cTn id="14" dur="500" fill="hold"/>
                                        <p:tgtEl>
                                          <p:spTgt spid="84179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41807"/>
                                        </p:tgtEl>
                                        <p:attrNameLst>
                                          <p:attrName>style.visibility</p:attrName>
                                        </p:attrNameLst>
                                      </p:cBhvr>
                                      <p:to>
                                        <p:strVal val="visible"/>
                                      </p:to>
                                    </p:set>
                                    <p:anim calcmode="lin" valueType="num">
                                      <p:cBhvr additive="base">
                                        <p:cTn id="19" dur="500" fill="hold"/>
                                        <p:tgtEl>
                                          <p:spTgt spid="841807"/>
                                        </p:tgtEl>
                                        <p:attrNameLst>
                                          <p:attrName>ppt_x</p:attrName>
                                        </p:attrNameLst>
                                      </p:cBhvr>
                                      <p:tavLst>
                                        <p:tav tm="0">
                                          <p:val>
                                            <p:strVal val="#ppt_x"/>
                                          </p:val>
                                        </p:tav>
                                        <p:tav tm="100000">
                                          <p:val>
                                            <p:strVal val="#ppt_x"/>
                                          </p:val>
                                        </p:tav>
                                      </p:tavLst>
                                    </p:anim>
                                    <p:anim calcmode="lin" valueType="num">
                                      <p:cBhvr additive="base">
                                        <p:cTn id="20" dur="500" fill="hold"/>
                                        <p:tgtEl>
                                          <p:spTgt spid="84180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841804"/>
                                        </p:tgtEl>
                                        <p:attrNameLst>
                                          <p:attrName>style.visibility</p:attrName>
                                        </p:attrNameLst>
                                      </p:cBhvr>
                                      <p:to>
                                        <p:strVal val="visible"/>
                                      </p:to>
                                    </p:set>
                                    <p:animEffect transition="in" filter="box(in)">
                                      <p:cBhvr>
                                        <p:cTn id="25" dur="500"/>
                                        <p:tgtEl>
                                          <p:spTgt spid="84180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841770"/>
                                        </p:tgtEl>
                                        <p:attrNameLst>
                                          <p:attrName>style.visibility</p:attrName>
                                        </p:attrNameLst>
                                      </p:cBhvr>
                                      <p:to>
                                        <p:strVal val="visible"/>
                                      </p:to>
                                    </p:set>
                                    <p:animEffect transition="in" filter="box(in)">
                                      <p:cBhvr>
                                        <p:cTn id="30" dur="500"/>
                                        <p:tgtEl>
                                          <p:spTgt spid="84177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841805"/>
                                        </p:tgtEl>
                                        <p:attrNameLst>
                                          <p:attrName>style.visibility</p:attrName>
                                        </p:attrNameLst>
                                      </p:cBhvr>
                                      <p:to>
                                        <p:strVal val="visible"/>
                                      </p:to>
                                    </p:set>
                                    <p:animEffect transition="in" filter="box(in)">
                                      <p:cBhvr>
                                        <p:cTn id="35" dur="500"/>
                                        <p:tgtEl>
                                          <p:spTgt spid="84180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841808"/>
                                        </p:tgtEl>
                                        <p:attrNameLst>
                                          <p:attrName>style.visibility</p:attrName>
                                        </p:attrNameLst>
                                      </p:cBhvr>
                                      <p:to>
                                        <p:strVal val="visible"/>
                                      </p:to>
                                    </p:set>
                                    <p:anim calcmode="lin" valueType="num">
                                      <p:cBhvr additive="base">
                                        <p:cTn id="40" dur="500" fill="hold"/>
                                        <p:tgtEl>
                                          <p:spTgt spid="841808"/>
                                        </p:tgtEl>
                                        <p:attrNameLst>
                                          <p:attrName>ppt_x</p:attrName>
                                        </p:attrNameLst>
                                      </p:cBhvr>
                                      <p:tavLst>
                                        <p:tav tm="0">
                                          <p:val>
                                            <p:strVal val="#ppt_x"/>
                                          </p:val>
                                        </p:tav>
                                        <p:tav tm="100000">
                                          <p:val>
                                            <p:strVal val="#ppt_x"/>
                                          </p:val>
                                        </p:tav>
                                      </p:tavLst>
                                    </p:anim>
                                    <p:anim calcmode="lin" valueType="num">
                                      <p:cBhvr additive="base">
                                        <p:cTn id="41" dur="500" fill="hold"/>
                                        <p:tgtEl>
                                          <p:spTgt spid="841808"/>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841809"/>
                                        </p:tgtEl>
                                        <p:attrNameLst>
                                          <p:attrName>style.visibility</p:attrName>
                                        </p:attrNameLst>
                                      </p:cBhvr>
                                      <p:to>
                                        <p:strVal val="visible"/>
                                      </p:to>
                                    </p:set>
                                    <p:anim calcmode="lin" valueType="num">
                                      <p:cBhvr additive="base">
                                        <p:cTn id="46" dur="500" fill="hold"/>
                                        <p:tgtEl>
                                          <p:spTgt spid="841809"/>
                                        </p:tgtEl>
                                        <p:attrNameLst>
                                          <p:attrName>ppt_x</p:attrName>
                                        </p:attrNameLst>
                                      </p:cBhvr>
                                      <p:tavLst>
                                        <p:tav tm="0">
                                          <p:val>
                                            <p:strVal val="#ppt_x"/>
                                          </p:val>
                                        </p:tav>
                                        <p:tav tm="100000">
                                          <p:val>
                                            <p:strVal val="#ppt_x"/>
                                          </p:val>
                                        </p:tav>
                                      </p:tavLst>
                                    </p:anim>
                                    <p:anim calcmode="lin" valueType="num">
                                      <p:cBhvr additive="base">
                                        <p:cTn id="47" dur="500" fill="hold"/>
                                        <p:tgtEl>
                                          <p:spTgt spid="841809"/>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841811"/>
                                        </p:tgtEl>
                                        <p:attrNameLst>
                                          <p:attrName>style.visibility</p:attrName>
                                        </p:attrNameLst>
                                      </p:cBhvr>
                                      <p:to>
                                        <p:strVal val="visible"/>
                                      </p:to>
                                    </p:set>
                                    <p:anim calcmode="lin" valueType="num">
                                      <p:cBhvr additive="base">
                                        <p:cTn id="52" dur="500" fill="hold"/>
                                        <p:tgtEl>
                                          <p:spTgt spid="841811"/>
                                        </p:tgtEl>
                                        <p:attrNameLst>
                                          <p:attrName>ppt_x</p:attrName>
                                        </p:attrNameLst>
                                      </p:cBhvr>
                                      <p:tavLst>
                                        <p:tav tm="0">
                                          <p:val>
                                            <p:strVal val="#ppt_x"/>
                                          </p:val>
                                        </p:tav>
                                        <p:tav tm="100000">
                                          <p:val>
                                            <p:strVal val="#ppt_x"/>
                                          </p:val>
                                        </p:tav>
                                      </p:tavLst>
                                    </p:anim>
                                    <p:anim calcmode="lin" valueType="num">
                                      <p:cBhvr additive="base">
                                        <p:cTn id="53" dur="500" fill="hold"/>
                                        <p:tgtEl>
                                          <p:spTgt spid="841811"/>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841810"/>
                                        </p:tgtEl>
                                        <p:attrNameLst>
                                          <p:attrName>style.visibility</p:attrName>
                                        </p:attrNameLst>
                                      </p:cBhvr>
                                      <p:to>
                                        <p:strVal val="visible"/>
                                      </p:to>
                                    </p:set>
                                    <p:anim calcmode="lin" valueType="num">
                                      <p:cBhvr additive="base">
                                        <p:cTn id="58" dur="500" fill="hold"/>
                                        <p:tgtEl>
                                          <p:spTgt spid="841810"/>
                                        </p:tgtEl>
                                        <p:attrNameLst>
                                          <p:attrName>ppt_x</p:attrName>
                                        </p:attrNameLst>
                                      </p:cBhvr>
                                      <p:tavLst>
                                        <p:tav tm="0">
                                          <p:val>
                                            <p:strVal val="#ppt_x"/>
                                          </p:val>
                                        </p:tav>
                                        <p:tav tm="100000">
                                          <p:val>
                                            <p:strVal val="#ppt_x"/>
                                          </p:val>
                                        </p:tav>
                                      </p:tavLst>
                                    </p:anim>
                                    <p:anim calcmode="lin" valueType="num">
                                      <p:cBhvr additive="base">
                                        <p:cTn id="59" dur="500" fill="hold"/>
                                        <p:tgtEl>
                                          <p:spTgt spid="841810"/>
                                        </p:tgtEl>
                                        <p:attrNameLst>
                                          <p:attrName>ppt_y</p:attrName>
                                        </p:attrNameLst>
                                      </p:cBhvr>
                                      <p:tavLst>
                                        <p:tav tm="0">
                                          <p:val>
                                            <p:strVal val="1+#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nodeType="clickEffect">
                                  <p:stCondLst>
                                    <p:cond delay="0"/>
                                  </p:stCondLst>
                                  <p:childTnLst>
                                    <p:set>
                                      <p:cBhvr>
                                        <p:cTn id="63" dur="1" fill="hold">
                                          <p:stCondLst>
                                            <p:cond delay="0"/>
                                          </p:stCondLst>
                                        </p:cTn>
                                        <p:tgtEl>
                                          <p:spTgt spid="841812"/>
                                        </p:tgtEl>
                                        <p:attrNameLst>
                                          <p:attrName>style.visibility</p:attrName>
                                        </p:attrNameLst>
                                      </p:cBhvr>
                                      <p:to>
                                        <p:strVal val="visible"/>
                                      </p:to>
                                    </p:set>
                                    <p:anim calcmode="lin" valueType="num">
                                      <p:cBhvr additive="base">
                                        <p:cTn id="64" dur="500" fill="hold"/>
                                        <p:tgtEl>
                                          <p:spTgt spid="841812"/>
                                        </p:tgtEl>
                                        <p:attrNameLst>
                                          <p:attrName>ppt_x</p:attrName>
                                        </p:attrNameLst>
                                      </p:cBhvr>
                                      <p:tavLst>
                                        <p:tav tm="0">
                                          <p:val>
                                            <p:strVal val="#ppt_x"/>
                                          </p:val>
                                        </p:tav>
                                        <p:tav tm="100000">
                                          <p:val>
                                            <p:strVal val="#ppt_x"/>
                                          </p:val>
                                        </p:tav>
                                      </p:tavLst>
                                    </p:anim>
                                    <p:anim calcmode="lin" valueType="num">
                                      <p:cBhvr additive="base">
                                        <p:cTn id="65" dur="500" fill="hold"/>
                                        <p:tgtEl>
                                          <p:spTgt spid="841812"/>
                                        </p:tgtEl>
                                        <p:attrNameLst>
                                          <p:attrName>ppt_y</p:attrName>
                                        </p:attrNameLst>
                                      </p:cBhvr>
                                      <p:tavLst>
                                        <p:tav tm="0">
                                          <p:val>
                                            <p:strVal val="1+#ppt_h/2"/>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xit" presetSubtype="16" fill="hold" grpId="1" nodeType="clickEffect">
                                  <p:stCondLst>
                                    <p:cond delay="0"/>
                                  </p:stCondLst>
                                  <p:childTnLst>
                                    <p:animEffect transition="out" filter="box(in)">
                                      <p:cBhvr>
                                        <p:cTn id="69" dur="500"/>
                                        <p:tgtEl>
                                          <p:spTgt spid="841808"/>
                                        </p:tgtEl>
                                      </p:cBhvr>
                                    </p:animEffect>
                                    <p:set>
                                      <p:cBhvr>
                                        <p:cTn id="70" dur="1" fill="hold">
                                          <p:stCondLst>
                                            <p:cond delay="499"/>
                                          </p:stCondLst>
                                        </p:cTn>
                                        <p:tgtEl>
                                          <p:spTgt spid="841808"/>
                                        </p:tgtEl>
                                        <p:attrNameLst>
                                          <p:attrName>style.visibility</p:attrName>
                                        </p:attrNameLst>
                                      </p:cBhvr>
                                      <p:to>
                                        <p:strVal val="hidden"/>
                                      </p:to>
                                    </p:set>
                                  </p:childTnLst>
                                </p:cTn>
                              </p:par>
                              <p:par>
                                <p:cTn id="71" presetID="4" presetClass="exit" presetSubtype="16" fill="hold" grpId="1" nodeType="withEffect">
                                  <p:stCondLst>
                                    <p:cond delay="0"/>
                                  </p:stCondLst>
                                  <p:childTnLst>
                                    <p:animEffect transition="out" filter="box(in)">
                                      <p:cBhvr>
                                        <p:cTn id="72" dur="500"/>
                                        <p:tgtEl>
                                          <p:spTgt spid="841810"/>
                                        </p:tgtEl>
                                      </p:cBhvr>
                                    </p:animEffect>
                                    <p:set>
                                      <p:cBhvr>
                                        <p:cTn id="73" dur="1" fill="hold">
                                          <p:stCondLst>
                                            <p:cond delay="499"/>
                                          </p:stCondLst>
                                        </p:cTn>
                                        <p:tgtEl>
                                          <p:spTgt spid="841810"/>
                                        </p:tgtEl>
                                        <p:attrNameLst>
                                          <p:attrName>style.visibility</p:attrName>
                                        </p:attrNameLst>
                                      </p:cBhvr>
                                      <p:to>
                                        <p:strVal val="hidden"/>
                                      </p:to>
                                    </p:set>
                                  </p:childTnLst>
                                </p:cTn>
                              </p:par>
                              <p:par>
                                <p:cTn id="74" presetID="4" presetClass="exit" presetSubtype="16" fill="hold" grpId="1" nodeType="withEffect">
                                  <p:stCondLst>
                                    <p:cond delay="0"/>
                                  </p:stCondLst>
                                  <p:childTnLst>
                                    <p:animEffect transition="out" filter="box(in)">
                                      <p:cBhvr>
                                        <p:cTn id="75" dur="500"/>
                                        <p:tgtEl>
                                          <p:spTgt spid="841809"/>
                                        </p:tgtEl>
                                      </p:cBhvr>
                                    </p:animEffect>
                                    <p:set>
                                      <p:cBhvr>
                                        <p:cTn id="76" dur="1" fill="hold">
                                          <p:stCondLst>
                                            <p:cond delay="499"/>
                                          </p:stCondLst>
                                        </p:cTn>
                                        <p:tgtEl>
                                          <p:spTgt spid="841809"/>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841817"/>
                                        </p:tgtEl>
                                        <p:attrNameLst>
                                          <p:attrName>style.visibility</p:attrName>
                                        </p:attrNameLst>
                                      </p:cBhvr>
                                      <p:to>
                                        <p:strVal val="visible"/>
                                      </p:to>
                                    </p:set>
                                    <p:anim calcmode="lin" valueType="num">
                                      <p:cBhvr additive="base">
                                        <p:cTn id="81" dur="500" fill="hold"/>
                                        <p:tgtEl>
                                          <p:spTgt spid="841817"/>
                                        </p:tgtEl>
                                        <p:attrNameLst>
                                          <p:attrName>ppt_x</p:attrName>
                                        </p:attrNameLst>
                                      </p:cBhvr>
                                      <p:tavLst>
                                        <p:tav tm="0">
                                          <p:val>
                                            <p:strVal val="#ppt_x"/>
                                          </p:val>
                                        </p:tav>
                                        <p:tav tm="100000">
                                          <p:val>
                                            <p:strVal val="#ppt_x"/>
                                          </p:val>
                                        </p:tav>
                                      </p:tavLst>
                                    </p:anim>
                                    <p:anim calcmode="lin" valueType="num">
                                      <p:cBhvr additive="base">
                                        <p:cTn id="82" dur="500" fill="hold"/>
                                        <p:tgtEl>
                                          <p:spTgt spid="841817"/>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xit" presetSubtype="16" fill="hold" nodeType="clickEffect">
                                  <p:stCondLst>
                                    <p:cond delay="0"/>
                                  </p:stCondLst>
                                  <p:childTnLst>
                                    <p:animEffect transition="out" filter="box(in)">
                                      <p:cBhvr>
                                        <p:cTn id="86" dur="500"/>
                                        <p:tgtEl>
                                          <p:spTgt spid="841817"/>
                                        </p:tgtEl>
                                      </p:cBhvr>
                                    </p:animEffect>
                                    <p:set>
                                      <p:cBhvr>
                                        <p:cTn id="87" dur="1" fill="hold">
                                          <p:stCondLst>
                                            <p:cond delay="499"/>
                                          </p:stCondLst>
                                        </p:cTn>
                                        <p:tgtEl>
                                          <p:spTgt spid="841817"/>
                                        </p:tgtEl>
                                        <p:attrNameLst>
                                          <p:attrName>style.visibility</p:attrName>
                                        </p:attrNameLst>
                                      </p:cBhvr>
                                      <p:to>
                                        <p:strVal val="hidden"/>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841814"/>
                                        </p:tgtEl>
                                        <p:attrNameLst>
                                          <p:attrName>style.visibility</p:attrName>
                                        </p:attrNameLst>
                                      </p:cBhvr>
                                      <p:to>
                                        <p:strVal val="visible"/>
                                      </p:to>
                                    </p:set>
                                    <p:anim calcmode="lin" valueType="num">
                                      <p:cBhvr additive="base">
                                        <p:cTn id="92" dur="500" fill="hold"/>
                                        <p:tgtEl>
                                          <p:spTgt spid="841814"/>
                                        </p:tgtEl>
                                        <p:attrNameLst>
                                          <p:attrName>ppt_x</p:attrName>
                                        </p:attrNameLst>
                                      </p:cBhvr>
                                      <p:tavLst>
                                        <p:tav tm="0">
                                          <p:val>
                                            <p:strVal val="#ppt_x"/>
                                          </p:val>
                                        </p:tav>
                                        <p:tav tm="100000">
                                          <p:val>
                                            <p:strVal val="#ppt_x"/>
                                          </p:val>
                                        </p:tav>
                                      </p:tavLst>
                                    </p:anim>
                                    <p:anim calcmode="lin" valueType="num">
                                      <p:cBhvr additive="base">
                                        <p:cTn id="93" dur="500" fill="hold"/>
                                        <p:tgtEl>
                                          <p:spTgt spid="841814"/>
                                        </p:tgtEl>
                                        <p:attrNameLst>
                                          <p:attrName>ppt_y</p:attrName>
                                        </p:attrNameLst>
                                      </p:cBhvr>
                                      <p:tavLst>
                                        <p:tav tm="0">
                                          <p:val>
                                            <p:strVal val="1+#ppt_h/2"/>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2" presetClass="entr" presetSubtype="4" fill="hold" nodeType="clickEffect">
                                  <p:stCondLst>
                                    <p:cond delay="0"/>
                                  </p:stCondLst>
                                  <p:childTnLst>
                                    <p:set>
                                      <p:cBhvr>
                                        <p:cTn id="97" dur="1" fill="hold">
                                          <p:stCondLst>
                                            <p:cond delay="0"/>
                                          </p:stCondLst>
                                        </p:cTn>
                                        <p:tgtEl>
                                          <p:spTgt spid="841819"/>
                                        </p:tgtEl>
                                        <p:attrNameLst>
                                          <p:attrName>style.visibility</p:attrName>
                                        </p:attrNameLst>
                                      </p:cBhvr>
                                      <p:to>
                                        <p:strVal val="visible"/>
                                      </p:to>
                                    </p:set>
                                    <p:anim calcmode="lin" valueType="num">
                                      <p:cBhvr additive="base">
                                        <p:cTn id="98" dur="500" fill="hold"/>
                                        <p:tgtEl>
                                          <p:spTgt spid="841819"/>
                                        </p:tgtEl>
                                        <p:attrNameLst>
                                          <p:attrName>ppt_x</p:attrName>
                                        </p:attrNameLst>
                                      </p:cBhvr>
                                      <p:tavLst>
                                        <p:tav tm="0">
                                          <p:val>
                                            <p:strVal val="#ppt_x"/>
                                          </p:val>
                                        </p:tav>
                                        <p:tav tm="100000">
                                          <p:val>
                                            <p:strVal val="#ppt_x"/>
                                          </p:val>
                                        </p:tav>
                                      </p:tavLst>
                                    </p:anim>
                                    <p:anim calcmode="lin" valueType="num">
                                      <p:cBhvr additive="base">
                                        <p:cTn id="99" dur="500" fill="hold"/>
                                        <p:tgtEl>
                                          <p:spTgt spid="841819"/>
                                        </p:tgtEl>
                                        <p:attrNameLst>
                                          <p:attrName>ppt_y</p:attrName>
                                        </p:attrNameLst>
                                      </p:cBhvr>
                                      <p:tavLst>
                                        <p:tav tm="0">
                                          <p:val>
                                            <p:strVal val="1+#ppt_h/2"/>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4" fill="hold" nodeType="clickEffect">
                                  <p:stCondLst>
                                    <p:cond delay="0"/>
                                  </p:stCondLst>
                                  <p:childTnLst>
                                    <p:set>
                                      <p:cBhvr>
                                        <p:cTn id="103" dur="1" fill="hold">
                                          <p:stCondLst>
                                            <p:cond delay="0"/>
                                          </p:stCondLst>
                                        </p:cTn>
                                        <p:tgtEl>
                                          <p:spTgt spid="841821"/>
                                        </p:tgtEl>
                                        <p:attrNameLst>
                                          <p:attrName>style.visibility</p:attrName>
                                        </p:attrNameLst>
                                      </p:cBhvr>
                                      <p:to>
                                        <p:strVal val="visible"/>
                                      </p:to>
                                    </p:set>
                                    <p:anim calcmode="lin" valueType="num">
                                      <p:cBhvr additive="base">
                                        <p:cTn id="104" dur="500" fill="hold"/>
                                        <p:tgtEl>
                                          <p:spTgt spid="841821"/>
                                        </p:tgtEl>
                                        <p:attrNameLst>
                                          <p:attrName>ppt_x</p:attrName>
                                        </p:attrNameLst>
                                      </p:cBhvr>
                                      <p:tavLst>
                                        <p:tav tm="0">
                                          <p:val>
                                            <p:strVal val="#ppt_x"/>
                                          </p:val>
                                        </p:tav>
                                        <p:tav tm="100000">
                                          <p:val>
                                            <p:strVal val="#ppt_x"/>
                                          </p:val>
                                        </p:tav>
                                      </p:tavLst>
                                    </p:anim>
                                    <p:anim calcmode="lin" valueType="num">
                                      <p:cBhvr additive="base">
                                        <p:cTn id="105" dur="500" fill="hold"/>
                                        <p:tgtEl>
                                          <p:spTgt spid="841821"/>
                                        </p:tgtEl>
                                        <p:attrNameLst>
                                          <p:attrName>ppt_y</p:attrName>
                                        </p:attrNameLst>
                                      </p:cBhvr>
                                      <p:tavLst>
                                        <p:tav tm="0">
                                          <p:val>
                                            <p:strVal val="1+#ppt_h/2"/>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4" presetClass="exit" presetSubtype="16" fill="hold" grpId="1" nodeType="clickEffect">
                                  <p:stCondLst>
                                    <p:cond delay="0"/>
                                  </p:stCondLst>
                                  <p:childTnLst>
                                    <p:animEffect transition="out" filter="box(in)">
                                      <p:cBhvr>
                                        <p:cTn id="109" dur="500"/>
                                        <p:tgtEl>
                                          <p:spTgt spid="841814"/>
                                        </p:tgtEl>
                                      </p:cBhvr>
                                    </p:animEffect>
                                    <p:set>
                                      <p:cBhvr>
                                        <p:cTn id="110" dur="1" fill="hold">
                                          <p:stCondLst>
                                            <p:cond delay="499"/>
                                          </p:stCondLst>
                                        </p:cTn>
                                        <p:tgtEl>
                                          <p:spTgt spid="841814"/>
                                        </p:tgtEl>
                                        <p:attrNameLst>
                                          <p:attrName>style.visibility</p:attrName>
                                        </p:attrNameLst>
                                      </p:cBhvr>
                                      <p:to>
                                        <p:strVal val="hidden"/>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841815"/>
                                        </p:tgtEl>
                                        <p:attrNameLst>
                                          <p:attrName>style.visibility</p:attrName>
                                        </p:attrNameLst>
                                      </p:cBhvr>
                                      <p:to>
                                        <p:strVal val="visible"/>
                                      </p:to>
                                    </p:set>
                                    <p:anim calcmode="lin" valueType="num">
                                      <p:cBhvr additive="base">
                                        <p:cTn id="115" dur="500" fill="hold"/>
                                        <p:tgtEl>
                                          <p:spTgt spid="841815"/>
                                        </p:tgtEl>
                                        <p:attrNameLst>
                                          <p:attrName>ppt_x</p:attrName>
                                        </p:attrNameLst>
                                      </p:cBhvr>
                                      <p:tavLst>
                                        <p:tav tm="0">
                                          <p:val>
                                            <p:strVal val="#ppt_x"/>
                                          </p:val>
                                        </p:tav>
                                        <p:tav tm="100000">
                                          <p:val>
                                            <p:strVal val="#ppt_x"/>
                                          </p:val>
                                        </p:tav>
                                      </p:tavLst>
                                    </p:anim>
                                    <p:anim calcmode="lin" valueType="num">
                                      <p:cBhvr additive="base">
                                        <p:cTn id="116" dur="500" fill="hold"/>
                                        <p:tgtEl>
                                          <p:spTgt spid="841815"/>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4" presetClass="entr" presetSubtype="16" fill="hold" nodeType="clickEffect">
                                  <p:stCondLst>
                                    <p:cond delay="0"/>
                                  </p:stCondLst>
                                  <p:childTnLst>
                                    <p:set>
                                      <p:cBhvr>
                                        <p:cTn id="120" dur="1" fill="hold">
                                          <p:stCondLst>
                                            <p:cond delay="0"/>
                                          </p:stCondLst>
                                        </p:cTn>
                                        <p:tgtEl>
                                          <p:spTgt spid="841802"/>
                                        </p:tgtEl>
                                        <p:attrNameLst>
                                          <p:attrName>style.visibility</p:attrName>
                                        </p:attrNameLst>
                                      </p:cBhvr>
                                      <p:to>
                                        <p:strVal val="visible"/>
                                      </p:to>
                                    </p:set>
                                    <p:animEffect transition="in" filter="box(in)">
                                      <p:cBhvr>
                                        <p:cTn id="121" dur="500"/>
                                        <p:tgtEl>
                                          <p:spTgt spid="841802"/>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4" presetClass="entr" presetSubtype="16" fill="hold" nodeType="clickEffect">
                                  <p:stCondLst>
                                    <p:cond delay="0"/>
                                  </p:stCondLst>
                                  <p:childTnLst>
                                    <p:set>
                                      <p:cBhvr>
                                        <p:cTn id="125" dur="1" fill="hold">
                                          <p:stCondLst>
                                            <p:cond delay="0"/>
                                          </p:stCondLst>
                                        </p:cTn>
                                        <p:tgtEl>
                                          <p:spTgt spid="841803"/>
                                        </p:tgtEl>
                                        <p:attrNameLst>
                                          <p:attrName>style.visibility</p:attrName>
                                        </p:attrNameLst>
                                      </p:cBhvr>
                                      <p:to>
                                        <p:strVal val="visible"/>
                                      </p:to>
                                    </p:set>
                                    <p:animEffect transition="in" filter="box(in)">
                                      <p:cBhvr>
                                        <p:cTn id="126" dur="500"/>
                                        <p:tgtEl>
                                          <p:spTgt spid="841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770" grpId="0"/>
      <p:bldP spid="841808" grpId="0"/>
      <p:bldP spid="841808" grpId="1"/>
      <p:bldP spid="841809" grpId="0"/>
      <p:bldP spid="841809" grpId="1"/>
      <p:bldP spid="841810" grpId="0"/>
      <p:bldP spid="841810" grpId="1"/>
      <p:bldP spid="841814" grpId="0"/>
      <p:bldP spid="841814" grpId="1"/>
      <p:bldP spid="841815" grpId="0"/>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C5DF4E43-D8D8-4D10-ADF4-0020912820A8}"/>
              </a:ext>
            </a:extLst>
          </p:cNvPr>
          <p:cNvSpPr>
            <a:spLocks noGrp="1"/>
          </p:cNvSpPr>
          <p:nvPr>
            <p:ph type="sldNum" sz="quarter" idx="10"/>
          </p:nvPr>
        </p:nvSpPr>
        <p:spPr/>
        <p:txBody>
          <a:bodyPr/>
          <a:lstStyle/>
          <a:p>
            <a:fld id="{4BF0EDA0-6EC4-4578-8638-6AB33B946947}" type="slidenum">
              <a:rPr lang="it-IT" altLang="it-IT"/>
              <a:pPr/>
              <a:t>52</a:t>
            </a:fld>
            <a:endParaRPr lang="it-IT" altLang="it-IT"/>
          </a:p>
        </p:txBody>
      </p:sp>
      <p:sp>
        <p:nvSpPr>
          <p:cNvPr id="980994" name="Rectangle 2">
            <a:extLst>
              <a:ext uri="{FF2B5EF4-FFF2-40B4-BE49-F238E27FC236}">
                <a16:creationId xmlns:a16="http://schemas.microsoft.com/office/drawing/2014/main" id="{AD0F6CA3-4D3B-48CC-A350-5ED05EBFD9C1}"/>
              </a:ext>
            </a:extLst>
          </p:cNvPr>
          <p:cNvSpPr>
            <a:spLocks noGrp="1" noChangeArrowheads="1"/>
          </p:cNvSpPr>
          <p:nvPr>
            <p:ph type="title"/>
          </p:nvPr>
        </p:nvSpPr>
        <p:spPr/>
        <p:txBody>
          <a:bodyPr/>
          <a:lstStyle/>
          <a:p>
            <a:pPr marL="330200" indent="-330200">
              <a:buFontTx/>
              <a:buAutoNum type="romanLcParenR"/>
            </a:pPr>
            <a:r>
              <a:rPr lang="en-GB" altLang="it-IT"/>
              <a:t>Equilibrio dell’impresa duopolista:</a:t>
            </a:r>
            <a:br>
              <a:rPr lang="en-GB" altLang="it-IT"/>
            </a:br>
            <a:r>
              <a:rPr lang="en-GB" altLang="it-IT"/>
              <a:t>i.c.1) </a:t>
            </a:r>
            <a:r>
              <a:rPr lang="it-IT" altLang="it-IT"/>
              <a:t>Curva di domanda a gomito</a:t>
            </a:r>
            <a:endParaRPr lang="en-GB" altLang="it-IT"/>
          </a:p>
        </p:txBody>
      </p:sp>
      <p:sp>
        <p:nvSpPr>
          <p:cNvPr id="980995" name="Rectangle 3">
            <a:extLst>
              <a:ext uri="{FF2B5EF4-FFF2-40B4-BE49-F238E27FC236}">
                <a16:creationId xmlns:a16="http://schemas.microsoft.com/office/drawing/2014/main" id="{AE1D367D-37F3-44F0-8DBC-CEFC43350D9A}"/>
              </a:ext>
            </a:extLst>
          </p:cNvPr>
          <p:cNvSpPr>
            <a:spLocks noGrp="1" noChangeArrowheads="1"/>
          </p:cNvSpPr>
          <p:nvPr>
            <p:ph type="body" idx="1"/>
          </p:nvPr>
        </p:nvSpPr>
        <p:spPr bwMode="auto">
          <a:xfrm>
            <a:off x="1403350" y="2420938"/>
            <a:ext cx="6769100" cy="36004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800" b="1">
                <a:solidFill>
                  <a:schemeClr val="hlink"/>
                </a:solidFill>
                <a:cs typeface="Arial" panose="020B0604020202020204" pitchFamily="34" charset="0"/>
              </a:rPr>
              <a:t>Caratteristiche</a:t>
            </a:r>
            <a:r>
              <a:rPr lang="it-IT" altLang="it-IT" sz="1800">
                <a:cs typeface="Arial" panose="020B0604020202020204" pitchFamily="34" charset="0"/>
              </a:rPr>
              <a:t>: curva di domanda a gomito e, in corrispondenza del gomito, </a:t>
            </a:r>
            <a:r>
              <a:rPr lang="it-IT" altLang="it-IT" sz="1800" b="1" i="1">
                <a:cs typeface="Arial" panose="020B0604020202020204" pitchFamily="34" charset="0"/>
              </a:rPr>
              <a:t>q*</a:t>
            </a:r>
            <a:r>
              <a:rPr lang="it-IT" altLang="it-IT" sz="1800">
                <a:cs typeface="Arial" panose="020B0604020202020204" pitchFamily="34" charset="0"/>
              </a:rPr>
              <a:t>, diversi livelli di </a:t>
            </a:r>
            <a:r>
              <a:rPr lang="it-IT" altLang="it-IT" sz="1800" b="1" i="1">
                <a:cs typeface="Arial" panose="020B0604020202020204" pitchFamily="34" charset="0"/>
              </a:rPr>
              <a:t>RMg</a:t>
            </a:r>
            <a:r>
              <a:rPr lang="it-IT" altLang="it-IT" sz="1800">
                <a:cs typeface="Arial" panose="020B0604020202020204" pitchFamily="34" charset="0"/>
              </a:rPr>
              <a:t> ► tratto </a:t>
            </a:r>
            <a:r>
              <a:rPr lang="it-IT" altLang="it-IT" sz="1800" b="1" i="1">
                <a:cs typeface="Arial" panose="020B0604020202020204" pitchFamily="34" charset="0"/>
              </a:rPr>
              <a:t>BE</a:t>
            </a:r>
            <a:r>
              <a:rPr lang="it-IT" altLang="it-IT" sz="1800">
                <a:cs typeface="Arial" panose="020B0604020202020204" pitchFamily="34" charset="0"/>
              </a:rPr>
              <a:t> (</a:t>
            </a:r>
            <a:r>
              <a:rPr lang="it-IT" altLang="it-IT" sz="1800" b="1">
                <a:cs typeface="Arial" panose="020B0604020202020204" pitchFamily="34" charset="0"/>
              </a:rPr>
              <a:t>Figura 11</a:t>
            </a:r>
            <a:r>
              <a:rPr lang="it-IT" altLang="it-IT" sz="1800">
                <a:cs typeface="Arial" panose="020B0604020202020204" pitchFamily="34" charset="0"/>
              </a:rPr>
              <a:t>)</a:t>
            </a:r>
          </a:p>
          <a:p>
            <a:pPr marL="533400" indent="-533400">
              <a:lnSpc>
                <a:spcPct val="80000"/>
              </a:lnSpc>
              <a:buClr>
                <a:schemeClr val="hlink"/>
              </a:buClr>
              <a:buSzTx/>
            </a:pPr>
            <a:r>
              <a:rPr lang="it-IT" altLang="it-IT" sz="1800"/>
              <a:t>Lungo </a:t>
            </a:r>
            <a:r>
              <a:rPr lang="it-IT" altLang="it-IT" sz="1800" i="1"/>
              <a:t>BE</a:t>
            </a:r>
            <a:r>
              <a:rPr lang="it-IT" altLang="it-IT" sz="1800"/>
              <a:t>, i costi marginali possono variare, senza far variare il prezzo (</a:t>
            </a:r>
            <a:r>
              <a:rPr lang="it-IT" altLang="it-IT" sz="1800" b="1" i="1"/>
              <a:t>p*</a:t>
            </a:r>
            <a:r>
              <a:rPr lang="it-IT" altLang="it-IT" sz="1800"/>
              <a:t>) e la quantità prodotta (</a:t>
            </a:r>
            <a:r>
              <a:rPr lang="it-IT" altLang="it-IT" sz="1800" b="1" i="1"/>
              <a:t>q*</a:t>
            </a:r>
            <a:r>
              <a:rPr lang="it-IT" altLang="it-IT" sz="1800"/>
              <a:t>)</a:t>
            </a:r>
          </a:p>
          <a:p>
            <a:pPr marL="533400" indent="-533400">
              <a:lnSpc>
                <a:spcPct val="80000"/>
              </a:lnSpc>
              <a:buClr>
                <a:schemeClr val="hlink"/>
              </a:buClr>
              <a:buSzTx/>
            </a:pPr>
            <a:endParaRPr lang="it-IT" altLang="it-IT" sz="1800"/>
          </a:p>
          <a:p>
            <a:pPr marL="533400" indent="-533400">
              <a:lnSpc>
                <a:spcPct val="80000"/>
              </a:lnSpc>
              <a:buClr>
                <a:schemeClr val="hlink"/>
              </a:buClr>
              <a:buSzTx/>
            </a:pPr>
            <a:endParaRPr lang="it-IT" altLang="it-IT" sz="1800"/>
          </a:p>
          <a:p>
            <a:pPr marL="533400" indent="-533400">
              <a:lnSpc>
                <a:spcPct val="80000"/>
              </a:lnSpc>
              <a:buClr>
                <a:schemeClr val="hlink"/>
              </a:buClr>
              <a:buSzTx/>
            </a:pPr>
            <a:r>
              <a:rPr lang="it-IT" altLang="it-IT" sz="1800" b="1">
                <a:solidFill>
                  <a:schemeClr val="hlink"/>
                </a:solidFill>
              </a:rPr>
              <a:t>Implicazioni:</a:t>
            </a:r>
            <a:r>
              <a:rPr lang="it-IT" altLang="it-IT" sz="1800" b="1"/>
              <a:t> </a:t>
            </a:r>
            <a:r>
              <a:rPr lang="it-IT" altLang="it-IT" sz="1800"/>
              <a:t>un’impresa può mantenere il prezzo invariato a fronte di variazioni dei costi</a:t>
            </a:r>
          </a:p>
          <a:p>
            <a:pPr marL="533400" indent="-533400">
              <a:lnSpc>
                <a:spcPct val="80000"/>
              </a:lnSpc>
              <a:buClr>
                <a:schemeClr val="hlink"/>
              </a:buClr>
              <a:buSzTx/>
            </a:pPr>
            <a:endParaRPr lang="it-IT" altLang="it-IT" sz="1800"/>
          </a:p>
          <a:p>
            <a:pPr marL="533400" indent="-533400">
              <a:lnSpc>
                <a:spcPct val="80000"/>
              </a:lnSpc>
              <a:buClr>
                <a:schemeClr val="hlink"/>
              </a:buClr>
              <a:buSzTx/>
            </a:pPr>
            <a:endParaRPr lang="it-IT" altLang="it-IT" sz="1800"/>
          </a:p>
          <a:p>
            <a:pPr marL="533400" indent="-533400">
              <a:lnSpc>
                <a:spcPct val="80000"/>
              </a:lnSpc>
              <a:buClr>
                <a:schemeClr val="hlink"/>
              </a:buClr>
              <a:buSzTx/>
            </a:pPr>
            <a:r>
              <a:rPr lang="it-IT" altLang="it-IT" sz="1800" b="1">
                <a:solidFill>
                  <a:schemeClr val="hlink"/>
                </a:solidFill>
              </a:rPr>
              <a:t>Limiti:</a:t>
            </a:r>
            <a:r>
              <a:rPr lang="it-IT" altLang="it-IT" sz="1800" b="1"/>
              <a:t> </a:t>
            </a:r>
            <a:r>
              <a:rPr lang="it-IT" altLang="it-IT" sz="1800"/>
              <a:t>come si arriva ad un prezzo “angoloso” come </a:t>
            </a:r>
            <a:r>
              <a:rPr lang="it-IT" altLang="it-IT" sz="1800" b="1" i="1"/>
              <a:t>p*</a:t>
            </a:r>
            <a:r>
              <a:rPr lang="it-IT" altLang="it-IT" sz="1800"/>
              <a:t>?	</a:t>
            </a:r>
          </a:p>
          <a:p>
            <a:pPr marL="533400" indent="-533400">
              <a:lnSpc>
                <a:spcPct val="80000"/>
              </a:lnSpc>
            </a:pPr>
            <a:endParaRPr lang="it-IT" altLang="it-IT" sz="1800"/>
          </a:p>
          <a:p>
            <a:pPr marL="533400" indent="-533400">
              <a:lnSpc>
                <a:spcPct val="80000"/>
              </a:lnSpc>
            </a:pPr>
            <a:endParaRPr lang="it-IT" altLang="it-IT"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0995">
                                            <p:txEl>
                                              <p:pRg st="0" end="0"/>
                                            </p:txEl>
                                          </p:spTgt>
                                        </p:tgtEl>
                                        <p:attrNameLst>
                                          <p:attrName>style.visibility</p:attrName>
                                        </p:attrNameLst>
                                      </p:cBhvr>
                                      <p:to>
                                        <p:strVal val="visible"/>
                                      </p:to>
                                    </p:set>
                                    <p:anim calcmode="lin" valueType="num">
                                      <p:cBhvr additive="base">
                                        <p:cTn id="7" dur="500" fill="hold"/>
                                        <p:tgtEl>
                                          <p:spTgt spid="9809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09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80995">
                                            <p:txEl>
                                              <p:pRg st="1" end="1"/>
                                            </p:txEl>
                                          </p:spTgt>
                                        </p:tgtEl>
                                        <p:attrNameLst>
                                          <p:attrName>style.visibility</p:attrName>
                                        </p:attrNameLst>
                                      </p:cBhvr>
                                      <p:to>
                                        <p:strVal val="visible"/>
                                      </p:to>
                                    </p:set>
                                    <p:anim calcmode="lin" valueType="num">
                                      <p:cBhvr additive="base">
                                        <p:cTn id="13" dur="500" fill="hold"/>
                                        <p:tgtEl>
                                          <p:spTgt spid="9809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0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80995">
                                            <p:txEl>
                                              <p:pRg st="4" end="4"/>
                                            </p:txEl>
                                          </p:spTgt>
                                        </p:tgtEl>
                                        <p:attrNameLst>
                                          <p:attrName>style.visibility</p:attrName>
                                        </p:attrNameLst>
                                      </p:cBhvr>
                                      <p:to>
                                        <p:strVal val="visible"/>
                                      </p:to>
                                    </p:set>
                                    <p:anim calcmode="lin" valueType="num">
                                      <p:cBhvr additive="base">
                                        <p:cTn id="19" dur="500" fill="hold"/>
                                        <p:tgtEl>
                                          <p:spTgt spid="9809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09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80995">
                                            <p:txEl>
                                              <p:pRg st="7" end="7"/>
                                            </p:txEl>
                                          </p:spTgt>
                                        </p:tgtEl>
                                        <p:attrNameLst>
                                          <p:attrName>style.visibility</p:attrName>
                                        </p:attrNameLst>
                                      </p:cBhvr>
                                      <p:to>
                                        <p:strVal val="visible"/>
                                      </p:to>
                                    </p:set>
                                    <p:anim calcmode="lin" valueType="num">
                                      <p:cBhvr additive="base">
                                        <p:cTn id="25" dur="500" fill="hold"/>
                                        <p:tgtEl>
                                          <p:spTgt spid="98099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809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0995"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A092BA12-8B1A-4684-A155-C99925B7FE4A}"/>
              </a:ext>
            </a:extLst>
          </p:cNvPr>
          <p:cNvSpPr>
            <a:spLocks noGrp="1"/>
          </p:cNvSpPr>
          <p:nvPr>
            <p:ph type="sldNum" sz="quarter" idx="10"/>
          </p:nvPr>
        </p:nvSpPr>
        <p:spPr/>
        <p:txBody>
          <a:bodyPr/>
          <a:lstStyle/>
          <a:p>
            <a:fld id="{7821CE0C-5F25-423F-88CD-02FC904A1568}" type="slidenum">
              <a:rPr lang="it-IT" altLang="it-IT"/>
              <a:pPr/>
              <a:t>53</a:t>
            </a:fld>
            <a:endParaRPr lang="it-IT" altLang="it-IT"/>
          </a:p>
        </p:txBody>
      </p:sp>
      <p:sp>
        <p:nvSpPr>
          <p:cNvPr id="983042" name="Rectangle 2">
            <a:extLst>
              <a:ext uri="{FF2B5EF4-FFF2-40B4-BE49-F238E27FC236}">
                <a16:creationId xmlns:a16="http://schemas.microsoft.com/office/drawing/2014/main" id="{C09C39FA-F605-477F-98E2-E1B83B0A15AA}"/>
              </a:ext>
            </a:extLst>
          </p:cNvPr>
          <p:cNvSpPr>
            <a:spLocks noGrp="1" noChangeArrowheads="1"/>
          </p:cNvSpPr>
          <p:nvPr>
            <p:ph type="title"/>
          </p:nvPr>
        </p:nvSpPr>
        <p:spPr/>
        <p:txBody>
          <a:bodyPr/>
          <a:lstStyle/>
          <a:p>
            <a:pPr marL="330200" indent="-330200">
              <a:buFontTx/>
              <a:buAutoNum type="romanLcParenR"/>
            </a:pPr>
            <a:r>
              <a:rPr lang="en-GB" altLang="it-IT"/>
              <a:t>Equilibrio dell’impresa duopolista:</a:t>
            </a:r>
            <a:br>
              <a:rPr lang="en-GB" altLang="it-IT"/>
            </a:br>
            <a:r>
              <a:rPr lang="en-GB" altLang="it-IT"/>
              <a:t>i.c.2) </a:t>
            </a:r>
            <a:r>
              <a:rPr lang="it-IT" altLang="it-IT"/>
              <a:t>Leadership di prezzo</a:t>
            </a:r>
            <a:endParaRPr lang="en-GB" altLang="it-IT"/>
          </a:p>
        </p:txBody>
      </p:sp>
      <p:sp>
        <p:nvSpPr>
          <p:cNvPr id="983043" name="Rectangle 3">
            <a:extLst>
              <a:ext uri="{FF2B5EF4-FFF2-40B4-BE49-F238E27FC236}">
                <a16:creationId xmlns:a16="http://schemas.microsoft.com/office/drawing/2014/main" id="{40185EBF-7C65-4DA0-987F-17C32228E04F}"/>
              </a:ext>
            </a:extLst>
          </p:cNvPr>
          <p:cNvSpPr>
            <a:spLocks noGrp="1" noChangeArrowheads="1"/>
          </p:cNvSpPr>
          <p:nvPr>
            <p:ph type="body" idx="1"/>
          </p:nvPr>
        </p:nvSpPr>
        <p:spPr bwMode="auto">
          <a:xfrm>
            <a:off x="1260475" y="2289175"/>
            <a:ext cx="7343775" cy="40195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800" b="1">
                <a:solidFill>
                  <a:schemeClr val="hlink"/>
                </a:solidFill>
                <a:cs typeface="Arial" panose="020B0604020202020204" pitchFamily="34" charset="0"/>
              </a:rPr>
              <a:t>Specificazioni diverse</a:t>
            </a:r>
          </a:p>
          <a:p>
            <a:pPr marL="533400" indent="-533400">
              <a:lnSpc>
                <a:spcPct val="80000"/>
              </a:lnSpc>
              <a:buClr>
                <a:schemeClr val="hlink"/>
              </a:buClr>
              <a:buSzTx/>
            </a:pPr>
            <a:endParaRPr lang="it-IT" altLang="it-IT" sz="1800" b="1">
              <a:solidFill>
                <a:schemeClr val="hlink"/>
              </a:solidFill>
              <a:cs typeface="Arial" panose="020B0604020202020204" pitchFamily="34" charset="0"/>
            </a:endParaRPr>
          </a:p>
          <a:p>
            <a:pPr marL="533400" indent="-533400">
              <a:lnSpc>
                <a:spcPct val="80000"/>
              </a:lnSpc>
              <a:buClr>
                <a:schemeClr val="hlink"/>
              </a:buClr>
              <a:buSzTx/>
              <a:buFont typeface="Wingdings" panose="05000000000000000000" pitchFamily="2" charset="2"/>
              <a:buAutoNum type="arabicPeriod"/>
            </a:pPr>
            <a:r>
              <a:rPr lang="it-IT" altLang="it-IT" sz="1800" b="1">
                <a:solidFill>
                  <a:schemeClr val="hlink"/>
                </a:solidFill>
                <a:cs typeface="Arial" panose="020B0604020202020204" pitchFamily="34" charset="0"/>
              </a:rPr>
              <a:t>Il leader di prezzo è l’impresa dai costi più bassi:</a:t>
            </a:r>
            <a:r>
              <a:rPr lang="it-IT" altLang="it-IT" sz="1800">
                <a:cs typeface="Arial" panose="020B0604020202020204" pitchFamily="34" charset="0"/>
              </a:rPr>
              <a:t> interesse delle imprese satellite a subire il prezzo (</a:t>
            </a:r>
            <a:r>
              <a:rPr lang="it-IT" altLang="it-IT" sz="1800" b="1">
                <a:cs typeface="Arial" panose="020B0604020202020204" pitchFamily="34" charset="0"/>
              </a:rPr>
              <a:t>senza massimizzare i profitti</a:t>
            </a:r>
            <a:r>
              <a:rPr lang="it-IT" altLang="it-IT" sz="1800">
                <a:cs typeface="Arial" panose="020B0604020202020204" pitchFamily="34" charset="0"/>
              </a:rPr>
              <a:t>) per </a:t>
            </a:r>
            <a:r>
              <a:rPr lang="it-IT" altLang="it-IT" sz="1800" b="1">
                <a:solidFill>
                  <a:srgbClr val="FF3300"/>
                </a:solidFill>
                <a:cs typeface="Arial" panose="020B0604020202020204" pitchFamily="34" charset="0"/>
              </a:rPr>
              <a:t>evitare</a:t>
            </a:r>
            <a:r>
              <a:rPr lang="it-IT" altLang="it-IT" sz="1800">
                <a:cs typeface="Arial" panose="020B0604020202020204" pitchFamily="34" charset="0"/>
              </a:rPr>
              <a:t> “</a:t>
            </a:r>
            <a:r>
              <a:rPr lang="it-IT" altLang="it-IT" sz="1800" b="1">
                <a:cs typeface="Arial" panose="020B0604020202020204" pitchFamily="34" charset="0"/>
              </a:rPr>
              <a:t>guerre dei prezzi</a:t>
            </a:r>
            <a:r>
              <a:rPr lang="it-IT" altLang="it-IT" sz="1800">
                <a:cs typeface="Arial" panose="020B0604020202020204" pitchFamily="34" charset="0"/>
              </a:rPr>
              <a:t>” o per scongiurare nuove “</a:t>
            </a:r>
            <a:r>
              <a:rPr lang="it-IT" altLang="it-IT" sz="1800" b="1">
                <a:cs typeface="Arial" panose="020B0604020202020204" pitchFamily="34" charset="0"/>
              </a:rPr>
              <a:t>entrate</a:t>
            </a:r>
            <a:r>
              <a:rPr lang="it-IT" altLang="it-IT" sz="1800">
                <a:cs typeface="Arial" panose="020B0604020202020204" pitchFamily="34" charset="0"/>
              </a:rPr>
              <a:t>” a prezzi più alti</a:t>
            </a:r>
          </a:p>
          <a:p>
            <a:pPr marL="533400" indent="-533400">
              <a:lnSpc>
                <a:spcPct val="80000"/>
              </a:lnSpc>
              <a:buClr>
                <a:schemeClr val="hlink"/>
              </a:buClr>
              <a:buSzTx/>
              <a:buFont typeface="Wingdings" panose="05000000000000000000" pitchFamily="2" charset="2"/>
              <a:buAutoNum type="arabicPeriod"/>
            </a:pPr>
            <a:endParaRPr lang="it-IT" altLang="it-IT" sz="1800">
              <a:cs typeface="Arial" panose="020B0604020202020204" pitchFamily="34" charset="0"/>
            </a:endParaRPr>
          </a:p>
          <a:p>
            <a:pPr marL="533400" indent="-533400">
              <a:lnSpc>
                <a:spcPct val="80000"/>
              </a:lnSpc>
              <a:buClr>
                <a:schemeClr val="hlink"/>
              </a:buClr>
              <a:buSzTx/>
              <a:buFont typeface="Wingdings" panose="05000000000000000000" pitchFamily="2" charset="2"/>
              <a:buAutoNum type="arabicPeriod"/>
            </a:pPr>
            <a:r>
              <a:rPr lang="it-IT" altLang="it-IT" sz="1800" b="1">
                <a:solidFill>
                  <a:schemeClr val="hlink"/>
                </a:solidFill>
                <a:cs typeface="Arial" panose="020B0604020202020204" pitchFamily="34" charset="0"/>
              </a:rPr>
              <a:t>Il leader è l’impresa che detiene la maggiore quota di mercato</a:t>
            </a:r>
            <a:r>
              <a:rPr lang="it-IT" altLang="it-IT" sz="1800">
                <a:cs typeface="Arial" panose="020B0604020202020204" pitchFamily="34" charset="0"/>
              </a:rPr>
              <a:t>: …</a:t>
            </a:r>
          </a:p>
          <a:p>
            <a:pPr marL="533400" indent="-533400">
              <a:lnSpc>
                <a:spcPct val="80000"/>
              </a:lnSpc>
              <a:buClr>
                <a:schemeClr val="hlink"/>
              </a:buClr>
              <a:buSzTx/>
              <a:buFont typeface="Wingdings" panose="05000000000000000000" pitchFamily="2" charset="2"/>
              <a:buAutoNum type="arabicPeriod"/>
            </a:pPr>
            <a:endParaRPr lang="it-IT" altLang="it-IT" sz="1800">
              <a:cs typeface="Arial" panose="020B0604020202020204" pitchFamily="34" charset="0"/>
            </a:endParaRPr>
          </a:p>
          <a:p>
            <a:pPr marL="533400" indent="-533400">
              <a:lnSpc>
                <a:spcPct val="80000"/>
              </a:lnSpc>
              <a:buClr>
                <a:schemeClr val="hlink"/>
              </a:buClr>
              <a:buSzTx/>
              <a:buFont typeface="Wingdings" panose="05000000000000000000" pitchFamily="2" charset="2"/>
              <a:buAutoNum type="arabicPeriod"/>
            </a:pPr>
            <a:r>
              <a:rPr lang="it-IT" altLang="it-IT" sz="1800" b="1">
                <a:solidFill>
                  <a:schemeClr val="hlink"/>
                </a:solidFill>
                <a:cs typeface="Arial" panose="020B0604020202020204" pitchFamily="34" charset="0"/>
              </a:rPr>
              <a:t>Il leader è l’impresa più abile a fronteggiare variazioni di domanda, costi, … :</a:t>
            </a:r>
            <a:r>
              <a:rPr lang="it-IT" altLang="it-IT" sz="1800" b="1">
                <a:cs typeface="Arial" panose="020B0604020202020204" pitchFamily="34" charset="0"/>
              </a:rPr>
              <a:t> </a:t>
            </a:r>
            <a:r>
              <a:rPr lang="it-IT" altLang="it-IT" sz="1800">
                <a:cs typeface="Arial" panose="020B0604020202020204" pitchFamily="34" charset="0"/>
              </a:rPr>
              <a:t>… </a:t>
            </a:r>
          </a:p>
          <a:p>
            <a:pPr marL="533400" indent="-533400">
              <a:lnSpc>
                <a:spcPct val="80000"/>
              </a:lnSpc>
              <a:buClr>
                <a:schemeClr val="hlink"/>
              </a:buClr>
              <a:buSzTx/>
              <a:buFont typeface="Wingdings" panose="05000000000000000000" pitchFamily="2" charset="2"/>
              <a:buAutoNum type="arabicPeriod"/>
            </a:pPr>
            <a:endParaRPr lang="it-IT" altLang="it-IT" sz="1800">
              <a:cs typeface="Arial" panose="020B0604020202020204" pitchFamily="34" charset="0"/>
            </a:endParaRPr>
          </a:p>
          <a:p>
            <a:pPr marL="533400" indent="-533400">
              <a:lnSpc>
                <a:spcPct val="80000"/>
              </a:lnSpc>
              <a:buClr>
                <a:schemeClr val="hlink"/>
              </a:buClr>
              <a:buSzTx/>
              <a:buFont typeface="Wingdings" panose="05000000000000000000" pitchFamily="2" charset="2"/>
              <a:buAutoNum type="arabicPeriod"/>
            </a:pPr>
            <a:r>
              <a:rPr lang="it-IT" altLang="it-IT" sz="1800" b="1">
                <a:solidFill>
                  <a:schemeClr val="hlink"/>
                </a:solidFill>
                <a:cs typeface="Arial" panose="020B0604020202020204" pitchFamily="34" charset="0"/>
              </a:rPr>
              <a:t>Il leader è un’impresa di un altro settore rilevante per il mercato di riferimento:</a:t>
            </a:r>
            <a:r>
              <a:rPr lang="it-IT" altLang="it-IT" sz="1800">
                <a:cs typeface="Arial" panose="020B0604020202020204" pitchFamily="34" charset="0"/>
              </a:rPr>
              <a:t> …</a:t>
            </a:r>
            <a:endParaRPr lang="it-IT" altLang="it-IT" sz="1800"/>
          </a:p>
          <a:p>
            <a:pPr marL="533400" indent="-533400">
              <a:lnSpc>
                <a:spcPct val="80000"/>
              </a:lnSpc>
              <a:buFont typeface="Wingdings" panose="05000000000000000000" pitchFamily="2" charset="2"/>
              <a:buNone/>
            </a:pPr>
            <a:r>
              <a:rPr lang="it-IT" altLang="it-IT" sz="1600"/>
              <a:t>	</a:t>
            </a:r>
          </a:p>
          <a:p>
            <a:pPr marL="533400" indent="-533400">
              <a:lnSpc>
                <a:spcPct val="80000"/>
              </a:lnSpc>
            </a:pPr>
            <a:endParaRPr lang="it-IT" altLang="it-IT" sz="1600"/>
          </a:p>
          <a:p>
            <a:pPr marL="533400" indent="-533400">
              <a:lnSpc>
                <a:spcPct val="80000"/>
              </a:lnSpc>
            </a:pPr>
            <a:endParaRPr lang="it-IT" altLang="it-IT"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1" nodeType="clickEffect">
                                  <p:stCondLst>
                                    <p:cond delay="0"/>
                                  </p:stCondLst>
                                  <p:childTnLst>
                                    <p:set>
                                      <p:cBhvr>
                                        <p:cTn id="6" dur="1" fill="hold">
                                          <p:stCondLst>
                                            <p:cond delay="0"/>
                                          </p:stCondLst>
                                        </p:cTn>
                                        <p:tgtEl>
                                          <p:spTgt spid="983043">
                                            <p:txEl>
                                              <p:pRg st="0" end="0"/>
                                            </p:txEl>
                                          </p:spTgt>
                                        </p:tgtEl>
                                        <p:attrNameLst>
                                          <p:attrName>style.visibility</p:attrName>
                                        </p:attrNameLst>
                                      </p:cBhvr>
                                      <p:to>
                                        <p:strVal val="visible"/>
                                      </p:to>
                                    </p:set>
                                    <p:anim calcmode="lin" valueType="num">
                                      <p:cBhvr additive="base">
                                        <p:cTn id="7" dur="500" fill="hold"/>
                                        <p:tgtEl>
                                          <p:spTgt spid="9830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3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983043">
                                            <p:txEl>
                                              <p:pRg st="2" end="2"/>
                                            </p:txEl>
                                          </p:spTgt>
                                        </p:tgtEl>
                                        <p:attrNameLst>
                                          <p:attrName>style.visibility</p:attrName>
                                        </p:attrNameLst>
                                      </p:cBhvr>
                                      <p:to>
                                        <p:strVal val="visible"/>
                                      </p:to>
                                    </p:set>
                                    <p:anim calcmode="lin" valueType="num">
                                      <p:cBhvr additive="base">
                                        <p:cTn id="13" dur="500" fill="hold"/>
                                        <p:tgtEl>
                                          <p:spTgt spid="9830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30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983043">
                                            <p:txEl>
                                              <p:pRg st="4" end="4"/>
                                            </p:txEl>
                                          </p:spTgt>
                                        </p:tgtEl>
                                        <p:attrNameLst>
                                          <p:attrName>style.visibility</p:attrName>
                                        </p:attrNameLst>
                                      </p:cBhvr>
                                      <p:to>
                                        <p:strVal val="visible"/>
                                      </p:to>
                                    </p:set>
                                    <p:anim calcmode="lin" valueType="num">
                                      <p:cBhvr additive="base">
                                        <p:cTn id="19" dur="500" fill="hold"/>
                                        <p:tgtEl>
                                          <p:spTgt spid="9830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30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983043">
                                            <p:txEl>
                                              <p:pRg st="6" end="6"/>
                                            </p:txEl>
                                          </p:spTgt>
                                        </p:tgtEl>
                                        <p:attrNameLst>
                                          <p:attrName>style.visibility</p:attrName>
                                        </p:attrNameLst>
                                      </p:cBhvr>
                                      <p:to>
                                        <p:strVal val="visible"/>
                                      </p:to>
                                    </p:set>
                                    <p:anim calcmode="lin" valueType="num">
                                      <p:cBhvr additive="base">
                                        <p:cTn id="25" dur="500" fill="hold"/>
                                        <p:tgtEl>
                                          <p:spTgt spid="98304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830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983043">
                                            <p:txEl>
                                              <p:pRg st="8" end="8"/>
                                            </p:txEl>
                                          </p:spTgt>
                                        </p:tgtEl>
                                        <p:attrNameLst>
                                          <p:attrName>style.visibility</p:attrName>
                                        </p:attrNameLst>
                                      </p:cBhvr>
                                      <p:to>
                                        <p:strVal val="visible"/>
                                      </p:to>
                                    </p:set>
                                    <p:anim calcmode="lin" valueType="num">
                                      <p:cBhvr additive="base">
                                        <p:cTn id="31" dur="500" fill="hold"/>
                                        <p:tgtEl>
                                          <p:spTgt spid="98304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830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43" grpId="1" uiExpand="1" build="p"/>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9F6626F9-3F37-4014-A58D-0D0B357E6449}"/>
              </a:ext>
            </a:extLst>
          </p:cNvPr>
          <p:cNvSpPr>
            <a:spLocks noGrp="1"/>
          </p:cNvSpPr>
          <p:nvPr>
            <p:ph type="sldNum" sz="quarter" idx="10"/>
          </p:nvPr>
        </p:nvSpPr>
        <p:spPr/>
        <p:txBody>
          <a:bodyPr/>
          <a:lstStyle/>
          <a:p>
            <a:fld id="{FD9CF125-AD6E-412C-9FBA-E4594B27F891}" type="slidenum">
              <a:rPr lang="it-IT" altLang="it-IT"/>
              <a:pPr/>
              <a:t>54</a:t>
            </a:fld>
            <a:endParaRPr lang="it-IT" altLang="it-IT"/>
          </a:p>
        </p:txBody>
      </p:sp>
      <p:sp>
        <p:nvSpPr>
          <p:cNvPr id="985090" name="Rectangle 2">
            <a:extLst>
              <a:ext uri="{FF2B5EF4-FFF2-40B4-BE49-F238E27FC236}">
                <a16:creationId xmlns:a16="http://schemas.microsoft.com/office/drawing/2014/main" id="{A088EFBF-85BD-481C-B7DF-51AD23A671AD}"/>
              </a:ext>
            </a:extLst>
          </p:cNvPr>
          <p:cNvSpPr>
            <a:spLocks noGrp="1" noChangeArrowheads="1"/>
          </p:cNvSpPr>
          <p:nvPr>
            <p:ph type="title"/>
          </p:nvPr>
        </p:nvSpPr>
        <p:spPr/>
        <p:txBody>
          <a:bodyPr/>
          <a:lstStyle/>
          <a:p>
            <a:pPr marL="330200" indent="-330200">
              <a:buFontTx/>
              <a:buAutoNum type="romanLcParenR"/>
            </a:pPr>
            <a:r>
              <a:rPr lang="en-GB" altLang="it-IT"/>
              <a:t>Equilibrio dell’impresa duopolista:</a:t>
            </a:r>
            <a:br>
              <a:rPr lang="en-GB" altLang="it-IT"/>
            </a:br>
            <a:r>
              <a:rPr lang="en-GB" altLang="it-IT"/>
              <a:t>i.c.3) </a:t>
            </a:r>
            <a:r>
              <a:rPr lang="it-IT" altLang="it-IT"/>
              <a:t>Cartelli</a:t>
            </a:r>
            <a:endParaRPr lang="en-GB" altLang="it-IT"/>
          </a:p>
        </p:txBody>
      </p:sp>
      <p:sp>
        <p:nvSpPr>
          <p:cNvPr id="985091" name="Rectangle 3">
            <a:extLst>
              <a:ext uri="{FF2B5EF4-FFF2-40B4-BE49-F238E27FC236}">
                <a16:creationId xmlns:a16="http://schemas.microsoft.com/office/drawing/2014/main" id="{EFF400B1-7A44-4AA9-9B9D-D77E02EA0144}"/>
              </a:ext>
            </a:extLst>
          </p:cNvPr>
          <p:cNvSpPr>
            <a:spLocks noGrp="1" noChangeArrowheads="1"/>
          </p:cNvSpPr>
          <p:nvPr>
            <p:ph type="body" idx="1"/>
          </p:nvPr>
        </p:nvSpPr>
        <p:spPr bwMode="auto">
          <a:xfrm>
            <a:off x="1404938" y="2276475"/>
            <a:ext cx="7127875" cy="49688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700" b="1">
                <a:solidFill>
                  <a:schemeClr val="hlink"/>
                </a:solidFill>
                <a:cs typeface="Arial" panose="020B0604020202020204" pitchFamily="34" charset="0"/>
              </a:rPr>
              <a:t>Obiettivo generale: </a:t>
            </a:r>
            <a:r>
              <a:rPr lang="it-IT" altLang="it-IT" sz="1700">
                <a:cs typeface="Arial" panose="020B0604020202020204" pitchFamily="34" charset="0"/>
              </a:rPr>
              <a:t>evitare la concorrenza di prezzo e rafforzare le barriere all’entrata ► </a:t>
            </a:r>
            <a:r>
              <a:rPr lang="it-IT" altLang="it-IT" sz="1700" b="1" i="1">
                <a:cs typeface="Arial" panose="020B0604020202020204" pitchFamily="34" charset="0"/>
              </a:rPr>
              <a:t>antitrust</a:t>
            </a:r>
            <a:r>
              <a:rPr lang="it-IT" altLang="it-IT" sz="1700">
                <a:cs typeface="Arial" panose="020B0604020202020204" pitchFamily="34" charset="0"/>
              </a:rPr>
              <a:t>, “</a:t>
            </a:r>
            <a:r>
              <a:rPr lang="it-IT" altLang="it-IT" sz="1700" b="1" i="1">
                <a:cs typeface="Arial" panose="020B0604020202020204" pitchFamily="34" charset="0"/>
              </a:rPr>
              <a:t>good trust</a:t>
            </a:r>
            <a:r>
              <a:rPr lang="it-IT" altLang="it-IT" sz="1700">
                <a:cs typeface="Arial" panose="020B0604020202020204" pitchFamily="34" charset="0"/>
              </a:rPr>
              <a:t>” e “</a:t>
            </a:r>
            <a:r>
              <a:rPr lang="it-IT" altLang="it-IT" sz="1700" b="1" i="1">
                <a:cs typeface="Arial" panose="020B0604020202020204" pitchFamily="34" charset="0"/>
              </a:rPr>
              <a:t>bad trust</a:t>
            </a:r>
            <a:r>
              <a:rPr lang="it-IT" altLang="it-IT" sz="1700">
                <a:cs typeface="Arial" panose="020B0604020202020204" pitchFamily="34" charset="0"/>
              </a:rPr>
              <a:t>”</a:t>
            </a:r>
          </a:p>
          <a:p>
            <a:pPr marL="533400" indent="-533400">
              <a:lnSpc>
                <a:spcPct val="80000"/>
              </a:lnSpc>
              <a:buClr>
                <a:schemeClr val="hlink"/>
              </a:buClr>
              <a:buSzTx/>
            </a:pPr>
            <a:endParaRPr lang="it-IT" altLang="it-IT" sz="1700" b="1"/>
          </a:p>
          <a:p>
            <a:pPr marL="533400" indent="-533400">
              <a:lnSpc>
                <a:spcPct val="80000"/>
              </a:lnSpc>
              <a:buClr>
                <a:schemeClr val="hlink"/>
              </a:buClr>
              <a:buSzTx/>
            </a:pPr>
            <a:r>
              <a:rPr lang="it-IT" altLang="it-IT" sz="1700" b="1">
                <a:solidFill>
                  <a:schemeClr val="hlink"/>
                </a:solidFill>
              </a:rPr>
              <a:t>Obiettivi specifici:</a:t>
            </a:r>
          </a:p>
          <a:p>
            <a:pPr marL="533400" indent="-533400">
              <a:lnSpc>
                <a:spcPct val="80000"/>
              </a:lnSpc>
              <a:buClr>
                <a:schemeClr val="hlink"/>
              </a:buClr>
              <a:buSzTx/>
              <a:buFont typeface="Wingdings" panose="05000000000000000000" pitchFamily="2" charset="2"/>
              <a:buAutoNum type="arabicPeriod"/>
            </a:pPr>
            <a:r>
              <a:rPr lang="it-IT" altLang="it-IT" sz="1700" b="1">
                <a:solidFill>
                  <a:schemeClr val="hlink"/>
                </a:solidFill>
              </a:rPr>
              <a:t>Massimizzazione dei profitti congiunti del settore:</a:t>
            </a:r>
            <a:r>
              <a:rPr lang="it-IT" altLang="it-IT" sz="1700" b="1"/>
              <a:t> </a:t>
            </a:r>
            <a:r>
              <a:rPr lang="it-IT" altLang="it-IT" sz="1700"/>
              <a:t>scelta congiunta dell’output settoriale che massimizza il profitto totale e ripartizione dell’output </a:t>
            </a:r>
            <a:r>
              <a:rPr lang="it-IT" altLang="it-IT" sz="1700">
                <a:cs typeface="Arial" panose="020B0604020202020204" pitchFamily="34" charset="0"/>
              </a:rPr>
              <a:t>► “</a:t>
            </a:r>
            <a:r>
              <a:rPr lang="it-IT" altLang="it-IT" sz="1700" b="1">
                <a:solidFill>
                  <a:srgbClr val="FF3300"/>
                </a:solidFill>
                <a:cs typeface="Arial" panose="020B0604020202020204" pitchFamily="34" charset="0"/>
              </a:rPr>
              <a:t>monopolio a più impianti</a:t>
            </a:r>
            <a:r>
              <a:rPr lang="it-IT" altLang="it-IT" sz="1700">
                <a:cs typeface="Arial" panose="020B0604020202020204" pitchFamily="34" charset="0"/>
              </a:rPr>
              <a:t>”, stesse</a:t>
            </a:r>
            <a:r>
              <a:rPr lang="it-IT" altLang="it-IT" sz="1700"/>
              <a:t> condizioni di equilibrio </a:t>
            </a:r>
            <a:r>
              <a:rPr lang="it-IT" altLang="it-IT" sz="1700">
                <a:cs typeface="Arial" panose="020B0604020202020204" pitchFamily="34" charset="0"/>
              </a:rPr>
              <a:t>► ostacoli: </a:t>
            </a:r>
            <a:r>
              <a:rPr lang="it-IT" altLang="it-IT" sz="1700" b="1">
                <a:cs typeface="Arial" panose="020B0604020202020204" pitchFamily="34" charset="0"/>
              </a:rPr>
              <a:t>i)</a:t>
            </a:r>
            <a:r>
              <a:rPr lang="it-IT" altLang="it-IT" sz="1700">
                <a:cs typeface="Arial" panose="020B0604020202020204" pitchFamily="34" charset="0"/>
              </a:rPr>
              <a:t> </a:t>
            </a:r>
            <a:r>
              <a:rPr lang="it-IT" altLang="it-IT" sz="1700"/>
              <a:t>normativa antitrust; </a:t>
            </a:r>
            <a:r>
              <a:rPr lang="it-IT" altLang="it-IT" sz="1700" b="1"/>
              <a:t>ii)</a:t>
            </a:r>
            <a:r>
              <a:rPr lang="it-IT" altLang="it-IT" sz="1700"/>
              <a:t> deviazioni dall’accordo (vedi teoria dei giochi)</a:t>
            </a:r>
          </a:p>
          <a:p>
            <a:pPr marL="533400" indent="-533400">
              <a:lnSpc>
                <a:spcPct val="80000"/>
              </a:lnSpc>
              <a:buClr>
                <a:schemeClr val="hlink"/>
              </a:buClr>
              <a:buSzTx/>
              <a:buFont typeface="Wingdings" panose="05000000000000000000" pitchFamily="2" charset="2"/>
              <a:buAutoNum type="arabicPeriod"/>
            </a:pPr>
            <a:endParaRPr lang="it-IT" altLang="it-IT" sz="1700"/>
          </a:p>
          <a:p>
            <a:pPr marL="533400" indent="-533400">
              <a:lnSpc>
                <a:spcPct val="80000"/>
              </a:lnSpc>
              <a:buClr>
                <a:schemeClr val="hlink"/>
              </a:buClr>
              <a:buSzTx/>
              <a:buFont typeface="Wingdings" panose="05000000000000000000" pitchFamily="2" charset="2"/>
              <a:buAutoNum type="arabicPeriod"/>
            </a:pPr>
            <a:r>
              <a:rPr lang="it-IT" altLang="it-IT" sz="1700" b="1">
                <a:solidFill>
                  <a:schemeClr val="hlink"/>
                </a:solidFill>
              </a:rPr>
              <a:t>Fissazione di un “prezzo di cartello”:</a:t>
            </a:r>
            <a:r>
              <a:rPr lang="it-IT" altLang="it-IT" sz="1700"/>
              <a:t> concorrenza non di prezzo (es. qualità, tempi e modi consegna, servizi post-vendita, …) </a:t>
            </a:r>
            <a:r>
              <a:rPr lang="it-IT" altLang="it-IT" sz="1700">
                <a:cs typeface="Arial" panose="020B0604020202020204" pitchFamily="34" charset="0"/>
              </a:rPr>
              <a:t>►</a:t>
            </a:r>
            <a:r>
              <a:rPr lang="it-IT" altLang="it-IT" sz="1700"/>
              <a:t> maggiore instabilità dell’accordo</a:t>
            </a:r>
          </a:p>
          <a:p>
            <a:pPr marL="533400" indent="-533400">
              <a:lnSpc>
                <a:spcPct val="80000"/>
              </a:lnSpc>
              <a:buClr>
                <a:schemeClr val="hlink"/>
              </a:buClr>
              <a:buSzTx/>
              <a:buFont typeface="Wingdings" panose="05000000000000000000" pitchFamily="2" charset="2"/>
              <a:buAutoNum type="arabicPeriod"/>
            </a:pPr>
            <a:endParaRPr lang="it-IT" altLang="it-IT" sz="1700"/>
          </a:p>
          <a:p>
            <a:pPr marL="533400" indent="-533400">
              <a:lnSpc>
                <a:spcPct val="80000"/>
              </a:lnSpc>
              <a:buClr>
                <a:schemeClr val="hlink"/>
              </a:buClr>
              <a:buSzTx/>
              <a:buFont typeface="Wingdings" panose="05000000000000000000" pitchFamily="2" charset="2"/>
              <a:buAutoNum type="arabicPeriod"/>
            </a:pPr>
            <a:r>
              <a:rPr lang="it-IT" altLang="it-IT" sz="1700" b="1">
                <a:solidFill>
                  <a:schemeClr val="hlink"/>
                </a:solidFill>
              </a:rPr>
              <a:t>Fissazione “quote di produzione”: </a:t>
            </a:r>
            <a:r>
              <a:rPr lang="it-IT" altLang="it-IT" sz="1700"/>
              <a:t>ripartizione del mercato sulla base di diversi criteri (es. costo di produzione, passati livelli vendite, capacità produttiva …)  e rivalità di prezzo </a:t>
            </a:r>
            <a:r>
              <a:rPr lang="it-IT" altLang="it-IT" sz="1700">
                <a:cs typeface="Arial" panose="020B0604020202020204" pitchFamily="34" charset="0"/>
              </a:rPr>
              <a:t>►</a:t>
            </a:r>
            <a:r>
              <a:rPr lang="it-IT" altLang="it-IT" sz="1700"/>
              <a:t> elevata precarietà (specie con cambiamenti nei </a:t>
            </a:r>
            <a:r>
              <a:rPr lang="it-IT" altLang="it-IT" sz="1700" i="1"/>
              <a:t>fundamentals</a:t>
            </a:r>
            <a:r>
              <a:rPr lang="it-IT" altLang="it-IT" sz="1700"/>
              <a:t>)</a:t>
            </a:r>
          </a:p>
          <a:p>
            <a:pPr marL="533400" indent="-533400">
              <a:lnSpc>
                <a:spcPct val="80000"/>
              </a:lnSpc>
              <a:buClr>
                <a:schemeClr val="hlink"/>
              </a:buClr>
              <a:buSzTx/>
              <a:buFont typeface="Wingdings" panose="05000000000000000000" pitchFamily="2" charset="2"/>
              <a:buAutoNum type="arabicPeriod"/>
            </a:pPr>
            <a:endParaRPr lang="it-IT" altLang="it-IT" sz="1700"/>
          </a:p>
          <a:p>
            <a:pPr marL="533400" indent="-533400">
              <a:lnSpc>
                <a:spcPct val="80000"/>
              </a:lnSpc>
              <a:buClr>
                <a:schemeClr val="hlink"/>
              </a:buClr>
              <a:buSzTx/>
              <a:buFont typeface="Wingdings" panose="05000000000000000000" pitchFamily="2" charset="2"/>
              <a:buAutoNum type="arabicPeriod"/>
            </a:pPr>
            <a:endParaRPr lang="it-IT" altLang="it-IT" sz="1400"/>
          </a:p>
          <a:p>
            <a:pPr marL="533400" indent="-533400">
              <a:lnSpc>
                <a:spcPct val="80000"/>
              </a:lnSpc>
              <a:buFont typeface="Wingdings" panose="05000000000000000000" pitchFamily="2" charset="2"/>
              <a:buNone/>
            </a:pPr>
            <a:endParaRPr lang="it-IT" altLang="it-IT" sz="1000"/>
          </a:p>
          <a:p>
            <a:pPr marL="533400" indent="-533400">
              <a:lnSpc>
                <a:spcPct val="80000"/>
              </a:lnSpc>
              <a:buFont typeface="Wingdings" panose="05000000000000000000" pitchFamily="2" charset="2"/>
              <a:buNone/>
            </a:pPr>
            <a:r>
              <a:rPr lang="it-IT" altLang="it-IT" sz="900"/>
              <a:t>	</a:t>
            </a:r>
          </a:p>
          <a:p>
            <a:pPr marL="533400" indent="-533400">
              <a:lnSpc>
                <a:spcPct val="80000"/>
              </a:lnSpc>
            </a:pPr>
            <a:endParaRPr lang="it-IT" altLang="it-IT" sz="900"/>
          </a:p>
          <a:p>
            <a:pPr marL="533400" indent="-533400">
              <a:lnSpc>
                <a:spcPct val="80000"/>
              </a:lnSpc>
            </a:pPr>
            <a:endParaRPr lang="it-IT" altLang="it-IT" sz="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5091">
                                            <p:txEl>
                                              <p:pRg st="0" end="0"/>
                                            </p:txEl>
                                          </p:spTgt>
                                        </p:tgtEl>
                                        <p:attrNameLst>
                                          <p:attrName>style.visibility</p:attrName>
                                        </p:attrNameLst>
                                      </p:cBhvr>
                                      <p:to>
                                        <p:strVal val="visible"/>
                                      </p:to>
                                    </p:set>
                                    <p:anim calcmode="lin" valueType="num">
                                      <p:cBhvr additive="base">
                                        <p:cTn id="7" dur="500" fill="hold"/>
                                        <p:tgtEl>
                                          <p:spTgt spid="985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5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85091">
                                            <p:txEl>
                                              <p:pRg st="2" end="2"/>
                                            </p:txEl>
                                          </p:spTgt>
                                        </p:tgtEl>
                                        <p:attrNameLst>
                                          <p:attrName>style.visibility</p:attrName>
                                        </p:attrNameLst>
                                      </p:cBhvr>
                                      <p:to>
                                        <p:strVal val="visible"/>
                                      </p:to>
                                    </p:set>
                                    <p:anim calcmode="lin" valueType="num">
                                      <p:cBhvr additive="base">
                                        <p:cTn id="13" dur="500" fill="hold"/>
                                        <p:tgtEl>
                                          <p:spTgt spid="9850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50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85091">
                                            <p:txEl>
                                              <p:pRg st="3" end="3"/>
                                            </p:txEl>
                                          </p:spTgt>
                                        </p:tgtEl>
                                        <p:attrNameLst>
                                          <p:attrName>style.visibility</p:attrName>
                                        </p:attrNameLst>
                                      </p:cBhvr>
                                      <p:to>
                                        <p:strVal val="visible"/>
                                      </p:to>
                                    </p:set>
                                    <p:anim calcmode="lin" valueType="num">
                                      <p:cBhvr additive="base">
                                        <p:cTn id="19" dur="500" fill="hold"/>
                                        <p:tgtEl>
                                          <p:spTgt spid="9850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50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85091">
                                            <p:txEl>
                                              <p:pRg st="5" end="5"/>
                                            </p:txEl>
                                          </p:spTgt>
                                        </p:tgtEl>
                                        <p:attrNameLst>
                                          <p:attrName>style.visibility</p:attrName>
                                        </p:attrNameLst>
                                      </p:cBhvr>
                                      <p:to>
                                        <p:strVal val="visible"/>
                                      </p:to>
                                    </p:set>
                                    <p:anim calcmode="lin" valueType="num">
                                      <p:cBhvr additive="base">
                                        <p:cTn id="25" dur="500" fill="hold"/>
                                        <p:tgtEl>
                                          <p:spTgt spid="98509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850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85091">
                                            <p:txEl>
                                              <p:pRg st="7" end="7"/>
                                            </p:txEl>
                                          </p:spTgt>
                                        </p:tgtEl>
                                        <p:attrNameLst>
                                          <p:attrName>style.visibility</p:attrName>
                                        </p:attrNameLst>
                                      </p:cBhvr>
                                      <p:to>
                                        <p:strVal val="visible"/>
                                      </p:to>
                                    </p:set>
                                    <p:anim calcmode="lin" valueType="num">
                                      <p:cBhvr additive="base">
                                        <p:cTn id="31" dur="500" fill="hold"/>
                                        <p:tgtEl>
                                          <p:spTgt spid="98509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8509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85091">
                                            <p:txEl>
                                              <p:pRg st="11" end="11"/>
                                            </p:txEl>
                                          </p:spTgt>
                                        </p:tgtEl>
                                        <p:attrNameLst>
                                          <p:attrName>style.visibility</p:attrName>
                                        </p:attrNameLst>
                                      </p:cBhvr>
                                      <p:to>
                                        <p:strVal val="visible"/>
                                      </p:to>
                                    </p:set>
                                    <p:anim calcmode="lin" valueType="num">
                                      <p:cBhvr additive="base">
                                        <p:cTn id="37" dur="500" fill="hold"/>
                                        <p:tgtEl>
                                          <p:spTgt spid="985091">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85091">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1"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Segnaposto numero diapositiva 3">
            <a:extLst>
              <a:ext uri="{FF2B5EF4-FFF2-40B4-BE49-F238E27FC236}">
                <a16:creationId xmlns:a16="http://schemas.microsoft.com/office/drawing/2014/main" id="{556D2CE8-AAA7-4EF3-8235-5927193326C8}"/>
              </a:ext>
            </a:extLst>
          </p:cNvPr>
          <p:cNvSpPr>
            <a:spLocks noGrp="1"/>
          </p:cNvSpPr>
          <p:nvPr>
            <p:ph type="sldNum" sz="quarter" idx="10"/>
          </p:nvPr>
        </p:nvSpPr>
        <p:spPr/>
        <p:txBody>
          <a:bodyPr/>
          <a:lstStyle/>
          <a:p>
            <a:fld id="{943C62C4-68AD-413E-A03F-18FC97B5A496}" type="slidenum">
              <a:rPr lang="it-IT" altLang="it-IT"/>
              <a:pPr/>
              <a:t>55</a:t>
            </a:fld>
            <a:endParaRPr lang="it-IT" altLang="it-IT"/>
          </a:p>
        </p:txBody>
      </p:sp>
      <p:sp>
        <p:nvSpPr>
          <p:cNvPr id="987138" name="Rectangle 2">
            <a:extLst>
              <a:ext uri="{FF2B5EF4-FFF2-40B4-BE49-F238E27FC236}">
                <a16:creationId xmlns:a16="http://schemas.microsoft.com/office/drawing/2014/main" id="{EDDA02BB-4EB5-49E7-8F69-BF74A071A3A3}"/>
              </a:ext>
            </a:extLst>
          </p:cNvPr>
          <p:cNvSpPr>
            <a:spLocks noGrp="1" noChangeArrowheads="1"/>
          </p:cNvSpPr>
          <p:nvPr>
            <p:ph type="title"/>
          </p:nvPr>
        </p:nvSpPr>
        <p:spPr>
          <a:xfrm>
            <a:off x="1258888" y="1557338"/>
            <a:ext cx="7345362" cy="431800"/>
          </a:xfrm>
        </p:spPr>
        <p:txBody>
          <a:bodyPr/>
          <a:lstStyle/>
          <a:p>
            <a:pPr marL="330200" indent="-330200"/>
            <a:r>
              <a:rPr lang="en-GB" altLang="it-IT" sz="1600"/>
              <a:t>ii) Interazione strategica e teoria dei giochi (</a:t>
            </a:r>
            <a:r>
              <a:rPr lang="it-IT" altLang="it-IT" sz="1600"/>
              <a:t>von Neumann, Morgenstern)</a:t>
            </a:r>
            <a:br>
              <a:rPr lang="en-GB" altLang="it-IT" sz="1600"/>
            </a:br>
            <a:r>
              <a:rPr lang="en-GB" altLang="it-IT" sz="1600"/>
              <a:t>ii.a) </a:t>
            </a:r>
            <a:r>
              <a:rPr lang="it-IT" altLang="it-IT" sz="1600"/>
              <a:t>Elementi di un gioco</a:t>
            </a:r>
            <a:endParaRPr lang="en-GB" altLang="it-IT" sz="1600"/>
          </a:p>
        </p:txBody>
      </p:sp>
      <p:sp>
        <p:nvSpPr>
          <p:cNvPr id="987139" name="Rectangle 3">
            <a:extLst>
              <a:ext uri="{FF2B5EF4-FFF2-40B4-BE49-F238E27FC236}">
                <a16:creationId xmlns:a16="http://schemas.microsoft.com/office/drawing/2014/main" id="{EEDCA4C4-9FC3-4895-BA3B-D6E1BA495426}"/>
              </a:ext>
            </a:extLst>
          </p:cNvPr>
          <p:cNvSpPr>
            <a:spLocks noGrp="1" noChangeArrowheads="1"/>
          </p:cNvSpPr>
          <p:nvPr>
            <p:ph type="body" idx="1"/>
          </p:nvPr>
        </p:nvSpPr>
        <p:spPr bwMode="auto">
          <a:xfrm>
            <a:off x="1187450" y="2278063"/>
            <a:ext cx="7272338" cy="431958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800" b="1">
                <a:cs typeface="Arial" panose="020B0604020202020204" pitchFamily="34" charset="0"/>
              </a:rPr>
              <a:t>L’interdipendenza strategica di due imprese duopoliste come “</a:t>
            </a:r>
            <a:r>
              <a:rPr lang="it-IT" altLang="it-IT" sz="1800" b="1">
                <a:solidFill>
                  <a:schemeClr val="hlink"/>
                </a:solidFill>
                <a:cs typeface="Arial" panose="020B0604020202020204" pitchFamily="34" charset="0"/>
              </a:rPr>
              <a:t>gioco</a:t>
            </a:r>
            <a:r>
              <a:rPr lang="it-IT" altLang="it-IT" sz="1800" b="1">
                <a:cs typeface="Arial" panose="020B0604020202020204" pitchFamily="34" charset="0"/>
              </a:rPr>
              <a:t>”:</a:t>
            </a:r>
            <a:r>
              <a:rPr lang="it-IT" altLang="it-IT" sz="1800">
                <a:cs typeface="Arial" panose="020B0604020202020204" pitchFamily="34" charset="0"/>
              </a:rPr>
              <a:t> </a:t>
            </a:r>
            <a:r>
              <a:rPr lang="it-IT" altLang="it-IT" sz="1800"/>
              <a:t>«insieme astratto di regole che vincola il comportamento dei giocatori e definisce i risultati sulla base delle azioni che essi intraprendono» </a:t>
            </a:r>
            <a:endParaRPr lang="it-IT" altLang="it-IT" sz="1800">
              <a:cs typeface="Arial" panose="020B0604020202020204" pitchFamily="34" charset="0"/>
            </a:endParaRP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r>
              <a:rPr lang="it-IT" altLang="it-IT" sz="1800" b="1">
                <a:solidFill>
                  <a:schemeClr val="hlink"/>
                </a:solidFill>
                <a:cs typeface="Arial" panose="020B0604020202020204" pitchFamily="34" charset="0"/>
              </a:rPr>
              <a:t>Giocatori:</a:t>
            </a:r>
            <a:r>
              <a:rPr lang="it-IT" altLang="it-IT" sz="1800">
                <a:cs typeface="Arial" panose="020B0604020202020204" pitchFamily="34" charset="0"/>
              </a:rPr>
              <a:t> impresa </a:t>
            </a:r>
            <a:r>
              <a:rPr lang="it-IT" altLang="it-IT" sz="1800" b="1" i="1">
                <a:cs typeface="Arial" panose="020B0604020202020204" pitchFamily="34" charset="0"/>
              </a:rPr>
              <a:t>A</a:t>
            </a:r>
            <a:r>
              <a:rPr lang="it-IT" altLang="it-IT" sz="1800">
                <a:cs typeface="Arial" panose="020B0604020202020204" pitchFamily="34" charset="0"/>
              </a:rPr>
              <a:t> e impresa </a:t>
            </a:r>
            <a:r>
              <a:rPr lang="it-IT" altLang="it-IT" sz="1800" b="1" i="1">
                <a:cs typeface="Arial" panose="020B0604020202020204" pitchFamily="34" charset="0"/>
              </a:rPr>
              <a:t>B</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r>
              <a:rPr lang="it-IT" altLang="it-IT" sz="1800" b="1">
                <a:solidFill>
                  <a:schemeClr val="hlink"/>
                </a:solidFill>
                <a:cs typeface="Arial" panose="020B0604020202020204" pitchFamily="34" charset="0"/>
              </a:rPr>
              <a:t>Comportamento/strategia dei giocatori:</a:t>
            </a:r>
            <a:r>
              <a:rPr lang="it-IT" altLang="it-IT" sz="1800">
                <a:cs typeface="Arial" panose="020B0604020202020204" pitchFamily="34" charset="0"/>
              </a:rPr>
              <a:t> aumentare (</a:t>
            </a:r>
            <a:r>
              <a:rPr lang="it-IT" altLang="it-IT" sz="1800" b="1" i="1">
                <a:cs typeface="Arial" panose="020B0604020202020204" pitchFamily="34" charset="0"/>
              </a:rPr>
              <a:t>1</a:t>
            </a:r>
            <a:r>
              <a:rPr lang="it-IT" altLang="it-IT" sz="1800">
                <a:cs typeface="Arial" panose="020B0604020202020204" pitchFamily="34" charset="0"/>
              </a:rPr>
              <a:t>) diminuire (</a:t>
            </a:r>
            <a:r>
              <a:rPr lang="it-IT" altLang="it-IT" sz="1800" b="1" i="1">
                <a:cs typeface="Arial" panose="020B0604020202020204" pitchFamily="34" charset="0"/>
              </a:rPr>
              <a:t>2</a:t>
            </a:r>
            <a:r>
              <a:rPr lang="it-IT" altLang="it-IT" sz="1800">
                <a:cs typeface="Arial" panose="020B0604020202020204" pitchFamily="34" charset="0"/>
              </a:rPr>
              <a:t>) la quantità (Cournot); aumentare (</a:t>
            </a:r>
            <a:r>
              <a:rPr lang="it-IT" altLang="it-IT" sz="1800" b="1" i="1">
                <a:cs typeface="Arial" panose="020B0604020202020204" pitchFamily="34" charset="0"/>
              </a:rPr>
              <a:t>1</a:t>
            </a:r>
            <a:r>
              <a:rPr lang="it-IT" altLang="it-IT" sz="1800">
                <a:cs typeface="Arial" panose="020B0604020202020204" pitchFamily="34" charset="0"/>
              </a:rPr>
              <a:t>) diminuire (</a:t>
            </a:r>
            <a:r>
              <a:rPr lang="it-IT" altLang="it-IT" sz="1800" b="1" i="1">
                <a:cs typeface="Arial" panose="020B0604020202020204" pitchFamily="34" charset="0"/>
              </a:rPr>
              <a:t>2</a:t>
            </a:r>
            <a:r>
              <a:rPr lang="it-IT" altLang="it-IT" sz="1800">
                <a:cs typeface="Arial" panose="020B0604020202020204" pitchFamily="34" charset="0"/>
              </a:rPr>
              <a:t>) il prezzo (Bertrand) … colludere (</a:t>
            </a:r>
            <a:r>
              <a:rPr lang="it-IT" altLang="it-IT" sz="1800" b="1" i="1">
                <a:cs typeface="Arial" panose="020B0604020202020204" pitchFamily="34" charset="0"/>
              </a:rPr>
              <a:t>1</a:t>
            </a:r>
            <a:r>
              <a:rPr lang="it-IT" altLang="it-IT" sz="1800">
                <a:cs typeface="Arial" panose="020B0604020202020204" pitchFamily="34" charset="0"/>
              </a:rPr>
              <a:t>) non-colludere (</a:t>
            </a:r>
            <a:r>
              <a:rPr lang="it-IT" altLang="it-IT" sz="1800" b="1" i="1">
                <a:cs typeface="Arial" panose="020B0604020202020204" pitchFamily="34" charset="0"/>
              </a:rPr>
              <a:t>2</a:t>
            </a:r>
            <a:r>
              <a:rPr lang="it-IT" altLang="it-IT" sz="1800">
                <a:cs typeface="Arial" panose="020B0604020202020204" pitchFamily="34" charset="0"/>
              </a:rPr>
              <a:t>) …</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r>
              <a:rPr lang="it-IT" altLang="it-IT" sz="1800" b="1">
                <a:solidFill>
                  <a:schemeClr val="hlink"/>
                </a:solidFill>
                <a:cs typeface="Arial" panose="020B0604020202020204" pitchFamily="34" charset="0"/>
              </a:rPr>
              <a:t>Risultati delle azioni dei giocatori</a:t>
            </a:r>
            <a:r>
              <a:rPr lang="it-IT" altLang="it-IT" sz="1800">
                <a:cs typeface="Arial" panose="020B0604020202020204" pitchFamily="34" charset="0"/>
              </a:rPr>
              <a:t>: profitto dell’impresa 1, dato quello dell’impresa 2; profitto dell’impresa 2, dato quello dell’impresa 1 </a:t>
            </a:r>
          </a:p>
          <a:p>
            <a:pPr marL="533400" indent="-533400">
              <a:lnSpc>
                <a:spcPct val="80000"/>
              </a:lnSpc>
              <a:buClr>
                <a:schemeClr val="hlink"/>
              </a:buClr>
              <a:buSzTx/>
            </a:pPr>
            <a:endParaRPr lang="it-IT" altLang="it-IT" sz="1800" b="1"/>
          </a:p>
          <a:p>
            <a:pPr marL="533400" indent="-533400">
              <a:lnSpc>
                <a:spcPct val="80000"/>
              </a:lnSpc>
              <a:buClr>
                <a:schemeClr val="hlink"/>
              </a:buClr>
              <a:buSzTx/>
            </a:pPr>
            <a:endParaRPr lang="it-IT" altLang="it-IT" sz="1800" b="1"/>
          </a:p>
          <a:p>
            <a:pPr marL="533400" indent="-533400">
              <a:lnSpc>
                <a:spcPct val="80000"/>
              </a:lnSpc>
              <a:buClr>
                <a:schemeClr val="hlink"/>
              </a:buClr>
              <a:buSzTx/>
            </a:pPr>
            <a:r>
              <a:rPr lang="it-IT" altLang="it-IT" sz="1800" b="1"/>
              <a:t>Una rappresentazione matriciale (o normale): </a:t>
            </a:r>
            <a:r>
              <a:rPr lang="it-IT" altLang="it-IT" sz="1800"/>
              <a:t>Figura 12 (in alternativa, forma estesa o ad albero)</a:t>
            </a:r>
          </a:p>
          <a:p>
            <a:pPr marL="533400" indent="-533400">
              <a:lnSpc>
                <a:spcPct val="80000"/>
              </a:lnSpc>
              <a:buFont typeface="Wingdings" panose="05000000000000000000" pitchFamily="2" charset="2"/>
              <a:buNone/>
            </a:pPr>
            <a:endParaRPr lang="it-IT" altLang="it-IT" sz="1800"/>
          </a:p>
          <a:p>
            <a:pPr marL="533400" indent="-533400">
              <a:lnSpc>
                <a:spcPct val="80000"/>
              </a:lnSpc>
              <a:buFont typeface="Wingdings" panose="05000000000000000000" pitchFamily="2" charset="2"/>
              <a:buNone/>
            </a:pPr>
            <a:endParaRPr lang="it-IT" altLang="it-IT" sz="1600"/>
          </a:p>
          <a:p>
            <a:pPr marL="533400" indent="-533400">
              <a:lnSpc>
                <a:spcPct val="80000"/>
              </a:lnSpc>
              <a:buFont typeface="Wingdings" panose="05000000000000000000" pitchFamily="2" charset="2"/>
              <a:buNone/>
            </a:pPr>
            <a:r>
              <a:rPr lang="it-IT" altLang="it-IT" sz="800"/>
              <a:t>	</a:t>
            </a:r>
          </a:p>
          <a:p>
            <a:pPr marL="533400" indent="-533400">
              <a:lnSpc>
                <a:spcPct val="80000"/>
              </a:lnSpc>
            </a:pPr>
            <a:endParaRPr lang="it-IT" altLang="it-IT" sz="800"/>
          </a:p>
          <a:p>
            <a:pPr marL="533400" indent="-533400">
              <a:lnSpc>
                <a:spcPct val="80000"/>
              </a:lnSpc>
            </a:pPr>
            <a:endParaRPr lang="it-IT" altLang="it-IT" sz="600"/>
          </a:p>
        </p:txBody>
      </p:sp>
      <p:grpSp>
        <p:nvGrpSpPr>
          <p:cNvPr id="987146" name="Group 10">
            <a:extLst>
              <a:ext uri="{FF2B5EF4-FFF2-40B4-BE49-F238E27FC236}">
                <a16:creationId xmlns:a16="http://schemas.microsoft.com/office/drawing/2014/main" id="{7CF95B6E-0831-4C75-A436-0C72F6945163}"/>
              </a:ext>
            </a:extLst>
          </p:cNvPr>
          <p:cNvGrpSpPr>
            <a:grpSpLocks/>
          </p:cNvGrpSpPr>
          <p:nvPr/>
        </p:nvGrpSpPr>
        <p:grpSpPr bwMode="auto">
          <a:xfrm>
            <a:off x="2268538" y="2984500"/>
            <a:ext cx="2374900" cy="588963"/>
            <a:chOff x="1429" y="1880"/>
            <a:chExt cx="1496" cy="371"/>
          </a:xfrm>
        </p:grpSpPr>
        <p:sp>
          <p:nvSpPr>
            <p:cNvPr id="987140" name="Line 4">
              <a:extLst>
                <a:ext uri="{FF2B5EF4-FFF2-40B4-BE49-F238E27FC236}">
                  <a16:creationId xmlns:a16="http://schemas.microsoft.com/office/drawing/2014/main" id="{36430180-D321-4917-B1DC-3EE1739B66A3}"/>
                </a:ext>
              </a:extLst>
            </p:cNvPr>
            <p:cNvSpPr>
              <a:spLocks noChangeShapeType="1"/>
            </p:cNvSpPr>
            <p:nvPr/>
          </p:nvSpPr>
          <p:spPr bwMode="auto">
            <a:xfrm>
              <a:off x="2426" y="1880"/>
              <a:ext cx="499" cy="0"/>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87141" name="Line 5">
              <a:extLst>
                <a:ext uri="{FF2B5EF4-FFF2-40B4-BE49-F238E27FC236}">
                  <a16:creationId xmlns:a16="http://schemas.microsoft.com/office/drawing/2014/main" id="{B144B35D-F5C3-44B1-A3CA-3C05887C54B9}"/>
                </a:ext>
              </a:extLst>
            </p:cNvPr>
            <p:cNvSpPr>
              <a:spLocks noChangeShapeType="1"/>
            </p:cNvSpPr>
            <p:nvPr/>
          </p:nvSpPr>
          <p:spPr bwMode="auto">
            <a:xfrm flipH="1">
              <a:off x="1429" y="1888"/>
              <a:ext cx="1224" cy="363"/>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987147" name="Group 11">
            <a:extLst>
              <a:ext uri="{FF2B5EF4-FFF2-40B4-BE49-F238E27FC236}">
                <a16:creationId xmlns:a16="http://schemas.microsoft.com/office/drawing/2014/main" id="{8821B808-3147-4A0E-8C30-875345C5BF8F}"/>
              </a:ext>
            </a:extLst>
          </p:cNvPr>
          <p:cNvGrpSpPr>
            <a:grpSpLocks/>
          </p:cNvGrpSpPr>
          <p:nvPr/>
        </p:nvGrpSpPr>
        <p:grpSpPr bwMode="auto">
          <a:xfrm>
            <a:off x="1763713" y="2984500"/>
            <a:ext cx="1630362" cy="1092200"/>
            <a:chOff x="1111" y="1880"/>
            <a:chExt cx="1027" cy="688"/>
          </a:xfrm>
        </p:grpSpPr>
        <p:sp>
          <p:nvSpPr>
            <p:cNvPr id="987142" name="Line 6">
              <a:extLst>
                <a:ext uri="{FF2B5EF4-FFF2-40B4-BE49-F238E27FC236}">
                  <a16:creationId xmlns:a16="http://schemas.microsoft.com/office/drawing/2014/main" id="{A6A13AA6-C57A-4BFD-A0C3-7E9A4539F075}"/>
                </a:ext>
              </a:extLst>
            </p:cNvPr>
            <p:cNvSpPr>
              <a:spLocks noChangeShapeType="1"/>
            </p:cNvSpPr>
            <p:nvPr/>
          </p:nvSpPr>
          <p:spPr bwMode="auto">
            <a:xfrm>
              <a:off x="1140" y="1880"/>
              <a:ext cx="998" cy="0"/>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87143" name="Line 7">
              <a:extLst>
                <a:ext uri="{FF2B5EF4-FFF2-40B4-BE49-F238E27FC236}">
                  <a16:creationId xmlns:a16="http://schemas.microsoft.com/office/drawing/2014/main" id="{172C5875-B00B-42AC-B84F-E7CD4757C1D9}"/>
                </a:ext>
              </a:extLst>
            </p:cNvPr>
            <p:cNvSpPr>
              <a:spLocks noChangeShapeType="1"/>
            </p:cNvSpPr>
            <p:nvPr/>
          </p:nvSpPr>
          <p:spPr bwMode="auto">
            <a:xfrm>
              <a:off x="1111" y="1888"/>
              <a:ext cx="363" cy="680"/>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987148" name="Group 12">
            <a:extLst>
              <a:ext uri="{FF2B5EF4-FFF2-40B4-BE49-F238E27FC236}">
                <a16:creationId xmlns:a16="http://schemas.microsoft.com/office/drawing/2014/main" id="{2C3400D5-9875-45A6-A82A-F154609E18E1}"/>
              </a:ext>
            </a:extLst>
          </p:cNvPr>
          <p:cNvGrpSpPr>
            <a:grpSpLocks/>
          </p:cNvGrpSpPr>
          <p:nvPr/>
        </p:nvGrpSpPr>
        <p:grpSpPr bwMode="auto">
          <a:xfrm>
            <a:off x="2555875" y="2997200"/>
            <a:ext cx="4151313" cy="2087563"/>
            <a:chOff x="1610" y="1888"/>
            <a:chExt cx="2615" cy="1315"/>
          </a:xfrm>
        </p:grpSpPr>
        <p:sp>
          <p:nvSpPr>
            <p:cNvPr id="987144" name="Line 8">
              <a:extLst>
                <a:ext uri="{FF2B5EF4-FFF2-40B4-BE49-F238E27FC236}">
                  <a16:creationId xmlns:a16="http://schemas.microsoft.com/office/drawing/2014/main" id="{56F4B052-A90B-4B13-B48E-FC4950793E0C}"/>
                </a:ext>
              </a:extLst>
            </p:cNvPr>
            <p:cNvSpPr>
              <a:spLocks noChangeShapeType="1"/>
            </p:cNvSpPr>
            <p:nvPr/>
          </p:nvSpPr>
          <p:spPr bwMode="auto">
            <a:xfrm>
              <a:off x="3817" y="1888"/>
              <a:ext cx="408" cy="0"/>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87145" name="Line 9">
              <a:extLst>
                <a:ext uri="{FF2B5EF4-FFF2-40B4-BE49-F238E27FC236}">
                  <a16:creationId xmlns:a16="http://schemas.microsoft.com/office/drawing/2014/main" id="{A31546BB-6020-4D5E-9AF7-5C6526E15299}"/>
                </a:ext>
              </a:extLst>
            </p:cNvPr>
            <p:cNvSpPr>
              <a:spLocks noChangeShapeType="1"/>
            </p:cNvSpPr>
            <p:nvPr/>
          </p:nvSpPr>
          <p:spPr bwMode="auto">
            <a:xfrm flipH="1">
              <a:off x="1610" y="1888"/>
              <a:ext cx="2404" cy="1315"/>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87139">
                                            <p:txEl>
                                              <p:pRg st="12" end="12"/>
                                            </p:txEl>
                                          </p:spTgt>
                                        </p:tgtEl>
                                        <p:attrNameLst>
                                          <p:attrName>style.visibility</p:attrName>
                                        </p:attrNameLst>
                                      </p:cBhvr>
                                      <p:to>
                                        <p:strVal val="visible"/>
                                      </p:to>
                                    </p:set>
                                    <p:animEffect transition="in" filter="slide(fromBottom)">
                                      <p:cBhvr>
                                        <p:cTn id="7" dur="500"/>
                                        <p:tgtEl>
                                          <p:spTgt spid="987139">
                                            <p:txEl>
                                              <p:pRg st="12" end="1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987139">
                                            <p:txEl>
                                              <p:pRg st="0" end="0"/>
                                            </p:txEl>
                                          </p:spTgt>
                                        </p:tgtEl>
                                        <p:attrNameLst>
                                          <p:attrName>style.visibility</p:attrName>
                                        </p:attrNameLst>
                                      </p:cBhvr>
                                      <p:to>
                                        <p:strVal val="visible"/>
                                      </p:to>
                                    </p:set>
                                    <p:anim calcmode="lin" valueType="num">
                                      <p:cBhvr additive="base">
                                        <p:cTn id="12" dur="500" fill="hold"/>
                                        <p:tgtEl>
                                          <p:spTgt spid="98713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87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987139">
                                            <p:txEl>
                                              <p:pRg st="2" end="2"/>
                                            </p:txEl>
                                          </p:spTgt>
                                        </p:tgtEl>
                                        <p:attrNameLst>
                                          <p:attrName>style.visibility</p:attrName>
                                        </p:attrNameLst>
                                      </p:cBhvr>
                                      <p:to>
                                        <p:strVal val="visible"/>
                                      </p:to>
                                    </p:set>
                                    <p:anim calcmode="lin" valueType="num">
                                      <p:cBhvr additive="base">
                                        <p:cTn id="18" dur="500" fill="hold"/>
                                        <p:tgtEl>
                                          <p:spTgt spid="98713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871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1" fill="hold" nodeType="clickEffect">
                                  <p:stCondLst>
                                    <p:cond delay="0"/>
                                  </p:stCondLst>
                                  <p:childTnLst>
                                    <p:set>
                                      <p:cBhvr>
                                        <p:cTn id="23" dur="1" fill="hold">
                                          <p:stCondLst>
                                            <p:cond delay="0"/>
                                          </p:stCondLst>
                                        </p:cTn>
                                        <p:tgtEl>
                                          <p:spTgt spid="987146"/>
                                        </p:tgtEl>
                                        <p:attrNameLst>
                                          <p:attrName>style.visibility</p:attrName>
                                        </p:attrNameLst>
                                      </p:cBhvr>
                                      <p:to>
                                        <p:strVal val="visible"/>
                                      </p:to>
                                    </p:set>
                                    <p:anim calcmode="lin" valueType="num">
                                      <p:cBhvr additive="base">
                                        <p:cTn id="24" dur="500" fill="hold"/>
                                        <p:tgtEl>
                                          <p:spTgt spid="987146"/>
                                        </p:tgtEl>
                                        <p:attrNameLst>
                                          <p:attrName>ppt_x</p:attrName>
                                        </p:attrNameLst>
                                      </p:cBhvr>
                                      <p:tavLst>
                                        <p:tav tm="0">
                                          <p:val>
                                            <p:strVal val="#ppt_x"/>
                                          </p:val>
                                        </p:tav>
                                        <p:tav tm="100000">
                                          <p:val>
                                            <p:strVal val="#ppt_x"/>
                                          </p:val>
                                        </p:tav>
                                      </p:tavLst>
                                    </p:anim>
                                    <p:anim calcmode="lin" valueType="num">
                                      <p:cBhvr additive="base">
                                        <p:cTn id="25" dur="500" fill="hold"/>
                                        <p:tgtEl>
                                          <p:spTgt spid="987146"/>
                                        </p:tgtEl>
                                        <p:attrNameLst>
                                          <p:attrName>ppt_y</p:attrName>
                                        </p:attrNameLst>
                                      </p:cBhvr>
                                      <p:tavLst>
                                        <p:tav tm="0">
                                          <p:val>
                                            <p:strVal val="0-#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1" nodeType="clickEffect">
                                  <p:stCondLst>
                                    <p:cond delay="0"/>
                                  </p:stCondLst>
                                  <p:childTnLst>
                                    <p:set>
                                      <p:cBhvr>
                                        <p:cTn id="29" dur="1" fill="hold">
                                          <p:stCondLst>
                                            <p:cond delay="0"/>
                                          </p:stCondLst>
                                        </p:cTn>
                                        <p:tgtEl>
                                          <p:spTgt spid="987139">
                                            <p:txEl>
                                              <p:pRg st="4" end="4"/>
                                            </p:txEl>
                                          </p:spTgt>
                                        </p:tgtEl>
                                        <p:attrNameLst>
                                          <p:attrName>style.visibility</p:attrName>
                                        </p:attrNameLst>
                                      </p:cBhvr>
                                      <p:to>
                                        <p:strVal val="visible"/>
                                      </p:to>
                                    </p:set>
                                    <p:anim calcmode="lin" valueType="num">
                                      <p:cBhvr additive="base">
                                        <p:cTn id="30" dur="500" fill="hold"/>
                                        <p:tgtEl>
                                          <p:spTgt spid="987139">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871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1" fill="hold" nodeType="clickEffect">
                                  <p:stCondLst>
                                    <p:cond delay="0"/>
                                  </p:stCondLst>
                                  <p:childTnLst>
                                    <p:set>
                                      <p:cBhvr>
                                        <p:cTn id="35" dur="1" fill="hold">
                                          <p:stCondLst>
                                            <p:cond delay="0"/>
                                          </p:stCondLst>
                                        </p:cTn>
                                        <p:tgtEl>
                                          <p:spTgt spid="987147"/>
                                        </p:tgtEl>
                                        <p:attrNameLst>
                                          <p:attrName>style.visibility</p:attrName>
                                        </p:attrNameLst>
                                      </p:cBhvr>
                                      <p:to>
                                        <p:strVal val="visible"/>
                                      </p:to>
                                    </p:set>
                                    <p:anim calcmode="lin" valueType="num">
                                      <p:cBhvr additive="base">
                                        <p:cTn id="36" dur="500" fill="hold"/>
                                        <p:tgtEl>
                                          <p:spTgt spid="987147"/>
                                        </p:tgtEl>
                                        <p:attrNameLst>
                                          <p:attrName>ppt_x</p:attrName>
                                        </p:attrNameLst>
                                      </p:cBhvr>
                                      <p:tavLst>
                                        <p:tav tm="0">
                                          <p:val>
                                            <p:strVal val="#ppt_x"/>
                                          </p:val>
                                        </p:tav>
                                        <p:tav tm="100000">
                                          <p:val>
                                            <p:strVal val="#ppt_x"/>
                                          </p:val>
                                        </p:tav>
                                      </p:tavLst>
                                    </p:anim>
                                    <p:anim calcmode="lin" valueType="num">
                                      <p:cBhvr additive="base">
                                        <p:cTn id="37" dur="500" fill="hold"/>
                                        <p:tgtEl>
                                          <p:spTgt spid="987147"/>
                                        </p:tgtEl>
                                        <p:attrNameLst>
                                          <p:attrName>ppt_y</p:attrName>
                                        </p:attrNameLst>
                                      </p:cBhvr>
                                      <p:tavLst>
                                        <p:tav tm="0">
                                          <p:val>
                                            <p:strVal val="0-#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1" nodeType="clickEffect">
                                  <p:stCondLst>
                                    <p:cond delay="0"/>
                                  </p:stCondLst>
                                  <p:childTnLst>
                                    <p:set>
                                      <p:cBhvr>
                                        <p:cTn id="41" dur="1" fill="hold">
                                          <p:stCondLst>
                                            <p:cond delay="0"/>
                                          </p:stCondLst>
                                        </p:cTn>
                                        <p:tgtEl>
                                          <p:spTgt spid="987139">
                                            <p:txEl>
                                              <p:pRg st="6" end="6"/>
                                            </p:txEl>
                                          </p:spTgt>
                                        </p:tgtEl>
                                        <p:attrNameLst>
                                          <p:attrName>style.visibility</p:attrName>
                                        </p:attrNameLst>
                                      </p:cBhvr>
                                      <p:to>
                                        <p:strVal val="visible"/>
                                      </p:to>
                                    </p:set>
                                    <p:anim calcmode="lin" valueType="num">
                                      <p:cBhvr additive="base">
                                        <p:cTn id="42" dur="500" fill="hold"/>
                                        <p:tgtEl>
                                          <p:spTgt spid="987139">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871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1" fill="hold" nodeType="clickEffect">
                                  <p:stCondLst>
                                    <p:cond delay="0"/>
                                  </p:stCondLst>
                                  <p:childTnLst>
                                    <p:set>
                                      <p:cBhvr>
                                        <p:cTn id="47" dur="1" fill="hold">
                                          <p:stCondLst>
                                            <p:cond delay="0"/>
                                          </p:stCondLst>
                                        </p:cTn>
                                        <p:tgtEl>
                                          <p:spTgt spid="987148"/>
                                        </p:tgtEl>
                                        <p:attrNameLst>
                                          <p:attrName>style.visibility</p:attrName>
                                        </p:attrNameLst>
                                      </p:cBhvr>
                                      <p:to>
                                        <p:strVal val="visible"/>
                                      </p:to>
                                    </p:set>
                                    <p:anim calcmode="lin" valueType="num">
                                      <p:cBhvr additive="base">
                                        <p:cTn id="48" dur="500" fill="hold"/>
                                        <p:tgtEl>
                                          <p:spTgt spid="987148"/>
                                        </p:tgtEl>
                                        <p:attrNameLst>
                                          <p:attrName>ppt_x</p:attrName>
                                        </p:attrNameLst>
                                      </p:cBhvr>
                                      <p:tavLst>
                                        <p:tav tm="0">
                                          <p:val>
                                            <p:strVal val="#ppt_x"/>
                                          </p:val>
                                        </p:tav>
                                        <p:tav tm="100000">
                                          <p:val>
                                            <p:strVal val="#ppt_x"/>
                                          </p:val>
                                        </p:tav>
                                      </p:tavLst>
                                    </p:anim>
                                    <p:anim calcmode="lin" valueType="num">
                                      <p:cBhvr additive="base">
                                        <p:cTn id="49" dur="500" fill="hold"/>
                                        <p:tgtEl>
                                          <p:spTgt spid="987148"/>
                                        </p:tgtEl>
                                        <p:attrNameLst>
                                          <p:attrName>ppt_y</p:attrName>
                                        </p:attrNameLst>
                                      </p:cBhvr>
                                      <p:tavLst>
                                        <p:tav tm="0">
                                          <p:val>
                                            <p:strVal val="0-#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1" nodeType="clickEffect">
                                  <p:stCondLst>
                                    <p:cond delay="0"/>
                                  </p:stCondLst>
                                  <p:childTnLst>
                                    <p:set>
                                      <p:cBhvr>
                                        <p:cTn id="53" dur="1" fill="hold">
                                          <p:stCondLst>
                                            <p:cond delay="0"/>
                                          </p:stCondLst>
                                        </p:cTn>
                                        <p:tgtEl>
                                          <p:spTgt spid="987139">
                                            <p:txEl>
                                              <p:pRg st="9" end="9"/>
                                            </p:txEl>
                                          </p:spTgt>
                                        </p:tgtEl>
                                        <p:attrNameLst>
                                          <p:attrName>style.visibility</p:attrName>
                                        </p:attrNameLst>
                                      </p:cBhvr>
                                      <p:to>
                                        <p:strVal val="visible"/>
                                      </p:to>
                                    </p:set>
                                    <p:anim calcmode="lin" valueType="num">
                                      <p:cBhvr additive="base">
                                        <p:cTn id="54" dur="500" fill="hold"/>
                                        <p:tgtEl>
                                          <p:spTgt spid="987139">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8713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1" nodeType="clickEffect">
                                  <p:stCondLst>
                                    <p:cond delay="0"/>
                                  </p:stCondLst>
                                  <p:childTnLst>
                                    <p:set>
                                      <p:cBhvr>
                                        <p:cTn id="59" dur="1" fill="hold">
                                          <p:stCondLst>
                                            <p:cond delay="0"/>
                                          </p:stCondLst>
                                        </p:cTn>
                                        <p:tgtEl>
                                          <p:spTgt spid="987139">
                                            <p:txEl>
                                              <p:pRg st="12" end="12"/>
                                            </p:txEl>
                                          </p:spTgt>
                                        </p:tgtEl>
                                        <p:attrNameLst>
                                          <p:attrName>style.visibility</p:attrName>
                                        </p:attrNameLst>
                                      </p:cBhvr>
                                      <p:to>
                                        <p:strVal val="visible"/>
                                      </p:to>
                                    </p:set>
                                    <p:anim calcmode="lin" valueType="num">
                                      <p:cBhvr additive="base">
                                        <p:cTn id="60" dur="500" fill="hold"/>
                                        <p:tgtEl>
                                          <p:spTgt spid="987139">
                                            <p:txEl>
                                              <p:pRg st="12" end="12"/>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98713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7139" grpId="0" build="p" autoUpdateAnimBg="0"/>
      <p:bldP spid="987139" grpId="1" uiExpand="1" build="p"/>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Segnaposto numero diapositiva 3">
            <a:extLst>
              <a:ext uri="{FF2B5EF4-FFF2-40B4-BE49-F238E27FC236}">
                <a16:creationId xmlns:a16="http://schemas.microsoft.com/office/drawing/2014/main" id="{82EED868-80ED-4427-8458-70EEE04F7E56}"/>
              </a:ext>
            </a:extLst>
          </p:cNvPr>
          <p:cNvSpPr>
            <a:spLocks noGrp="1"/>
          </p:cNvSpPr>
          <p:nvPr>
            <p:ph type="sldNum" sz="quarter" idx="10"/>
          </p:nvPr>
        </p:nvSpPr>
        <p:spPr/>
        <p:txBody>
          <a:bodyPr/>
          <a:lstStyle/>
          <a:p>
            <a:fld id="{C16D3F96-9BBE-4CA9-83DE-3AB0F234369E}" type="slidenum">
              <a:rPr lang="it-IT" altLang="it-IT"/>
              <a:pPr/>
              <a:t>56</a:t>
            </a:fld>
            <a:endParaRPr lang="it-IT" altLang="it-IT"/>
          </a:p>
        </p:txBody>
      </p:sp>
      <p:sp>
        <p:nvSpPr>
          <p:cNvPr id="843780" name="Rectangle 4">
            <a:extLst>
              <a:ext uri="{FF2B5EF4-FFF2-40B4-BE49-F238E27FC236}">
                <a16:creationId xmlns:a16="http://schemas.microsoft.com/office/drawing/2014/main" id="{9AA8242E-4890-4AAE-9C4E-F692517D0E44}"/>
              </a:ext>
            </a:extLst>
          </p:cNvPr>
          <p:cNvSpPr>
            <a:spLocks noGrp="1" noChangeArrowheads="1"/>
          </p:cNvSpPr>
          <p:nvPr>
            <p:ph type="title"/>
          </p:nvPr>
        </p:nvSpPr>
        <p:spPr/>
        <p:txBody>
          <a:bodyPr/>
          <a:lstStyle/>
          <a:p>
            <a:r>
              <a:rPr lang="it-IT" altLang="it-IT" sz="1600"/>
              <a:t>Figura 12 – La matrice dei pagamenti (o </a:t>
            </a:r>
            <a:r>
              <a:rPr lang="it-IT" altLang="it-IT" sz="1600" i="1"/>
              <a:t>pay-off</a:t>
            </a:r>
            <a:r>
              <a:rPr lang="it-IT" altLang="it-IT" sz="1600"/>
              <a:t>):</a:t>
            </a:r>
            <a:br>
              <a:rPr lang="it-IT" altLang="it-IT" sz="1600"/>
            </a:br>
            <a:r>
              <a:rPr lang="it-IT" altLang="it-IT" sz="1600"/>
              <a:t>come si legge?</a:t>
            </a:r>
          </a:p>
        </p:txBody>
      </p:sp>
      <p:sp>
        <p:nvSpPr>
          <p:cNvPr id="843870" name="Rectangle 94">
            <a:extLst>
              <a:ext uri="{FF2B5EF4-FFF2-40B4-BE49-F238E27FC236}">
                <a16:creationId xmlns:a16="http://schemas.microsoft.com/office/drawing/2014/main" id="{E3891AEE-E952-4FA1-A908-1D821E650DA4}"/>
              </a:ext>
            </a:extLst>
          </p:cNvPr>
          <p:cNvSpPr>
            <a:spLocks noChangeArrowheads="1"/>
          </p:cNvSpPr>
          <p:nvPr/>
        </p:nvSpPr>
        <p:spPr bwMode="auto">
          <a:xfrm>
            <a:off x="6427788" y="5011738"/>
            <a:ext cx="2259012"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10, 11</a:t>
            </a:r>
          </a:p>
        </p:txBody>
      </p:sp>
      <p:sp>
        <p:nvSpPr>
          <p:cNvPr id="843869" name="Rectangle 93">
            <a:extLst>
              <a:ext uri="{FF2B5EF4-FFF2-40B4-BE49-F238E27FC236}">
                <a16:creationId xmlns:a16="http://schemas.microsoft.com/office/drawing/2014/main" id="{85D3471C-817D-4BED-8689-BD02AAC52E2A}"/>
              </a:ext>
            </a:extLst>
          </p:cNvPr>
          <p:cNvSpPr>
            <a:spLocks noChangeArrowheads="1"/>
          </p:cNvSpPr>
          <p:nvPr/>
        </p:nvSpPr>
        <p:spPr bwMode="auto">
          <a:xfrm>
            <a:off x="4167188" y="5011738"/>
            <a:ext cx="2260600"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12, 12</a:t>
            </a:r>
          </a:p>
        </p:txBody>
      </p:sp>
      <p:sp>
        <p:nvSpPr>
          <p:cNvPr id="843868" name="Rectangle 92">
            <a:extLst>
              <a:ext uri="{FF2B5EF4-FFF2-40B4-BE49-F238E27FC236}">
                <a16:creationId xmlns:a16="http://schemas.microsoft.com/office/drawing/2014/main" id="{AC85D079-6F93-4399-A104-5DB5E86127BD}"/>
              </a:ext>
            </a:extLst>
          </p:cNvPr>
          <p:cNvSpPr>
            <a:spLocks noChangeArrowheads="1"/>
          </p:cNvSpPr>
          <p:nvPr/>
        </p:nvSpPr>
        <p:spPr bwMode="auto">
          <a:xfrm>
            <a:off x="1908175" y="5011738"/>
            <a:ext cx="2259013"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Strategia 2</a:t>
            </a:r>
          </a:p>
        </p:txBody>
      </p:sp>
      <p:sp>
        <p:nvSpPr>
          <p:cNvPr id="843867" name="Rectangle 91">
            <a:extLst>
              <a:ext uri="{FF2B5EF4-FFF2-40B4-BE49-F238E27FC236}">
                <a16:creationId xmlns:a16="http://schemas.microsoft.com/office/drawing/2014/main" id="{C2B41512-F32B-4E48-9DF8-B4266BCACA43}"/>
              </a:ext>
            </a:extLst>
          </p:cNvPr>
          <p:cNvSpPr>
            <a:spLocks noChangeArrowheads="1"/>
          </p:cNvSpPr>
          <p:nvPr/>
        </p:nvSpPr>
        <p:spPr bwMode="auto">
          <a:xfrm>
            <a:off x="6427788" y="3895725"/>
            <a:ext cx="2259012" cy="111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20, 10</a:t>
            </a:r>
          </a:p>
        </p:txBody>
      </p:sp>
      <p:sp>
        <p:nvSpPr>
          <p:cNvPr id="843866" name="Rectangle 90">
            <a:extLst>
              <a:ext uri="{FF2B5EF4-FFF2-40B4-BE49-F238E27FC236}">
                <a16:creationId xmlns:a16="http://schemas.microsoft.com/office/drawing/2014/main" id="{FC2DC133-66F6-469F-8185-D74EB2DAC2FF}"/>
              </a:ext>
            </a:extLst>
          </p:cNvPr>
          <p:cNvSpPr>
            <a:spLocks noChangeArrowheads="1"/>
          </p:cNvSpPr>
          <p:nvPr/>
        </p:nvSpPr>
        <p:spPr bwMode="auto">
          <a:xfrm>
            <a:off x="4167188" y="3895725"/>
            <a:ext cx="2260600" cy="111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15, 14</a:t>
            </a:r>
          </a:p>
        </p:txBody>
      </p:sp>
      <p:sp>
        <p:nvSpPr>
          <p:cNvPr id="843865" name="Rectangle 89">
            <a:extLst>
              <a:ext uri="{FF2B5EF4-FFF2-40B4-BE49-F238E27FC236}">
                <a16:creationId xmlns:a16="http://schemas.microsoft.com/office/drawing/2014/main" id="{7C6D9114-9097-46FD-8A92-9AF6CC311C30}"/>
              </a:ext>
            </a:extLst>
          </p:cNvPr>
          <p:cNvSpPr>
            <a:spLocks noChangeArrowheads="1"/>
          </p:cNvSpPr>
          <p:nvPr/>
        </p:nvSpPr>
        <p:spPr bwMode="auto">
          <a:xfrm>
            <a:off x="1908175" y="3895725"/>
            <a:ext cx="2259013" cy="111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Strategia 1</a:t>
            </a:r>
          </a:p>
        </p:txBody>
      </p:sp>
      <p:sp>
        <p:nvSpPr>
          <p:cNvPr id="843864" name="Rectangle 88">
            <a:extLst>
              <a:ext uri="{FF2B5EF4-FFF2-40B4-BE49-F238E27FC236}">
                <a16:creationId xmlns:a16="http://schemas.microsoft.com/office/drawing/2014/main" id="{76D82A34-805A-4AEF-B66A-1563032895D8}"/>
              </a:ext>
            </a:extLst>
          </p:cNvPr>
          <p:cNvSpPr>
            <a:spLocks noChangeArrowheads="1"/>
          </p:cNvSpPr>
          <p:nvPr/>
        </p:nvSpPr>
        <p:spPr bwMode="auto">
          <a:xfrm>
            <a:off x="6427788" y="2781300"/>
            <a:ext cx="2259012"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Strategia 2</a:t>
            </a:r>
          </a:p>
        </p:txBody>
      </p:sp>
      <p:sp>
        <p:nvSpPr>
          <p:cNvPr id="843863" name="Rectangle 87">
            <a:extLst>
              <a:ext uri="{FF2B5EF4-FFF2-40B4-BE49-F238E27FC236}">
                <a16:creationId xmlns:a16="http://schemas.microsoft.com/office/drawing/2014/main" id="{DFD057E6-0F8A-4EEC-8D94-84ADA5A69787}"/>
              </a:ext>
            </a:extLst>
          </p:cNvPr>
          <p:cNvSpPr>
            <a:spLocks noChangeArrowheads="1"/>
          </p:cNvSpPr>
          <p:nvPr/>
        </p:nvSpPr>
        <p:spPr bwMode="auto">
          <a:xfrm>
            <a:off x="4167188" y="2781300"/>
            <a:ext cx="2260600"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Strategia 1</a:t>
            </a:r>
          </a:p>
        </p:txBody>
      </p:sp>
      <p:sp>
        <p:nvSpPr>
          <p:cNvPr id="843862" name="Rectangle 86">
            <a:extLst>
              <a:ext uri="{FF2B5EF4-FFF2-40B4-BE49-F238E27FC236}">
                <a16:creationId xmlns:a16="http://schemas.microsoft.com/office/drawing/2014/main" id="{EC513690-06CB-4E54-8396-A3EBCC338807}"/>
              </a:ext>
            </a:extLst>
          </p:cNvPr>
          <p:cNvSpPr>
            <a:spLocks noChangeArrowheads="1"/>
          </p:cNvSpPr>
          <p:nvPr/>
        </p:nvSpPr>
        <p:spPr bwMode="auto">
          <a:xfrm>
            <a:off x="1908175" y="2781300"/>
            <a:ext cx="2259013"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nSpc>
                <a:spcPct val="100000"/>
              </a:lnSpc>
              <a:buFont typeface="Wingdings" panose="05000000000000000000" pitchFamily="2" charset="2"/>
              <a:buNone/>
            </a:pPr>
            <a:endParaRPr lang="en-US" altLang="it-IT"/>
          </a:p>
        </p:txBody>
      </p:sp>
      <p:grpSp>
        <p:nvGrpSpPr>
          <p:cNvPr id="843888" name="Group 112">
            <a:extLst>
              <a:ext uri="{FF2B5EF4-FFF2-40B4-BE49-F238E27FC236}">
                <a16:creationId xmlns:a16="http://schemas.microsoft.com/office/drawing/2014/main" id="{769206FA-AAD1-4F41-A3CA-A25168C07590}"/>
              </a:ext>
            </a:extLst>
          </p:cNvPr>
          <p:cNvGrpSpPr>
            <a:grpSpLocks/>
          </p:cNvGrpSpPr>
          <p:nvPr/>
        </p:nvGrpSpPr>
        <p:grpSpPr bwMode="auto">
          <a:xfrm>
            <a:off x="1908175" y="2781300"/>
            <a:ext cx="6778625" cy="3344863"/>
            <a:chOff x="1202" y="1752"/>
            <a:chExt cx="4270" cy="2107"/>
          </a:xfrm>
        </p:grpSpPr>
        <p:sp>
          <p:nvSpPr>
            <p:cNvPr id="843871" name="Line 95">
              <a:extLst>
                <a:ext uri="{FF2B5EF4-FFF2-40B4-BE49-F238E27FC236}">
                  <a16:creationId xmlns:a16="http://schemas.microsoft.com/office/drawing/2014/main" id="{B04AD85C-1AED-4281-92CA-F2754D818C3D}"/>
                </a:ext>
              </a:extLst>
            </p:cNvPr>
            <p:cNvSpPr>
              <a:spLocks noChangeShapeType="1"/>
            </p:cNvSpPr>
            <p:nvPr/>
          </p:nvSpPr>
          <p:spPr bwMode="auto">
            <a:xfrm>
              <a:off x="1202" y="1752"/>
              <a:ext cx="4270"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3872" name="Line 96">
              <a:extLst>
                <a:ext uri="{FF2B5EF4-FFF2-40B4-BE49-F238E27FC236}">
                  <a16:creationId xmlns:a16="http://schemas.microsoft.com/office/drawing/2014/main" id="{174FED7C-0440-401F-9475-241B798F8118}"/>
                </a:ext>
              </a:extLst>
            </p:cNvPr>
            <p:cNvSpPr>
              <a:spLocks noChangeShapeType="1"/>
            </p:cNvSpPr>
            <p:nvPr/>
          </p:nvSpPr>
          <p:spPr bwMode="auto">
            <a:xfrm>
              <a:off x="1202" y="2454"/>
              <a:ext cx="427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3873" name="Line 97">
              <a:extLst>
                <a:ext uri="{FF2B5EF4-FFF2-40B4-BE49-F238E27FC236}">
                  <a16:creationId xmlns:a16="http://schemas.microsoft.com/office/drawing/2014/main" id="{C4EF9CF2-6026-4724-A8CF-9916E831595C}"/>
                </a:ext>
              </a:extLst>
            </p:cNvPr>
            <p:cNvSpPr>
              <a:spLocks noChangeShapeType="1"/>
            </p:cNvSpPr>
            <p:nvPr/>
          </p:nvSpPr>
          <p:spPr bwMode="auto">
            <a:xfrm>
              <a:off x="1202" y="3157"/>
              <a:ext cx="427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3874" name="Line 98">
              <a:extLst>
                <a:ext uri="{FF2B5EF4-FFF2-40B4-BE49-F238E27FC236}">
                  <a16:creationId xmlns:a16="http://schemas.microsoft.com/office/drawing/2014/main" id="{2C24B5D5-F46B-4830-A216-CEA702B6D8A3}"/>
                </a:ext>
              </a:extLst>
            </p:cNvPr>
            <p:cNvSpPr>
              <a:spLocks noChangeShapeType="1"/>
            </p:cNvSpPr>
            <p:nvPr/>
          </p:nvSpPr>
          <p:spPr bwMode="auto">
            <a:xfrm>
              <a:off x="1202" y="3859"/>
              <a:ext cx="4270"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3875" name="Line 99">
              <a:extLst>
                <a:ext uri="{FF2B5EF4-FFF2-40B4-BE49-F238E27FC236}">
                  <a16:creationId xmlns:a16="http://schemas.microsoft.com/office/drawing/2014/main" id="{1CF9DFB0-55F9-4F20-AFC3-9ED2DD80FA8C}"/>
                </a:ext>
              </a:extLst>
            </p:cNvPr>
            <p:cNvSpPr>
              <a:spLocks noChangeShapeType="1"/>
            </p:cNvSpPr>
            <p:nvPr/>
          </p:nvSpPr>
          <p:spPr bwMode="auto">
            <a:xfrm>
              <a:off x="1202" y="1752"/>
              <a:ext cx="0" cy="2107"/>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3876" name="Line 100">
              <a:extLst>
                <a:ext uri="{FF2B5EF4-FFF2-40B4-BE49-F238E27FC236}">
                  <a16:creationId xmlns:a16="http://schemas.microsoft.com/office/drawing/2014/main" id="{093CB84F-5717-4983-9386-263B549E2486}"/>
                </a:ext>
              </a:extLst>
            </p:cNvPr>
            <p:cNvSpPr>
              <a:spLocks noChangeShapeType="1"/>
            </p:cNvSpPr>
            <p:nvPr/>
          </p:nvSpPr>
          <p:spPr bwMode="auto">
            <a:xfrm>
              <a:off x="2625" y="1752"/>
              <a:ext cx="0" cy="21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3877" name="Line 101">
              <a:extLst>
                <a:ext uri="{FF2B5EF4-FFF2-40B4-BE49-F238E27FC236}">
                  <a16:creationId xmlns:a16="http://schemas.microsoft.com/office/drawing/2014/main" id="{2F59229C-3FC0-4B58-A3E0-6C7CDAF960B3}"/>
                </a:ext>
              </a:extLst>
            </p:cNvPr>
            <p:cNvSpPr>
              <a:spLocks noChangeShapeType="1"/>
            </p:cNvSpPr>
            <p:nvPr/>
          </p:nvSpPr>
          <p:spPr bwMode="auto">
            <a:xfrm>
              <a:off x="4049" y="1752"/>
              <a:ext cx="0" cy="21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3878" name="Line 102">
              <a:extLst>
                <a:ext uri="{FF2B5EF4-FFF2-40B4-BE49-F238E27FC236}">
                  <a16:creationId xmlns:a16="http://schemas.microsoft.com/office/drawing/2014/main" id="{34E419F6-7E50-4CEC-AA44-04FF83D482BD}"/>
                </a:ext>
              </a:extLst>
            </p:cNvPr>
            <p:cNvSpPr>
              <a:spLocks noChangeShapeType="1"/>
            </p:cNvSpPr>
            <p:nvPr/>
          </p:nvSpPr>
          <p:spPr bwMode="auto">
            <a:xfrm>
              <a:off x="5472" y="1752"/>
              <a:ext cx="0" cy="2107"/>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843881" name="Text Box 105">
            <a:extLst>
              <a:ext uri="{FF2B5EF4-FFF2-40B4-BE49-F238E27FC236}">
                <a16:creationId xmlns:a16="http://schemas.microsoft.com/office/drawing/2014/main" id="{9996BD4E-DCDB-4977-9015-61BB05D24587}"/>
              </a:ext>
            </a:extLst>
          </p:cNvPr>
          <p:cNvSpPr txBox="1">
            <a:spLocks noChangeArrowheads="1"/>
          </p:cNvSpPr>
          <p:nvPr/>
        </p:nvSpPr>
        <p:spPr bwMode="auto">
          <a:xfrm rot="16200000">
            <a:off x="481012" y="4217988"/>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Giocatore A</a:t>
            </a:r>
          </a:p>
        </p:txBody>
      </p:sp>
      <p:sp>
        <p:nvSpPr>
          <p:cNvPr id="843882" name="Text Box 106">
            <a:extLst>
              <a:ext uri="{FF2B5EF4-FFF2-40B4-BE49-F238E27FC236}">
                <a16:creationId xmlns:a16="http://schemas.microsoft.com/office/drawing/2014/main" id="{B00AE503-DBBE-43DE-9F8E-A318B5C1F177}"/>
              </a:ext>
            </a:extLst>
          </p:cNvPr>
          <p:cNvSpPr txBox="1">
            <a:spLocks noChangeArrowheads="1"/>
          </p:cNvSpPr>
          <p:nvPr/>
        </p:nvSpPr>
        <p:spPr bwMode="auto">
          <a:xfrm>
            <a:off x="4518025" y="21336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Giocatore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3881"/>
                                        </p:tgtEl>
                                        <p:attrNameLst>
                                          <p:attrName>style.visibility</p:attrName>
                                        </p:attrNameLst>
                                      </p:cBhvr>
                                      <p:to>
                                        <p:strVal val="visible"/>
                                      </p:to>
                                    </p:set>
                                    <p:anim calcmode="lin" valueType="num">
                                      <p:cBhvr additive="base">
                                        <p:cTn id="7" dur="500" fill="hold"/>
                                        <p:tgtEl>
                                          <p:spTgt spid="843881"/>
                                        </p:tgtEl>
                                        <p:attrNameLst>
                                          <p:attrName>ppt_x</p:attrName>
                                        </p:attrNameLst>
                                      </p:cBhvr>
                                      <p:tavLst>
                                        <p:tav tm="0">
                                          <p:val>
                                            <p:strVal val="0-#ppt_w/2"/>
                                          </p:val>
                                        </p:tav>
                                        <p:tav tm="100000">
                                          <p:val>
                                            <p:strVal val="#ppt_x"/>
                                          </p:val>
                                        </p:tav>
                                      </p:tavLst>
                                    </p:anim>
                                    <p:anim calcmode="lin" valueType="num">
                                      <p:cBhvr additive="base">
                                        <p:cTn id="8" dur="500" fill="hold"/>
                                        <p:tgtEl>
                                          <p:spTgt spid="84388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43882"/>
                                        </p:tgtEl>
                                        <p:attrNameLst>
                                          <p:attrName>style.visibility</p:attrName>
                                        </p:attrNameLst>
                                      </p:cBhvr>
                                      <p:to>
                                        <p:strVal val="visible"/>
                                      </p:to>
                                    </p:set>
                                    <p:anim calcmode="lin" valueType="num">
                                      <p:cBhvr additive="base">
                                        <p:cTn id="13" dur="500" fill="hold"/>
                                        <p:tgtEl>
                                          <p:spTgt spid="843882"/>
                                        </p:tgtEl>
                                        <p:attrNameLst>
                                          <p:attrName>ppt_x</p:attrName>
                                        </p:attrNameLst>
                                      </p:cBhvr>
                                      <p:tavLst>
                                        <p:tav tm="0">
                                          <p:val>
                                            <p:strVal val="#ppt_x"/>
                                          </p:val>
                                        </p:tav>
                                        <p:tav tm="100000">
                                          <p:val>
                                            <p:strVal val="#ppt_x"/>
                                          </p:val>
                                        </p:tav>
                                      </p:tavLst>
                                    </p:anim>
                                    <p:anim calcmode="lin" valueType="num">
                                      <p:cBhvr additive="base">
                                        <p:cTn id="14" dur="500" fill="hold"/>
                                        <p:tgtEl>
                                          <p:spTgt spid="843882"/>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43865"/>
                                        </p:tgtEl>
                                        <p:attrNameLst>
                                          <p:attrName>style.visibility</p:attrName>
                                        </p:attrNameLst>
                                      </p:cBhvr>
                                      <p:to>
                                        <p:strVal val="visible"/>
                                      </p:to>
                                    </p:set>
                                    <p:anim calcmode="lin" valueType="num">
                                      <p:cBhvr additive="base">
                                        <p:cTn id="19" dur="500" fill="hold"/>
                                        <p:tgtEl>
                                          <p:spTgt spid="843865"/>
                                        </p:tgtEl>
                                        <p:attrNameLst>
                                          <p:attrName>ppt_x</p:attrName>
                                        </p:attrNameLst>
                                      </p:cBhvr>
                                      <p:tavLst>
                                        <p:tav tm="0">
                                          <p:val>
                                            <p:strVal val="0-#ppt_w/2"/>
                                          </p:val>
                                        </p:tav>
                                        <p:tav tm="100000">
                                          <p:val>
                                            <p:strVal val="#ppt_x"/>
                                          </p:val>
                                        </p:tav>
                                      </p:tavLst>
                                    </p:anim>
                                    <p:anim calcmode="lin" valueType="num">
                                      <p:cBhvr additive="base">
                                        <p:cTn id="20" dur="500" fill="hold"/>
                                        <p:tgtEl>
                                          <p:spTgt spid="84386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43868"/>
                                        </p:tgtEl>
                                        <p:attrNameLst>
                                          <p:attrName>style.visibility</p:attrName>
                                        </p:attrNameLst>
                                      </p:cBhvr>
                                      <p:to>
                                        <p:strVal val="visible"/>
                                      </p:to>
                                    </p:set>
                                    <p:anim calcmode="lin" valueType="num">
                                      <p:cBhvr additive="base">
                                        <p:cTn id="25" dur="500" fill="hold"/>
                                        <p:tgtEl>
                                          <p:spTgt spid="843868"/>
                                        </p:tgtEl>
                                        <p:attrNameLst>
                                          <p:attrName>ppt_x</p:attrName>
                                        </p:attrNameLst>
                                      </p:cBhvr>
                                      <p:tavLst>
                                        <p:tav tm="0">
                                          <p:val>
                                            <p:strVal val="0-#ppt_w/2"/>
                                          </p:val>
                                        </p:tav>
                                        <p:tav tm="100000">
                                          <p:val>
                                            <p:strVal val="#ppt_x"/>
                                          </p:val>
                                        </p:tav>
                                      </p:tavLst>
                                    </p:anim>
                                    <p:anim calcmode="lin" valueType="num">
                                      <p:cBhvr additive="base">
                                        <p:cTn id="26" dur="500" fill="hold"/>
                                        <p:tgtEl>
                                          <p:spTgt spid="84386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43863"/>
                                        </p:tgtEl>
                                        <p:attrNameLst>
                                          <p:attrName>style.visibility</p:attrName>
                                        </p:attrNameLst>
                                      </p:cBhvr>
                                      <p:to>
                                        <p:strVal val="visible"/>
                                      </p:to>
                                    </p:set>
                                    <p:anim calcmode="lin" valueType="num">
                                      <p:cBhvr additive="base">
                                        <p:cTn id="31" dur="500" fill="hold"/>
                                        <p:tgtEl>
                                          <p:spTgt spid="843863"/>
                                        </p:tgtEl>
                                        <p:attrNameLst>
                                          <p:attrName>ppt_x</p:attrName>
                                        </p:attrNameLst>
                                      </p:cBhvr>
                                      <p:tavLst>
                                        <p:tav tm="0">
                                          <p:val>
                                            <p:strVal val="#ppt_x"/>
                                          </p:val>
                                        </p:tav>
                                        <p:tav tm="100000">
                                          <p:val>
                                            <p:strVal val="#ppt_x"/>
                                          </p:val>
                                        </p:tav>
                                      </p:tavLst>
                                    </p:anim>
                                    <p:anim calcmode="lin" valueType="num">
                                      <p:cBhvr additive="base">
                                        <p:cTn id="32" dur="500" fill="hold"/>
                                        <p:tgtEl>
                                          <p:spTgt spid="843863"/>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43864"/>
                                        </p:tgtEl>
                                        <p:attrNameLst>
                                          <p:attrName>style.visibility</p:attrName>
                                        </p:attrNameLst>
                                      </p:cBhvr>
                                      <p:to>
                                        <p:strVal val="visible"/>
                                      </p:to>
                                    </p:set>
                                    <p:anim calcmode="lin" valueType="num">
                                      <p:cBhvr additive="base">
                                        <p:cTn id="37" dur="500" fill="hold"/>
                                        <p:tgtEl>
                                          <p:spTgt spid="843864"/>
                                        </p:tgtEl>
                                        <p:attrNameLst>
                                          <p:attrName>ppt_x</p:attrName>
                                        </p:attrNameLst>
                                      </p:cBhvr>
                                      <p:tavLst>
                                        <p:tav tm="0">
                                          <p:val>
                                            <p:strVal val="#ppt_x"/>
                                          </p:val>
                                        </p:tav>
                                        <p:tav tm="100000">
                                          <p:val>
                                            <p:strVal val="#ppt_x"/>
                                          </p:val>
                                        </p:tav>
                                      </p:tavLst>
                                    </p:anim>
                                    <p:anim calcmode="lin" valueType="num">
                                      <p:cBhvr additive="base">
                                        <p:cTn id="38" dur="500" fill="hold"/>
                                        <p:tgtEl>
                                          <p:spTgt spid="843864"/>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843888"/>
                                        </p:tgtEl>
                                        <p:attrNameLst>
                                          <p:attrName>style.visibility</p:attrName>
                                        </p:attrNameLst>
                                      </p:cBhvr>
                                      <p:to>
                                        <p:strVal val="visible"/>
                                      </p:to>
                                    </p:set>
                                    <p:animEffect transition="in" filter="box(in)">
                                      <p:cBhvr>
                                        <p:cTn id="43" dur="500"/>
                                        <p:tgtEl>
                                          <p:spTgt spid="84388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843866"/>
                                        </p:tgtEl>
                                        <p:attrNameLst>
                                          <p:attrName>style.visibility</p:attrName>
                                        </p:attrNameLst>
                                      </p:cBhvr>
                                      <p:to>
                                        <p:strVal val="visible"/>
                                      </p:to>
                                    </p:set>
                                    <p:animEffect transition="in" filter="box(in)">
                                      <p:cBhvr>
                                        <p:cTn id="48" dur="500"/>
                                        <p:tgtEl>
                                          <p:spTgt spid="84386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843869"/>
                                        </p:tgtEl>
                                        <p:attrNameLst>
                                          <p:attrName>style.visibility</p:attrName>
                                        </p:attrNameLst>
                                      </p:cBhvr>
                                      <p:to>
                                        <p:strVal val="visible"/>
                                      </p:to>
                                    </p:set>
                                    <p:animEffect transition="in" filter="box(in)">
                                      <p:cBhvr>
                                        <p:cTn id="53" dur="500"/>
                                        <p:tgtEl>
                                          <p:spTgt spid="84386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843867"/>
                                        </p:tgtEl>
                                        <p:attrNameLst>
                                          <p:attrName>style.visibility</p:attrName>
                                        </p:attrNameLst>
                                      </p:cBhvr>
                                      <p:to>
                                        <p:strVal val="visible"/>
                                      </p:to>
                                    </p:set>
                                    <p:animEffect transition="in" filter="box(in)">
                                      <p:cBhvr>
                                        <p:cTn id="58" dur="500"/>
                                        <p:tgtEl>
                                          <p:spTgt spid="84386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843870"/>
                                        </p:tgtEl>
                                        <p:attrNameLst>
                                          <p:attrName>style.visibility</p:attrName>
                                        </p:attrNameLst>
                                      </p:cBhvr>
                                      <p:to>
                                        <p:strVal val="visible"/>
                                      </p:to>
                                    </p:set>
                                    <p:animEffect transition="in" filter="box(in)">
                                      <p:cBhvr>
                                        <p:cTn id="63" dur="500"/>
                                        <p:tgtEl>
                                          <p:spTgt spid="843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3870" grpId="0"/>
      <p:bldP spid="843869" grpId="0"/>
      <p:bldP spid="843868" grpId="0"/>
      <p:bldP spid="843867" grpId="0"/>
      <p:bldP spid="843866" grpId="0"/>
      <p:bldP spid="843865" grpId="0"/>
      <p:bldP spid="843864" grpId="0"/>
      <p:bldP spid="843863" grpId="0"/>
      <p:bldP spid="843881" grpId="0"/>
      <p:bldP spid="843882" grpId="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AFCF6EA-4C53-4AFB-BA97-929DA5C56F99}"/>
              </a:ext>
            </a:extLst>
          </p:cNvPr>
          <p:cNvSpPr>
            <a:spLocks noGrp="1"/>
          </p:cNvSpPr>
          <p:nvPr>
            <p:ph type="sldNum" sz="quarter" idx="10"/>
          </p:nvPr>
        </p:nvSpPr>
        <p:spPr/>
        <p:txBody>
          <a:bodyPr/>
          <a:lstStyle/>
          <a:p>
            <a:fld id="{8A2F31E3-8AF4-45E9-B96F-1F14582D9A56}" type="slidenum">
              <a:rPr lang="it-IT" altLang="it-IT"/>
              <a:pPr/>
              <a:t>57</a:t>
            </a:fld>
            <a:endParaRPr lang="it-IT" altLang="it-IT"/>
          </a:p>
        </p:txBody>
      </p:sp>
      <p:sp>
        <p:nvSpPr>
          <p:cNvPr id="989186" name="Rectangle 2">
            <a:extLst>
              <a:ext uri="{FF2B5EF4-FFF2-40B4-BE49-F238E27FC236}">
                <a16:creationId xmlns:a16="http://schemas.microsoft.com/office/drawing/2014/main" id="{AAC1618F-7540-48D7-91CE-CAA0FB043545}"/>
              </a:ext>
            </a:extLst>
          </p:cNvPr>
          <p:cNvSpPr>
            <a:spLocks noGrp="1" noChangeArrowheads="1"/>
          </p:cNvSpPr>
          <p:nvPr>
            <p:ph type="title"/>
          </p:nvPr>
        </p:nvSpPr>
        <p:spPr/>
        <p:txBody>
          <a:bodyPr/>
          <a:lstStyle/>
          <a:p>
            <a:pPr marL="330200" indent="-330200"/>
            <a:r>
              <a:rPr lang="en-GB" altLang="it-IT"/>
              <a:t>ii) Interazione strategica e teoria dei giochi</a:t>
            </a:r>
            <a:br>
              <a:rPr lang="en-GB" altLang="it-IT"/>
            </a:br>
            <a:r>
              <a:rPr lang="en-GB" altLang="it-IT"/>
              <a:t>ii.b) </a:t>
            </a:r>
            <a:r>
              <a:rPr lang="it-IT" altLang="it-IT"/>
              <a:t>Giochi non-cooperativi e cooperativi</a:t>
            </a:r>
            <a:endParaRPr lang="en-GB" altLang="it-IT"/>
          </a:p>
        </p:txBody>
      </p:sp>
      <p:sp>
        <p:nvSpPr>
          <p:cNvPr id="989187" name="Rectangle 3">
            <a:extLst>
              <a:ext uri="{FF2B5EF4-FFF2-40B4-BE49-F238E27FC236}">
                <a16:creationId xmlns:a16="http://schemas.microsoft.com/office/drawing/2014/main" id="{F2126732-8E18-44F3-B056-22015D1603B9}"/>
              </a:ext>
            </a:extLst>
          </p:cNvPr>
          <p:cNvSpPr>
            <a:spLocks noGrp="1" noChangeArrowheads="1"/>
          </p:cNvSpPr>
          <p:nvPr>
            <p:ph type="body" idx="1"/>
          </p:nvPr>
        </p:nvSpPr>
        <p:spPr bwMode="auto">
          <a:xfrm>
            <a:off x="1187450" y="2205038"/>
            <a:ext cx="7343775" cy="456882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800" b="1">
                <a:solidFill>
                  <a:schemeClr val="hlink"/>
                </a:solidFill>
                <a:cs typeface="Arial" panose="020B0604020202020204" pitchFamily="34" charset="0"/>
              </a:rPr>
              <a:t>Tipi di giochi: Classificazione A</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buFont typeface="Wingdings" panose="05000000000000000000" pitchFamily="2" charset="2"/>
              <a:buAutoNum type="arabicPeriod"/>
            </a:pPr>
            <a:r>
              <a:rPr lang="it-IT" altLang="it-IT" sz="1800" b="1">
                <a:solidFill>
                  <a:schemeClr val="hlink"/>
                </a:solidFill>
                <a:cs typeface="Arial" panose="020B0604020202020204" pitchFamily="34" charset="0"/>
              </a:rPr>
              <a:t>Giochi co-operativi:</a:t>
            </a:r>
            <a:r>
              <a:rPr lang="it-IT" altLang="it-IT" sz="1800">
                <a:cs typeface="Arial" panose="020B0604020202020204" pitchFamily="34" charset="0"/>
              </a:rPr>
              <a:t> i giocatori stabiliscono </a:t>
            </a:r>
            <a:r>
              <a:rPr lang="it-IT" altLang="it-IT" sz="1800" b="1">
                <a:cs typeface="Arial" panose="020B0604020202020204" pitchFamily="34" charset="0"/>
              </a:rPr>
              <a:t>impegni reciproci</a:t>
            </a:r>
            <a:r>
              <a:rPr lang="it-IT" altLang="it-IT" sz="1800">
                <a:cs typeface="Arial" panose="020B0604020202020204" pitchFamily="34" charset="0"/>
              </a:rPr>
              <a:t> di tipo vincolante (accordi di tipo verbale o scritto) ed attuano strategie congiunte </a:t>
            </a:r>
          </a:p>
          <a:p>
            <a:pPr marL="533400" indent="-533400">
              <a:lnSpc>
                <a:spcPct val="80000"/>
              </a:lnSpc>
              <a:buClr>
                <a:schemeClr val="hlink"/>
              </a:buClr>
              <a:buSzTx/>
              <a:buFont typeface="Wingdings" panose="05000000000000000000" pitchFamily="2" charset="2"/>
              <a:buAutoNum type="arabicPeriod"/>
            </a:pPr>
            <a:endParaRPr lang="it-IT" altLang="it-IT" sz="1800">
              <a:cs typeface="Arial" panose="020B0604020202020204" pitchFamily="34" charset="0"/>
            </a:endParaRPr>
          </a:p>
          <a:p>
            <a:pPr marL="533400" indent="-533400">
              <a:lnSpc>
                <a:spcPct val="80000"/>
              </a:lnSpc>
              <a:buClr>
                <a:schemeClr val="hlink"/>
              </a:buClr>
              <a:buSzTx/>
              <a:buFont typeface="Wingdings" panose="05000000000000000000" pitchFamily="2" charset="2"/>
              <a:buAutoNum type="arabicPeriod"/>
            </a:pPr>
            <a:r>
              <a:rPr lang="it-IT" altLang="it-IT" sz="1800" b="1">
                <a:solidFill>
                  <a:schemeClr val="hlink"/>
                </a:solidFill>
                <a:cs typeface="Arial" panose="020B0604020202020204" pitchFamily="34" charset="0"/>
              </a:rPr>
              <a:t>Giochi non co-operativi</a:t>
            </a:r>
            <a:r>
              <a:rPr lang="it-IT" altLang="it-IT" sz="1800">
                <a:cs typeface="Arial" panose="020B0604020202020204" pitchFamily="34" charset="0"/>
              </a:rPr>
              <a:t>: sono </a:t>
            </a:r>
            <a:r>
              <a:rPr lang="it-IT" altLang="it-IT" sz="1800" b="1">
                <a:cs typeface="Arial" panose="020B0604020202020204" pitchFamily="34" charset="0"/>
              </a:rPr>
              <a:t>preclusi impegni reciproci</a:t>
            </a:r>
            <a:r>
              <a:rPr lang="it-IT" altLang="it-IT" sz="1800">
                <a:cs typeface="Arial" panose="020B0604020202020204" pitchFamily="34" charset="0"/>
              </a:rPr>
              <a:t> di tipo vincolante impedendo agli agenti di comunicare</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r>
              <a:rPr lang="it-IT" altLang="it-IT" sz="1800" b="1">
                <a:solidFill>
                  <a:schemeClr val="hlink"/>
                </a:solidFill>
                <a:cs typeface="Arial" panose="020B0604020202020204" pitchFamily="34" charset="0"/>
              </a:rPr>
              <a:t>Focus su giochi non co-operativi</a:t>
            </a:r>
            <a:r>
              <a:rPr lang="it-IT" altLang="it-IT" sz="1800">
                <a:cs typeface="Arial" panose="020B0604020202020204" pitchFamily="34" charset="0"/>
              </a:rPr>
              <a:t>: meno complessi, ma con importanti implicazioni economiche</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r>
              <a:rPr lang="it-IT" altLang="it-IT" sz="1800">
                <a:cs typeface="Arial" panose="020B0604020202020204" pitchFamily="34" charset="0"/>
              </a:rPr>
              <a:t>… in presenza di </a:t>
            </a:r>
            <a:r>
              <a:rPr lang="it-IT" altLang="it-IT" sz="1800" b="1">
                <a:solidFill>
                  <a:schemeClr val="hlink"/>
                </a:solidFill>
                <a:cs typeface="Arial" panose="020B0604020202020204" pitchFamily="34" charset="0"/>
              </a:rPr>
              <a:t>precise ipotesi</a:t>
            </a:r>
            <a:r>
              <a:rPr lang="it-IT" altLang="it-IT" sz="1800">
                <a:cs typeface="Arial" panose="020B0604020202020204" pitchFamily="34" charset="0"/>
              </a:rPr>
              <a:t>: perfetta razionalità, informazione perfetta, “</a:t>
            </a:r>
            <a:r>
              <a:rPr lang="it-IT" altLang="it-IT" sz="1800" b="1">
                <a:cs typeface="Arial" panose="020B0604020202020204" pitchFamily="34" charset="0"/>
              </a:rPr>
              <a:t>ipotesi </a:t>
            </a:r>
            <a:r>
              <a:rPr lang="it-IT" altLang="it-IT" sz="1800" b="1" i="1">
                <a:cs typeface="Arial" panose="020B0604020202020204" pitchFamily="34" charset="0"/>
              </a:rPr>
              <a:t>common-knowledge</a:t>
            </a:r>
            <a:r>
              <a:rPr lang="it-IT" altLang="it-IT" sz="1800">
                <a:cs typeface="Arial" panose="020B0604020202020204" pitchFamily="34" charset="0"/>
              </a:rPr>
              <a:t>” ► “</a:t>
            </a:r>
            <a:r>
              <a:rPr lang="it-IT" altLang="it-IT" sz="1800" i="1">
                <a:cs typeface="Arial" panose="020B0604020202020204" pitchFamily="34" charset="0"/>
              </a:rPr>
              <a:t>everybody knows, and everybody knows that everybody knows, and everybody knows that everybody knows that everybody knows</a:t>
            </a:r>
            <a:r>
              <a:rPr lang="it-IT" altLang="it-IT" sz="1800">
                <a:cs typeface="Arial" panose="020B0604020202020204" pitchFamily="34" charset="0"/>
              </a:rPr>
              <a:t>, … </a:t>
            </a:r>
          </a:p>
          <a:p>
            <a:pPr marL="533400" indent="-533400">
              <a:lnSpc>
                <a:spcPct val="80000"/>
              </a:lnSpc>
              <a:buClr>
                <a:schemeClr val="hlink"/>
              </a:buClr>
              <a:buSzTx/>
            </a:pPr>
            <a:endParaRPr lang="it-IT" altLang="it-IT" sz="1800"/>
          </a:p>
          <a:p>
            <a:pPr marL="533400" indent="-533400">
              <a:lnSpc>
                <a:spcPct val="80000"/>
              </a:lnSpc>
              <a:buFont typeface="Wingdings" panose="05000000000000000000" pitchFamily="2" charset="2"/>
              <a:buNone/>
            </a:pPr>
            <a:r>
              <a:rPr lang="it-IT" altLang="it-IT" sz="1800"/>
              <a:t>	</a:t>
            </a:r>
          </a:p>
          <a:p>
            <a:pPr marL="533400" indent="-533400">
              <a:lnSpc>
                <a:spcPct val="80000"/>
              </a:lnSpc>
            </a:pPr>
            <a:endParaRPr lang="it-IT" altLang="it-IT" sz="1800"/>
          </a:p>
          <a:p>
            <a:pPr marL="533400" indent="-533400">
              <a:lnSpc>
                <a:spcPct val="80000"/>
              </a:lnSpc>
            </a:pPr>
            <a:endParaRPr lang="it-IT" altLang="it-IT" sz="1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9187">
                                            <p:txEl>
                                              <p:pRg st="0" end="0"/>
                                            </p:txEl>
                                          </p:spTgt>
                                        </p:tgtEl>
                                        <p:attrNameLst>
                                          <p:attrName>style.visibility</p:attrName>
                                        </p:attrNameLst>
                                      </p:cBhvr>
                                      <p:to>
                                        <p:strVal val="visible"/>
                                      </p:to>
                                    </p:set>
                                    <p:anim calcmode="lin" valueType="num">
                                      <p:cBhvr additive="base">
                                        <p:cTn id="7" dur="500" fill="hold"/>
                                        <p:tgtEl>
                                          <p:spTgt spid="989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9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89187">
                                            <p:txEl>
                                              <p:pRg st="2" end="2"/>
                                            </p:txEl>
                                          </p:spTgt>
                                        </p:tgtEl>
                                        <p:attrNameLst>
                                          <p:attrName>style.visibility</p:attrName>
                                        </p:attrNameLst>
                                      </p:cBhvr>
                                      <p:to>
                                        <p:strVal val="visible"/>
                                      </p:to>
                                    </p:set>
                                    <p:anim calcmode="lin" valueType="num">
                                      <p:cBhvr additive="base">
                                        <p:cTn id="13" dur="500" fill="hold"/>
                                        <p:tgtEl>
                                          <p:spTgt spid="9891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91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89187">
                                            <p:txEl>
                                              <p:pRg st="4" end="4"/>
                                            </p:txEl>
                                          </p:spTgt>
                                        </p:tgtEl>
                                        <p:attrNameLst>
                                          <p:attrName>style.visibility</p:attrName>
                                        </p:attrNameLst>
                                      </p:cBhvr>
                                      <p:to>
                                        <p:strVal val="visible"/>
                                      </p:to>
                                    </p:set>
                                    <p:anim calcmode="lin" valueType="num">
                                      <p:cBhvr additive="base">
                                        <p:cTn id="19" dur="500" fill="hold"/>
                                        <p:tgtEl>
                                          <p:spTgt spid="98918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91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89187">
                                            <p:txEl>
                                              <p:pRg st="7" end="7"/>
                                            </p:txEl>
                                          </p:spTgt>
                                        </p:tgtEl>
                                        <p:attrNameLst>
                                          <p:attrName>style.visibility</p:attrName>
                                        </p:attrNameLst>
                                      </p:cBhvr>
                                      <p:to>
                                        <p:strVal val="visible"/>
                                      </p:to>
                                    </p:set>
                                    <p:anim calcmode="lin" valueType="num">
                                      <p:cBhvr additive="base">
                                        <p:cTn id="25" dur="500" fill="hold"/>
                                        <p:tgtEl>
                                          <p:spTgt spid="98918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891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89187">
                                            <p:txEl>
                                              <p:pRg st="9" end="9"/>
                                            </p:txEl>
                                          </p:spTgt>
                                        </p:tgtEl>
                                        <p:attrNameLst>
                                          <p:attrName>style.visibility</p:attrName>
                                        </p:attrNameLst>
                                      </p:cBhvr>
                                      <p:to>
                                        <p:strVal val="visible"/>
                                      </p:to>
                                    </p:set>
                                    <p:anim calcmode="lin" valueType="num">
                                      <p:cBhvr additive="base">
                                        <p:cTn id="31" dur="500" fill="hold"/>
                                        <p:tgtEl>
                                          <p:spTgt spid="989187">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8918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89187">
                                            <p:txEl>
                                              <p:pRg st="11" end="11"/>
                                            </p:txEl>
                                          </p:spTgt>
                                        </p:tgtEl>
                                        <p:attrNameLst>
                                          <p:attrName>style.visibility</p:attrName>
                                        </p:attrNameLst>
                                      </p:cBhvr>
                                      <p:to>
                                        <p:strVal val="visible"/>
                                      </p:to>
                                    </p:set>
                                    <p:anim calcmode="lin" valueType="num">
                                      <p:cBhvr additive="base">
                                        <p:cTn id="37" dur="500" fill="hold"/>
                                        <p:tgtEl>
                                          <p:spTgt spid="989187">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8918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9187"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D137975-366F-4A7B-A4E5-C7845CB9CFD3}"/>
              </a:ext>
            </a:extLst>
          </p:cNvPr>
          <p:cNvSpPr>
            <a:spLocks noGrp="1"/>
          </p:cNvSpPr>
          <p:nvPr>
            <p:ph type="sldNum" sz="quarter" idx="10"/>
          </p:nvPr>
        </p:nvSpPr>
        <p:spPr/>
        <p:txBody>
          <a:bodyPr/>
          <a:lstStyle/>
          <a:p>
            <a:fld id="{19EB01F3-F876-4E07-8C91-D6CB4CEAA0B8}" type="slidenum">
              <a:rPr lang="it-IT" altLang="it-IT"/>
              <a:pPr/>
              <a:t>58</a:t>
            </a:fld>
            <a:endParaRPr lang="it-IT" altLang="it-IT"/>
          </a:p>
        </p:txBody>
      </p:sp>
      <p:sp>
        <p:nvSpPr>
          <p:cNvPr id="995330" name="Rectangle 2">
            <a:extLst>
              <a:ext uri="{FF2B5EF4-FFF2-40B4-BE49-F238E27FC236}">
                <a16:creationId xmlns:a16="http://schemas.microsoft.com/office/drawing/2014/main" id="{6DC3BA0B-AD95-479B-BAAC-2713C76798CB}"/>
              </a:ext>
            </a:extLst>
          </p:cNvPr>
          <p:cNvSpPr>
            <a:spLocks noGrp="1" noChangeArrowheads="1"/>
          </p:cNvSpPr>
          <p:nvPr>
            <p:ph type="title"/>
          </p:nvPr>
        </p:nvSpPr>
        <p:spPr/>
        <p:txBody>
          <a:bodyPr/>
          <a:lstStyle/>
          <a:p>
            <a:pPr marL="330200" indent="-330200"/>
            <a:r>
              <a:rPr lang="en-GB" altLang="it-IT"/>
              <a:t>ii) Interazione strategica e teoria dei giochi</a:t>
            </a:r>
            <a:br>
              <a:rPr lang="en-GB" altLang="it-IT"/>
            </a:br>
            <a:r>
              <a:rPr lang="en-GB" altLang="it-IT" sz="1600"/>
              <a:t>ii.c) Giochi non-coop., s</a:t>
            </a:r>
            <a:r>
              <a:rPr lang="it-IT" altLang="it-IT" sz="1600"/>
              <a:t>trategia dominante, equilibrio di Nash</a:t>
            </a:r>
            <a:endParaRPr lang="en-GB" altLang="it-IT" sz="1600"/>
          </a:p>
        </p:txBody>
      </p:sp>
      <p:sp>
        <p:nvSpPr>
          <p:cNvPr id="995331" name="Rectangle 3">
            <a:extLst>
              <a:ext uri="{FF2B5EF4-FFF2-40B4-BE49-F238E27FC236}">
                <a16:creationId xmlns:a16="http://schemas.microsoft.com/office/drawing/2014/main" id="{8692D40B-90EB-47B2-B2A2-05A5BABE6273}"/>
              </a:ext>
            </a:extLst>
          </p:cNvPr>
          <p:cNvSpPr>
            <a:spLocks noGrp="1" noChangeArrowheads="1"/>
          </p:cNvSpPr>
          <p:nvPr>
            <p:ph type="body" idx="1"/>
          </p:nvPr>
        </p:nvSpPr>
        <p:spPr bwMode="auto">
          <a:xfrm>
            <a:off x="1116013" y="2217738"/>
            <a:ext cx="7559675" cy="464026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800">
                <a:cs typeface="Arial" panose="020B0604020202020204" pitchFamily="34" charset="0"/>
              </a:rPr>
              <a:t>Dato un gioco non co-operativo </a:t>
            </a:r>
            <a:r>
              <a:rPr lang="it-IT" altLang="it-IT" sz="1800" i="1">
                <a:cs typeface="Arial" panose="020B0604020202020204" pitchFamily="34" charset="0"/>
              </a:rPr>
              <a:t>à la Cournot</a:t>
            </a:r>
            <a:r>
              <a:rPr lang="it-IT" altLang="it-IT" sz="1800">
                <a:cs typeface="Arial" panose="020B0604020202020204" pitchFamily="34" charset="0"/>
              </a:rPr>
              <a:t>, esista una </a:t>
            </a:r>
            <a:r>
              <a:rPr lang="it-IT" altLang="it-IT" sz="1800" b="1">
                <a:cs typeface="Arial" panose="020B0604020202020204" pitchFamily="34" charset="0"/>
              </a:rPr>
              <a:t>coppia di strategie che massimizzi il </a:t>
            </a:r>
            <a:r>
              <a:rPr lang="it-IT" altLang="it-IT" sz="1800" b="1" i="1">
                <a:cs typeface="Arial" panose="020B0604020202020204" pitchFamily="34" charset="0"/>
              </a:rPr>
              <a:t>pay-off</a:t>
            </a:r>
            <a:r>
              <a:rPr lang="it-IT" altLang="it-IT" sz="1800" b="1">
                <a:cs typeface="Arial" panose="020B0604020202020204" pitchFamily="34" charset="0"/>
              </a:rPr>
              <a:t> di ciascun agente?</a:t>
            </a:r>
          </a:p>
          <a:p>
            <a:pPr marL="533400" indent="-533400">
              <a:lnSpc>
                <a:spcPct val="80000"/>
              </a:lnSpc>
              <a:buClr>
                <a:schemeClr val="hlink"/>
              </a:buClr>
              <a:buSzTx/>
            </a:pPr>
            <a:endParaRPr lang="it-IT" altLang="it-IT" sz="1800" b="1">
              <a:cs typeface="Arial" panose="020B0604020202020204" pitchFamily="34" charset="0"/>
            </a:endParaRPr>
          </a:p>
          <a:p>
            <a:pPr marL="533400" indent="-533400">
              <a:lnSpc>
                <a:spcPct val="80000"/>
              </a:lnSpc>
              <a:buClr>
                <a:schemeClr val="hlink"/>
              </a:buClr>
              <a:buSzTx/>
            </a:pPr>
            <a:r>
              <a:rPr lang="it-IT" altLang="it-IT" sz="1800" b="1">
                <a:solidFill>
                  <a:schemeClr val="hlink"/>
                </a:solidFill>
                <a:cs typeface="Arial" panose="020B0604020202020204" pitchFamily="34" charset="0"/>
              </a:rPr>
              <a:t>Equilibrio del gioco:</a:t>
            </a:r>
            <a:r>
              <a:rPr lang="it-IT" altLang="it-IT" sz="1800">
                <a:cs typeface="Arial" panose="020B0604020202020204" pitchFamily="34" charset="0"/>
              </a:rPr>
              <a:t>  coppia di strategie che nessun agente desidera cambiare</a:t>
            </a:r>
            <a:endParaRPr lang="it-IT" altLang="it-IT" sz="1800" b="1"/>
          </a:p>
          <a:p>
            <a:pPr marL="533400" indent="-533400">
              <a:lnSpc>
                <a:spcPct val="80000"/>
              </a:lnSpc>
              <a:buClr>
                <a:schemeClr val="hlink"/>
              </a:buClr>
              <a:buSzTx/>
            </a:pPr>
            <a:endParaRPr lang="it-IT" altLang="it-IT" sz="1800" b="1"/>
          </a:p>
          <a:p>
            <a:pPr marL="533400" indent="-533400">
              <a:lnSpc>
                <a:spcPct val="80000"/>
              </a:lnSpc>
              <a:buClr>
                <a:schemeClr val="hlink"/>
              </a:buClr>
              <a:buSzTx/>
            </a:pPr>
            <a:r>
              <a:rPr lang="it-IT" altLang="it-IT" sz="1800" b="1">
                <a:solidFill>
                  <a:schemeClr val="hlink"/>
                </a:solidFill>
              </a:rPr>
              <a:t>Due tipi di equilibrio:</a:t>
            </a:r>
          </a:p>
          <a:p>
            <a:pPr marL="533400" indent="-533400">
              <a:lnSpc>
                <a:spcPct val="80000"/>
              </a:lnSpc>
              <a:buClr>
                <a:schemeClr val="hlink"/>
              </a:buClr>
              <a:buSzTx/>
            </a:pPr>
            <a:endParaRPr lang="it-IT" altLang="it-IT" sz="1800" b="1">
              <a:solidFill>
                <a:schemeClr val="hlink"/>
              </a:solidFill>
            </a:endParaRPr>
          </a:p>
          <a:p>
            <a:pPr marL="533400" indent="-533400">
              <a:lnSpc>
                <a:spcPct val="80000"/>
              </a:lnSpc>
              <a:buClr>
                <a:schemeClr val="hlink"/>
              </a:buClr>
              <a:buSzTx/>
              <a:buFont typeface="Wingdings" panose="05000000000000000000" pitchFamily="2" charset="2"/>
              <a:buAutoNum type="arabicPeriod"/>
            </a:pPr>
            <a:r>
              <a:rPr lang="it-IT" altLang="it-IT" sz="1800" b="1">
                <a:solidFill>
                  <a:schemeClr val="hlink"/>
                </a:solidFill>
              </a:rPr>
              <a:t>Equilibrio con strategie dominanti:</a:t>
            </a:r>
            <a:r>
              <a:rPr lang="it-IT" altLang="it-IT" sz="1800" b="1"/>
              <a:t> </a:t>
            </a:r>
            <a:r>
              <a:rPr lang="it-IT" altLang="it-IT" sz="1800"/>
              <a:t>ciascun giocatore ha una strategia ottimale, </a:t>
            </a:r>
            <a:r>
              <a:rPr lang="it-IT" altLang="it-IT" sz="1800" b="1" u="sng"/>
              <a:t>invariante</a:t>
            </a:r>
            <a:r>
              <a:rPr lang="it-IT" altLang="it-IT" sz="1800"/>
              <a:t> rispetto alla strategia del rivale</a:t>
            </a:r>
          </a:p>
          <a:p>
            <a:pPr marL="533400" indent="-533400">
              <a:lnSpc>
                <a:spcPct val="80000"/>
              </a:lnSpc>
              <a:buClr>
                <a:schemeClr val="hlink"/>
              </a:buClr>
              <a:buSzTx/>
              <a:buFont typeface="Wingdings" panose="05000000000000000000" pitchFamily="2" charset="2"/>
              <a:buAutoNum type="arabicPeriod"/>
            </a:pPr>
            <a:endParaRPr lang="it-IT" altLang="it-IT" sz="1800" b="1"/>
          </a:p>
          <a:p>
            <a:pPr marL="533400" indent="-533400">
              <a:lnSpc>
                <a:spcPct val="80000"/>
              </a:lnSpc>
              <a:buClr>
                <a:schemeClr val="hlink"/>
              </a:buClr>
              <a:buSzTx/>
              <a:buFont typeface="Wingdings" panose="05000000000000000000" pitchFamily="2" charset="2"/>
              <a:buAutoNum type="arabicPeriod"/>
            </a:pPr>
            <a:r>
              <a:rPr lang="it-IT" altLang="it-IT" sz="1800" b="1">
                <a:solidFill>
                  <a:schemeClr val="hlink"/>
                </a:solidFill>
              </a:rPr>
              <a:t>Equilibrio di Nash:</a:t>
            </a:r>
            <a:r>
              <a:rPr lang="it-IT" altLang="it-IT" sz="1800" b="1"/>
              <a:t> </a:t>
            </a:r>
            <a:r>
              <a:rPr lang="it-IT" altLang="it-IT" sz="1800"/>
              <a:t>ciascun giocatore sceglie la strategia migliore </a:t>
            </a:r>
            <a:r>
              <a:rPr lang="it-IT" altLang="it-IT" sz="1800" b="1" u="sng"/>
              <a:t>data</a:t>
            </a:r>
            <a:r>
              <a:rPr lang="it-IT" altLang="it-IT" sz="1800"/>
              <a:t> la strategia del rivale</a:t>
            </a:r>
          </a:p>
          <a:p>
            <a:pPr marL="533400" indent="-533400">
              <a:lnSpc>
                <a:spcPct val="80000"/>
              </a:lnSpc>
              <a:buClr>
                <a:schemeClr val="hlink"/>
              </a:buClr>
              <a:buSzTx/>
            </a:pPr>
            <a:endParaRPr lang="it-IT" altLang="it-IT" sz="1800" b="1"/>
          </a:p>
          <a:p>
            <a:pPr marL="533400" indent="-533400">
              <a:lnSpc>
                <a:spcPct val="80000"/>
              </a:lnSpc>
              <a:buClr>
                <a:schemeClr val="hlink"/>
              </a:buClr>
              <a:buSzTx/>
            </a:pPr>
            <a:r>
              <a:rPr lang="it-IT" altLang="it-IT" sz="1800" b="1">
                <a:solidFill>
                  <a:schemeClr val="hlink"/>
                </a:solidFill>
              </a:rPr>
              <a:t>NB:</a:t>
            </a:r>
            <a:r>
              <a:rPr lang="it-IT" altLang="it-IT" sz="1800" b="1"/>
              <a:t> equilibri coincidenti solo in presenza di un vettore di strategie dominanti per entrambi i giocatori</a:t>
            </a: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95331">
                                            <p:txEl>
                                              <p:pRg st="0" end="0"/>
                                            </p:txEl>
                                          </p:spTgt>
                                        </p:tgtEl>
                                        <p:attrNameLst>
                                          <p:attrName>style.visibility</p:attrName>
                                        </p:attrNameLst>
                                      </p:cBhvr>
                                      <p:to>
                                        <p:strVal val="visible"/>
                                      </p:to>
                                    </p:set>
                                    <p:anim calcmode="lin" valueType="num">
                                      <p:cBhvr additive="base">
                                        <p:cTn id="7" dur="500" fill="hold"/>
                                        <p:tgtEl>
                                          <p:spTgt spid="9953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953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95331">
                                            <p:txEl>
                                              <p:pRg st="2" end="2"/>
                                            </p:txEl>
                                          </p:spTgt>
                                        </p:tgtEl>
                                        <p:attrNameLst>
                                          <p:attrName>style.visibility</p:attrName>
                                        </p:attrNameLst>
                                      </p:cBhvr>
                                      <p:to>
                                        <p:strVal val="visible"/>
                                      </p:to>
                                    </p:set>
                                    <p:anim calcmode="lin" valueType="num">
                                      <p:cBhvr additive="base">
                                        <p:cTn id="13" dur="500" fill="hold"/>
                                        <p:tgtEl>
                                          <p:spTgt spid="9953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953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95331">
                                            <p:txEl>
                                              <p:pRg st="4" end="4"/>
                                            </p:txEl>
                                          </p:spTgt>
                                        </p:tgtEl>
                                        <p:attrNameLst>
                                          <p:attrName>style.visibility</p:attrName>
                                        </p:attrNameLst>
                                      </p:cBhvr>
                                      <p:to>
                                        <p:strVal val="visible"/>
                                      </p:to>
                                    </p:set>
                                    <p:anim calcmode="lin" valueType="num">
                                      <p:cBhvr additive="base">
                                        <p:cTn id="19" dur="500" fill="hold"/>
                                        <p:tgtEl>
                                          <p:spTgt spid="99533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953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95331">
                                            <p:txEl>
                                              <p:pRg st="6" end="6"/>
                                            </p:txEl>
                                          </p:spTgt>
                                        </p:tgtEl>
                                        <p:attrNameLst>
                                          <p:attrName>style.visibility</p:attrName>
                                        </p:attrNameLst>
                                      </p:cBhvr>
                                      <p:to>
                                        <p:strVal val="visible"/>
                                      </p:to>
                                    </p:set>
                                    <p:anim calcmode="lin" valueType="num">
                                      <p:cBhvr additive="base">
                                        <p:cTn id="25" dur="500" fill="hold"/>
                                        <p:tgtEl>
                                          <p:spTgt spid="99533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953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95331">
                                            <p:txEl>
                                              <p:pRg st="8" end="8"/>
                                            </p:txEl>
                                          </p:spTgt>
                                        </p:tgtEl>
                                        <p:attrNameLst>
                                          <p:attrName>style.visibility</p:attrName>
                                        </p:attrNameLst>
                                      </p:cBhvr>
                                      <p:to>
                                        <p:strVal val="visible"/>
                                      </p:to>
                                    </p:set>
                                    <p:anim calcmode="lin" valueType="num">
                                      <p:cBhvr additive="base">
                                        <p:cTn id="31" dur="500" fill="hold"/>
                                        <p:tgtEl>
                                          <p:spTgt spid="99533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9533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95331">
                                            <p:txEl>
                                              <p:pRg st="10" end="10"/>
                                            </p:txEl>
                                          </p:spTgt>
                                        </p:tgtEl>
                                        <p:attrNameLst>
                                          <p:attrName>style.visibility</p:attrName>
                                        </p:attrNameLst>
                                      </p:cBhvr>
                                      <p:to>
                                        <p:strVal val="visible"/>
                                      </p:to>
                                    </p:set>
                                    <p:anim calcmode="lin" valueType="num">
                                      <p:cBhvr additive="base">
                                        <p:cTn id="37" dur="500" fill="hold"/>
                                        <p:tgtEl>
                                          <p:spTgt spid="995331">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9533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5331"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 name="Segnaposto numero diapositiva 3">
            <a:extLst>
              <a:ext uri="{FF2B5EF4-FFF2-40B4-BE49-F238E27FC236}">
                <a16:creationId xmlns:a16="http://schemas.microsoft.com/office/drawing/2014/main" id="{C208A0A4-C25A-4237-9505-A03AD4434F7A}"/>
              </a:ext>
            </a:extLst>
          </p:cNvPr>
          <p:cNvSpPr>
            <a:spLocks noGrp="1"/>
          </p:cNvSpPr>
          <p:nvPr>
            <p:ph type="sldNum" sz="quarter" idx="10"/>
          </p:nvPr>
        </p:nvSpPr>
        <p:spPr/>
        <p:txBody>
          <a:bodyPr/>
          <a:lstStyle/>
          <a:p>
            <a:fld id="{20B9FBB4-AC15-48FB-98F7-85265FC0D491}" type="slidenum">
              <a:rPr lang="it-IT" altLang="it-IT"/>
              <a:pPr/>
              <a:t>59</a:t>
            </a:fld>
            <a:endParaRPr lang="it-IT" altLang="it-IT"/>
          </a:p>
        </p:txBody>
      </p:sp>
      <p:sp>
        <p:nvSpPr>
          <p:cNvPr id="847876" name="Rectangle 4">
            <a:extLst>
              <a:ext uri="{FF2B5EF4-FFF2-40B4-BE49-F238E27FC236}">
                <a16:creationId xmlns:a16="http://schemas.microsoft.com/office/drawing/2014/main" id="{0400DCC9-56A1-4A56-990B-D2E4DF548AAB}"/>
              </a:ext>
            </a:extLst>
          </p:cNvPr>
          <p:cNvSpPr>
            <a:spLocks noGrp="1" noChangeArrowheads="1"/>
          </p:cNvSpPr>
          <p:nvPr>
            <p:ph type="title"/>
          </p:nvPr>
        </p:nvSpPr>
        <p:spPr/>
        <p:txBody>
          <a:bodyPr/>
          <a:lstStyle/>
          <a:p>
            <a:r>
              <a:rPr lang="it-IT" altLang="it-IT"/>
              <a:t>Figura 13 – Equilibrio con strategie dominanti</a:t>
            </a:r>
          </a:p>
        </p:txBody>
      </p:sp>
      <p:sp>
        <p:nvSpPr>
          <p:cNvPr id="847886" name="Rectangle 14">
            <a:extLst>
              <a:ext uri="{FF2B5EF4-FFF2-40B4-BE49-F238E27FC236}">
                <a16:creationId xmlns:a16="http://schemas.microsoft.com/office/drawing/2014/main" id="{1B66FCED-32A4-4649-87AC-1E2E5F42EEEB}"/>
              </a:ext>
            </a:extLst>
          </p:cNvPr>
          <p:cNvSpPr>
            <a:spLocks noChangeArrowheads="1"/>
          </p:cNvSpPr>
          <p:nvPr/>
        </p:nvSpPr>
        <p:spPr bwMode="auto">
          <a:xfrm>
            <a:off x="6115050" y="5699125"/>
            <a:ext cx="2284413"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10, 11</a:t>
            </a:r>
          </a:p>
        </p:txBody>
      </p:sp>
      <p:sp>
        <p:nvSpPr>
          <p:cNvPr id="847885" name="Rectangle 13">
            <a:extLst>
              <a:ext uri="{FF2B5EF4-FFF2-40B4-BE49-F238E27FC236}">
                <a16:creationId xmlns:a16="http://schemas.microsoft.com/office/drawing/2014/main" id="{3495803F-EF98-42E7-AD93-DF5014063536}"/>
              </a:ext>
            </a:extLst>
          </p:cNvPr>
          <p:cNvSpPr>
            <a:spLocks noChangeArrowheads="1"/>
          </p:cNvSpPr>
          <p:nvPr/>
        </p:nvSpPr>
        <p:spPr bwMode="auto">
          <a:xfrm>
            <a:off x="3832225" y="5699125"/>
            <a:ext cx="2282825"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12, 12</a:t>
            </a:r>
          </a:p>
        </p:txBody>
      </p:sp>
      <p:sp>
        <p:nvSpPr>
          <p:cNvPr id="847884" name="Rectangle 12">
            <a:extLst>
              <a:ext uri="{FF2B5EF4-FFF2-40B4-BE49-F238E27FC236}">
                <a16:creationId xmlns:a16="http://schemas.microsoft.com/office/drawing/2014/main" id="{73A30B98-DBE6-43CC-AD9E-948935F727F7}"/>
              </a:ext>
            </a:extLst>
          </p:cNvPr>
          <p:cNvSpPr>
            <a:spLocks noChangeArrowheads="1"/>
          </p:cNvSpPr>
          <p:nvPr/>
        </p:nvSpPr>
        <p:spPr bwMode="auto">
          <a:xfrm>
            <a:off x="1547813" y="5699125"/>
            <a:ext cx="2284412"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No</a:t>
            </a:r>
          </a:p>
        </p:txBody>
      </p:sp>
      <p:sp>
        <p:nvSpPr>
          <p:cNvPr id="847883" name="Rectangle 11">
            <a:extLst>
              <a:ext uri="{FF2B5EF4-FFF2-40B4-BE49-F238E27FC236}">
                <a16:creationId xmlns:a16="http://schemas.microsoft.com/office/drawing/2014/main" id="{F0E1ADFC-2016-4CF8-AEB1-FC37758B154D}"/>
              </a:ext>
            </a:extLst>
          </p:cNvPr>
          <p:cNvSpPr>
            <a:spLocks noChangeArrowheads="1"/>
          </p:cNvSpPr>
          <p:nvPr/>
        </p:nvSpPr>
        <p:spPr bwMode="auto">
          <a:xfrm>
            <a:off x="6115050" y="4583113"/>
            <a:ext cx="2284413"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20, 10</a:t>
            </a:r>
          </a:p>
        </p:txBody>
      </p:sp>
      <p:sp>
        <p:nvSpPr>
          <p:cNvPr id="847882" name="Rectangle 10">
            <a:extLst>
              <a:ext uri="{FF2B5EF4-FFF2-40B4-BE49-F238E27FC236}">
                <a16:creationId xmlns:a16="http://schemas.microsoft.com/office/drawing/2014/main" id="{BDB2CF4B-E682-41C2-9DAA-2A35DB62FDBB}"/>
              </a:ext>
            </a:extLst>
          </p:cNvPr>
          <p:cNvSpPr>
            <a:spLocks noChangeArrowheads="1"/>
          </p:cNvSpPr>
          <p:nvPr/>
        </p:nvSpPr>
        <p:spPr bwMode="auto">
          <a:xfrm>
            <a:off x="3832225" y="4583113"/>
            <a:ext cx="2282825"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15, 14</a:t>
            </a:r>
          </a:p>
        </p:txBody>
      </p:sp>
      <p:sp>
        <p:nvSpPr>
          <p:cNvPr id="847881" name="Rectangle 9">
            <a:extLst>
              <a:ext uri="{FF2B5EF4-FFF2-40B4-BE49-F238E27FC236}">
                <a16:creationId xmlns:a16="http://schemas.microsoft.com/office/drawing/2014/main" id="{1970F6CC-9416-4A22-A3EA-517433E75887}"/>
              </a:ext>
            </a:extLst>
          </p:cNvPr>
          <p:cNvSpPr>
            <a:spLocks noChangeArrowheads="1"/>
          </p:cNvSpPr>
          <p:nvPr/>
        </p:nvSpPr>
        <p:spPr bwMode="auto">
          <a:xfrm>
            <a:off x="1547813" y="4583113"/>
            <a:ext cx="2284412"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Si</a:t>
            </a:r>
          </a:p>
        </p:txBody>
      </p:sp>
      <p:sp>
        <p:nvSpPr>
          <p:cNvPr id="847880" name="Rectangle 8">
            <a:extLst>
              <a:ext uri="{FF2B5EF4-FFF2-40B4-BE49-F238E27FC236}">
                <a16:creationId xmlns:a16="http://schemas.microsoft.com/office/drawing/2014/main" id="{398CD694-97F9-4C5D-A3B2-584CF4E2E798}"/>
              </a:ext>
            </a:extLst>
          </p:cNvPr>
          <p:cNvSpPr>
            <a:spLocks noChangeArrowheads="1"/>
          </p:cNvSpPr>
          <p:nvPr/>
        </p:nvSpPr>
        <p:spPr bwMode="auto">
          <a:xfrm>
            <a:off x="6115050" y="3468688"/>
            <a:ext cx="2284413"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No</a:t>
            </a:r>
          </a:p>
        </p:txBody>
      </p:sp>
      <p:sp>
        <p:nvSpPr>
          <p:cNvPr id="847879" name="Rectangle 7">
            <a:extLst>
              <a:ext uri="{FF2B5EF4-FFF2-40B4-BE49-F238E27FC236}">
                <a16:creationId xmlns:a16="http://schemas.microsoft.com/office/drawing/2014/main" id="{E153DBE7-82C7-42B7-9041-D6CF90CB4D88}"/>
              </a:ext>
            </a:extLst>
          </p:cNvPr>
          <p:cNvSpPr>
            <a:spLocks noChangeArrowheads="1"/>
          </p:cNvSpPr>
          <p:nvPr/>
        </p:nvSpPr>
        <p:spPr bwMode="auto">
          <a:xfrm>
            <a:off x="3832225" y="3468688"/>
            <a:ext cx="2282825"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Si</a:t>
            </a:r>
          </a:p>
        </p:txBody>
      </p:sp>
      <p:sp>
        <p:nvSpPr>
          <p:cNvPr id="847878" name="Rectangle 6">
            <a:extLst>
              <a:ext uri="{FF2B5EF4-FFF2-40B4-BE49-F238E27FC236}">
                <a16:creationId xmlns:a16="http://schemas.microsoft.com/office/drawing/2014/main" id="{C606F7C5-02F6-491F-BDA8-FC05A8DB1BAA}"/>
              </a:ext>
            </a:extLst>
          </p:cNvPr>
          <p:cNvSpPr>
            <a:spLocks noChangeArrowheads="1"/>
          </p:cNvSpPr>
          <p:nvPr/>
        </p:nvSpPr>
        <p:spPr bwMode="auto">
          <a:xfrm>
            <a:off x="1547813" y="3468688"/>
            <a:ext cx="2284412"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nSpc>
                <a:spcPct val="100000"/>
              </a:lnSpc>
              <a:buFont typeface="Wingdings" panose="05000000000000000000" pitchFamily="2" charset="2"/>
              <a:buNone/>
            </a:pPr>
            <a:endParaRPr lang="en-US" altLang="it-IT"/>
          </a:p>
        </p:txBody>
      </p:sp>
      <p:grpSp>
        <p:nvGrpSpPr>
          <p:cNvPr id="847902" name="Group 30">
            <a:extLst>
              <a:ext uri="{FF2B5EF4-FFF2-40B4-BE49-F238E27FC236}">
                <a16:creationId xmlns:a16="http://schemas.microsoft.com/office/drawing/2014/main" id="{57D0A890-53A2-43A4-BF7B-B46D5E59FBA6}"/>
              </a:ext>
            </a:extLst>
          </p:cNvPr>
          <p:cNvGrpSpPr>
            <a:grpSpLocks/>
          </p:cNvGrpSpPr>
          <p:nvPr/>
        </p:nvGrpSpPr>
        <p:grpSpPr bwMode="auto">
          <a:xfrm>
            <a:off x="1558925" y="3468688"/>
            <a:ext cx="6851650" cy="3344862"/>
            <a:chOff x="1156" y="1752"/>
            <a:chExt cx="4316" cy="2107"/>
          </a:xfrm>
        </p:grpSpPr>
        <p:sp>
          <p:nvSpPr>
            <p:cNvPr id="847887" name="Line 15">
              <a:extLst>
                <a:ext uri="{FF2B5EF4-FFF2-40B4-BE49-F238E27FC236}">
                  <a16:creationId xmlns:a16="http://schemas.microsoft.com/office/drawing/2014/main" id="{1559229A-4A00-46DA-8A1F-AB9F3FE466CB}"/>
                </a:ext>
              </a:extLst>
            </p:cNvPr>
            <p:cNvSpPr>
              <a:spLocks noChangeShapeType="1"/>
            </p:cNvSpPr>
            <p:nvPr/>
          </p:nvSpPr>
          <p:spPr bwMode="auto">
            <a:xfrm>
              <a:off x="1156" y="1752"/>
              <a:ext cx="4316"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7888" name="Line 16">
              <a:extLst>
                <a:ext uri="{FF2B5EF4-FFF2-40B4-BE49-F238E27FC236}">
                  <a16:creationId xmlns:a16="http://schemas.microsoft.com/office/drawing/2014/main" id="{4F79DBFF-B5E0-4C66-8CF8-DC4A5D05DD9E}"/>
                </a:ext>
              </a:extLst>
            </p:cNvPr>
            <p:cNvSpPr>
              <a:spLocks noChangeShapeType="1"/>
            </p:cNvSpPr>
            <p:nvPr/>
          </p:nvSpPr>
          <p:spPr bwMode="auto">
            <a:xfrm>
              <a:off x="1156" y="2454"/>
              <a:ext cx="43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7889" name="Line 17">
              <a:extLst>
                <a:ext uri="{FF2B5EF4-FFF2-40B4-BE49-F238E27FC236}">
                  <a16:creationId xmlns:a16="http://schemas.microsoft.com/office/drawing/2014/main" id="{84FABF65-816A-48E1-8EEE-141094BAEF4B}"/>
                </a:ext>
              </a:extLst>
            </p:cNvPr>
            <p:cNvSpPr>
              <a:spLocks noChangeShapeType="1"/>
            </p:cNvSpPr>
            <p:nvPr/>
          </p:nvSpPr>
          <p:spPr bwMode="auto">
            <a:xfrm>
              <a:off x="1156" y="3157"/>
              <a:ext cx="43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7890" name="Line 18">
              <a:extLst>
                <a:ext uri="{FF2B5EF4-FFF2-40B4-BE49-F238E27FC236}">
                  <a16:creationId xmlns:a16="http://schemas.microsoft.com/office/drawing/2014/main" id="{B13740E2-5077-4B0F-8656-10D382D25C67}"/>
                </a:ext>
              </a:extLst>
            </p:cNvPr>
            <p:cNvSpPr>
              <a:spLocks noChangeShapeType="1"/>
            </p:cNvSpPr>
            <p:nvPr/>
          </p:nvSpPr>
          <p:spPr bwMode="auto">
            <a:xfrm>
              <a:off x="1156" y="3859"/>
              <a:ext cx="4316"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7891" name="Line 19">
              <a:extLst>
                <a:ext uri="{FF2B5EF4-FFF2-40B4-BE49-F238E27FC236}">
                  <a16:creationId xmlns:a16="http://schemas.microsoft.com/office/drawing/2014/main" id="{EB369AD1-308C-4345-9AC8-66CBB9F75CBA}"/>
                </a:ext>
              </a:extLst>
            </p:cNvPr>
            <p:cNvSpPr>
              <a:spLocks noChangeShapeType="1"/>
            </p:cNvSpPr>
            <p:nvPr/>
          </p:nvSpPr>
          <p:spPr bwMode="auto">
            <a:xfrm>
              <a:off x="1156" y="1752"/>
              <a:ext cx="0" cy="2107"/>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7892" name="Line 20">
              <a:extLst>
                <a:ext uri="{FF2B5EF4-FFF2-40B4-BE49-F238E27FC236}">
                  <a16:creationId xmlns:a16="http://schemas.microsoft.com/office/drawing/2014/main" id="{7477CD32-FCC8-4D30-A7B2-014F13FF8CD7}"/>
                </a:ext>
              </a:extLst>
            </p:cNvPr>
            <p:cNvSpPr>
              <a:spLocks noChangeShapeType="1"/>
            </p:cNvSpPr>
            <p:nvPr/>
          </p:nvSpPr>
          <p:spPr bwMode="auto">
            <a:xfrm>
              <a:off x="2595" y="1752"/>
              <a:ext cx="0" cy="21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7893" name="Line 21">
              <a:extLst>
                <a:ext uri="{FF2B5EF4-FFF2-40B4-BE49-F238E27FC236}">
                  <a16:creationId xmlns:a16="http://schemas.microsoft.com/office/drawing/2014/main" id="{B35AA3A5-33A0-4489-8958-D8CCD99C6F50}"/>
                </a:ext>
              </a:extLst>
            </p:cNvPr>
            <p:cNvSpPr>
              <a:spLocks noChangeShapeType="1"/>
            </p:cNvSpPr>
            <p:nvPr/>
          </p:nvSpPr>
          <p:spPr bwMode="auto">
            <a:xfrm>
              <a:off x="4033" y="1752"/>
              <a:ext cx="0" cy="21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7894" name="Line 22">
              <a:extLst>
                <a:ext uri="{FF2B5EF4-FFF2-40B4-BE49-F238E27FC236}">
                  <a16:creationId xmlns:a16="http://schemas.microsoft.com/office/drawing/2014/main" id="{CA847AB6-CCFA-433A-B15E-E0C85897AEF6}"/>
                </a:ext>
              </a:extLst>
            </p:cNvPr>
            <p:cNvSpPr>
              <a:spLocks noChangeShapeType="1"/>
            </p:cNvSpPr>
            <p:nvPr/>
          </p:nvSpPr>
          <p:spPr bwMode="auto">
            <a:xfrm>
              <a:off x="5472" y="1752"/>
              <a:ext cx="0" cy="2107"/>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847897" name="Rectangle 25">
            <a:extLst>
              <a:ext uri="{FF2B5EF4-FFF2-40B4-BE49-F238E27FC236}">
                <a16:creationId xmlns:a16="http://schemas.microsoft.com/office/drawing/2014/main" id="{1A42FDEF-C210-4625-B7B9-5C4D49E9155C}"/>
              </a:ext>
            </a:extLst>
          </p:cNvPr>
          <p:cNvSpPr>
            <a:spLocks noChangeArrowheads="1"/>
          </p:cNvSpPr>
          <p:nvPr/>
        </p:nvSpPr>
        <p:spPr bwMode="auto">
          <a:xfrm>
            <a:off x="900113" y="5419725"/>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A</a:t>
            </a:r>
          </a:p>
        </p:txBody>
      </p:sp>
      <p:sp>
        <p:nvSpPr>
          <p:cNvPr id="847898" name="Rectangle 26">
            <a:extLst>
              <a:ext uri="{FF2B5EF4-FFF2-40B4-BE49-F238E27FC236}">
                <a16:creationId xmlns:a16="http://schemas.microsoft.com/office/drawing/2014/main" id="{6BC8057D-1D4E-4424-93DD-0898FD87C6B5}"/>
              </a:ext>
            </a:extLst>
          </p:cNvPr>
          <p:cNvSpPr>
            <a:spLocks noChangeArrowheads="1"/>
          </p:cNvSpPr>
          <p:nvPr/>
        </p:nvSpPr>
        <p:spPr bwMode="auto">
          <a:xfrm>
            <a:off x="5940425" y="2997200"/>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B</a:t>
            </a:r>
          </a:p>
        </p:txBody>
      </p:sp>
      <p:sp>
        <p:nvSpPr>
          <p:cNvPr id="847903" name="Text Box 31">
            <a:extLst>
              <a:ext uri="{FF2B5EF4-FFF2-40B4-BE49-F238E27FC236}">
                <a16:creationId xmlns:a16="http://schemas.microsoft.com/office/drawing/2014/main" id="{4BEF9B34-B206-4044-AD9D-D0E1A535C651}"/>
              </a:ext>
            </a:extLst>
          </p:cNvPr>
          <p:cNvSpPr txBox="1">
            <a:spLocks noChangeArrowheads="1"/>
          </p:cNvSpPr>
          <p:nvPr/>
        </p:nvSpPr>
        <p:spPr bwMode="auto">
          <a:xfrm>
            <a:off x="1187450" y="1997075"/>
            <a:ext cx="7345363" cy="114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500" b="1">
                <a:solidFill>
                  <a:schemeClr val="hlink"/>
                </a:solidFill>
              </a:rPr>
              <a:t>Strategia dominante: </a:t>
            </a:r>
          </a:p>
          <a:p>
            <a:pPr algn="l"/>
            <a:r>
              <a:rPr lang="it-IT" altLang="it-IT" sz="1500"/>
              <a:t>- Io faccio la cosa migliore, </a:t>
            </a:r>
            <a:r>
              <a:rPr lang="it-IT" altLang="it-IT" sz="1500" i="1"/>
              <a:t>a prescindere da ciò che tu fai</a:t>
            </a:r>
          </a:p>
          <a:p>
            <a:pPr algn="l"/>
            <a:r>
              <a:rPr lang="it-IT" altLang="it-IT" sz="1500"/>
              <a:t>- Tu fai la cosa migliore, </a:t>
            </a:r>
            <a:r>
              <a:rPr lang="it-IT" altLang="it-IT" sz="1500" i="1"/>
              <a:t>a prescindere da ciò che faccio io</a:t>
            </a:r>
          </a:p>
        </p:txBody>
      </p:sp>
      <p:sp>
        <p:nvSpPr>
          <p:cNvPr id="847904" name="Text Box 32">
            <a:extLst>
              <a:ext uri="{FF2B5EF4-FFF2-40B4-BE49-F238E27FC236}">
                <a16:creationId xmlns:a16="http://schemas.microsoft.com/office/drawing/2014/main" id="{1C4F47C0-0EFD-4726-9907-814D0E18498F}"/>
              </a:ext>
            </a:extLst>
          </p:cNvPr>
          <p:cNvSpPr txBox="1">
            <a:spLocks noChangeArrowheads="1"/>
          </p:cNvSpPr>
          <p:nvPr/>
        </p:nvSpPr>
        <p:spPr bwMode="auto">
          <a:xfrm>
            <a:off x="-71438" y="4724400"/>
            <a:ext cx="19796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t>Supponi di essere </a:t>
            </a:r>
          </a:p>
        </p:txBody>
      </p:sp>
      <p:sp>
        <p:nvSpPr>
          <p:cNvPr id="847906" name="Text Box 34">
            <a:extLst>
              <a:ext uri="{FF2B5EF4-FFF2-40B4-BE49-F238E27FC236}">
                <a16:creationId xmlns:a16="http://schemas.microsoft.com/office/drawing/2014/main" id="{34F0E979-04C3-4B79-9FCF-CBDDE8254E23}"/>
              </a:ext>
            </a:extLst>
          </p:cNvPr>
          <p:cNvSpPr txBox="1">
            <a:spLocks noChangeArrowheads="1"/>
          </p:cNvSpPr>
          <p:nvPr/>
        </p:nvSpPr>
        <p:spPr bwMode="auto">
          <a:xfrm>
            <a:off x="1763713" y="3644900"/>
            <a:ext cx="180022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Cosa giocheresti se B scegliesse SI?</a:t>
            </a:r>
          </a:p>
        </p:txBody>
      </p:sp>
      <p:sp>
        <p:nvSpPr>
          <p:cNvPr id="847907" name="Rectangle 35">
            <a:extLst>
              <a:ext uri="{FF2B5EF4-FFF2-40B4-BE49-F238E27FC236}">
                <a16:creationId xmlns:a16="http://schemas.microsoft.com/office/drawing/2014/main" id="{9A201C12-8AF1-48B8-A9E7-708207864674}"/>
              </a:ext>
            </a:extLst>
          </p:cNvPr>
          <p:cNvSpPr>
            <a:spLocks noChangeArrowheads="1"/>
          </p:cNvSpPr>
          <p:nvPr/>
        </p:nvSpPr>
        <p:spPr bwMode="auto">
          <a:xfrm>
            <a:off x="3876675" y="4581525"/>
            <a:ext cx="2233613" cy="2276475"/>
          </a:xfrm>
          <a:prstGeom prst="rect">
            <a:avLst/>
          </a:prstGeom>
          <a:solidFill>
            <a:schemeClr val="accent1">
              <a:alpha val="42000"/>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47908" name="Rectangle 36">
            <a:extLst>
              <a:ext uri="{FF2B5EF4-FFF2-40B4-BE49-F238E27FC236}">
                <a16:creationId xmlns:a16="http://schemas.microsoft.com/office/drawing/2014/main" id="{EAA9D968-1614-4371-BC57-7BE93B148717}"/>
              </a:ext>
            </a:extLst>
          </p:cNvPr>
          <p:cNvSpPr>
            <a:spLocks noChangeArrowheads="1"/>
          </p:cNvSpPr>
          <p:nvPr/>
        </p:nvSpPr>
        <p:spPr bwMode="auto">
          <a:xfrm>
            <a:off x="1593850" y="4594225"/>
            <a:ext cx="2232025" cy="1079500"/>
          </a:xfrm>
          <a:prstGeom prst="rect">
            <a:avLst/>
          </a:prstGeom>
          <a:solidFill>
            <a:srgbClr val="3366FF">
              <a:alpha val="58000"/>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47909" name="Text Box 37">
            <a:extLst>
              <a:ext uri="{FF2B5EF4-FFF2-40B4-BE49-F238E27FC236}">
                <a16:creationId xmlns:a16="http://schemas.microsoft.com/office/drawing/2014/main" id="{094CEA6D-3C16-44AD-9CC1-2C345964E4BD}"/>
              </a:ext>
            </a:extLst>
          </p:cNvPr>
          <p:cNvSpPr txBox="1">
            <a:spLocks noChangeArrowheads="1"/>
          </p:cNvSpPr>
          <p:nvPr/>
        </p:nvSpPr>
        <p:spPr bwMode="auto">
          <a:xfrm>
            <a:off x="1763713" y="3644900"/>
            <a:ext cx="180022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Cosa giocheresti se B scegliesse NO?</a:t>
            </a:r>
          </a:p>
        </p:txBody>
      </p:sp>
      <p:sp>
        <p:nvSpPr>
          <p:cNvPr id="847910" name="Rectangle 38">
            <a:extLst>
              <a:ext uri="{FF2B5EF4-FFF2-40B4-BE49-F238E27FC236}">
                <a16:creationId xmlns:a16="http://schemas.microsoft.com/office/drawing/2014/main" id="{1569C95A-3659-4A8A-91E7-AD5A4BCCE643}"/>
              </a:ext>
            </a:extLst>
          </p:cNvPr>
          <p:cNvSpPr>
            <a:spLocks noChangeArrowheads="1"/>
          </p:cNvSpPr>
          <p:nvPr/>
        </p:nvSpPr>
        <p:spPr bwMode="auto">
          <a:xfrm>
            <a:off x="6143625" y="4594225"/>
            <a:ext cx="2232025" cy="2173288"/>
          </a:xfrm>
          <a:prstGeom prst="rect">
            <a:avLst/>
          </a:prstGeom>
          <a:solidFill>
            <a:schemeClr val="accent1">
              <a:alpha val="53999"/>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47911" name="Text Box 39">
            <a:extLst>
              <a:ext uri="{FF2B5EF4-FFF2-40B4-BE49-F238E27FC236}">
                <a16:creationId xmlns:a16="http://schemas.microsoft.com/office/drawing/2014/main" id="{C5A8EBD5-9690-4E8B-A7D5-EDF191F53090}"/>
              </a:ext>
            </a:extLst>
          </p:cNvPr>
          <p:cNvSpPr txBox="1">
            <a:spLocks noChangeArrowheads="1"/>
          </p:cNvSpPr>
          <p:nvPr/>
        </p:nvSpPr>
        <p:spPr bwMode="auto">
          <a:xfrm>
            <a:off x="3563938" y="2997200"/>
            <a:ext cx="244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t>Supponi di essere</a:t>
            </a:r>
          </a:p>
        </p:txBody>
      </p:sp>
      <p:sp>
        <p:nvSpPr>
          <p:cNvPr id="847912" name="Text Box 40">
            <a:extLst>
              <a:ext uri="{FF2B5EF4-FFF2-40B4-BE49-F238E27FC236}">
                <a16:creationId xmlns:a16="http://schemas.microsoft.com/office/drawing/2014/main" id="{F4CA82C7-CCE0-460C-BB4A-342C60D17BE1}"/>
              </a:ext>
            </a:extLst>
          </p:cNvPr>
          <p:cNvSpPr txBox="1">
            <a:spLocks noChangeArrowheads="1"/>
          </p:cNvSpPr>
          <p:nvPr/>
        </p:nvSpPr>
        <p:spPr bwMode="auto">
          <a:xfrm>
            <a:off x="1835150" y="3573463"/>
            <a:ext cx="180022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Cosa giocheresti se A scegliesse SI?</a:t>
            </a:r>
          </a:p>
        </p:txBody>
      </p:sp>
      <p:sp>
        <p:nvSpPr>
          <p:cNvPr id="847913" name="Rectangle 41">
            <a:extLst>
              <a:ext uri="{FF2B5EF4-FFF2-40B4-BE49-F238E27FC236}">
                <a16:creationId xmlns:a16="http://schemas.microsoft.com/office/drawing/2014/main" id="{36DEAC4D-15F3-4996-AB5D-DE217C85ECB5}"/>
              </a:ext>
            </a:extLst>
          </p:cNvPr>
          <p:cNvSpPr>
            <a:spLocks noChangeArrowheads="1"/>
          </p:cNvSpPr>
          <p:nvPr/>
        </p:nvSpPr>
        <p:spPr bwMode="auto">
          <a:xfrm>
            <a:off x="3851275" y="4602163"/>
            <a:ext cx="4537075" cy="1081087"/>
          </a:xfrm>
          <a:prstGeom prst="rect">
            <a:avLst/>
          </a:prstGeom>
          <a:solidFill>
            <a:schemeClr val="accent1">
              <a:alpha val="49001"/>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47914" name="Rectangle 42">
            <a:extLst>
              <a:ext uri="{FF2B5EF4-FFF2-40B4-BE49-F238E27FC236}">
                <a16:creationId xmlns:a16="http://schemas.microsoft.com/office/drawing/2014/main" id="{0BA206FF-42BD-4107-BC5C-E6ECF8289D74}"/>
              </a:ext>
            </a:extLst>
          </p:cNvPr>
          <p:cNvSpPr>
            <a:spLocks noChangeArrowheads="1"/>
          </p:cNvSpPr>
          <p:nvPr/>
        </p:nvSpPr>
        <p:spPr bwMode="auto">
          <a:xfrm>
            <a:off x="3876675" y="3500438"/>
            <a:ext cx="2233613" cy="1081087"/>
          </a:xfrm>
          <a:prstGeom prst="rect">
            <a:avLst/>
          </a:prstGeom>
          <a:solidFill>
            <a:srgbClr val="3366FF">
              <a:alpha val="59000"/>
            </a:srgb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47915" name="Text Box 43">
            <a:extLst>
              <a:ext uri="{FF2B5EF4-FFF2-40B4-BE49-F238E27FC236}">
                <a16:creationId xmlns:a16="http://schemas.microsoft.com/office/drawing/2014/main" id="{588EBA80-0BDA-4C99-BDBA-E920EBA5E0B2}"/>
              </a:ext>
            </a:extLst>
          </p:cNvPr>
          <p:cNvSpPr txBox="1">
            <a:spLocks noChangeArrowheads="1"/>
          </p:cNvSpPr>
          <p:nvPr/>
        </p:nvSpPr>
        <p:spPr bwMode="auto">
          <a:xfrm>
            <a:off x="1835150" y="3573463"/>
            <a:ext cx="180022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400" b="1"/>
              <a:t>Cosa giocheresti se A scegliesse NO?</a:t>
            </a:r>
          </a:p>
        </p:txBody>
      </p:sp>
      <p:sp>
        <p:nvSpPr>
          <p:cNvPr id="847916" name="Rectangle 44">
            <a:extLst>
              <a:ext uri="{FF2B5EF4-FFF2-40B4-BE49-F238E27FC236}">
                <a16:creationId xmlns:a16="http://schemas.microsoft.com/office/drawing/2014/main" id="{BCE4BC9E-97BA-43D2-B352-A31EA261AAD2}"/>
              </a:ext>
            </a:extLst>
          </p:cNvPr>
          <p:cNvSpPr>
            <a:spLocks noChangeArrowheads="1"/>
          </p:cNvSpPr>
          <p:nvPr/>
        </p:nvSpPr>
        <p:spPr bwMode="auto">
          <a:xfrm>
            <a:off x="3851275" y="5708650"/>
            <a:ext cx="4537075" cy="1123950"/>
          </a:xfrm>
          <a:prstGeom prst="rect">
            <a:avLst/>
          </a:prstGeom>
          <a:solidFill>
            <a:schemeClr val="accent1">
              <a:alpha val="55000"/>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847922" name="Group 50">
            <a:extLst>
              <a:ext uri="{FF2B5EF4-FFF2-40B4-BE49-F238E27FC236}">
                <a16:creationId xmlns:a16="http://schemas.microsoft.com/office/drawing/2014/main" id="{32C7EE22-D4A5-466C-B7E5-6275C51C045E}"/>
              </a:ext>
            </a:extLst>
          </p:cNvPr>
          <p:cNvGrpSpPr>
            <a:grpSpLocks/>
          </p:cNvGrpSpPr>
          <p:nvPr/>
        </p:nvGrpSpPr>
        <p:grpSpPr bwMode="auto">
          <a:xfrm>
            <a:off x="4356100" y="2276475"/>
            <a:ext cx="4608513" cy="3168650"/>
            <a:chOff x="2744" y="1434"/>
            <a:chExt cx="2903" cy="1996"/>
          </a:xfrm>
        </p:grpSpPr>
        <p:sp>
          <p:nvSpPr>
            <p:cNvPr id="847918" name="Oval 46">
              <a:extLst>
                <a:ext uri="{FF2B5EF4-FFF2-40B4-BE49-F238E27FC236}">
                  <a16:creationId xmlns:a16="http://schemas.microsoft.com/office/drawing/2014/main" id="{3C92BE9D-3C18-4A79-A464-59DAE62EE82D}"/>
                </a:ext>
              </a:extLst>
            </p:cNvPr>
            <p:cNvSpPr>
              <a:spLocks noChangeArrowheads="1"/>
            </p:cNvSpPr>
            <p:nvPr/>
          </p:nvSpPr>
          <p:spPr bwMode="auto">
            <a:xfrm>
              <a:off x="2744" y="3022"/>
              <a:ext cx="771" cy="408"/>
            </a:xfrm>
            <a:prstGeom prst="ellipse">
              <a:avLst/>
            </a:prstGeom>
            <a:noFill/>
            <a:ln w="635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47919" name="Line 47">
              <a:extLst>
                <a:ext uri="{FF2B5EF4-FFF2-40B4-BE49-F238E27FC236}">
                  <a16:creationId xmlns:a16="http://schemas.microsoft.com/office/drawing/2014/main" id="{28BB072E-7265-4FD0-B461-98EC33B5FB38}"/>
                </a:ext>
              </a:extLst>
            </p:cNvPr>
            <p:cNvSpPr>
              <a:spLocks noChangeShapeType="1"/>
            </p:cNvSpPr>
            <p:nvPr/>
          </p:nvSpPr>
          <p:spPr bwMode="auto">
            <a:xfrm flipH="1">
              <a:off x="3288" y="1797"/>
              <a:ext cx="1406" cy="1225"/>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47921" name="Text Box 49">
              <a:extLst>
                <a:ext uri="{FF2B5EF4-FFF2-40B4-BE49-F238E27FC236}">
                  <a16:creationId xmlns:a16="http://schemas.microsoft.com/office/drawing/2014/main" id="{23465754-3010-4A6A-AE8A-4E7249D416DE}"/>
                </a:ext>
              </a:extLst>
            </p:cNvPr>
            <p:cNvSpPr txBox="1">
              <a:spLocks noChangeArrowheads="1"/>
            </p:cNvSpPr>
            <p:nvPr/>
          </p:nvSpPr>
          <p:spPr bwMode="auto">
            <a:xfrm>
              <a:off x="4241" y="1434"/>
              <a:ext cx="1406" cy="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b="1">
                  <a:solidFill>
                    <a:srgbClr val="FF3300"/>
                  </a:solidFill>
                </a:rPr>
                <a:t>Equilibrio con strategie dominanti</a:t>
              </a:r>
            </a:p>
          </p:txBody>
        </p:sp>
      </p:grpSp>
      <p:sp>
        <p:nvSpPr>
          <p:cNvPr id="847923" name="Text Box 51">
            <a:extLst>
              <a:ext uri="{FF2B5EF4-FFF2-40B4-BE49-F238E27FC236}">
                <a16:creationId xmlns:a16="http://schemas.microsoft.com/office/drawing/2014/main" id="{BAD13D37-C3F3-4ED8-9DA0-1B46429CE9B0}"/>
              </a:ext>
            </a:extLst>
          </p:cNvPr>
          <p:cNvSpPr txBox="1">
            <a:spLocks noChangeArrowheads="1"/>
          </p:cNvSpPr>
          <p:nvPr/>
        </p:nvSpPr>
        <p:spPr bwMode="auto">
          <a:xfrm>
            <a:off x="1692275" y="5229225"/>
            <a:ext cx="2016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t>Domina per A</a:t>
            </a:r>
          </a:p>
        </p:txBody>
      </p:sp>
      <p:sp>
        <p:nvSpPr>
          <p:cNvPr id="847924" name="Text Box 52">
            <a:extLst>
              <a:ext uri="{FF2B5EF4-FFF2-40B4-BE49-F238E27FC236}">
                <a16:creationId xmlns:a16="http://schemas.microsoft.com/office/drawing/2014/main" id="{250B58FA-B29C-4B45-9625-B186321E078F}"/>
              </a:ext>
            </a:extLst>
          </p:cNvPr>
          <p:cNvSpPr txBox="1">
            <a:spLocks noChangeArrowheads="1"/>
          </p:cNvSpPr>
          <p:nvPr/>
        </p:nvSpPr>
        <p:spPr bwMode="auto">
          <a:xfrm>
            <a:off x="3995738" y="4076700"/>
            <a:ext cx="1944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t>Domina per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7903"/>
                                        </p:tgtEl>
                                        <p:attrNameLst>
                                          <p:attrName>style.visibility</p:attrName>
                                        </p:attrNameLst>
                                      </p:cBhvr>
                                      <p:to>
                                        <p:strVal val="visible"/>
                                      </p:to>
                                    </p:set>
                                    <p:anim calcmode="lin" valueType="num">
                                      <p:cBhvr additive="base">
                                        <p:cTn id="7" dur="500" fill="hold"/>
                                        <p:tgtEl>
                                          <p:spTgt spid="847903"/>
                                        </p:tgtEl>
                                        <p:attrNameLst>
                                          <p:attrName>ppt_x</p:attrName>
                                        </p:attrNameLst>
                                      </p:cBhvr>
                                      <p:tavLst>
                                        <p:tav tm="0">
                                          <p:val>
                                            <p:strVal val="#ppt_x"/>
                                          </p:val>
                                        </p:tav>
                                        <p:tav tm="100000">
                                          <p:val>
                                            <p:strVal val="#ppt_x"/>
                                          </p:val>
                                        </p:tav>
                                      </p:tavLst>
                                    </p:anim>
                                    <p:anim calcmode="lin" valueType="num">
                                      <p:cBhvr additive="base">
                                        <p:cTn id="8" dur="500" fill="hold"/>
                                        <p:tgtEl>
                                          <p:spTgt spid="84790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7897"/>
                                        </p:tgtEl>
                                        <p:attrNameLst>
                                          <p:attrName>style.visibility</p:attrName>
                                        </p:attrNameLst>
                                      </p:cBhvr>
                                      <p:to>
                                        <p:strVal val="visible"/>
                                      </p:to>
                                    </p:set>
                                    <p:anim calcmode="lin" valueType="num">
                                      <p:cBhvr additive="base">
                                        <p:cTn id="13" dur="500" fill="hold"/>
                                        <p:tgtEl>
                                          <p:spTgt spid="847897"/>
                                        </p:tgtEl>
                                        <p:attrNameLst>
                                          <p:attrName>ppt_x</p:attrName>
                                        </p:attrNameLst>
                                      </p:cBhvr>
                                      <p:tavLst>
                                        <p:tav tm="0">
                                          <p:val>
                                            <p:strVal val="0-#ppt_w/2"/>
                                          </p:val>
                                        </p:tav>
                                        <p:tav tm="100000">
                                          <p:val>
                                            <p:strVal val="#ppt_x"/>
                                          </p:val>
                                        </p:tav>
                                      </p:tavLst>
                                    </p:anim>
                                    <p:anim calcmode="lin" valueType="num">
                                      <p:cBhvr additive="base">
                                        <p:cTn id="14" dur="500" fill="hold"/>
                                        <p:tgtEl>
                                          <p:spTgt spid="84789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47898"/>
                                        </p:tgtEl>
                                        <p:attrNameLst>
                                          <p:attrName>style.visibility</p:attrName>
                                        </p:attrNameLst>
                                      </p:cBhvr>
                                      <p:to>
                                        <p:strVal val="visible"/>
                                      </p:to>
                                    </p:set>
                                    <p:anim calcmode="lin" valueType="num">
                                      <p:cBhvr additive="base">
                                        <p:cTn id="19" dur="500" fill="hold"/>
                                        <p:tgtEl>
                                          <p:spTgt spid="847898"/>
                                        </p:tgtEl>
                                        <p:attrNameLst>
                                          <p:attrName>ppt_x</p:attrName>
                                        </p:attrNameLst>
                                      </p:cBhvr>
                                      <p:tavLst>
                                        <p:tav tm="0">
                                          <p:val>
                                            <p:strVal val="#ppt_x"/>
                                          </p:val>
                                        </p:tav>
                                        <p:tav tm="100000">
                                          <p:val>
                                            <p:strVal val="#ppt_x"/>
                                          </p:val>
                                        </p:tav>
                                      </p:tavLst>
                                    </p:anim>
                                    <p:anim calcmode="lin" valueType="num">
                                      <p:cBhvr additive="base">
                                        <p:cTn id="20" dur="500" fill="hold"/>
                                        <p:tgtEl>
                                          <p:spTgt spid="847898"/>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47881"/>
                                        </p:tgtEl>
                                        <p:attrNameLst>
                                          <p:attrName>style.visibility</p:attrName>
                                        </p:attrNameLst>
                                      </p:cBhvr>
                                      <p:to>
                                        <p:strVal val="visible"/>
                                      </p:to>
                                    </p:set>
                                    <p:anim calcmode="lin" valueType="num">
                                      <p:cBhvr additive="base">
                                        <p:cTn id="25" dur="500" fill="hold"/>
                                        <p:tgtEl>
                                          <p:spTgt spid="847881"/>
                                        </p:tgtEl>
                                        <p:attrNameLst>
                                          <p:attrName>ppt_x</p:attrName>
                                        </p:attrNameLst>
                                      </p:cBhvr>
                                      <p:tavLst>
                                        <p:tav tm="0">
                                          <p:val>
                                            <p:strVal val="0-#ppt_w/2"/>
                                          </p:val>
                                        </p:tav>
                                        <p:tav tm="100000">
                                          <p:val>
                                            <p:strVal val="#ppt_x"/>
                                          </p:val>
                                        </p:tav>
                                      </p:tavLst>
                                    </p:anim>
                                    <p:anim calcmode="lin" valueType="num">
                                      <p:cBhvr additive="base">
                                        <p:cTn id="26" dur="500" fill="hold"/>
                                        <p:tgtEl>
                                          <p:spTgt spid="84788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47884"/>
                                        </p:tgtEl>
                                        <p:attrNameLst>
                                          <p:attrName>style.visibility</p:attrName>
                                        </p:attrNameLst>
                                      </p:cBhvr>
                                      <p:to>
                                        <p:strVal val="visible"/>
                                      </p:to>
                                    </p:set>
                                    <p:anim calcmode="lin" valueType="num">
                                      <p:cBhvr additive="base">
                                        <p:cTn id="31" dur="500" fill="hold"/>
                                        <p:tgtEl>
                                          <p:spTgt spid="847884"/>
                                        </p:tgtEl>
                                        <p:attrNameLst>
                                          <p:attrName>ppt_x</p:attrName>
                                        </p:attrNameLst>
                                      </p:cBhvr>
                                      <p:tavLst>
                                        <p:tav tm="0">
                                          <p:val>
                                            <p:strVal val="0-#ppt_w/2"/>
                                          </p:val>
                                        </p:tav>
                                        <p:tav tm="100000">
                                          <p:val>
                                            <p:strVal val="#ppt_x"/>
                                          </p:val>
                                        </p:tav>
                                      </p:tavLst>
                                    </p:anim>
                                    <p:anim calcmode="lin" valueType="num">
                                      <p:cBhvr additive="base">
                                        <p:cTn id="32" dur="500" fill="hold"/>
                                        <p:tgtEl>
                                          <p:spTgt spid="84788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47879"/>
                                        </p:tgtEl>
                                        <p:attrNameLst>
                                          <p:attrName>style.visibility</p:attrName>
                                        </p:attrNameLst>
                                      </p:cBhvr>
                                      <p:to>
                                        <p:strVal val="visible"/>
                                      </p:to>
                                    </p:set>
                                    <p:anim calcmode="lin" valueType="num">
                                      <p:cBhvr additive="base">
                                        <p:cTn id="37" dur="500" fill="hold"/>
                                        <p:tgtEl>
                                          <p:spTgt spid="847879"/>
                                        </p:tgtEl>
                                        <p:attrNameLst>
                                          <p:attrName>ppt_x</p:attrName>
                                        </p:attrNameLst>
                                      </p:cBhvr>
                                      <p:tavLst>
                                        <p:tav tm="0">
                                          <p:val>
                                            <p:strVal val="#ppt_x"/>
                                          </p:val>
                                        </p:tav>
                                        <p:tav tm="100000">
                                          <p:val>
                                            <p:strVal val="#ppt_x"/>
                                          </p:val>
                                        </p:tav>
                                      </p:tavLst>
                                    </p:anim>
                                    <p:anim calcmode="lin" valueType="num">
                                      <p:cBhvr additive="base">
                                        <p:cTn id="38" dur="500" fill="hold"/>
                                        <p:tgtEl>
                                          <p:spTgt spid="847879"/>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847880"/>
                                        </p:tgtEl>
                                        <p:attrNameLst>
                                          <p:attrName>style.visibility</p:attrName>
                                        </p:attrNameLst>
                                      </p:cBhvr>
                                      <p:to>
                                        <p:strVal val="visible"/>
                                      </p:to>
                                    </p:set>
                                    <p:anim calcmode="lin" valueType="num">
                                      <p:cBhvr additive="base">
                                        <p:cTn id="43" dur="500" fill="hold"/>
                                        <p:tgtEl>
                                          <p:spTgt spid="847880"/>
                                        </p:tgtEl>
                                        <p:attrNameLst>
                                          <p:attrName>ppt_x</p:attrName>
                                        </p:attrNameLst>
                                      </p:cBhvr>
                                      <p:tavLst>
                                        <p:tav tm="0">
                                          <p:val>
                                            <p:strVal val="#ppt_x"/>
                                          </p:val>
                                        </p:tav>
                                        <p:tav tm="100000">
                                          <p:val>
                                            <p:strVal val="#ppt_x"/>
                                          </p:val>
                                        </p:tav>
                                      </p:tavLst>
                                    </p:anim>
                                    <p:anim calcmode="lin" valueType="num">
                                      <p:cBhvr additive="base">
                                        <p:cTn id="44" dur="500" fill="hold"/>
                                        <p:tgtEl>
                                          <p:spTgt spid="847880"/>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nodeType="clickEffect">
                                  <p:stCondLst>
                                    <p:cond delay="0"/>
                                  </p:stCondLst>
                                  <p:childTnLst>
                                    <p:set>
                                      <p:cBhvr>
                                        <p:cTn id="48" dur="1" fill="hold">
                                          <p:stCondLst>
                                            <p:cond delay="0"/>
                                          </p:stCondLst>
                                        </p:cTn>
                                        <p:tgtEl>
                                          <p:spTgt spid="847902"/>
                                        </p:tgtEl>
                                        <p:attrNameLst>
                                          <p:attrName>style.visibility</p:attrName>
                                        </p:attrNameLst>
                                      </p:cBhvr>
                                      <p:to>
                                        <p:strVal val="visible"/>
                                      </p:to>
                                    </p:set>
                                    <p:animEffect transition="in" filter="box(in)">
                                      <p:cBhvr>
                                        <p:cTn id="49" dur="500"/>
                                        <p:tgtEl>
                                          <p:spTgt spid="84790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847882"/>
                                        </p:tgtEl>
                                        <p:attrNameLst>
                                          <p:attrName>style.visibility</p:attrName>
                                        </p:attrNameLst>
                                      </p:cBhvr>
                                      <p:to>
                                        <p:strVal val="visible"/>
                                      </p:to>
                                    </p:set>
                                    <p:animEffect transition="in" filter="box(in)">
                                      <p:cBhvr>
                                        <p:cTn id="54" dur="500"/>
                                        <p:tgtEl>
                                          <p:spTgt spid="84788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847883"/>
                                        </p:tgtEl>
                                        <p:attrNameLst>
                                          <p:attrName>style.visibility</p:attrName>
                                        </p:attrNameLst>
                                      </p:cBhvr>
                                      <p:to>
                                        <p:strVal val="visible"/>
                                      </p:to>
                                    </p:set>
                                    <p:animEffect transition="in" filter="box(in)">
                                      <p:cBhvr>
                                        <p:cTn id="59" dur="500"/>
                                        <p:tgtEl>
                                          <p:spTgt spid="847883"/>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847885"/>
                                        </p:tgtEl>
                                        <p:attrNameLst>
                                          <p:attrName>style.visibility</p:attrName>
                                        </p:attrNameLst>
                                      </p:cBhvr>
                                      <p:to>
                                        <p:strVal val="visible"/>
                                      </p:to>
                                    </p:set>
                                    <p:animEffect transition="in" filter="box(in)">
                                      <p:cBhvr>
                                        <p:cTn id="64" dur="500"/>
                                        <p:tgtEl>
                                          <p:spTgt spid="84788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4" presetClass="entr" presetSubtype="16" fill="hold" nodeType="clickEffect">
                                  <p:stCondLst>
                                    <p:cond delay="0"/>
                                  </p:stCondLst>
                                  <p:childTnLst>
                                    <p:set>
                                      <p:cBhvr>
                                        <p:cTn id="68" dur="1" fill="hold">
                                          <p:stCondLst>
                                            <p:cond delay="0"/>
                                          </p:stCondLst>
                                        </p:cTn>
                                        <p:tgtEl>
                                          <p:spTgt spid="847886"/>
                                        </p:tgtEl>
                                        <p:attrNameLst>
                                          <p:attrName>style.visibility</p:attrName>
                                        </p:attrNameLst>
                                      </p:cBhvr>
                                      <p:to>
                                        <p:strVal val="visible"/>
                                      </p:to>
                                    </p:set>
                                    <p:animEffect transition="in" filter="box(in)">
                                      <p:cBhvr>
                                        <p:cTn id="69" dur="500"/>
                                        <p:tgtEl>
                                          <p:spTgt spid="847886"/>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847904"/>
                                        </p:tgtEl>
                                        <p:attrNameLst>
                                          <p:attrName>style.visibility</p:attrName>
                                        </p:attrNameLst>
                                      </p:cBhvr>
                                      <p:to>
                                        <p:strVal val="visible"/>
                                      </p:to>
                                    </p:set>
                                    <p:anim calcmode="lin" valueType="num">
                                      <p:cBhvr additive="base">
                                        <p:cTn id="74" dur="500" fill="hold"/>
                                        <p:tgtEl>
                                          <p:spTgt spid="847904"/>
                                        </p:tgtEl>
                                        <p:attrNameLst>
                                          <p:attrName>ppt_x</p:attrName>
                                        </p:attrNameLst>
                                      </p:cBhvr>
                                      <p:tavLst>
                                        <p:tav tm="0">
                                          <p:val>
                                            <p:strVal val="#ppt_x"/>
                                          </p:val>
                                        </p:tav>
                                        <p:tav tm="100000">
                                          <p:val>
                                            <p:strVal val="#ppt_x"/>
                                          </p:val>
                                        </p:tav>
                                      </p:tavLst>
                                    </p:anim>
                                    <p:anim calcmode="lin" valueType="num">
                                      <p:cBhvr additive="base">
                                        <p:cTn id="75" dur="500" fill="hold"/>
                                        <p:tgtEl>
                                          <p:spTgt spid="847904"/>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847906"/>
                                        </p:tgtEl>
                                        <p:attrNameLst>
                                          <p:attrName>style.visibility</p:attrName>
                                        </p:attrNameLst>
                                      </p:cBhvr>
                                      <p:to>
                                        <p:strVal val="visible"/>
                                      </p:to>
                                    </p:set>
                                    <p:anim calcmode="lin" valueType="num">
                                      <p:cBhvr additive="base">
                                        <p:cTn id="80" dur="500" fill="hold"/>
                                        <p:tgtEl>
                                          <p:spTgt spid="847906"/>
                                        </p:tgtEl>
                                        <p:attrNameLst>
                                          <p:attrName>ppt_x</p:attrName>
                                        </p:attrNameLst>
                                      </p:cBhvr>
                                      <p:tavLst>
                                        <p:tav tm="0">
                                          <p:val>
                                            <p:strVal val="#ppt_x"/>
                                          </p:val>
                                        </p:tav>
                                        <p:tav tm="100000">
                                          <p:val>
                                            <p:strVal val="#ppt_x"/>
                                          </p:val>
                                        </p:tav>
                                      </p:tavLst>
                                    </p:anim>
                                    <p:anim calcmode="lin" valueType="num">
                                      <p:cBhvr additive="base">
                                        <p:cTn id="81" dur="500" fill="hold"/>
                                        <p:tgtEl>
                                          <p:spTgt spid="847906"/>
                                        </p:tgtEl>
                                        <p:attrNameLst>
                                          <p:attrName>ppt_y</p:attrName>
                                        </p:attrNameLst>
                                      </p:cBhvr>
                                      <p:tavLst>
                                        <p:tav tm="0">
                                          <p:val>
                                            <p:strVal val="1+#ppt_h/2"/>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nodeType="clickEffect">
                                  <p:stCondLst>
                                    <p:cond delay="0"/>
                                  </p:stCondLst>
                                  <p:childTnLst>
                                    <p:set>
                                      <p:cBhvr>
                                        <p:cTn id="85" dur="1" fill="hold">
                                          <p:stCondLst>
                                            <p:cond delay="0"/>
                                          </p:stCondLst>
                                        </p:cTn>
                                        <p:tgtEl>
                                          <p:spTgt spid="847907"/>
                                        </p:tgtEl>
                                        <p:attrNameLst>
                                          <p:attrName>style.visibility</p:attrName>
                                        </p:attrNameLst>
                                      </p:cBhvr>
                                      <p:to>
                                        <p:strVal val="visible"/>
                                      </p:to>
                                    </p:set>
                                    <p:anim calcmode="lin" valueType="num">
                                      <p:cBhvr additive="base">
                                        <p:cTn id="86" dur="500" fill="hold"/>
                                        <p:tgtEl>
                                          <p:spTgt spid="847907"/>
                                        </p:tgtEl>
                                        <p:attrNameLst>
                                          <p:attrName>ppt_x</p:attrName>
                                        </p:attrNameLst>
                                      </p:cBhvr>
                                      <p:tavLst>
                                        <p:tav tm="0">
                                          <p:val>
                                            <p:strVal val="#ppt_x"/>
                                          </p:val>
                                        </p:tav>
                                        <p:tav tm="100000">
                                          <p:val>
                                            <p:strVal val="#ppt_x"/>
                                          </p:val>
                                        </p:tav>
                                      </p:tavLst>
                                    </p:anim>
                                    <p:anim calcmode="lin" valueType="num">
                                      <p:cBhvr additive="base">
                                        <p:cTn id="87" dur="500" fill="hold"/>
                                        <p:tgtEl>
                                          <p:spTgt spid="847907"/>
                                        </p:tgtEl>
                                        <p:attrNameLst>
                                          <p:attrName>ppt_y</p:attrName>
                                        </p:attrNameLst>
                                      </p:cBhvr>
                                      <p:tavLst>
                                        <p:tav tm="0">
                                          <p:val>
                                            <p:strVal val="1+#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4" fill="hold" nodeType="clickEffect">
                                  <p:stCondLst>
                                    <p:cond delay="0"/>
                                  </p:stCondLst>
                                  <p:childTnLst>
                                    <p:set>
                                      <p:cBhvr>
                                        <p:cTn id="91" dur="1" fill="hold">
                                          <p:stCondLst>
                                            <p:cond delay="0"/>
                                          </p:stCondLst>
                                        </p:cTn>
                                        <p:tgtEl>
                                          <p:spTgt spid="847908"/>
                                        </p:tgtEl>
                                        <p:attrNameLst>
                                          <p:attrName>style.visibility</p:attrName>
                                        </p:attrNameLst>
                                      </p:cBhvr>
                                      <p:to>
                                        <p:strVal val="visible"/>
                                      </p:to>
                                    </p:set>
                                    <p:anim calcmode="lin" valueType="num">
                                      <p:cBhvr additive="base">
                                        <p:cTn id="92" dur="500" fill="hold"/>
                                        <p:tgtEl>
                                          <p:spTgt spid="847908"/>
                                        </p:tgtEl>
                                        <p:attrNameLst>
                                          <p:attrName>ppt_x</p:attrName>
                                        </p:attrNameLst>
                                      </p:cBhvr>
                                      <p:tavLst>
                                        <p:tav tm="0">
                                          <p:val>
                                            <p:strVal val="#ppt_x"/>
                                          </p:val>
                                        </p:tav>
                                        <p:tav tm="100000">
                                          <p:val>
                                            <p:strVal val="#ppt_x"/>
                                          </p:val>
                                        </p:tav>
                                      </p:tavLst>
                                    </p:anim>
                                    <p:anim calcmode="lin" valueType="num">
                                      <p:cBhvr additive="base">
                                        <p:cTn id="93" dur="500" fill="hold"/>
                                        <p:tgtEl>
                                          <p:spTgt spid="847908"/>
                                        </p:tgtEl>
                                        <p:attrNameLst>
                                          <p:attrName>ppt_y</p:attrName>
                                        </p:attrNameLst>
                                      </p:cBhvr>
                                      <p:tavLst>
                                        <p:tav tm="0">
                                          <p:val>
                                            <p:strVal val="1+#ppt_h/2"/>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 presetClass="exit" presetSubtype="16" fill="hold" grpId="1" nodeType="clickEffect">
                                  <p:stCondLst>
                                    <p:cond delay="0"/>
                                  </p:stCondLst>
                                  <p:childTnLst>
                                    <p:animEffect transition="out" filter="box(in)">
                                      <p:cBhvr>
                                        <p:cTn id="97" dur="500"/>
                                        <p:tgtEl>
                                          <p:spTgt spid="847906"/>
                                        </p:tgtEl>
                                      </p:cBhvr>
                                    </p:animEffect>
                                    <p:set>
                                      <p:cBhvr>
                                        <p:cTn id="98" dur="1" fill="hold">
                                          <p:stCondLst>
                                            <p:cond delay="499"/>
                                          </p:stCondLst>
                                        </p:cTn>
                                        <p:tgtEl>
                                          <p:spTgt spid="847906"/>
                                        </p:tgtEl>
                                        <p:attrNameLst>
                                          <p:attrName>style.visibility</p:attrName>
                                        </p:attrNameLst>
                                      </p:cBhvr>
                                      <p:to>
                                        <p:strVal val="hidden"/>
                                      </p:to>
                                    </p:set>
                                  </p:childTnLst>
                                </p:cTn>
                              </p:par>
                              <p:par>
                                <p:cTn id="99" presetID="4" presetClass="exit" presetSubtype="16" fill="hold" nodeType="withEffect">
                                  <p:stCondLst>
                                    <p:cond delay="0"/>
                                  </p:stCondLst>
                                  <p:childTnLst>
                                    <p:animEffect transition="out" filter="box(in)">
                                      <p:cBhvr>
                                        <p:cTn id="100" dur="500"/>
                                        <p:tgtEl>
                                          <p:spTgt spid="847908"/>
                                        </p:tgtEl>
                                      </p:cBhvr>
                                    </p:animEffect>
                                    <p:set>
                                      <p:cBhvr>
                                        <p:cTn id="101" dur="1" fill="hold">
                                          <p:stCondLst>
                                            <p:cond delay="499"/>
                                          </p:stCondLst>
                                        </p:cTn>
                                        <p:tgtEl>
                                          <p:spTgt spid="847908"/>
                                        </p:tgtEl>
                                        <p:attrNameLst>
                                          <p:attrName>style.visibility</p:attrName>
                                        </p:attrNameLst>
                                      </p:cBhvr>
                                      <p:to>
                                        <p:strVal val="hidden"/>
                                      </p:to>
                                    </p:set>
                                  </p:childTnLst>
                                </p:cTn>
                              </p:par>
                              <p:par>
                                <p:cTn id="102" presetID="4" presetClass="exit" presetSubtype="16" fill="hold" nodeType="withEffect">
                                  <p:stCondLst>
                                    <p:cond delay="0"/>
                                  </p:stCondLst>
                                  <p:childTnLst>
                                    <p:animEffect transition="out" filter="box(in)">
                                      <p:cBhvr>
                                        <p:cTn id="103" dur="500"/>
                                        <p:tgtEl>
                                          <p:spTgt spid="847907"/>
                                        </p:tgtEl>
                                      </p:cBhvr>
                                    </p:animEffect>
                                    <p:set>
                                      <p:cBhvr>
                                        <p:cTn id="104" dur="1" fill="hold">
                                          <p:stCondLst>
                                            <p:cond delay="499"/>
                                          </p:stCondLst>
                                        </p:cTn>
                                        <p:tgtEl>
                                          <p:spTgt spid="847907"/>
                                        </p:tgtEl>
                                        <p:attrNameLst>
                                          <p:attrName>style.visibility</p:attrName>
                                        </p:attrNameLst>
                                      </p:cBhvr>
                                      <p:to>
                                        <p:strVal val="hidden"/>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847909"/>
                                        </p:tgtEl>
                                        <p:attrNameLst>
                                          <p:attrName>style.visibility</p:attrName>
                                        </p:attrNameLst>
                                      </p:cBhvr>
                                      <p:to>
                                        <p:strVal val="visible"/>
                                      </p:to>
                                    </p:set>
                                    <p:anim calcmode="lin" valueType="num">
                                      <p:cBhvr additive="base">
                                        <p:cTn id="109" dur="500" fill="hold"/>
                                        <p:tgtEl>
                                          <p:spTgt spid="847909"/>
                                        </p:tgtEl>
                                        <p:attrNameLst>
                                          <p:attrName>ppt_x</p:attrName>
                                        </p:attrNameLst>
                                      </p:cBhvr>
                                      <p:tavLst>
                                        <p:tav tm="0">
                                          <p:val>
                                            <p:strVal val="#ppt_x"/>
                                          </p:val>
                                        </p:tav>
                                        <p:tav tm="100000">
                                          <p:val>
                                            <p:strVal val="#ppt_x"/>
                                          </p:val>
                                        </p:tav>
                                      </p:tavLst>
                                    </p:anim>
                                    <p:anim calcmode="lin" valueType="num">
                                      <p:cBhvr additive="base">
                                        <p:cTn id="110" dur="500" fill="hold"/>
                                        <p:tgtEl>
                                          <p:spTgt spid="847909"/>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nodeType="clickEffect">
                                  <p:stCondLst>
                                    <p:cond delay="0"/>
                                  </p:stCondLst>
                                  <p:childTnLst>
                                    <p:set>
                                      <p:cBhvr>
                                        <p:cTn id="114" dur="1" fill="hold">
                                          <p:stCondLst>
                                            <p:cond delay="0"/>
                                          </p:stCondLst>
                                        </p:cTn>
                                        <p:tgtEl>
                                          <p:spTgt spid="847910"/>
                                        </p:tgtEl>
                                        <p:attrNameLst>
                                          <p:attrName>style.visibility</p:attrName>
                                        </p:attrNameLst>
                                      </p:cBhvr>
                                      <p:to>
                                        <p:strVal val="visible"/>
                                      </p:to>
                                    </p:set>
                                    <p:anim calcmode="lin" valueType="num">
                                      <p:cBhvr additive="base">
                                        <p:cTn id="115" dur="500" fill="hold"/>
                                        <p:tgtEl>
                                          <p:spTgt spid="847910"/>
                                        </p:tgtEl>
                                        <p:attrNameLst>
                                          <p:attrName>ppt_x</p:attrName>
                                        </p:attrNameLst>
                                      </p:cBhvr>
                                      <p:tavLst>
                                        <p:tav tm="0">
                                          <p:val>
                                            <p:strVal val="#ppt_x"/>
                                          </p:val>
                                        </p:tav>
                                        <p:tav tm="100000">
                                          <p:val>
                                            <p:strVal val="#ppt_x"/>
                                          </p:val>
                                        </p:tav>
                                      </p:tavLst>
                                    </p:anim>
                                    <p:anim calcmode="lin" valueType="num">
                                      <p:cBhvr additive="base">
                                        <p:cTn id="116" dur="500" fill="hold"/>
                                        <p:tgtEl>
                                          <p:spTgt spid="847910"/>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nodeType="clickEffect">
                                  <p:stCondLst>
                                    <p:cond delay="0"/>
                                  </p:stCondLst>
                                  <p:childTnLst>
                                    <p:set>
                                      <p:cBhvr>
                                        <p:cTn id="120" dur="1" fill="hold">
                                          <p:stCondLst>
                                            <p:cond delay="0"/>
                                          </p:stCondLst>
                                        </p:cTn>
                                        <p:tgtEl>
                                          <p:spTgt spid="847908"/>
                                        </p:tgtEl>
                                        <p:attrNameLst>
                                          <p:attrName>style.visibility</p:attrName>
                                        </p:attrNameLst>
                                      </p:cBhvr>
                                      <p:to>
                                        <p:strVal val="visible"/>
                                      </p:to>
                                    </p:set>
                                    <p:anim calcmode="lin" valueType="num">
                                      <p:cBhvr additive="base">
                                        <p:cTn id="121" dur="500" fill="hold"/>
                                        <p:tgtEl>
                                          <p:spTgt spid="847908"/>
                                        </p:tgtEl>
                                        <p:attrNameLst>
                                          <p:attrName>ppt_x</p:attrName>
                                        </p:attrNameLst>
                                      </p:cBhvr>
                                      <p:tavLst>
                                        <p:tav tm="0">
                                          <p:val>
                                            <p:strVal val="#ppt_x"/>
                                          </p:val>
                                        </p:tav>
                                        <p:tav tm="100000">
                                          <p:val>
                                            <p:strVal val="#ppt_x"/>
                                          </p:val>
                                        </p:tav>
                                      </p:tavLst>
                                    </p:anim>
                                    <p:anim calcmode="lin" valueType="num">
                                      <p:cBhvr additive="base">
                                        <p:cTn id="122" dur="500" fill="hold"/>
                                        <p:tgtEl>
                                          <p:spTgt spid="847908"/>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 presetClass="exit" presetSubtype="16" fill="hold" nodeType="clickEffect">
                                  <p:stCondLst>
                                    <p:cond delay="0"/>
                                  </p:stCondLst>
                                  <p:childTnLst>
                                    <p:animEffect transition="out" filter="box(in)">
                                      <p:cBhvr>
                                        <p:cTn id="126" dur="500"/>
                                        <p:tgtEl>
                                          <p:spTgt spid="847910"/>
                                        </p:tgtEl>
                                      </p:cBhvr>
                                    </p:animEffect>
                                    <p:set>
                                      <p:cBhvr>
                                        <p:cTn id="127" dur="1" fill="hold">
                                          <p:stCondLst>
                                            <p:cond delay="499"/>
                                          </p:stCondLst>
                                        </p:cTn>
                                        <p:tgtEl>
                                          <p:spTgt spid="847910"/>
                                        </p:tgtEl>
                                        <p:attrNameLst>
                                          <p:attrName>style.visibility</p:attrName>
                                        </p:attrNameLst>
                                      </p:cBhvr>
                                      <p:to>
                                        <p:strVal val="hidden"/>
                                      </p:to>
                                    </p:se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4" presetClass="exit" presetSubtype="16" fill="hold" grpId="1" nodeType="clickEffect">
                                  <p:stCondLst>
                                    <p:cond delay="0"/>
                                  </p:stCondLst>
                                  <p:childTnLst>
                                    <p:animEffect transition="out" filter="box(in)">
                                      <p:cBhvr>
                                        <p:cTn id="131" dur="500"/>
                                        <p:tgtEl>
                                          <p:spTgt spid="847909"/>
                                        </p:tgtEl>
                                      </p:cBhvr>
                                    </p:animEffect>
                                    <p:set>
                                      <p:cBhvr>
                                        <p:cTn id="132" dur="1" fill="hold">
                                          <p:stCondLst>
                                            <p:cond delay="499"/>
                                          </p:stCondLst>
                                        </p:cTn>
                                        <p:tgtEl>
                                          <p:spTgt spid="847909"/>
                                        </p:tgtEl>
                                        <p:attrNameLst>
                                          <p:attrName>style.visibility</p:attrName>
                                        </p:attrNameLst>
                                      </p:cBhvr>
                                      <p:to>
                                        <p:strVal val="hidden"/>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4" presetClass="exit" presetSubtype="16" fill="hold" grpId="1" nodeType="clickEffect">
                                  <p:stCondLst>
                                    <p:cond delay="0"/>
                                  </p:stCondLst>
                                  <p:childTnLst>
                                    <p:animEffect transition="out" filter="box(in)">
                                      <p:cBhvr>
                                        <p:cTn id="136" dur="500"/>
                                        <p:tgtEl>
                                          <p:spTgt spid="847904"/>
                                        </p:tgtEl>
                                      </p:cBhvr>
                                    </p:animEffect>
                                    <p:set>
                                      <p:cBhvr>
                                        <p:cTn id="137" dur="1" fill="hold">
                                          <p:stCondLst>
                                            <p:cond delay="499"/>
                                          </p:stCondLst>
                                        </p:cTn>
                                        <p:tgtEl>
                                          <p:spTgt spid="847904"/>
                                        </p:tgtEl>
                                        <p:attrNameLst>
                                          <p:attrName>style.visibility</p:attrName>
                                        </p:attrNameLst>
                                      </p:cBhvr>
                                      <p:to>
                                        <p:strVal val="hidden"/>
                                      </p:to>
                                    </p:se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847923"/>
                                        </p:tgtEl>
                                        <p:attrNameLst>
                                          <p:attrName>style.visibility</p:attrName>
                                        </p:attrNameLst>
                                      </p:cBhvr>
                                      <p:to>
                                        <p:strVal val="visible"/>
                                      </p:to>
                                    </p:set>
                                    <p:anim calcmode="lin" valueType="num">
                                      <p:cBhvr additive="base">
                                        <p:cTn id="142" dur="500" fill="hold"/>
                                        <p:tgtEl>
                                          <p:spTgt spid="847923"/>
                                        </p:tgtEl>
                                        <p:attrNameLst>
                                          <p:attrName>ppt_x</p:attrName>
                                        </p:attrNameLst>
                                      </p:cBhvr>
                                      <p:tavLst>
                                        <p:tav tm="0">
                                          <p:val>
                                            <p:strVal val="#ppt_x"/>
                                          </p:val>
                                        </p:tav>
                                        <p:tav tm="100000">
                                          <p:val>
                                            <p:strVal val="#ppt_x"/>
                                          </p:val>
                                        </p:tav>
                                      </p:tavLst>
                                    </p:anim>
                                    <p:anim calcmode="lin" valueType="num">
                                      <p:cBhvr additive="base">
                                        <p:cTn id="143" dur="500" fill="hold"/>
                                        <p:tgtEl>
                                          <p:spTgt spid="847923"/>
                                        </p:tgtEl>
                                        <p:attrNameLst>
                                          <p:attrName>ppt_y</p:attrName>
                                        </p:attrNameLst>
                                      </p:cBhvr>
                                      <p:tavLst>
                                        <p:tav tm="0">
                                          <p:val>
                                            <p:strVal val="1+#ppt_h/2"/>
                                          </p:val>
                                        </p:tav>
                                        <p:tav tm="100000">
                                          <p:val>
                                            <p:strVal val="#ppt_y"/>
                                          </p:val>
                                        </p:tav>
                                      </p:tavLst>
                                    </p:anim>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847911"/>
                                        </p:tgtEl>
                                        <p:attrNameLst>
                                          <p:attrName>style.visibility</p:attrName>
                                        </p:attrNameLst>
                                      </p:cBhvr>
                                      <p:to>
                                        <p:strVal val="visible"/>
                                      </p:to>
                                    </p:set>
                                    <p:anim calcmode="lin" valueType="num">
                                      <p:cBhvr additive="base">
                                        <p:cTn id="148" dur="500" fill="hold"/>
                                        <p:tgtEl>
                                          <p:spTgt spid="847911"/>
                                        </p:tgtEl>
                                        <p:attrNameLst>
                                          <p:attrName>ppt_x</p:attrName>
                                        </p:attrNameLst>
                                      </p:cBhvr>
                                      <p:tavLst>
                                        <p:tav tm="0">
                                          <p:val>
                                            <p:strVal val="#ppt_x"/>
                                          </p:val>
                                        </p:tav>
                                        <p:tav tm="100000">
                                          <p:val>
                                            <p:strVal val="#ppt_x"/>
                                          </p:val>
                                        </p:tav>
                                      </p:tavLst>
                                    </p:anim>
                                    <p:anim calcmode="lin" valueType="num">
                                      <p:cBhvr additive="base">
                                        <p:cTn id="149" dur="500" fill="hold"/>
                                        <p:tgtEl>
                                          <p:spTgt spid="847911"/>
                                        </p:tgtEl>
                                        <p:attrNameLst>
                                          <p:attrName>ppt_y</p:attrName>
                                        </p:attrNameLst>
                                      </p:cBhvr>
                                      <p:tavLst>
                                        <p:tav tm="0">
                                          <p:val>
                                            <p:strVal val="1+#ppt_h/2"/>
                                          </p:val>
                                        </p:tav>
                                        <p:tav tm="100000">
                                          <p:val>
                                            <p:strVal val="#ppt_y"/>
                                          </p:val>
                                        </p:tav>
                                      </p:tavLst>
                                    </p:anim>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847912"/>
                                        </p:tgtEl>
                                        <p:attrNameLst>
                                          <p:attrName>style.visibility</p:attrName>
                                        </p:attrNameLst>
                                      </p:cBhvr>
                                      <p:to>
                                        <p:strVal val="visible"/>
                                      </p:to>
                                    </p:set>
                                    <p:anim calcmode="lin" valueType="num">
                                      <p:cBhvr additive="base">
                                        <p:cTn id="154" dur="500" fill="hold"/>
                                        <p:tgtEl>
                                          <p:spTgt spid="847912"/>
                                        </p:tgtEl>
                                        <p:attrNameLst>
                                          <p:attrName>ppt_x</p:attrName>
                                        </p:attrNameLst>
                                      </p:cBhvr>
                                      <p:tavLst>
                                        <p:tav tm="0">
                                          <p:val>
                                            <p:strVal val="#ppt_x"/>
                                          </p:val>
                                        </p:tav>
                                        <p:tav tm="100000">
                                          <p:val>
                                            <p:strVal val="#ppt_x"/>
                                          </p:val>
                                        </p:tav>
                                      </p:tavLst>
                                    </p:anim>
                                    <p:anim calcmode="lin" valueType="num">
                                      <p:cBhvr additive="base">
                                        <p:cTn id="155" dur="500" fill="hold"/>
                                        <p:tgtEl>
                                          <p:spTgt spid="847912"/>
                                        </p:tgtEl>
                                        <p:attrNameLst>
                                          <p:attrName>ppt_y</p:attrName>
                                        </p:attrNameLst>
                                      </p:cBhvr>
                                      <p:tavLst>
                                        <p:tav tm="0">
                                          <p:val>
                                            <p:strVal val="1+#ppt_h/2"/>
                                          </p:val>
                                        </p:tav>
                                        <p:tav tm="100000">
                                          <p:val>
                                            <p:strVal val="#ppt_y"/>
                                          </p:val>
                                        </p:tav>
                                      </p:tavLst>
                                    </p:anim>
                                  </p:childTnLst>
                                </p:cTn>
                              </p:par>
                            </p:childTnLst>
                          </p:cTn>
                        </p:par>
                      </p:childTnLst>
                    </p:cTn>
                  </p:par>
                  <p:par>
                    <p:cTn id="156" fill="hold" nodeType="clickPar">
                      <p:stCondLst>
                        <p:cond delay="indefinite"/>
                      </p:stCondLst>
                      <p:childTnLst>
                        <p:par>
                          <p:cTn id="157" fill="hold" nodeType="withGroup">
                            <p:stCondLst>
                              <p:cond delay="0"/>
                            </p:stCondLst>
                            <p:childTnLst>
                              <p:par>
                                <p:cTn id="158" presetID="2" presetClass="entr" presetSubtype="4" fill="hold" nodeType="clickEffect">
                                  <p:stCondLst>
                                    <p:cond delay="0"/>
                                  </p:stCondLst>
                                  <p:childTnLst>
                                    <p:set>
                                      <p:cBhvr>
                                        <p:cTn id="159" dur="1" fill="hold">
                                          <p:stCondLst>
                                            <p:cond delay="0"/>
                                          </p:stCondLst>
                                        </p:cTn>
                                        <p:tgtEl>
                                          <p:spTgt spid="847913"/>
                                        </p:tgtEl>
                                        <p:attrNameLst>
                                          <p:attrName>style.visibility</p:attrName>
                                        </p:attrNameLst>
                                      </p:cBhvr>
                                      <p:to>
                                        <p:strVal val="visible"/>
                                      </p:to>
                                    </p:set>
                                    <p:anim calcmode="lin" valueType="num">
                                      <p:cBhvr additive="base">
                                        <p:cTn id="160" dur="500" fill="hold"/>
                                        <p:tgtEl>
                                          <p:spTgt spid="847913"/>
                                        </p:tgtEl>
                                        <p:attrNameLst>
                                          <p:attrName>ppt_x</p:attrName>
                                        </p:attrNameLst>
                                      </p:cBhvr>
                                      <p:tavLst>
                                        <p:tav tm="0">
                                          <p:val>
                                            <p:strVal val="#ppt_x"/>
                                          </p:val>
                                        </p:tav>
                                        <p:tav tm="100000">
                                          <p:val>
                                            <p:strVal val="#ppt_x"/>
                                          </p:val>
                                        </p:tav>
                                      </p:tavLst>
                                    </p:anim>
                                    <p:anim calcmode="lin" valueType="num">
                                      <p:cBhvr additive="base">
                                        <p:cTn id="161" dur="500" fill="hold"/>
                                        <p:tgtEl>
                                          <p:spTgt spid="847913"/>
                                        </p:tgtEl>
                                        <p:attrNameLst>
                                          <p:attrName>ppt_y</p:attrName>
                                        </p:attrNameLst>
                                      </p:cBhvr>
                                      <p:tavLst>
                                        <p:tav tm="0">
                                          <p:val>
                                            <p:strVal val="1+#ppt_h/2"/>
                                          </p:val>
                                        </p:tav>
                                        <p:tav tm="100000">
                                          <p:val>
                                            <p:strVal val="#ppt_y"/>
                                          </p:val>
                                        </p:tav>
                                      </p:tavLst>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 presetClass="entr" presetSubtype="4" fill="hold" nodeType="clickEffect">
                                  <p:stCondLst>
                                    <p:cond delay="0"/>
                                  </p:stCondLst>
                                  <p:childTnLst>
                                    <p:set>
                                      <p:cBhvr>
                                        <p:cTn id="165" dur="1" fill="hold">
                                          <p:stCondLst>
                                            <p:cond delay="0"/>
                                          </p:stCondLst>
                                        </p:cTn>
                                        <p:tgtEl>
                                          <p:spTgt spid="847914"/>
                                        </p:tgtEl>
                                        <p:attrNameLst>
                                          <p:attrName>style.visibility</p:attrName>
                                        </p:attrNameLst>
                                      </p:cBhvr>
                                      <p:to>
                                        <p:strVal val="visible"/>
                                      </p:to>
                                    </p:set>
                                    <p:anim calcmode="lin" valueType="num">
                                      <p:cBhvr additive="base">
                                        <p:cTn id="166" dur="500" fill="hold"/>
                                        <p:tgtEl>
                                          <p:spTgt spid="847914"/>
                                        </p:tgtEl>
                                        <p:attrNameLst>
                                          <p:attrName>ppt_x</p:attrName>
                                        </p:attrNameLst>
                                      </p:cBhvr>
                                      <p:tavLst>
                                        <p:tav tm="0">
                                          <p:val>
                                            <p:strVal val="#ppt_x"/>
                                          </p:val>
                                        </p:tav>
                                        <p:tav tm="100000">
                                          <p:val>
                                            <p:strVal val="#ppt_x"/>
                                          </p:val>
                                        </p:tav>
                                      </p:tavLst>
                                    </p:anim>
                                    <p:anim calcmode="lin" valueType="num">
                                      <p:cBhvr additive="base">
                                        <p:cTn id="167" dur="500" fill="hold"/>
                                        <p:tgtEl>
                                          <p:spTgt spid="847914"/>
                                        </p:tgtEl>
                                        <p:attrNameLst>
                                          <p:attrName>ppt_y</p:attrName>
                                        </p:attrNameLst>
                                      </p:cBhvr>
                                      <p:tavLst>
                                        <p:tav tm="0">
                                          <p:val>
                                            <p:strVal val="1+#ppt_h/2"/>
                                          </p:val>
                                        </p:tav>
                                        <p:tav tm="100000">
                                          <p:val>
                                            <p:strVal val="#ppt_y"/>
                                          </p:val>
                                        </p:tav>
                                      </p:tavLst>
                                    </p:anim>
                                  </p:childTnLst>
                                </p:cTn>
                              </p:par>
                            </p:childTnLst>
                          </p:cTn>
                        </p:par>
                      </p:childTnLst>
                    </p:cTn>
                  </p:par>
                  <p:par>
                    <p:cTn id="168" fill="hold" nodeType="clickPar">
                      <p:stCondLst>
                        <p:cond delay="indefinite"/>
                      </p:stCondLst>
                      <p:childTnLst>
                        <p:par>
                          <p:cTn id="169" fill="hold" nodeType="withGroup">
                            <p:stCondLst>
                              <p:cond delay="0"/>
                            </p:stCondLst>
                            <p:childTnLst>
                              <p:par>
                                <p:cTn id="170" presetID="4" presetClass="exit" presetSubtype="16" fill="hold" grpId="1" nodeType="clickEffect">
                                  <p:stCondLst>
                                    <p:cond delay="0"/>
                                  </p:stCondLst>
                                  <p:childTnLst>
                                    <p:animEffect transition="out" filter="box(in)">
                                      <p:cBhvr>
                                        <p:cTn id="171" dur="500"/>
                                        <p:tgtEl>
                                          <p:spTgt spid="847912"/>
                                        </p:tgtEl>
                                      </p:cBhvr>
                                    </p:animEffect>
                                    <p:set>
                                      <p:cBhvr>
                                        <p:cTn id="172" dur="1" fill="hold">
                                          <p:stCondLst>
                                            <p:cond delay="499"/>
                                          </p:stCondLst>
                                        </p:cTn>
                                        <p:tgtEl>
                                          <p:spTgt spid="847912"/>
                                        </p:tgtEl>
                                        <p:attrNameLst>
                                          <p:attrName>style.visibility</p:attrName>
                                        </p:attrNameLst>
                                      </p:cBhvr>
                                      <p:to>
                                        <p:strVal val="hidden"/>
                                      </p:to>
                                    </p:set>
                                  </p:childTnLst>
                                </p:cTn>
                              </p:par>
                              <p:par>
                                <p:cTn id="173" presetID="4" presetClass="exit" presetSubtype="16" fill="hold" nodeType="withEffect">
                                  <p:stCondLst>
                                    <p:cond delay="0"/>
                                  </p:stCondLst>
                                  <p:childTnLst>
                                    <p:animEffect transition="out" filter="box(in)">
                                      <p:cBhvr>
                                        <p:cTn id="174" dur="500"/>
                                        <p:tgtEl>
                                          <p:spTgt spid="847914"/>
                                        </p:tgtEl>
                                      </p:cBhvr>
                                    </p:animEffect>
                                    <p:set>
                                      <p:cBhvr>
                                        <p:cTn id="175" dur="1" fill="hold">
                                          <p:stCondLst>
                                            <p:cond delay="499"/>
                                          </p:stCondLst>
                                        </p:cTn>
                                        <p:tgtEl>
                                          <p:spTgt spid="847914"/>
                                        </p:tgtEl>
                                        <p:attrNameLst>
                                          <p:attrName>style.visibility</p:attrName>
                                        </p:attrNameLst>
                                      </p:cBhvr>
                                      <p:to>
                                        <p:strVal val="hidden"/>
                                      </p:to>
                                    </p:set>
                                  </p:childTnLst>
                                </p:cTn>
                              </p:par>
                              <p:par>
                                <p:cTn id="176" presetID="4" presetClass="exit" presetSubtype="16" fill="hold" nodeType="withEffect">
                                  <p:stCondLst>
                                    <p:cond delay="0"/>
                                  </p:stCondLst>
                                  <p:childTnLst>
                                    <p:animEffect transition="out" filter="box(in)">
                                      <p:cBhvr>
                                        <p:cTn id="177" dur="500"/>
                                        <p:tgtEl>
                                          <p:spTgt spid="847913"/>
                                        </p:tgtEl>
                                      </p:cBhvr>
                                    </p:animEffect>
                                    <p:set>
                                      <p:cBhvr>
                                        <p:cTn id="178" dur="1" fill="hold">
                                          <p:stCondLst>
                                            <p:cond delay="499"/>
                                          </p:stCondLst>
                                        </p:cTn>
                                        <p:tgtEl>
                                          <p:spTgt spid="847913"/>
                                        </p:tgtEl>
                                        <p:attrNameLst>
                                          <p:attrName>style.visibility</p:attrName>
                                        </p:attrNameLst>
                                      </p:cBhvr>
                                      <p:to>
                                        <p:strVal val="hidden"/>
                                      </p:to>
                                    </p:se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2" presetClass="entr" presetSubtype="4" fill="hold" grpId="0" nodeType="clickEffect">
                                  <p:stCondLst>
                                    <p:cond delay="0"/>
                                  </p:stCondLst>
                                  <p:childTnLst>
                                    <p:set>
                                      <p:cBhvr>
                                        <p:cTn id="182" dur="1" fill="hold">
                                          <p:stCondLst>
                                            <p:cond delay="0"/>
                                          </p:stCondLst>
                                        </p:cTn>
                                        <p:tgtEl>
                                          <p:spTgt spid="847915"/>
                                        </p:tgtEl>
                                        <p:attrNameLst>
                                          <p:attrName>style.visibility</p:attrName>
                                        </p:attrNameLst>
                                      </p:cBhvr>
                                      <p:to>
                                        <p:strVal val="visible"/>
                                      </p:to>
                                    </p:set>
                                    <p:anim calcmode="lin" valueType="num">
                                      <p:cBhvr additive="base">
                                        <p:cTn id="183" dur="500" fill="hold"/>
                                        <p:tgtEl>
                                          <p:spTgt spid="847915"/>
                                        </p:tgtEl>
                                        <p:attrNameLst>
                                          <p:attrName>ppt_x</p:attrName>
                                        </p:attrNameLst>
                                      </p:cBhvr>
                                      <p:tavLst>
                                        <p:tav tm="0">
                                          <p:val>
                                            <p:strVal val="#ppt_x"/>
                                          </p:val>
                                        </p:tav>
                                        <p:tav tm="100000">
                                          <p:val>
                                            <p:strVal val="#ppt_x"/>
                                          </p:val>
                                        </p:tav>
                                      </p:tavLst>
                                    </p:anim>
                                    <p:anim calcmode="lin" valueType="num">
                                      <p:cBhvr additive="base">
                                        <p:cTn id="184" dur="500" fill="hold"/>
                                        <p:tgtEl>
                                          <p:spTgt spid="847915"/>
                                        </p:tgtEl>
                                        <p:attrNameLst>
                                          <p:attrName>ppt_y</p:attrName>
                                        </p:attrNameLst>
                                      </p:cBhvr>
                                      <p:tavLst>
                                        <p:tav tm="0">
                                          <p:val>
                                            <p:strVal val="1+#ppt_h/2"/>
                                          </p:val>
                                        </p:tav>
                                        <p:tav tm="100000">
                                          <p:val>
                                            <p:strVal val="#ppt_y"/>
                                          </p:val>
                                        </p:tav>
                                      </p:tavLst>
                                    </p:anim>
                                  </p:childTnLst>
                                </p:cTn>
                              </p:par>
                            </p:childTnLst>
                          </p:cTn>
                        </p:par>
                      </p:childTnLst>
                    </p:cTn>
                  </p:par>
                  <p:par>
                    <p:cTn id="185" fill="hold" nodeType="clickPar">
                      <p:stCondLst>
                        <p:cond delay="indefinite"/>
                      </p:stCondLst>
                      <p:childTnLst>
                        <p:par>
                          <p:cTn id="186" fill="hold" nodeType="withGroup">
                            <p:stCondLst>
                              <p:cond delay="0"/>
                            </p:stCondLst>
                            <p:childTnLst>
                              <p:par>
                                <p:cTn id="187" presetID="2" presetClass="entr" presetSubtype="4" fill="hold" nodeType="clickEffect">
                                  <p:stCondLst>
                                    <p:cond delay="0"/>
                                  </p:stCondLst>
                                  <p:childTnLst>
                                    <p:set>
                                      <p:cBhvr>
                                        <p:cTn id="188" dur="1" fill="hold">
                                          <p:stCondLst>
                                            <p:cond delay="0"/>
                                          </p:stCondLst>
                                        </p:cTn>
                                        <p:tgtEl>
                                          <p:spTgt spid="847916"/>
                                        </p:tgtEl>
                                        <p:attrNameLst>
                                          <p:attrName>style.visibility</p:attrName>
                                        </p:attrNameLst>
                                      </p:cBhvr>
                                      <p:to>
                                        <p:strVal val="visible"/>
                                      </p:to>
                                    </p:set>
                                    <p:anim calcmode="lin" valueType="num">
                                      <p:cBhvr additive="base">
                                        <p:cTn id="189" dur="500" fill="hold"/>
                                        <p:tgtEl>
                                          <p:spTgt spid="847916"/>
                                        </p:tgtEl>
                                        <p:attrNameLst>
                                          <p:attrName>ppt_x</p:attrName>
                                        </p:attrNameLst>
                                      </p:cBhvr>
                                      <p:tavLst>
                                        <p:tav tm="0">
                                          <p:val>
                                            <p:strVal val="#ppt_x"/>
                                          </p:val>
                                        </p:tav>
                                        <p:tav tm="100000">
                                          <p:val>
                                            <p:strVal val="#ppt_x"/>
                                          </p:val>
                                        </p:tav>
                                      </p:tavLst>
                                    </p:anim>
                                    <p:anim calcmode="lin" valueType="num">
                                      <p:cBhvr additive="base">
                                        <p:cTn id="190" dur="500" fill="hold"/>
                                        <p:tgtEl>
                                          <p:spTgt spid="847916"/>
                                        </p:tgtEl>
                                        <p:attrNameLst>
                                          <p:attrName>ppt_y</p:attrName>
                                        </p:attrNameLst>
                                      </p:cBhvr>
                                      <p:tavLst>
                                        <p:tav tm="0">
                                          <p:val>
                                            <p:strVal val="1+#ppt_h/2"/>
                                          </p:val>
                                        </p:tav>
                                        <p:tav tm="100000">
                                          <p:val>
                                            <p:strVal val="#ppt_y"/>
                                          </p:val>
                                        </p:tav>
                                      </p:tavLst>
                                    </p:anim>
                                  </p:childTnLst>
                                </p:cTn>
                              </p:par>
                            </p:childTnLst>
                          </p:cTn>
                        </p:par>
                      </p:childTnLst>
                    </p:cTn>
                  </p:par>
                  <p:par>
                    <p:cTn id="191" fill="hold" nodeType="clickPar">
                      <p:stCondLst>
                        <p:cond delay="indefinite"/>
                      </p:stCondLst>
                      <p:childTnLst>
                        <p:par>
                          <p:cTn id="192" fill="hold" nodeType="withGroup">
                            <p:stCondLst>
                              <p:cond delay="0"/>
                            </p:stCondLst>
                            <p:childTnLst>
                              <p:par>
                                <p:cTn id="193" presetID="2" presetClass="entr" presetSubtype="4" fill="hold" nodeType="clickEffect">
                                  <p:stCondLst>
                                    <p:cond delay="0"/>
                                  </p:stCondLst>
                                  <p:childTnLst>
                                    <p:set>
                                      <p:cBhvr>
                                        <p:cTn id="194" dur="1" fill="hold">
                                          <p:stCondLst>
                                            <p:cond delay="0"/>
                                          </p:stCondLst>
                                        </p:cTn>
                                        <p:tgtEl>
                                          <p:spTgt spid="847914"/>
                                        </p:tgtEl>
                                        <p:attrNameLst>
                                          <p:attrName>style.visibility</p:attrName>
                                        </p:attrNameLst>
                                      </p:cBhvr>
                                      <p:to>
                                        <p:strVal val="visible"/>
                                      </p:to>
                                    </p:set>
                                    <p:anim calcmode="lin" valueType="num">
                                      <p:cBhvr additive="base">
                                        <p:cTn id="195" dur="500" fill="hold"/>
                                        <p:tgtEl>
                                          <p:spTgt spid="847914"/>
                                        </p:tgtEl>
                                        <p:attrNameLst>
                                          <p:attrName>ppt_x</p:attrName>
                                        </p:attrNameLst>
                                      </p:cBhvr>
                                      <p:tavLst>
                                        <p:tav tm="0">
                                          <p:val>
                                            <p:strVal val="#ppt_x"/>
                                          </p:val>
                                        </p:tav>
                                        <p:tav tm="100000">
                                          <p:val>
                                            <p:strVal val="#ppt_x"/>
                                          </p:val>
                                        </p:tav>
                                      </p:tavLst>
                                    </p:anim>
                                    <p:anim calcmode="lin" valueType="num">
                                      <p:cBhvr additive="base">
                                        <p:cTn id="196" dur="500" fill="hold"/>
                                        <p:tgtEl>
                                          <p:spTgt spid="847914"/>
                                        </p:tgtEl>
                                        <p:attrNameLst>
                                          <p:attrName>ppt_y</p:attrName>
                                        </p:attrNameLst>
                                      </p:cBhvr>
                                      <p:tavLst>
                                        <p:tav tm="0">
                                          <p:val>
                                            <p:strVal val="1+#ppt_h/2"/>
                                          </p:val>
                                        </p:tav>
                                        <p:tav tm="100000">
                                          <p:val>
                                            <p:strVal val="#ppt_y"/>
                                          </p:val>
                                        </p:tav>
                                      </p:tavLst>
                                    </p:anim>
                                  </p:childTnLst>
                                </p:cTn>
                              </p:par>
                            </p:childTnLst>
                          </p:cTn>
                        </p:par>
                      </p:childTnLst>
                    </p:cTn>
                  </p:par>
                  <p:par>
                    <p:cTn id="197" fill="hold" nodeType="clickPar">
                      <p:stCondLst>
                        <p:cond delay="indefinite"/>
                      </p:stCondLst>
                      <p:childTnLst>
                        <p:par>
                          <p:cTn id="198" fill="hold" nodeType="withGroup">
                            <p:stCondLst>
                              <p:cond delay="0"/>
                            </p:stCondLst>
                            <p:childTnLst>
                              <p:par>
                                <p:cTn id="199" presetID="4" presetClass="exit" presetSubtype="16" fill="hold" nodeType="clickEffect">
                                  <p:stCondLst>
                                    <p:cond delay="0"/>
                                  </p:stCondLst>
                                  <p:childTnLst>
                                    <p:animEffect transition="out" filter="box(in)">
                                      <p:cBhvr>
                                        <p:cTn id="200" dur="500"/>
                                        <p:tgtEl>
                                          <p:spTgt spid="847916"/>
                                        </p:tgtEl>
                                      </p:cBhvr>
                                    </p:animEffect>
                                    <p:set>
                                      <p:cBhvr>
                                        <p:cTn id="201" dur="1" fill="hold">
                                          <p:stCondLst>
                                            <p:cond delay="499"/>
                                          </p:stCondLst>
                                        </p:cTn>
                                        <p:tgtEl>
                                          <p:spTgt spid="847916"/>
                                        </p:tgtEl>
                                        <p:attrNameLst>
                                          <p:attrName>style.visibility</p:attrName>
                                        </p:attrNameLst>
                                      </p:cBhvr>
                                      <p:to>
                                        <p:strVal val="hidden"/>
                                      </p:to>
                                    </p:set>
                                  </p:childTnLst>
                                </p:cTn>
                              </p:par>
                              <p:par>
                                <p:cTn id="202" presetID="4" presetClass="exit" presetSubtype="16" fill="hold" grpId="1" nodeType="withEffect">
                                  <p:stCondLst>
                                    <p:cond delay="0"/>
                                  </p:stCondLst>
                                  <p:childTnLst>
                                    <p:animEffect transition="out" filter="box(in)">
                                      <p:cBhvr>
                                        <p:cTn id="203" dur="500"/>
                                        <p:tgtEl>
                                          <p:spTgt spid="847915"/>
                                        </p:tgtEl>
                                      </p:cBhvr>
                                    </p:animEffect>
                                    <p:set>
                                      <p:cBhvr>
                                        <p:cTn id="204" dur="1" fill="hold">
                                          <p:stCondLst>
                                            <p:cond delay="499"/>
                                          </p:stCondLst>
                                        </p:cTn>
                                        <p:tgtEl>
                                          <p:spTgt spid="847915"/>
                                        </p:tgtEl>
                                        <p:attrNameLst>
                                          <p:attrName>style.visibility</p:attrName>
                                        </p:attrNameLst>
                                      </p:cBhvr>
                                      <p:to>
                                        <p:strVal val="hidden"/>
                                      </p:to>
                                    </p:se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2" presetClass="entr" presetSubtype="4" fill="hold" grpId="0" nodeType="clickEffect">
                                  <p:stCondLst>
                                    <p:cond delay="0"/>
                                  </p:stCondLst>
                                  <p:childTnLst>
                                    <p:set>
                                      <p:cBhvr>
                                        <p:cTn id="208" dur="1" fill="hold">
                                          <p:stCondLst>
                                            <p:cond delay="0"/>
                                          </p:stCondLst>
                                        </p:cTn>
                                        <p:tgtEl>
                                          <p:spTgt spid="847924"/>
                                        </p:tgtEl>
                                        <p:attrNameLst>
                                          <p:attrName>style.visibility</p:attrName>
                                        </p:attrNameLst>
                                      </p:cBhvr>
                                      <p:to>
                                        <p:strVal val="visible"/>
                                      </p:to>
                                    </p:set>
                                    <p:anim calcmode="lin" valueType="num">
                                      <p:cBhvr additive="base">
                                        <p:cTn id="209" dur="500" fill="hold"/>
                                        <p:tgtEl>
                                          <p:spTgt spid="847924"/>
                                        </p:tgtEl>
                                        <p:attrNameLst>
                                          <p:attrName>ppt_x</p:attrName>
                                        </p:attrNameLst>
                                      </p:cBhvr>
                                      <p:tavLst>
                                        <p:tav tm="0">
                                          <p:val>
                                            <p:strVal val="#ppt_x"/>
                                          </p:val>
                                        </p:tav>
                                        <p:tav tm="100000">
                                          <p:val>
                                            <p:strVal val="#ppt_x"/>
                                          </p:val>
                                        </p:tav>
                                      </p:tavLst>
                                    </p:anim>
                                    <p:anim calcmode="lin" valueType="num">
                                      <p:cBhvr additive="base">
                                        <p:cTn id="210" dur="500" fill="hold"/>
                                        <p:tgtEl>
                                          <p:spTgt spid="847924"/>
                                        </p:tgtEl>
                                        <p:attrNameLst>
                                          <p:attrName>ppt_y</p:attrName>
                                        </p:attrNameLst>
                                      </p:cBhvr>
                                      <p:tavLst>
                                        <p:tav tm="0">
                                          <p:val>
                                            <p:strVal val="1+#ppt_h/2"/>
                                          </p:val>
                                        </p:tav>
                                        <p:tav tm="100000">
                                          <p:val>
                                            <p:strVal val="#ppt_y"/>
                                          </p:val>
                                        </p:tav>
                                      </p:tavLst>
                                    </p:anim>
                                  </p:childTnLst>
                                </p:cTn>
                              </p:par>
                            </p:childTnLst>
                          </p:cTn>
                        </p:par>
                      </p:childTnLst>
                    </p:cTn>
                  </p:par>
                  <p:par>
                    <p:cTn id="211" fill="hold" nodeType="clickPar">
                      <p:stCondLst>
                        <p:cond delay="indefinite"/>
                      </p:stCondLst>
                      <p:childTnLst>
                        <p:par>
                          <p:cTn id="212" fill="hold" nodeType="withGroup">
                            <p:stCondLst>
                              <p:cond delay="0"/>
                            </p:stCondLst>
                            <p:childTnLst>
                              <p:par>
                                <p:cTn id="213" presetID="2" presetClass="entr" presetSubtype="4" fill="hold" nodeType="clickEffect">
                                  <p:stCondLst>
                                    <p:cond delay="0"/>
                                  </p:stCondLst>
                                  <p:childTnLst>
                                    <p:set>
                                      <p:cBhvr>
                                        <p:cTn id="214" dur="1" fill="hold">
                                          <p:stCondLst>
                                            <p:cond delay="0"/>
                                          </p:stCondLst>
                                        </p:cTn>
                                        <p:tgtEl>
                                          <p:spTgt spid="847922"/>
                                        </p:tgtEl>
                                        <p:attrNameLst>
                                          <p:attrName>style.visibility</p:attrName>
                                        </p:attrNameLst>
                                      </p:cBhvr>
                                      <p:to>
                                        <p:strVal val="visible"/>
                                      </p:to>
                                    </p:set>
                                    <p:anim calcmode="lin" valueType="num">
                                      <p:cBhvr additive="base">
                                        <p:cTn id="215" dur="500" fill="hold"/>
                                        <p:tgtEl>
                                          <p:spTgt spid="847922"/>
                                        </p:tgtEl>
                                        <p:attrNameLst>
                                          <p:attrName>ppt_x</p:attrName>
                                        </p:attrNameLst>
                                      </p:cBhvr>
                                      <p:tavLst>
                                        <p:tav tm="0">
                                          <p:val>
                                            <p:strVal val="#ppt_x"/>
                                          </p:val>
                                        </p:tav>
                                        <p:tav tm="100000">
                                          <p:val>
                                            <p:strVal val="#ppt_x"/>
                                          </p:val>
                                        </p:tav>
                                      </p:tavLst>
                                    </p:anim>
                                    <p:anim calcmode="lin" valueType="num">
                                      <p:cBhvr additive="base">
                                        <p:cTn id="216" dur="500" fill="hold"/>
                                        <p:tgtEl>
                                          <p:spTgt spid="8479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7885" grpId="0"/>
      <p:bldP spid="847884" grpId="0"/>
      <p:bldP spid="847883" grpId="0"/>
      <p:bldP spid="847882" grpId="0"/>
      <p:bldP spid="847881" grpId="0"/>
      <p:bldP spid="847880" grpId="0"/>
      <p:bldP spid="847879" grpId="0"/>
      <p:bldP spid="847897" grpId="0"/>
      <p:bldP spid="847898" grpId="0"/>
      <p:bldP spid="847903" grpId="0"/>
      <p:bldP spid="847904" grpId="0"/>
      <p:bldP spid="847904" grpId="1"/>
      <p:bldP spid="847906" grpId="0"/>
      <p:bldP spid="847906" grpId="1"/>
      <p:bldP spid="847909" grpId="0"/>
      <p:bldP spid="847909" grpId="1"/>
      <p:bldP spid="847911" grpId="0"/>
      <p:bldP spid="847912" grpId="0"/>
      <p:bldP spid="847912" grpId="1"/>
      <p:bldP spid="847915" grpId="0"/>
      <p:bldP spid="847915" grpId="1"/>
      <p:bldP spid="847923" grpId="0"/>
      <p:bldP spid="8479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CDD74D-637B-4512-B6F2-D2A0693A73E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5B7AC60-67F4-4DD1-AA33-97F07C50099B}"/>
              </a:ext>
            </a:extLst>
          </p:cNvPr>
          <p:cNvSpPr>
            <a:spLocks noGrp="1"/>
          </p:cNvSpPr>
          <p:nvPr>
            <p:ph idx="1"/>
          </p:nvPr>
        </p:nvSpPr>
        <p:spPr/>
        <p:txBody>
          <a:bodyPr/>
          <a:lstStyle/>
          <a:p>
            <a:pPr marL="0" indent="0">
              <a:buNone/>
            </a:pPr>
            <a:r>
              <a:rPr lang="it-IT" dirty="0"/>
              <a:t>Calendario ultime lezioni</a:t>
            </a:r>
          </a:p>
          <a:p>
            <a:pPr marL="0" indent="0">
              <a:buNone/>
            </a:pPr>
            <a:endParaRPr lang="it-IT" dirty="0"/>
          </a:p>
          <a:p>
            <a:pPr>
              <a:buFontTx/>
              <a:buChar char="-"/>
            </a:pPr>
            <a:r>
              <a:rPr lang="it-IT" sz="2600" dirty="0"/>
              <a:t>Giovedì 12 dicembre 10,30-12,30; 13,30-15,30</a:t>
            </a:r>
          </a:p>
          <a:p>
            <a:pPr>
              <a:buFontTx/>
              <a:buChar char="-"/>
            </a:pPr>
            <a:r>
              <a:rPr lang="it-IT" sz="2600" dirty="0"/>
              <a:t>Mercoledì 18 dicembre 13,30-16,30</a:t>
            </a:r>
          </a:p>
          <a:p>
            <a:pPr>
              <a:buFontTx/>
              <a:buChar char="-"/>
            </a:pPr>
            <a:r>
              <a:rPr lang="it-IT" sz="2600" dirty="0"/>
              <a:t>Giovedì 19 dicembre 10,30-12,30; 13,30-15,30</a:t>
            </a:r>
          </a:p>
          <a:p>
            <a:pPr>
              <a:buFontTx/>
              <a:buChar char="-"/>
            </a:pPr>
            <a:r>
              <a:rPr lang="it-IT" sz="2600" dirty="0"/>
              <a:t>Giovedì 9 gennaio 10,30-12,30 esercitazione</a:t>
            </a:r>
          </a:p>
          <a:p>
            <a:pPr>
              <a:buFontTx/>
              <a:buChar char="-"/>
            </a:pPr>
            <a:r>
              <a:rPr lang="it-IT" sz="2600" b="1" dirty="0"/>
              <a:t>Giovedì 16 gennaio </a:t>
            </a:r>
            <a:r>
              <a:rPr lang="it-IT" sz="2600" dirty="0"/>
              <a:t>ore 10,30 </a:t>
            </a:r>
            <a:r>
              <a:rPr lang="it-IT" sz="2600" b="1" i="1" dirty="0"/>
              <a:t>Prova intermedia MACRO</a:t>
            </a:r>
          </a:p>
        </p:txBody>
      </p:sp>
      <p:sp>
        <p:nvSpPr>
          <p:cNvPr id="4" name="Segnaposto numero diapositiva 3">
            <a:extLst>
              <a:ext uri="{FF2B5EF4-FFF2-40B4-BE49-F238E27FC236}">
                <a16:creationId xmlns:a16="http://schemas.microsoft.com/office/drawing/2014/main" id="{2BE01E47-B385-45BD-8B58-3305A6BDB35A}"/>
              </a:ext>
            </a:extLst>
          </p:cNvPr>
          <p:cNvSpPr>
            <a:spLocks noGrp="1"/>
          </p:cNvSpPr>
          <p:nvPr>
            <p:ph type="sldNum" sz="quarter" idx="10"/>
          </p:nvPr>
        </p:nvSpPr>
        <p:spPr/>
        <p:txBody>
          <a:bodyPr/>
          <a:lstStyle/>
          <a:p>
            <a:fld id="{3ADDA078-F0BE-46F9-848F-B8BD2F6AA715}" type="slidenum">
              <a:rPr lang="it-IT" altLang="it-IT" smtClean="0"/>
              <a:pPr/>
              <a:t>6</a:t>
            </a:fld>
            <a:endParaRPr lang="it-IT" altLang="it-IT"/>
          </a:p>
        </p:txBody>
      </p:sp>
    </p:spTree>
    <p:extLst>
      <p:ext uri="{BB962C8B-B14F-4D97-AF65-F5344CB8AC3E}">
        <p14:creationId xmlns:p14="http://schemas.microsoft.com/office/powerpoint/2010/main" val="33786195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 name="Segnaposto numero diapositiva 3">
            <a:extLst>
              <a:ext uri="{FF2B5EF4-FFF2-40B4-BE49-F238E27FC236}">
                <a16:creationId xmlns:a16="http://schemas.microsoft.com/office/drawing/2014/main" id="{10E66377-AECC-4317-8DAD-1F59DD49E612}"/>
              </a:ext>
            </a:extLst>
          </p:cNvPr>
          <p:cNvSpPr>
            <a:spLocks noGrp="1"/>
          </p:cNvSpPr>
          <p:nvPr>
            <p:ph type="sldNum" sz="quarter" idx="10"/>
          </p:nvPr>
        </p:nvSpPr>
        <p:spPr/>
        <p:txBody>
          <a:bodyPr/>
          <a:lstStyle/>
          <a:p>
            <a:fld id="{C0E22F05-4A0F-4640-893F-1A6EE832A676}" type="slidenum">
              <a:rPr lang="it-IT" altLang="it-IT"/>
              <a:pPr/>
              <a:t>60</a:t>
            </a:fld>
            <a:endParaRPr lang="it-IT" altLang="it-IT"/>
          </a:p>
        </p:txBody>
      </p:sp>
      <p:sp>
        <p:nvSpPr>
          <p:cNvPr id="850948" name="Rectangle 4">
            <a:extLst>
              <a:ext uri="{FF2B5EF4-FFF2-40B4-BE49-F238E27FC236}">
                <a16:creationId xmlns:a16="http://schemas.microsoft.com/office/drawing/2014/main" id="{E9028B00-F8EA-4B52-BB2D-87247E1C8B8E}"/>
              </a:ext>
            </a:extLst>
          </p:cNvPr>
          <p:cNvSpPr>
            <a:spLocks noGrp="1" noChangeArrowheads="1"/>
          </p:cNvSpPr>
          <p:nvPr>
            <p:ph type="title"/>
          </p:nvPr>
        </p:nvSpPr>
        <p:spPr/>
        <p:txBody>
          <a:bodyPr/>
          <a:lstStyle/>
          <a:p>
            <a:r>
              <a:rPr lang="it-IT" altLang="it-IT"/>
              <a:t>Figura 14 – E se esiste una sola strategia dominante?</a:t>
            </a:r>
          </a:p>
        </p:txBody>
      </p:sp>
      <p:sp>
        <p:nvSpPr>
          <p:cNvPr id="850958" name="Rectangle 14">
            <a:extLst>
              <a:ext uri="{FF2B5EF4-FFF2-40B4-BE49-F238E27FC236}">
                <a16:creationId xmlns:a16="http://schemas.microsoft.com/office/drawing/2014/main" id="{6DCAB973-8EEC-48E5-963B-11F9D8B5AFE9}"/>
              </a:ext>
            </a:extLst>
          </p:cNvPr>
          <p:cNvSpPr>
            <a:spLocks noChangeArrowheads="1"/>
          </p:cNvSpPr>
          <p:nvPr/>
        </p:nvSpPr>
        <p:spPr bwMode="auto">
          <a:xfrm>
            <a:off x="6402388" y="5035550"/>
            <a:ext cx="2284412"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25, 11</a:t>
            </a:r>
          </a:p>
        </p:txBody>
      </p:sp>
      <p:sp>
        <p:nvSpPr>
          <p:cNvPr id="850957" name="Rectangle 13">
            <a:extLst>
              <a:ext uri="{FF2B5EF4-FFF2-40B4-BE49-F238E27FC236}">
                <a16:creationId xmlns:a16="http://schemas.microsoft.com/office/drawing/2014/main" id="{16F70EEE-4F1A-4578-847A-B96F614BD762}"/>
              </a:ext>
            </a:extLst>
          </p:cNvPr>
          <p:cNvSpPr>
            <a:spLocks noChangeArrowheads="1"/>
          </p:cNvSpPr>
          <p:nvPr/>
        </p:nvSpPr>
        <p:spPr bwMode="auto">
          <a:xfrm>
            <a:off x="4119563" y="5035550"/>
            <a:ext cx="2282825"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12, 12</a:t>
            </a:r>
          </a:p>
        </p:txBody>
      </p:sp>
      <p:sp>
        <p:nvSpPr>
          <p:cNvPr id="850956" name="Rectangle 12">
            <a:extLst>
              <a:ext uri="{FF2B5EF4-FFF2-40B4-BE49-F238E27FC236}">
                <a16:creationId xmlns:a16="http://schemas.microsoft.com/office/drawing/2014/main" id="{D409CB41-6ABA-4309-9B71-90E34C5B705E}"/>
              </a:ext>
            </a:extLst>
          </p:cNvPr>
          <p:cNvSpPr>
            <a:spLocks noChangeArrowheads="1"/>
          </p:cNvSpPr>
          <p:nvPr/>
        </p:nvSpPr>
        <p:spPr bwMode="auto">
          <a:xfrm>
            <a:off x="1835150" y="5035550"/>
            <a:ext cx="228441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No</a:t>
            </a:r>
          </a:p>
        </p:txBody>
      </p:sp>
      <p:sp>
        <p:nvSpPr>
          <p:cNvPr id="850955" name="Rectangle 11">
            <a:extLst>
              <a:ext uri="{FF2B5EF4-FFF2-40B4-BE49-F238E27FC236}">
                <a16:creationId xmlns:a16="http://schemas.microsoft.com/office/drawing/2014/main" id="{D85F0DCF-CF94-4AB3-9A90-C52A668E801D}"/>
              </a:ext>
            </a:extLst>
          </p:cNvPr>
          <p:cNvSpPr>
            <a:spLocks noChangeArrowheads="1"/>
          </p:cNvSpPr>
          <p:nvPr/>
        </p:nvSpPr>
        <p:spPr bwMode="auto">
          <a:xfrm>
            <a:off x="6402388" y="3943350"/>
            <a:ext cx="2284412"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20, 10</a:t>
            </a:r>
          </a:p>
        </p:txBody>
      </p:sp>
      <p:sp>
        <p:nvSpPr>
          <p:cNvPr id="850954" name="Rectangle 10">
            <a:extLst>
              <a:ext uri="{FF2B5EF4-FFF2-40B4-BE49-F238E27FC236}">
                <a16:creationId xmlns:a16="http://schemas.microsoft.com/office/drawing/2014/main" id="{0A0C7CD0-F2D5-4994-BBDC-242E88C5A1B7}"/>
              </a:ext>
            </a:extLst>
          </p:cNvPr>
          <p:cNvSpPr>
            <a:spLocks noChangeArrowheads="1"/>
          </p:cNvSpPr>
          <p:nvPr/>
        </p:nvSpPr>
        <p:spPr bwMode="auto">
          <a:xfrm>
            <a:off x="4119563" y="3943350"/>
            <a:ext cx="2282825"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15, 14</a:t>
            </a:r>
          </a:p>
        </p:txBody>
      </p:sp>
      <p:sp>
        <p:nvSpPr>
          <p:cNvPr id="850953" name="Rectangle 9">
            <a:extLst>
              <a:ext uri="{FF2B5EF4-FFF2-40B4-BE49-F238E27FC236}">
                <a16:creationId xmlns:a16="http://schemas.microsoft.com/office/drawing/2014/main" id="{6D23236D-74E5-4D26-ACCF-F79940AC6F31}"/>
              </a:ext>
            </a:extLst>
          </p:cNvPr>
          <p:cNvSpPr>
            <a:spLocks noChangeArrowheads="1"/>
          </p:cNvSpPr>
          <p:nvPr/>
        </p:nvSpPr>
        <p:spPr bwMode="auto">
          <a:xfrm>
            <a:off x="1835150" y="3943350"/>
            <a:ext cx="2284413"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Si</a:t>
            </a:r>
          </a:p>
        </p:txBody>
      </p:sp>
      <p:sp>
        <p:nvSpPr>
          <p:cNvPr id="850952" name="Rectangle 8">
            <a:extLst>
              <a:ext uri="{FF2B5EF4-FFF2-40B4-BE49-F238E27FC236}">
                <a16:creationId xmlns:a16="http://schemas.microsoft.com/office/drawing/2014/main" id="{F0E89686-FD9A-4824-B76F-E09C8281EA36}"/>
              </a:ext>
            </a:extLst>
          </p:cNvPr>
          <p:cNvSpPr>
            <a:spLocks noChangeArrowheads="1"/>
          </p:cNvSpPr>
          <p:nvPr/>
        </p:nvSpPr>
        <p:spPr bwMode="auto">
          <a:xfrm>
            <a:off x="6402388" y="2852738"/>
            <a:ext cx="2284412" cy="109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No</a:t>
            </a:r>
          </a:p>
        </p:txBody>
      </p:sp>
      <p:sp>
        <p:nvSpPr>
          <p:cNvPr id="850951" name="Rectangle 7">
            <a:extLst>
              <a:ext uri="{FF2B5EF4-FFF2-40B4-BE49-F238E27FC236}">
                <a16:creationId xmlns:a16="http://schemas.microsoft.com/office/drawing/2014/main" id="{5A167728-5303-4A63-948B-789E2B310222}"/>
              </a:ext>
            </a:extLst>
          </p:cNvPr>
          <p:cNvSpPr>
            <a:spLocks noChangeArrowheads="1"/>
          </p:cNvSpPr>
          <p:nvPr/>
        </p:nvSpPr>
        <p:spPr bwMode="auto">
          <a:xfrm>
            <a:off x="4119563" y="2852738"/>
            <a:ext cx="2282825" cy="109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Si</a:t>
            </a:r>
          </a:p>
        </p:txBody>
      </p:sp>
      <p:sp>
        <p:nvSpPr>
          <p:cNvPr id="850950" name="Rectangle 6">
            <a:extLst>
              <a:ext uri="{FF2B5EF4-FFF2-40B4-BE49-F238E27FC236}">
                <a16:creationId xmlns:a16="http://schemas.microsoft.com/office/drawing/2014/main" id="{8B45C3CD-F759-4D62-9860-4E9823E591E6}"/>
              </a:ext>
            </a:extLst>
          </p:cNvPr>
          <p:cNvSpPr>
            <a:spLocks noChangeArrowheads="1"/>
          </p:cNvSpPr>
          <p:nvPr/>
        </p:nvSpPr>
        <p:spPr bwMode="auto">
          <a:xfrm>
            <a:off x="1835150" y="2852738"/>
            <a:ext cx="2284413" cy="109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nSpc>
                <a:spcPct val="100000"/>
              </a:lnSpc>
              <a:buFont typeface="Wingdings" panose="05000000000000000000" pitchFamily="2" charset="2"/>
              <a:buNone/>
            </a:pPr>
            <a:endParaRPr lang="en-US" altLang="it-IT"/>
          </a:p>
        </p:txBody>
      </p:sp>
      <p:grpSp>
        <p:nvGrpSpPr>
          <p:cNvPr id="850974" name="Group 30">
            <a:extLst>
              <a:ext uri="{FF2B5EF4-FFF2-40B4-BE49-F238E27FC236}">
                <a16:creationId xmlns:a16="http://schemas.microsoft.com/office/drawing/2014/main" id="{B4972765-5BDB-40EE-8674-C117EF12DBD2}"/>
              </a:ext>
            </a:extLst>
          </p:cNvPr>
          <p:cNvGrpSpPr>
            <a:grpSpLocks/>
          </p:cNvGrpSpPr>
          <p:nvPr/>
        </p:nvGrpSpPr>
        <p:grpSpPr bwMode="auto">
          <a:xfrm>
            <a:off x="1835150" y="2852738"/>
            <a:ext cx="6851650" cy="3273425"/>
            <a:chOff x="1156" y="1797"/>
            <a:chExt cx="4316" cy="2062"/>
          </a:xfrm>
        </p:grpSpPr>
        <p:sp>
          <p:nvSpPr>
            <p:cNvPr id="850959" name="Line 15">
              <a:extLst>
                <a:ext uri="{FF2B5EF4-FFF2-40B4-BE49-F238E27FC236}">
                  <a16:creationId xmlns:a16="http://schemas.microsoft.com/office/drawing/2014/main" id="{2493A3CC-B160-4EA4-A40F-1B83FB5A1362}"/>
                </a:ext>
              </a:extLst>
            </p:cNvPr>
            <p:cNvSpPr>
              <a:spLocks noChangeShapeType="1"/>
            </p:cNvSpPr>
            <p:nvPr/>
          </p:nvSpPr>
          <p:spPr bwMode="auto">
            <a:xfrm>
              <a:off x="1156" y="1797"/>
              <a:ext cx="4316"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0960" name="Line 16">
              <a:extLst>
                <a:ext uri="{FF2B5EF4-FFF2-40B4-BE49-F238E27FC236}">
                  <a16:creationId xmlns:a16="http://schemas.microsoft.com/office/drawing/2014/main" id="{EE145056-0F3D-438A-A1CC-9F7BF814897D}"/>
                </a:ext>
              </a:extLst>
            </p:cNvPr>
            <p:cNvSpPr>
              <a:spLocks noChangeShapeType="1"/>
            </p:cNvSpPr>
            <p:nvPr/>
          </p:nvSpPr>
          <p:spPr bwMode="auto">
            <a:xfrm>
              <a:off x="1156" y="2484"/>
              <a:ext cx="43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0961" name="Line 17">
              <a:extLst>
                <a:ext uri="{FF2B5EF4-FFF2-40B4-BE49-F238E27FC236}">
                  <a16:creationId xmlns:a16="http://schemas.microsoft.com/office/drawing/2014/main" id="{19B32E6D-4A30-415C-B9E9-45B26BA17E75}"/>
                </a:ext>
              </a:extLst>
            </p:cNvPr>
            <p:cNvSpPr>
              <a:spLocks noChangeShapeType="1"/>
            </p:cNvSpPr>
            <p:nvPr/>
          </p:nvSpPr>
          <p:spPr bwMode="auto">
            <a:xfrm>
              <a:off x="1156" y="3172"/>
              <a:ext cx="43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0962" name="Line 18">
              <a:extLst>
                <a:ext uri="{FF2B5EF4-FFF2-40B4-BE49-F238E27FC236}">
                  <a16:creationId xmlns:a16="http://schemas.microsoft.com/office/drawing/2014/main" id="{3AE5F34B-A29F-4ECD-A125-7583DA56BFF7}"/>
                </a:ext>
              </a:extLst>
            </p:cNvPr>
            <p:cNvSpPr>
              <a:spLocks noChangeShapeType="1"/>
            </p:cNvSpPr>
            <p:nvPr/>
          </p:nvSpPr>
          <p:spPr bwMode="auto">
            <a:xfrm>
              <a:off x="1156" y="3859"/>
              <a:ext cx="4316"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0963" name="Line 19">
              <a:extLst>
                <a:ext uri="{FF2B5EF4-FFF2-40B4-BE49-F238E27FC236}">
                  <a16:creationId xmlns:a16="http://schemas.microsoft.com/office/drawing/2014/main" id="{9CE18B7A-46FF-4C3A-B05E-D762EDCE2946}"/>
                </a:ext>
              </a:extLst>
            </p:cNvPr>
            <p:cNvSpPr>
              <a:spLocks noChangeShapeType="1"/>
            </p:cNvSpPr>
            <p:nvPr/>
          </p:nvSpPr>
          <p:spPr bwMode="auto">
            <a:xfrm>
              <a:off x="1156" y="1797"/>
              <a:ext cx="0" cy="2062"/>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0964" name="Line 20">
              <a:extLst>
                <a:ext uri="{FF2B5EF4-FFF2-40B4-BE49-F238E27FC236}">
                  <a16:creationId xmlns:a16="http://schemas.microsoft.com/office/drawing/2014/main" id="{8A7964D7-1BD7-4DE7-A659-66422A4F550C}"/>
                </a:ext>
              </a:extLst>
            </p:cNvPr>
            <p:cNvSpPr>
              <a:spLocks noChangeShapeType="1"/>
            </p:cNvSpPr>
            <p:nvPr/>
          </p:nvSpPr>
          <p:spPr bwMode="auto">
            <a:xfrm>
              <a:off x="2595" y="1797"/>
              <a:ext cx="0" cy="20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0965" name="Line 21">
              <a:extLst>
                <a:ext uri="{FF2B5EF4-FFF2-40B4-BE49-F238E27FC236}">
                  <a16:creationId xmlns:a16="http://schemas.microsoft.com/office/drawing/2014/main" id="{D11C519A-F6E7-4946-8CA9-3659847B74CF}"/>
                </a:ext>
              </a:extLst>
            </p:cNvPr>
            <p:cNvSpPr>
              <a:spLocks noChangeShapeType="1"/>
            </p:cNvSpPr>
            <p:nvPr/>
          </p:nvSpPr>
          <p:spPr bwMode="auto">
            <a:xfrm>
              <a:off x="4033" y="1797"/>
              <a:ext cx="0" cy="20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0966" name="Line 22">
              <a:extLst>
                <a:ext uri="{FF2B5EF4-FFF2-40B4-BE49-F238E27FC236}">
                  <a16:creationId xmlns:a16="http://schemas.microsoft.com/office/drawing/2014/main" id="{A1826BAB-11F2-41E9-A00B-9F0FF683D5BC}"/>
                </a:ext>
              </a:extLst>
            </p:cNvPr>
            <p:cNvSpPr>
              <a:spLocks noChangeShapeType="1"/>
            </p:cNvSpPr>
            <p:nvPr/>
          </p:nvSpPr>
          <p:spPr bwMode="auto">
            <a:xfrm>
              <a:off x="5472" y="1797"/>
              <a:ext cx="0" cy="2062"/>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850969" name="Rectangle 25">
            <a:extLst>
              <a:ext uri="{FF2B5EF4-FFF2-40B4-BE49-F238E27FC236}">
                <a16:creationId xmlns:a16="http://schemas.microsoft.com/office/drawing/2014/main" id="{B32AD637-D98D-45F7-962E-92CDAB236AC5}"/>
              </a:ext>
            </a:extLst>
          </p:cNvPr>
          <p:cNvSpPr>
            <a:spLocks noChangeArrowheads="1"/>
          </p:cNvSpPr>
          <p:nvPr/>
        </p:nvSpPr>
        <p:spPr bwMode="auto">
          <a:xfrm>
            <a:off x="1187450" y="4221163"/>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A</a:t>
            </a:r>
          </a:p>
        </p:txBody>
      </p:sp>
      <p:sp>
        <p:nvSpPr>
          <p:cNvPr id="850970" name="Rectangle 26">
            <a:extLst>
              <a:ext uri="{FF2B5EF4-FFF2-40B4-BE49-F238E27FC236}">
                <a16:creationId xmlns:a16="http://schemas.microsoft.com/office/drawing/2014/main" id="{AE0DEE2B-B372-41E5-A318-8C0479CBB68A}"/>
              </a:ext>
            </a:extLst>
          </p:cNvPr>
          <p:cNvSpPr>
            <a:spLocks noChangeArrowheads="1"/>
          </p:cNvSpPr>
          <p:nvPr/>
        </p:nvSpPr>
        <p:spPr bwMode="auto">
          <a:xfrm>
            <a:off x="6219825" y="2251075"/>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B</a:t>
            </a:r>
          </a:p>
        </p:txBody>
      </p:sp>
      <p:sp>
        <p:nvSpPr>
          <p:cNvPr id="850975" name="Rectangle 31">
            <a:extLst>
              <a:ext uri="{FF2B5EF4-FFF2-40B4-BE49-F238E27FC236}">
                <a16:creationId xmlns:a16="http://schemas.microsoft.com/office/drawing/2014/main" id="{97D821AF-CD0B-4D1B-95DC-2114B31435F5}"/>
              </a:ext>
            </a:extLst>
          </p:cNvPr>
          <p:cNvSpPr>
            <a:spLocks noChangeArrowheads="1"/>
          </p:cNvSpPr>
          <p:nvPr/>
        </p:nvSpPr>
        <p:spPr bwMode="auto">
          <a:xfrm>
            <a:off x="4140200" y="3979863"/>
            <a:ext cx="2232025" cy="2087562"/>
          </a:xfrm>
          <a:prstGeom prst="rect">
            <a:avLst/>
          </a:prstGeom>
          <a:solidFill>
            <a:schemeClr val="accent1">
              <a:alpha val="53999"/>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0976" name="Rectangle 32">
            <a:extLst>
              <a:ext uri="{FF2B5EF4-FFF2-40B4-BE49-F238E27FC236}">
                <a16:creationId xmlns:a16="http://schemas.microsoft.com/office/drawing/2014/main" id="{B95BE4DE-BEEA-41B8-A9B5-E4B44C24F36C}"/>
              </a:ext>
            </a:extLst>
          </p:cNvPr>
          <p:cNvSpPr>
            <a:spLocks noChangeArrowheads="1"/>
          </p:cNvSpPr>
          <p:nvPr/>
        </p:nvSpPr>
        <p:spPr bwMode="auto">
          <a:xfrm>
            <a:off x="1860550" y="3992563"/>
            <a:ext cx="2232025" cy="1008062"/>
          </a:xfrm>
          <a:prstGeom prst="rect">
            <a:avLst/>
          </a:prstGeom>
          <a:solidFill>
            <a:srgbClr val="0000FF">
              <a:alpha val="56000"/>
            </a:srgb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0977" name="Rectangle 33">
            <a:extLst>
              <a:ext uri="{FF2B5EF4-FFF2-40B4-BE49-F238E27FC236}">
                <a16:creationId xmlns:a16="http://schemas.microsoft.com/office/drawing/2014/main" id="{AE4FD20C-E8DF-48BB-A59D-ADB3A876ECE5}"/>
              </a:ext>
            </a:extLst>
          </p:cNvPr>
          <p:cNvSpPr>
            <a:spLocks noChangeArrowheads="1"/>
          </p:cNvSpPr>
          <p:nvPr/>
        </p:nvSpPr>
        <p:spPr bwMode="auto">
          <a:xfrm>
            <a:off x="6418263" y="3979863"/>
            <a:ext cx="2232025" cy="2087562"/>
          </a:xfrm>
          <a:prstGeom prst="rect">
            <a:avLst/>
          </a:prstGeom>
          <a:solidFill>
            <a:schemeClr val="accent1">
              <a:alpha val="53000"/>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0978" name="Rectangle 34">
            <a:extLst>
              <a:ext uri="{FF2B5EF4-FFF2-40B4-BE49-F238E27FC236}">
                <a16:creationId xmlns:a16="http://schemas.microsoft.com/office/drawing/2014/main" id="{FB49F4AB-11B1-47DB-94B9-714FD1BFFBC2}"/>
              </a:ext>
            </a:extLst>
          </p:cNvPr>
          <p:cNvSpPr>
            <a:spLocks noChangeArrowheads="1"/>
          </p:cNvSpPr>
          <p:nvPr/>
        </p:nvSpPr>
        <p:spPr bwMode="auto">
          <a:xfrm>
            <a:off x="1857375" y="5072063"/>
            <a:ext cx="2232025" cy="1008062"/>
          </a:xfrm>
          <a:prstGeom prst="rect">
            <a:avLst/>
          </a:prstGeom>
          <a:solidFill>
            <a:srgbClr val="0000FF">
              <a:alpha val="42999"/>
            </a:srgb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0979" name="Text Box 35">
            <a:extLst>
              <a:ext uri="{FF2B5EF4-FFF2-40B4-BE49-F238E27FC236}">
                <a16:creationId xmlns:a16="http://schemas.microsoft.com/office/drawing/2014/main" id="{1AA91E73-F04C-40AE-9B65-4726E94405E4}"/>
              </a:ext>
            </a:extLst>
          </p:cNvPr>
          <p:cNvSpPr txBox="1">
            <a:spLocks noChangeArrowheads="1"/>
          </p:cNvSpPr>
          <p:nvPr/>
        </p:nvSpPr>
        <p:spPr bwMode="auto">
          <a:xfrm>
            <a:off x="768350" y="4229100"/>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t>?</a:t>
            </a:r>
          </a:p>
        </p:txBody>
      </p:sp>
      <p:sp>
        <p:nvSpPr>
          <p:cNvPr id="850980" name="Rectangle 36">
            <a:extLst>
              <a:ext uri="{FF2B5EF4-FFF2-40B4-BE49-F238E27FC236}">
                <a16:creationId xmlns:a16="http://schemas.microsoft.com/office/drawing/2014/main" id="{8CAEC697-A0A4-41F0-9A89-BDCF49950935}"/>
              </a:ext>
            </a:extLst>
          </p:cNvPr>
          <p:cNvSpPr>
            <a:spLocks noChangeArrowheads="1"/>
          </p:cNvSpPr>
          <p:nvPr/>
        </p:nvSpPr>
        <p:spPr bwMode="auto">
          <a:xfrm>
            <a:off x="4140200" y="3933825"/>
            <a:ext cx="4535488" cy="1079500"/>
          </a:xfrm>
          <a:prstGeom prst="rect">
            <a:avLst/>
          </a:prstGeom>
          <a:solidFill>
            <a:schemeClr val="accent1">
              <a:alpha val="47000"/>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0981" name="Rectangle 37">
            <a:extLst>
              <a:ext uri="{FF2B5EF4-FFF2-40B4-BE49-F238E27FC236}">
                <a16:creationId xmlns:a16="http://schemas.microsoft.com/office/drawing/2014/main" id="{B571B018-E9BE-487C-81EF-0E86FC06E346}"/>
              </a:ext>
            </a:extLst>
          </p:cNvPr>
          <p:cNvSpPr>
            <a:spLocks noChangeArrowheads="1"/>
          </p:cNvSpPr>
          <p:nvPr/>
        </p:nvSpPr>
        <p:spPr bwMode="auto">
          <a:xfrm>
            <a:off x="4127500" y="2852738"/>
            <a:ext cx="2232025" cy="1081087"/>
          </a:xfrm>
          <a:prstGeom prst="rect">
            <a:avLst/>
          </a:prstGeom>
          <a:solidFill>
            <a:srgbClr val="0000FF">
              <a:alpha val="46001"/>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0982" name="Rectangle 38">
            <a:extLst>
              <a:ext uri="{FF2B5EF4-FFF2-40B4-BE49-F238E27FC236}">
                <a16:creationId xmlns:a16="http://schemas.microsoft.com/office/drawing/2014/main" id="{0F5604B5-29A9-4891-93BF-F61127D0BFBE}"/>
              </a:ext>
            </a:extLst>
          </p:cNvPr>
          <p:cNvSpPr>
            <a:spLocks noChangeArrowheads="1"/>
          </p:cNvSpPr>
          <p:nvPr/>
        </p:nvSpPr>
        <p:spPr bwMode="auto">
          <a:xfrm>
            <a:off x="4127500" y="5038725"/>
            <a:ext cx="4535488" cy="1008063"/>
          </a:xfrm>
          <a:prstGeom prst="rect">
            <a:avLst/>
          </a:prstGeom>
          <a:solidFill>
            <a:schemeClr val="accent1">
              <a:alpha val="50999"/>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0983" name="Text Box 39">
            <a:extLst>
              <a:ext uri="{FF2B5EF4-FFF2-40B4-BE49-F238E27FC236}">
                <a16:creationId xmlns:a16="http://schemas.microsoft.com/office/drawing/2014/main" id="{E9FFAEBA-A6E8-48BE-81A6-29AA187695F8}"/>
              </a:ext>
            </a:extLst>
          </p:cNvPr>
          <p:cNvSpPr txBox="1">
            <a:spLocks noChangeArrowheads="1"/>
          </p:cNvSpPr>
          <p:nvPr/>
        </p:nvSpPr>
        <p:spPr bwMode="auto">
          <a:xfrm>
            <a:off x="4284663" y="3429000"/>
            <a:ext cx="1871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t>Domina per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50969"/>
                                        </p:tgtEl>
                                        <p:attrNameLst>
                                          <p:attrName>style.visibility</p:attrName>
                                        </p:attrNameLst>
                                      </p:cBhvr>
                                      <p:to>
                                        <p:strVal val="visible"/>
                                      </p:to>
                                    </p:set>
                                    <p:anim calcmode="lin" valueType="num">
                                      <p:cBhvr additive="base">
                                        <p:cTn id="7" dur="500" fill="hold"/>
                                        <p:tgtEl>
                                          <p:spTgt spid="850969"/>
                                        </p:tgtEl>
                                        <p:attrNameLst>
                                          <p:attrName>ppt_x</p:attrName>
                                        </p:attrNameLst>
                                      </p:cBhvr>
                                      <p:tavLst>
                                        <p:tav tm="0">
                                          <p:val>
                                            <p:strVal val="0-#ppt_w/2"/>
                                          </p:val>
                                        </p:tav>
                                        <p:tav tm="100000">
                                          <p:val>
                                            <p:strVal val="#ppt_x"/>
                                          </p:val>
                                        </p:tav>
                                      </p:tavLst>
                                    </p:anim>
                                    <p:anim calcmode="lin" valueType="num">
                                      <p:cBhvr additive="base">
                                        <p:cTn id="8" dur="500" fill="hold"/>
                                        <p:tgtEl>
                                          <p:spTgt spid="8509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50970"/>
                                        </p:tgtEl>
                                        <p:attrNameLst>
                                          <p:attrName>style.visibility</p:attrName>
                                        </p:attrNameLst>
                                      </p:cBhvr>
                                      <p:to>
                                        <p:strVal val="visible"/>
                                      </p:to>
                                    </p:set>
                                    <p:anim calcmode="lin" valueType="num">
                                      <p:cBhvr additive="base">
                                        <p:cTn id="13" dur="500" fill="hold"/>
                                        <p:tgtEl>
                                          <p:spTgt spid="850970"/>
                                        </p:tgtEl>
                                        <p:attrNameLst>
                                          <p:attrName>ppt_x</p:attrName>
                                        </p:attrNameLst>
                                      </p:cBhvr>
                                      <p:tavLst>
                                        <p:tav tm="0">
                                          <p:val>
                                            <p:strVal val="#ppt_x"/>
                                          </p:val>
                                        </p:tav>
                                        <p:tav tm="100000">
                                          <p:val>
                                            <p:strVal val="#ppt_x"/>
                                          </p:val>
                                        </p:tav>
                                      </p:tavLst>
                                    </p:anim>
                                    <p:anim calcmode="lin" valueType="num">
                                      <p:cBhvr additive="base">
                                        <p:cTn id="14" dur="500" fill="hold"/>
                                        <p:tgtEl>
                                          <p:spTgt spid="850970"/>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50953"/>
                                        </p:tgtEl>
                                        <p:attrNameLst>
                                          <p:attrName>style.visibility</p:attrName>
                                        </p:attrNameLst>
                                      </p:cBhvr>
                                      <p:to>
                                        <p:strVal val="visible"/>
                                      </p:to>
                                    </p:set>
                                    <p:anim calcmode="lin" valueType="num">
                                      <p:cBhvr additive="base">
                                        <p:cTn id="19" dur="500" fill="hold"/>
                                        <p:tgtEl>
                                          <p:spTgt spid="850953"/>
                                        </p:tgtEl>
                                        <p:attrNameLst>
                                          <p:attrName>ppt_x</p:attrName>
                                        </p:attrNameLst>
                                      </p:cBhvr>
                                      <p:tavLst>
                                        <p:tav tm="0">
                                          <p:val>
                                            <p:strVal val="0-#ppt_w/2"/>
                                          </p:val>
                                        </p:tav>
                                        <p:tav tm="100000">
                                          <p:val>
                                            <p:strVal val="#ppt_x"/>
                                          </p:val>
                                        </p:tav>
                                      </p:tavLst>
                                    </p:anim>
                                    <p:anim calcmode="lin" valueType="num">
                                      <p:cBhvr additive="base">
                                        <p:cTn id="20" dur="500" fill="hold"/>
                                        <p:tgtEl>
                                          <p:spTgt spid="85095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50956"/>
                                        </p:tgtEl>
                                        <p:attrNameLst>
                                          <p:attrName>style.visibility</p:attrName>
                                        </p:attrNameLst>
                                      </p:cBhvr>
                                      <p:to>
                                        <p:strVal val="visible"/>
                                      </p:to>
                                    </p:set>
                                    <p:anim calcmode="lin" valueType="num">
                                      <p:cBhvr additive="base">
                                        <p:cTn id="25" dur="500" fill="hold"/>
                                        <p:tgtEl>
                                          <p:spTgt spid="850956"/>
                                        </p:tgtEl>
                                        <p:attrNameLst>
                                          <p:attrName>ppt_x</p:attrName>
                                        </p:attrNameLst>
                                      </p:cBhvr>
                                      <p:tavLst>
                                        <p:tav tm="0">
                                          <p:val>
                                            <p:strVal val="0-#ppt_w/2"/>
                                          </p:val>
                                        </p:tav>
                                        <p:tav tm="100000">
                                          <p:val>
                                            <p:strVal val="#ppt_x"/>
                                          </p:val>
                                        </p:tav>
                                      </p:tavLst>
                                    </p:anim>
                                    <p:anim calcmode="lin" valueType="num">
                                      <p:cBhvr additive="base">
                                        <p:cTn id="26" dur="500" fill="hold"/>
                                        <p:tgtEl>
                                          <p:spTgt spid="85095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50951"/>
                                        </p:tgtEl>
                                        <p:attrNameLst>
                                          <p:attrName>style.visibility</p:attrName>
                                        </p:attrNameLst>
                                      </p:cBhvr>
                                      <p:to>
                                        <p:strVal val="visible"/>
                                      </p:to>
                                    </p:set>
                                    <p:anim calcmode="lin" valueType="num">
                                      <p:cBhvr additive="base">
                                        <p:cTn id="31" dur="500" fill="hold"/>
                                        <p:tgtEl>
                                          <p:spTgt spid="850951"/>
                                        </p:tgtEl>
                                        <p:attrNameLst>
                                          <p:attrName>ppt_x</p:attrName>
                                        </p:attrNameLst>
                                      </p:cBhvr>
                                      <p:tavLst>
                                        <p:tav tm="0">
                                          <p:val>
                                            <p:strVal val="#ppt_x"/>
                                          </p:val>
                                        </p:tav>
                                        <p:tav tm="100000">
                                          <p:val>
                                            <p:strVal val="#ppt_x"/>
                                          </p:val>
                                        </p:tav>
                                      </p:tavLst>
                                    </p:anim>
                                    <p:anim calcmode="lin" valueType="num">
                                      <p:cBhvr additive="base">
                                        <p:cTn id="32" dur="500" fill="hold"/>
                                        <p:tgtEl>
                                          <p:spTgt spid="850951"/>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50952"/>
                                        </p:tgtEl>
                                        <p:attrNameLst>
                                          <p:attrName>style.visibility</p:attrName>
                                        </p:attrNameLst>
                                      </p:cBhvr>
                                      <p:to>
                                        <p:strVal val="visible"/>
                                      </p:to>
                                    </p:set>
                                    <p:anim calcmode="lin" valueType="num">
                                      <p:cBhvr additive="base">
                                        <p:cTn id="37" dur="500" fill="hold"/>
                                        <p:tgtEl>
                                          <p:spTgt spid="850952"/>
                                        </p:tgtEl>
                                        <p:attrNameLst>
                                          <p:attrName>ppt_x</p:attrName>
                                        </p:attrNameLst>
                                      </p:cBhvr>
                                      <p:tavLst>
                                        <p:tav tm="0">
                                          <p:val>
                                            <p:strVal val="#ppt_x"/>
                                          </p:val>
                                        </p:tav>
                                        <p:tav tm="100000">
                                          <p:val>
                                            <p:strVal val="#ppt_x"/>
                                          </p:val>
                                        </p:tav>
                                      </p:tavLst>
                                    </p:anim>
                                    <p:anim calcmode="lin" valueType="num">
                                      <p:cBhvr additive="base">
                                        <p:cTn id="38" dur="500" fill="hold"/>
                                        <p:tgtEl>
                                          <p:spTgt spid="850952"/>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850974"/>
                                        </p:tgtEl>
                                        <p:attrNameLst>
                                          <p:attrName>style.visibility</p:attrName>
                                        </p:attrNameLst>
                                      </p:cBhvr>
                                      <p:to>
                                        <p:strVal val="visible"/>
                                      </p:to>
                                    </p:set>
                                    <p:animEffect transition="in" filter="box(in)">
                                      <p:cBhvr>
                                        <p:cTn id="43" dur="500"/>
                                        <p:tgtEl>
                                          <p:spTgt spid="85097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850954"/>
                                        </p:tgtEl>
                                        <p:attrNameLst>
                                          <p:attrName>style.visibility</p:attrName>
                                        </p:attrNameLst>
                                      </p:cBhvr>
                                      <p:to>
                                        <p:strVal val="visible"/>
                                      </p:to>
                                    </p:set>
                                    <p:animEffect transition="in" filter="box(in)">
                                      <p:cBhvr>
                                        <p:cTn id="48" dur="500"/>
                                        <p:tgtEl>
                                          <p:spTgt spid="85095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850957"/>
                                        </p:tgtEl>
                                        <p:attrNameLst>
                                          <p:attrName>style.visibility</p:attrName>
                                        </p:attrNameLst>
                                      </p:cBhvr>
                                      <p:to>
                                        <p:strVal val="visible"/>
                                      </p:to>
                                    </p:set>
                                    <p:animEffect transition="in" filter="box(in)">
                                      <p:cBhvr>
                                        <p:cTn id="53" dur="500"/>
                                        <p:tgtEl>
                                          <p:spTgt spid="85095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850955"/>
                                        </p:tgtEl>
                                        <p:attrNameLst>
                                          <p:attrName>style.visibility</p:attrName>
                                        </p:attrNameLst>
                                      </p:cBhvr>
                                      <p:to>
                                        <p:strVal val="visible"/>
                                      </p:to>
                                    </p:set>
                                    <p:animEffect transition="in" filter="box(in)">
                                      <p:cBhvr>
                                        <p:cTn id="58" dur="500"/>
                                        <p:tgtEl>
                                          <p:spTgt spid="85095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850958"/>
                                        </p:tgtEl>
                                        <p:attrNameLst>
                                          <p:attrName>style.visibility</p:attrName>
                                        </p:attrNameLst>
                                      </p:cBhvr>
                                      <p:to>
                                        <p:strVal val="visible"/>
                                      </p:to>
                                    </p:set>
                                    <p:animEffect transition="in" filter="box(in)">
                                      <p:cBhvr>
                                        <p:cTn id="63" dur="500"/>
                                        <p:tgtEl>
                                          <p:spTgt spid="85095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nodeType="clickEffect">
                                  <p:stCondLst>
                                    <p:cond delay="0"/>
                                  </p:stCondLst>
                                  <p:childTnLst>
                                    <p:set>
                                      <p:cBhvr>
                                        <p:cTn id="67" dur="1" fill="hold">
                                          <p:stCondLst>
                                            <p:cond delay="0"/>
                                          </p:stCondLst>
                                        </p:cTn>
                                        <p:tgtEl>
                                          <p:spTgt spid="850980"/>
                                        </p:tgtEl>
                                        <p:attrNameLst>
                                          <p:attrName>style.visibility</p:attrName>
                                        </p:attrNameLst>
                                      </p:cBhvr>
                                      <p:to>
                                        <p:strVal val="visible"/>
                                      </p:to>
                                    </p:set>
                                    <p:anim calcmode="lin" valueType="num">
                                      <p:cBhvr additive="base">
                                        <p:cTn id="68" dur="500" fill="hold"/>
                                        <p:tgtEl>
                                          <p:spTgt spid="850980"/>
                                        </p:tgtEl>
                                        <p:attrNameLst>
                                          <p:attrName>ppt_x</p:attrName>
                                        </p:attrNameLst>
                                      </p:cBhvr>
                                      <p:tavLst>
                                        <p:tav tm="0">
                                          <p:val>
                                            <p:strVal val="#ppt_x"/>
                                          </p:val>
                                        </p:tav>
                                        <p:tav tm="100000">
                                          <p:val>
                                            <p:strVal val="#ppt_x"/>
                                          </p:val>
                                        </p:tav>
                                      </p:tavLst>
                                    </p:anim>
                                    <p:anim calcmode="lin" valueType="num">
                                      <p:cBhvr additive="base">
                                        <p:cTn id="69" dur="500" fill="hold"/>
                                        <p:tgtEl>
                                          <p:spTgt spid="850980"/>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850981"/>
                                        </p:tgtEl>
                                        <p:attrNameLst>
                                          <p:attrName>style.visibility</p:attrName>
                                        </p:attrNameLst>
                                      </p:cBhvr>
                                      <p:to>
                                        <p:strVal val="visible"/>
                                      </p:to>
                                    </p:set>
                                    <p:anim calcmode="lin" valueType="num">
                                      <p:cBhvr additive="base">
                                        <p:cTn id="74" dur="500" fill="hold"/>
                                        <p:tgtEl>
                                          <p:spTgt spid="850981"/>
                                        </p:tgtEl>
                                        <p:attrNameLst>
                                          <p:attrName>ppt_x</p:attrName>
                                        </p:attrNameLst>
                                      </p:cBhvr>
                                      <p:tavLst>
                                        <p:tav tm="0">
                                          <p:val>
                                            <p:strVal val="#ppt_x"/>
                                          </p:val>
                                        </p:tav>
                                        <p:tav tm="100000">
                                          <p:val>
                                            <p:strVal val="#ppt_x"/>
                                          </p:val>
                                        </p:tav>
                                      </p:tavLst>
                                    </p:anim>
                                    <p:anim calcmode="lin" valueType="num">
                                      <p:cBhvr additive="base">
                                        <p:cTn id="75" dur="500" fill="hold"/>
                                        <p:tgtEl>
                                          <p:spTgt spid="850981"/>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xit" presetSubtype="16" fill="hold" nodeType="clickEffect">
                                  <p:stCondLst>
                                    <p:cond delay="0"/>
                                  </p:stCondLst>
                                  <p:childTnLst>
                                    <p:animEffect transition="out" filter="box(in)">
                                      <p:cBhvr>
                                        <p:cTn id="79" dur="500"/>
                                        <p:tgtEl>
                                          <p:spTgt spid="850980"/>
                                        </p:tgtEl>
                                      </p:cBhvr>
                                    </p:animEffect>
                                    <p:set>
                                      <p:cBhvr>
                                        <p:cTn id="80" dur="1" fill="hold">
                                          <p:stCondLst>
                                            <p:cond delay="499"/>
                                          </p:stCondLst>
                                        </p:cTn>
                                        <p:tgtEl>
                                          <p:spTgt spid="850980"/>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850982"/>
                                        </p:tgtEl>
                                        <p:attrNameLst>
                                          <p:attrName>style.visibility</p:attrName>
                                        </p:attrNameLst>
                                      </p:cBhvr>
                                      <p:to>
                                        <p:strVal val="visible"/>
                                      </p:to>
                                    </p:set>
                                    <p:anim calcmode="lin" valueType="num">
                                      <p:cBhvr additive="base">
                                        <p:cTn id="85" dur="500" fill="hold"/>
                                        <p:tgtEl>
                                          <p:spTgt spid="850982"/>
                                        </p:tgtEl>
                                        <p:attrNameLst>
                                          <p:attrName>ppt_x</p:attrName>
                                        </p:attrNameLst>
                                      </p:cBhvr>
                                      <p:tavLst>
                                        <p:tav tm="0">
                                          <p:val>
                                            <p:strVal val="#ppt_x"/>
                                          </p:val>
                                        </p:tav>
                                        <p:tav tm="100000">
                                          <p:val>
                                            <p:strVal val="#ppt_x"/>
                                          </p:val>
                                        </p:tav>
                                      </p:tavLst>
                                    </p:anim>
                                    <p:anim calcmode="lin" valueType="num">
                                      <p:cBhvr additive="base">
                                        <p:cTn id="86" dur="500" fill="hold"/>
                                        <p:tgtEl>
                                          <p:spTgt spid="850982"/>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850981"/>
                                        </p:tgtEl>
                                        <p:attrNameLst>
                                          <p:attrName>style.visibility</p:attrName>
                                        </p:attrNameLst>
                                      </p:cBhvr>
                                      <p:to>
                                        <p:strVal val="visible"/>
                                      </p:to>
                                    </p:set>
                                    <p:anim calcmode="lin" valueType="num">
                                      <p:cBhvr additive="base">
                                        <p:cTn id="91" dur="500" fill="hold"/>
                                        <p:tgtEl>
                                          <p:spTgt spid="850981"/>
                                        </p:tgtEl>
                                        <p:attrNameLst>
                                          <p:attrName>ppt_x</p:attrName>
                                        </p:attrNameLst>
                                      </p:cBhvr>
                                      <p:tavLst>
                                        <p:tav tm="0">
                                          <p:val>
                                            <p:strVal val="#ppt_x"/>
                                          </p:val>
                                        </p:tav>
                                        <p:tav tm="100000">
                                          <p:val>
                                            <p:strVal val="#ppt_x"/>
                                          </p:val>
                                        </p:tav>
                                      </p:tavLst>
                                    </p:anim>
                                    <p:anim calcmode="lin" valueType="num">
                                      <p:cBhvr additive="base">
                                        <p:cTn id="92" dur="500" fill="hold"/>
                                        <p:tgtEl>
                                          <p:spTgt spid="850981"/>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xit" presetSubtype="16" fill="hold" nodeType="clickEffect">
                                  <p:stCondLst>
                                    <p:cond delay="0"/>
                                  </p:stCondLst>
                                  <p:childTnLst>
                                    <p:animEffect transition="out" filter="box(in)">
                                      <p:cBhvr>
                                        <p:cTn id="96" dur="500"/>
                                        <p:tgtEl>
                                          <p:spTgt spid="850982"/>
                                        </p:tgtEl>
                                      </p:cBhvr>
                                    </p:animEffect>
                                    <p:set>
                                      <p:cBhvr>
                                        <p:cTn id="97" dur="1" fill="hold">
                                          <p:stCondLst>
                                            <p:cond delay="499"/>
                                          </p:stCondLst>
                                        </p:cTn>
                                        <p:tgtEl>
                                          <p:spTgt spid="850982"/>
                                        </p:tgtEl>
                                        <p:attrNameLst>
                                          <p:attrName>style.visibility</p:attrName>
                                        </p:attrNameLst>
                                      </p:cBhvr>
                                      <p:to>
                                        <p:strVal val="hidden"/>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850983"/>
                                        </p:tgtEl>
                                        <p:attrNameLst>
                                          <p:attrName>style.visibility</p:attrName>
                                        </p:attrNameLst>
                                      </p:cBhvr>
                                      <p:to>
                                        <p:strVal val="visible"/>
                                      </p:to>
                                    </p:set>
                                    <p:anim calcmode="lin" valueType="num">
                                      <p:cBhvr additive="base">
                                        <p:cTn id="102" dur="500" fill="hold"/>
                                        <p:tgtEl>
                                          <p:spTgt spid="850983"/>
                                        </p:tgtEl>
                                        <p:attrNameLst>
                                          <p:attrName>ppt_x</p:attrName>
                                        </p:attrNameLst>
                                      </p:cBhvr>
                                      <p:tavLst>
                                        <p:tav tm="0">
                                          <p:val>
                                            <p:strVal val="#ppt_x"/>
                                          </p:val>
                                        </p:tav>
                                        <p:tav tm="100000">
                                          <p:val>
                                            <p:strVal val="#ppt_x"/>
                                          </p:val>
                                        </p:tav>
                                      </p:tavLst>
                                    </p:anim>
                                    <p:anim calcmode="lin" valueType="num">
                                      <p:cBhvr additive="base">
                                        <p:cTn id="103" dur="500" fill="hold"/>
                                        <p:tgtEl>
                                          <p:spTgt spid="850983"/>
                                        </p:tgtEl>
                                        <p:attrNameLst>
                                          <p:attrName>ppt_y</p:attrName>
                                        </p:attrNameLst>
                                      </p:cBhvr>
                                      <p:tavLst>
                                        <p:tav tm="0">
                                          <p:val>
                                            <p:strVal val="1+#ppt_h/2"/>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 presetClass="entr" presetSubtype="4" fill="hold" nodeType="clickEffect">
                                  <p:stCondLst>
                                    <p:cond delay="0"/>
                                  </p:stCondLst>
                                  <p:childTnLst>
                                    <p:set>
                                      <p:cBhvr>
                                        <p:cTn id="107" dur="1" fill="hold">
                                          <p:stCondLst>
                                            <p:cond delay="0"/>
                                          </p:stCondLst>
                                        </p:cTn>
                                        <p:tgtEl>
                                          <p:spTgt spid="850975"/>
                                        </p:tgtEl>
                                        <p:attrNameLst>
                                          <p:attrName>style.visibility</p:attrName>
                                        </p:attrNameLst>
                                      </p:cBhvr>
                                      <p:to>
                                        <p:strVal val="visible"/>
                                      </p:to>
                                    </p:set>
                                    <p:anim calcmode="lin" valueType="num">
                                      <p:cBhvr additive="base">
                                        <p:cTn id="108" dur="500" fill="hold"/>
                                        <p:tgtEl>
                                          <p:spTgt spid="850975"/>
                                        </p:tgtEl>
                                        <p:attrNameLst>
                                          <p:attrName>ppt_x</p:attrName>
                                        </p:attrNameLst>
                                      </p:cBhvr>
                                      <p:tavLst>
                                        <p:tav tm="0">
                                          <p:val>
                                            <p:strVal val="#ppt_x"/>
                                          </p:val>
                                        </p:tav>
                                        <p:tav tm="100000">
                                          <p:val>
                                            <p:strVal val="#ppt_x"/>
                                          </p:val>
                                        </p:tav>
                                      </p:tavLst>
                                    </p:anim>
                                    <p:anim calcmode="lin" valueType="num">
                                      <p:cBhvr additive="base">
                                        <p:cTn id="109" dur="500" fill="hold"/>
                                        <p:tgtEl>
                                          <p:spTgt spid="850975"/>
                                        </p:tgtEl>
                                        <p:attrNameLst>
                                          <p:attrName>ppt_y</p:attrName>
                                        </p:attrNameLst>
                                      </p:cBhvr>
                                      <p:tavLst>
                                        <p:tav tm="0">
                                          <p:val>
                                            <p:strVal val="1+#ppt_h/2"/>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ntr" presetSubtype="4" fill="hold" nodeType="clickEffect">
                                  <p:stCondLst>
                                    <p:cond delay="0"/>
                                  </p:stCondLst>
                                  <p:childTnLst>
                                    <p:set>
                                      <p:cBhvr>
                                        <p:cTn id="113" dur="1" fill="hold">
                                          <p:stCondLst>
                                            <p:cond delay="0"/>
                                          </p:stCondLst>
                                        </p:cTn>
                                        <p:tgtEl>
                                          <p:spTgt spid="850976"/>
                                        </p:tgtEl>
                                        <p:attrNameLst>
                                          <p:attrName>style.visibility</p:attrName>
                                        </p:attrNameLst>
                                      </p:cBhvr>
                                      <p:to>
                                        <p:strVal val="visible"/>
                                      </p:to>
                                    </p:set>
                                    <p:anim calcmode="lin" valueType="num">
                                      <p:cBhvr additive="base">
                                        <p:cTn id="114" dur="500" fill="hold"/>
                                        <p:tgtEl>
                                          <p:spTgt spid="850976"/>
                                        </p:tgtEl>
                                        <p:attrNameLst>
                                          <p:attrName>ppt_x</p:attrName>
                                        </p:attrNameLst>
                                      </p:cBhvr>
                                      <p:tavLst>
                                        <p:tav tm="0">
                                          <p:val>
                                            <p:strVal val="#ppt_x"/>
                                          </p:val>
                                        </p:tav>
                                        <p:tav tm="100000">
                                          <p:val>
                                            <p:strVal val="#ppt_x"/>
                                          </p:val>
                                        </p:tav>
                                      </p:tavLst>
                                    </p:anim>
                                    <p:anim calcmode="lin" valueType="num">
                                      <p:cBhvr additive="base">
                                        <p:cTn id="115" dur="500" fill="hold"/>
                                        <p:tgtEl>
                                          <p:spTgt spid="850976"/>
                                        </p:tgtEl>
                                        <p:attrNameLst>
                                          <p:attrName>ppt_y</p:attrName>
                                        </p:attrNameLst>
                                      </p:cBhvr>
                                      <p:tavLst>
                                        <p:tav tm="0">
                                          <p:val>
                                            <p:strVal val="1+#ppt_h/2"/>
                                          </p:val>
                                        </p:tav>
                                        <p:tav tm="100000">
                                          <p:val>
                                            <p:strVal val="#ppt_y"/>
                                          </p:val>
                                        </p:tav>
                                      </p:tavLst>
                                    </p:anim>
                                  </p:childTnLst>
                                </p:cTn>
                              </p:par>
                              <p:par>
                                <p:cTn id="116" presetID="4" presetClass="exit" presetSubtype="16" fill="hold" nodeType="withEffect">
                                  <p:stCondLst>
                                    <p:cond delay="0"/>
                                  </p:stCondLst>
                                  <p:childTnLst>
                                    <p:animEffect transition="out" filter="box(in)">
                                      <p:cBhvr>
                                        <p:cTn id="117" dur="500"/>
                                        <p:tgtEl>
                                          <p:spTgt spid="850975"/>
                                        </p:tgtEl>
                                      </p:cBhvr>
                                    </p:animEffect>
                                    <p:set>
                                      <p:cBhvr>
                                        <p:cTn id="118" dur="1" fill="hold">
                                          <p:stCondLst>
                                            <p:cond delay="499"/>
                                          </p:stCondLst>
                                        </p:cTn>
                                        <p:tgtEl>
                                          <p:spTgt spid="850975"/>
                                        </p:tgtEl>
                                        <p:attrNameLst>
                                          <p:attrName>style.visibility</p:attrName>
                                        </p:attrNameLst>
                                      </p:cBhvr>
                                      <p:to>
                                        <p:strVal val="hidden"/>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4" fill="hold" nodeType="clickEffect">
                                  <p:stCondLst>
                                    <p:cond delay="0"/>
                                  </p:stCondLst>
                                  <p:childTnLst>
                                    <p:set>
                                      <p:cBhvr>
                                        <p:cTn id="122" dur="1" fill="hold">
                                          <p:stCondLst>
                                            <p:cond delay="0"/>
                                          </p:stCondLst>
                                        </p:cTn>
                                        <p:tgtEl>
                                          <p:spTgt spid="850977"/>
                                        </p:tgtEl>
                                        <p:attrNameLst>
                                          <p:attrName>style.visibility</p:attrName>
                                        </p:attrNameLst>
                                      </p:cBhvr>
                                      <p:to>
                                        <p:strVal val="visible"/>
                                      </p:to>
                                    </p:set>
                                    <p:anim calcmode="lin" valueType="num">
                                      <p:cBhvr additive="base">
                                        <p:cTn id="123" dur="500" fill="hold"/>
                                        <p:tgtEl>
                                          <p:spTgt spid="850977"/>
                                        </p:tgtEl>
                                        <p:attrNameLst>
                                          <p:attrName>ppt_x</p:attrName>
                                        </p:attrNameLst>
                                      </p:cBhvr>
                                      <p:tavLst>
                                        <p:tav tm="0">
                                          <p:val>
                                            <p:strVal val="#ppt_x"/>
                                          </p:val>
                                        </p:tav>
                                        <p:tav tm="100000">
                                          <p:val>
                                            <p:strVal val="#ppt_x"/>
                                          </p:val>
                                        </p:tav>
                                      </p:tavLst>
                                    </p:anim>
                                    <p:anim calcmode="lin" valueType="num">
                                      <p:cBhvr additive="base">
                                        <p:cTn id="124" dur="500" fill="hold"/>
                                        <p:tgtEl>
                                          <p:spTgt spid="850977"/>
                                        </p:tgtEl>
                                        <p:attrNameLst>
                                          <p:attrName>ppt_y</p:attrName>
                                        </p:attrNameLst>
                                      </p:cBhvr>
                                      <p:tavLst>
                                        <p:tav tm="0">
                                          <p:val>
                                            <p:strVal val="1+#ppt_h/2"/>
                                          </p:val>
                                        </p:tav>
                                        <p:tav tm="100000">
                                          <p:val>
                                            <p:strVal val="#ppt_y"/>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ntr" presetSubtype="4" fill="hold" nodeType="clickEffect">
                                  <p:stCondLst>
                                    <p:cond delay="0"/>
                                  </p:stCondLst>
                                  <p:childTnLst>
                                    <p:set>
                                      <p:cBhvr>
                                        <p:cTn id="128" dur="1" fill="hold">
                                          <p:stCondLst>
                                            <p:cond delay="0"/>
                                          </p:stCondLst>
                                        </p:cTn>
                                        <p:tgtEl>
                                          <p:spTgt spid="850978"/>
                                        </p:tgtEl>
                                        <p:attrNameLst>
                                          <p:attrName>style.visibility</p:attrName>
                                        </p:attrNameLst>
                                      </p:cBhvr>
                                      <p:to>
                                        <p:strVal val="visible"/>
                                      </p:to>
                                    </p:set>
                                    <p:anim calcmode="lin" valueType="num">
                                      <p:cBhvr additive="base">
                                        <p:cTn id="129" dur="500" fill="hold"/>
                                        <p:tgtEl>
                                          <p:spTgt spid="850978"/>
                                        </p:tgtEl>
                                        <p:attrNameLst>
                                          <p:attrName>ppt_x</p:attrName>
                                        </p:attrNameLst>
                                      </p:cBhvr>
                                      <p:tavLst>
                                        <p:tav tm="0">
                                          <p:val>
                                            <p:strVal val="#ppt_x"/>
                                          </p:val>
                                        </p:tav>
                                        <p:tav tm="100000">
                                          <p:val>
                                            <p:strVal val="#ppt_x"/>
                                          </p:val>
                                        </p:tav>
                                      </p:tavLst>
                                    </p:anim>
                                    <p:anim calcmode="lin" valueType="num">
                                      <p:cBhvr additive="base">
                                        <p:cTn id="130" dur="500" fill="hold"/>
                                        <p:tgtEl>
                                          <p:spTgt spid="850978"/>
                                        </p:tgtEl>
                                        <p:attrNameLst>
                                          <p:attrName>ppt_y</p:attrName>
                                        </p:attrNameLst>
                                      </p:cBhvr>
                                      <p:tavLst>
                                        <p:tav tm="0">
                                          <p:val>
                                            <p:strVal val="1+#ppt_h/2"/>
                                          </p:val>
                                        </p:tav>
                                        <p:tav tm="100000">
                                          <p:val>
                                            <p:strVal val="#ppt_y"/>
                                          </p:val>
                                        </p:tav>
                                      </p:tavLst>
                                    </p:anim>
                                  </p:childTnLst>
                                </p:cTn>
                              </p:par>
                            </p:childTnLst>
                          </p:cTn>
                        </p:par>
                      </p:childTnLst>
                    </p:cTn>
                  </p:par>
                  <p:par>
                    <p:cTn id="131" fill="hold" nodeType="clickPar">
                      <p:stCondLst>
                        <p:cond delay="indefinite"/>
                      </p:stCondLst>
                      <p:childTnLst>
                        <p:par>
                          <p:cTn id="132" fill="hold" nodeType="withGroup">
                            <p:stCondLst>
                              <p:cond delay="0"/>
                            </p:stCondLst>
                            <p:childTnLst>
                              <p:par>
                                <p:cTn id="133" presetID="4" presetClass="exit" presetSubtype="16" fill="hold" nodeType="clickEffect">
                                  <p:stCondLst>
                                    <p:cond delay="0"/>
                                  </p:stCondLst>
                                  <p:childTnLst>
                                    <p:animEffect transition="out" filter="box(in)">
                                      <p:cBhvr>
                                        <p:cTn id="134" dur="500"/>
                                        <p:tgtEl>
                                          <p:spTgt spid="850977"/>
                                        </p:tgtEl>
                                      </p:cBhvr>
                                    </p:animEffect>
                                    <p:set>
                                      <p:cBhvr>
                                        <p:cTn id="135" dur="1" fill="hold">
                                          <p:stCondLst>
                                            <p:cond delay="499"/>
                                          </p:stCondLst>
                                        </p:cTn>
                                        <p:tgtEl>
                                          <p:spTgt spid="850977"/>
                                        </p:tgtEl>
                                        <p:attrNameLst>
                                          <p:attrName>style.visibility</p:attrName>
                                        </p:attrNameLst>
                                      </p:cBhvr>
                                      <p:to>
                                        <p:strVal val="hidden"/>
                                      </p:to>
                                    </p:se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850979"/>
                                        </p:tgtEl>
                                        <p:attrNameLst>
                                          <p:attrName>style.visibility</p:attrName>
                                        </p:attrNameLst>
                                      </p:cBhvr>
                                      <p:to>
                                        <p:strVal val="visible"/>
                                      </p:to>
                                    </p:set>
                                    <p:anim calcmode="lin" valueType="num">
                                      <p:cBhvr additive="base">
                                        <p:cTn id="140" dur="500" fill="hold"/>
                                        <p:tgtEl>
                                          <p:spTgt spid="850979"/>
                                        </p:tgtEl>
                                        <p:attrNameLst>
                                          <p:attrName>ppt_x</p:attrName>
                                        </p:attrNameLst>
                                      </p:cBhvr>
                                      <p:tavLst>
                                        <p:tav tm="0">
                                          <p:val>
                                            <p:strVal val="#ppt_x"/>
                                          </p:val>
                                        </p:tav>
                                        <p:tav tm="100000">
                                          <p:val>
                                            <p:strVal val="#ppt_x"/>
                                          </p:val>
                                        </p:tav>
                                      </p:tavLst>
                                    </p:anim>
                                    <p:anim calcmode="lin" valueType="num">
                                      <p:cBhvr additive="base">
                                        <p:cTn id="141" dur="500" fill="hold"/>
                                        <p:tgtEl>
                                          <p:spTgt spid="8509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58" grpId="0"/>
      <p:bldP spid="850957" grpId="0"/>
      <p:bldP spid="850956" grpId="0"/>
      <p:bldP spid="850955" grpId="0"/>
      <p:bldP spid="850954" grpId="0"/>
      <p:bldP spid="850953" grpId="0"/>
      <p:bldP spid="850952" grpId="0"/>
      <p:bldP spid="850951" grpId="0"/>
      <p:bldP spid="850969" grpId="0"/>
      <p:bldP spid="850970" grpId="0"/>
      <p:bldP spid="850979" grpId="0"/>
      <p:bldP spid="850983" grpId="0"/>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Segnaposto numero diapositiva 3">
            <a:extLst>
              <a:ext uri="{FF2B5EF4-FFF2-40B4-BE49-F238E27FC236}">
                <a16:creationId xmlns:a16="http://schemas.microsoft.com/office/drawing/2014/main" id="{0C250345-2E6A-4C08-B27D-F62FC725BD6F}"/>
              </a:ext>
            </a:extLst>
          </p:cNvPr>
          <p:cNvSpPr>
            <a:spLocks noGrp="1"/>
          </p:cNvSpPr>
          <p:nvPr>
            <p:ph type="sldNum" sz="quarter" idx="10"/>
          </p:nvPr>
        </p:nvSpPr>
        <p:spPr/>
        <p:txBody>
          <a:bodyPr/>
          <a:lstStyle/>
          <a:p>
            <a:fld id="{F3F3B0A1-242A-4C15-B076-41A708D14167}" type="slidenum">
              <a:rPr lang="it-IT" altLang="it-IT"/>
              <a:pPr/>
              <a:t>61</a:t>
            </a:fld>
            <a:endParaRPr lang="it-IT" altLang="it-IT"/>
          </a:p>
        </p:txBody>
      </p:sp>
      <p:sp>
        <p:nvSpPr>
          <p:cNvPr id="1007618" name="Rectangle 2">
            <a:extLst>
              <a:ext uri="{FF2B5EF4-FFF2-40B4-BE49-F238E27FC236}">
                <a16:creationId xmlns:a16="http://schemas.microsoft.com/office/drawing/2014/main" id="{B5A36C02-69C6-4379-9B88-975D8811FEDA}"/>
              </a:ext>
            </a:extLst>
          </p:cNvPr>
          <p:cNvSpPr>
            <a:spLocks noGrp="1" noChangeArrowheads="1"/>
          </p:cNvSpPr>
          <p:nvPr>
            <p:ph type="title"/>
          </p:nvPr>
        </p:nvSpPr>
        <p:spPr/>
        <p:txBody>
          <a:bodyPr/>
          <a:lstStyle/>
          <a:p>
            <a:r>
              <a:rPr lang="it-IT" altLang="it-IT"/>
              <a:t>Figura 14bis – Equilibrio di Nash</a:t>
            </a:r>
          </a:p>
        </p:txBody>
      </p:sp>
      <p:sp>
        <p:nvSpPr>
          <p:cNvPr id="1007619" name="Rectangle 3">
            <a:extLst>
              <a:ext uri="{FF2B5EF4-FFF2-40B4-BE49-F238E27FC236}">
                <a16:creationId xmlns:a16="http://schemas.microsoft.com/office/drawing/2014/main" id="{3A8109D5-BEA1-43BF-8F4A-A0F6FAB83D7C}"/>
              </a:ext>
            </a:extLst>
          </p:cNvPr>
          <p:cNvSpPr>
            <a:spLocks noChangeArrowheads="1"/>
          </p:cNvSpPr>
          <p:nvPr/>
        </p:nvSpPr>
        <p:spPr bwMode="auto">
          <a:xfrm>
            <a:off x="6402388" y="5565775"/>
            <a:ext cx="2284412"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25, 11</a:t>
            </a:r>
          </a:p>
        </p:txBody>
      </p:sp>
      <p:sp>
        <p:nvSpPr>
          <p:cNvPr id="1007620" name="Rectangle 4">
            <a:extLst>
              <a:ext uri="{FF2B5EF4-FFF2-40B4-BE49-F238E27FC236}">
                <a16:creationId xmlns:a16="http://schemas.microsoft.com/office/drawing/2014/main" id="{F35D36EA-6D13-47F3-9141-E22A89866481}"/>
              </a:ext>
            </a:extLst>
          </p:cNvPr>
          <p:cNvSpPr>
            <a:spLocks noChangeArrowheads="1"/>
          </p:cNvSpPr>
          <p:nvPr/>
        </p:nvSpPr>
        <p:spPr bwMode="auto">
          <a:xfrm>
            <a:off x="4119563" y="5565775"/>
            <a:ext cx="2282825"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12, 12</a:t>
            </a:r>
          </a:p>
        </p:txBody>
      </p:sp>
      <p:sp>
        <p:nvSpPr>
          <p:cNvPr id="1007621" name="Rectangle 5">
            <a:extLst>
              <a:ext uri="{FF2B5EF4-FFF2-40B4-BE49-F238E27FC236}">
                <a16:creationId xmlns:a16="http://schemas.microsoft.com/office/drawing/2014/main" id="{63D749DF-3590-4DE6-89A9-26392559F895}"/>
              </a:ext>
            </a:extLst>
          </p:cNvPr>
          <p:cNvSpPr>
            <a:spLocks noChangeArrowheads="1"/>
          </p:cNvSpPr>
          <p:nvPr/>
        </p:nvSpPr>
        <p:spPr bwMode="auto">
          <a:xfrm>
            <a:off x="1835150" y="5565775"/>
            <a:ext cx="228441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No</a:t>
            </a:r>
          </a:p>
        </p:txBody>
      </p:sp>
      <p:sp>
        <p:nvSpPr>
          <p:cNvPr id="1007622" name="Rectangle 6">
            <a:extLst>
              <a:ext uri="{FF2B5EF4-FFF2-40B4-BE49-F238E27FC236}">
                <a16:creationId xmlns:a16="http://schemas.microsoft.com/office/drawing/2014/main" id="{7A8A709C-F843-4A1C-833A-A04A3C98BF5B}"/>
              </a:ext>
            </a:extLst>
          </p:cNvPr>
          <p:cNvSpPr>
            <a:spLocks noChangeArrowheads="1"/>
          </p:cNvSpPr>
          <p:nvPr/>
        </p:nvSpPr>
        <p:spPr bwMode="auto">
          <a:xfrm>
            <a:off x="6402388" y="4473575"/>
            <a:ext cx="2284412"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20, 10</a:t>
            </a:r>
          </a:p>
        </p:txBody>
      </p:sp>
      <p:sp>
        <p:nvSpPr>
          <p:cNvPr id="1007623" name="Rectangle 7">
            <a:extLst>
              <a:ext uri="{FF2B5EF4-FFF2-40B4-BE49-F238E27FC236}">
                <a16:creationId xmlns:a16="http://schemas.microsoft.com/office/drawing/2014/main" id="{75435C1F-D61E-4229-8240-38EEF214661C}"/>
              </a:ext>
            </a:extLst>
          </p:cNvPr>
          <p:cNvSpPr>
            <a:spLocks noChangeArrowheads="1"/>
          </p:cNvSpPr>
          <p:nvPr/>
        </p:nvSpPr>
        <p:spPr bwMode="auto">
          <a:xfrm>
            <a:off x="4119563" y="4473575"/>
            <a:ext cx="2282825"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15, 14</a:t>
            </a:r>
          </a:p>
        </p:txBody>
      </p:sp>
      <p:sp>
        <p:nvSpPr>
          <p:cNvPr id="1007624" name="Rectangle 8">
            <a:extLst>
              <a:ext uri="{FF2B5EF4-FFF2-40B4-BE49-F238E27FC236}">
                <a16:creationId xmlns:a16="http://schemas.microsoft.com/office/drawing/2014/main" id="{0DBDDF8B-BFA8-4CEC-957E-D599DB0A7A64}"/>
              </a:ext>
            </a:extLst>
          </p:cNvPr>
          <p:cNvSpPr>
            <a:spLocks noChangeArrowheads="1"/>
          </p:cNvSpPr>
          <p:nvPr/>
        </p:nvSpPr>
        <p:spPr bwMode="auto">
          <a:xfrm>
            <a:off x="1835150" y="4473575"/>
            <a:ext cx="2284413" cy="10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Si</a:t>
            </a:r>
          </a:p>
        </p:txBody>
      </p:sp>
      <p:sp>
        <p:nvSpPr>
          <p:cNvPr id="1007625" name="Rectangle 9">
            <a:extLst>
              <a:ext uri="{FF2B5EF4-FFF2-40B4-BE49-F238E27FC236}">
                <a16:creationId xmlns:a16="http://schemas.microsoft.com/office/drawing/2014/main" id="{1098D427-ED8A-42CF-B897-83D56C4CE43B}"/>
              </a:ext>
            </a:extLst>
          </p:cNvPr>
          <p:cNvSpPr>
            <a:spLocks noChangeArrowheads="1"/>
          </p:cNvSpPr>
          <p:nvPr/>
        </p:nvSpPr>
        <p:spPr bwMode="auto">
          <a:xfrm>
            <a:off x="6402388" y="3382963"/>
            <a:ext cx="2284412" cy="109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No</a:t>
            </a:r>
          </a:p>
        </p:txBody>
      </p:sp>
      <p:sp>
        <p:nvSpPr>
          <p:cNvPr id="1007626" name="Rectangle 10">
            <a:extLst>
              <a:ext uri="{FF2B5EF4-FFF2-40B4-BE49-F238E27FC236}">
                <a16:creationId xmlns:a16="http://schemas.microsoft.com/office/drawing/2014/main" id="{D77DCC39-3514-49BC-B7E6-34DE33070533}"/>
              </a:ext>
            </a:extLst>
          </p:cNvPr>
          <p:cNvSpPr>
            <a:spLocks noChangeArrowheads="1"/>
          </p:cNvSpPr>
          <p:nvPr/>
        </p:nvSpPr>
        <p:spPr bwMode="auto">
          <a:xfrm>
            <a:off x="4119563" y="3382963"/>
            <a:ext cx="2282825" cy="109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Si</a:t>
            </a:r>
          </a:p>
        </p:txBody>
      </p:sp>
      <p:sp>
        <p:nvSpPr>
          <p:cNvPr id="1007627" name="Rectangle 11">
            <a:extLst>
              <a:ext uri="{FF2B5EF4-FFF2-40B4-BE49-F238E27FC236}">
                <a16:creationId xmlns:a16="http://schemas.microsoft.com/office/drawing/2014/main" id="{FB5C8205-54A8-4C3B-AC38-C5C048F92090}"/>
              </a:ext>
            </a:extLst>
          </p:cNvPr>
          <p:cNvSpPr>
            <a:spLocks noChangeArrowheads="1"/>
          </p:cNvSpPr>
          <p:nvPr/>
        </p:nvSpPr>
        <p:spPr bwMode="auto">
          <a:xfrm>
            <a:off x="1835150" y="2852738"/>
            <a:ext cx="2284413" cy="109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nSpc>
                <a:spcPct val="100000"/>
              </a:lnSpc>
              <a:buFont typeface="Wingdings" panose="05000000000000000000" pitchFamily="2" charset="2"/>
              <a:buNone/>
            </a:pPr>
            <a:endParaRPr lang="en-US" altLang="it-IT"/>
          </a:p>
        </p:txBody>
      </p:sp>
      <p:grpSp>
        <p:nvGrpSpPr>
          <p:cNvPr id="1007628" name="Group 12">
            <a:extLst>
              <a:ext uri="{FF2B5EF4-FFF2-40B4-BE49-F238E27FC236}">
                <a16:creationId xmlns:a16="http://schemas.microsoft.com/office/drawing/2014/main" id="{6893F32D-3966-42D9-8BEF-82C21223E019}"/>
              </a:ext>
            </a:extLst>
          </p:cNvPr>
          <p:cNvGrpSpPr>
            <a:grpSpLocks/>
          </p:cNvGrpSpPr>
          <p:nvPr/>
        </p:nvGrpSpPr>
        <p:grpSpPr bwMode="auto">
          <a:xfrm>
            <a:off x="1835150" y="3382963"/>
            <a:ext cx="6851650" cy="3273425"/>
            <a:chOff x="1156" y="1797"/>
            <a:chExt cx="4316" cy="2062"/>
          </a:xfrm>
        </p:grpSpPr>
        <p:sp>
          <p:nvSpPr>
            <p:cNvPr id="1007629" name="Line 13">
              <a:extLst>
                <a:ext uri="{FF2B5EF4-FFF2-40B4-BE49-F238E27FC236}">
                  <a16:creationId xmlns:a16="http://schemas.microsoft.com/office/drawing/2014/main" id="{3E5F7FEF-C526-46D0-B2A8-E1DFCD2373DB}"/>
                </a:ext>
              </a:extLst>
            </p:cNvPr>
            <p:cNvSpPr>
              <a:spLocks noChangeShapeType="1"/>
            </p:cNvSpPr>
            <p:nvPr/>
          </p:nvSpPr>
          <p:spPr bwMode="auto">
            <a:xfrm>
              <a:off x="1156" y="1797"/>
              <a:ext cx="4316"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07630" name="Line 14">
              <a:extLst>
                <a:ext uri="{FF2B5EF4-FFF2-40B4-BE49-F238E27FC236}">
                  <a16:creationId xmlns:a16="http://schemas.microsoft.com/office/drawing/2014/main" id="{BFBC1AB1-7983-4DD6-BB33-6BA9E7C5BBB9}"/>
                </a:ext>
              </a:extLst>
            </p:cNvPr>
            <p:cNvSpPr>
              <a:spLocks noChangeShapeType="1"/>
            </p:cNvSpPr>
            <p:nvPr/>
          </p:nvSpPr>
          <p:spPr bwMode="auto">
            <a:xfrm>
              <a:off x="1156" y="2484"/>
              <a:ext cx="43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07631" name="Line 15">
              <a:extLst>
                <a:ext uri="{FF2B5EF4-FFF2-40B4-BE49-F238E27FC236}">
                  <a16:creationId xmlns:a16="http://schemas.microsoft.com/office/drawing/2014/main" id="{6303EF28-9C7B-4689-AECA-7C14A3DA7D24}"/>
                </a:ext>
              </a:extLst>
            </p:cNvPr>
            <p:cNvSpPr>
              <a:spLocks noChangeShapeType="1"/>
            </p:cNvSpPr>
            <p:nvPr/>
          </p:nvSpPr>
          <p:spPr bwMode="auto">
            <a:xfrm>
              <a:off x="1156" y="3172"/>
              <a:ext cx="43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07632" name="Line 16">
              <a:extLst>
                <a:ext uri="{FF2B5EF4-FFF2-40B4-BE49-F238E27FC236}">
                  <a16:creationId xmlns:a16="http://schemas.microsoft.com/office/drawing/2014/main" id="{B8F0348C-191E-4782-91A1-1FBFE830C505}"/>
                </a:ext>
              </a:extLst>
            </p:cNvPr>
            <p:cNvSpPr>
              <a:spLocks noChangeShapeType="1"/>
            </p:cNvSpPr>
            <p:nvPr/>
          </p:nvSpPr>
          <p:spPr bwMode="auto">
            <a:xfrm>
              <a:off x="1156" y="3859"/>
              <a:ext cx="4316"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07633" name="Line 17">
              <a:extLst>
                <a:ext uri="{FF2B5EF4-FFF2-40B4-BE49-F238E27FC236}">
                  <a16:creationId xmlns:a16="http://schemas.microsoft.com/office/drawing/2014/main" id="{7BA3265C-5F5A-46D5-9937-38C5178F0940}"/>
                </a:ext>
              </a:extLst>
            </p:cNvPr>
            <p:cNvSpPr>
              <a:spLocks noChangeShapeType="1"/>
            </p:cNvSpPr>
            <p:nvPr/>
          </p:nvSpPr>
          <p:spPr bwMode="auto">
            <a:xfrm>
              <a:off x="1156" y="1797"/>
              <a:ext cx="0" cy="2062"/>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07634" name="Line 18">
              <a:extLst>
                <a:ext uri="{FF2B5EF4-FFF2-40B4-BE49-F238E27FC236}">
                  <a16:creationId xmlns:a16="http://schemas.microsoft.com/office/drawing/2014/main" id="{9A545A6A-B9AF-4DB1-ACEF-65389DCFC8EC}"/>
                </a:ext>
              </a:extLst>
            </p:cNvPr>
            <p:cNvSpPr>
              <a:spLocks noChangeShapeType="1"/>
            </p:cNvSpPr>
            <p:nvPr/>
          </p:nvSpPr>
          <p:spPr bwMode="auto">
            <a:xfrm>
              <a:off x="2595" y="1797"/>
              <a:ext cx="0" cy="20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07635" name="Line 19">
              <a:extLst>
                <a:ext uri="{FF2B5EF4-FFF2-40B4-BE49-F238E27FC236}">
                  <a16:creationId xmlns:a16="http://schemas.microsoft.com/office/drawing/2014/main" id="{C01EAEF5-74F1-45D7-B9DA-35A193FB2D8F}"/>
                </a:ext>
              </a:extLst>
            </p:cNvPr>
            <p:cNvSpPr>
              <a:spLocks noChangeShapeType="1"/>
            </p:cNvSpPr>
            <p:nvPr/>
          </p:nvSpPr>
          <p:spPr bwMode="auto">
            <a:xfrm>
              <a:off x="4033" y="1797"/>
              <a:ext cx="0" cy="20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07636" name="Line 20">
              <a:extLst>
                <a:ext uri="{FF2B5EF4-FFF2-40B4-BE49-F238E27FC236}">
                  <a16:creationId xmlns:a16="http://schemas.microsoft.com/office/drawing/2014/main" id="{6694D6C6-2C28-4156-AD10-EA3EA500678E}"/>
                </a:ext>
              </a:extLst>
            </p:cNvPr>
            <p:cNvSpPr>
              <a:spLocks noChangeShapeType="1"/>
            </p:cNvSpPr>
            <p:nvPr/>
          </p:nvSpPr>
          <p:spPr bwMode="auto">
            <a:xfrm>
              <a:off x="5472" y="1797"/>
              <a:ext cx="0" cy="2062"/>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1007637" name="Rectangle 21">
            <a:extLst>
              <a:ext uri="{FF2B5EF4-FFF2-40B4-BE49-F238E27FC236}">
                <a16:creationId xmlns:a16="http://schemas.microsoft.com/office/drawing/2014/main" id="{FEAB1EE6-7680-43E1-BDB1-430ED764AD58}"/>
              </a:ext>
            </a:extLst>
          </p:cNvPr>
          <p:cNvSpPr>
            <a:spLocks noChangeArrowheads="1"/>
          </p:cNvSpPr>
          <p:nvPr/>
        </p:nvSpPr>
        <p:spPr bwMode="auto">
          <a:xfrm>
            <a:off x="1466850" y="5276850"/>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A</a:t>
            </a:r>
          </a:p>
        </p:txBody>
      </p:sp>
      <p:sp>
        <p:nvSpPr>
          <p:cNvPr id="1007638" name="Rectangle 22">
            <a:extLst>
              <a:ext uri="{FF2B5EF4-FFF2-40B4-BE49-F238E27FC236}">
                <a16:creationId xmlns:a16="http://schemas.microsoft.com/office/drawing/2014/main" id="{D41C305E-B7C9-41B4-8B29-0522CCDFF030}"/>
              </a:ext>
            </a:extLst>
          </p:cNvPr>
          <p:cNvSpPr>
            <a:spLocks noChangeArrowheads="1"/>
          </p:cNvSpPr>
          <p:nvPr/>
        </p:nvSpPr>
        <p:spPr bwMode="auto">
          <a:xfrm>
            <a:off x="6219825" y="2781300"/>
            <a:ext cx="36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B</a:t>
            </a:r>
          </a:p>
        </p:txBody>
      </p:sp>
      <p:sp>
        <p:nvSpPr>
          <p:cNvPr id="1007649" name="Text Box 33">
            <a:extLst>
              <a:ext uri="{FF2B5EF4-FFF2-40B4-BE49-F238E27FC236}">
                <a16:creationId xmlns:a16="http://schemas.microsoft.com/office/drawing/2014/main" id="{C5328F67-B039-4BBC-BE21-8DE5844C625B}"/>
              </a:ext>
            </a:extLst>
          </p:cNvPr>
          <p:cNvSpPr txBox="1">
            <a:spLocks noChangeArrowheads="1"/>
          </p:cNvSpPr>
          <p:nvPr/>
        </p:nvSpPr>
        <p:spPr bwMode="auto">
          <a:xfrm>
            <a:off x="2087563" y="3429000"/>
            <a:ext cx="1763712" cy="97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600" b="1" i="1"/>
              <a:t>A</a:t>
            </a:r>
            <a:r>
              <a:rPr lang="it-IT" altLang="it-IT" sz="1600"/>
              <a:t> gioca prevedendo che </a:t>
            </a:r>
            <a:r>
              <a:rPr lang="it-IT" altLang="it-IT" sz="1600" b="1" i="1"/>
              <a:t>B</a:t>
            </a:r>
            <a:r>
              <a:rPr lang="it-IT" altLang="it-IT" sz="1600"/>
              <a:t> sarà razionale</a:t>
            </a:r>
          </a:p>
        </p:txBody>
      </p:sp>
      <p:sp>
        <p:nvSpPr>
          <p:cNvPr id="1007650" name="Rectangle 34">
            <a:extLst>
              <a:ext uri="{FF2B5EF4-FFF2-40B4-BE49-F238E27FC236}">
                <a16:creationId xmlns:a16="http://schemas.microsoft.com/office/drawing/2014/main" id="{9E77909B-C5F0-4EB5-BD29-8BD914AF18D3}"/>
              </a:ext>
            </a:extLst>
          </p:cNvPr>
          <p:cNvSpPr>
            <a:spLocks noChangeArrowheads="1"/>
          </p:cNvSpPr>
          <p:nvPr/>
        </p:nvSpPr>
        <p:spPr bwMode="auto">
          <a:xfrm>
            <a:off x="4140200" y="3429000"/>
            <a:ext cx="2232025" cy="1008063"/>
          </a:xfrm>
          <a:prstGeom prst="rect">
            <a:avLst/>
          </a:prstGeom>
          <a:solidFill>
            <a:srgbClr val="3366FF">
              <a:alpha val="55000"/>
            </a:srgb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07651" name="Rectangle 35">
            <a:extLst>
              <a:ext uri="{FF2B5EF4-FFF2-40B4-BE49-F238E27FC236}">
                <a16:creationId xmlns:a16="http://schemas.microsoft.com/office/drawing/2014/main" id="{890BEC8C-D38A-4FEE-A346-A493FAA58370}"/>
              </a:ext>
            </a:extLst>
          </p:cNvPr>
          <p:cNvSpPr>
            <a:spLocks noChangeArrowheads="1"/>
          </p:cNvSpPr>
          <p:nvPr/>
        </p:nvSpPr>
        <p:spPr bwMode="auto">
          <a:xfrm>
            <a:off x="1870075" y="4508500"/>
            <a:ext cx="2232025" cy="1008063"/>
          </a:xfrm>
          <a:prstGeom prst="rect">
            <a:avLst/>
          </a:prstGeom>
          <a:solidFill>
            <a:srgbClr val="3366FF">
              <a:alpha val="55000"/>
            </a:srgb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1007654" name="Group 38">
            <a:extLst>
              <a:ext uri="{FF2B5EF4-FFF2-40B4-BE49-F238E27FC236}">
                <a16:creationId xmlns:a16="http://schemas.microsoft.com/office/drawing/2014/main" id="{E3CBE5AB-24CC-4AEE-9032-754F34EC8214}"/>
              </a:ext>
            </a:extLst>
          </p:cNvPr>
          <p:cNvGrpSpPr>
            <a:grpSpLocks/>
          </p:cNvGrpSpPr>
          <p:nvPr/>
        </p:nvGrpSpPr>
        <p:grpSpPr bwMode="auto">
          <a:xfrm>
            <a:off x="1187450" y="1997075"/>
            <a:ext cx="7345363" cy="3448050"/>
            <a:chOff x="748" y="1258"/>
            <a:chExt cx="4627" cy="2172"/>
          </a:xfrm>
        </p:grpSpPr>
        <p:sp>
          <p:nvSpPr>
            <p:cNvPr id="1007648" name="Text Box 32">
              <a:extLst>
                <a:ext uri="{FF2B5EF4-FFF2-40B4-BE49-F238E27FC236}">
                  <a16:creationId xmlns:a16="http://schemas.microsoft.com/office/drawing/2014/main" id="{3C2832CB-0691-4060-8F44-71F3B62918A9}"/>
                </a:ext>
              </a:extLst>
            </p:cNvPr>
            <p:cNvSpPr txBox="1">
              <a:spLocks noChangeArrowheads="1"/>
            </p:cNvSpPr>
            <p:nvPr/>
          </p:nvSpPr>
          <p:spPr bwMode="auto">
            <a:xfrm>
              <a:off x="748" y="1258"/>
              <a:ext cx="4627" cy="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500" b="1">
                  <a:solidFill>
                    <a:schemeClr val="hlink"/>
                  </a:solidFill>
                </a:rPr>
                <a:t>Equilibrio di Nash: </a:t>
              </a:r>
            </a:p>
            <a:p>
              <a:pPr algn="l"/>
              <a:r>
                <a:rPr lang="it-IT" altLang="it-IT" sz="1500"/>
                <a:t>- Io faccio la cosa migliore, </a:t>
              </a:r>
              <a:r>
                <a:rPr lang="it-IT" altLang="it-IT" sz="1500" i="1"/>
                <a:t>alla luce di ciò che fai tu</a:t>
              </a:r>
            </a:p>
            <a:p>
              <a:pPr algn="l"/>
              <a:r>
                <a:rPr lang="it-IT" altLang="it-IT" sz="1500"/>
                <a:t>- Tu fai la cosa migliore, </a:t>
              </a:r>
              <a:r>
                <a:rPr lang="it-IT" altLang="it-IT" sz="1500" i="1"/>
                <a:t>alla luce di ciò che faccio io</a:t>
              </a:r>
            </a:p>
          </p:txBody>
        </p:sp>
        <p:sp>
          <p:nvSpPr>
            <p:cNvPr id="1007652" name="Oval 36">
              <a:extLst>
                <a:ext uri="{FF2B5EF4-FFF2-40B4-BE49-F238E27FC236}">
                  <a16:creationId xmlns:a16="http://schemas.microsoft.com/office/drawing/2014/main" id="{A99DC44D-DB60-4F55-BF07-11A1EA1DB3FD}"/>
                </a:ext>
              </a:extLst>
            </p:cNvPr>
            <p:cNvSpPr>
              <a:spLocks noChangeArrowheads="1"/>
            </p:cNvSpPr>
            <p:nvPr/>
          </p:nvSpPr>
          <p:spPr bwMode="auto">
            <a:xfrm>
              <a:off x="2880" y="2886"/>
              <a:ext cx="862" cy="544"/>
            </a:xfrm>
            <a:prstGeom prst="ellipse">
              <a:avLst/>
            </a:prstGeom>
            <a:noFill/>
            <a:ln w="6350">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007653" name="Line 37">
              <a:extLst>
                <a:ext uri="{FF2B5EF4-FFF2-40B4-BE49-F238E27FC236}">
                  <a16:creationId xmlns:a16="http://schemas.microsoft.com/office/drawing/2014/main" id="{E2081667-BC06-4265-8E6F-EA2B9C68424C}"/>
                </a:ext>
              </a:extLst>
            </p:cNvPr>
            <p:cNvSpPr>
              <a:spLocks noChangeShapeType="1"/>
            </p:cNvSpPr>
            <p:nvPr/>
          </p:nvSpPr>
          <p:spPr bwMode="auto">
            <a:xfrm>
              <a:off x="3651" y="1706"/>
              <a:ext cx="0" cy="1270"/>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007661" name="Group 45">
            <a:extLst>
              <a:ext uri="{FF2B5EF4-FFF2-40B4-BE49-F238E27FC236}">
                <a16:creationId xmlns:a16="http://schemas.microsoft.com/office/drawing/2014/main" id="{7513411D-48C2-4A27-B721-DB4829683C03}"/>
              </a:ext>
            </a:extLst>
          </p:cNvPr>
          <p:cNvGrpSpPr>
            <a:grpSpLocks/>
          </p:cNvGrpSpPr>
          <p:nvPr/>
        </p:nvGrpSpPr>
        <p:grpSpPr bwMode="auto">
          <a:xfrm>
            <a:off x="5867400" y="936625"/>
            <a:ext cx="3171825" cy="2347913"/>
            <a:chOff x="3696" y="590"/>
            <a:chExt cx="1998" cy="1479"/>
          </a:xfrm>
        </p:grpSpPr>
        <p:pic>
          <p:nvPicPr>
            <p:cNvPr id="1007658" name="Picture 42" descr="beautiful_mind_ver2">
              <a:hlinkClick r:id="rId3"/>
              <a:extLst>
                <a:ext uri="{FF2B5EF4-FFF2-40B4-BE49-F238E27FC236}">
                  <a16:creationId xmlns:a16="http://schemas.microsoft.com/office/drawing/2014/main" id="{6C5D5EFC-5883-4453-8378-13DCB09763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6" y="590"/>
              <a:ext cx="1035" cy="1479"/>
            </a:xfrm>
            <a:prstGeom prst="rect">
              <a:avLst/>
            </a:prstGeom>
            <a:noFill/>
            <a:extLst>
              <a:ext uri="{909E8E84-426E-40DD-AFC4-6F175D3DCCD1}">
                <a14:hiddenFill xmlns:a14="http://schemas.microsoft.com/office/drawing/2010/main">
                  <a:solidFill>
                    <a:srgbClr val="FFFFFF"/>
                  </a:solidFill>
                </a14:hiddenFill>
              </a:ext>
            </a:extLst>
          </p:spPr>
        </p:pic>
        <p:pic>
          <p:nvPicPr>
            <p:cNvPr id="1007660" name="Picture 44" descr="beautymind_orig">
              <a:hlinkClick r:id="rId5"/>
              <a:extLst>
                <a:ext uri="{FF2B5EF4-FFF2-40B4-BE49-F238E27FC236}">
                  <a16:creationId xmlns:a16="http://schemas.microsoft.com/office/drawing/2014/main" id="{E0569F4A-E7BF-4922-BD8A-466A8557CEB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2" y="598"/>
              <a:ext cx="962" cy="1471"/>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7637"/>
                                        </p:tgtEl>
                                        <p:attrNameLst>
                                          <p:attrName>style.visibility</p:attrName>
                                        </p:attrNameLst>
                                      </p:cBhvr>
                                      <p:to>
                                        <p:strVal val="visible"/>
                                      </p:to>
                                    </p:set>
                                    <p:anim calcmode="lin" valueType="num">
                                      <p:cBhvr additive="base">
                                        <p:cTn id="7" dur="500" fill="hold"/>
                                        <p:tgtEl>
                                          <p:spTgt spid="1007637"/>
                                        </p:tgtEl>
                                        <p:attrNameLst>
                                          <p:attrName>ppt_x</p:attrName>
                                        </p:attrNameLst>
                                      </p:cBhvr>
                                      <p:tavLst>
                                        <p:tav tm="0">
                                          <p:val>
                                            <p:strVal val="0-#ppt_w/2"/>
                                          </p:val>
                                        </p:tav>
                                        <p:tav tm="100000">
                                          <p:val>
                                            <p:strVal val="#ppt_x"/>
                                          </p:val>
                                        </p:tav>
                                      </p:tavLst>
                                    </p:anim>
                                    <p:anim calcmode="lin" valueType="num">
                                      <p:cBhvr additive="base">
                                        <p:cTn id="8" dur="500" fill="hold"/>
                                        <p:tgtEl>
                                          <p:spTgt spid="100763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007638"/>
                                        </p:tgtEl>
                                        <p:attrNameLst>
                                          <p:attrName>style.visibility</p:attrName>
                                        </p:attrNameLst>
                                      </p:cBhvr>
                                      <p:to>
                                        <p:strVal val="visible"/>
                                      </p:to>
                                    </p:set>
                                    <p:anim calcmode="lin" valueType="num">
                                      <p:cBhvr additive="base">
                                        <p:cTn id="13" dur="500" fill="hold"/>
                                        <p:tgtEl>
                                          <p:spTgt spid="1007638"/>
                                        </p:tgtEl>
                                        <p:attrNameLst>
                                          <p:attrName>ppt_x</p:attrName>
                                        </p:attrNameLst>
                                      </p:cBhvr>
                                      <p:tavLst>
                                        <p:tav tm="0">
                                          <p:val>
                                            <p:strVal val="#ppt_x"/>
                                          </p:val>
                                        </p:tav>
                                        <p:tav tm="100000">
                                          <p:val>
                                            <p:strVal val="#ppt_x"/>
                                          </p:val>
                                        </p:tav>
                                      </p:tavLst>
                                    </p:anim>
                                    <p:anim calcmode="lin" valueType="num">
                                      <p:cBhvr additive="base">
                                        <p:cTn id="14" dur="500" fill="hold"/>
                                        <p:tgtEl>
                                          <p:spTgt spid="1007638"/>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07624"/>
                                        </p:tgtEl>
                                        <p:attrNameLst>
                                          <p:attrName>style.visibility</p:attrName>
                                        </p:attrNameLst>
                                      </p:cBhvr>
                                      <p:to>
                                        <p:strVal val="visible"/>
                                      </p:to>
                                    </p:set>
                                    <p:anim calcmode="lin" valueType="num">
                                      <p:cBhvr additive="base">
                                        <p:cTn id="19" dur="500" fill="hold"/>
                                        <p:tgtEl>
                                          <p:spTgt spid="1007624"/>
                                        </p:tgtEl>
                                        <p:attrNameLst>
                                          <p:attrName>ppt_x</p:attrName>
                                        </p:attrNameLst>
                                      </p:cBhvr>
                                      <p:tavLst>
                                        <p:tav tm="0">
                                          <p:val>
                                            <p:strVal val="0-#ppt_w/2"/>
                                          </p:val>
                                        </p:tav>
                                        <p:tav tm="100000">
                                          <p:val>
                                            <p:strVal val="#ppt_x"/>
                                          </p:val>
                                        </p:tav>
                                      </p:tavLst>
                                    </p:anim>
                                    <p:anim calcmode="lin" valueType="num">
                                      <p:cBhvr additive="base">
                                        <p:cTn id="20" dur="500" fill="hold"/>
                                        <p:tgtEl>
                                          <p:spTgt spid="100762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07621"/>
                                        </p:tgtEl>
                                        <p:attrNameLst>
                                          <p:attrName>style.visibility</p:attrName>
                                        </p:attrNameLst>
                                      </p:cBhvr>
                                      <p:to>
                                        <p:strVal val="visible"/>
                                      </p:to>
                                    </p:set>
                                    <p:anim calcmode="lin" valueType="num">
                                      <p:cBhvr additive="base">
                                        <p:cTn id="25" dur="500" fill="hold"/>
                                        <p:tgtEl>
                                          <p:spTgt spid="1007621"/>
                                        </p:tgtEl>
                                        <p:attrNameLst>
                                          <p:attrName>ppt_x</p:attrName>
                                        </p:attrNameLst>
                                      </p:cBhvr>
                                      <p:tavLst>
                                        <p:tav tm="0">
                                          <p:val>
                                            <p:strVal val="0-#ppt_w/2"/>
                                          </p:val>
                                        </p:tav>
                                        <p:tav tm="100000">
                                          <p:val>
                                            <p:strVal val="#ppt_x"/>
                                          </p:val>
                                        </p:tav>
                                      </p:tavLst>
                                    </p:anim>
                                    <p:anim calcmode="lin" valueType="num">
                                      <p:cBhvr additive="base">
                                        <p:cTn id="26" dur="500" fill="hold"/>
                                        <p:tgtEl>
                                          <p:spTgt spid="100762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007626"/>
                                        </p:tgtEl>
                                        <p:attrNameLst>
                                          <p:attrName>style.visibility</p:attrName>
                                        </p:attrNameLst>
                                      </p:cBhvr>
                                      <p:to>
                                        <p:strVal val="visible"/>
                                      </p:to>
                                    </p:set>
                                    <p:anim calcmode="lin" valueType="num">
                                      <p:cBhvr additive="base">
                                        <p:cTn id="31" dur="500" fill="hold"/>
                                        <p:tgtEl>
                                          <p:spTgt spid="1007626"/>
                                        </p:tgtEl>
                                        <p:attrNameLst>
                                          <p:attrName>ppt_x</p:attrName>
                                        </p:attrNameLst>
                                      </p:cBhvr>
                                      <p:tavLst>
                                        <p:tav tm="0">
                                          <p:val>
                                            <p:strVal val="#ppt_x"/>
                                          </p:val>
                                        </p:tav>
                                        <p:tav tm="100000">
                                          <p:val>
                                            <p:strVal val="#ppt_x"/>
                                          </p:val>
                                        </p:tav>
                                      </p:tavLst>
                                    </p:anim>
                                    <p:anim calcmode="lin" valueType="num">
                                      <p:cBhvr additive="base">
                                        <p:cTn id="32" dur="500" fill="hold"/>
                                        <p:tgtEl>
                                          <p:spTgt spid="1007626"/>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007625"/>
                                        </p:tgtEl>
                                        <p:attrNameLst>
                                          <p:attrName>style.visibility</p:attrName>
                                        </p:attrNameLst>
                                      </p:cBhvr>
                                      <p:to>
                                        <p:strVal val="visible"/>
                                      </p:to>
                                    </p:set>
                                    <p:anim calcmode="lin" valueType="num">
                                      <p:cBhvr additive="base">
                                        <p:cTn id="37" dur="500" fill="hold"/>
                                        <p:tgtEl>
                                          <p:spTgt spid="1007625"/>
                                        </p:tgtEl>
                                        <p:attrNameLst>
                                          <p:attrName>ppt_x</p:attrName>
                                        </p:attrNameLst>
                                      </p:cBhvr>
                                      <p:tavLst>
                                        <p:tav tm="0">
                                          <p:val>
                                            <p:strVal val="#ppt_x"/>
                                          </p:val>
                                        </p:tav>
                                        <p:tav tm="100000">
                                          <p:val>
                                            <p:strVal val="#ppt_x"/>
                                          </p:val>
                                        </p:tav>
                                      </p:tavLst>
                                    </p:anim>
                                    <p:anim calcmode="lin" valueType="num">
                                      <p:cBhvr additive="base">
                                        <p:cTn id="38" dur="500" fill="hold"/>
                                        <p:tgtEl>
                                          <p:spTgt spid="1007625"/>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1007628"/>
                                        </p:tgtEl>
                                        <p:attrNameLst>
                                          <p:attrName>style.visibility</p:attrName>
                                        </p:attrNameLst>
                                      </p:cBhvr>
                                      <p:to>
                                        <p:strVal val="visible"/>
                                      </p:to>
                                    </p:set>
                                    <p:animEffect transition="in" filter="box(in)">
                                      <p:cBhvr>
                                        <p:cTn id="43" dur="500"/>
                                        <p:tgtEl>
                                          <p:spTgt spid="100762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1007623"/>
                                        </p:tgtEl>
                                        <p:attrNameLst>
                                          <p:attrName>style.visibility</p:attrName>
                                        </p:attrNameLst>
                                      </p:cBhvr>
                                      <p:to>
                                        <p:strVal val="visible"/>
                                      </p:to>
                                    </p:set>
                                    <p:animEffect transition="in" filter="box(in)">
                                      <p:cBhvr>
                                        <p:cTn id="48" dur="500"/>
                                        <p:tgtEl>
                                          <p:spTgt spid="100762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007620"/>
                                        </p:tgtEl>
                                        <p:attrNameLst>
                                          <p:attrName>style.visibility</p:attrName>
                                        </p:attrNameLst>
                                      </p:cBhvr>
                                      <p:to>
                                        <p:strVal val="visible"/>
                                      </p:to>
                                    </p:set>
                                    <p:animEffect transition="in" filter="box(in)">
                                      <p:cBhvr>
                                        <p:cTn id="53" dur="500"/>
                                        <p:tgtEl>
                                          <p:spTgt spid="100762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1007622"/>
                                        </p:tgtEl>
                                        <p:attrNameLst>
                                          <p:attrName>style.visibility</p:attrName>
                                        </p:attrNameLst>
                                      </p:cBhvr>
                                      <p:to>
                                        <p:strVal val="visible"/>
                                      </p:to>
                                    </p:set>
                                    <p:animEffect transition="in" filter="box(in)">
                                      <p:cBhvr>
                                        <p:cTn id="58" dur="500"/>
                                        <p:tgtEl>
                                          <p:spTgt spid="100762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1007619"/>
                                        </p:tgtEl>
                                        <p:attrNameLst>
                                          <p:attrName>style.visibility</p:attrName>
                                        </p:attrNameLst>
                                      </p:cBhvr>
                                      <p:to>
                                        <p:strVal val="visible"/>
                                      </p:to>
                                    </p:set>
                                    <p:animEffect transition="in" filter="box(in)">
                                      <p:cBhvr>
                                        <p:cTn id="63" dur="500"/>
                                        <p:tgtEl>
                                          <p:spTgt spid="100761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007649"/>
                                        </p:tgtEl>
                                        <p:attrNameLst>
                                          <p:attrName>style.visibility</p:attrName>
                                        </p:attrNameLst>
                                      </p:cBhvr>
                                      <p:to>
                                        <p:strVal val="visible"/>
                                      </p:to>
                                    </p:set>
                                    <p:anim calcmode="lin" valueType="num">
                                      <p:cBhvr additive="base">
                                        <p:cTn id="68" dur="500" fill="hold"/>
                                        <p:tgtEl>
                                          <p:spTgt spid="1007649"/>
                                        </p:tgtEl>
                                        <p:attrNameLst>
                                          <p:attrName>ppt_x</p:attrName>
                                        </p:attrNameLst>
                                      </p:cBhvr>
                                      <p:tavLst>
                                        <p:tav tm="0">
                                          <p:val>
                                            <p:strVal val="#ppt_x"/>
                                          </p:val>
                                        </p:tav>
                                        <p:tav tm="100000">
                                          <p:val>
                                            <p:strVal val="#ppt_x"/>
                                          </p:val>
                                        </p:tav>
                                      </p:tavLst>
                                    </p:anim>
                                    <p:anim calcmode="lin" valueType="num">
                                      <p:cBhvr additive="base">
                                        <p:cTn id="69" dur="500" fill="hold"/>
                                        <p:tgtEl>
                                          <p:spTgt spid="1007649"/>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1007650"/>
                                        </p:tgtEl>
                                        <p:attrNameLst>
                                          <p:attrName>style.visibility</p:attrName>
                                        </p:attrNameLst>
                                      </p:cBhvr>
                                      <p:to>
                                        <p:strVal val="visible"/>
                                      </p:to>
                                    </p:set>
                                    <p:anim calcmode="lin" valueType="num">
                                      <p:cBhvr additive="base">
                                        <p:cTn id="74" dur="500" fill="hold"/>
                                        <p:tgtEl>
                                          <p:spTgt spid="1007650"/>
                                        </p:tgtEl>
                                        <p:attrNameLst>
                                          <p:attrName>ppt_x</p:attrName>
                                        </p:attrNameLst>
                                      </p:cBhvr>
                                      <p:tavLst>
                                        <p:tav tm="0">
                                          <p:val>
                                            <p:strVal val="#ppt_x"/>
                                          </p:val>
                                        </p:tav>
                                        <p:tav tm="100000">
                                          <p:val>
                                            <p:strVal val="#ppt_x"/>
                                          </p:val>
                                        </p:tav>
                                      </p:tavLst>
                                    </p:anim>
                                    <p:anim calcmode="lin" valueType="num">
                                      <p:cBhvr additive="base">
                                        <p:cTn id="75" dur="500" fill="hold"/>
                                        <p:tgtEl>
                                          <p:spTgt spid="1007650"/>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4" fill="hold" nodeType="clickEffect">
                                  <p:stCondLst>
                                    <p:cond delay="0"/>
                                  </p:stCondLst>
                                  <p:childTnLst>
                                    <p:set>
                                      <p:cBhvr>
                                        <p:cTn id="79" dur="1" fill="hold">
                                          <p:stCondLst>
                                            <p:cond delay="0"/>
                                          </p:stCondLst>
                                        </p:cTn>
                                        <p:tgtEl>
                                          <p:spTgt spid="1007651"/>
                                        </p:tgtEl>
                                        <p:attrNameLst>
                                          <p:attrName>style.visibility</p:attrName>
                                        </p:attrNameLst>
                                      </p:cBhvr>
                                      <p:to>
                                        <p:strVal val="visible"/>
                                      </p:to>
                                    </p:set>
                                    <p:anim calcmode="lin" valueType="num">
                                      <p:cBhvr additive="base">
                                        <p:cTn id="80" dur="500" fill="hold"/>
                                        <p:tgtEl>
                                          <p:spTgt spid="1007651"/>
                                        </p:tgtEl>
                                        <p:attrNameLst>
                                          <p:attrName>ppt_x</p:attrName>
                                        </p:attrNameLst>
                                      </p:cBhvr>
                                      <p:tavLst>
                                        <p:tav tm="0">
                                          <p:val>
                                            <p:strVal val="#ppt_x"/>
                                          </p:val>
                                        </p:tav>
                                        <p:tav tm="100000">
                                          <p:val>
                                            <p:strVal val="#ppt_x"/>
                                          </p:val>
                                        </p:tav>
                                      </p:tavLst>
                                    </p:anim>
                                    <p:anim calcmode="lin" valueType="num">
                                      <p:cBhvr additive="base">
                                        <p:cTn id="81" dur="500" fill="hold"/>
                                        <p:tgtEl>
                                          <p:spTgt spid="1007651"/>
                                        </p:tgtEl>
                                        <p:attrNameLst>
                                          <p:attrName>ppt_y</p:attrName>
                                        </p:attrNameLst>
                                      </p:cBhvr>
                                      <p:tavLst>
                                        <p:tav tm="0">
                                          <p:val>
                                            <p:strVal val="1+#ppt_h/2"/>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nodeType="clickEffect">
                                  <p:stCondLst>
                                    <p:cond delay="0"/>
                                  </p:stCondLst>
                                  <p:childTnLst>
                                    <p:set>
                                      <p:cBhvr>
                                        <p:cTn id="85" dur="1" fill="hold">
                                          <p:stCondLst>
                                            <p:cond delay="0"/>
                                          </p:stCondLst>
                                        </p:cTn>
                                        <p:tgtEl>
                                          <p:spTgt spid="1007654"/>
                                        </p:tgtEl>
                                        <p:attrNameLst>
                                          <p:attrName>style.visibility</p:attrName>
                                        </p:attrNameLst>
                                      </p:cBhvr>
                                      <p:to>
                                        <p:strVal val="visible"/>
                                      </p:to>
                                    </p:set>
                                    <p:anim calcmode="lin" valueType="num">
                                      <p:cBhvr additive="base">
                                        <p:cTn id="86" dur="500" fill="hold"/>
                                        <p:tgtEl>
                                          <p:spTgt spid="1007654"/>
                                        </p:tgtEl>
                                        <p:attrNameLst>
                                          <p:attrName>ppt_x</p:attrName>
                                        </p:attrNameLst>
                                      </p:cBhvr>
                                      <p:tavLst>
                                        <p:tav tm="0">
                                          <p:val>
                                            <p:strVal val="#ppt_x"/>
                                          </p:val>
                                        </p:tav>
                                        <p:tav tm="100000">
                                          <p:val>
                                            <p:strVal val="#ppt_x"/>
                                          </p:val>
                                        </p:tav>
                                      </p:tavLst>
                                    </p:anim>
                                    <p:anim calcmode="lin" valueType="num">
                                      <p:cBhvr additive="base">
                                        <p:cTn id="87" dur="500" fill="hold"/>
                                        <p:tgtEl>
                                          <p:spTgt spid="1007654"/>
                                        </p:tgtEl>
                                        <p:attrNameLst>
                                          <p:attrName>ppt_y</p:attrName>
                                        </p:attrNameLst>
                                      </p:cBhvr>
                                      <p:tavLst>
                                        <p:tav tm="0">
                                          <p:val>
                                            <p:strVal val="1+#ppt_h/2"/>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4" fill="hold" nodeType="clickEffect">
                                  <p:stCondLst>
                                    <p:cond delay="0"/>
                                  </p:stCondLst>
                                  <p:childTnLst>
                                    <p:set>
                                      <p:cBhvr>
                                        <p:cTn id="91" dur="1" fill="hold">
                                          <p:stCondLst>
                                            <p:cond delay="0"/>
                                          </p:stCondLst>
                                        </p:cTn>
                                        <p:tgtEl>
                                          <p:spTgt spid="1007661"/>
                                        </p:tgtEl>
                                        <p:attrNameLst>
                                          <p:attrName>style.visibility</p:attrName>
                                        </p:attrNameLst>
                                      </p:cBhvr>
                                      <p:to>
                                        <p:strVal val="visible"/>
                                      </p:to>
                                    </p:set>
                                    <p:anim calcmode="lin" valueType="num">
                                      <p:cBhvr additive="base">
                                        <p:cTn id="92" dur="500" fill="hold"/>
                                        <p:tgtEl>
                                          <p:spTgt spid="1007661"/>
                                        </p:tgtEl>
                                        <p:attrNameLst>
                                          <p:attrName>ppt_x</p:attrName>
                                        </p:attrNameLst>
                                      </p:cBhvr>
                                      <p:tavLst>
                                        <p:tav tm="0">
                                          <p:val>
                                            <p:strVal val="#ppt_x"/>
                                          </p:val>
                                        </p:tav>
                                        <p:tav tm="100000">
                                          <p:val>
                                            <p:strVal val="#ppt_x"/>
                                          </p:val>
                                        </p:tav>
                                      </p:tavLst>
                                    </p:anim>
                                    <p:anim calcmode="lin" valueType="num">
                                      <p:cBhvr additive="base">
                                        <p:cTn id="93" dur="500" fill="hold"/>
                                        <p:tgtEl>
                                          <p:spTgt spid="10076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7619" grpId="0"/>
      <p:bldP spid="1007620" grpId="0"/>
      <p:bldP spid="1007621" grpId="0"/>
      <p:bldP spid="1007622" grpId="0"/>
      <p:bldP spid="1007623" grpId="0"/>
      <p:bldP spid="1007624" grpId="0"/>
      <p:bldP spid="1007625" grpId="0"/>
      <p:bldP spid="1007626" grpId="0"/>
      <p:bldP spid="1007637" grpId="0"/>
      <p:bldP spid="1007638" grpId="0"/>
      <p:bldP spid="1007649" grpId="0"/>
    </p:bld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CB93CC4E-5F84-454C-BA2F-2C96AC84B415}"/>
              </a:ext>
            </a:extLst>
          </p:cNvPr>
          <p:cNvSpPr>
            <a:spLocks noGrp="1"/>
          </p:cNvSpPr>
          <p:nvPr>
            <p:ph type="sldNum" sz="quarter" idx="10"/>
          </p:nvPr>
        </p:nvSpPr>
        <p:spPr/>
        <p:txBody>
          <a:bodyPr/>
          <a:lstStyle/>
          <a:p>
            <a:fld id="{9889AB0A-C7B0-408A-A3FA-BA302AC33C6D}" type="slidenum">
              <a:rPr lang="it-IT" altLang="it-IT"/>
              <a:pPr/>
              <a:t>62</a:t>
            </a:fld>
            <a:endParaRPr lang="it-IT" altLang="it-IT"/>
          </a:p>
        </p:txBody>
      </p:sp>
      <p:sp>
        <p:nvSpPr>
          <p:cNvPr id="1017858" name="Rectangle 2">
            <a:extLst>
              <a:ext uri="{FF2B5EF4-FFF2-40B4-BE49-F238E27FC236}">
                <a16:creationId xmlns:a16="http://schemas.microsoft.com/office/drawing/2014/main" id="{801B64CB-32C0-4717-BEDF-8D8EEA678B6C}"/>
              </a:ext>
            </a:extLst>
          </p:cNvPr>
          <p:cNvSpPr>
            <a:spLocks noGrp="1" noChangeArrowheads="1"/>
          </p:cNvSpPr>
          <p:nvPr>
            <p:ph type="title"/>
          </p:nvPr>
        </p:nvSpPr>
        <p:spPr/>
        <p:txBody>
          <a:bodyPr/>
          <a:lstStyle/>
          <a:p>
            <a:pPr marL="330200" indent="-330200"/>
            <a:r>
              <a:rPr lang="en-GB" altLang="it-IT"/>
              <a:t>ii) Interazione strategica e teoria dei giochi</a:t>
            </a:r>
            <a:br>
              <a:rPr lang="en-GB" altLang="it-IT"/>
            </a:br>
            <a:r>
              <a:rPr lang="en-GB" altLang="it-IT" sz="1600"/>
              <a:t>ii.c) Giochi non-coop., s</a:t>
            </a:r>
            <a:r>
              <a:rPr lang="it-IT" altLang="it-IT" sz="1600"/>
              <a:t>trategia dominante, equilibrio di Nash</a:t>
            </a:r>
            <a:endParaRPr lang="en-GB" altLang="it-IT" sz="1600"/>
          </a:p>
        </p:txBody>
      </p:sp>
      <p:sp>
        <p:nvSpPr>
          <p:cNvPr id="1017859" name="Rectangle 3">
            <a:extLst>
              <a:ext uri="{FF2B5EF4-FFF2-40B4-BE49-F238E27FC236}">
                <a16:creationId xmlns:a16="http://schemas.microsoft.com/office/drawing/2014/main" id="{3F9C37BE-3960-413C-9F68-0A034DF77F63}"/>
              </a:ext>
            </a:extLst>
          </p:cNvPr>
          <p:cNvSpPr>
            <a:spLocks noGrp="1" noChangeArrowheads="1"/>
          </p:cNvSpPr>
          <p:nvPr>
            <p:ph type="body" idx="1"/>
          </p:nvPr>
        </p:nvSpPr>
        <p:spPr bwMode="auto">
          <a:xfrm>
            <a:off x="1476375" y="2276475"/>
            <a:ext cx="6840538" cy="4064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buClr>
                <a:schemeClr val="hlink"/>
              </a:buClr>
              <a:buSzTx/>
            </a:pPr>
            <a:r>
              <a:rPr lang="it-IT" altLang="it-IT" sz="1800">
                <a:cs typeface="Arial" panose="020B0604020202020204" pitchFamily="34" charset="0"/>
              </a:rPr>
              <a:t>Ricapitolando</a:t>
            </a:r>
            <a:endParaRPr lang="it-IT" altLang="it-IT" sz="1800" b="1">
              <a:cs typeface="Arial" panose="020B0604020202020204" pitchFamily="34" charset="0"/>
            </a:endParaRPr>
          </a:p>
          <a:p>
            <a:pPr marL="533400" indent="-533400">
              <a:buClr>
                <a:schemeClr val="hlink"/>
              </a:buClr>
              <a:buSzTx/>
            </a:pPr>
            <a:endParaRPr lang="it-IT" altLang="it-IT" sz="1800" b="1">
              <a:solidFill>
                <a:schemeClr val="hlink"/>
              </a:solidFill>
            </a:endParaRPr>
          </a:p>
          <a:p>
            <a:pPr marL="533400" indent="-533400">
              <a:buClr>
                <a:schemeClr val="hlink"/>
              </a:buClr>
              <a:buSzTx/>
              <a:buFont typeface="Wingdings" panose="05000000000000000000" pitchFamily="2" charset="2"/>
              <a:buAutoNum type="arabicPeriod"/>
            </a:pPr>
            <a:r>
              <a:rPr lang="it-IT" altLang="it-IT" sz="1800" b="1">
                <a:solidFill>
                  <a:schemeClr val="hlink"/>
                </a:solidFill>
              </a:rPr>
              <a:t>Equilibrio con strategie dominanti:</a:t>
            </a:r>
            <a:r>
              <a:rPr lang="it-IT" altLang="it-IT" sz="1800" b="1"/>
              <a:t> </a:t>
            </a:r>
            <a:r>
              <a:rPr lang="it-IT" altLang="it-IT" sz="1800"/>
              <a:t>ciascun giocatore ha una strategia ottimale, </a:t>
            </a:r>
            <a:r>
              <a:rPr lang="it-IT" altLang="it-IT" sz="1800" b="1" u="sng"/>
              <a:t>invariante</a:t>
            </a:r>
            <a:r>
              <a:rPr lang="it-IT" altLang="it-IT" sz="1800"/>
              <a:t> rispetto alla strategia del rivale</a:t>
            </a:r>
          </a:p>
          <a:p>
            <a:pPr marL="533400" indent="-533400">
              <a:buClr>
                <a:schemeClr val="hlink"/>
              </a:buClr>
              <a:buSzTx/>
              <a:buFont typeface="Wingdings" panose="05000000000000000000" pitchFamily="2" charset="2"/>
              <a:buAutoNum type="arabicPeriod"/>
            </a:pPr>
            <a:endParaRPr lang="it-IT" altLang="it-IT" sz="1800" b="1"/>
          </a:p>
          <a:p>
            <a:pPr marL="533400" indent="-533400">
              <a:buClr>
                <a:schemeClr val="hlink"/>
              </a:buClr>
              <a:buSzTx/>
              <a:buFont typeface="Wingdings" panose="05000000000000000000" pitchFamily="2" charset="2"/>
              <a:buAutoNum type="arabicPeriod"/>
            </a:pPr>
            <a:r>
              <a:rPr lang="it-IT" altLang="it-IT" sz="1800" b="1">
                <a:solidFill>
                  <a:schemeClr val="hlink"/>
                </a:solidFill>
              </a:rPr>
              <a:t>Equilibrio di Nash:</a:t>
            </a:r>
            <a:r>
              <a:rPr lang="it-IT" altLang="it-IT" sz="1800" b="1"/>
              <a:t> </a:t>
            </a:r>
            <a:r>
              <a:rPr lang="it-IT" altLang="it-IT" sz="1800"/>
              <a:t>ciascun giocatore sceglie la strategia migliore </a:t>
            </a:r>
            <a:r>
              <a:rPr lang="it-IT" altLang="it-IT" sz="1800" b="1" u="sng"/>
              <a:t>data</a:t>
            </a:r>
            <a:r>
              <a:rPr lang="it-IT" altLang="it-IT" sz="1800"/>
              <a:t> la strategia del rivale</a:t>
            </a:r>
          </a:p>
          <a:p>
            <a:pPr marL="533400" indent="-533400">
              <a:buClr>
                <a:schemeClr val="hlink"/>
              </a:buClr>
              <a:buSzTx/>
            </a:pPr>
            <a:endParaRPr lang="it-IT" altLang="it-IT" sz="1800" b="1"/>
          </a:p>
          <a:p>
            <a:pPr marL="533400" indent="-533400">
              <a:buClr>
                <a:schemeClr val="hlink"/>
              </a:buClr>
              <a:buSzTx/>
            </a:pPr>
            <a:r>
              <a:rPr lang="it-IT" altLang="it-IT" sz="1800" b="1">
                <a:solidFill>
                  <a:schemeClr val="hlink"/>
                </a:solidFill>
              </a:rPr>
              <a:t>NB:</a:t>
            </a:r>
            <a:r>
              <a:rPr lang="it-IT" altLang="it-IT" sz="1800" b="1"/>
              <a:t> </a:t>
            </a:r>
            <a:r>
              <a:rPr lang="it-IT" altLang="it-IT" sz="1800" b="1">
                <a:solidFill>
                  <a:srgbClr val="FF3300"/>
                </a:solidFill>
              </a:rPr>
              <a:t>Non tutti i giochi hanno un equilibrio di Nash: alcuni non lo hanno, altri ne hanno più di uno</a:t>
            </a:r>
          </a:p>
          <a:p>
            <a:pPr marL="533400" indent="-533400">
              <a:buClr>
                <a:schemeClr val="hlink"/>
              </a:buClr>
              <a:buSzTx/>
            </a:pPr>
            <a:r>
              <a:rPr lang="it-IT" altLang="it-IT" sz="1800" b="1">
                <a:solidFill>
                  <a:schemeClr val="hlink"/>
                </a:solidFill>
              </a:rPr>
              <a:t>NB:</a:t>
            </a:r>
            <a:r>
              <a:rPr lang="it-IT" altLang="it-IT" sz="1800" b="1"/>
              <a:t> </a:t>
            </a:r>
            <a:r>
              <a:rPr lang="it-IT" altLang="it-IT" sz="1800" b="1">
                <a:solidFill>
                  <a:srgbClr val="FF3300"/>
                </a:solidFill>
              </a:rPr>
              <a:t>Solitamente l’equilibrio di Nash non è Pareto efficiente </a:t>
            </a:r>
            <a:r>
              <a:rPr lang="it-IT" altLang="it-IT" sz="1800" b="1">
                <a:solidFill>
                  <a:srgbClr val="FF3300"/>
                </a:solidFill>
                <a:cs typeface="Arial" panose="020B0604020202020204" pitchFamily="34" charset="0"/>
              </a:rPr>
              <a:t>► “Il dilemma del prigioniero”</a:t>
            </a:r>
            <a:endParaRPr lang="it-IT" altLang="it-IT" sz="1800">
              <a:solidFill>
                <a:srgbClr val="FF3300"/>
              </a:solidFill>
              <a:cs typeface="Arial" panose="020B0604020202020204" pitchFamily="34" charset="0"/>
            </a:endParaRPr>
          </a:p>
          <a:p>
            <a:pPr marL="533400" indent="-533400">
              <a:buClr>
                <a:schemeClr val="hlink"/>
              </a:buClr>
              <a:buSzTx/>
            </a:pPr>
            <a:endParaRPr lang="it-IT" altLang="it-IT" sz="1800">
              <a:solidFill>
                <a:srgbClr val="FF3300"/>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7859">
                                            <p:txEl>
                                              <p:pRg st="0" end="0"/>
                                            </p:txEl>
                                          </p:spTgt>
                                        </p:tgtEl>
                                        <p:attrNameLst>
                                          <p:attrName>style.visibility</p:attrName>
                                        </p:attrNameLst>
                                      </p:cBhvr>
                                      <p:to>
                                        <p:strVal val="visible"/>
                                      </p:to>
                                    </p:set>
                                    <p:anim calcmode="lin" valueType="num">
                                      <p:cBhvr additive="base">
                                        <p:cTn id="7" dur="500" fill="hold"/>
                                        <p:tgtEl>
                                          <p:spTgt spid="10178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178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17859">
                                            <p:txEl>
                                              <p:pRg st="2" end="2"/>
                                            </p:txEl>
                                          </p:spTgt>
                                        </p:tgtEl>
                                        <p:attrNameLst>
                                          <p:attrName>style.visibility</p:attrName>
                                        </p:attrNameLst>
                                      </p:cBhvr>
                                      <p:to>
                                        <p:strVal val="visible"/>
                                      </p:to>
                                    </p:set>
                                    <p:anim calcmode="lin" valueType="num">
                                      <p:cBhvr additive="base">
                                        <p:cTn id="13" dur="500" fill="hold"/>
                                        <p:tgtEl>
                                          <p:spTgt spid="10178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178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17859">
                                            <p:txEl>
                                              <p:pRg st="4" end="4"/>
                                            </p:txEl>
                                          </p:spTgt>
                                        </p:tgtEl>
                                        <p:attrNameLst>
                                          <p:attrName>style.visibility</p:attrName>
                                        </p:attrNameLst>
                                      </p:cBhvr>
                                      <p:to>
                                        <p:strVal val="visible"/>
                                      </p:to>
                                    </p:set>
                                    <p:anim calcmode="lin" valueType="num">
                                      <p:cBhvr additive="base">
                                        <p:cTn id="19" dur="500" fill="hold"/>
                                        <p:tgtEl>
                                          <p:spTgt spid="10178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178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17859">
                                            <p:txEl>
                                              <p:pRg st="6" end="6"/>
                                            </p:txEl>
                                          </p:spTgt>
                                        </p:tgtEl>
                                        <p:attrNameLst>
                                          <p:attrName>style.visibility</p:attrName>
                                        </p:attrNameLst>
                                      </p:cBhvr>
                                      <p:to>
                                        <p:strVal val="visible"/>
                                      </p:to>
                                    </p:set>
                                    <p:anim calcmode="lin" valueType="num">
                                      <p:cBhvr additive="base">
                                        <p:cTn id="25" dur="500" fill="hold"/>
                                        <p:tgtEl>
                                          <p:spTgt spid="101785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178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17859">
                                            <p:txEl>
                                              <p:pRg st="7" end="7"/>
                                            </p:txEl>
                                          </p:spTgt>
                                        </p:tgtEl>
                                        <p:attrNameLst>
                                          <p:attrName>style.visibility</p:attrName>
                                        </p:attrNameLst>
                                      </p:cBhvr>
                                      <p:to>
                                        <p:strVal val="visible"/>
                                      </p:to>
                                    </p:set>
                                    <p:anim calcmode="lin" valueType="num">
                                      <p:cBhvr additive="base">
                                        <p:cTn id="31" dur="500" fill="hold"/>
                                        <p:tgtEl>
                                          <p:spTgt spid="101785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1785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7859"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C863ED2-3C46-4CD3-AB82-26098A07B301}"/>
              </a:ext>
            </a:extLst>
          </p:cNvPr>
          <p:cNvSpPr>
            <a:spLocks noGrp="1"/>
          </p:cNvSpPr>
          <p:nvPr>
            <p:ph type="sldNum" sz="quarter" idx="10"/>
          </p:nvPr>
        </p:nvSpPr>
        <p:spPr/>
        <p:txBody>
          <a:bodyPr/>
          <a:lstStyle/>
          <a:p>
            <a:fld id="{39A67EFB-F75C-4171-8955-B7578AA7BA90}" type="slidenum">
              <a:rPr lang="it-IT" altLang="it-IT"/>
              <a:pPr/>
              <a:t>63</a:t>
            </a:fld>
            <a:endParaRPr lang="it-IT" altLang="it-IT"/>
          </a:p>
        </p:txBody>
      </p:sp>
      <p:sp>
        <p:nvSpPr>
          <p:cNvPr id="1015810" name="Rectangle 2">
            <a:extLst>
              <a:ext uri="{FF2B5EF4-FFF2-40B4-BE49-F238E27FC236}">
                <a16:creationId xmlns:a16="http://schemas.microsoft.com/office/drawing/2014/main" id="{83346D8C-BEC7-45D8-83FB-A56721F00FDE}"/>
              </a:ext>
            </a:extLst>
          </p:cNvPr>
          <p:cNvSpPr>
            <a:spLocks noGrp="1" noChangeArrowheads="1"/>
          </p:cNvSpPr>
          <p:nvPr>
            <p:ph type="title"/>
          </p:nvPr>
        </p:nvSpPr>
        <p:spPr/>
        <p:txBody>
          <a:bodyPr/>
          <a:lstStyle/>
          <a:p>
            <a:pPr marL="330200" indent="-330200"/>
            <a:r>
              <a:rPr lang="en-GB" altLang="it-IT"/>
              <a:t>ii) Interazione strategica e teoria dei giochi</a:t>
            </a:r>
            <a:br>
              <a:rPr lang="en-GB" altLang="it-IT"/>
            </a:br>
            <a:r>
              <a:rPr lang="en-GB" altLang="it-IT" sz="1600"/>
              <a:t>ii.c) Il dilemma del prigioniero</a:t>
            </a:r>
          </a:p>
        </p:txBody>
      </p:sp>
      <p:sp>
        <p:nvSpPr>
          <p:cNvPr id="1015811" name="Rectangle 3">
            <a:extLst>
              <a:ext uri="{FF2B5EF4-FFF2-40B4-BE49-F238E27FC236}">
                <a16:creationId xmlns:a16="http://schemas.microsoft.com/office/drawing/2014/main" id="{12E39D1A-BA23-4279-93D3-D0A88054DDB9}"/>
              </a:ext>
            </a:extLst>
          </p:cNvPr>
          <p:cNvSpPr>
            <a:spLocks noGrp="1" noChangeArrowheads="1"/>
          </p:cNvSpPr>
          <p:nvPr>
            <p:ph type="body" idx="1"/>
          </p:nvPr>
        </p:nvSpPr>
        <p:spPr bwMode="auto">
          <a:xfrm>
            <a:off x="1476375" y="2533650"/>
            <a:ext cx="6840538" cy="4064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buClr>
                <a:schemeClr val="hlink"/>
              </a:buClr>
              <a:buSzTx/>
            </a:pPr>
            <a:r>
              <a:rPr lang="it-IT" altLang="it-IT" sz="1800">
                <a:cs typeface="Arial" panose="020B0604020202020204" pitchFamily="34" charset="0"/>
              </a:rPr>
              <a:t>Due prigionieri, sospettati di complicità in un delitto, interrogati in 2 celle distinte senza comunicazione: </a:t>
            </a:r>
            <a:r>
              <a:rPr lang="it-IT" altLang="it-IT" sz="1800" b="1">
                <a:solidFill>
                  <a:schemeClr val="hlink"/>
                </a:solidFill>
                <a:cs typeface="Arial" panose="020B0604020202020204" pitchFamily="34" charset="0"/>
              </a:rPr>
              <a:t>gioco non co-operativo</a:t>
            </a:r>
          </a:p>
          <a:p>
            <a:pPr marL="533400" indent="-533400">
              <a:buClr>
                <a:schemeClr val="hlink"/>
              </a:buClr>
              <a:buSzTx/>
            </a:pPr>
            <a:endParaRPr lang="it-IT" altLang="it-IT" sz="1800" b="1">
              <a:solidFill>
                <a:schemeClr val="hlink"/>
              </a:solidFill>
              <a:cs typeface="Arial" panose="020B0604020202020204" pitchFamily="34" charset="0"/>
            </a:endParaRPr>
          </a:p>
          <a:p>
            <a:pPr marL="533400" indent="-533400">
              <a:buClr>
                <a:schemeClr val="hlink"/>
              </a:buClr>
              <a:buSzTx/>
            </a:pPr>
            <a:r>
              <a:rPr lang="it-IT" altLang="it-IT" sz="1800">
                <a:cs typeface="Arial" panose="020B0604020202020204" pitchFamily="34" charset="0"/>
              </a:rPr>
              <a:t>Ciascun prigioniero può scegliere tra due strategie, alla luce della pena congiunta (</a:t>
            </a:r>
            <a:r>
              <a:rPr lang="it-IT" altLang="it-IT" sz="1800" b="1" i="1">
                <a:cs typeface="Arial" panose="020B0604020202020204" pitchFamily="34" charset="0"/>
              </a:rPr>
              <a:t>pay-off</a:t>
            </a:r>
            <a:r>
              <a:rPr lang="it-IT" altLang="it-IT" sz="1800">
                <a:cs typeface="Arial" panose="020B0604020202020204" pitchFamily="34" charset="0"/>
              </a:rPr>
              <a:t> = anni di carcere, segno -) e senza la possibilità di ricredersi: </a:t>
            </a:r>
            <a:r>
              <a:rPr lang="it-IT" altLang="it-IT" sz="1800" b="1">
                <a:solidFill>
                  <a:schemeClr val="hlink"/>
                </a:solidFill>
                <a:cs typeface="Arial" panose="020B0604020202020204" pitchFamily="34" charset="0"/>
              </a:rPr>
              <a:t>gioco </a:t>
            </a:r>
            <a:r>
              <a:rPr lang="it-IT" altLang="it-IT" sz="1800" b="1" i="1">
                <a:solidFill>
                  <a:schemeClr val="hlink"/>
                </a:solidFill>
                <a:cs typeface="Arial" panose="020B0604020202020204" pitchFamily="34" charset="0"/>
              </a:rPr>
              <a:t>à la</a:t>
            </a:r>
            <a:r>
              <a:rPr lang="it-IT" altLang="it-IT" sz="1800" b="1">
                <a:solidFill>
                  <a:schemeClr val="hlink"/>
                </a:solidFill>
                <a:cs typeface="Arial" panose="020B0604020202020204" pitchFamily="34" charset="0"/>
              </a:rPr>
              <a:t> Cournot</a:t>
            </a:r>
          </a:p>
          <a:p>
            <a:pPr marL="533400" indent="-533400">
              <a:buClr>
                <a:schemeClr val="hlink"/>
              </a:buClr>
              <a:buSzTx/>
            </a:pPr>
            <a:endParaRPr lang="it-IT" altLang="it-IT" sz="1800" b="1">
              <a:solidFill>
                <a:schemeClr val="hlink"/>
              </a:solidFill>
              <a:cs typeface="Arial" panose="020B0604020202020204" pitchFamily="34" charset="0"/>
            </a:endParaRPr>
          </a:p>
          <a:p>
            <a:pPr marL="533400" indent="-533400">
              <a:buClr>
                <a:schemeClr val="hlink"/>
              </a:buClr>
              <a:buSzTx/>
            </a:pPr>
            <a:r>
              <a:rPr lang="it-IT" altLang="it-IT" sz="1800">
                <a:cs typeface="Arial" panose="020B0604020202020204" pitchFamily="34" charset="0"/>
              </a:rPr>
              <a:t>L’interrogatorio è unico: </a:t>
            </a:r>
            <a:r>
              <a:rPr lang="it-IT" altLang="it-IT" sz="1800" b="1">
                <a:solidFill>
                  <a:schemeClr val="hlink"/>
                </a:solidFill>
                <a:cs typeface="Arial" panose="020B0604020202020204" pitchFamily="34" charset="0"/>
              </a:rPr>
              <a:t>gioco </a:t>
            </a:r>
            <a:r>
              <a:rPr lang="it-IT" altLang="it-IT" sz="1800" b="1" i="1">
                <a:solidFill>
                  <a:schemeClr val="hlink"/>
                </a:solidFill>
                <a:cs typeface="Arial" panose="020B0604020202020204" pitchFamily="34" charset="0"/>
              </a:rPr>
              <a:t>one-shot</a:t>
            </a:r>
            <a:r>
              <a:rPr lang="it-IT" altLang="it-IT" sz="1800" b="1">
                <a:solidFill>
                  <a:schemeClr val="hlink"/>
                </a:solidFill>
                <a:cs typeface="Arial" panose="020B0604020202020204" pitchFamily="34" charset="0"/>
              </a:rPr>
              <a:t> </a:t>
            </a:r>
            <a:r>
              <a:rPr lang="it-IT" altLang="it-IT" sz="1800">
                <a:cs typeface="Arial" panose="020B0604020202020204" pitchFamily="34" charset="0"/>
              </a:rPr>
              <a:t>… per iniziare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5811">
                                            <p:txEl>
                                              <p:pRg st="0" end="0"/>
                                            </p:txEl>
                                          </p:spTgt>
                                        </p:tgtEl>
                                        <p:attrNameLst>
                                          <p:attrName>style.visibility</p:attrName>
                                        </p:attrNameLst>
                                      </p:cBhvr>
                                      <p:to>
                                        <p:strVal val="visible"/>
                                      </p:to>
                                    </p:set>
                                    <p:anim calcmode="lin" valueType="num">
                                      <p:cBhvr additive="base">
                                        <p:cTn id="7" dur="500" fill="hold"/>
                                        <p:tgtEl>
                                          <p:spTgt spid="10158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158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15811">
                                            <p:txEl>
                                              <p:pRg st="2" end="2"/>
                                            </p:txEl>
                                          </p:spTgt>
                                        </p:tgtEl>
                                        <p:attrNameLst>
                                          <p:attrName>style.visibility</p:attrName>
                                        </p:attrNameLst>
                                      </p:cBhvr>
                                      <p:to>
                                        <p:strVal val="visible"/>
                                      </p:to>
                                    </p:set>
                                    <p:anim calcmode="lin" valueType="num">
                                      <p:cBhvr additive="base">
                                        <p:cTn id="13" dur="500" fill="hold"/>
                                        <p:tgtEl>
                                          <p:spTgt spid="10158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158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15811">
                                            <p:txEl>
                                              <p:pRg st="4" end="4"/>
                                            </p:txEl>
                                          </p:spTgt>
                                        </p:tgtEl>
                                        <p:attrNameLst>
                                          <p:attrName>style.visibility</p:attrName>
                                        </p:attrNameLst>
                                      </p:cBhvr>
                                      <p:to>
                                        <p:strVal val="visible"/>
                                      </p:to>
                                    </p:set>
                                    <p:anim calcmode="lin" valueType="num">
                                      <p:cBhvr additive="base">
                                        <p:cTn id="19" dur="500" fill="hold"/>
                                        <p:tgtEl>
                                          <p:spTgt spid="10158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158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5811"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 name="Segnaposto numero diapositiva 3">
            <a:extLst>
              <a:ext uri="{FF2B5EF4-FFF2-40B4-BE49-F238E27FC236}">
                <a16:creationId xmlns:a16="http://schemas.microsoft.com/office/drawing/2014/main" id="{A1D60600-89D7-4BE8-9A8B-1597A35D95F6}"/>
              </a:ext>
            </a:extLst>
          </p:cNvPr>
          <p:cNvSpPr>
            <a:spLocks noGrp="1"/>
          </p:cNvSpPr>
          <p:nvPr>
            <p:ph type="sldNum" sz="quarter" idx="10"/>
          </p:nvPr>
        </p:nvSpPr>
        <p:spPr/>
        <p:txBody>
          <a:bodyPr/>
          <a:lstStyle/>
          <a:p>
            <a:fld id="{E76F10D8-F59D-4931-8118-13FD922C8BD1}" type="slidenum">
              <a:rPr lang="it-IT" altLang="it-IT"/>
              <a:pPr/>
              <a:t>64</a:t>
            </a:fld>
            <a:endParaRPr lang="it-IT" altLang="it-IT"/>
          </a:p>
        </p:txBody>
      </p:sp>
      <p:sp>
        <p:nvSpPr>
          <p:cNvPr id="854020" name="Rectangle 4">
            <a:extLst>
              <a:ext uri="{FF2B5EF4-FFF2-40B4-BE49-F238E27FC236}">
                <a16:creationId xmlns:a16="http://schemas.microsoft.com/office/drawing/2014/main" id="{3651D208-02BA-4D39-8334-B46C33CED550}"/>
              </a:ext>
            </a:extLst>
          </p:cNvPr>
          <p:cNvSpPr>
            <a:spLocks noGrp="1" noChangeArrowheads="1"/>
          </p:cNvSpPr>
          <p:nvPr>
            <p:ph type="title"/>
          </p:nvPr>
        </p:nvSpPr>
        <p:spPr/>
        <p:txBody>
          <a:bodyPr/>
          <a:lstStyle/>
          <a:p>
            <a:r>
              <a:rPr lang="it-IT" altLang="it-IT"/>
              <a:t>Figura 15 – Il dilemma del prigioniero</a:t>
            </a:r>
          </a:p>
        </p:txBody>
      </p:sp>
      <p:sp>
        <p:nvSpPr>
          <p:cNvPr id="854030" name="Rectangle 14">
            <a:extLst>
              <a:ext uri="{FF2B5EF4-FFF2-40B4-BE49-F238E27FC236}">
                <a16:creationId xmlns:a16="http://schemas.microsoft.com/office/drawing/2014/main" id="{56F0B690-A881-4043-867C-1EBCD091E642}"/>
              </a:ext>
            </a:extLst>
          </p:cNvPr>
          <p:cNvSpPr>
            <a:spLocks noChangeArrowheads="1"/>
          </p:cNvSpPr>
          <p:nvPr/>
        </p:nvSpPr>
        <p:spPr bwMode="auto">
          <a:xfrm>
            <a:off x="6751638" y="4859338"/>
            <a:ext cx="2284412"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-1, -1</a:t>
            </a:r>
          </a:p>
        </p:txBody>
      </p:sp>
      <p:sp>
        <p:nvSpPr>
          <p:cNvPr id="854029" name="Rectangle 13">
            <a:extLst>
              <a:ext uri="{FF2B5EF4-FFF2-40B4-BE49-F238E27FC236}">
                <a16:creationId xmlns:a16="http://schemas.microsoft.com/office/drawing/2014/main" id="{AA965BE7-CE68-441C-B2F7-35DEE51F10AB}"/>
              </a:ext>
            </a:extLst>
          </p:cNvPr>
          <p:cNvSpPr>
            <a:spLocks noChangeArrowheads="1"/>
          </p:cNvSpPr>
          <p:nvPr/>
        </p:nvSpPr>
        <p:spPr bwMode="auto">
          <a:xfrm>
            <a:off x="4468813" y="4859338"/>
            <a:ext cx="2282825"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-10, 0</a:t>
            </a:r>
          </a:p>
        </p:txBody>
      </p:sp>
      <p:sp>
        <p:nvSpPr>
          <p:cNvPr id="854028" name="Rectangle 12">
            <a:extLst>
              <a:ext uri="{FF2B5EF4-FFF2-40B4-BE49-F238E27FC236}">
                <a16:creationId xmlns:a16="http://schemas.microsoft.com/office/drawing/2014/main" id="{0BEB424A-6D2C-4274-A4DA-8CFB4A0C1110}"/>
              </a:ext>
            </a:extLst>
          </p:cNvPr>
          <p:cNvSpPr>
            <a:spLocks noChangeArrowheads="1"/>
          </p:cNvSpPr>
          <p:nvPr/>
        </p:nvSpPr>
        <p:spPr bwMode="auto">
          <a:xfrm>
            <a:off x="2184400" y="4859338"/>
            <a:ext cx="2284413"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Non confessa</a:t>
            </a:r>
          </a:p>
        </p:txBody>
      </p:sp>
      <p:sp>
        <p:nvSpPr>
          <p:cNvPr id="854027" name="Rectangle 11">
            <a:extLst>
              <a:ext uri="{FF2B5EF4-FFF2-40B4-BE49-F238E27FC236}">
                <a16:creationId xmlns:a16="http://schemas.microsoft.com/office/drawing/2014/main" id="{B9B25808-BB75-4E3A-945C-8DCE339298D4}"/>
              </a:ext>
            </a:extLst>
          </p:cNvPr>
          <p:cNvSpPr>
            <a:spLocks noChangeArrowheads="1"/>
          </p:cNvSpPr>
          <p:nvPr/>
        </p:nvSpPr>
        <p:spPr bwMode="auto">
          <a:xfrm>
            <a:off x="6751638" y="3816350"/>
            <a:ext cx="2284412" cy="104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0, -10</a:t>
            </a:r>
          </a:p>
        </p:txBody>
      </p:sp>
      <p:sp>
        <p:nvSpPr>
          <p:cNvPr id="854026" name="Rectangle 10">
            <a:extLst>
              <a:ext uri="{FF2B5EF4-FFF2-40B4-BE49-F238E27FC236}">
                <a16:creationId xmlns:a16="http://schemas.microsoft.com/office/drawing/2014/main" id="{E6784A25-084C-4632-B5C1-FE0CEF2B3ADA}"/>
              </a:ext>
            </a:extLst>
          </p:cNvPr>
          <p:cNvSpPr>
            <a:spLocks noChangeArrowheads="1"/>
          </p:cNvSpPr>
          <p:nvPr/>
        </p:nvSpPr>
        <p:spPr bwMode="auto">
          <a:xfrm>
            <a:off x="4468813" y="3816350"/>
            <a:ext cx="2282825" cy="104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a:t>-5, -5</a:t>
            </a:r>
          </a:p>
        </p:txBody>
      </p:sp>
      <p:sp>
        <p:nvSpPr>
          <p:cNvPr id="854025" name="Rectangle 9">
            <a:extLst>
              <a:ext uri="{FF2B5EF4-FFF2-40B4-BE49-F238E27FC236}">
                <a16:creationId xmlns:a16="http://schemas.microsoft.com/office/drawing/2014/main" id="{3D80F0A6-A6C4-459E-A9D8-179EF877A8FE}"/>
              </a:ext>
            </a:extLst>
          </p:cNvPr>
          <p:cNvSpPr>
            <a:spLocks noChangeArrowheads="1"/>
          </p:cNvSpPr>
          <p:nvPr/>
        </p:nvSpPr>
        <p:spPr bwMode="auto">
          <a:xfrm>
            <a:off x="2184400" y="3816350"/>
            <a:ext cx="2284413" cy="104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Confessa</a:t>
            </a:r>
          </a:p>
        </p:txBody>
      </p:sp>
      <p:sp>
        <p:nvSpPr>
          <p:cNvPr id="854024" name="Rectangle 8">
            <a:extLst>
              <a:ext uri="{FF2B5EF4-FFF2-40B4-BE49-F238E27FC236}">
                <a16:creationId xmlns:a16="http://schemas.microsoft.com/office/drawing/2014/main" id="{339A9A03-1F15-49C2-A185-BBBD75860F06}"/>
              </a:ext>
            </a:extLst>
          </p:cNvPr>
          <p:cNvSpPr>
            <a:spLocks noChangeArrowheads="1"/>
          </p:cNvSpPr>
          <p:nvPr/>
        </p:nvSpPr>
        <p:spPr bwMode="auto">
          <a:xfrm>
            <a:off x="6751638" y="2773363"/>
            <a:ext cx="2284412"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Non confessa</a:t>
            </a:r>
          </a:p>
        </p:txBody>
      </p:sp>
      <p:sp>
        <p:nvSpPr>
          <p:cNvPr id="854023" name="Rectangle 7">
            <a:extLst>
              <a:ext uri="{FF2B5EF4-FFF2-40B4-BE49-F238E27FC236}">
                <a16:creationId xmlns:a16="http://schemas.microsoft.com/office/drawing/2014/main" id="{639B46FB-9385-4384-8B62-BCBCE967EE03}"/>
              </a:ext>
            </a:extLst>
          </p:cNvPr>
          <p:cNvSpPr>
            <a:spLocks noChangeArrowheads="1"/>
          </p:cNvSpPr>
          <p:nvPr/>
        </p:nvSpPr>
        <p:spPr bwMode="auto">
          <a:xfrm>
            <a:off x="4468813" y="2773363"/>
            <a:ext cx="2282825"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r>
              <a:rPr lang="it-IT" altLang="it-IT" sz="2000" b="1"/>
              <a:t>Confessa</a:t>
            </a:r>
          </a:p>
        </p:txBody>
      </p:sp>
      <p:sp>
        <p:nvSpPr>
          <p:cNvPr id="854022" name="Rectangle 6">
            <a:extLst>
              <a:ext uri="{FF2B5EF4-FFF2-40B4-BE49-F238E27FC236}">
                <a16:creationId xmlns:a16="http://schemas.microsoft.com/office/drawing/2014/main" id="{D914288E-8177-4372-B872-73CF1012BBE2}"/>
              </a:ext>
            </a:extLst>
          </p:cNvPr>
          <p:cNvSpPr>
            <a:spLocks noChangeArrowheads="1"/>
          </p:cNvSpPr>
          <p:nvPr/>
        </p:nvSpPr>
        <p:spPr bwMode="auto">
          <a:xfrm>
            <a:off x="1835150" y="2997200"/>
            <a:ext cx="2284413" cy="104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algn="l">
              <a:spcBef>
                <a:spcPct val="20000"/>
              </a:spcBef>
              <a:buClr>
                <a:schemeClr val="tx1"/>
              </a:buClr>
              <a:buSzPct val="75000"/>
              <a:buFont typeface="Wingdings" panose="05000000000000000000" pitchFamily="2" charset="2"/>
              <a:buChar char="l"/>
              <a:defRPr sz="2400">
                <a:solidFill>
                  <a:schemeClr val="tx1"/>
                </a:solidFill>
                <a:latin typeface="Arial" panose="020B0604020202020204" pitchFamily="34" charset="0"/>
              </a:defRPr>
            </a:lvl1pPr>
            <a:lvl2pPr algn="l">
              <a:spcBef>
                <a:spcPct val="20000"/>
              </a:spcBef>
              <a:buClr>
                <a:schemeClr val="tx1"/>
              </a:buClr>
              <a:buSzPct val="75000"/>
              <a:buChar char="–"/>
              <a:defRPr sz="2000">
                <a:solidFill>
                  <a:schemeClr val="tx1"/>
                </a:solidFill>
                <a:latin typeface="Arial" panose="020B0604020202020204" pitchFamily="34" charset="0"/>
              </a:defRPr>
            </a:lvl2pPr>
            <a:lvl3pPr algn="l">
              <a:spcBef>
                <a:spcPct val="20000"/>
              </a:spcBef>
              <a:buClr>
                <a:schemeClr val="tx1"/>
              </a:buClr>
              <a:buSzPct val="75000"/>
              <a:buFont typeface="Wingdings" panose="05000000000000000000" pitchFamily="2" charset="2"/>
              <a:buChar char="l"/>
              <a:defRPr>
                <a:solidFill>
                  <a:schemeClr val="tx1"/>
                </a:solidFill>
                <a:latin typeface="Arial" panose="020B0604020202020204" pitchFamily="34" charset="0"/>
              </a:defRPr>
            </a:lvl3pPr>
            <a:lvl4pPr algn="l">
              <a:spcBef>
                <a:spcPct val="20000"/>
              </a:spcBef>
              <a:buClr>
                <a:schemeClr val="tx1"/>
              </a:buClr>
              <a:buSzPct val="80000"/>
              <a:buChar char="–"/>
              <a:defRPr sz="1600">
                <a:solidFill>
                  <a:schemeClr val="tx1"/>
                </a:solidFill>
                <a:latin typeface="Arial" panose="020B0604020202020204" pitchFamily="34" charset="0"/>
              </a:defRPr>
            </a:lvl4pPr>
            <a:lvl5pPr algn="l">
              <a:spcBef>
                <a:spcPct val="20000"/>
              </a:spcBef>
              <a:buClr>
                <a:schemeClr val="tx1"/>
              </a:buClr>
              <a:buSzPct val="65000"/>
              <a:buFont typeface="Wingdings" panose="05000000000000000000" pitchFamily="2" charset="2"/>
              <a:buChar char="l"/>
              <a:defRPr sz="1600">
                <a:solidFill>
                  <a:schemeClr val="tx1"/>
                </a:solidFill>
                <a:latin typeface="Arial" panose="020B0604020202020204" pitchFamily="34" charset="0"/>
              </a:defRPr>
            </a:lvl5pPr>
            <a:lvl6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6pPr>
            <a:lvl7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7pPr>
            <a:lvl8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8pPr>
            <a:lvl9pPr fontAlgn="base">
              <a:spcBef>
                <a:spcPct val="20000"/>
              </a:spcBef>
              <a:spcAft>
                <a:spcPct val="0"/>
              </a:spcAft>
              <a:buClr>
                <a:schemeClr val="tx1"/>
              </a:buClr>
              <a:buSzPct val="65000"/>
              <a:buFont typeface="Wingdings" panose="05000000000000000000" pitchFamily="2" charset="2"/>
              <a:buChar char="l"/>
              <a:defRPr sz="1600">
                <a:solidFill>
                  <a:schemeClr val="tx1"/>
                </a:solidFill>
                <a:latin typeface="Arial" panose="020B0604020202020204" pitchFamily="34" charset="0"/>
              </a:defRPr>
            </a:lvl9pPr>
          </a:lstStyle>
          <a:p>
            <a:pPr algn="ctr">
              <a:lnSpc>
                <a:spcPct val="100000"/>
              </a:lnSpc>
              <a:buFont typeface="Wingdings" panose="05000000000000000000" pitchFamily="2" charset="2"/>
              <a:buNone/>
            </a:pPr>
            <a:endParaRPr lang="en-US" altLang="it-IT" sz="2000"/>
          </a:p>
        </p:txBody>
      </p:sp>
      <p:grpSp>
        <p:nvGrpSpPr>
          <p:cNvPr id="854044" name="Group 28">
            <a:extLst>
              <a:ext uri="{FF2B5EF4-FFF2-40B4-BE49-F238E27FC236}">
                <a16:creationId xmlns:a16="http://schemas.microsoft.com/office/drawing/2014/main" id="{656C23A6-6B24-4CCF-B4EE-CB6EF0F2CB0D}"/>
              </a:ext>
            </a:extLst>
          </p:cNvPr>
          <p:cNvGrpSpPr>
            <a:grpSpLocks/>
          </p:cNvGrpSpPr>
          <p:nvPr/>
        </p:nvGrpSpPr>
        <p:grpSpPr bwMode="auto">
          <a:xfrm>
            <a:off x="2184400" y="2773363"/>
            <a:ext cx="6851650" cy="3128962"/>
            <a:chOff x="1156" y="1888"/>
            <a:chExt cx="4316" cy="1971"/>
          </a:xfrm>
        </p:grpSpPr>
        <p:sp>
          <p:nvSpPr>
            <p:cNvPr id="854031" name="Line 15">
              <a:extLst>
                <a:ext uri="{FF2B5EF4-FFF2-40B4-BE49-F238E27FC236}">
                  <a16:creationId xmlns:a16="http://schemas.microsoft.com/office/drawing/2014/main" id="{587FF174-2F53-469B-8AA4-8936C53BE751}"/>
                </a:ext>
              </a:extLst>
            </p:cNvPr>
            <p:cNvSpPr>
              <a:spLocks noChangeShapeType="1"/>
            </p:cNvSpPr>
            <p:nvPr/>
          </p:nvSpPr>
          <p:spPr bwMode="auto">
            <a:xfrm>
              <a:off x="1156" y="1888"/>
              <a:ext cx="4316"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4032" name="Line 16">
              <a:extLst>
                <a:ext uri="{FF2B5EF4-FFF2-40B4-BE49-F238E27FC236}">
                  <a16:creationId xmlns:a16="http://schemas.microsoft.com/office/drawing/2014/main" id="{D3DE2D2F-5E16-46D1-A96E-3B97D23E1D12}"/>
                </a:ext>
              </a:extLst>
            </p:cNvPr>
            <p:cNvSpPr>
              <a:spLocks noChangeShapeType="1"/>
            </p:cNvSpPr>
            <p:nvPr/>
          </p:nvSpPr>
          <p:spPr bwMode="auto">
            <a:xfrm>
              <a:off x="1156" y="2545"/>
              <a:ext cx="43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4033" name="Line 17">
              <a:extLst>
                <a:ext uri="{FF2B5EF4-FFF2-40B4-BE49-F238E27FC236}">
                  <a16:creationId xmlns:a16="http://schemas.microsoft.com/office/drawing/2014/main" id="{FD91C93F-45F1-4487-AD3B-E19252E729AF}"/>
                </a:ext>
              </a:extLst>
            </p:cNvPr>
            <p:cNvSpPr>
              <a:spLocks noChangeShapeType="1"/>
            </p:cNvSpPr>
            <p:nvPr/>
          </p:nvSpPr>
          <p:spPr bwMode="auto">
            <a:xfrm>
              <a:off x="1156" y="3202"/>
              <a:ext cx="43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4034" name="Line 18">
              <a:extLst>
                <a:ext uri="{FF2B5EF4-FFF2-40B4-BE49-F238E27FC236}">
                  <a16:creationId xmlns:a16="http://schemas.microsoft.com/office/drawing/2014/main" id="{BA0BBBEB-6038-4854-8DD2-2A7D35B7FDEA}"/>
                </a:ext>
              </a:extLst>
            </p:cNvPr>
            <p:cNvSpPr>
              <a:spLocks noChangeShapeType="1"/>
            </p:cNvSpPr>
            <p:nvPr/>
          </p:nvSpPr>
          <p:spPr bwMode="auto">
            <a:xfrm>
              <a:off x="1156" y="3859"/>
              <a:ext cx="4316"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4035" name="Line 19">
              <a:extLst>
                <a:ext uri="{FF2B5EF4-FFF2-40B4-BE49-F238E27FC236}">
                  <a16:creationId xmlns:a16="http://schemas.microsoft.com/office/drawing/2014/main" id="{46B5BC9E-B75C-4868-B750-E9072F097D2D}"/>
                </a:ext>
              </a:extLst>
            </p:cNvPr>
            <p:cNvSpPr>
              <a:spLocks noChangeShapeType="1"/>
            </p:cNvSpPr>
            <p:nvPr/>
          </p:nvSpPr>
          <p:spPr bwMode="auto">
            <a:xfrm>
              <a:off x="1156" y="1888"/>
              <a:ext cx="0" cy="1971"/>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4036" name="Line 20">
              <a:extLst>
                <a:ext uri="{FF2B5EF4-FFF2-40B4-BE49-F238E27FC236}">
                  <a16:creationId xmlns:a16="http://schemas.microsoft.com/office/drawing/2014/main" id="{D22F8B1D-AD0C-4402-B7F4-F14CA24A7A07}"/>
                </a:ext>
              </a:extLst>
            </p:cNvPr>
            <p:cNvSpPr>
              <a:spLocks noChangeShapeType="1"/>
            </p:cNvSpPr>
            <p:nvPr/>
          </p:nvSpPr>
          <p:spPr bwMode="auto">
            <a:xfrm>
              <a:off x="2595" y="1888"/>
              <a:ext cx="0" cy="197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4037" name="Line 21">
              <a:extLst>
                <a:ext uri="{FF2B5EF4-FFF2-40B4-BE49-F238E27FC236}">
                  <a16:creationId xmlns:a16="http://schemas.microsoft.com/office/drawing/2014/main" id="{9CAE2651-4497-4254-BB35-87385B36E188}"/>
                </a:ext>
              </a:extLst>
            </p:cNvPr>
            <p:cNvSpPr>
              <a:spLocks noChangeShapeType="1"/>
            </p:cNvSpPr>
            <p:nvPr/>
          </p:nvSpPr>
          <p:spPr bwMode="auto">
            <a:xfrm>
              <a:off x="4033" y="1888"/>
              <a:ext cx="0" cy="197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4038" name="Line 22">
              <a:extLst>
                <a:ext uri="{FF2B5EF4-FFF2-40B4-BE49-F238E27FC236}">
                  <a16:creationId xmlns:a16="http://schemas.microsoft.com/office/drawing/2014/main" id="{90E5BD28-9350-4962-8BF2-78BF7275F196}"/>
                </a:ext>
              </a:extLst>
            </p:cNvPr>
            <p:cNvSpPr>
              <a:spLocks noChangeShapeType="1"/>
            </p:cNvSpPr>
            <p:nvPr/>
          </p:nvSpPr>
          <p:spPr bwMode="auto">
            <a:xfrm>
              <a:off x="5472" y="1888"/>
              <a:ext cx="0" cy="1971"/>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854041" name="Rectangle 25">
            <a:extLst>
              <a:ext uri="{FF2B5EF4-FFF2-40B4-BE49-F238E27FC236}">
                <a16:creationId xmlns:a16="http://schemas.microsoft.com/office/drawing/2014/main" id="{01F81F60-A1E8-4991-BB55-2D9D104DCD6E}"/>
              </a:ext>
            </a:extLst>
          </p:cNvPr>
          <p:cNvSpPr>
            <a:spLocks noChangeArrowheads="1"/>
          </p:cNvSpPr>
          <p:nvPr/>
        </p:nvSpPr>
        <p:spPr bwMode="auto">
          <a:xfrm>
            <a:off x="682625" y="4078288"/>
            <a:ext cx="1593850"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Prigioniero </a:t>
            </a:r>
          </a:p>
          <a:p>
            <a:r>
              <a:rPr lang="it-IT" altLang="it-IT" sz="2000" b="1"/>
              <a:t>A</a:t>
            </a:r>
          </a:p>
        </p:txBody>
      </p:sp>
      <p:sp>
        <p:nvSpPr>
          <p:cNvPr id="854042" name="Rectangle 26">
            <a:extLst>
              <a:ext uri="{FF2B5EF4-FFF2-40B4-BE49-F238E27FC236}">
                <a16:creationId xmlns:a16="http://schemas.microsoft.com/office/drawing/2014/main" id="{25170E21-0F39-42A1-B368-619278BE76DB}"/>
              </a:ext>
            </a:extLst>
          </p:cNvPr>
          <p:cNvSpPr>
            <a:spLocks noChangeArrowheads="1"/>
          </p:cNvSpPr>
          <p:nvPr/>
        </p:nvSpPr>
        <p:spPr bwMode="auto">
          <a:xfrm>
            <a:off x="5889625" y="2276475"/>
            <a:ext cx="177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2000" b="1"/>
              <a:t>Prigioniero B</a:t>
            </a:r>
          </a:p>
        </p:txBody>
      </p:sp>
      <p:sp>
        <p:nvSpPr>
          <p:cNvPr id="854046" name="Rectangle 30">
            <a:extLst>
              <a:ext uri="{FF2B5EF4-FFF2-40B4-BE49-F238E27FC236}">
                <a16:creationId xmlns:a16="http://schemas.microsoft.com/office/drawing/2014/main" id="{2E98800E-31DB-4C6A-8EE4-09228698353E}"/>
              </a:ext>
            </a:extLst>
          </p:cNvPr>
          <p:cNvSpPr>
            <a:spLocks noChangeArrowheads="1"/>
          </p:cNvSpPr>
          <p:nvPr/>
        </p:nvSpPr>
        <p:spPr bwMode="auto">
          <a:xfrm>
            <a:off x="4487863" y="3848100"/>
            <a:ext cx="2232025" cy="2016125"/>
          </a:xfrm>
          <a:prstGeom prst="rect">
            <a:avLst/>
          </a:prstGeom>
          <a:solidFill>
            <a:schemeClr val="accent1">
              <a:alpha val="39999"/>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4047" name="Rectangle 31">
            <a:extLst>
              <a:ext uri="{FF2B5EF4-FFF2-40B4-BE49-F238E27FC236}">
                <a16:creationId xmlns:a16="http://schemas.microsoft.com/office/drawing/2014/main" id="{1663C30A-698F-450B-80D0-41C7AAD64A6E}"/>
              </a:ext>
            </a:extLst>
          </p:cNvPr>
          <p:cNvSpPr>
            <a:spLocks noChangeArrowheads="1"/>
          </p:cNvSpPr>
          <p:nvPr/>
        </p:nvSpPr>
        <p:spPr bwMode="auto">
          <a:xfrm>
            <a:off x="6770688" y="3848100"/>
            <a:ext cx="2232025" cy="2016125"/>
          </a:xfrm>
          <a:prstGeom prst="rect">
            <a:avLst/>
          </a:prstGeom>
          <a:solidFill>
            <a:schemeClr val="accent1">
              <a:alpha val="39999"/>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4048" name="Oval 32">
            <a:extLst>
              <a:ext uri="{FF2B5EF4-FFF2-40B4-BE49-F238E27FC236}">
                <a16:creationId xmlns:a16="http://schemas.microsoft.com/office/drawing/2014/main" id="{D8FF8D86-2D8E-4BFE-9DBF-E47E3F563C09}"/>
              </a:ext>
            </a:extLst>
          </p:cNvPr>
          <p:cNvSpPr>
            <a:spLocks noChangeArrowheads="1"/>
          </p:cNvSpPr>
          <p:nvPr/>
        </p:nvSpPr>
        <p:spPr bwMode="auto">
          <a:xfrm>
            <a:off x="768350" y="3716338"/>
            <a:ext cx="1368425" cy="1414462"/>
          </a:xfrm>
          <a:prstGeom prst="ellipse">
            <a:avLst/>
          </a:prstGeom>
          <a:noFill/>
          <a:ln w="6350">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4049" name="Rectangle 33">
            <a:extLst>
              <a:ext uri="{FF2B5EF4-FFF2-40B4-BE49-F238E27FC236}">
                <a16:creationId xmlns:a16="http://schemas.microsoft.com/office/drawing/2014/main" id="{FD6E99E2-5E25-4947-B7BD-A16AADE14354}"/>
              </a:ext>
            </a:extLst>
          </p:cNvPr>
          <p:cNvSpPr>
            <a:spLocks noChangeArrowheads="1"/>
          </p:cNvSpPr>
          <p:nvPr/>
        </p:nvSpPr>
        <p:spPr bwMode="auto">
          <a:xfrm>
            <a:off x="2195513" y="3873500"/>
            <a:ext cx="2232025" cy="936625"/>
          </a:xfrm>
          <a:prstGeom prst="rect">
            <a:avLst/>
          </a:prstGeom>
          <a:solidFill>
            <a:srgbClr val="0000FF">
              <a:alpha val="50999"/>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4050" name="Rectangle 34">
            <a:extLst>
              <a:ext uri="{FF2B5EF4-FFF2-40B4-BE49-F238E27FC236}">
                <a16:creationId xmlns:a16="http://schemas.microsoft.com/office/drawing/2014/main" id="{AE69E669-7C3B-4A7A-BD58-9F6B07363561}"/>
              </a:ext>
            </a:extLst>
          </p:cNvPr>
          <p:cNvSpPr>
            <a:spLocks noChangeArrowheads="1"/>
          </p:cNvSpPr>
          <p:nvPr/>
        </p:nvSpPr>
        <p:spPr bwMode="auto">
          <a:xfrm>
            <a:off x="4487863" y="2832100"/>
            <a:ext cx="2232025" cy="936625"/>
          </a:xfrm>
          <a:prstGeom prst="rect">
            <a:avLst/>
          </a:prstGeom>
          <a:solidFill>
            <a:srgbClr val="0000FF">
              <a:alpha val="50999"/>
            </a:srgbClr>
          </a:solidFill>
          <a:ln w="6350">
            <a:solidFill>
              <a:srgbClr val="000000"/>
            </a:solidFill>
            <a:prstDash val="dash"/>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4051" name="Text Box 35">
            <a:extLst>
              <a:ext uri="{FF2B5EF4-FFF2-40B4-BE49-F238E27FC236}">
                <a16:creationId xmlns:a16="http://schemas.microsoft.com/office/drawing/2014/main" id="{D285C7AA-5CF0-40B4-9B98-7CA99D08FED1}"/>
              </a:ext>
            </a:extLst>
          </p:cNvPr>
          <p:cNvSpPr txBox="1">
            <a:spLocks noChangeArrowheads="1"/>
          </p:cNvSpPr>
          <p:nvPr/>
        </p:nvSpPr>
        <p:spPr bwMode="auto">
          <a:xfrm>
            <a:off x="2378075" y="4394200"/>
            <a:ext cx="187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b="1"/>
              <a:t>Domina</a:t>
            </a:r>
            <a:r>
              <a:rPr lang="it-IT" altLang="it-IT" sz="2000"/>
              <a:t> </a:t>
            </a:r>
            <a:r>
              <a:rPr lang="it-IT" altLang="it-IT" sz="2000" b="1"/>
              <a:t>per A</a:t>
            </a:r>
          </a:p>
        </p:txBody>
      </p:sp>
      <p:sp>
        <p:nvSpPr>
          <p:cNvPr id="854052" name="Rectangle 36">
            <a:extLst>
              <a:ext uri="{FF2B5EF4-FFF2-40B4-BE49-F238E27FC236}">
                <a16:creationId xmlns:a16="http://schemas.microsoft.com/office/drawing/2014/main" id="{E61709B9-2548-48AB-ABEF-D49AC7F34E9C}"/>
              </a:ext>
            </a:extLst>
          </p:cNvPr>
          <p:cNvSpPr>
            <a:spLocks noChangeArrowheads="1"/>
          </p:cNvSpPr>
          <p:nvPr/>
        </p:nvSpPr>
        <p:spPr bwMode="auto">
          <a:xfrm>
            <a:off x="4500563" y="3860800"/>
            <a:ext cx="4464050" cy="936625"/>
          </a:xfrm>
          <a:prstGeom prst="rect">
            <a:avLst/>
          </a:prstGeom>
          <a:solidFill>
            <a:schemeClr val="accent1">
              <a:alpha val="42000"/>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4054" name="Rectangle 38">
            <a:extLst>
              <a:ext uri="{FF2B5EF4-FFF2-40B4-BE49-F238E27FC236}">
                <a16:creationId xmlns:a16="http://schemas.microsoft.com/office/drawing/2014/main" id="{836884CC-759A-4E96-B148-8298230A0BDC}"/>
              </a:ext>
            </a:extLst>
          </p:cNvPr>
          <p:cNvSpPr>
            <a:spLocks noChangeArrowheads="1"/>
          </p:cNvSpPr>
          <p:nvPr/>
        </p:nvSpPr>
        <p:spPr bwMode="auto">
          <a:xfrm>
            <a:off x="4525963" y="4894263"/>
            <a:ext cx="4464050" cy="936625"/>
          </a:xfrm>
          <a:prstGeom prst="rect">
            <a:avLst/>
          </a:prstGeom>
          <a:solidFill>
            <a:schemeClr val="accent1">
              <a:alpha val="42000"/>
            </a:schemeClr>
          </a:solidFill>
          <a:ln>
            <a:noFill/>
          </a:ln>
          <a:effectLst/>
          <a:extLs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4055" name="Text Box 39">
            <a:extLst>
              <a:ext uri="{FF2B5EF4-FFF2-40B4-BE49-F238E27FC236}">
                <a16:creationId xmlns:a16="http://schemas.microsoft.com/office/drawing/2014/main" id="{FE41A272-A944-49CE-89D9-85379EA3C790}"/>
              </a:ext>
            </a:extLst>
          </p:cNvPr>
          <p:cNvSpPr txBox="1">
            <a:spLocks noChangeArrowheads="1"/>
          </p:cNvSpPr>
          <p:nvPr/>
        </p:nvSpPr>
        <p:spPr bwMode="auto">
          <a:xfrm>
            <a:off x="4643438" y="3332163"/>
            <a:ext cx="1871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b="1"/>
              <a:t>Domina</a:t>
            </a:r>
            <a:r>
              <a:rPr lang="it-IT" altLang="it-IT" sz="2000"/>
              <a:t> </a:t>
            </a:r>
            <a:r>
              <a:rPr lang="it-IT" altLang="it-IT" sz="2000" b="1"/>
              <a:t>per B</a:t>
            </a:r>
          </a:p>
        </p:txBody>
      </p:sp>
      <p:grpSp>
        <p:nvGrpSpPr>
          <p:cNvPr id="854059" name="Group 43">
            <a:extLst>
              <a:ext uri="{FF2B5EF4-FFF2-40B4-BE49-F238E27FC236}">
                <a16:creationId xmlns:a16="http://schemas.microsoft.com/office/drawing/2014/main" id="{1B20FD7D-02F5-4C4D-9F04-D77852078B41}"/>
              </a:ext>
            </a:extLst>
          </p:cNvPr>
          <p:cNvGrpSpPr>
            <a:grpSpLocks/>
          </p:cNvGrpSpPr>
          <p:nvPr/>
        </p:nvGrpSpPr>
        <p:grpSpPr bwMode="auto">
          <a:xfrm>
            <a:off x="2149475" y="2166938"/>
            <a:ext cx="4006850" cy="2630487"/>
            <a:chOff x="1354" y="1365"/>
            <a:chExt cx="2524" cy="1657"/>
          </a:xfrm>
        </p:grpSpPr>
        <p:sp>
          <p:nvSpPr>
            <p:cNvPr id="854056" name="Oval 40">
              <a:extLst>
                <a:ext uri="{FF2B5EF4-FFF2-40B4-BE49-F238E27FC236}">
                  <a16:creationId xmlns:a16="http://schemas.microsoft.com/office/drawing/2014/main" id="{BA2BD692-B7C8-48EA-898F-DB03CFEDA6DC}"/>
                </a:ext>
              </a:extLst>
            </p:cNvPr>
            <p:cNvSpPr>
              <a:spLocks noChangeArrowheads="1"/>
            </p:cNvSpPr>
            <p:nvPr/>
          </p:nvSpPr>
          <p:spPr bwMode="auto">
            <a:xfrm>
              <a:off x="3152" y="2523"/>
              <a:ext cx="726" cy="499"/>
            </a:xfrm>
            <a:prstGeom prst="ellipse">
              <a:avLst/>
            </a:prstGeom>
            <a:noFill/>
            <a:ln w="6350">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4057" name="Line 41">
              <a:extLst>
                <a:ext uri="{FF2B5EF4-FFF2-40B4-BE49-F238E27FC236}">
                  <a16:creationId xmlns:a16="http://schemas.microsoft.com/office/drawing/2014/main" id="{3E998C0D-0193-47B7-B8F7-0F7CA0702658}"/>
                </a:ext>
              </a:extLst>
            </p:cNvPr>
            <p:cNvSpPr>
              <a:spLocks noChangeShapeType="1"/>
            </p:cNvSpPr>
            <p:nvPr/>
          </p:nvSpPr>
          <p:spPr bwMode="auto">
            <a:xfrm>
              <a:off x="2789" y="1480"/>
              <a:ext cx="545" cy="1043"/>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4058" name="Text Box 42">
              <a:extLst>
                <a:ext uri="{FF2B5EF4-FFF2-40B4-BE49-F238E27FC236}">
                  <a16:creationId xmlns:a16="http://schemas.microsoft.com/office/drawing/2014/main" id="{D677DEEA-897D-452F-B353-BE5B652F4346}"/>
                </a:ext>
              </a:extLst>
            </p:cNvPr>
            <p:cNvSpPr txBox="1">
              <a:spLocks noChangeArrowheads="1"/>
            </p:cNvSpPr>
            <p:nvPr/>
          </p:nvSpPr>
          <p:spPr bwMode="auto">
            <a:xfrm>
              <a:off x="1354" y="1365"/>
              <a:ext cx="1406" cy="292"/>
            </a:xfrm>
            <a:prstGeom prst="rect">
              <a:avLst/>
            </a:prstGeom>
            <a:noFill/>
            <a:ln w="6350">
              <a:solidFill>
                <a:schemeClr val="tx1"/>
              </a:solidFill>
              <a:prstDash val="dash"/>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000"/>
                <a:t>Equilibrio di Nash</a:t>
              </a:r>
            </a:p>
          </p:txBody>
        </p:sp>
      </p:grpSp>
      <p:grpSp>
        <p:nvGrpSpPr>
          <p:cNvPr id="854064" name="Group 48">
            <a:extLst>
              <a:ext uri="{FF2B5EF4-FFF2-40B4-BE49-F238E27FC236}">
                <a16:creationId xmlns:a16="http://schemas.microsoft.com/office/drawing/2014/main" id="{B3DB7A84-18BB-4AF2-A456-1A071DFADD17}"/>
              </a:ext>
            </a:extLst>
          </p:cNvPr>
          <p:cNvGrpSpPr>
            <a:grpSpLocks/>
          </p:cNvGrpSpPr>
          <p:nvPr/>
        </p:nvGrpSpPr>
        <p:grpSpPr bwMode="auto">
          <a:xfrm>
            <a:off x="898525" y="5084763"/>
            <a:ext cx="8137525" cy="1663700"/>
            <a:chOff x="566" y="3203"/>
            <a:chExt cx="5126" cy="1048"/>
          </a:xfrm>
        </p:grpSpPr>
        <p:sp>
          <p:nvSpPr>
            <p:cNvPr id="854060" name="Oval 44">
              <a:extLst>
                <a:ext uri="{FF2B5EF4-FFF2-40B4-BE49-F238E27FC236}">
                  <a16:creationId xmlns:a16="http://schemas.microsoft.com/office/drawing/2014/main" id="{F7A2F1C7-B913-4C5A-B697-431331493CA7}"/>
                </a:ext>
              </a:extLst>
            </p:cNvPr>
            <p:cNvSpPr>
              <a:spLocks noChangeArrowheads="1"/>
            </p:cNvSpPr>
            <p:nvPr/>
          </p:nvSpPr>
          <p:spPr bwMode="auto">
            <a:xfrm>
              <a:off x="4558" y="3203"/>
              <a:ext cx="817" cy="408"/>
            </a:xfrm>
            <a:prstGeom prst="ellipse">
              <a:avLst/>
            </a:prstGeom>
            <a:noFill/>
            <a:ln w="6350">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54062" name="Line 46">
              <a:extLst>
                <a:ext uri="{FF2B5EF4-FFF2-40B4-BE49-F238E27FC236}">
                  <a16:creationId xmlns:a16="http://schemas.microsoft.com/office/drawing/2014/main" id="{E87FB438-18D0-43D2-9A5A-5FB9168BD0FB}"/>
                </a:ext>
              </a:extLst>
            </p:cNvPr>
            <p:cNvSpPr>
              <a:spLocks noChangeShapeType="1"/>
            </p:cNvSpPr>
            <p:nvPr/>
          </p:nvSpPr>
          <p:spPr bwMode="auto">
            <a:xfrm flipV="1">
              <a:off x="2971" y="3521"/>
              <a:ext cx="1633" cy="272"/>
            </a:xfrm>
            <a:prstGeom prst="line">
              <a:avLst/>
            </a:prstGeom>
            <a:noFill/>
            <a:ln w="6350">
              <a:solidFill>
                <a:srgbClr val="000000"/>
              </a:solidFill>
              <a:prstDash val="dash"/>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54063" name="Text Box 47">
              <a:extLst>
                <a:ext uri="{FF2B5EF4-FFF2-40B4-BE49-F238E27FC236}">
                  <a16:creationId xmlns:a16="http://schemas.microsoft.com/office/drawing/2014/main" id="{8C31E5E9-8F35-4F34-9AD1-49223A97B1E1}"/>
                </a:ext>
              </a:extLst>
            </p:cNvPr>
            <p:cNvSpPr txBox="1">
              <a:spLocks noChangeArrowheads="1"/>
            </p:cNvSpPr>
            <p:nvPr/>
          </p:nvSpPr>
          <p:spPr bwMode="auto">
            <a:xfrm>
              <a:off x="566" y="3819"/>
              <a:ext cx="5126" cy="432"/>
            </a:xfrm>
            <a:prstGeom prst="rect">
              <a:avLst/>
            </a:prstGeom>
            <a:noFill/>
            <a:ln w="6350">
              <a:solidFill>
                <a:schemeClr val="tx1"/>
              </a:solidFill>
              <a:prstDash val="dash"/>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it-IT" altLang="it-IT" sz="1600"/>
                <a:t>Possibilità di miglioramento Paretiano </a:t>
              </a:r>
              <a:r>
                <a:rPr lang="it-IT" altLang="it-IT" sz="1600" b="1"/>
                <a:t>non confessando</a:t>
              </a:r>
              <a:r>
                <a:rPr lang="it-IT" altLang="it-IT" sz="1600"/>
                <a:t> entrambi; </a:t>
              </a:r>
              <a:r>
                <a:rPr lang="it-IT" altLang="it-IT" sz="1600" b="1"/>
                <a:t>confessare entrambi non è Pareto efficiente!!! </a:t>
              </a:r>
            </a:p>
          </p:txBody>
        </p:sp>
      </p:grpSp>
      <p:sp>
        <p:nvSpPr>
          <p:cNvPr id="854065" name="Oval 49">
            <a:extLst>
              <a:ext uri="{FF2B5EF4-FFF2-40B4-BE49-F238E27FC236}">
                <a16:creationId xmlns:a16="http://schemas.microsoft.com/office/drawing/2014/main" id="{38FD5454-7608-4BBC-B0BF-3728DDAF62CF}"/>
              </a:ext>
            </a:extLst>
          </p:cNvPr>
          <p:cNvSpPr>
            <a:spLocks noChangeArrowheads="1"/>
          </p:cNvSpPr>
          <p:nvPr/>
        </p:nvSpPr>
        <p:spPr bwMode="auto">
          <a:xfrm>
            <a:off x="5795963" y="2060575"/>
            <a:ext cx="2016125" cy="720725"/>
          </a:xfrm>
          <a:prstGeom prst="ellipse">
            <a:avLst/>
          </a:prstGeom>
          <a:noFill/>
          <a:ln w="6350">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54041"/>
                                        </p:tgtEl>
                                        <p:attrNameLst>
                                          <p:attrName>style.visibility</p:attrName>
                                        </p:attrNameLst>
                                      </p:cBhvr>
                                      <p:to>
                                        <p:strVal val="visible"/>
                                      </p:to>
                                    </p:set>
                                    <p:anim calcmode="lin" valueType="num">
                                      <p:cBhvr additive="base">
                                        <p:cTn id="7" dur="500" fill="hold"/>
                                        <p:tgtEl>
                                          <p:spTgt spid="854041"/>
                                        </p:tgtEl>
                                        <p:attrNameLst>
                                          <p:attrName>ppt_x</p:attrName>
                                        </p:attrNameLst>
                                      </p:cBhvr>
                                      <p:tavLst>
                                        <p:tav tm="0">
                                          <p:val>
                                            <p:strVal val="0-#ppt_w/2"/>
                                          </p:val>
                                        </p:tav>
                                        <p:tav tm="100000">
                                          <p:val>
                                            <p:strVal val="#ppt_x"/>
                                          </p:val>
                                        </p:tav>
                                      </p:tavLst>
                                    </p:anim>
                                    <p:anim calcmode="lin" valueType="num">
                                      <p:cBhvr additive="base">
                                        <p:cTn id="8" dur="500" fill="hold"/>
                                        <p:tgtEl>
                                          <p:spTgt spid="8540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54042"/>
                                        </p:tgtEl>
                                        <p:attrNameLst>
                                          <p:attrName>style.visibility</p:attrName>
                                        </p:attrNameLst>
                                      </p:cBhvr>
                                      <p:to>
                                        <p:strVal val="visible"/>
                                      </p:to>
                                    </p:set>
                                    <p:anim calcmode="lin" valueType="num">
                                      <p:cBhvr additive="base">
                                        <p:cTn id="13" dur="500" fill="hold"/>
                                        <p:tgtEl>
                                          <p:spTgt spid="854042"/>
                                        </p:tgtEl>
                                        <p:attrNameLst>
                                          <p:attrName>ppt_x</p:attrName>
                                        </p:attrNameLst>
                                      </p:cBhvr>
                                      <p:tavLst>
                                        <p:tav tm="0">
                                          <p:val>
                                            <p:strVal val="#ppt_x"/>
                                          </p:val>
                                        </p:tav>
                                        <p:tav tm="100000">
                                          <p:val>
                                            <p:strVal val="#ppt_x"/>
                                          </p:val>
                                        </p:tav>
                                      </p:tavLst>
                                    </p:anim>
                                    <p:anim calcmode="lin" valueType="num">
                                      <p:cBhvr additive="base">
                                        <p:cTn id="14" dur="500" fill="hold"/>
                                        <p:tgtEl>
                                          <p:spTgt spid="854042"/>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54025"/>
                                        </p:tgtEl>
                                        <p:attrNameLst>
                                          <p:attrName>style.visibility</p:attrName>
                                        </p:attrNameLst>
                                      </p:cBhvr>
                                      <p:to>
                                        <p:strVal val="visible"/>
                                      </p:to>
                                    </p:set>
                                    <p:anim calcmode="lin" valueType="num">
                                      <p:cBhvr additive="base">
                                        <p:cTn id="19" dur="500" fill="hold"/>
                                        <p:tgtEl>
                                          <p:spTgt spid="854025"/>
                                        </p:tgtEl>
                                        <p:attrNameLst>
                                          <p:attrName>ppt_x</p:attrName>
                                        </p:attrNameLst>
                                      </p:cBhvr>
                                      <p:tavLst>
                                        <p:tav tm="0">
                                          <p:val>
                                            <p:strVal val="0-#ppt_w/2"/>
                                          </p:val>
                                        </p:tav>
                                        <p:tav tm="100000">
                                          <p:val>
                                            <p:strVal val="#ppt_x"/>
                                          </p:val>
                                        </p:tav>
                                      </p:tavLst>
                                    </p:anim>
                                    <p:anim calcmode="lin" valueType="num">
                                      <p:cBhvr additive="base">
                                        <p:cTn id="20" dur="500" fill="hold"/>
                                        <p:tgtEl>
                                          <p:spTgt spid="85402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54028"/>
                                        </p:tgtEl>
                                        <p:attrNameLst>
                                          <p:attrName>style.visibility</p:attrName>
                                        </p:attrNameLst>
                                      </p:cBhvr>
                                      <p:to>
                                        <p:strVal val="visible"/>
                                      </p:to>
                                    </p:set>
                                    <p:anim calcmode="lin" valueType="num">
                                      <p:cBhvr additive="base">
                                        <p:cTn id="25" dur="500" fill="hold"/>
                                        <p:tgtEl>
                                          <p:spTgt spid="854028"/>
                                        </p:tgtEl>
                                        <p:attrNameLst>
                                          <p:attrName>ppt_x</p:attrName>
                                        </p:attrNameLst>
                                      </p:cBhvr>
                                      <p:tavLst>
                                        <p:tav tm="0">
                                          <p:val>
                                            <p:strVal val="0-#ppt_w/2"/>
                                          </p:val>
                                        </p:tav>
                                        <p:tav tm="100000">
                                          <p:val>
                                            <p:strVal val="#ppt_x"/>
                                          </p:val>
                                        </p:tav>
                                      </p:tavLst>
                                    </p:anim>
                                    <p:anim calcmode="lin" valueType="num">
                                      <p:cBhvr additive="base">
                                        <p:cTn id="26" dur="500" fill="hold"/>
                                        <p:tgtEl>
                                          <p:spTgt spid="85402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54023"/>
                                        </p:tgtEl>
                                        <p:attrNameLst>
                                          <p:attrName>style.visibility</p:attrName>
                                        </p:attrNameLst>
                                      </p:cBhvr>
                                      <p:to>
                                        <p:strVal val="visible"/>
                                      </p:to>
                                    </p:set>
                                    <p:anim calcmode="lin" valueType="num">
                                      <p:cBhvr additive="base">
                                        <p:cTn id="31" dur="500" fill="hold"/>
                                        <p:tgtEl>
                                          <p:spTgt spid="854023"/>
                                        </p:tgtEl>
                                        <p:attrNameLst>
                                          <p:attrName>ppt_x</p:attrName>
                                        </p:attrNameLst>
                                      </p:cBhvr>
                                      <p:tavLst>
                                        <p:tav tm="0">
                                          <p:val>
                                            <p:strVal val="#ppt_x"/>
                                          </p:val>
                                        </p:tav>
                                        <p:tav tm="100000">
                                          <p:val>
                                            <p:strVal val="#ppt_x"/>
                                          </p:val>
                                        </p:tav>
                                      </p:tavLst>
                                    </p:anim>
                                    <p:anim calcmode="lin" valueType="num">
                                      <p:cBhvr additive="base">
                                        <p:cTn id="32" dur="500" fill="hold"/>
                                        <p:tgtEl>
                                          <p:spTgt spid="854023"/>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54024"/>
                                        </p:tgtEl>
                                        <p:attrNameLst>
                                          <p:attrName>style.visibility</p:attrName>
                                        </p:attrNameLst>
                                      </p:cBhvr>
                                      <p:to>
                                        <p:strVal val="visible"/>
                                      </p:to>
                                    </p:set>
                                    <p:anim calcmode="lin" valueType="num">
                                      <p:cBhvr additive="base">
                                        <p:cTn id="37" dur="500" fill="hold"/>
                                        <p:tgtEl>
                                          <p:spTgt spid="854024"/>
                                        </p:tgtEl>
                                        <p:attrNameLst>
                                          <p:attrName>ppt_x</p:attrName>
                                        </p:attrNameLst>
                                      </p:cBhvr>
                                      <p:tavLst>
                                        <p:tav tm="0">
                                          <p:val>
                                            <p:strVal val="#ppt_x"/>
                                          </p:val>
                                        </p:tav>
                                        <p:tav tm="100000">
                                          <p:val>
                                            <p:strVal val="#ppt_x"/>
                                          </p:val>
                                        </p:tav>
                                      </p:tavLst>
                                    </p:anim>
                                    <p:anim calcmode="lin" valueType="num">
                                      <p:cBhvr additive="base">
                                        <p:cTn id="38" dur="500" fill="hold"/>
                                        <p:tgtEl>
                                          <p:spTgt spid="854024"/>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854044"/>
                                        </p:tgtEl>
                                        <p:attrNameLst>
                                          <p:attrName>style.visibility</p:attrName>
                                        </p:attrNameLst>
                                      </p:cBhvr>
                                      <p:to>
                                        <p:strVal val="visible"/>
                                      </p:to>
                                    </p:set>
                                    <p:animEffect transition="in" filter="box(in)">
                                      <p:cBhvr>
                                        <p:cTn id="43" dur="500"/>
                                        <p:tgtEl>
                                          <p:spTgt spid="85404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854026"/>
                                        </p:tgtEl>
                                        <p:attrNameLst>
                                          <p:attrName>style.visibility</p:attrName>
                                        </p:attrNameLst>
                                      </p:cBhvr>
                                      <p:to>
                                        <p:strVal val="visible"/>
                                      </p:to>
                                    </p:set>
                                    <p:animEffect transition="in" filter="box(in)">
                                      <p:cBhvr>
                                        <p:cTn id="48" dur="500"/>
                                        <p:tgtEl>
                                          <p:spTgt spid="85402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854029"/>
                                        </p:tgtEl>
                                        <p:attrNameLst>
                                          <p:attrName>style.visibility</p:attrName>
                                        </p:attrNameLst>
                                      </p:cBhvr>
                                      <p:to>
                                        <p:strVal val="visible"/>
                                      </p:to>
                                    </p:set>
                                    <p:animEffect transition="in" filter="box(in)">
                                      <p:cBhvr>
                                        <p:cTn id="53" dur="500"/>
                                        <p:tgtEl>
                                          <p:spTgt spid="85402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854027"/>
                                        </p:tgtEl>
                                        <p:attrNameLst>
                                          <p:attrName>style.visibility</p:attrName>
                                        </p:attrNameLst>
                                      </p:cBhvr>
                                      <p:to>
                                        <p:strVal val="visible"/>
                                      </p:to>
                                    </p:set>
                                    <p:animEffect transition="in" filter="box(in)">
                                      <p:cBhvr>
                                        <p:cTn id="58" dur="500"/>
                                        <p:tgtEl>
                                          <p:spTgt spid="85402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854030"/>
                                        </p:tgtEl>
                                        <p:attrNameLst>
                                          <p:attrName>style.visibility</p:attrName>
                                        </p:attrNameLst>
                                      </p:cBhvr>
                                      <p:to>
                                        <p:strVal val="visible"/>
                                      </p:to>
                                    </p:set>
                                    <p:animEffect transition="in" filter="box(in)">
                                      <p:cBhvr>
                                        <p:cTn id="63" dur="500"/>
                                        <p:tgtEl>
                                          <p:spTgt spid="85403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nodeType="clickEffect">
                                  <p:stCondLst>
                                    <p:cond delay="0"/>
                                  </p:stCondLst>
                                  <p:childTnLst>
                                    <p:set>
                                      <p:cBhvr>
                                        <p:cTn id="67" dur="1" fill="hold">
                                          <p:stCondLst>
                                            <p:cond delay="0"/>
                                          </p:stCondLst>
                                        </p:cTn>
                                        <p:tgtEl>
                                          <p:spTgt spid="854048"/>
                                        </p:tgtEl>
                                        <p:attrNameLst>
                                          <p:attrName>style.visibility</p:attrName>
                                        </p:attrNameLst>
                                      </p:cBhvr>
                                      <p:to>
                                        <p:strVal val="visible"/>
                                      </p:to>
                                    </p:set>
                                    <p:anim calcmode="lin" valueType="num">
                                      <p:cBhvr additive="base">
                                        <p:cTn id="68" dur="500" fill="hold"/>
                                        <p:tgtEl>
                                          <p:spTgt spid="854048"/>
                                        </p:tgtEl>
                                        <p:attrNameLst>
                                          <p:attrName>ppt_x</p:attrName>
                                        </p:attrNameLst>
                                      </p:cBhvr>
                                      <p:tavLst>
                                        <p:tav tm="0">
                                          <p:val>
                                            <p:strVal val="#ppt_x"/>
                                          </p:val>
                                        </p:tav>
                                        <p:tav tm="100000">
                                          <p:val>
                                            <p:strVal val="#ppt_x"/>
                                          </p:val>
                                        </p:tav>
                                      </p:tavLst>
                                    </p:anim>
                                    <p:anim calcmode="lin" valueType="num">
                                      <p:cBhvr additive="base">
                                        <p:cTn id="69" dur="500" fill="hold"/>
                                        <p:tgtEl>
                                          <p:spTgt spid="854048"/>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854046"/>
                                        </p:tgtEl>
                                        <p:attrNameLst>
                                          <p:attrName>style.visibility</p:attrName>
                                        </p:attrNameLst>
                                      </p:cBhvr>
                                      <p:to>
                                        <p:strVal val="visible"/>
                                      </p:to>
                                    </p:set>
                                    <p:anim calcmode="lin" valueType="num">
                                      <p:cBhvr additive="base">
                                        <p:cTn id="74" dur="500" fill="hold"/>
                                        <p:tgtEl>
                                          <p:spTgt spid="854046"/>
                                        </p:tgtEl>
                                        <p:attrNameLst>
                                          <p:attrName>ppt_x</p:attrName>
                                        </p:attrNameLst>
                                      </p:cBhvr>
                                      <p:tavLst>
                                        <p:tav tm="0">
                                          <p:val>
                                            <p:strVal val="#ppt_x"/>
                                          </p:val>
                                        </p:tav>
                                        <p:tav tm="100000">
                                          <p:val>
                                            <p:strVal val="#ppt_x"/>
                                          </p:val>
                                        </p:tav>
                                      </p:tavLst>
                                    </p:anim>
                                    <p:anim calcmode="lin" valueType="num">
                                      <p:cBhvr additive="base">
                                        <p:cTn id="75" dur="500" fill="hold"/>
                                        <p:tgtEl>
                                          <p:spTgt spid="854046"/>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4" fill="hold" nodeType="clickEffect">
                                  <p:stCondLst>
                                    <p:cond delay="0"/>
                                  </p:stCondLst>
                                  <p:childTnLst>
                                    <p:set>
                                      <p:cBhvr>
                                        <p:cTn id="79" dur="1" fill="hold">
                                          <p:stCondLst>
                                            <p:cond delay="0"/>
                                          </p:stCondLst>
                                        </p:cTn>
                                        <p:tgtEl>
                                          <p:spTgt spid="854049"/>
                                        </p:tgtEl>
                                        <p:attrNameLst>
                                          <p:attrName>style.visibility</p:attrName>
                                        </p:attrNameLst>
                                      </p:cBhvr>
                                      <p:to>
                                        <p:strVal val="visible"/>
                                      </p:to>
                                    </p:set>
                                    <p:anim calcmode="lin" valueType="num">
                                      <p:cBhvr additive="base">
                                        <p:cTn id="80" dur="500" fill="hold"/>
                                        <p:tgtEl>
                                          <p:spTgt spid="854049"/>
                                        </p:tgtEl>
                                        <p:attrNameLst>
                                          <p:attrName>ppt_x</p:attrName>
                                        </p:attrNameLst>
                                      </p:cBhvr>
                                      <p:tavLst>
                                        <p:tav tm="0">
                                          <p:val>
                                            <p:strVal val="#ppt_x"/>
                                          </p:val>
                                        </p:tav>
                                        <p:tav tm="100000">
                                          <p:val>
                                            <p:strVal val="#ppt_x"/>
                                          </p:val>
                                        </p:tav>
                                      </p:tavLst>
                                    </p:anim>
                                    <p:anim calcmode="lin" valueType="num">
                                      <p:cBhvr additive="base">
                                        <p:cTn id="81" dur="500" fill="hold"/>
                                        <p:tgtEl>
                                          <p:spTgt spid="854049"/>
                                        </p:tgtEl>
                                        <p:attrNameLst>
                                          <p:attrName>ppt_y</p:attrName>
                                        </p:attrNameLst>
                                      </p:cBhvr>
                                      <p:tavLst>
                                        <p:tav tm="0">
                                          <p:val>
                                            <p:strVal val="1+#ppt_h/2"/>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4" presetClass="exit" presetSubtype="16" fill="hold" nodeType="clickEffect">
                                  <p:stCondLst>
                                    <p:cond delay="0"/>
                                  </p:stCondLst>
                                  <p:childTnLst>
                                    <p:animEffect transition="out" filter="box(in)">
                                      <p:cBhvr>
                                        <p:cTn id="85" dur="500"/>
                                        <p:tgtEl>
                                          <p:spTgt spid="854049"/>
                                        </p:tgtEl>
                                      </p:cBhvr>
                                    </p:animEffect>
                                    <p:set>
                                      <p:cBhvr>
                                        <p:cTn id="86" dur="1" fill="hold">
                                          <p:stCondLst>
                                            <p:cond delay="499"/>
                                          </p:stCondLst>
                                        </p:cTn>
                                        <p:tgtEl>
                                          <p:spTgt spid="854049"/>
                                        </p:tgtEl>
                                        <p:attrNameLst>
                                          <p:attrName>style.visibility</p:attrName>
                                        </p:attrNameLst>
                                      </p:cBhvr>
                                      <p:to>
                                        <p:strVal val="hidden"/>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4" presetClass="exit" presetSubtype="16" fill="hold" nodeType="clickEffect">
                                  <p:stCondLst>
                                    <p:cond delay="0"/>
                                  </p:stCondLst>
                                  <p:childTnLst>
                                    <p:animEffect transition="out" filter="box(in)">
                                      <p:cBhvr>
                                        <p:cTn id="90" dur="500"/>
                                        <p:tgtEl>
                                          <p:spTgt spid="854046"/>
                                        </p:tgtEl>
                                      </p:cBhvr>
                                    </p:animEffect>
                                    <p:set>
                                      <p:cBhvr>
                                        <p:cTn id="91" dur="1" fill="hold">
                                          <p:stCondLst>
                                            <p:cond delay="499"/>
                                          </p:stCondLst>
                                        </p:cTn>
                                        <p:tgtEl>
                                          <p:spTgt spid="854046"/>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4" fill="hold" nodeType="clickEffect">
                                  <p:stCondLst>
                                    <p:cond delay="0"/>
                                  </p:stCondLst>
                                  <p:childTnLst>
                                    <p:set>
                                      <p:cBhvr>
                                        <p:cTn id="95" dur="1" fill="hold">
                                          <p:stCondLst>
                                            <p:cond delay="0"/>
                                          </p:stCondLst>
                                        </p:cTn>
                                        <p:tgtEl>
                                          <p:spTgt spid="854047"/>
                                        </p:tgtEl>
                                        <p:attrNameLst>
                                          <p:attrName>style.visibility</p:attrName>
                                        </p:attrNameLst>
                                      </p:cBhvr>
                                      <p:to>
                                        <p:strVal val="visible"/>
                                      </p:to>
                                    </p:set>
                                    <p:anim calcmode="lin" valueType="num">
                                      <p:cBhvr additive="base">
                                        <p:cTn id="96" dur="500" fill="hold"/>
                                        <p:tgtEl>
                                          <p:spTgt spid="854047"/>
                                        </p:tgtEl>
                                        <p:attrNameLst>
                                          <p:attrName>ppt_x</p:attrName>
                                        </p:attrNameLst>
                                      </p:cBhvr>
                                      <p:tavLst>
                                        <p:tav tm="0">
                                          <p:val>
                                            <p:strVal val="#ppt_x"/>
                                          </p:val>
                                        </p:tav>
                                        <p:tav tm="100000">
                                          <p:val>
                                            <p:strVal val="#ppt_x"/>
                                          </p:val>
                                        </p:tav>
                                      </p:tavLst>
                                    </p:anim>
                                    <p:anim calcmode="lin" valueType="num">
                                      <p:cBhvr additive="base">
                                        <p:cTn id="97" dur="500" fill="hold"/>
                                        <p:tgtEl>
                                          <p:spTgt spid="854047"/>
                                        </p:tgtEl>
                                        <p:attrNameLst>
                                          <p:attrName>ppt_y</p:attrName>
                                        </p:attrNameLst>
                                      </p:cBhvr>
                                      <p:tavLst>
                                        <p:tav tm="0">
                                          <p:val>
                                            <p:strVal val="1+#ppt_h/2"/>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ntr" presetSubtype="4" fill="hold" nodeType="clickEffect">
                                  <p:stCondLst>
                                    <p:cond delay="0"/>
                                  </p:stCondLst>
                                  <p:childTnLst>
                                    <p:set>
                                      <p:cBhvr>
                                        <p:cTn id="101" dur="1" fill="hold">
                                          <p:stCondLst>
                                            <p:cond delay="0"/>
                                          </p:stCondLst>
                                        </p:cTn>
                                        <p:tgtEl>
                                          <p:spTgt spid="854049"/>
                                        </p:tgtEl>
                                        <p:attrNameLst>
                                          <p:attrName>style.visibility</p:attrName>
                                        </p:attrNameLst>
                                      </p:cBhvr>
                                      <p:to>
                                        <p:strVal val="visible"/>
                                      </p:to>
                                    </p:set>
                                    <p:anim calcmode="lin" valueType="num">
                                      <p:cBhvr additive="base">
                                        <p:cTn id="102" dur="500" fill="hold"/>
                                        <p:tgtEl>
                                          <p:spTgt spid="854049"/>
                                        </p:tgtEl>
                                        <p:attrNameLst>
                                          <p:attrName>ppt_x</p:attrName>
                                        </p:attrNameLst>
                                      </p:cBhvr>
                                      <p:tavLst>
                                        <p:tav tm="0">
                                          <p:val>
                                            <p:strVal val="#ppt_x"/>
                                          </p:val>
                                        </p:tav>
                                        <p:tav tm="100000">
                                          <p:val>
                                            <p:strVal val="#ppt_x"/>
                                          </p:val>
                                        </p:tav>
                                      </p:tavLst>
                                    </p:anim>
                                    <p:anim calcmode="lin" valueType="num">
                                      <p:cBhvr additive="base">
                                        <p:cTn id="103" dur="500" fill="hold"/>
                                        <p:tgtEl>
                                          <p:spTgt spid="854049"/>
                                        </p:tgtEl>
                                        <p:attrNameLst>
                                          <p:attrName>ppt_y</p:attrName>
                                        </p:attrNameLst>
                                      </p:cBhvr>
                                      <p:tavLst>
                                        <p:tav tm="0">
                                          <p:val>
                                            <p:strVal val="1+#ppt_h/2"/>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4" presetClass="exit" presetSubtype="16" fill="hold" nodeType="clickEffect">
                                  <p:stCondLst>
                                    <p:cond delay="0"/>
                                  </p:stCondLst>
                                  <p:childTnLst>
                                    <p:animEffect transition="out" filter="box(in)">
                                      <p:cBhvr>
                                        <p:cTn id="107" dur="500"/>
                                        <p:tgtEl>
                                          <p:spTgt spid="854047"/>
                                        </p:tgtEl>
                                      </p:cBhvr>
                                    </p:animEffect>
                                    <p:set>
                                      <p:cBhvr>
                                        <p:cTn id="108" dur="1" fill="hold">
                                          <p:stCondLst>
                                            <p:cond delay="499"/>
                                          </p:stCondLst>
                                        </p:cTn>
                                        <p:tgtEl>
                                          <p:spTgt spid="854047"/>
                                        </p:tgtEl>
                                        <p:attrNameLst>
                                          <p:attrName>style.visibility</p:attrName>
                                        </p:attrNameLst>
                                      </p:cBhvr>
                                      <p:to>
                                        <p:strVal val="hidden"/>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854051"/>
                                        </p:tgtEl>
                                        <p:attrNameLst>
                                          <p:attrName>style.visibility</p:attrName>
                                        </p:attrNameLst>
                                      </p:cBhvr>
                                      <p:to>
                                        <p:strVal val="visible"/>
                                      </p:to>
                                    </p:set>
                                    <p:anim calcmode="lin" valueType="num">
                                      <p:cBhvr additive="base">
                                        <p:cTn id="113" dur="500" fill="hold"/>
                                        <p:tgtEl>
                                          <p:spTgt spid="854051"/>
                                        </p:tgtEl>
                                        <p:attrNameLst>
                                          <p:attrName>ppt_x</p:attrName>
                                        </p:attrNameLst>
                                      </p:cBhvr>
                                      <p:tavLst>
                                        <p:tav tm="0">
                                          <p:val>
                                            <p:strVal val="#ppt_x"/>
                                          </p:val>
                                        </p:tav>
                                        <p:tav tm="100000">
                                          <p:val>
                                            <p:strVal val="#ppt_x"/>
                                          </p:val>
                                        </p:tav>
                                      </p:tavLst>
                                    </p:anim>
                                    <p:anim calcmode="lin" valueType="num">
                                      <p:cBhvr additive="base">
                                        <p:cTn id="114" dur="500" fill="hold"/>
                                        <p:tgtEl>
                                          <p:spTgt spid="854051"/>
                                        </p:tgtEl>
                                        <p:attrNameLst>
                                          <p:attrName>ppt_y</p:attrName>
                                        </p:attrNameLst>
                                      </p:cBhvr>
                                      <p:tavLst>
                                        <p:tav tm="0">
                                          <p:val>
                                            <p:strVal val="1+#ppt_h/2"/>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 presetClass="entr" presetSubtype="4" fill="hold" nodeType="clickEffect">
                                  <p:stCondLst>
                                    <p:cond delay="0"/>
                                  </p:stCondLst>
                                  <p:childTnLst>
                                    <p:set>
                                      <p:cBhvr>
                                        <p:cTn id="118" dur="1" fill="hold">
                                          <p:stCondLst>
                                            <p:cond delay="0"/>
                                          </p:stCondLst>
                                        </p:cTn>
                                        <p:tgtEl>
                                          <p:spTgt spid="854065"/>
                                        </p:tgtEl>
                                        <p:attrNameLst>
                                          <p:attrName>style.visibility</p:attrName>
                                        </p:attrNameLst>
                                      </p:cBhvr>
                                      <p:to>
                                        <p:strVal val="visible"/>
                                      </p:to>
                                    </p:set>
                                    <p:anim calcmode="lin" valueType="num">
                                      <p:cBhvr additive="base">
                                        <p:cTn id="119" dur="500" fill="hold"/>
                                        <p:tgtEl>
                                          <p:spTgt spid="854065"/>
                                        </p:tgtEl>
                                        <p:attrNameLst>
                                          <p:attrName>ppt_x</p:attrName>
                                        </p:attrNameLst>
                                      </p:cBhvr>
                                      <p:tavLst>
                                        <p:tav tm="0">
                                          <p:val>
                                            <p:strVal val="#ppt_x"/>
                                          </p:val>
                                        </p:tav>
                                        <p:tav tm="100000">
                                          <p:val>
                                            <p:strVal val="#ppt_x"/>
                                          </p:val>
                                        </p:tav>
                                      </p:tavLst>
                                    </p:anim>
                                    <p:anim calcmode="lin" valueType="num">
                                      <p:cBhvr additive="base">
                                        <p:cTn id="120" dur="500" fill="hold"/>
                                        <p:tgtEl>
                                          <p:spTgt spid="854065"/>
                                        </p:tgtEl>
                                        <p:attrNameLst>
                                          <p:attrName>ppt_y</p:attrName>
                                        </p:attrNameLst>
                                      </p:cBhvr>
                                      <p:tavLst>
                                        <p:tav tm="0">
                                          <p:val>
                                            <p:strVal val="1+#ppt_h/2"/>
                                          </p:val>
                                        </p:tav>
                                        <p:tav tm="100000">
                                          <p:val>
                                            <p:strVal val="#ppt_y"/>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 presetClass="entr" presetSubtype="4" fill="hold" nodeType="clickEffect">
                                  <p:stCondLst>
                                    <p:cond delay="0"/>
                                  </p:stCondLst>
                                  <p:childTnLst>
                                    <p:set>
                                      <p:cBhvr>
                                        <p:cTn id="124" dur="1" fill="hold">
                                          <p:stCondLst>
                                            <p:cond delay="0"/>
                                          </p:stCondLst>
                                        </p:cTn>
                                        <p:tgtEl>
                                          <p:spTgt spid="854052"/>
                                        </p:tgtEl>
                                        <p:attrNameLst>
                                          <p:attrName>style.visibility</p:attrName>
                                        </p:attrNameLst>
                                      </p:cBhvr>
                                      <p:to>
                                        <p:strVal val="visible"/>
                                      </p:to>
                                    </p:set>
                                    <p:anim calcmode="lin" valueType="num">
                                      <p:cBhvr additive="base">
                                        <p:cTn id="125" dur="500" fill="hold"/>
                                        <p:tgtEl>
                                          <p:spTgt spid="854052"/>
                                        </p:tgtEl>
                                        <p:attrNameLst>
                                          <p:attrName>ppt_x</p:attrName>
                                        </p:attrNameLst>
                                      </p:cBhvr>
                                      <p:tavLst>
                                        <p:tav tm="0">
                                          <p:val>
                                            <p:strVal val="#ppt_x"/>
                                          </p:val>
                                        </p:tav>
                                        <p:tav tm="100000">
                                          <p:val>
                                            <p:strVal val="#ppt_x"/>
                                          </p:val>
                                        </p:tav>
                                      </p:tavLst>
                                    </p:anim>
                                    <p:anim calcmode="lin" valueType="num">
                                      <p:cBhvr additive="base">
                                        <p:cTn id="126" dur="500" fill="hold"/>
                                        <p:tgtEl>
                                          <p:spTgt spid="854052"/>
                                        </p:tgtEl>
                                        <p:attrNameLst>
                                          <p:attrName>ppt_y</p:attrName>
                                        </p:attrNameLst>
                                      </p:cBhvr>
                                      <p:tavLst>
                                        <p:tav tm="0">
                                          <p:val>
                                            <p:strVal val="1+#ppt_h/2"/>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 presetClass="entr" presetSubtype="4" fill="hold" nodeType="clickEffect">
                                  <p:stCondLst>
                                    <p:cond delay="0"/>
                                  </p:stCondLst>
                                  <p:childTnLst>
                                    <p:set>
                                      <p:cBhvr>
                                        <p:cTn id="130" dur="1" fill="hold">
                                          <p:stCondLst>
                                            <p:cond delay="0"/>
                                          </p:stCondLst>
                                        </p:cTn>
                                        <p:tgtEl>
                                          <p:spTgt spid="854050"/>
                                        </p:tgtEl>
                                        <p:attrNameLst>
                                          <p:attrName>style.visibility</p:attrName>
                                        </p:attrNameLst>
                                      </p:cBhvr>
                                      <p:to>
                                        <p:strVal val="visible"/>
                                      </p:to>
                                    </p:set>
                                    <p:anim calcmode="lin" valueType="num">
                                      <p:cBhvr additive="base">
                                        <p:cTn id="131" dur="500" fill="hold"/>
                                        <p:tgtEl>
                                          <p:spTgt spid="854050"/>
                                        </p:tgtEl>
                                        <p:attrNameLst>
                                          <p:attrName>ppt_x</p:attrName>
                                        </p:attrNameLst>
                                      </p:cBhvr>
                                      <p:tavLst>
                                        <p:tav tm="0">
                                          <p:val>
                                            <p:strVal val="#ppt_x"/>
                                          </p:val>
                                        </p:tav>
                                        <p:tav tm="100000">
                                          <p:val>
                                            <p:strVal val="#ppt_x"/>
                                          </p:val>
                                        </p:tav>
                                      </p:tavLst>
                                    </p:anim>
                                    <p:anim calcmode="lin" valueType="num">
                                      <p:cBhvr additive="base">
                                        <p:cTn id="132" dur="500" fill="hold"/>
                                        <p:tgtEl>
                                          <p:spTgt spid="854050"/>
                                        </p:tgtEl>
                                        <p:attrNameLst>
                                          <p:attrName>ppt_y</p:attrName>
                                        </p:attrNameLst>
                                      </p:cBhvr>
                                      <p:tavLst>
                                        <p:tav tm="0">
                                          <p:val>
                                            <p:strVal val="1+#ppt_h/2"/>
                                          </p:val>
                                        </p:tav>
                                        <p:tav tm="100000">
                                          <p:val>
                                            <p:strVal val="#ppt_y"/>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4" presetClass="exit" presetSubtype="16" fill="hold" nodeType="clickEffect">
                                  <p:stCondLst>
                                    <p:cond delay="0"/>
                                  </p:stCondLst>
                                  <p:childTnLst>
                                    <p:animEffect transition="out" filter="box(in)">
                                      <p:cBhvr>
                                        <p:cTn id="136" dur="500"/>
                                        <p:tgtEl>
                                          <p:spTgt spid="854052"/>
                                        </p:tgtEl>
                                      </p:cBhvr>
                                    </p:animEffect>
                                    <p:set>
                                      <p:cBhvr>
                                        <p:cTn id="137" dur="1" fill="hold">
                                          <p:stCondLst>
                                            <p:cond delay="499"/>
                                          </p:stCondLst>
                                        </p:cTn>
                                        <p:tgtEl>
                                          <p:spTgt spid="854052"/>
                                        </p:tgtEl>
                                        <p:attrNameLst>
                                          <p:attrName>style.visibility</p:attrName>
                                        </p:attrNameLst>
                                      </p:cBhvr>
                                      <p:to>
                                        <p:strVal val="hidden"/>
                                      </p:to>
                                    </p:se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4" presetClass="exit" presetSubtype="16" fill="hold" nodeType="clickEffect">
                                  <p:stCondLst>
                                    <p:cond delay="0"/>
                                  </p:stCondLst>
                                  <p:childTnLst>
                                    <p:animEffect transition="out" filter="box(in)">
                                      <p:cBhvr>
                                        <p:cTn id="141" dur="500"/>
                                        <p:tgtEl>
                                          <p:spTgt spid="854050"/>
                                        </p:tgtEl>
                                      </p:cBhvr>
                                    </p:animEffect>
                                    <p:set>
                                      <p:cBhvr>
                                        <p:cTn id="142" dur="1" fill="hold">
                                          <p:stCondLst>
                                            <p:cond delay="499"/>
                                          </p:stCondLst>
                                        </p:cTn>
                                        <p:tgtEl>
                                          <p:spTgt spid="854050"/>
                                        </p:tgtEl>
                                        <p:attrNameLst>
                                          <p:attrName>style.visibility</p:attrName>
                                        </p:attrNameLst>
                                      </p:cBhvr>
                                      <p:to>
                                        <p:strVal val="hidden"/>
                                      </p:to>
                                    </p:se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 presetClass="entr" presetSubtype="4" fill="hold" nodeType="clickEffect">
                                  <p:stCondLst>
                                    <p:cond delay="0"/>
                                  </p:stCondLst>
                                  <p:childTnLst>
                                    <p:set>
                                      <p:cBhvr>
                                        <p:cTn id="146" dur="1" fill="hold">
                                          <p:stCondLst>
                                            <p:cond delay="0"/>
                                          </p:stCondLst>
                                        </p:cTn>
                                        <p:tgtEl>
                                          <p:spTgt spid="854054"/>
                                        </p:tgtEl>
                                        <p:attrNameLst>
                                          <p:attrName>style.visibility</p:attrName>
                                        </p:attrNameLst>
                                      </p:cBhvr>
                                      <p:to>
                                        <p:strVal val="visible"/>
                                      </p:to>
                                    </p:set>
                                    <p:anim calcmode="lin" valueType="num">
                                      <p:cBhvr additive="base">
                                        <p:cTn id="147" dur="500" fill="hold"/>
                                        <p:tgtEl>
                                          <p:spTgt spid="854054"/>
                                        </p:tgtEl>
                                        <p:attrNameLst>
                                          <p:attrName>ppt_x</p:attrName>
                                        </p:attrNameLst>
                                      </p:cBhvr>
                                      <p:tavLst>
                                        <p:tav tm="0">
                                          <p:val>
                                            <p:strVal val="#ppt_x"/>
                                          </p:val>
                                        </p:tav>
                                        <p:tav tm="100000">
                                          <p:val>
                                            <p:strVal val="#ppt_x"/>
                                          </p:val>
                                        </p:tav>
                                      </p:tavLst>
                                    </p:anim>
                                    <p:anim calcmode="lin" valueType="num">
                                      <p:cBhvr additive="base">
                                        <p:cTn id="148" dur="500" fill="hold"/>
                                        <p:tgtEl>
                                          <p:spTgt spid="854054"/>
                                        </p:tgtEl>
                                        <p:attrNameLst>
                                          <p:attrName>ppt_y</p:attrName>
                                        </p:attrNameLst>
                                      </p:cBhvr>
                                      <p:tavLst>
                                        <p:tav tm="0">
                                          <p:val>
                                            <p:strVal val="1+#ppt_h/2"/>
                                          </p:val>
                                        </p:tav>
                                        <p:tav tm="100000">
                                          <p:val>
                                            <p:strVal val="#ppt_y"/>
                                          </p:val>
                                        </p:tav>
                                      </p:tavLst>
                                    </p:anim>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 presetClass="entr" presetSubtype="4" fill="hold" nodeType="clickEffect">
                                  <p:stCondLst>
                                    <p:cond delay="0"/>
                                  </p:stCondLst>
                                  <p:childTnLst>
                                    <p:set>
                                      <p:cBhvr>
                                        <p:cTn id="152" dur="1" fill="hold">
                                          <p:stCondLst>
                                            <p:cond delay="0"/>
                                          </p:stCondLst>
                                        </p:cTn>
                                        <p:tgtEl>
                                          <p:spTgt spid="854050"/>
                                        </p:tgtEl>
                                        <p:attrNameLst>
                                          <p:attrName>style.visibility</p:attrName>
                                        </p:attrNameLst>
                                      </p:cBhvr>
                                      <p:to>
                                        <p:strVal val="visible"/>
                                      </p:to>
                                    </p:set>
                                    <p:anim calcmode="lin" valueType="num">
                                      <p:cBhvr additive="base">
                                        <p:cTn id="153" dur="500" fill="hold"/>
                                        <p:tgtEl>
                                          <p:spTgt spid="854050"/>
                                        </p:tgtEl>
                                        <p:attrNameLst>
                                          <p:attrName>ppt_x</p:attrName>
                                        </p:attrNameLst>
                                      </p:cBhvr>
                                      <p:tavLst>
                                        <p:tav tm="0">
                                          <p:val>
                                            <p:strVal val="#ppt_x"/>
                                          </p:val>
                                        </p:tav>
                                        <p:tav tm="100000">
                                          <p:val>
                                            <p:strVal val="#ppt_x"/>
                                          </p:val>
                                        </p:tav>
                                      </p:tavLst>
                                    </p:anim>
                                    <p:anim calcmode="lin" valueType="num">
                                      <p:cBhvr additive="base">
                                        <p:cTn id="154" dur="500" fill="hold"/>
                                        <p:tgtEl>
                                          <p:spTgt spid="854050"/>
                                        </p:tgtEl>
                                        <p:attrNameLst>
                                          <p:attrName>ppt_y</p:attrName>
                                        </p:attrNameLst>
                                      </p:cBhvr>
                                      <p:tavLst>
                                        <p:tav tm="0">
                                          <p:val>
                                            <p:strVal val="1+#ppt_h/2"/>
                                          </p:val>
                                        </p:tav>
                                        <p:tav tm="100000">
                                          <p:val>
                                            <p:strVal val="#ppt_y"/>
                                          </p:val>
                                        </p:tav>
                                      </p:tavLst>
                                    </p:anim>
                                  </p:childTnLst>
                                </p:cTn>
                              </p:par>
                            </p:childTnLst>
                          </p:cTn>
                        </p:par>
                      </p:childTnLst>
                    </p:cTn>
                  </p:par>
                  <p:par>
                    <p:cTn id="155" fill="hold" nodeType="clickPar">
                      <p:stCondLst>
                        <p:cond delay="indefinite"/>
                      </p:stCondLst>
                      <p:childTnLst>
                        <p:par>
                          <p:cTn id="156" fill="hold" nodeType="withGroup">
                            <p:stCondLst>
                              <p:cond delay="0"/>
                            </p:stCondLst>
                            <p:childTnLst>
                              <p:par>
                                <p:cTn id="157" presetID="4" presetClass="exit" presetSubtype="16" fill="hold" nodeType="clickEffect">
                                  <p:stCondLst>
                                    <p:cond delay="0"/>
                                  </p:stCondLst>
                                  <p:childTnLst>
                                    <p:animEffect transition="out" filter="box(in)">
                                      <p:cBhvr>
                                        <p:cTn id="158" dur="500"/>
                                        <p:tgtEl>
                                          <p:spTgt spid="854054"/>
                                        </p:tgtEl>
                                      </p:cBhvr>
                                    </p:animEffect>
                                    <p:set>
                                      <p:cBhvr>
                                        <p:cTn id="159" dur="1" fill="hold">
                                          <p:stCondLst>
                                            <p:cond delay="499"/>
                                          </p:stCondLst>
                                        </p:cTn>
                                        <p:tgtEl>
                                          <p:spTgt spid="854054"/>
                                        </p:tgtEl>
                                        <p:attrNameLst>
                                          <p:attrName>style.visibility</p:attrName>
                                        </p:attrNameLst>
                                      </p:cBhvr>
                                      <p:to>
                                        <p:strVal val="hidden"/>
                                      </p:to>
                                    </p:se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 presetClass="entr" presetSubtype="4" fill="hold" grpId="0" nodeType="clickEffect">
                                  <p:stCondLst>
                                    <p:cond delay="0"/>
                                  </p:stCondLst>
                                  <p:childTnLst>
                                    <p:set>
                                      <p:cBhvr>
                                        <p:cTn id="163" dur="1" fill="hold">
                                          <p:stCondLst>
                                            <p:cond delay="0"/>
                                          </p:stCondLst>
                                        </p:cTn>
                                        <p:tgtEl>
                                          <p:spTgt spid="854055"/>
                                        </p:tgtEl>
                                        <p:attrNameLst>
                                          <p:attrName>style.visibility</p:attrName>
                                        </p:attrNameLst>
                                      </p:cBhvr>
                                      <p:to>
                                        <p:strVal val="visible"/>
                                      </p:to>
                                    </p:set>
                                    <p:anim calcmode="lin" valueType="num">
                                      <p:cBhvr additive="base">
                                        <p:cTn id="164" dur="500" fill="hold"/>
                                        <p:tgtEl>
                                          <p:spTgt spid="854055"/>
                                        </p:tgtEl>
                                        <p:attrNameLst>
                                          <p:attrName>ppt_x</p:attrName>
                                        </p:attrNameLst>
                                      </p:cBhvr>
                                      <p:tavLst>
                                        <p:tav tm="0">
                                          <p:val>
                                            <p:strVal val="#ppt_x"/>
                                          </p:val>
                                        </p:tav>
                                        <p:tav tm="100000">
                                          <p:val>
                                            <p:strVal val="#ppt_x"/>
                                          </p:val>
                                        </p:tav>
                                      </p:tavLst>
                                    </p:anim>
                                    <p:anim calcmode="lin" valueType="num">
                                      <p:cBhvr additive="base">
                                        <p:cTn id="165" dur="500" fill="hold"/>
                                        <p:tgtEl>
                                          <p:spTgt spid="854055"/>
                                        </p:tgtEl>
                                        <p:attrNameLst>
                                          <p:attrName>ppt_y</p:attrName>
                                        </p:attrNameLst>
                                      </p:cBhvr>
                                      <p:tavLst>
                                        <p:tav tm="0">
                                          <p:val>
                                            <p:strVal val="1+#ppt_h/2"/>
                                          </p:val>
                                        </p:tav>
                                        <p:tav tm="100000">
                                          <p:val>
                                            <p:strVal val="#ppt_y"/>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 presetClass="entr" presetSubtype="4" fill="hold" nodeType="clickEffect">
                                  <p:stCondLst>
                                    <p:cond delay="0"/>
                                  </p:stCondLst>
                                  <p:childTnLst>
                                    <p:set>
                                      <p:cBhvr>
                                        <p:cTn id="169" dur="1" fill="hold">
                                          <p:stCondLst>
                                            <p:cond delay="0"/>
                                          </p:stCondLst>
                                        </p:cTn>
                                        <p:tgtEl>
                                          <p:spTgt spid="854059"/>
                                        </p:tgtEl>
                                        <p:attrNameLst>
                                          <p:attrName>style.visibility</p:attrName>
                                        </p:attrNameLst>
                                      </p:cBhvr>
                                      <p:to>
                                        <p:strVal val="visible"/>
                                      </p:to>
                                    </p:set>
                                    <p:anim calcmode="lin" valueType="num">
                                      <p:cBhvr additive="base">
                                        <p:cTn id="170" dur="500" fill="hold"/>
                                        <p:tgtEl>
                                          <p:spTgt spid="854059"/>
                                        </p:tgtEl>
                                        <p:attrNameLst>
                                          <p:attrName>ppt_x</p:attrName>
                                        </p:attrNameLst>
                                      </p:cBhvr>
                                      <p:tavLst>
                                        <p:tav tm="0">
                                          <p:val>
                                            <p:strVal val="#ppt_x"/>
                                          </p:val>
                                        </p:tav>
                                        <p:tav tm="100000">
                                          <p:val>
                                            <p:strVal val="#ppt_x"/>
                                          </p:val>
                                        </p:tav>
                                      </p:tavLst>
                                    </p:anim>
                                    <p:anim calcmode="lin" valueType="num">
                                      <p:cBhvr additive="base">
                                        <p:cTn id="171" dur="500" fill="hold"/>
                                        <p:tgtEl>
                                          <p:spTgt spid="854059"/>
                                        </p:tgtEl>
                                        <p:attrNameLst>
                                          <p:attrName>ppt_y</p:attrName>
                                        </p:attrNameLst>
                                      </p:cBhvr>
                                      <p:tavLst>
                                        <p:tav tm="0">
                                          <p:val>
                                            <p:strVal val="1+#ppt_h/2"/>
                                          </p:val>
                                        </p:tav>
                                        <p:tav tm="100000">
                                          <p:val>
                                            <p:strVal val="#ppt_y"/>
                                          </p:val>
                                        </p:tav>
                                      </p:tavLst>
                                    </p:anim>
                                  </p:childTnLst>
                                </p:cTn>
                              </p:par>
                            </p:childTnLst>
                          </p:cTn>
                        </p:par>
                      </p:childTnLst>
                    </p:cTn>
                  </p:par>
                  <p:par>
                    <p:cTn id="172" fill="hold" nodeType="clickPar">
                      <p:stCondLst>
                        <p:cond delay="indefinite"/>
                      </p:stCondLst>
                      <p:childTnLst>
                        <p:par>
                          <p:cTn id="173" fill="hold" nodeType="withGroup">
                            <p:stCondLst>
                              <p:cond delay="0"/>
                            </p:stCondLst>
                            <p:childTnLst>
                              <p:par>
                                <p:cTn id="174" presetID="2" presetClass="entr" presetSubtype="4" fill="hold" nodeType="clickEffect">
                                  <p:stCondLst>
                                    <p:cond delay="0"/>
                                  </p:stCondLst>
                                  <p:childTnLst>
                                    <p:set>
                                      <p:cBhvr>
                                        <p:cTn id="175" dur="1" fill="hold">
                                          <p:stCondLst>
                                            <p:cond delay="0"/>
                                          </p:stCondLst>
                                        </p:cTn>
                                        <p:tgtEl>
                                          <p:spTgt spid="854064"/>
                                        </p:tgtEl>
                                        <p:attrNameLst>
                                          <p:attrName>style.visibility</p:attrName>
                                        </p:attrNameLst>
                                      </p:cBhvr>
                                      <p:to>
                                        <p:strVal val="visible"/>
                                      </p:to>
                                    </p:set>
                                    <p:anim calcmode="lin" valueType="num">
                                      <p:cBhvr additive="base">
                                        <p:cTn id="176" dur="500" fill="hold"/>
                                        <p:tgtEl>
                                          <p:spTgt spid="854064"/>
                                        </p:tgtEl>
                                        <p:attrNameLst>
                                          <p:attrName>ppt_x</p:attrName>
                                        </p:attrNameLst>
                                      </p:cBhvr>
                                      <p:tavLst>
                                        <p:tav tm="0">
                                          <p:val>
                                            <p:strVal val="#ppt_x"/>
                                          </p:val>
                                        </p:tav>
                                        <p:tav tm="100000">
                                          <p:val>
                                            <p:strVal val="#ppt_x"/>
                                          </p:val>
                                        </p:tav>
                                      </p:tavLst>
                                    </p:anim>
                                    <p:anim calcmode="lin" valueType="num">
                                      <p:cBhvr additive="base">
                                        <p:cTn id="177" dur="500" fill="hold"/>
                                        <p:tgtEl>
                                          <p:spTgt spid="8540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4030" grpId="0"/>
      <p:bldP spid="854029" grpId="0"/>
      <p:bldP spid="854028" grpId="0"/>
      <p:bldP spid="854027" grpId="0"/>
      <p:bldP spid="854026" grpId="0"/>
      <p:bldP spid="854025" grpId="0"/>
      <p:bldP spid="854024" grpId="0"/>
      <p:bldP spid="854023" grpId="0"/>
      <p:bldP spid="854041" grpId="0"/>
      <p:bldP spid="854042" grpId="0"/>
      <p:bldP spid="854051" grpId="0"/>
      <p:bldP spid="854055" grpId="0"/>
    </p:bld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869C512C-D832-4818-B4D1-0E5F7A1D92DF}"/>
              </a:ext>
            </a:extLst>
          </p:cNvPr>
          <p:cNvSpPr>
            <a:spLocks noGrp="1"/>
          </p:cNvSpPr>
          <p:nvPr>
            <p:ph type="sldNum" sz="quarter" idx="10"/>
          </p:nvPr>
        </p:nvSpPr>
        <p:spPr/>
        <p:txBody>
          <a:bodyPr/>
          <a:lstStyle/>
          <a:p>
            <a:fld id="{C1C260CD-227C-409D-BFBE-D2DB5186DE2E}" type="slidenum">
              <a:rPr lang="it-IT" altLang="it-IT"/>
              <a:pPr/>
              <a:t>65</a:t>
            </a:fld>
            <a:endParaRPr lang="it-IT" altLang="it-IT"/>
          </a:p>
        </p:txBody>
      </p:sp>
      <p:sp>
        <p:nvSpPr>
          <p:cNvPr id="999426" name="Rectangle 2">
            <a:extLst>
              <a:ext uri="{FF2B5EF4-FFF2-40B4-BE49-F238E27FC236}">
                <a16:creationId xmlns:a16="http://schemas.microsoft.com/office/drawing/2014/main" id="{64EB5651-41B7-48FC-945B-68D287C99252}"/>
              </a:ext>
            </a:extLst>
          </p:cNvPr>
          <p:cNvSpPr>
            <a:spLocks noGrp="1" noChangeArrowheads="1"/>
          </p:cNvSpPr>
          <p:nvPr>
            <p:ph type="title"/>
          </p:nvPr>
        </p:nvSpPr>
        <p:spPr/>
        <p:txBody>
          <a:bodyPr/>
          <a:lstStyle/>
          <a:p>
            <a:pPr marL="330200" indent="-330200"/>
            <a:r>
              <a:rPr lang="en-GB" altLang="it-IT"/>
              <a:t>ii) Interazione strategica e teoria dei giochi</a:t>
            </a:r>
            <a:br>
              <a:rPr lang="en-GB" altLang="it-IT"/>
            </a:br>
            <a:r>
              <a:rPr lang="en-GB" altLang="it-IT"/>
              <a:t>ii.c) </a:t>
            </a:r>
            <a:r>
              <a:rPr lang="it-IT" altLang="it-IT"/>
              <a:t>Dilemma del prigioniero: discussione</a:t>
            </a:r>
            <a:endParaRPr lang="en-GB" altLang="it-IT"/>
          </a:p>
        </p:txBody>
      </p:sp>
      <p:sp>
        <p:nvSpPr>
          <p:cNvPr id="999427" name="Rectangle 3">
            <a:extLst>
              <a:ext uri="{FF2B5EF4-FFF2-40B4-BE49-F238E27FC236}">
                <a16:creationId xmlns:a16="http://schemas.microsoft.com/office/drawing/2014/main" id="{5C0B2784-5883-426D-BA96-7E0CFB9814FB}"/>
              </a:ext>
            </a:extLst>
          </p:cNvPr>
          <p:cNvSpPr>
            <a:spLocks noGrp="1" noChangeArrowheads="1"/>
          </p:cNvSpPr>
          <p:nvPr>
            <p:ph type="body" idx="1"/>
          </p:nvPr>
        </p:nvSpPr>
        <p:spPr bwMode="auto">
          <a:xfrm>
            <a:off x="1116013" y="2265363"/>
            <a:ext cx="7488237" cy="454818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800" b="1">
                <a:solidFill>
                  <a:schemeClr val="hlink"/>
                </a:solidFill>
                <a:cs typeface="Arial" panose="020B0604020202020204" pitchFamily="34" charset="0"/>
              </a:rPr>
              <a:t>Significato del gioco</a:t>
            </a:r>
            <a:r>
              <a:rPr lang="it-IT" altLang="it-IT" sz="1800">
                <a:cs typeface="Arial" panose="020B0604020202020204" pitchFamily="34" charset="0"/>
              </a:rPr>
              <a:t>: accordarsi per non-confessare non sarebbe sostenibile; l’accordo per non confessare (– 1, – 1) incentiverebbe uno dei due a </a:t>
            </a:r>
            <a:r>
              <a:rPr lang="it-IT" altLang="it-IT" sz="1800" b="1" u="sng">
                <a:cs typeface="Arial" panose="020B0604020202020204" pitchFamily="34" charset="0"/>
              </a:rPr>
              <a:t>deviare</a:t>
            </a:r>
            <a:r>
              <a:rPr lang="it-IT" altLang="it-IT" sz="1800">
                <a:cs typeface="Arial" panose="020B0604020202020204" pitchFamily="34" charset="0"/>
              </a:rPr>
              <a:t>, confessando, [(0, -10) o (-10,0)] </a:t>
            </a:r>
          </a:p>
          <a:p>
            <a:pPr marL="533400" indent="-533400">
              <a:lnSpc>
                <a:spcPct val="80000"/>
              </a:lnSpc>
              <a:buClr>
                <a:schemeClr val="hlink"/>
              </a:buClr>
              <a:buSzTx/>
            </a:pPr>
            <a:endParaRPr lang="it-IT" altLang="it-IT" sz="1800">
              <a:cs typeface="Arial" panose="020B0604020202020204" pitchFamily="34" charset="0"/>
            </a:endParaRPr>
          </a:p>
          <a:p>
            <a:pPr marL="533400" indent="-533400">
              <a:lnSpc>
                <a:spcPct val="80000"/>
              </a:lnSpc>
              <a:buClr>
                <a:schemeClr val="hlink"/>
              </a:buClr>
              <a:buSzTx/>
            </a:pPr>
            <a:r>
              <a:rPr lang="it-IT" altLang="it-IT" sz="1800" b="1">
                <a:solidFill>
                  <a:schemeClr val="hlink"/>
                </a:solidFill>
              </a:rPr>
              <a:t>Applicazioni economiche - la stabilità di un cartello (es. OPEC):</a:t>
            </a:r>
            <a:r>
              <a:rPr lang="it-IT" altLang="it-IT" sz="1800" b="1"/>
              <a:t> </a:t>
            </a:r>
            <a:r>
              <a:rPr lang="it-IT" altLang="it-IT" sz="1800"/>
              <a:t>sebbene il rispetto del cartello rappresenti la soluzione Pareto efficiente (equivalente dell’accordo per non-confessare), incentivo individuale a violare i patti del cartello</a:t>
            </a:r>
          </a:p>
          <a:p>
            <a:pPr marL="533400" indent="-533400">
              <a:lnSpc>
                <a:spcPct val="80000"/>
              </a:lnSpc>
              <a:buClr>
                <a:schemeClr val="hlink"/>
              </a:buClr>
              <a:buSzTx/>
            </a:pPr>
            <a:endParaRPr lang="it-IT" altLang="it-IT" sz="1800"/>
          </a:p>
          <a:p>
            <a:pPr marL="533400" indent="-533400">
              <a:lnSpc>
                <a:spcPct val="80000"/>
              </a:lnSpc>
              <a:buClr>
                <a:schemeClr val="hlink"/>
              </a:buClr>
              <a:buSzTx/>
            </a:pPr>
            <a:r>
              <a:rPr lang="it-IT" altLang="it-IT" sz="1600"/>
              <a:t>Supponendo che </a:t>
            </a:r>
            <a:r>
              <a:rPr lang="it-IT" altLang="it-IT" sz="1600" b="1"/>
              <a:t>B rispetti</a:t>
            </a:r>
            <a:r>
              <a:rPr lang="it-IT" altLang="it-IT" sz="1600"/>
              <a:t> la quota, </a:t>
            </a:r>
            <a:r>
              <a:rPr lang="it-IT" altLang="it-IT" sz="1600" b="1"/>
              <a:t>A</a:t>
            </a:r>
            <a:r>
              <a:rPr lang="it-IT" altLang="it-IT" sz="1600"/>
              <a:t> ha incentivo a </a:t>
            </a:r>
            <a:r>
              <a:rPr lang="it-IT" altLang="it-IT" sz="1600" b="1"/>
              <a:t>produrre di più</a:t>
            </a:r>
            <a:r>
              <a:rPr lang="it-IT" altLang="it-IT" sz="1600"/>
              <a:t> della propria: equivalente della soluzione “confessa-non confessa”</a:t>
            </a:r>
          </a:p>
          <a:p>
            <a:pPr marL="533400" indent="-533400">
              <a:lnSpc>
                <a:spcPct val="80000"/>
              </a:lnSpc>
              <a:buClr>
                <a:schemeClr val="hlink"/>
              </a:buClr>
              <a:buSzTx/>
            </a:pPr>
            <a:endParaRPr lang="it-IT" altLang="it-IT" sz="1600"/>
          </a:p>
          <a:p>
            <a:pPr marL="533400" indent="-533400">
              <a:lnSpc>
                <a:spcPct val="80000"/>
              </a:lnSpc>
              <a:buClr>
                <a:schemeClr val="hlink"/>
              </a:buClr>
              <a:buSzTx/>
            </a:pPr>
            <a:r>
              <a:rPr lang="it-IT" altLang="it-IT" sz="1600"/>
              <a:t>Supponendo che </a:t>
            </a:r>
            <a:r>
              <a:rPr lang="it-IT" altLang="it-IT" sz="1600" b="1"/>
              <a:t>B aumenterà</a:t>
            </a:r>
            <a:r>
              <a:rPr lang="it-IT" altLang="it-IT" sz="1600"/>
              <a:t> la propria quantità, incentivo di </a:t>
            </a:r>
            <a:r>
              <a:rPr lang="it-IT" altLang="it-IT" sz="1600" b="1"/>
              <a:t>A</a:t>
            </a:r>
            <a:r>
              <a:rPr lang="it-IT" altLang="it-IT" sz="1600"/>
              <a:t> ad </a:t>
            </a:r>
            <a:r>
              <a:rPr lang="it-IT" altLang="it-IT" sz="1600" b="1"/>
              <a:t>aumentare</a:t>
            </a:r>
            <a:r>
              <a:rPr lang="it-IT" altLang="it-IT" sz="1600"/>
              <a:t> la propria: equivalente della soluzione “confessare-confessare”</a:t>
            </a:r>
          </a:p>
          <a:p>
            <a:pPr marL="533400" indent="-533400">
              <a:lnSpc>
                <a:spcPct val="80000"/>
              </a:lnSpc>
              <a:buClr>
                <a:schemeClr val="hlink"/>
              </a:buClr>
              <a:buSzTx/>
            </a:pPr>
            <a:endParaRPr lang="it-IT" altLang="it-IT" sz="1600"/>
          </a:p>
          <a:p>
            <a:pPr marL="533400" indent="-533400">
              <a:lnSpc>
                <a:spcPct val="80000"/>
              </a:lnSpc>
              <a:buClr>
                <a:schemeClr val="hlink"/>
              </a:buClr>
              <a:buSzTx/>
            </a:pPr>
            <a:r>
              <a:rPr lang="it-IT" altLang="it-IT" sz="1800" b="1">
                <a:solidFill>
                  <a:schemeClr val="hlink"/>
                </a:solidFill>
              </a:rPr>
              <a:t>La co-operazione è sempre insostenibile?</a:t>
            </a:r>
          </a:p>
          <a:p>
            <a:pPr marL="533400" indent="-533400">
              <a:lnSpc>
                <a:spcPct val="80000"/>
              </a:lnSpc>
              <a:buClr>
                <a:schemeClr val="hlink"/>
              </a:buClr>
              <a:buSzTx/>
            </a:pPr>
            <a:endParaRPr lang="it-IT" altLang="it-IT" sz="1800"/>
          </a:p>
          <a:p>
            <a:pPr marL="533400" indent="-533400">
              <a:lnSpc>
                <a:spcPct val="80000"/>
              </a:lnSpc>
              <a:buFont typeface="Wingdings" panose="05000000000000000000" pitchFamily="2" charset="2"/>
              <a:buNone/>
            </a:pPr>
            <a:endParaRPr lang="it-IT" altLang="it-IT" sz="1600" b="1"/>
          </a:p>
          <a:p>
            <a:pPr marL="533400" indent="-533400">
              <a:lnSpc>
                <a:spcPct val="80000"/>
              </a:lnSpc>
              <a:buFont typeface="Wingdings" panose="05000000000000000000" pitchFamily="2" charset="2"/>
              <a:buNone/>
            </a:pPr>
            <a:endParaRPr lang="it-IT" altLang="it-IT" sz="1600"/>
          </a:p>
          <a:p>
            <a:pPr marL="533400" indent="-533400">
              <a:lnSpc>
                <a:spcPct val="80000"/>
              </a:lnSpc>
              <a:buFont typeface="Wingdings" panose="05000000000000000000" pitchFamily="2" charset="2"/>
              <a:buNone/>
            </a:pPr>
            <a:r>
              <a:rPr lang="it-IT" altLang="it-IT" sz="1600"/>
              <a:t>	</a:t>
            </a:r>
          </a:p>
          <a:p>
            <a:pPr marL="533400" indent="-533400">
              <a:lnSpc>
                <a:spcPct val="80000"/>
              </a:lnSpc>
            </a:pPr>
            <a:endParaRPr lang="it-IT" altLang="it-IT" sz="1600"/>
          </a:p>
          <a:p>
            <a:pPr marL="533400" indent="-533400">
              <a:lnSpc>
                <a:spcPct val="80000"/>
              </a:lnSpc>
            </a:pPr>
            <a:endParaRPr lang="it-IT" altLang="it-IT"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99427">
                                            <p:txEl>
                                              <p:pRg st="0" end="0"/>
                                            </p:txEl>
                                          </p:spTgt>
                                        </p:tgtEl>
                                        <p:attrNameLst>
                                          <p:attrName>style.visibility</p:attrName>
                                        </p:attrNameLst>
                                      </p:cBhvr>
                                      <p:to>
                                        <p:strVal val="visible"/>
                                      </p:to>
                                    </p:set>
                                    <p:anim calcmode="lin" valueType="num">
                                      <p:cBhvr additive="base">
                                        <p:cTn id="7" dur="500" fill="hold"/>
                                        <p:tgtEl>
                                          <p:spTgt spid="999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99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99427">
                                            <p:txEl>
                                              <p:pRg st="2" end="2"/>
                                            </p:txEl>
                                          </p:spTgt>
                                        </p:tgtEl>
                                        <p:attrNameLst>
                                          <p:attrName>style.visibility</p:attrName>
                                        </p:attrNameLst>
                                      </p:cBhvr>
                                      <p:to>
                                        <p:strVal val="visible"/>
                                      </p:to>
                                    </p:set>
                                    <p:anim calcmode="lin" valueType="num">
                                      <p:cBhvr additive="base">
                                        <p:cTn id="13" dur="500" fill="hold"/>
                                        <p:tgtEl>
                                          <p:spTgt spid="9994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99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99427">
                                            <p:txEl>
                                              <p:pRg st="4" end="4"/>
                                            </p:txEl>
                                          </p:spTgt>
                                        </p:tgtEl>
                                        <p:attrNameLst>
                                          <p:attrName>style.visibility</p:attrName>
                                        </p:attrNameLst>
                                      </p:cBhvr>
                                      <p:to>
                                        <p:strVal val="visible"/>
                                      </p:to>
                                    </p:set>
                                    <p:anim calcmode="lin" valueType="num">
                                      <p:cBhvr additive="base">
                                        <p:cTn id="19" dur="500" fill="hold"/>
                                        <p:tgtEl>
                                          <p:spTgt spid="9994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99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99427">
                                            <p:txEl>
                                              <p:pRg st="6" end="6"/>
                                            </p:txEl>
                                          </p:spTgt>
                                        </p:tgtEl>
                                        <p:attrNameLst>
                                          <p:attrName>style.visibility</p:attrName>
                                        </p:attrNameLst>
                                      </p:cBhvr>
                                      <p:to>
                                        <p:strVal val="visible"/>
                                      </p:to>
                                    </p:set>
                                    <p:anim calcmode="lin" valueType="num">
                                      <p:cBhvr additive="base">
                                        <p:cTn id="25" dur="500" fill="hold"/>
                                        <p:tgtEl>
                                          <p:spTgt spid="9994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99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99427">
                                            <p:txEl>
                                              <p:pRg st="8" end="8"/>
                                            </p:txEl>
                                          </p:spTgt>
                                        </p:tgtEl>
                                        <p:attrNameLst>
                                          <p:attrName>style.visibility</p:attrName>
                                        </p:attrNameLst>
                                      </p:cBhvr>
                                      <p:to>
                                        <p:strVal val="visible"/>
                                      </p:to>
                                    </p:set>
                                    <p:anim calcmode="lin" valueType="num">
                                      <p:cBhvr additive="base">
                                        <p:cTn id="31" dur="500" fill="hold"/>
                                        <p:tgtEl>
                                          <p:spTgt spid="99942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99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99427">
                                            <p:txEl>
                                              <p:pRg st="12" end="12"/>
                                            </p:txEl>
                                          </p:spTgt>
                                        </p:tgtEl>
                                        <p:attrNameLst>
                                          <p:attrName>style.visibility</p:attrName>
                                        </p:attrNameLst>
                                      </p:cBhvr>
                                      <p:to>
                                        <p:strVal val="visible"/>
                                      </p:to>
                                    </p:set>
                                    <p:anim calcmode="lin" valueType="num">
                                      <p:cBhvr additive="base">
                                        <p:cTn id="37" dur="500" fill="hold"/>
                                        <p:tgtEl>
                                          <p:spTgt spid="999427">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994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9427"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6A2CEA83-753F-434D-A719-F9132A826EC4}"/>
              </a:ext>
            </a:extLst>
          </p:cNvPr>
          <p:cNvSpPr>
            <a:spLocks noGrp="1"/>
          </p:cNvSpPr>
          <p:nvPr>
            <p:ph type="sldNum" sz="quarter" idx="10"/>
          </p:nvPr>
        </p:nvSpPr>
        <p:spPr/>
        <p:txBody>
          <a:bodyPr/>
          <a:lstStyle/>
          <a:p>
            <a:fld id="{6B729EEB-DD29-47CE-980C-46B30E405541}" type="slidenum">
              <a:rPr lang="it-IT" altLang="it-IT"/>
              <a:pPr/>
              <a:t>66</a:t>
            </a:fld>
            <a:endParaRPr lang="it-IT" altLang="it-IT"/>
          </a:p>
        </p:txBody>
      </p:sp>
      <p:sp>
        <p:nvSpPr>
          <p:cNvPr id="1001474" name="Rectangle 2">
            <a:extLst>
              <a:ext uri="{FF2B5EF4-FFF2-40B4-BE49-F238E27FC236}">
                <a16:creationId xmlns:a16="http://schemas.microsoft.com/office/drawing/2014/main" id="{38884FF3-E496-47A3-8051-8E1D22BEB071}"/>
              </a:ext>
            </a:extLst>
          </p:cNvPr>
          <p:cNvSpPr>
            <a:spLocks noGrp="1" noChangeArrowheads="1"/>
          </p:cNvSpPr>
          <p:nvPr>
            <p:ph type="title"/>
          </p:nvPr>
        </p:nvSpPr>
        <p:spPr/>
        <p:txBody>
          <a:bodyPr/>
          <a:lstStyle/>
          <a:p>
            <a:pPr marL="330200" indent="-330200"/>
            <a:r>
              <a:rPr lang="en-GB" altLang="it-IT"/>
              <a:t>ii) Interazione strategica e teoria dei giochi</a:t>
            </a:r>
            <a:br>
              <a:rPr lang="en-GB" altLang="it-IT"/>
            </a:br>
            <a:r>
              <a:rPr lang="en-GB" altLang="it-IT"/>
              <a:t>ii.d) </a:t>
            </a:r>
            <a:r>
              <a:rPr lang="it-IT" altLang="it-IT"/>
              <a:t>giochi ripetuti e minacce</a:t>
            </a:r>
            <a:endParaRPr lang="en-GB" altLang="it-IT"/>
          </a:p>
        </p:txBody>
      </p:sp>
      <p:sp>
        <p:nvSpPr>
          <p:cNvPr id="1001475" name="Rectangle 3">
            <a:extLst>
              <a:ext uri="{FF2B5EF4-FFF2-40B4-BE49-F238E27FC236}">
                <a16:creationId xmlns:a16="http://schemas.microsoft.com/office/drawing/2014/main" id="{6C9D60AC-8E39-4B2D-94EC-D364F391E35B}"/>
              </a:ext>
            </a:extLst>
          </p:cNvPr>
          <p:cNvSpPr>
            <a:spLocks noGrp="1" noChangeArrowheads="1"/>
          </p:cNvSpPr>
          <p:nvPr>
            <p:ph type="body" idx="1"/>
          </p:nvPr>
        </p:nvSpPr>
        <p:spPr bwMode="auto">
          <a:xfrm>
            <a:off x="971550" y="2216150"/>
            <a:ext cx="7848600" cy="46418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Clr>
                <a:schemeClr val="hlink"/>
              </a:buClr>
              <a:buSzTx/>
            </a:pPr>
            <a:r>
              <a:rPr lang="it-IT" altLang="it-IT" sz="1700" b="1">
                <a:solidFill>
                  <a:schemeClr val="hlink"/>
                </a:solidFill>
                <a:cs typeface="Arial" panose="020B0604020202020204" pitchFamily="34" charset="0"/>
              </a:rPr>
              <a:t>La ripetizione del gioco nel tempo può rendere la co-operazione sostenibile</a:t>
            </a:r>
            <a:r>
              <a:rPr lang="it-IT" altLang="it-IT" sz="1700">
                <a:cs typeface="Arial" panose="020B0604020202020204" pitchFamily="34" charset="0"/>
              </a:rPr>
              <a:t>: </a:t>
            </a:r>
            <a:r>
              <a:rPr lang="it-IT" altLang="it-IT" sz="1700" b="1">
                <a:cs typeface="Arial" panose="020B0604020202020204" pitchFamily="34" charset="0"/>
              </a:rPr>
              <a:t>minacce di ritorsione</a:t>
            </a:r>
            <a:r>
              <a:rPr lang="it-IT" altLang="it-IT" sz="1700">
                <a:cs typeface="Arial" panose="020B0604020202020204" pitchFamily="34" charset="0"/>
              </a:rPr>
              <a:t> in una tornata successiva e </a:t>
            </a:r>
            <a:r>
              <a:rPr lang="it-IT" altLang="it-IT" sz="1700" b="1">
                <a:cs typeface="Arial" panose="020B0604020202020204" pitchFamily="34" charset="0"/>
              </a:rPr>
              <a:t>deterrenti</a:t>
            </a:r>
            <a:r>
              <a:rPr lang="it-IT" altLang="it-IT" sz="1700">
                <a:cs typeface="Arial" panose="020B0604020202020204" pitchFamily="34" charset="0"/>
              </a:rPr>
              <a:t> alla </a:t>
            </a:r>
            <a:r>
              <a:rPr lang="it-IT" altLang="it-IT" sz="1700" b="1">
                <a:cs typeface="Arial" panose="020B0604020202020204" pitchFamily="34" charset="0"/>
              </a:rPr>
              <a:t>deviazione</a:t>
            </a:r>
            <a:r>
              <a:rPr lang="it-IT" altLang="it-IT" sz="1700">
                <a:cs typeface="Arial" panose="020B0604020202020204" pitchFamily="34" charset="0"/>
              </a:rPr>
              <a:t> dall’accordo</a:t>
            </a:r>
          </a:p>
          <a:p>
            <a:pPr marL="533400" indent="-533400">
              <a:lnSpc>
                <a:spcPct val="80000"/>
              </a:lnSpc>
              <a:buClr>
                <a:schemeClr val="hlink"/>
              </a:buClr>
              <a:buSzTx/>
            </a:pPr>
            <a:endParaRPr lang="it-IT" altLang="it-IT" sz="1700" b="1"/>
          </a:p>
          <a:p>
            <a:pPr marL="533400" indent="-533400">
              <a:lnSpc>
                <a:spcPct val="80000"/>
              </a:lnSpc>
              <a:buClr>
                <a:schemeClr val="hlink"/>
              </a:buClr>
              <a:buSzTx/>
            </a:pPr>
            <a:endParaRPr lang="it-IT" altLang="it-IT" sz="1700" b="1"/>
          </a:p>
          <a:p>
            <a:pPr marL="533400" indent="-533400">
              <a:lnSpc>
                <a:spcPct val="80000"/>
              </a:lnSpc>
              <a:buClr>
                <a:schemeClr val="hlink"/>
              </a:buClr>
              <a:buSzTx/>
              <a:buFont typeface="Wingdings" panose="05000000000000000000" pitchFamily="2" charset="2"/>
              <a:buAutoNum type="alphaLcPeriod"/>
            </a:pPr>
            <a:r>
              <a:rPr lang="it-IT" altLang="it-IT" sz="1700" b="1">
                <a:solidFill>
                  <a:schemeClr val="hlink"/>
                </a:solidFill>
              </a:rPr>
              <a:t>… non sufficiente se il numero di tornate è finito</a:t>
            </a:r>
            <a:r>
              <a:rPr lang="it-IT" altLang="it-IT" sz="1700" b="1"/>
              <a:t>: </a:t>
            </a:r>
            <a:r>
              <a:rPr lang="it-IT" altLang="it-IT" sz="1700"/>
              <a:t>minaccia non credibile e deviazione dall’accordo inevitabile; </a:t>
            </a:r>
            <a:r>
              <a:rPr lang="it-IT" altLang="it-IT" sz="1700" b="1"/>
              <a:t>la logica della regressione</a:t>
            </a:r>
            <a:r>
              <a:rPr lang="it-IT" altLang="it-IT" sz="1700"/>
              <a:t>: “se non si co-opera nell’ultimo round, non lo si fa nemmeno nel primo”</a:t>
            </a:r>
          </a:p>
          <a:p>
            <a:pPr marL="533400" indent="-533400">
              <a:lnSpc>
                <a:spcPct val="80000"/>
              </a:lnSpc>
              <a:buClr>
                <a:schemeClr val="hlink"/>
              </a:buClr>
              <a:buSzTx/>
              <a:buFont typeface="Wingdings" panose="05000000000000000000" pitchFamily="2" charset="2"/>
              <a:buAutoNum type="alphaLcPeriod"/>
            </a:pPr>
            <a:endParaRPr lang="it-IT" altLang="it-IT" sz="1700"/>
          </a:p>
          <a:p>
            <a:pPr marL="533400" indent="-533400">
              <a:lnSpc>
                <a:spcPct val="80000"/>
              </a:lnSpc>
              <a:buClr>
                <a:schemeClr val="hlink"/>
              </a:buClr>
              <a:buSzTx/>
              <a:buFont typeface="Wingdings" panose="05000000000000000000" pitchFamily="2" charset="2"/>
              <a:buAutoNum type="alphaLcPeriod"/>
            </a:pPr>
            <a:endParaRPr lang="it-IT" altLang="it-IT" sz="1700"/>
          </a:p>
          <a:p>
            <a:pPr marL="533400" indent="-533400">
              <a:lnSpc>
                <a:spcPct val="80000"/>
              </a:lnSpc>
              <a:buClr>
                <a:schemeClr val="hlink"/>
              </a:buClr>
              <a:buSzTx/>
              <a:buFont typeface="Wingdings" panose="05000000000000000000" pitchFamily="2" charset="2"/>
              <a:buAutoNum type="alphaLcPeriod"/>
            </a:pPr>
            <a:r>
              <a:rPr lang="it-IT" altLang="it-IT" sz="1700" b="1">
                <a:solidFill>
                  <a:schemeClr val="hlink"/>
                </a:solidFill>
              </a:rPr>
              <a:t>… sufficiente se il numero di tornate è infinito:</a:t>
            </a:r>
            <a:r>
              <a:rPr lang="it-IT" altLang="it-IT" sz="1700"/>
              <a:t> minaccia di una risposta uguale a quella ricevuta nel round precedente; </a:t>
            </a:r>
            <a:r>
              <a:rPr lang="it-IT" altLang="it-IT" sz="1700" b="1"/>
              <a:t>la logica “biblica”</a:t>
            </a:r>
            <a:r>
              <a:rPr lang="it-IT" altLang="it-IT" sz="1700"/>
              <a:t> (occhio per occhio, …): “si coopera, se l’avversario ha cooperato nel round precedente, si “tradisce”, se l’avversario ha “tradito” nel round precedente”</a:t>
            </a:r>
          </a:p>
          <a:p>
            <a:pPr marL="533400" indent="-533400">
              <a:lnSpc>
                <a:spcPct val="80000"/>
              </a:lnSpc>
              <a:buClr>
                <a:schemeClr val="hlink"/>
              </a:buClr>
              <a:buSzTx/>
            </a:pPr>
            <a:endParaRPr lang="it-IT" altLang="it-IT" sz="1700"/>
          </a:p>
          <a:p>
            <a:pPr marL="533400" indent="-533400">
              <a:lnSpc>
                <a:spcPct val="80000"/>
              </a:lnSpc>
              <a:buClr>
                <a:schemeClr val="hlink"/>
              </a:buClr>
              <a:buSzTx/>
            </a:pPr>
            <a:r>
              <a:rPr lang="it-IT" altLang="it-IT" sz="1700" b="1"/>
              <a:t>Nel caso (b), co-operare è la strategia</a:t>
            </a:r>
            <a:r>
              <a:rPr lang="it-IT" altLang="it-IT" sz="1700"/>
              <a:t>: (i) </a:t>
            </a:r>
            <a:r>
              <a:rPr lang="it-IT" altLang="it-IT" sz="1700" b="1"/>
              <a:t>più efficace</a:t>
            </a:r>
            <a:r>
              <a:rPr lang="it-IT" altLang="it-IT" sz="1700"/>
              <a:t>: tradimento punito subito; (ii) </a:t>
            </a:r>
            <a:r>
              <a:rPr lang="it-IT" altLang="it-IT" sz="1700" b="1"/>
              <a:t>più “leale”</a:t>
            </a:r>
            <a:r>
              <a:rPr lang="it-IT" altLang="it-IT" sz="1700"/>
              <a:t>: l’avversario punito una volta sola, compensato con la cooperazione se torna a cooperare	</a:t>
            </a:r>
          </a:p>
          <a:p>
            <a:pPr marL="533400" indent="-533400">
              <a:lnSpc>
                <a:spcPct val="80000"/>
              </a:lnSpc>
            </a:pPr>
            <a:endParaRPr lang="it-IT" altLang="it-IT" sz="1700"/>
          </a:p>
          <a:p>
            <a:pPr marL="533400" indent="-533400">
              <a:lnSpc>
                <a:spcPct val="80000"/>
              </a:lnSpc>
            </a:pPr>
            <a:endParaRPr lang="it-IT" altLang="it-IT" sz="17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1475">
                                            <p:txEl>
                                              <p:pRg st="0" end="0"/>
                                            </p:txEl>
                                          </p:spTgt>
                                        </p:tgtEl>
                                        <p:attrNameLst>
                                          <p:attrName>style.visibility</p:attrName>
                                        </p:attrNameLst>
                                      </p:cBhvr>
                                      <p:to>
                                        <p:strVal val="visible"/>
                                      </p:to>
                                    </p:set>
                                    <p:anim calcmode="lin" valueType="num">
                                      <p:cBhvr additive="base">
                                        <p:cTn id="7" dur="500" fill="hold"/>
                                        <p:tgtEl>
                                          <p:spTgt spid="10014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14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1475">
                                            <p:txEl>
                                              <p:pRg st="3" end="3"/>
                                            </p:txEl>
                                          </p:spTgt>
                                        </p:tgtEl>
                                        <p:attrNameLst>
                                          <p:attrName>style.visibility</p:attrName>
                                        </p:attrNameLst>
                                      </p:cBhvr>
                                      <p:to>
                                        <p:strVal val="visible"/>
                                      </p:to>
                                    </p:set>
                                    <p:anim calcmode="lin" valueType="num">
                                      <p:cBhvr additive="base">
                                        <p:cTn id="13" dur="500" fill="hold"/>
                                        <p:tgtEl>
                                          <p:spTgt spid="10014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14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1475">
                                            <p:txEl>
                                              <p:pRg st="6" end="6"/>
                                            </p:txEl>
                                          </p:spTgt>
                                        </p:tgtEl>
                                        <p:attrNameLst>
                                          <p:attrName>style.visibility</p:attrName>
                                        </p:attrNameLst>
                                      </p:cBhvr>
                                      <p:to>
                                        <p:strVal val="visible"/>
                                      </p:to>
                                    </p:set>
                                    <p:anim calcmode="lin" valueType="num">
                                      <p:cBhvr additive="base">
                                        <p:cTn id="19" dur="500" fill="hold"/>
                                        <p:tgtEl>
                                          <p:spTgt spid="100147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14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1475">
                                            <p:txEl>
                                              <p:pRg st="8" end="8"/>
                                            </p:txEl>
                                          </p:spTgt>
                                        </p:tgtEl>
                                        <p:attrNameLst>
                                          <p:attrName>style.visibility</p:attrName>
                                        </p:attrNameLst>
                                      </p:cBhvr>
                                      <p:to>
                                        <p:strVal val="visible"/>
                                      </p:to>
                                    </p:set>
                                    <p:anim calcmode="lin" valueType="num">
                                      <p:cBhvr additive="base">
                                        <p:cTn id="25" dur="500" fill="hold"/>
                                        <p:tgtEl>
                                          <p:spTgt spid="100147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14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14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C27FD6-7E1B-4F25-83F3-9E833B195F3A}"/>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F3562B6-A95B-42A4-A647-C697F0BE8EE0}"/>
              </a:ext>
            </a:extLst>
          </p:cNvPr>
          <p:cNvSpPr>
            <a:spLocks noGrp="1"/>
          </p:cNvSpPr>
          <p:nvPr>
            <p:ph idx="1"/>
          </p:nvPr>
        </p:nvSpPr>
        <p:spPr>
          <a:xfrm>
            <a:off x="628650" y="1484784"/>
            <a:ext cx="7886700" cy="4351338"/>
          </a:xfrm>
        </p:spPr>
        <p:txBody>
          <a:bodyPr/>
          <a:lstStyle/>
          <a:p>
            <a:pPr marL="0" indent="0">
              <a:buNone/>
            </a:pPr>
            <a:r>
              <a:rPr lang="it-IT" sz="2400" dirty="0"/>
              <a:t>Prove d’esame:</a:t>
            </a:r>
          </a:p>
          <a:p>
            <a:pPr marL="0" indent="0">
              <a:buNone/>
            </a:pPr>
            <a:endParaRPr lang="it-IT" sz="2400" dirty="0"/>
          </a:p>
          <a:p>
            <a:pPr marL="0" indent="0">
              <a:buNone/>
            </a:pPr>
            <a:r>
              <a:rPr lang="it-IT" sz="2400" dirty="0"/>
              <a:t>21 gennaio  		</a:t>
            </a:r>
            <a:r>
              <a:rPr lang="it-IT" sz="2400" b="1" dirty="0"/>
              <a:t>ore 10 </a:t>
            </a:r>
            <a:r>
              <a:rPr lang="it-IT" sz="2400" i="1" dirty="0"/>
              <a:t>scritto</a:t>
            </a:r>
            <a:r>
              <a:rPr lang="it-IT" sz="2400" dirty="0"/>
              <a:t> </a:t>
            </a:r>
          </a:p>
          <a:p>
            <a:pPr marL="0" indent="0">
              <a:buNone/>
            </a:pPr>
            <a:r>
              <a:rPr lang="it-IT" sz="2400" dirty="0"/>
              <a:t>			</a:t>
            </a:r>
            <a:r>
              <a:rPr lang="it-IT" sz="2000" dirty="0"/>
              <a:t>(non frequentanti + percorso «Purgatorio»)</a:t>
            </a:r>
          </a:p>
          <a:p>
            <a:pPr marL="0" indent="0">
              <a:buNone/>
            </a:pPr>
            <a:r>
              <a:rPr lang="it-IT" sz="2400" dirty="0"/>
              <a:t>			</a:t>
            </a:r>
            <a:r>
              <a:rPr lang="it-IT" sz="2400" b="1" dirty="0"/>
              <a:t>ore 14 </a:t>
            </a:r>
            <a:r>
              <a:rPr lang="it-IT" sz="2400" i="1" dirty="0"/>
              <a:t>orale</a:t>
            </a:r>
          </a:p>
          <a:p>
            <a:pPr marL="0" indent="0">
              <a:buNone/>
            </a:pPr>
            <a:r>
              <a:rPr lang="it-IT" sz="2400" dirty="0"/>
              <a:t>			(tutti)</a:t>
            </a:r>
          </a:p>
          <a:p>
            <a:pPr marL="0" indent="0">
              <a:buNone/>
            </a:pPr>
            <a:endParaRPr lang="it-IT" sz="2400" dirty="0"/>
          </a:p>
          <a:p>
            <a:pPr marL="0" indent="0">
              <a:buNone/>
            </a:pPr>
            <a:r>
              <a:rPr lang="it-IT" sz="2400" dirty="0"/>
              <a:t>3 febbraio		</a:t>
            </a:r>
            <a:r>
              <a:rPr lang="it-IT" sz="2400" b="1" dirty="0"/>
              <a:t>ore 10 </a:t>
            </a:r>
            <a:r>
              <a:rPr lang="it-IT" sz="2400" i="1" dirty="0"/>
              <a:t>scritto</a:t>
            </a:r>
            <a:r>
              <a:rPr lang="it-IT" sz="2400" dirty="0"/>
              <a:t> </a:t>
            </a:r>
          </a:p>
          <a:p>
            <a:pPr marL="0" indent="0">
              <a:buNone/>
            </a:pPr>
            <a:r>
              <a:rPr lang="it-IT" sz="2400" dirty="0"/>
              <a:t>			</a:t>
            </a:r>
            <a:r>
              <a:rPr lang="it-IT" sz="2000" dirty="0"/>
              <a:t>(non frequentanti)</a:t>
            </a:r>
          </a:p>
          <a:p>
            <a:pPr marL="0" indent="0">
              <a:buNone/>
            </a:pPr>
            <a:r>
              <a:rPr lang="it-IT" sz="2400" dirty="0"/>
              <a:t>			</a:t>
            </a:r>
            <a:r>
              <a:rPr lang="it-IT" sz="2400" b="1" dirty="0"/>
              <a:t>ore 14 </a:t>
            </a:r>
            <a:r>
              <a:rPr lang="it-IT" sz="2400" i="1" dirty="0"/>
              <a:t>orale</a:t>
            </a:r>
          </a:p>
          <a:p>
            <a:pPr marL="0" indent="0">
              <a:buNone/>
            </a:pPr>
            <a:r>
              <a:rPr lang="it-IT" sz="2400" dirty="0"/>
              <a:t>			(tutti)</a:t>
            </a:r>
          </a:p>
        </p:txBody>
      </p:sp>
      <p:sp>
        <p:nvSpPr>
          <p:cNvPr id="4" name="Segnaposto numero diapositiva 3">
            <a:extLst>
              <a:ext uri="{FF2B5EF4-FFF2-40B4-BE49-F238E27FC236}">
                <a16:creationId xmlns:a16="http://schemas.microsoft.com/office/drawing/2014/main" id="{212AF06B-10E1-409A-9F2B-A0CA0879706B}"/>
              </a:ext>
            </a:extLst>
          </p:cNvPr>
          <p:cNvSpPr>
            <a:spLocks noGrp="1"/>
          </p:cNvSpPr>
          <p:nvPr>
            <p:ph type="sldNum" sz="quarter" idx="10"/>
          </p:nvPr>
        </p:nvSpPr>
        <p:spPr/>
        <p:txBody>
          <a:bodyPr/>
          <a:lstStyle/>
          <a:p>
            <a:fld id="{3ADDA078-F0BE-46F9-848F-B8BD2F6AA715}" type="slidenum">
              <a:rPr lang="it-IT" altLang="it-IT" smtClean="0"/>
              <a:pPr/>
              <a:t>7</a:t>
            </a:fld>
            <a:endParaRPr lang="it-IT" altLang="it-IT"/>
          </a:p>
        </p:txBody>
      </p:sp>
    </p:spTree>
    <p:extLst>
      <p:ext uri="{BB962C8B-B14F-4D97-AF65-F5344CB8AC3E}">
        <p14:creationId xmlns:p14="http://schemas.microsoft.com/office/powerpoint/2010/main" val="60107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CBE5A9A2-B496-430D-86C2-42B29C6CCE5F}"/>
              </a:ext>
            </a:extLst>
          </p:cNvPr>
          <p:cNvSpPr>
            <a:spLocks noGrp="1"/>
          </p:cNvSpPr>
          <p:nvPr>
            <p:ph type="sldNum" sz="quarter" idx="10"/>
          </p:nvPr>
        </p:nvSpPr>
        <p:spPr/>
        <p:txBody>
          <a:bodyPr/>
          <a:lstStyle/>
          <a:p>
            <a:fld id="{C63CA5ED-D50B-42B1-8AF4-223469C50DC6}" type="slidenum">
              <a:rPr lang="it-IT" altLang="it-IT"/>
              <a:pPr/>
              <a:t>8</a:t>
            </a:fld>
            <a:endParaRPr lang="it-IT" altLang="it-IT"/>
          </a:p>
        </p:txBody>
      </p:sp>
      <p:sp>
        <p:nvSpPr>
          <p:cNvPr id="899074" name="Rectangle 2">
            <a:extLst>
              <a:ext uri="{FF2B5EF4-FFF2-40B4-BE49-F238E27FC236}">
                <a16:creationId xmlns:a16="http://schemas.microsoft.com/office/drawing/2014/main" id="{D0A60D65-1C14-45EA-8B91-B63DDC608FA8}"/>
              </a:ext>
            </a:extLst>
          </p:cNvPr>
          <p:cNvSpPr>
            <a:spLocks noGrp="1" noChangeArrowheads="1"/>
          </p:cNvSpPr>
          <p:nvPr>
            <p:ph type="title"/>
          </p:nvPr>
        </p:nvSpPr>
        <p:spPr/>
        <p:txBody>
          <a:bodyPr/>
          <a:lstStyle/>
          <a:p>
            <a:r>
              <a:rPr lang="en-GB" altLang="it-IT" sz="2200"/>
              <a:t>Mercati e “fallimenti” del mercato</a:t>
            </a:r>
          </a:p>
        </p:txBody>
      </p:sp>
      <p:sp>
        <p:nvSpPr>
          <p:cNvPr id="899077" name="Rectangle 5">
            <a:extLst>
              <a:ext uri="{FF2B5EF4-FFF2-40B4-BE49-F238E27FC236}">
                <a16:creationId xmlns:a16="http://schemas.microsoft.com/office/drawing/2014/main" id="{A5A3D7C5-4D25-4B7B-B7DC-B66416C4CCD2}"/>
              </a:ext>
            </a:extLst>
          </p:cNvPr>
          <p:cNvSpPr>
            <a:spLocks noGrp="1" noChangeArrowheads="1"/>
          </p:cNvSpPr>
          <p:nvPr>
            <p:ph type="body" idx="1"/>
          </p:nvPr>
        </p:nvSpPr>
        <p:spPr bwMode="auto">
          <a:xfrm>
            <a:off x="1042988" y="2205038"/>
            <a:ext cx="7632700"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77850" indent="-577850"/>
            <a:r>
              <a:rPr lang="it-IT" altLang="it-IT" sz="1900" b="1">
                <a:solidFill>
                  <a:schemeClr val="hlink"/>
                </a:solidFill>
              </a:rPr>
              <a:t>Il “mercato” max il benessere della collettività</a:t>
            </a:r>
            <a:r>
              <a:rPr lang="it-IT" altLang="it-IT" sz="1900"/>
              <a:t>: </a:t>
            </a:r>
            <a:r>
              <a:rPr lang="it-IT" altLang="it-IT" sz="1900" b="1"/>
              <a:t>equilibrio parziale, equilibrio generale</a:t>
            </a:r>
            <a:r>
              <a:rPr lang="it-IT" altLang="it-IT" sz="1900"/>
              <a:t> (</a:t>
            </a:r>
            <a:r>
              <a:rPr lang="it-IT" altLang="it-IT" sz="1900" b="1"/>
              <a:t>Cap. 7)</a:t>
            </a:r>
            <a:r>
              <a:rPr lang="it-IT" altLang="it-IT" sz="1900"/>
              <a:t> e “teoremi fondamentali dell’economia del benessere”</a:t>
            </a:r>
          </a:p>
          <a:p>
            <a:pPr marL="577850" indent="-577850"/>
            <a:endParaRPr lang="it-IT" altLang="it-IT" sz="1900"/>
          </a:p>
          <a:p>
            <a:pPr marL="577850" indent="-577850"/>
            <a:r>
              <a:rPr lang="it-IT" altLang="it-IT" sz="1900"/>
              <a:t>… ma </a:t>
            </a:r>
            <a:r>
              <a:rPr lang="it-IT" altLang="it-IT" sz="1900" b="1">
                <a:solidFill>
                  <a:schemeClr val="hlink"/>
                </a:solidFill>
              </a:rPr>
              <a:t>in presenza di </a:t>
            </a:r>
            <a:r>
              <a:rPr lang="it-IT" altLang="it-IT" sz="1900" b="1" u="sng">
                <a:solidFill>
                  <a:schemeClr val="hlink"/>
                </a:solidFill>
              </a:rPr>
              <a:t>ipotesi</a:t>
            </a:r>
            <a:r>
              <a:rPr lang="it-IT" altLang="it-IT" sz="1900"/>
              <a:t>:</a:t>
            </a:r>
          </a:p>
          <a:p>
            <a:pPr marL="577850" indent="-577850">
              <a:buSzTx/>
              <a:buFont typeface="Wingdings" panose="05000000000000000000" pitchFamily="2" charset="2"/>
              <a:buAutoNum type="romanLcPeriod"/>
            </a:pPr>
            <a:r>
              <a:rPr lang="it-IT" altLang="it-IT" sz="1900" b="1"/>
              <a:t>ipotesi comporamentali</a:t>
            </a:r>
            <a:r>
              <a:rPr lang="it-IT" altLang="it-IT" sz="1900"/>
              <a:t> consumatore e imprese … contratti completi (</a:t>
            </a:r>
            <a:r>
              <a:rPr lang="it-IT" altLang="it-IT" sz="1900">
                <a:sym typeface="Wingdings" panose="05000000000000000000" pitchFamily="2" charset="2"/>
              </a:rPr>
              <a:t>)</a:t>
            </a:r>
          </a:p>
          <a:p>
            <a:pPr marL="577850" indent="-577850">
              <a:buSzTx/>
              <a:buFont typeface="Wingdings" panose="05000000000000000000" pitchFamily="2" charset="2"/>
              <a:buAutoNum type="romanLcPeriod"/>
            </a:pPr>
            <a:r>
              <a:rPr lang="it-IT" altLang="it-IT" sz="1900" b="1"/>
              <a:t> concorrenza perfetta</a:t>
            </a:r>
            <a:r>
              <a:rPr lang="it-IT" altLang="it-IT" sz="1900"/>
              <a:t> …</a:t>
            </a:r>
          </a:p>
          <a:p>
            <a:pPr marL="577850" indent="-577850">
              <a:buSzTx/>
              <a:buFont typeface="Wingdings" panose="05000000000000000000" pitchFamily="2" charset="2"/>
              <a:buAutoNum type="romanLcPeriod"/>
            </a:pPr>
            <a:r>
              <a:rPr lang="it-IT" altLang="it-IT" sz="1900" b="1"/>
              <a:t> </a:t>
            </a:r>
            <a:r>
              <a:rPr lang="it-IT" altLang="it-IT" sz="1900"/>
              <a:t>in </a:t>
            </a:r>
            <a:r>
              <a:rPr lang="it-IT" altLang="it-IT" sz="1900" b="1"/>
              <a:t>equilibrio </a:t>
            </a:r>
            <a:r>
              <a:rPr lang="it-IT" altLang="it-IT" sz="1900"/>
              <a:t>…</a:t>
            </a:r>
            <a:endParaRPr lang="it-IT" altLang="it-IT" sz="1900" b="1"/>
          </a:p>
          <a:p>
            <a:pPr marL="577850" indent="-577850"/>
            <a:endParaRPr lang="it-IT" altLang="it-IT" sz="1900"/>
          </a:p>
          <a:p>
            <a:pPr marL="577850" indent="-577850"/>
            <a:r>
              <a:rPr lang="it-IT" altLang="it-IT" sz="1900" b="1"/>
              <a:t>In assenza</a:t>
            </a:r>
            <a:r>
              <a:rPr lang="it-IT" altLang="it-IT" sz="1900"/>
              <a:t> di una o più condizioni, il ”</a:t>
            </a:r>
            <a:r>
              <a:rPr lang="it-IT" altLang="it-IT" sz="1900" b="1">
                <a:solidFill>
                  <a:schemeClr val="hlink"/>
                </a:solidFill>
              </a:rPr>
              <a:t>mercato fallisce</a:t>
            </a:r>
            <a:r>
              <a:rPr lang="it-IT" altLang="it-IT" sz="1900"/>
              <a:t>” nella sua </a:t>
            </a:r>
            <a:r>
              <a:rPr lang="it-IT" altLang="it-IT" sz="1900" b="1">
                <a:solidFill>
                  <a:schemeClr val="hlink"/>
                </a:solidFill>
              </a:rPr>
              <a:t>funzione allocativa</a:t>
            </a:r>
            <a:r>
              <a:rPr lang="it-IT" altLang="it-IT" sz="1900"/>
              <a:t> </a:t>
            </a:r>
            <a:r>
              <a:rPr lang="it-IT" altLang="it-IT" sz="1900">
                <a:sym typeface="Wingdings 3" panose="05040102010807070707" pitchFamily="18" charset="2"/>
              </a:rPr>
              <a:t> intervento dello </a:t>
            </a:r>
            <a:r>
              <a:rPr lang="it-IT" altLang="it-IT" sz="1900" b="1">
                <a:solidFill>
                  <a:schemeClr val="hlink"/>
                </a:solidFill>
                <a:sym typeface="Wingdings 3" panose="05040102010807070707" pitchFamily="18" charset="2"/>
              </a:rPr>
              <a:t>Stato</a:t>
            </a:r>
          </a:p>
          <a:p>
            <a:pPr marL="577850" indent="-577850"/>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99077">
                                            <p:txEl>
                                              <p:pRg st="0" end="0"/>
                                            </p:txEl>
                                          </p:spTgt>
                                        </p:tgtEl>
                                        <p:attrNameLst>
                                          <p:attrName>style.visibility</p:attrName>
                                        </p:attrNameLst>
                                      </p:cBhvr>
                                      <p:to>
                                        <p:strVal val="visible"/>
                                      </p:to>
                                    </p:set>
                                    <p:animEffect transition="in" filter="slide(fromBottom)">
                                      <p:cBhvr>
                                        <p:cTn id="7" dur="500"/>
                                        <p:tgtEl>
                                          <p:spTgt spid="8990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99077">
                                            <p:txEl>
                                              <p:pRg st="2" end="2"/>
                                            </p:txEl>
                                          </p:spTgt>
                                        </p:tgtEl>
                                        <p:attrNameLst>
                                          <p:attrName>style.visibility</p:attrName>
                                        </p:attrNameLst>
                                      </p:cBhvr>
                                      <p:to>
                                        <p:strVal val="visible"/>
                                      </p:to>
                                    </p:set>
                                    <p:animEffect transition="in" filter="slide(fromBottom)">
                                      <p:cBhvr>
                                        <p:cTn id="12" dur="500"/>
                                        <p:tgtEl>
                                          <p:spTgt spid="89907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99077">
                                            <p:txEl>
                                              <p:pRg st="3" end="3"/>
                                            </p:txEl>
                                          </p:spTgt>
                                        </p:tgtEl>
                                        <p:attrNameLst>
                                          <p:attrName>style.visibility</p:attrName>
                                        </p:attrNameLst>
                                      </p:cBhvr>
                                      <p:to>
                                        <p:strVal val="visible"/>
                                      </p:to>
                                    </p:set>
                                    <p:animEffect transition="in" filter="slide(fromBottom)">
                                      <p:cBhvr>
                                        <p:cTn id="17" dur="500"/>
                                        <p:tgtEl>
                                          <p:spTgt spid="89907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99077">
                                            <p:txEl>
                                              <p:pRg st="4" end="4"/>
                                            </p:txEl>
                                          </p:spTgt>
                                        </p:tgtEl>
                                        <p:attrNameLst>
                                          <p:attrName>style.visibility</p:attrName>
                                        </p:attrNameLst>
                                      </p:cBhvr>
                                      <p:to>
                                        <p:strVal val="visible"/>
                                      </p:to>
                                    </p:set>
                                    <p:animEffect transition="in" filter="slide(fromBottom)">
                                      <p:cBhvr>
                                        <p:cTn id="22" dur="500"/>
                                        <p:tgtEl>
                                          <p:spTgt spid="89907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899077">
                                            <p:txEl>
                                              <p:pRg st="5" end="5"/>
                                            </p:txEl>
                                          </p:spTgt>
                                        </p:tgtEl>
                                        <p:attrNameLst>
                                          <p:attrName>style.visibility</p:attrName>
                                        </p:attrNameLst>
                                      </p:cBhvr>
                                      <p:to>
                                        <p:strVal val="visible"/>
                                      </p:to>
                                    </p:set>
                                    <p:animEffect transition="in" filter="slide(fromBottom)">
                                      <p:cBhvr>
                                        <p:cTn id="27" dur="500"/>
                                        <p:tgtEl>
                                          <p:spTgt spid="899077">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899077">
                                            <p:txEl>
                                              <p:pRg st="7" end="7"/>
                                            </p:txEl>
                                          </p:spTgt>
                                        </p:tgtEl>
                                        <p:attrNameLst>
                                          <p:attrName>style.visibility</p:attrName>
                                        </p:attrNameLst>
                                      </p:cBhvr>
                                      <p:to>
                                        <p:strVal val="visible"/>
                                      </p:to>
                                    </p:set>
                                    <p:animEffect transition="in" filter="slide(fromBottom)">
                                      <p:cBhvr>
                                        <p:cTn id="32" dur="500"/>
                                        <p:tgtEl>
                                          <p:spTgt spid="89907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907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6E62D322-4104-4235-9478-6C796C28319C}"/>
              </a:ext>
            </a:extLst>
          </p:cNvPr>
          <p:cNvSpPr>
            <a:spLocks noGrp="1"/>
          </p:cNvSpPr>
          <p:nvPr>
            <p:ph type="sldNum" sz="quarter" idx="10"/>
          </p:nvPr>
        </p:nvSpPr>
        <p:spPr/>
        <p:txBody>
          <a:bodyPr/>
          <a:lstStyle/>
          <a:p>
            <a:fld id="{977C920A-2F8D-47DF-B335-4F801A23E9E4}" type="slidenum">
              <a:rPr lang="it-IT" altLang="it-IT"/>
              <a:pPr/>
              <a:t>9</a:t>
            </a:fld>
            <a:endParaRPr lang="it-IT" altLang="it-IT"/>
          </a:p>
        </p:txBody>
      </p:sp>
      <p:sp>
        <p:nvSpPr>
          <p:cNvPr id="907266" name="Rectangle 2">
            <a:extLst>
              <a:ext uri="{FF2B5EF4-FFF2-40B4-BE49-F238E27FC236}">
                <a16:creationId xmlns:a16="http://schemas.microsoft.com/office/drawing/2014/main" id="{632E00C9-4430-4178-8C61-4AB089AD259D}"/>
              </a:ext>
            </a:extLst>
          </p:cNvPr>
          <p:cNvSpPr>
            <a:spLocks noGrp="1" noChangeArrowheads="1"/>
          </p:cNvSpPr>
          <p:nvPr>
            <p:ph type="title"/>
          </p:nvPr>
        </p:nvSpPr>
        <p:spPr/>
        <p:txBody>
          <a:bodyPr/>
          <a:lstStyle/>
          <a:p>
            <a:r>
              <a:rPr lang="en-GB" altLang="it-IT" sz="2200"/>
              <a:t>Mercati e fallimenti del mercato</a:t>
            </a:r>
          </a:p>
        </p:txBody>
      </p:sp>
      <p:sp>
        <p:nvSpPr>
          <p:cNvPr id="907267" name="Rectangle 3">
            <a:extLst>
              <a:ext uri="{FF2B5EF4-FFF2-40B4-BE49-F238E27FC236}">
                <a16:creationId xmlns:a16="http://schemas.microsoft.com/office/drawing/2014/main" id="{1BD56CC2-CC4C-42B0-82C8-D012975262D5}"/>
              </a:ext>
            </a:extLst>
          </p:cNvPr>
          <p:cNvSpPr>
            <a:spLocks noGrp="1" noChangeArrowheads="1"/>
          </p:cNvSpPr>
          <p:nvPr>
            <p:ph type="body" idx="1"/>
          </p:nvPr>
        </p:nvSpPr>
        <p:spPr bwMode="auto">
          <a:xfrm>
            <a:off x="1042988" y="2133600"/>
            <a:ext cx="7632700" cy="4248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pPr>
            <a:r>
              <a:rPr lang="it-IT" altLang="it-IT" sz="1800" b="1">
                <a:solidFill>
                  <a:schemeClr val="hlink"/>
                </a:solidFill>
              </a:rPr>
              <a:t>Il mercato fallisce per due 2 tipi di motivazioni</a:t>
            </a:r>
            <a:endParaRPr lang="it-IT" altLang="it-IT" sz="1800"/>
          </a:p>
          <a:p>
            <a:pPr marL="533400" indent="-533400">
              <a:lnSpc>
                <a:spcPct val="80000"/>
              </a:lnSpc>
            </a:pPr>
            <a:endParaRPr lang="it-IT" altLang="it-IT" sz="1800"/>
          </a:p>
          <a:p>
            <a:pPr marL="533400" indent="-533400">
              <a:lnSpc>
                <a:spcPct val="80000"/>
              </a:lnSpc>
            </a:pPr>
            <a:endParaRPr lang="it-IT" altLang="it-IT" sz="1800"/>
          </a:p>
          <a:p>
            <a:pPr marL="533400" indent="-533400">
              <a:lnSpc>
                <a:spcPct val="80000"/>
              </a:lnSpc>
              <a:buClr>
                <a:schemeClr val="bg2"/>
              </a:buClr>
              <a:buSzTx/>
              <a:buFont typeface="Wingdings" panose="05000000000000000000" pitchFamily="2" charset="2"/>
              <a:buAutoNum type="arabicPeriod"/>
            </a:pPr>
            <a:r>
              <a:rPr lang="it-IT" altLang="it-IT" sz="1800" b="1">
                <a:solidFill>
                  <a:schemeClr val="bg2"/>
                </a:solidFill>
              </a:rPr>
              <a:t>Violazione</a:t>
            </a:r>
            <a:r>
              <a:rPr lang="it-IT" altLang="it-IT" sz="1800">
                <a:solidFill>
                  <a:schemeClr val="bg2"/>
                </a:solidFill>
              </a:rPr>
              <a:t> </a:t>
            </a:r>
            <a:r>
              <a:rPr lang="it-IT" altLang="it-IT" sz="1800" b="1">
                <a:solidFill>
                  <a:schemeClr val="bg2"/>
                </a:solidFill>
              </a:rPr>
              <a:t>dell’ipotesi comportamentale</a:t>
            </a:r>
            <a:r>
              <a:rPr lang="it-IT" altLang="it-IT" sz="1800">
                <a:solidFill>
                  <a:schemeClr val="bg2"/>
                </a:solidFill>
              </a:rPr>
              <a:t> </a:t>
            </a:r>
            <a:r>
              <a:rPr lang="it-IT" altLang="it-IT" sz="1800"/>
              <a:t>di </a:t>
            </a:r>
            <a:r>
              <a:rPr lang="it-IT" altLang="it-IT" sz="1800" b="1"/>
              <a:t>agenti</a:t>
            </a:r>
            <a:r>
              <a:rPr lang="it-IT" altLang="it-IT" sz="1800"/>
              <a:t> (consumatori ed imprese) </a:t>
            </a:r>
            <a:r>
              <a:rPr lang="it-IT" altLang="it-IT" sz="1800" b="1"/>
              <a:t>perfettamente razionali</a:t>
            </a:r>
            <a:r>
              <a:rPr lang="it-IT" altLang="it-IT" sz="1800"/>
              <a:t> ed “</a:t>
            </a:r>
            <a:r>
              <a:rPr lang="it-IT" altLang="it-IT" sz="1800" b="1"/>
              <a:t>atomistici</a:t>
            </a:r>
            <a:r>
              <a:rPr lang="it-IT" altLang="it-IT" sz="1800"/>
              <a:t>”:</a:t>
            </a:r>
          </a:p>
          <a:p>
            <a:pPr marL="533400" indent="-533400">
              <a:lnSpc>
                <a:spcPct val="80000"/>
              </a:lnSpc>
              <a:buClr>
                <a:schemeClr val="bg2"/>
              </a:buClr>
              <a:buSzTx/>
              <a:buFont typeface="Wingdings" panose="05000000000000000000" pitchFamily="2" charset="2"/>
              <a:buNone/>
            </a:pPr>
            <a:r>
              <a:rPr lang="it-IT" altLang="it-IT" sz="1800" b="1"/>
              <a:t>	</a:t>
            </a:r>
          </a:p>
          <a:p>
            <a:pPr marL="533400" indent="-533400">
              <a:lnSpc>
                <a:spcPct val="80000"/>
              </a:lnSpc>
              <a:buClr>
                <a:schemeClr val="bg2"/>
              </a:buClr>
              <a:buSzTx/>
              <a:buFont typeface="Wingdings" panose="05000000000000000000" pitchFamily="2" charset="2"/>
              <a:buNone/>
            </a:pPr>
            <a:r>
              <a:rPr lang="it-IT" altLang="it-IT" sz="1800" b="1"/>
              <a:t>	1a) </a:t>
            </a:r>
            <a:r>
              <a:rPr lang="it-IT" altLang="it-IT" sz="1800"/>
              <a:t>A e B (consumatori o imprese) non sono perfettamente razionali e in grado di sottoscrivere </a:t>
            </a:r>
            <a:r>
              <a:rPr lang="it-IT" altLang="it-IT" sz="1800" b="1"/>
              <a:t>contratti completi  (</a:t>
            </a:r>
            <a:r>
              <a:rPr lang="it-IT" altLang="it-IT" sz="1800" b="1">
                <a:sym typeface="Wingdings" panose="05000000000000000000" pitchFamily="2" charset="2"/>
              </a:rPr>
              <a:t> </a:t>
            </a:r>
            <a:r>
              <a:rPr lang="it-IT" altLang="it-IT" sz="1800" b="1"/>
              <a:t>Cap. 5)</a:t>
            </a:r>
            <a:endParaRPr lang="it-IT" altLang="it-IT" sz="1800"/>
          </a:p>
          <a:p>
            <a:pPr marL="533400" indent="-533400">
              <a:lnSpc>
                <a:spcPct val="80000"/>
              </a:lnSpc>
              <a:buClr>
                <a:schemeClr val="bg2"/>
              </a:buClr>
              <a:buSzTx/>
              <a:buFont typeface="Wingdings" panose="05000000000000000000" pitchFamily="2" charset="2"/>
              <a:buAutoNum type="arabicPeriod"/>
            </a:pPr>
            <a:endParaRPr lang="it-IT" altLang="it-IT" sz="1800"/>
          </a:p>
          <a:p>
            <a:pPr marL="533400" indent="-533400">
              <a:lnSpc>
                <a:spcPct val="80000"/>
              </a:lnSpc>
              <a:buFont typeface="Wingdings" panose="05000000000000000000" pitchFamily="2" charset="2"/>
              <a:buNone/>
            </a:pPr>
            <a:r>
              <a:rPr lang="it-IT" altLang="it-IT" sz="1800"/>
              <a:t>	</a:t>
            </a:r>
            <a:r>
              <a:rPr lang="it-IT" altLang="it-IT" sz="1800" b="1"/>
              <a:t>1b)</a:t>
            </a:r>
            <a:r>
              <a:rPr lang="it-IT" altLang="it-IT" sz="1800"/>
              <a:t> la scelta di A </a:t>
            </a:r>
            <a:r>
              <a:rPr lang="it-IT" altLang="it-IT" sz="1800" b="1"/>
              <a:t>influisce</a:t>
            </a:r>
            <a:r>
              <a:rPr lang="it-IT" altLang="it-IT" sz="1800"/>
              <a:t> sulla scelta di B: </a:t>
            </a:r>
            <a:r>
              <a:rPr lang="it-IT" altLang="it-IT" sz="1800">
                <a:solidFill>
                  <a:schemeClr val="bg2"/>
                </a:solidFill>
              </a:rPr>
              <a:t>“</a:t>
            </a:r>
            <a:r>
              <a:rPr lang="it-IT" altLang="it-IT" sz="1800" b="1">
                <a:solidFill>
                  <a:schemeClr val="bg2"/>
                </a:solidFill>
              </a:rPr>
              <a:t>esternalità</a:t>
            </a:r>
            <a:r>
              <a:rPr lang="it-IT" altLang="it-IT" sz="1800">
                <a:solidFill>
                  <a:schemeClr val="bg2"/>
                </a:solidFill>
              </a:rPr>
              <a:t>”</a:t>
            </a:r>
            <a:r>
              <a:rPr lang="it-IT" altLang="it-IT" sz="1800"/>
              <a:t> (</a:t>
            </a:r>
            <a:r>
              <a:rPr lang="it-IT" altLang="it-IT" sz="1800" b="1"/>
              <a:t>Cap. 10</a:t>
            </a:r>
            <a:r>
              <a:rPr lang="it-IT" altLang="it-IT" sz="1800"/>
              <a:t>)</a:t>
            </a:r>
          </a:p>
          <a:p>
            <a:pPr marL="533400" indent="-533400">
              <a:lnSpc>
                <a:spcPct val="80000"/>
              </a:lnSpc>
              <a:buFont typeface="Wingdings" panose="05000000000000000000" pitchFamily="2" charset="2"/>
              <a:buNone/>
            </a:pPr>
            <a:endParaRPr lang="it-IT" altLang="it-IT" sz="1800"/>
          </a:p>
          <a:p>
            <a:pPr marL="533400" indent="-533400">
              <a:lnSpc>
                <a:spcPct val="80000"/>
              </a:lnSpc>
              <a:buFont typeface="Wingdings" panose="05000000000000000000" pitchFamily="2" charset="2"/>
              <a:buNone/>
            </a:pPr>
            <a:r>
              <a:rPr lang="it-IT" altLang="it-IT" sz="1800"/>
              <a:t>	</a:t>
            </a:r>
            <a:r>
              <a:rPr lang="it-IT" altLang="it-IT" sz="1800" b="1"/>
              <a:t>1c)</a:t>
            </a:r>
            <a:r>
              <a:rPr lang="it-IT" altLang="it-IT" sz="1800"/>
              <a:t> il beneficio tratto da A dal consumo di un bene non diminuisce quello tratto da B (</a:t>
            </a:r>
            <a:r>
              <a:rPr lang="it-IT" altLang="it-IT" sz="1800" b="1"/>
              <a:t>non rivalità</a:t>
            </a:r>
            <a:r>
              <a:rPr lang="it-IT" altLang="it-IT" sz="1800"/>
              <a:t>) e A, B ed altri non possono essere esclusi dal consumo (</a:t>
            </a:r>
            <a:r>
              <a:rPr lang="it-IT" altLang="it-IT" sz="1800" b="1"/>
              <a:t>non escludibilità</a:t>
            </a:r>
            <a:r>
              <a:rPr lang="it-IT" altLang="it-IT" sz="1800"/>
              <a:t>): </a:t>
            </a:r>
            <a:r>
              <a:rPr lang="it-IT" altLang="it-IT" sz="1800">
                <a:solidFill>
                  <a:schemeClr val="bg2"/>
                </a:solidFill>
              </a:rPr>
              <a:t>“</a:t>
            </a:r>
            <a:r>
              <a:rPr lang="it-IT" altLang="it-IT" sz="1800" b="1">
                <a:solidFill>
                  <a:schemeClr val="bg2"/>
                </a:solidFill>
              </a:rPr>
              <a:t>beni pubblici</a:t>
            </a:r>
            <a:r>
              <a:rPr lang="it-IT" altLang="it-IT" sz="1800">
                <a:solidFill>
                  <a:schemeClr val="bg2"/>
                </a:solidFill>
              </a:rPr>
              <a:t>”</a:t>
            </a:r>
            <a:r>
              <a:rPr lang="it-IT" altLang="it-IT" sz="1800"/>
              <a:t> (</a:t>
            </a:r>
            <a:r>
              <a:rPr lang="it-IT" altLang="it-IT" sz="1800" b="1"/>
              <a:t>Cap. 10</a:t>
            </a:r>
            <a:r>
              <a:rPr lang="it-IT" altLang="it-IT" sz="1800"/>
              <a:t>)</a:t>
            </a:r>
          </a:p>
          <a:p>
            <a:pPr marL="533400" indent="-533400">
              <a:lnSpc>
                <a:spcPct val="80000"/>
              </a:lnSpc>
            </a:pPr>
            <a:endParaRPr lang="it-IT" altLang="it-IT" sz="1800"/>
          </a:p>
          <a:p>
            <a:pPr marL="533400" indent="-533400">
              <a:lnSpc>
                <a:spcPct val="80000"/>
              </a:lnSpc>
            </a:pP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07267">
                                            <p:txEl>
                                              <p:pRg st="0" end="0"/>
                                            </p:txEl>
                                          </p:spTgt>
                                        </p:tgtEl>
                                        <p:attrNameLst>
                                          <p:attrName>style.visibility</p:attrName>
                                        </p:attrNameLst>
                                      </p:cBhvr>
                                      <p:to>
                                        <p:strVal val="visible"/>
                                      </p:to>
                                    </p:set>
                                    <p:animEffect transition="in" filter="slide(fromBottom)">
                                      <p:cBhvr>
                                        <p:cTn id="7" dur="500"/>
                                        <p:tgtEl>
                                          <p:spTgt spid="907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07267">
                                            <p:txEl>
                                              <p:pRg st="3" end="3"/>
                                            </p:txEl>
                                          </p:spTgt>
                                        </p:tgtEl>
                                        <p:attrNameLst>
                                          <p:attrName>style.visibility</p:attrName>
                                        </p:attrNameLst>
                                      </p:cBhvr>
                                      <p:to>
                                        <p:strVal val="visible"/>
                                      </p:to>
                                    </p:set>
                                    <p:animEffect transition="in" filter="slide(fromBottom)">
                                      <p:cBhvr>
                                        <p:cTn id="12" dur="500"/>
                                        <p:tgtEl>
                                          <p:spTgt spid="90726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07267">
                                            <p:txEl>
                                              <p:pRg st="4" end="4"/>
                                            </p:txEl>
                                          </p:spTgt>
                                        </p:tgtEl>
                                        <p:attrNameLst>
                                          <p:attrName>style.visibility</p:attrName>
                                        </p:attrNameLst>
                                      </p:cBhvr>
                                      <p:to>
                                        <p:strVal val="visible"/>
                                      </p:to>
                                    </p:set>
                                    <p:animEffect transition="in" filter="slide(fromBottom)">
                                      <p:cBhvr>
                                        <p:cTn id="17" dur="500"/>
                                        <p:tgtEl>
                                          <p:spTgt spid="90726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07267">
                                            <p:txEl>
                                              <p:pRg st="5" end="5"/>
                                            </p:txEl>
                                          </p:spTgt>
                                        </p:tgtEl>
                                        <p:attrNameLst>
                                          <p:attrName>style.visibility</p:attrName>
                                        </p:attrNameLst>
                                      </p:cBhvr>
                                      <p:to>
                                        <p:strVal val="visible"/>
                                      </p:to>
                                    </p:set>
                                    <p:animEffect transition="in" filter="slide(fromBottom)">
                                      <p:cBhvr>
                                        <p:cTn id="22" dur="500"/>
                                        <p:tgtEl>
                                          <p:spTgt spid="907267">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07267">
                                            <p:txEl>
                                              <p:pRg st="7" end="7"/>
                                            </p:txEl>
                                          </p:spTgt>
                                        </p:tgtEl>
                                        <p:attrNameLst>
                                          <p:attrName>style.visibility</p:attrName>
                                        </p:attrNameLst>
                                      </p:cBhvr>
                                      <p:to>
                                        <p:strVal val="visible"/>
                                      </p:to>
                                    </p:set>
                                    <p:animEffect transition="in" filter="slide(fromBottom)">
                                      <p:cBhvr>
                                        <p:cTn id="27" dur="500"/>
                                        <p:tgtEl>
                                          <p:spTgt spid="907267">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07267">
                                            <p:txEl>
                                              <p:pRg st="9" end="9"/>
                                            </p:txEl>
                                          </p:spTgt>
                                        </p:tgtEl>
                                        <p:attrNameLst>
                                          <p:attrName>style.visibility</p:attrName>
                                        </p:attrNameLst>
                                      </p:cBhvr>
                                      <p:to>
                                        <p:strVal val="visible"/>
                                      </p:to>
                                    </p:set>
                                    <p:animEffect transition="in" filter="slide(fromBottom)">
                                      <p:cBhvr>
                                        <p:cTn id="32" dur="500"/>
                                        <p:tgtEl>
                                          <p:spTgt spid="907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7267" grpId="0" build="p"/>
    </p:bldLst>
  </p:timing>
</p:sld>
</file>

<file path=ppt/theme/theme1.xml><?xml version="1.0" encoding="utf-8"?>
<a:theme xmlns:a="http://schemas.openxmlformats.org/drawingml/2006/main" name="Capsule">
  <a:themeElements>
    <a:clrScheme name="">
      <a:dk1>
        <a:srgbClr val="000000"/>
      </a:dk1>
      <a:lt1>
        <a:srgbClr val="FFFFFF"/>
      </a:lt1>
      <a:dk2>
        <a:srgbClr val="000000"/>
      </a:dk2>
      <a:lt2>
        <a:srgbClr val="003366"/>
      </a:lt2>
      <a:accent1>
        <a:srgbClr val="99FFCC"/>
      </a:accent1>
      <a:accent2>
        <a:srgbClr val="33CCCC"/>
      </a:accent2>
      <a:accent3>
        <a:srgbClr val="FFFFFF"/>
      </a:accent3>
      <a:accent4>
        <a:srgbClr val="000000"/>
      </a:accent4>
      <a:accent5>
        <a:srgbClr val="CAFFE2"/>
      </a:accent5>
      <a:accent6>
        <a:srgbClr val="2DB9B9"/>
      </a:accent6>
      <a:hlink>
        <a:srgbClr val="666699"/>
      </a:hlink>
      <a:folHlink>
        <a:srgbClr val="CC99FF"/>
      </a:folHlink>
    </a:clrScheme>
    <a:fontScheme name="Personalizzato 1">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Tx/>
          <a:buSzTx/>
          <a:buFontTx/>
          <a:buNone/>
          <a:tabLst/>
          <a:defRPr kumimoji="0" lang="it-IT" altLang="it-IT"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6350" cap="flat" cmpd="sng" algn="ctr">
          <a:solidFill>
            <a:srgbClr val="0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Tx/>
          <a:buSzTx/>
          <a:buFontTx/>
          <a:buNone/>
          <a:tabLst/>
          <a:defRPr kumimoji="0" lang="it-IT" altLang="it-IT"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apsule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C:\Programmi\Microsoft Office\Templates\Presentation Designs\Capsule.pot</Template>
  <TotalTime>9292</TotalTime>
  <Words>5153</Words>
  <Application>Microsoft Office PowerPoint</Application>
  <PresentationFormat>Presentazione su schermo (4:3)</PresentationFormat>
  <Paragraphs>946</Paragraphs>
  <Slides>66</Slides>
  <Notes>61</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2</vt:i4>
      </vt:variant>
      <vt:variant>
        <vt:lpstr>Titoli diapositive</vt:lpstr>
      </vt:variant>
      <vt:variant>
        <vt:i4>66</vt:i4>
      </vt:variant>
    </vt:vector>
  </HeadingPairs>
  <TitlesOfParts>
    <vt:vector size="76" baseType="lpstr">
      <vt:lpstr>Arial</vt:lpstr>
      <vt:lpstr>Garamond</vt:lpstr>
      <vt:lpstr>Helvetica</vt:lpstr>
      <vt:lpstr>Symbol</vt:lpstr>
      <vt:lpstr>Tahoma</vt:lpstr>
      <vt:lpstr>Times New Roman</vt:lpstr>
      <vt:lpstr>Wingdings</vt:lpstr>
      <vt:lpstr>Capsule</vt:lpstr>
      <vt:lpstr>Immagine</vt:lpstr>
      <vt:lpstr>Equation</vt:lpstr>
      <vt:lpstr>Presentazione standard di PowerPoint</vt:lpstr>
      <vt:lpstr>Presentazione standard di PowerPoint</vt:lpstr>
      <vt:lpstr>L’esame per i FQ, i non FQ: «Nel mezzo del cammin di nostra vita…»</vt:lpstr>
      <vt:lpstr>Presentazione standard di PowerPoint</vt:lpstr>
      <vt:lpstr>Presentazione standard di PowerPoint</vt:lpstr>
      <vt:lpstr>Presentazione standard di PowerPoint</vt:lpstr>
      <vt:lpstr>Presentazione standard di PowerPoint</vt:lpstr>
      <vt:lpstr>Mercati e “fallimenti” del mercato</vt:lpstr>
      <vt:lpstr>Mercati e fallimenti del mercato</vt:lpstr>
      <vt:lpstr>Mercati e fallimenti del mercato</vt:lpstr>
      <vt:lpstr>Potere di mercato e forme di mercato “imperfettamente concorrenziali”</vt:lpstr>
      <vt:lpstr> Monopolio</vt:lpstr>
      <vt:lpstr>Monopolio: agenda</vt:lpstr>
      <vt:lpstr>i) Equazione [1] – L’equilibrio del monopolista</vt:lpstr>
      <vt:lpstr>i) Equazione [2] – L’equilibrio del monopolista</vt:lpstr>
      <vt:lpstr>i) Equazione [3] – L’equilibrio del monopolista:                     variazione del ricavo totale del monopolista e RMg</vt:lpstr>
      <vt:lpstr>i) Equazione [4] e [5] – L’equilibrio del monopolista:                           Il ricavo marginale del monopolista</vt:lpstr>
      <vt:lpstr>i) Ricavo medio (domanda) e ricavo marginale in monopolio:                 un esempio con domanda lineare</vt:lpstr>
      <vt:lpstr>i) Equazione [5], [6] e [7] – L’equilibrio del monopolista</vt:lpstr>
      <vt:lpstr>i) Figura 1 – L’equilibrio del monopolista e il suo profitto massimo</vt:lpstr>
      <vt:lpstr>ii) Monopolio e benessere della collettività</vt:lpstr>
      <vt:lpstr>ii) Figura 2 – Il costo sociale del monopolio: la perdita secca</vt:lpstr>
      <vt:lpstr>ii) Monopolio e benessere della collettività</vt:lpstr>
      <vt:lpstr>ii) Monopolio e benessere della collettività</vt:lpstr>
      <vt:lpstr>Il Referendum sull’acqua (12 e 13 giugno 2011)</vt:lpstr>
      <vt:lpstr>ii) Monopolio e benessere della collettività</vt:lpstr>
      <vt:lpstr>Referendum: 12 e 13 giugno 2011</vt:lpstr>
      <vt:lpstr>ii) Monopolio e benessere della collettività</vt:lpstr>
      <vt:lpstr>iii) Monopolio e discriminazione dei prezzi</vt:lpstr>
      <vt:lpstr>iii) Monopolio e discriminazione dei prezzi</vt:lpstr>
      <vt:lpstr>Figura 5 – Discriminazione perfetta dei prezzi e benessere della società</vt:lpstr>
      <vt:lpstr>iii) Monopolio e discriminazione dei prezzi</vt:lpstr>
      <vt:lpstr>Concorrenza monopolistica</vt:lpstr>
      <vt:lpstr>Concorrenza monopolistica: la differenziazione del prodotto</vt:lpstr>
      <vt:lpstr>Concorrenza monopolistica: il modello di E. H. Chamberlin</vt:lpstr>
      <vt:lpstr>i) Concorrenza monopolistica: equilibrio di breve periodo</vt:lpstr>
      <vt:lpstr>i) Figura 6 – L’equilibrio di breve periodo in concorrenza monopolistica</vt:lpstr>
      <vt:lpstr>ii) Concorrenza monopolistica: equilibrio di lungo periodo</vt:lpstr>
      <vt:lpstr>(ii) Figura 7m – L’ingresso in un mercato di concorrenza monopolistica</vt:lpstr>
      <vt:lpstr>ii) Figura 8m – L’equilibrio di lungo periodo in concorrenza monopolistica </vt:lpstr>
      <vt:lpstr>ii) Concorrenza monopolistica: equilibrio di lungo periodo</vt:lpstr>
      <vt:lpstr>ii) Figura 9 – Confronto di lungo periodo fra concorrenza monopolistica e concorrenza perfetta </vt:lpstr>
      <vt:lpstr>Oligopolio</vt:lpstr>
      <vt:lpstr>Oligopolio</vt:lpstr>
      <vt:lpstr>Oligopolio</vt:lpstr>
      <vt:lpstr>Oligopolio: agenda Diversi modelli, da testare empiricamente</vt:lpstr>
      <vt:lpstr>Equilibrio dell’impresa duopolista: i.a) duopoli non collusivi a schema fisso </vt:lpstr>
      <vt:lpstr>Equilibrio dell’impresa duopolista: i.a.2) duopolio di Bertrand</vt:lpstr>
      <vt:lpstr>Equazione [17] – Un confronto fra gli equilibri di monopolio, concorrenza perfetta, duopolio di Cournot e Bertrand</vt:lpstr>
      <vt:lpstr>Equilibrio dell’impresa duopolista: i.c) Oligopoli collusivi</vt:lpstr>
      <vt:lpstr>Figura 11 – La curva di domanda a gomito</vt:lpstr>
      <vt:lpstr>Equilibrio dell’impresa duopolista: i.c.1) Curva di domanda a gomito</vt:lpstr>
      <vt:lpstr>Equilibrio dell’impresa duopolista: i.c.2) Leadership di prezzo</vt:lpstr>
      <vt:lpstr>Equilibrio dell’impresa duopolista: i.c.3) Cartelli</vt:lpstr>
      <vt:lpstr>ii) Interazione strategica e teoria dei giochi (von Neumann, Morgenstern) ii.a) Elementi di un gioco</vt:lpstr>
      <vt:lpstr>Figura 12 – La matrice dei pagamenti (o pay-off): come si legge?</vt:lpstr>
      <vt:lpstr>ii) Interazione strategica e teoria dei giochi ii.b) Giochi non-cooperativi e cooperativi</vt:lpstr>
      <vt:lpstr>ii) Interazione strategica e teoria dei giochi ii.c) Giochi non-coop., strategia dominante, equilibrio di Nash</vt:lpstr>
      <vt:lpstr>Figura 13 – Equilibrio con strategie dominanti</vt:lpstr>
      <vt:lpstr>Figura 14 – E se esiste una sola strategia dominante?</vt:lpstr>
      <vt:lpstr>Figura 14bis – Equilibrio di Nash</vt:lpstr>
      <vt:lpstr>ii) Interazione strategica e teoria dei giochi ii.c) Giochi non-coop., strategia dominante, equilibrio di Nash</vt:lpstr>
      <vt:lpstr>ii) Interazione strategica e teoria dei giochi ii.c) Il dilemma del prigioniero</vt:lpstr>
      <vt:lpstr>Figura 15 – Il dilemma del prigioniero</vt:lpstr>
      <vt:lpstr>ii) Interazione strategica e teoria dei giochi ii.c) Dilemma del prigioniero: discussione</vt:lpstr>
      <vt:lpstr>ii) Interazione strategica e teoria dei giochi ii.d) giochi ripetuti e minacce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Massimo Loi</dc:creator>
  <cp:lastModifiedBy>Luca Cattani</cp:lastModifiedBy>
  <cp:revision>849</cp:revision>
  <dcterms:created xsi:type="dcterms:W3CDTF">2004-07-15T07:19:38Z</dcterms:created>
  <dcterms:modified xsi:type="dcterms:W3CDTF">2019-12-04T20:56:23Z</dcterms:modified>
</cp:coreProperties>
</file>