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53" r:id="rId2"/>
    <p:sldId id="280" r:id="rId3"/>
    <p:sldId id="281" r:id="rId4"/>
    <p:sldId id="285" r:id="rId5"/>
    <p:sldId id="257" r:id="rId6"/>
    <p:sldId id="286" r:id="rId7"/>
    <p:sldId id="287" r:id="rId8"/>
    <p:sldId id="288" r:id="rId9"/>
    <p:sldId id="344" r:id="rId10"/>
    <p:sldId id="289" r:id="rId11"/>
    <p:sldId id="290" r:id="rId12"/>
    <p:sldId id="291" r:id="rId13"/>
    <p:sldId id="345" r:id="rId14"/>
    <p:sldId id="293" r:id="rId15"/>
    <p:sldId id="336" r:id="rId16"/>
    <p:sldId id="297" r:id="rId17"/>
    <p:sldId id="298" r:id="rId18"/>
    <p:sldId id="325" r:id="rId19"/>
    <p:sldId id="348" r:id="rId20"/>
    <p:sldId id="327" r:id="rId21"/>
    <p:sldId id="275" r:id="rId22"/>
    <p:sldId id="349" r:id="rId23"/>
    <p:sldId id="354" r:id="rId24"/>
    <p:sldId id="330" r:id="rId25"/>
    <p:sldId id="334" r:id="rId26"/>
    <p:sldId id="347" r:id="rId27"/>
    <p:sldId id="300" r:id="rId28"/>
    <p:sldId id="301" r:id="rId29"/>
    <p:sldId id="343" r:id="rId30"/>
  </p:sldIdLst>
  <p:sldSz cx="9144000" cy="6858000" type="screen4x3"/>
  <p:notesSz cx="6858000" cy="9144000"/>
  <p:defaultTextStyle>
    <a:defPPr>
      <a:defRPr lang="it-IT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66FF66"/>
    <a:srgbClr val="FFFF66"/>
    <a:srgbClr val="FFFF00"/>
    <a:srgbClr val="FF5050"/>
    <a:srgbClr val="00FF00"/>
    <a:srgbClr val="3333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5666" autoAdjust="0"/>
  </p:normalViewPr>
  <p:slideViewPr>
    <p:cSldViewPr>
      <p:cViewPr varScale="1">
        <p:scale>
          <a:sx n="65" d="100"/>
          <a:sy n="65" d="100"/>
        </p:scale>
        <p:origin x="19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FA9A5990-8DB6-4B23-B74C-1284D0008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78E380F4-C4CE-4903-AF4E-D867403134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0308" name="Rectangle 4">
            <a:extLst>
              <a:ext uri="{FF2B5EF4-FFF2-40B4-BE49-F238E27FC236}">
                <a16:creationId xmlns:a16="http://schemas.microsoft.com/office/drawing/2014/main" id="{428FD80F-F0B6-46A8-AC14-FF87EAE4EA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0309" name="Rectangle 5">
            <a:extLst>
              <a:ext uri="{FF2B5EF4-FFF2-40B4-BE49-F238E27FC236}">
                <a16:creationId xmlns:a16="http://schemas.microsoft.com/office/drawing/2014/main" id="{99BFA2BB-4332-4E19-BEF5-F546BAA9D7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34CCE90C-4707-4601-BEFF-B7D5013EB18C}" type="slidenum">
              <a:rPr lang="en-GB" altLang="it-IT"/>
              <a:pPr/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B9DA99B-28B6-4D50-8B1E-1C8FA65644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64673EF-6B34-408A-B92C-9CE0649B82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6E144DC-92E9-4093-8836-2561BA7732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E6D53DE6-1CD3-4648-84DB-F64C07A4B6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99D965B7-D7E2-4DCC-B566-20BDF98028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6E83224A-7529-43C0-A157-B84D56C61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60A78A0C-469C-4001-AA81-6B89F90CE88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E52884A-D2B6-4740-9A01-2B44DF6DA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01C44F-CD3E-47CF-82D2-1A1EAEB13100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6BD5EBF-4779-42AA-BD3D-582C79E9A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694A80B-1EB1-446B-851E-2A6C29F1F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706D48B-10F6-40FA-8EB6-B866B47B6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D2DA1D-1252-4EF6-9A92-E93D038CC698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45C8271-50D5-4534-994E-35B1575AA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E66A79F-6056-4A03-B283-3B97EA4E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t-IT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C81D3A1-D87B-42DB-97F1-DE6D15370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689EAC-306B-47CD-8D91-DDEAAF4C3343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F2CC693-1283-47A0-883C-674D6E80C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9B9A8E6-2A8A-4510-A00B-83971CA54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8CF6444-BBBF-4F3F-B2F0-7179656AA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541586-1F51-40D2-9A81-E8BB93997C09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1698980-738F-473D-953B-1BB12B400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C1BF600-1726-4D9F-B9C7-E9107E72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6041BF6-A9A9-4F1F-969A-8A2DA5A73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7408B5-D5E0-40C4-8D1E-9C07BA455A6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BAC074E-F2B8-4AA6-983F-C4001AB0B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9046801-DE24-4DC8-B0EB-5A3B890CC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5AFB058-5BE6-419C-AA5B-5DB6086F0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895FC0-6E09-4173-8192-DA350AECAF4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5661240-322E-4B8C-A190-ABADED4E1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8C4678C-CEC7-4FB9-A89E-42C15E024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6038CEE-AA7D-4F56-BA06-7E53220DF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4BBDE7-BC3D-4C24-B2A8-218DC01B2B56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BE9E219-9572-4022-BE33-69D882326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CF49022-827B-46B8-BD40-35D91EB68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68EA2CD-D680-4609-90AC-D44A8BA00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604BF3-9BE8-4574-BB52-7D31032A3F1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7F87630-B6AF-4CD1-80DB-E5538028F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37AEC87-F16E-4822-883C-CEC21AAFC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t-IT" sz="8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7FDC5F4-838A-451F-BD7A-00439CE2A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A2B028-97E5-47EA-8DED-F745F44EDCFF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3F56F18-3A5C-4CFF-B880-9BA6AF70E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BAA4627-C12D-4E5B-934E-AE7D9E1F6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t-IT" sz="8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1506FCD-CCD6-45C6-83BA-04BADAC62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B4ED2E-8116-480B-B8D4-DC315A3F344B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6ABA49F-5D5A-4FF1-8B8A-6553C76A3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785B4F6-A1A4-471A-A0BE-E688C916F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37BF838-E6D4-4441-A48B-420F53A30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9C568B-2DD6-4A78-B627-AEBC1D31D280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21D9052-F342-490E-BFEE-5EC02A661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F9A6D2-73EF-4091-B10C-FFF9A1FF4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0C4F5BC-2FB5-4640-A32F-CA13C6A80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5A0983-BB5C-4449-AB17-91F52190778B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7783298-0DA7-41F8-8B66-D555D1569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F5FA679-7DC7-4247-80E8-CF9325A5A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2050744-FF1C-4F6D-B2E1-BE1E9C6C9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D6410E-8982-4EE7-B15F-005CA6E80D50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C2A7D7B-6A58-4DAC-B48B-CDA2A7682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6077DB5-9FF4-474F-A350-4072F509D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910DF03-55BF-4733-93DA-E5B53664A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EDA60A-EB4B-49FC-B032-8795AB9D9833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C3BFA1B-F510-4A32-8739-B82A0E92E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2EF9600-F0FB-4536-B8CD-CB682336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BE65AC5-A051-4159-9AFA-2478F7B0E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BD7B49-C349-4DF0-8AE3-C7F64F3FB2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51FC1F2-6FE8-43E1-8A45-CB9FC8C4A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13D558E-55F0-4F5D-A3D3-7F0B2D72F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2BDFE5D-9E8D-4280-997B-55AD31723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6C284F-7DE5-4FFC-985E-A452B52CAB5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7E5C84C-7C17-4B50-95DC-2A6590601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01607F7-4AB5-463C-A39A-3EDF34090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37A4961-33C9-447C-95D8-102D76A9B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46E17F-D062-4EE4-84EF-DACAB72A0B4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442DD86-A7BC-4BBA-8C3E-E13C837BB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1B1A656-1321-4998-8400-60F9FA5B4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92812E3-5799-434F-B979-4353B3E01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7DCB9F-7A66-4FF5-AA6A-B5BCE3E327B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98D333C-9F21-43D6-80B9-2CC289FEB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856421E-CFA1-4D01-99D1-41D033D3B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6698358-D317-4F7A-9D61-927D50427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D4C445-58F1-418D-88E0-40E80AF2F8F5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F89B08B-487F-4492-B566-76DDDDC66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4623441-2006-4C98-AA7C-E0083974A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48FE62E-C183-4966-BC29-73D121AA5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3519C-0889-47A5-B871-C4FC3428650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DF013CA-75D4-4F47-BC80-2FDD0CB08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529A54B-1457-45F2-B006-113031A96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FDB7861-FE15-4C42-99B6-C17A56DE0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AA9B67-07B0-4296-8906-E99BA2E118B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A17D298-4070-4740-94C5-3AD165076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5DCD719-7F6C-4EE0-9C0E-0FB290817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E7E9B4A-A5CB-4197-B1E9-2EE2B281F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3018AE-28C9-4302-B1A6-72538D23AEA9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AD283C4-8160-441A-897D-83A7046BF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D0C7C1D-DDE8-484B-8BD7-9DA017973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8F27F7B-D7A3-4C80-B488-DE4FB028A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287B78-77FD-4FA1-A3D2-25EAFA41B921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42E225F-3D0A-456B-AC62-440DC5494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F12A9AF-CA6B-4196-994B-2AB73F528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35E1FAD-700D-4FA0-A79D-B6CBCC161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36E5F8-F559-4E50-A60A-B851693ED195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B54D18-423E-4BF1-9209-B2A1954E3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FC128DF-4E56-42F3-8D16-90C42A09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it-IT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1A2B256-2F75-4C75-9EF6-C802F7C2A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A94A02-E50F-4A36-9AB4-BAB6C75E8BD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1B199E0-1865-4B92-8DA4-7EFFB7538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565660-9A15-4DA7-B45D-7327DFA77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it-IT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A6254B2-C735-44A4-B157-D39D2B2B4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CB2562-8FEC-4D6D-A606-ED96C901AE58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366B7CE-745A-45A4-A845-1400387DC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447323E-4AFE-4720-AC67-61274DE25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t-IT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2353AA2-396B-4CCC-9E9C-9DB5FC80D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D0DB35-E72E-4A3E-820F-8587E823662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A3C5C2A-E34A-45BF-87FB-6CFDA0340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88D8640-9A0C-466D-9AA8-52337211B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A66D60-67AC-49BA-AAC2-741B77EF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kumimoji="1" lang="en-GB" altLang="it-IT" sz="2400">
              <a:latin typeface="Times New Roman" panose="02020603050405020304" pitchFamily="18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5127B70-1338-4368-BF43-71C736417D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714F60D-7921-43CE-911B-BE66876017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0EC850A9-DF7B-4C12-9989-965C1162D35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16463" y="3908425"/>
            <a:ext cx="4176712" cy="1633538"/>
            <a:chOff x="2971" y="2462"/>
            <a:chExt cx="2631" cy="1029"/>
          </a:xfrm>
        </p:grpSpPr>
        <p:graphicFrame>
          <p:nvGraphicFramePr>
            <p:cNvPr id="6" name="Object 14">
              <a:extLst>
                <a:ext uri="{FF2B5EF4-FFF2-40B4-BE49-F238E27FC236}">
                  <a16:creationId xmlns:a16="http://schemas.microsoft.com/office/drawing/2014/main" id="{C3A3AED2-A653-46F9-9664-159AECF190BD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2971" y="2462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4" name="Immagine" r:id="rId3" imgW="322729" imgH="322729" progId="Word.Picture.8">
                    <p:embed/>
                  </p:oleObj>
                </mc:Choice>
                <mc:Fallback>
                  <p:oleObj name="Immagine" r:id="rId3" imgW="322729" imgH="322729" progId="Word.Picture.8">
                    <p:embed/>
                    <p:pic>
                      <p:nvPicPr>
                        <p:cNvPr id="2071" name="Object 14">
                          <a:extLst>
                            <a:ext uri="{FF2B5EF4-FFF2-40B4-BE49-F238E27FC236}">
                              <a16:creationId xmlns:a16="http://schemas.microsoft.com/office/drawing/2014/main" id="{5958F7A5-4DF6-4A1B-848E-984E0D5EF7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2462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66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192BAE37-44EC-4748-8D97-5A059F5ABB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0" y="2931"/>
              <a:ext cx="2132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it-IT" altLang="it-IT" sz="2800" b="1">
                  <a:solidFill>
                    <a:srgbClr val="000000"/>
                  </a:solidFill>
                </a:rPr>
                <a:t>Contabilità nazionale e variabili macroeconomiche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CBF95992-F6EE-471A-84AA-E1994EAEF9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76375" y="2708275"/>
            <a:ext cx="3095625" cy="763588"/>
            <a:chOff x="930" y="1126"/>
            <a:chExt cx="1950" cy="481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2FFC3F32-7922-412E-A3CB-1E818D7CAE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800000">
              <a:off x="930" y="1153"/>
              <a:ext cx="1950" cy="454"/>
              <a:chOff x="2288" y="3080"/>
              <a:chExt cx="3072" cy="201"/>
            </a:xfrm>
          </p:grpSpPr>
          <p:sp>
            <p:nvSpPr>
              <p:cNvPr id="11" name="AutoShape 20">
                <a:extLst>
                  <a:ext uri="{FF2B5EF4-FFF2-40B4-BE49-F238E27FC236}">
                    <a16:creationId xmlns:a16="http://schemas.microsoft.com/office/drawing/2014/main" id="{64341608-5119-491D-B9E3-0DCD6C546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288" y="3080"/>
                <a:ext cx="2914" cy="2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ECFFA2C7-8BF1-410E-9601-458652D24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3080"/>
                <a:ext cx="164" cy="201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0" name="Text Box 24">
              <a:extLst>
                <a:ext uri="{FF2B5EF4-FFF2-40B4-BE49-F238E27FC236}">
                  <a16:creationId xmlns:a16="http://schemas.microsoft.com/office/drawing/2014/main" id="{D0F01D72-7CF0-443E-98C9-1FA528EC823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02" y="1126"/>
              <a:ext cx="1678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it-IT" sz="3400"/>
                <a:t>ECONOMIA</a:t>
              </a:r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4E6281C4-D4B6-4948-831F-1C6536D21A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16463" y="1365250"/>
            <a:ext cx="4002087" cy="1200150"/>
            <a:chOff x="2971" y="860"/>
            <a:chExt cx="2521" cy="756"/>
          </a:xfrm>
        </p:grpSpPr>
        <p:graphicFrame>
          <p:nvGraphicFramePr>
            <p:cNvPr id="14" name="Object 12">
              <a:extLst>
                <a:ext uri="{FF2B5EF4-FFF2-40B4-BE49-F238E27FC236}">
                  <a16:creationId xmlns:a16="http://schemas.microsoft.com/office/drawing/2014/main" id="{72E7E409-72BE-4BFD-BB7F-AF25E0FE62C6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2971" y="860"/>
            <a:ext cx="363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5" name="Immagine" r:id="rId5" imgW="457581" imgH="447683" progId="Word.Picture.8">
                    <p:embed/>
                  </p:oleObj>
                </mc:Choice>
                <mc:Fallback>
                  <p:oleObj name="Immagine" r:id="rId5" imgW="457581" imgH="447683" progId="Word.Picture.8">
                    <p:embed/>
                    <p:pic>
                      <p:nvPicPr>
                        <p:cNvPr id="2065" name="Object 12">
                          <a:extLst>
                            <a:ext uri="{FF2B5EF4-FFF2-40B4-BE49-F238E27FC236}">
                              <a16:creationId xmlns:a16="http://schemas.microsoft.com/office/drawing/2014/main" id="{01A17F67-7596-4C33-A912-86F7880238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860"/>
                          <a:ext cx="363" cy="35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66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06A84448-1760-426B-AC90-F2481FF44E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5" y="1056"/>
              <a:ext cx="19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it-IT" altLang="it-IT" sz="2800" b="1">
                  <a:solidFill>
                    <a:srgbClr val="000000"/>
                  </a:solidFill>
                </a:rPr>
                <a:t>Macroeconomia: misurazione e determinazione del PIL</a:t>
              </a:r>
            </a:p>
          </p:txBody>
        </p:sp>
      </p:grpSp>
      <p:grpSp>
        <p:nvGrpSpPr>
          <p:cNvPr id="16" name="Group 49">
            <a:extLst>
              <a:ext uri="{FF2B5EF4-FFF2-40B4-BE49-F238E27FC236}">
                <a16:creationId xmlns:a16="http://schemas.microsoft.com/office/drawing/2014/main" id="{CCA68AA1-90EA-4F82-9857-3DBDC46364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57713" y="2695575"/>
            <a:ext cx="3959225" cy="776288"/>
            <a:chOff x="2871" y="1698"/>
            <a:chExt cx="2494" cy="489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F59E3D8E-8C7C-46DF-946D-818DA0DEED3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71" y="1735"/>
              <a:ext cx="2132" cy="452"/>
              <a:chOff x="2288" y="3080"/>
              <a:chExt cx="3072" cy="201"/>
            </a:xfrm>
          </p:grpSpPr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1AB2B18A-57F4-4F24-BFD0-43DD4569FD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2288" y="3080"/>
                <a:ext cx="2914" cy="200"/>
              </a:xfrm>
              <a:prstGeom prst="roundRect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" name="AutoShape 7">
                <a:extLst>
                  <a:ext uri="{FF2B5EF4-FFF2-40B4-BE49-F238E27FC236}">
                    <a16:creationId xmlns:a16="http://schemas.microsoft.com/office/drawing/2014/main" id="{720580ED-B015-4618-931E-5083F89865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96" y="3080"/>
                <a:ext cx="164" cy="201"/>
              </a:xfrm>
              <a:prstGeom prst="flowChartDelay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BE662B1E-39EF-4EF1-87C8-AD2D1AB0D7E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052" y="1698"/>
              <a:ext cx="2313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it-IT" sz="3400" b="1">
                  <a:solidFill>
                    <a:schemeClr val="bg1"/>
                  </a:solidFill>
                </a:rPr>
                <a:t>ECONOMIA</a:t>
              </a:r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id="{AA0689AA-6114-4327-8A11-3AAB3D3ECD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68D274B-A35A-4CF7-A77B-276A2901E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3CF6486-2769-44B3-90B9-FD185C5A7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fld id="{D6F99785-F785-466E-ABE8-D433099C0B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E9C9962-3539-48C9-902B-727FA41803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78777-45F4-402A-A779-43487C2DE5B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47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57338"/>
            <a:ext cx="2057400" cy="4568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19800" cy="4568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B4B3EBC-F2F5-4CDC-A979-E9D5C25783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03861-6273-49F3-A380-81425F9FBB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260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C30DC22-4F44-456E-BF5E-0BBE72DE1C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E3E1E-15B9-4112-B3AD-E1B885E308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70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1C0D2FB-C825-4BA0-91D8-F79AF7C2E2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EE9F-2991-49DF-9B12-13C0C3223F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78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D92C856-5143-444E-B22E-EA04ED253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86A1A-681C-4DA8-8F07-DDFA54FDDD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317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BBF341-9E62-493F-8D80-578BE4D81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lnSpc>
                <a:spcPct val="12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C46BDA-2EC5-4DDA-ADE0-F23F82AE1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lnSpc>
                <a:spcPct val="12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C2A3A-0C0F-4BA0-814A-2FB3E6B7D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E8F5-882E-4262-98BD-E70C80CDA7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4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FD0AF56-FCE6-4547-B943-814735F63F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6596F-6ACC-48A7-A1E9-F9E0D713C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795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C749FAD-211C-4568-A1D9-8B587D1122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CE4BC-508D-42B5-857B-DCD61D4FEC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096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86461E3-44CF-40CE-8149-358F2D9B3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12A35-3479-461A-B92D-715CC7B571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37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23D692A-8448-4A29-8B89-C478E9A228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A6D52-E6DD-4E8B-9349-94A240FBAB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90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13E4DCA-9FD4-417A-9369-146E106F36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CED56-EB47-4DEC-9478-CC29071DFC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046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3868CCCA-1A15-4142-8C8F-825D6704FE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CB2EC-169D-4B31-9863-9809010A84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925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FE1CF65-0024-4F93-A0F8-91D8506AA4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66823-740C-475F-B215-BFF82E218C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04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D0CA4D9-B809-4309-AF81-BAC6B2E914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ED087-6F35-4C88-9A79-49E473FA72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756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7203417-639D-4B3C-863B-C4806A376E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7" name="Rectangle 3">
              <a:extLst>
                <a:ext uri="{FF2B5EF4-FFF2-40B4-BE49-F238E27FC236}">
                  <a16:creationId xmlns:a16="http://schemas.microsoft.com/office/drawing/2014/main" id="{457FB00B-41E1-4F3F-A5E8-9AA2C8E8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8" name="Rectangle 4">
              <a:extLst>
                <a:ext uri="{FF2B5EF4-FFF2-40B4-BE49-F238E27FC236}">
                  <a16:creationId xmlns:a16="http://schemas.microsoft.com/office/drawing/2014/main" id="{A79C76EF-47A1-417C-BEE6-CB0AF04E6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1451B319-474F-495F-B27E-664D3F4374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5946775"/>
            <a:ext cx="587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2600" b="1">
                <a:solidFill>
                  <a:schemeClr val="bg1"/>
                </a:solidFill>
              </a:defRPr>
            </a:lvl1pPr>
          </a:lstStyle>
          <a:p>
            <a:fld id="{A902DCB0-90E6-4102-BDE9-9ADE2BBC508E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28" name="Group 11">
            <a:extLst>
              <a:ext uri="{FF2B5EF4-FFF2-40B4-BE49-F238E27FC236}">
                <a16:creationId xmlns:a16="http://schemas.microsoft.com/office/drawing/2014/main" id="{FED26F96-5651-467A-AD4F-79D74770DEF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58888" y="1484313"/>
            <a:ext cx="7391400" cy="576262"/>
            <a:chOff x="144" y="1248"/>
            <a:chExt cx="4656" cy="201"/>
          </a:xfrm>
        </p:grpSpPr>
        <p:sp>
          <p:nvSpPr>
            <p:cNvPr id="1035" name="AutoShape 12">
              <a:extLst>
                <a:ext uri="{FF2B5EF4-FFF2-40B4-BE49-F238E27FC236}">
                  <a16:creationId xmlns:a16="http://schemas.microsoft.com/office/drawing/2014/main" id="{E05554E4-5E15-4DE6-8764-8197F5F1B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" name="AutoShape 13">
              <a:extLst>
                <a:ext uri="{FF2B5EF4-FFF2-40B4-BE49-F238E27FC236}">
                  <a16:creationId xmlns:a16="http://schemas.microsoft.com/office/drawing/2014/main" id="{43314689-77DF-4E8A-A61F-2D04E4B1B2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1029" name="Group 30">
            <a:extLst>
              <a:ext uri="{FF2B5EF4-FFF2-40B4-BE49-F238E27FC236}">
                <a16:creationId xmlns:a16="http://schemas.microsoft.com/office/drawing/2014/main" id="{EA0EABDE-8E90-4D91-BAF9-326BC35901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76600" y="131763"/>
            <a:ext cx="5867400" cy="701675"/>
            <a:chOff x="2064" y="83"/>
            <a:chExt cx="3696" cy="442"/>
          </a:xfrm>
        </p:grpSpPr>
        <p:graphicFrame>
          <p:nvGraphicFramePr>
            <p:cNvPr id="1033" name="Object 14">
              <a:extLst>
                <a:ext uri="{FF2B5EF4-FFF2-40B4-BE49-F238E27FC236}">
                  <a16:creationId xmlns:a16="http://schemas.microsoft.com/office/drawing/2014/main" id="{ECBE1E8F-5C6C-4E1C-9FAC-9B559259E9E5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2064" y="164"/>
            <a:ext cx="29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Immagine" r:id="rId19" imgW="322729" imgH="322729" progId="Word.Picture.8">
                    <p:embed/>
                  </p:oleObj>
                </mc:Choice>
                <mc:Fallback>
                  <p:oleObj name="Immagine" r:id="rId19" imgW="322729" imgH="322729" progId="Word.Picture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4"/>
                          <a:ext cx="294" cy="29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66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Rectangle 16">
              <a:extLst>
                <a:ext uri="{FF2B5EF4-FFF2-40B4-BE49-F238E27FC236}">
                  <a16:creationId xmlns:a16="http://schemas.microsoft.com/office/drawing/2014/main" id="{05847A5C-0326-40DA-9B6D-3B30E6147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1" y="83"/>
              <a:ext cx="33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it-IT" altLang="it-IT" b="1"/>
                <a:t>Contabilità nazionale e variabili macroeconomiche</a:t>
              </a:r>
            </a:p>
          </p:txBody>
        </p:sp>
      </p:grpSp>
      <p:sp>
        <p:nvSpPr>
          <p:cNvPr id="1030" name="Text Box 19">
            <a:extLst>
              <a:ext uri="{FF2B5EF4-FFF2-40B4-BE49-F238E27FC236}">
                <a16:creationId xmlns:a16="http://schemas.microsoft.com/office/drawing/2014/main" id="{A419136B-008A-4E60-B0B4-09B9D5511E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15888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/>
              <a:t>ECONOMIA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C34B214D-545B-4EDF-9223-B3F9FB2758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1913" y="1557338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9F715227-428C-464C-9003-687F510BB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557338"/>
            <a:ext cx="6985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Figura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post.it/2016/04/26/calcolare-pi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FCE51B7-13C1-490E-B79E-C524A83462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4076700"/>
            <a:ext cx="8351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ISTITUZIONI DI ECONOMIA POLITICA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Cattani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7: Le principali variabili macroeconomiche e la contabilità nazionale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dicembre 2019</a:t>
            </a:r>
          </a:p>
        </p:txBody>
      </p:sp>
      <p:pic>
        <p:nvPicPr>
          <p:cNvPr id="19459" name="Picture 4" descr="SigilloLogoLAST_WhiteOK">
            <a:extLst>
              <a:ext uri="{FF2B5EF4-FFF2-40B4-BE49-F238E27FC236}">
                <a16:creationId xmlns:a16="http://schemas.microsoft.com/office/drawing/2014/main" id="{03112AD1-FFE0-4395-B047-9CC90816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2642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4">
            <a:extLst>
              <a:ext uri="{FF2B5EF4-FFF2-40B4-BE49-F238E27FC236}">
                <a16:creationId xmlns:a16="http://schemas.microsoft.com/office/drawing/2014/main" id="{1EB954FB-E688-4435-AC6F-26C5B818C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A798B0-9B57-4F44-B4A0-1BDAC734B45B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10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CD6C049-888D-458E-91F4-FC6E8F8A0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 dirty="0">
                <a:solidFill>
                  <a:schemeClr val="bg2"/>
                </a:solidFill>
              </a:rPr>
              <a:t>Il Prodotto Interno Lordo: definizione e elementi definitori</a:t>
            </a:r>
            <a:endParaRPr lang="en-US" altLang="it-IT" sz="2100" dirty="0">
              <a:solidFill>
                <a:schemeClr val="bg2"/>
              </a:solidFill>
            </a:endParaRPr>
          </a:p>
        </p:txBody>
      </p:sp>
      <p:sp>
        <p:nvSpPr>
          <p:cNvPr id="862211" name="Rectangle 3">
            <a:extLst>
              <a:ext uri="{FF2B5EF4-FFF2-40B4-BE49-F238E27FC236}">
                <a16:creationId xmlns:a16="http://schemas.microsoft.com/office/drawing/2014/main" id="{25C2C2FA-58B9-4C26-9CD9-75BD3B0D68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71550" y="2060575"/>
            <a:ext cx="792162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/>
            <a:r>
              <a:rPr lang="it-IT" altLang="it-IT" sz="2000" b="1">
                <a:solidFill>
                  <a:schemeClr val="bg2"/>
                </a:solidFill>
                <a:sym typeface="Wingdings 3" panose="05040102010807070707" pitchFamily="18" charset="2"/>
              </a:rPr>
              <a:t>5 elementi definitori</a:t>
            </a:r>
          </a:p>
          <a:p>
            <a:pPr marL="495300" indent="-495300" eaLnBrk="1" hangingPunct="1"/>
            <a:endParaRPr lang="it-IT" altLang="it-IT" sz="2000" b="1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3"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Beni e servizi finali prodotti</a:t>
            </a:r>
            <a:r>
              <a:rPr lang="it-IT" altLang="it-IT" sz="2000" b="1" i="1" u="sng">
                <a:solidFill>
                  <a:srgbClr val="3333FF"/>
                </a:solidFill>
                <a:sym typeface="Wingdings 3" panose="05040102010807070707" pitchFamily="18" charset="2"/>
              </a:rPr>
              <a:t> in un intervallo di tempo</a:t>
            </a: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2000">
                <a:sym typeface="Wingdings 3" panose="05040102010807070707" pitchFamily="18" charset="2"/>
              </a:rPr>
              <a:t>una </a:t>
            </a:r>
            <a:r>
              <a:rPr lang="it-IT" altLang="it-IT" sz="2000" b="1">
                <a:sym typeface="Wingdings 3" panose="05040102010807070707" pitchFamily="18" charset="2"/>
              </a:rPr>
              <a:t>variabile flusso</a:t>
            </a:r>
            <a:r>
              <a:rPr lang="it-IT" altLang="it-IT" sz="2000">
                <a:sym typeface="Wingdings 3" panose="05040102010807070707" pitchFamily="18" charset="2"/>
              </a:rPr>
              <a:t> solitamente riferita all’anno solare e a trimestri (in alcuni Paesi, rilevazione mensile)</a:t>
            </a: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 </a:t>
            </a:r>
            <a:endParaRPr lang="it-IT" altLang="it-IT" sz="2000" b="1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4"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… </a:t>
            </a:r>
            <a:r>
              <a:rPr lang="it-IT" altLang="it-IT" sz="2000" b="1" u="sng">
                <a:solidFill>
                  <a:srgbClr val="3333FF"/>
                </a:solidFill>
                <a:sym typeface="Wingdings 3" panose="05040102010807070707" pitchFamily="18" charset="2"/>
              </a:rPr>
              <a:t>sul territorio nazionale di un Paese</a:t>
            </a: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2000">
                <a:sym typeface="Wingdings 3" panose="05040102010807070707" pitchFamily="18" charset="2"/>
              </a:rPr>
              <a:t>localizzazione della </a:t>
            </a:r>
            <a:r>
              <a:rPr lang="it-IT" altLang="it-IT" sz="2000" b="1">
                <a:sym typeface="Wingdings 3" panose="05040102010807070707" pitchFamily="18" charset="2"/>
              </a:rPr>
              <a:t>produzione</a:t>
            </a:r>
            <a:r>
              <a:rPr lang="it-IT" altLang="it-IT" sz="2000">
                <a:sym typeface="Wingdings 3" panose="05040102010807070707" pitchFamily="18" charset="2"/>
              </a:rPr>
              <a:t>, residenza/cittadinanza dei </a:t>
            </a:r>
            <a:r>
              <a:rPr lang="it-IT" altLang="it-IT" sz="2000" b="1">
                <a:sym typeface="Wingdings 3" panose="05040102010807070707" pitchFamily="18" charset="2"/>
              </a:rPr>
              <a:t>fattori produttivi</a:t>
            </a:r>
            <a:r>
              <a:rPr lang="it-IT" altLang="it-IT" sz="2000">
                <a:sym typeface="Wingdings 3" panose="05040102010807070707" pitchFamily="18" charset="2"/>
              </a:rPr>
              <a:t>, </a:t>
            </a:r>
            <a:r>
              <a:rPr lang="it-IT" altLang="it-IT" sz="2000" b="1">
                <a:sym typeface="Wingdings 3" panose="05040102010807070707" pitchFamily="18" charset="2"/>
              </a:rPr>
              <a:t>redditi netti dall’estero</a:t>
            </a:r>
            <a:r>
              <a:rPr lang="it-IT" altLang="it-IT" sz="2000">
                <a:sym typeface="Wingdings 3" panose="05040102010807070707" pitchFamily="18" charset="2"/>
              </a:rPr>
              <a:t> (</a:t>
            </a:r>
            <a:r>
              <a:rPr lang="it-IT" altLang="it-IT" sz="2000" b="1" i="1">
                <a:sym typeface="Wingdings 3" panose="05040102010807070707" pitchFamily="18" charset="2"/>
              </a:rPr>
              <a:t>RNX</a:t>
            </a:r>
            <a:r>
              <a:rPr lang="it-IT" altLang="it-IT" sz="2000">
                <a:sym typeface="Wingdings 3" panose="05040102010807070707" pitchFamily="18" charset="2"/>
              </a:rPr>
              <a:t>) e </a:t>
            </a:r>
            <a:r>
              <a:rPr lang="it-IT" altLang="it-IT" sz="2000" b="1">
                <a:sym typeface="Wingdings 3" panose="05040102010807070707" pitchFamily="18" charset="2"/>
              </a:rPr>
              <a:t>Prodotto Nazionale Lordo</a:t>
            </a:r>
            <a:r>
              <a:rPr lang="it-IT" altLang="it-IT" sz="2000">
                <a:sym typeface="Wingdings 3" panose="05040102010807070707" pitchFamily="18" charset="2"/>
              </a:rPr>
              <a:t> (</a:t>
            </a:r>
            <a:r>
              <a:rPr lang="it-IT" altLang="it-IT" sz="2000" b="1" i="1">
                <a:sym typeface="Wingdings 3" panose="05040102010807070707" pitchFamily="18" charset="2"/>
              </a:rPr>
              <a:t>PNL</a:t>
            </a:r>
            <a:r>
              <a:rPr lang="it-IT" altLang="it-IT" sz="2000">
                <a:sym typeface="Wingdings 3" panose="05040102010807070707" pitchFamily="18" charset="2"/>
              </a:rPr>
              <a:t>)</a:t>
            </a:r>
            <a:endParaRPr lang="en-US" altLang="it-IT" sz="2000"/>
          </a:p>
        </p:txBody>
      </p:sp>
      <p:sp>
        <p:nvSpPr>
          <p:cNvPr id="862213" name="Text Box 5">
            <a:extLst>
              <a:ext uri="{FF2B5EF4-FFF2-40B4-BE49-F238E27FC236}">
                <a16:creationId xmlns:a16="http://schemas.microsoft.com/office/drawing/2014/main" id="{9AB2DE03-9CB2-43FA-89A6-3FD8903A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175250"/>
            <a:ext cx="936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/>
              <a:t>[2]</a:t>
            </a:r>
          </a:p>
        </p:txBody>
      </p:sp>
      <p:graphicFrame>
        <p:nvGraphicFramePr>
          <p:cNvPr id="862215" name="Object 7">
            <a:extLst>
              <a:ext uri="{FF2B5EF4-FFF2-40B4-BE49-F238E27FC236}">
                <a16:creationId xmlns:a16="http://schemas.microsoft.com/office/drawing/2014/main" id="{3327A375-98DA-4150-A6C4-B642BB088E2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5329238"/>
          <a:ext cx="23050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4" imgW="1218671" imgH="165028" progId="Equation.3">
                  <p:embed/>
                </p:oleObj>
              </mc:Choice>
              <mc:Fallback>
                <p:oleObj name="Equation" r:id="rId4" imgW="1218671" imgH="165028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329238"/>
                        <a:ext cx="23050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17" name="Rectangle 9">
            <a:extLst>
              <a:ext uri="{FF2B5EF4-FFF2-40B4-BE49-F238E27FC236}">
                <a16:creationId xmlns:a16="http://schemas.microsoft.com/office/drawing/2014/main" id="{D2339B71-4F61-4729-ADC0-D9BFADC83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76925"/>
            <a:ext cx="7705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/>
              <a:t>RNX</a:t>
            </a:r>
            <a:r>
              <a:rPr lang="it-IT" altLang="it-IT" b="1"/>
              <a:t>: </a:t>
            </a:r>
            <a:r>
              <a:rPr lang="it-IT" altLang="it-IT"/>
              <a:t>differenza</a:t>
            </a:r>
            <a:r>
              <a:rPr lang="it-IT" altLang="it-IT" b="1"/>
              <a:t> </a:t>
            </a:r>
            <a:r>
              <a:rPr lang="it-IT" altLang="it-IT"/>
              <a:t>tra redditi da lavoro e da capitale percepiti da fattori produttivi residenti e quelli percepiti da non residenti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build="p"/>
      <p:bldP spid="862213" grpId="0"/>
      <p:bldP spid="8622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>
            <a:extLst>
              <a:ext uri="{FF2B5EF4-FFF2-40B4-BE49-F238E27FC236}">
                <a16:creationId xmlns:a16="http://schemas.microsoft.com/office/drawing/2014/main" id="{CACF813C-F9FB-461E-8BAB-7ABFA52DE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897DDA-A4B7-4235-9812-AC478E1EDCA5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11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301A7F0-8381-4217-92C1-1DEEF3596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 dirty="0">
                <a:solidFill>
                  <a:schemeClr val="bg2"/>
                </a:solidFill>
              </a:rPr>
              <a:t>Il Prodotto Interno Lordo: definizione e elementi definitori</a:t>
            </a:r>
            <a:endParaRPr lang="it-IT" altLang="it-IT" sz="2100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id="{81D77251-39B5-4EA6-B2C9-C24D2FF305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00113" y="2071688"/>
            <a:ext cx="76327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buSzTx/>
            </a:pP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Sub-iv) L’importante ruolo delle “Rimesse dall’estero”, soprattutto in questo periodo di crisi!</a:t>
            </a:r>
          </a:p>
          <a:p>
            <a:pPr marL="495300" indent="-495300" eaLnBrk="1" hangingPunct="1">
              <a:buClr>
                <a:srgbClr val="3333FF"/>
              </a:buClr>
              <a:buSzTx/>
            </a:pPr>
            <a:endParaRPr lang="it-IT" altLang="it-IT" sz="1900" b="1">
              <a:solidFill>
                <a:srgbClr val="3333FF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</a:pP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Sub-iv) dal Prodotto Nazionale Lordo (</a:t>
            </a:r>
            <a:r>
              <a:rPr lang="it-IT" altLang="it-IT" sz="1900" b="1" i="1">
                <a:solidFill>
                  <a:srgbClr val="3333FF"/>
                </a:solidFill>
                <a:sym typeface="Wingdings 3" panose="05040102010807070707" pitchFamily="18" charset="2"/>
              </a:rPr>
              <a:t>PNL</a:t>
            </a: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) al </a:t>
            </a:r>
            <a:r>
              <a:rPr lang="it-IT" altLang="it-IT" sz="1900" b="1" i="1" u="sng">
                <a:solidFill>
                  <a:srgbClr val="3333FF"/>
                </a:solidFill>
                <a:sym typeface="Wingdings 3" panose="05040102010807070707" pitchFamily="18" charset="2"/>
              </a:rPr>
              <a:t>Reddito Nazionale Netto </a:t>
            </a:r>
            <a:r>
              <a:rPr lang="it-IT" altLang="it-IT" sz="1900" b="1" u="sng">
                <a:solidFill>
                  <a:srgbClr val="3333FF"/>
                </a:solidFill>
                <a:sym typeface="Wingdings 3" panose="05040102010807070707" pitchFamily="18" charset="2"/>
              </a:rPr>
              <a:t>(</a:t>
            </a:r>
            <a:r>
              <a:rPr lang="it-IT" altLang="it-IT" sz="1900" b="1" i="1" u="sng">
                <a:solidFill>
                  <a:srgbClr val="3333FF"/>
                </a:solidFill>
                <a:sym typeface="Wingdings 3" panose="05040102010807070707" pitchFamily="18" charset="2"/>
              </a:rPr>
              <a:t>RNN</a:t>
            </a:r>
            <a:r>
              <a:rPr lang="it-IT" altLang="it-IT" sz="1900" b="1" u="sng">
                <a:solidFill>
                  <a:srgbClr val="3333FF"/>
                </a:solidFill>
                <a:sym typeface="Wingdings 3" panose="05040102010807070707" pitchFamily="18" charset="2"/>
              </a:rPr>
              <a:t>)</a:t>
            </a: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1900">
                <a:sym typeface="Wingdings 3" panose="05040102010807070707" pitchFamily="18" charset="2"/>
              </a:rPr>
              <a:t>alcune trasformazioni per giungere ad una configurazione più “spendibile”</a:t>
            </a: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endParaRPr lang="it-IT" altLang="it-IT" sz="1900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1900" b="1">
                <a:solidFill>
                  <a:schemeClr val="bg2"/>
                </a:solidFill>
                <a:sym typeface="Wingdings 3" panose="05040102010807070707" pitchFamily="18" charset="2"/>
              </a:rPr>
              <a:t>	Reddito Nazionale Lordo (</a:t>
            </a:r>
            <a:r>
              <a:rPr lang="it-IT" altLang="it-IT" sz="1900" b="1" i="1">
                <a:solidFill>
                  <a:schemeClr val="bg2"/>
                </a:solidFill>
                <a:sym typeface="Wingdings 3" panose="05040102010807070707" pitchFamily="18" charset="2"/>
              </a:rPr>
              <a:t>RNL</a:t>
            </a:r>
            <a:r>
              <a:rPr lang="it-IT" altLang="it-IT" sz="1900" b="1">
                <a:solidFill>
                  <a:schemeClr val="bg2"/>
                </a:solidFill>
                <a:sym typeface="Wingdings 3" panose="05040102010807070707" pitchFamily="18" charset="2"/>
              </a:rPr>
              <a:t>)</a:t>
            </a:r>
            <a:r>
              <a:rPr lang="it-IT" altLang="it-IT" sz="1900">
                <a:sym typeface="Wingdings 3" panose="05040102010807070707" pitchFamily="18" charset="2"/>
              </a:rPr>
              <a:t>: sottrarre dal </a:t>
            </a:r>
            <a:r>
              <a:rPr lang="it-IT" altLang="it-IT" sz="1900" b="1" i="1">
                <a:sym typeface="Wingdings 3" panose="05040102010807070707" pitchFamily="18" charset="2"/>
              </a:rPr>
              <a:t>PNL</a:t>
            </a:r>
            <a:r>
              <a:rPr lang="it-IT" altLang="it-IT" sz="1900">
                <a:sym typeface="Wingdings 3" panose="05040102010807070707" pitchFamily="18" charset="2"/>
              </a:rPr>
              <a:t> le imposte indirette nette (</a:t>
            </a:r>
            <a:r>
              <a:rPr lang="it-IT" altLang="it-IT" sz="1900" b="1" i="1">
                <a:sym typeface="Wingdings 3" panose="05040102010807070707" pitchFamily="18" charset="2"/>
              </a:rPr>
              <a:t>IMPIND</a:t>
            </a:r>
            <a:r>
              <a:rPr lang="it-IT" altLang="it-IT" sz="1900">
                <a:sym typeface="Wingdings 3" panose="05040102010807070707" pitchFamily="18" charset="2"/>
              </a:rPr>
              <a:t>), differenza tra imposte indirette su produzione e importazioni e contributi alla produzione </a:t>
            </a: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 </a:t>
            </a:r>
          </a:p>
        </p:txBody>
      </p:sp>
      <p:graphicFrame>
        <p:nvGraphicFramePr>
          <p:cNvPr id="864264" name="Object 8">
            <a:extLst>
              <a:ext uri="{FF2B5EF4-FFF2-40B4-BE49-F238E27FC236}">
                <a16:creationId xmlns:a16="http://schemas.microsoft.com/office/drawing/2014/main" id="{21584150-9727-4415-829D-133D4C51264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41750" y="6359525"/>
          <a:ext cx="25304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1091726" imgH="165028" progId="Equation.3">
                  <p:embed/>
                </p:oleObj>
              </mc:Choice>
              <mc:Fallback>
                <p:oleObj name="Equation" r:id="rId4" imgW="1091726" imgH="165028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6359525"/>
                        <a:ext cx="25304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0" name="Text Box 4">
            <a:extLst>
              <a:ext uri="{FF2B5EF4-FFF2-40B4-BE49-F238E27FC236}">
                <a16:creationId xmlns:a16="http://schemas.microsoft.com/office/drawing/2014/main" id="{6A183AF5-B46E-44FF-BDCE-59F0CD66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095875"/>
            <a:ext cx="936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/>
              <a:t>[3]</a:t>
            </a:r>
          </a:p>
        </p:txBody>
      </p:sp>
      <p:sp>
        <p:nvSpPr>
          <p:cNvPr id="864266" name="Rectangle 10">
            <a:extLst>
              <a:ext uri="{FF2B5EF4-FFF2-40B4-BE49-F238E27FC236}">
                <a16:creationId xmlns:a16="http://schemas.microsoft.com/office/drawing/2014/main" id="{8592B98D-004E-4904-9117-89513A68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5646738"/>
            <a:ext cx="79216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None/>
            </a:pPr>
            <a:r>
              <a:rPr lang="it-IT" altLang="it-IT" sz="1800" b="1">
                <a:solidFill>
                  <a:schemeClr val="bg2"/>
                </a:solidFill>
                <a:sym typeface="Wingdings 3" panose="05040102010807070707" pitchFamily="18" charset="2"/>
              </a:rPr>
              <a:t>	</a:t>
            </a:r>
            <a:r>
              <a:rPr lang="it-IT" altLang="it-IT" sz="1900" b="1">
                <a:solidFill>
                  <a:schemeClr val="bg2"/>
                </a:solidFill>
                <a:sym typeface="Wingdings 3" panose="05040102010807070707" pitchFamily="18" charset="2"/>
              </a:rPr>
              <a:t>Reddito Nazionale Netto (</a:t>
            </a:r>
            <a:r>
              <a:rPr lang="it-IT" altLang="it-IT" sz="1900" b="1" i="1">
                <a:solidFill>
                  <a:schemeClr val="bg2"/>
                </a:solidFill>
                <a:sym typeface="Wingdings 3" panose="05040102010807070707" pitchFamily="18" charset="2"/>
              </a:rPr>
              <a:t>RNN</a:t>
            </a:r>
            <a:r>
              <a:rPr lang="it-IT" altLang="it-IT" sz="1900" b="1">
                <a:solidFill>
                  <a:schemeClr val="bg2"/>
                </a:solidFill>
                <a:sym typeface="Wingdings 3" panose="05040102010807070707" pitchFamily="18" charset="2"/>
              </a:rPr>
              <a:t>)</a:t>
            </a:r>
            <a:r>
              <a:rPr lang="it-IT" altLang="it-IT" sz="1900">
                <a:sym typeface="Wingdings 3" panose="05040102010807070707" pitchFamily="18" charset="2"/>
              </a:rPr>
              <a:t>: sottrarre dal </a:t>
            </a:r>
            <a:r>
              <a:rPr lang="it-IT" altLang="it-IT" sz="1900" i="1">
                <a:sym typeface="Wingdings 3" panose="05040102010807070707" pitchFamily="18" charset="2"/>
              </a:rPr>
              <a:t>Reddito Nazionale Lordo</a:t>
            </a:r>
            <a:r>
              <a:rPr lang="it-IT" altLang="it-IT" sz="1900">
                <a:sym typeface="Wingdings 3" panose="05040102010807070707" pitchFamily="18" charset="2"/>
              </a:rPr>
              <a:t> (</a:t>
            </a:r>
            <a:r>
              <a:rPr lang="it-IT" altLang="it-IT" sz="1900" b="1" i="1">
                <a:sym typeface="Wingdings 3" panose="05040102010807070707" pitchFamily="18" charset="2"/>
              </a:rPr>
              <a:t>RNL</a:t>
            </a:r>
            <a:r>
              <a:rPr lang="it-IT" altLang="it-IT" sz="1900">
                <a:sym typeface="Wingdings 3" panose="05040102010807070707" pitchFamily="18" charset="2"/>
              </a:rPr>
              <a:t>) il valore degli ammortamenti (</a:t>
            </a:r>
            <a:r>
              <a:rPr lang="it-IT" altLang="it-IT" sz="1900" b="1" i="1">
                <a:sym typeface="Wingdings 3" panose="05040102010807070707" pitchFamily="18" charset="2"/>
              </a:rPr>
              <a:t>A</a:t>
            </a:r>
            <a:r>
              <a:rPr lang="it-IT" altLang="it-IT" sz="1900">
                <a:sym typeface="Wingdings 3" panose="05040102010807070707" pitchFamily="18" charset="2"/>
              </a:rPr>
              <a:t>)</a:t>
            </a:r>
            <a:endParaRPr lang="it-IT" altLang="it-IT" sz="1900" b="1">
              <a:solidFill>
                <a:srgbClr val="3333FF"/>
              </a:solidFill>
              <a:sym typeface="Wingdings 3" panose="05040102010807070707" pitchFamily="18" charset="2"/>
            </a:endParaRPr>
          </a:p>
        </p:txBody>
      </p:sp>
      <p:graphicFrame>
        <p:nvGraphicFramePr>
          <p:cNvPr id="864271" name="Object 15">
            <a:extLst>
              <a:ext uri="{FF2B5EF4-FFF2-40B4-BE49-F238E27FC236}">
                <a16:creationId xmlns:a16="http://schemas.microsoft.com/office/drawing/2014/main" id="{BFA42049-77FA-49C4-BCBE-6FF532303CE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03575" y="5224463"/>
          <a:ext cx="41767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6" imgW="1892300" imgH="165100" progId="Equation.3">
                  <p:embed/>
                </p:oleObj>
              </mc:Choice>
              <mc:Fallback>
                <p:oleObj name="Equation" r:id="rId6" imgW="1892300" imgH="165100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224463"/>
                        <a:ext cx="41767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73" name="Text Box 17">
            <a:extLst>
              <a:ext uri="{FF2B5EF4-FFF2-40B4-BE49-F238E27FC236}">
                <a16:creationId xmlns:a16="http://schemas.microsoft.com/office/drawing/2014/main" id="{56712E49-EB45-41BF-92CC-0C4ABA38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273800"/>
            <a:ext cx="936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/>
              <a:t>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4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4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/>
      <p:bldP spid="864260" grpId="0"/>
      <p:bldP spid="864266" grpId="0" build="p"/>
      <p:bldP spid="864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>
            <a:extLst>
              <a:ext uri="{FF2B5EF4-FFF2-40B4-BE49-F238E27FC236}">
                <a16:creationId xmlns:a16="http://schemas.microsoft.com/office/drawing/2014/main" id="{8D741B78-9B72-4886-B044-BBE23BC59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F21A2B-044D-4C94-9784-6A380B8702EA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12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49786DD-71DD-42F9-962D-1E7924AE4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>
                <a:solidFill>
                  <a:schemeClr val="bg1"/>
                </a:solidFill>
              </a:rPr>
              <a:t>Il Prodotto Interno Lordo: definizione e elementi definitori</a:t>
            </a:r>
            <a:endParaRPr lang="en-US" altLang="it-IT" sz="2100"/>
          </a:p>
        </p:txBody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969A829C-B1E9-4364-B1C6-B7ACC14429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87450" y="2039938"/>
            <a:ext cx="7416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/>
            <a:r>
              <a:rPr lang="it-IT" altLang="it-IT" sz="2000" b="1">
                <a:solidFill>
                  <a:schemeClr val="bg2"/>
                </a:solidFill>
                <a:sym typeface="Wingdings 3" panose="05040102010807070707" pitchFamily="18" charset="2"/>
              </a:rPr>
              <a:t>5 elementi definitori</a:t>
            </a:r>
          </a:p>
          <a:p>
            <a:pPr marL="495300" indent="-495300" eaLnBrk="1" hangingPunct="1"/>
            <a:endParaRPr lang="it-IT" altLang="it-IT" sz="2000" b="1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5"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valore, </a:t>
            </a:r>
            <a:r>
              <a:rPr lang="it-IT" altLang="it-IT" sz="2000" b="1" i="1" u="sng">
                <a:solidFill>
                  <a:srgbClr val="3333FF"/>
                </a:solidFill>
                <a:sym typeface="Wingdings 3" panose="05040102010807070707" pitchFamily="18" charset="2"/>
              </a:rPr>
              <a:t>a prezzi correnti e costanti</a:t>
            </a: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, dell’insieme di beni e servizi finali… : </a:t>
            </a:r>
            <a:r>
              <a:rPr lang="it-IT" altLang="it-IT" sz="2000">
                <a:sym typeface="Wingdings 3" panose="05040102010807070707" pitchFamily="18" charset="2"/>
              </a:rPr>
              <a:t>diversità merceologica di beni/servizi (es. litri di benzina e quintali di ferro) è ricorso al loro valore (prezzo) per sommarli</a:t>
            </a:r>
          </a:p>
          <a:p>
            <a:pPr marL="495300" indent="-495300" eaLnBrk="1" hangingPunct="1">
              <a:buClr>
                <a:srgbClr val="3333FF"/>
              </a:buClr>
              <a:buSzTx/>
            </a:pPr>
            <a:r>
              <a:rPr lang="it-IT" altLang="it-IT" sz="2000">
                <a:sym typeface="Wingdings 3" panose="05040102010807070707" pitchFamily="18" charset="2"/>
              </a:rPr>
              <a:t>in un ‘economia con 2 beni: </a:t>
            </a:r>
            <a:r>
              <a:rPr lang="it-IT" altLang="it-IT" sz="2000" i="1">
                <a:sym typeface="Wingdings 3" panose="05040102010807070707" pitchFamily="18" charset="2"/>
              </a:rPr>
              <a:t>q</a:t>
            </a:r>
            <a:r>
              <a:rPr lang="it-IT" altLang="it-IT" sz="2000" i="1" baseline="-25000">
                <a:sym typeface="Wingdings 3" panose="05040102010807070707" pitchFamily="18" charset="2"/>
              </a:rPr>
              <a:t>1</a:t>
            </a:r>
            <a:r>
              <a:rPr lang="it-IT" altLang="it-IT" sz="2000">
                <a:sym typeface="Wingdings 3" panose="05040102010807070707" pitchFamily="18" charset="2"/>
              </a:rPr>
              <a:t> e </a:t>
            </a:r>
            <a:r>
              <a:rPr lang="it-IT" altLang="it-IT" sz="2000" i="1">
                <a:sym typeface="Wingdings 3" panose="05040102010807070707" pitchFamily="18" charset="2"/>
              </a:rPr>
              <a:t>q</a:t>
            </a:r>
            <a:r>
              <a:rPr lang="it-IT" altLang="it-IT" sz="2000" i="1" baseline="-25000">
                <a:sym typeface="Wingdings 3" panose="05040102010807070707" pitchFamily="18" charset="2"/>
              </a:rPr>
              <a:t>2</a:t>
            </a:r>
            <a:r>
              <a:rPr lang="it-IT" altLang="it-IT" sz="2000">
                <a:sym typeface="Wingdings 3" panose="05040102010807070707" pitchFamily="18" charset="2"/>
              </a:rPr>
              <a:t>, con prezzi </a:t>
            </a:r>
            <a:r>
              <a:rPr lang="it-IT" altLang="it-IT" sz="2000" i="1">
                <a:sym typeface="Wingdings 3" panose="05040102010807070707" pitchFamily="18" charset="2"/>
              </a:rPr>
              <a:t>p</a:t>
            </a:r>
            <a:r>
              <a:rPr lang="it-IT" altLang="it-IT" sz="2000" i="1" baseline="-25000">
                <a:sym typeface="Wingdings 3" panose="05040102010807070707" pitchFamily="18" charset="2"/>
              </a:rPr>
              <a:t>1</a:t>
            </a:r>
            <a:r>
              <a:rPr lang="it-IT" altLang="it-IT" sz="2000">
                <a:sym typeface="Wingdings 3" panose="05040102010807070707" pitchFamily="18" charset="2"/>
              </a:rPr>
              <a:t> e </a:t>
            </a:r>
            <a:r>
              <a:rPr lang="it-IT" altLang="it-IT" sz="2000" i="1">
                <a:sym typeface="Wingdings 3" panose="05040102010807070707" pitchFamily="18" charset="2"/>
              </a:rPr>
              <a:t>p</a:t>
            </a:r>
            <a:r>
              <a:rPr lang="it-IT" altLang="it-IT" sz="2000" i="1" baseline="-25000">
                <a:sym typeface="Wingdings 3" panose="05040102010807070707" pitchFamily="18" charset="2"/>
              </a:rPr>
              <a:t>2</a:t>
            </a:r>
          </a:p>
          <a:p>
            <a:pPr marL="495300" indent="-495300" eaLnBrk="1" hangingPunct="1">
              <a:buClr>
                <a:srgbClr val="3333FF"/>
              </a:buClr>
              <a:buSzTx/>
            </a:pPr>
            <a:endParaRPr lang="it-IT" altLang="it-IT" sz="2000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</a:pPr>
            <a:endParaRPr lang="it-IT" altLang="it-IT" sz="2000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</a:pPr>
            <a:r>
              <a:rPr lang="it-IT" altLang="it-IT" sz="2000">
                <a:sym typeface="Wingdings 3" panose="05040102010807070707" pitchFamily="18" charset="2"/>
              </a:rPr>
              <a:t>In un’economia con </a:t>
            </a:r>
            <a:r>
              <a:rPr lang="it-IT" altLang="it-IT" sz="2000" i="1">
                <a:sym typeface="Wingdings 3" panose="05040102010807070707" pitchFamily="18" charset="2"/>
              </a:rPr>
              <a:t>n</a:t>
            </a:r>
            <a:r>
              <a:rPr lang="it-IT" altLang="it-IT" sz="2000">
                <a:sym typeface="Wingdings 3" panose="05040102010807070707" pitchFamily="18" charset="2"/>
              </a:rPr>
              <a:t> beni: </a:t>
            </a:r>
            <a:r>
              <a:rPr lang="it-IT" altLang="it-IT" sz="2000" i="1">
                <a:sym typeface="Wingdings 3" panose="05040102010807070707" pitchFamily="18" charset="2"/>
              </a:rPr>
              <a:t>q</a:t>
            </a:r>
            <a:r>
              <a:rPr lang="it-IT" altLang="it-IT" sz="2000" i="1" baseline="-25000">
                <a:sym typeface="Wingdings 3" panose="05040102010807070707" pitchFamily="18" charset="2"/>
              </a:rPr>
              <a:t>i</a:t>
            </a:r>
            <a:r>
              <a:rPr lang="it-IT" altLang="it-IT" sz="2000">
                <a:sym typeface="Wingdings 3" panose="05040102010807070707" pitchFamily="18" charset="2"/>
              </a:rPr>
              <a:t> e </a:t>
            </a:r>
            <a:r>
              <a:rPr lang="it-IT" altLang="it-IT" sz="2000" i="1">
                <a:sym typeface="Wingdings 3" panose="05040102010807070707" pitchFamily="18" charset="2"/>
              </a:rPr>
              <a:t>p</a:t>
            </a:r>
            <a:r>
              <a:rPr lang="it-IT" altLang="it-IT" sz="2000" i="1" baseline="-25000">
                <a:sym typeface="Wingdings 3" panose="05040102010807070707" pitchFamily="18" charset="2"/>
              </a:rPr>
              <a:t>i</a:t>
            </a:r>
            <a:r>
              <a:rPr lang="it-IT" altLang="it-IT" sz="2000">
                <a:sym typeface="Wingdings 3" panose="05040102010807070707" pitchFamily="18" charset="2"/>
              </a:rPr>
              <a:t> con </a:t>
            </a:r>
            <a:r>
              <a:rPr lang="it-IT" altLang="it-IT" sz="2000" i="1">
                <a:sym typeface="Wingdings 3" panose="05040102010807070707" pitchFamily="18" charset="2"/>
              </a:rPr>
              <a:t>i</a:t>
            </a:r>
            <a:r>
              <a:rPr lang="it-IT" altLang="it-IT" sz="2000">
                <a:sym typeface="Wingdings 3" panose="05040102010807070707" pitchFamily="18" charset="2"/>
              </a:rPr>
              <a:t> = 1, 2, …</a:t>
            </a:r>
            <a:r>
              <a:rPr lang="it-IT" altLang="it-IT" sz="2000" i="1">
                <a:sym typeface="Wingdings 3" panose="05040102010807070707" pitchFamily="18" charset="2"/>
              </a:rPr>
              <a:t>n</a:t>
            </a:r>
          </a:p>
          <a:p>
            <a:pPr marL="495300" indent="-495300" eaLnBrk="1" hangingPunct="1">
              <a:buClr>
                <a:srgbClr val="3333FF"/>
              </a:buClr>
              <a:buSzTx/>
            </a:pPr>
            <a:endParaRPr lang="it-IT" altLang="it-IT" sz="2000" i="1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</a:pPr>
            <a:endParaRPr lang="it-IT" altLang="it-IT" sz="2000" i="1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FF3300"/>
              </a:buClr>
              <a:buSzTx/>
            </a:pPr>
            <a:r>
              <a:rPr lang="it-IT" altLang="it-IT" sz="2000">
                <a:solidFill>
                  <a:srgbClr val="FF3300"/>
                </a:solidFill>
                <a:sym typeface="Wingdings 3" panose="05040102010807070707" pitchFamily="18" charset="2"/>
              </a:rPr>
              <a:t>Ma quali prezzi usare per valutare il PIL di un certo anno?</a:t>
            </a: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 </a:t>
            </a:r>
          </a:p>
        </p:txBody>
      </p:sp>
      <p:graphicFrame>
        <p:nvGraphicFramePr>
          <p:cNvPr id="869384" name="Object 8">
            <a:extLst>
              <a:ext uri="{FF2B5EF4-FFF2-40B4-BE49-F238E27FC236}">
                <a16:creationId xmlns:a16="http://schemas.microsoft.com/office/drawing/2014/main" id="{1C229146-410A-4255-9D46-0DCFBD41656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4403725"/>
          <a:ext cx="30210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4" imgW="1218671" imgH="215806" progId="Equation.3">
                  <p:embed/>
                </p:oleObj>
              </mc:Choice>
              <mc:Fallback>
                <p:oleObj name="Equation" r:id="rId4" imgW="1218671" imgH="215806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03725"/>
                        <a:ext cx="3021012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88" name="Object 12">
            <a:extLst>
              <a:ext uri="{FF2B5EF4-FFF2-40B4-BE49-F238E27FC236}">
                <a16:creationId xmlns:a16="http://schemas.microsoft.com/office/drawing/2014/main" id="{5EDFC16E-21ED-49DA-AFFF-6D7E5463056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08400" y="5589588"/>
          <a:ext cx="1655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6" imgW="761669" imgH="266584" progId="Equation.3">
                  <p:embed/>
                </p:oleObj>
              </mc:Choice>
              <mc:Fallback>
                <p:oleObj name="Equation" r:id="rId6" imgW="761669" imgH="266584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89588"/>
                        <a:ext cx="16557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90" name="Text Box 14">
            <a:extLst>
              <a:ext uri="{FF2B5EF4-FFF2-40B4-BE49-F238E27FC236}">
                <a16:creationId xmlns:a16="http://schemas.microsoft.com/office/drawing/2014/main" id="{7CA0735E-156B-401F-85E4-13689FBC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391025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[5]</a:t>
            </a:r>
          </a:p>
        </p:txBody>
      </p:sp>
      <p:sp>
        <p:nvSpPr>
          <p:cNvPr id="869391" name="Text Box 15">
            <a:extLst>
              <a:ext uri="{FF2B5EF4-FFF2-40B4-BE49-F238E27FC236}">
                <a16:creationId xmlns:a16="http://schemas.microsoft.com/office/drawing/2014/main" id="{29A77952-F766-4741-9348-1B968932A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89588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[5’]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/>
      <p:bldP spid="869390" grpId="0"/>
      <p:bldP spid="869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>
            <a:extLst>
              <a:ext uri="{FF2B5EF4-FFF2-40B4-BE49-F238E27FC236}">
                <a16:creationId xmlns:a16="http://schemas.microsoft.com/office/drawing/2014/main" id="{6915A836-976B-4DAF-A254-827066571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65F589-6B3D-44A1-BD9D-38083469AC1D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13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64F91A-1DFF-4D1A-AC5F-D3B459291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2699" y="6206271"/>
            <a:ext cx="4038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dirty="0"/>
              <a:t>Tabella pag. 298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5A173E-E999-415E-9404-49C4E5E6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29" y="1484784"/>
            <a:ext cx="8530741" cy="10801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E6741B-CF05-4E43-9E2B-47E13235F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75" y="2780928"/>
            <a:ext cx="5570448" cy="3345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>
            <a:extLst>
              <a:ext uri="{FF2B5EF4-FFF2-40B4-BE49-F238E27FC236}">
                <a16:creationId xmlns:a16="http://schemas.microsoft.com/office/drawing/2014/main" id="{903830A5-9915-425F-822F-D2A9FC30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0EC94-241A-4F32-91F6-C7BF9A9B372F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14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DB37BB1-0189-42FD-98CD-89127A5A7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 dirty="0">
                <a:solidFill>
                  <a:schemeClr val="bg2"/>
                </a:solidFill>
              </a:rPr>
              <a:t>Indici generali di prezzo</a:t>
            </a:r>
            <a:br>
              <a:rPr lang="it-IT" altLang="it-IT" sz="2100" dirty="0">
                <a:solidFill>
                  <a:schemeClr val="bg2"/>
                </a:solidFill>
              </a:rPr>
            </a:br>
            <a:r>
              <a:rPr lang="it-IT" altLang="it-IT" sz="2100" dirty="0">
                <a:solidFill>
                  <a:schemeClr val="bg2"/>
                </a:solidFill>
              </a:rPr>
              <a:t>deflatore del PIL e Indice dei Prezzi al Consumo</a:t>
            </a:r>
            <a:endParaRPr lang="en-US" altLang="it-IT" sz="2100" dirty="0">
              <a:solidFill>
                <a:schemeClr val="bg2"/>
              </a:solidFill>
            </a:endParaRPr>
          </a:p>
        </p:txBody>
      </p:sp>
      <p:sp>
        <p:nvSpPr>
          <p:cNvPr id="897027" name="Rectangle 3">
            <a:extLst>
              <a:ext uri="{FF2B5EF4-FFF2-40B4-BE49-F238E27FC236}">
                <a16:creationId xmlns:a16="http://schemas.microsoft.com/office/drawing/2014/main" id="{C47A0BE9-1D65-4671-92BB-15580133EC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58888" y="2205038"/>
            <a:ext cx="74993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/>
            <a:r>
              <a:rPr lang="it-IT" altLang="it-IT" sz="1700" b="1">
                <a:solidFill>
                  <a:schemeClr val="bg2"/>
                </a:solidFill>
                <a:sym typeface="Wingdings 3" panose="05040102010807070707" pitchFamily="18" charset="2"/>
              </a:rPr>
              <a:t>Due indici generali di prezzo</a:t>
            </a:r>
          </a:p>
          <a:p>
            <a:pPr marL="495300" indent="-495300" eaLnBrk="1" hangingPunct="1"/>
            <a:endParaRPr lang="it-IT" altLang="it-IT" sz="1700" b="1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FF3300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1700" b="1">
                <a:solidFill>
                  <a:srgbClr val="FF3300"/>
                </a:solidFill>
                <a:sym typeface="Wingdings 3" panose="05040102010807070707" pitchFamily="18" charset="2"/>
              </a:rPr>
              <a:t>Deflatore del PIL</a:t>
            </a:r>
            <a:r>
              <a:rPr lang="it-IT" altLang="it-IT" sz="1700">
                <a:sym typeface="Wingdings 3" panose="05040102010807070707" pitchFamily="18" charset="2"/>
              </a:rPr>
              <a:t>: rapporto % tra PIL nominale e PIL reale di un certo anno</a:t>
            </a:r>
          </a:p>
          <a:p>
            <a:pPr marL="495300" indent="-495300" eaLnBrk="1" hangingPunct="1">
              <a:buClr>
                <a:srgbClr val="FF3300"/>
              </a:buClr>
              <a:buSzTx/>
              <a:buFont typeface="Wingdings" panose="05000000000000000000" pitchFamily="2" charset="2"/>
              <a:buAutoNum type="arabicPeriod"/>
            </a:pPr>
            <a:endParaRPr lang="it-IT" altLang="it-IT" sz="16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FF3300"/>
              </a:buClr>
              <a:buSzTx/>
              <a:buFont typeface="Wingdings" panose="05000000000000000000" pitchFamily="2" charset="2"/>
              <a:buAutoNum type="arabicPeriod"/>
            </a:pPr>
            <a:endParaRPr lang="it-IT" altLang="it-IT" sz="16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FF3300"/>
              </a:buClr>
              <a:buSzTx/>
              <a:buFont typeface="Wingdings" panose="05000000000000000000" pitchFamily="2" charset="2"/>
              <a:buAutoNum type="arabicPeriod"/>
            </a:pPr>
            <a:endParaRPr lang="it-IT" altLang="it-IT" sz="16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</a:pPr>
            <a:endParaRPr lang="it-IT" altLang="it-IT" sz="16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FF3300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it-IT" altLang="it-IT" sz="1700" b="1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 </a:t>
            </a:r>
            <a:r>
              <a:rPr lang="it-IT" altLang="it-IT" sz="1700" b="1">
                <a:solidFill>
                  <a:srgbClr val="FF33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Indice dei Prezzi al Consumo (IPC)</a:t>
            </a:r>
            <a:r>
              <a:rPr lang="it-IT" altLang="it-IT" sz="1700">
                <a:solidFill>
                  <a:srgbClr val="FF33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:</a:t>
            </a:r>
            <a:r>
              <a:rPr lang="it-IT" altLang="it-IT" sz="1600"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media “ponderata” dei prezzi di un certo paniere di </a:t>
            </a:r>
            <a:r>
              <a:rPr lang="it-IT" altLang="it-IT" sz="1700" i="1">
                <a:cs typeface="Arial" panose="020B0604020202020204" pitchFamily="34" charset="0"/>
                <a:sym typeface="Wingdings 3" panose="05040102010807070707" pitchFamily="18" charset="2"/>
              </a:rPr>
              <a:t>n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 beni rappresentativi del consumo di una collettività; </a:t>
            </a:r>
            <a:r>
              <a:rPr lang="it-IT" altLang="it-IT" sz="1700" b="1">
                <a:cs typeface="Arial" panose="020B0604020202020204" pitchFamily="34" charset="0"/>
                <a:sym typeface="Wingdings 3" panose="05040102010807070707" pitchFamily="18" charset="2"/>
              </a:rPr>
              <a:t>pesi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: spesa relativa di un certo bene; se </a:t>
            </a:r>
            <a:r>
              <a:rPr lang="it-IT" altLang="it-IT" sz="1700" i="1">
                <a:cs typeface="Arial" panose="020B0604020202020204" pitchFamily="34" charset="0"/>
                <a:sym typeface="Wingdings 3" panose="05040102010807070707" pitchFamily="18" charset="2"/>
              </a:rPr>
              <a:t>t*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 anno base</a:t>
            </a:r>
          </a:p>
        </p:txBody>
      </p:sp>
      <p:graphicFrame>
        <p:nvGraphicFramePr>
          <p:cNvPr id="897028" name="Object 4">
            <a:extLst>
              <a:ext uri="{FF2B5EF4-FFF2-40B4-BE49-F238E27FC236}">
                <a16:creationId xmlns:a16="http://schemas.microsoft.com/office/drawing/2014/main" id="{72EE420D-39FB-4B13-9633-572D8225347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33800" y="3495675"/>
          <a:ext cx="2374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4" imgW="1397000" imgH="431800" progId="Equation.3">
                  <p:embed/>
                </p:oleObj>
              </mc:Choice>
              <mc:Fallback>
                <p:oleObj name="Equation" r:id="rId4" imgW="1397000" imgH="431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95675"/>
                        <a:ext cx="23749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7030" name="Text Box 6">
            <a:extLst>
              <a:ext uri="{FF2B5EF4-FFF2-40B4-BE49-F238E27FC236}">
                <a16:creationId xmlns:a16="http://schemas.microsoft.com/office/drawing/2014/main" id="{B4ED217F-CF71-49EC-8F27-400283DB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573463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[6]</a:t>
            </a:r>
          </a:p>
        </p:txBody>
      </p:sp>
      <p:graphicFrame>
        <p:nvGraphicFramePr>
          <p:cNvPr id="897031" name="Object 7">
            <a:extLst>
              <a:ext uri="{FF2B5EF4-FFF2-40B4-BE49-F238E27FC236}">
                <a16:creationId xmlns:a16="http://schemas.microsoft.com/office/drawing/2014/main" id="{D5753AEB-C09A-4EDE-841F-C214EAEA24E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08400" y="5572125"/>
          <a:ext cx="28448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zione" r:id="rId6" imgW="1358640" imgH="558720" progId="Equation.3">
                  <p:embed/>
                </p:oleObj>
              </mc:Choice>
              <mc:Fallback>
                <p:oleObj name="Equazione" r:id="rId6" imgW="1358640" imgH="55872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72125"/>
                        <a:ext cx="284480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7033" name="Text Box 9">
            <a:extLst>
              <a:ext uri="{FF2B5EF4-FFF2-40B4-BE49-F238E27FC236}">
                <a16:creationId xmlns:a16="http://schemas.microsoft.com/office/drawing/2014/main" id="{78053614-29E0-4237-9BAD-F453E438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89588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[6’]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7" grpId="0" build="p"/>
      <p:bldP spid="897030" grpId="0"/>
      <p:bldP spid="8970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>
            <a:extLst>
              <a:ext uri="{FF2B5EF4-FFF2-40B4-BE49-F238E27FC236}">
                <a16:creationId xmlns:a16="http://schemas.microsoft.com/office/drawing/2014/main" id="{AE9C803B-8F06-4BFE-9347-CC75B4581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13D86F-12F7-49E0-B603-60B251D700D4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15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14FA38F-1F03-405F-928F-24413F4DA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>
                <a:solidFill>
                  <a:schemeClr val="bg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 </a:t>
            </a:r>
            <a:r>
              <a:rPr lang="it-IT" altLang="it-IT" sz="2000" dirty="0">
                <a:solidFill>
                  <a:schemeClr val="bg2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Indice dei Prezzi al Consumo (IPC)</a:t>
            </a:r>
          </a:p>
        </p:txBody>
      </p:sp>
      <p:grpSp>
        <p:nvGrpSpPr>
          <p:cNvPr id="997387" name="Group 11">
            <a:extLst>
              <a:ext uri="{FF2B5EF4-FFF2-40B4-BE49-F238E27FC236}">
                <a16:creationId xmlns:a16="http://schemas.microsoft.com/office/drawing/2014/main" id="{01F53A01-6CB7-453E-BB35-1FDE16B6FCB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205038"/>
            <a:ext cx="6840538" cy="1187450"/>
            <a:chOff x="884" y="1389"/>
            <a:chExt cx="4309" cy="748"/>
          </a:xfrm>
        </p:grpSpPr>
        <p:pic>
          <p:nvPicPr>
            <p:cNvPr id="19467" name="Picture 5" descr="j0413494">
              <a:extLst>
                <a:ext uri="{FF2B5EF4-FFF2-40B4-BE49-F238E27FC236}">
                  <a16:creationId xmlns:a16="http://schemas.microsoft.com/office/drawing/2014/main" id="{2D5475D9-B584-45A1-9D6E-83A647CAF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389"/>
              <a:ext cx="70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6">
              <a:extLst>
                <a:ext uri="{FF2B5EF4-FFF2-40B4-BE49-F238E27FC236}">
                  <a16:creationId xmlns:a16="http://schemas.microsoft.com/office/drawing/2014/main" id="{88E318CD-ECA2-4673-B162-67DB0FAC4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389"/>
              <a:ext cx="326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 dirty="0"/>
                <a:t>1)</a:t>
              </a:r>
              <a:r>
                <a:rPr lang="it-IT" altLang="it-IT" dirty="0"/>
                <a:t> L’ISTAT sceglie un “</a:t>
              </a:r>
              <a:r>
                <a:rPr lang="it-IT" altLang="it-IT" b="1" dirty="0"/>
                <a:t>paniere</a:t>
              </a:r>
              <a:r>
                <a:rPr lang="it-IT" altLang="it-IT" dirty="0"/>
                <a:t>” rappresentativo delle abitudini di consumo delle famiglie, o degli operai, … in un anno</a:t>
              </a:r>
            </a:p>
          </p:txBody>
        </p:sp>
      </p:grpSp>
      <p:grpSp>
        <p:nvGrpSpPr>
          <p:cNvPr id="997388" name="Group 12">
            <a:extLst>
              <a:ext uri="{FF2B5EF4-FFF2-40B4-BE49-F238E27FC236}">
                <a16:creationId xmlns:a16="http://schemas.microsoft.com/office/drawing/2014/main" id="{D5BAA27A-ECAF-4F64-9BEF-0107D8EA846F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644900"/>
            <a:ext cx="6913563" cy="1552575"/>
            <a:chOff x="884" y="2296"/>
            <a:chExt cx="4355" cy="978"/>
          </a:xfrm>
        </p:grpSpPr>
        <p:sp>
          <p:nvSpPr>
            <p:cNvPr id="19465" name="Text Box 7">
              <a:extLst>
                <a:ext uri="{FF2B5EF4-FFF2-40B4-BE49-F238E27FC236}">
                  <a16:creationId xmlns:a16="http://schemas.microsoft.com/office/drawing/2014/main" id="{C0E7738B-8C08-467F-8809-F4FF640ED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296"/>
              <a:ext cx="326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/>
                <a:t>2)</a:t>
              </a:r>
              <a:r>
                <a:rPr lang="it-IT" altLang="it-IT"/>
                <a:t> … calcola la media dei prezzi dei beni di questo paniere, dando un peso maggiore (minore) a quelli che incidono di più (meno) sulla spesa totale, … una </a:t>
              </a:r>
              <a:r>
                <a:rPr lang="it-IT" altLang="it-IT" b="1"/>
                <a:t>media ponderata</a:t>
              </a:r>
            </a:p>
          </p:txBody>
        </p:sp>
        <p:pic>
          <p:nvPicPr>
            <p:cNvPr id="19466" name="Picture 8" descr="j0404413">
              <a:extLst>
                <a:ext uri="{FF2B5EF4-FFF2-40B4-BE49-F238E27FC236}">
                  <a16:creationId xmlns:a16="http://schemas.microsoft.com/office/drawing/2014/main" id="{1D69705E-0AB9-4616-AFE3-00AEF227D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96"/>
              <a:ext cx="705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7389" name="Group 13">
            <a:extLst>
              <a:ext uri="{FF2B5EF4-FFF2-40B4-BE49-F238E27FC236}">
                <a16:creationId xmlns:a16="http://schemas.microsoft.com/office/drawing/2014/main" id="{CB9A63C7-0F6F-4492-B6BE-B4641ECB4836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5300663"/>
            <a:ext cx="7040563" cy="1528762"/>
            <a:chOff x="804" y="3339"/>
            <a:chExt cx="4435" cy="963"/>
          </a:xfrm>
        </p:grpSpPr>
        <p:pic>
          <p:nvPicPr>
            <p:cNvPr id="19463" name="Picture 9" descr="j0078702">
              <a:extLst>
                <a:ext uri="{FF2B5EF4-FFF2-40B4-BE49-F238E27FC236}">
                  <a16:creationId xmlns:a16="http://schemas.microsoft.com/office/drawing/2014/main" id="{D7725255-8FC6-46A2-B89C-4AD86E844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3339"/>
              <a:ext cx="1078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10">
              <a:extLst>
                <a:ext uri="{FF2B5EF4-FFF2-40B4-BE49-F238E27FC236}">
                  <a16:creationId xmlns:a16="http://schemas.microsoft.com/office/drawing/2014/main" id="{2185B09D-59F8-4681-8866-8C2B79D9D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359"/>
              <a:ext cx="326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/>
                <a:t>3)</a:t>
              </a:r>
              <a:r>
                <a:rPr lang="it-IT" altLang="it-IT"/>
                <a:t> … analizza come il prezzo medio di questo paniere (fisso) </a:t>
              </a:r>
              <a:r>
                <a:rPr lang="it-IT" altLang="it-IT" b="1"/>
                <a:t>cambia</a:t>
              </a:r>
              <a:r>
                <a:rPr lang="it-IT" altLang="it-IT"/>
                <a:t> di anno in anno</a:t>
              </a:r>
              <a:endParaRPr lang="it-IT" altLang="it-IT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9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97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97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>
            <a:extLst>
              <a:ext uri="{FF2B5EF4-FFF2-40B4-BE49-F238E27FC236}">
                <a16:creationId xmlns:a16="http://schemas.microsoft.com/office/drawing/2014/main" id="{4A6E3C94-6910-4FE1-A4AF-F8C1F92E1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4E80C5-AC15-4C13-9ED9-4DB646BFEF36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16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5C80B60-4C3F-4405-B10C-DAE04AADC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 dirty="0">
                <a:solidFill>
                  <a:schemeClr val="bg2"/>
                </a:solidFill>
              </a:rPr>
              <a:t>Indice dei Prezzi al Consumo: problemi</a:t>
            </a:r>
            <a:endParaRPr lang="en-US" altLang="it-IT" sz="2100" dirty="0">
              <a:solidFill>
                <a:schemeClr val="bg2"/>
              </a:solidFill>
            </a:endParaRPr>
          </a:p>
        </p:txBody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93CFF070-F473-44A2-BAFA-2239B546DB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87450" y="2184400"/>
            <a:ext cx="7416800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1700" b="1">
                <a:solidFill>
                  <a:schemeClr val="bg2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“Costanza” e ritardi nell’aggiornamento della struttura del paniere di consumo rappresentativo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: 2 effetti</a:t>
            </a:r>
          </a:p>
          <a:p>
            <a:pPr marL="495300" indent="-495300" eaLnBrk="1" hangingPunct="1"/>
            <a:endParaRPr lang="it-IT" altLang="it-IT" sz="17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/>
            <a:r>
              <a:rPr lang="it-IT" altLang="it-IT" sz="1700" b="1">
                <a:solidFill>
                  <a:srgbClr val="3333FF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sottostima di “effetti di sostituzione” nel paniere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 ► misura approssimativa per eccesso del livello generale dei prezzi</a:t>
            </a:r>
          </a:p>
          <a:p>
            <a:pPr marL="495300" indent="-495300" eaLnBrk="1" hangingPunct="1"/>
            <a:r>
              <a:rPr lang="it-IT" altLang="it-IT" sz="1700" b="1">
                <a:solidFill>
                  <a:srgbClr val="3333FF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sottostima di “innovazioni di prodotto / miglioramenti qualità” rispetto al paniere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 ► sovrastima dell’aumento del livello generale dei prezzi</a:t>
            </a:r>
          </a:p>
          <a:p>
            <a:pPr marL="495300" indent="-495300" eaLnBrk="1" hangingPunct="1"/>
            <a:endParaRPr lang="it-IT" altLang="it-IT" sz="17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chemeClr val="bg2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it-IT" altLang="it-IT" sz="1700" b="1">
                <a:solidFill>
                  <a:schemeClr val="bg2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Rappresentatività del paniere e differenze socio-demografiche e territoriali dei consumatori</a:t>
            </a:r>
            <a:r>
              <a:rPr lang="it-IT" altLang="it-IT" sz="1700">
                <a:cs typeface="Arial" panose="020B0604020202020204" pitchFamily="34" charset="0"/>
                <a:sym typeface="Wingdings 3" panose="05040102010807070707" pitchFamily="18" charset="2"/>
              </a:rPr>
              <a:t>: necessità di indici + specifici</a:t>
            </a:r>
          </a:p>
          <a:p>
            <a:pPr marL="495300" indent="-495300" eaLnBrk="1" hangingPunct="1"/>
            <a:endParaRPr lang="it-IT" altLang="it-IT" sz="1700"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495300" indent="-495300" eaLnBrk="1" hangingPunct="1"/>
            <a:r>
              <a:rPr lang="it-IT" altLang="it-IT" sz="1700" b="1">
                <a:solidFill>
                  <a:srgbClr val="3333FF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indice nazionale per l’intera collettività (NIC)</a:t>
            </a:r>
          </a:p>
          <a:p>
            <a:pPr marL="495300" indent="-495300" eaLnBrk="1" hangingPunct="1"/>
            <a:r>
              <a:rPr lang="it-IT" altLang="it-IT" sz="1700" b="1">
                <a:solidFill>
                  <a:srgbClr val="3333FF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indice per le famiglie di operai ed impiegati (FOI)</a:t>
            </a:r>
          </a:p>
          <a:p>
            <a:pPr marL="495300" indent="-495300" eaLnBrk="1" hangingPunct="1"/>
            <a:r>
              <a:rPr lang="it-IT" altLang="it-IT" sz="1700" b="1">
                <a:solidFill>
                  <a:srgbClr val="3333FF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indice armonizzato su base comunitaria (IPCA)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40FBB6DC-8AA4-41DB-9830-06BF70B74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158110-36C0-4E56-8477-DACA8B50A9E6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17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A95844D-91D9-45C1-B1F6-528646D98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900" dirty="0">
                <a:solidFill>
                  <a:schemeClr val="bg2"/>
                </a:solidFill>
              </a:rPr>
              <a:t>Indice dei Prezzi al Consumo vs. Deflatore del PIL:</a:t>
            </a:r>
            <a:br>
              <a:rPr lang="it-IT" altLang="it-IT" sz="1900" dirty="0">
                <a:solidFill>
                  <a:schemeClr val="bg2"/>
                </a:solidFill>
              </a:rPr>
            </a:br>
            <a:r>
              <a:rPr lang="it-IT" altLang="it-IT" sz="1900" dirty="0">
                <a:solidFill>
                  <a:schemeClr val="bg2"/>
                </a:solidFill>
              </a:rPr>
              <a:t>3 differenze</a:t>
            </a:r>
            <a:endParaRPr lang="en-US" altLang="it-IT" sz="1900" dirty="0">
              <a:solidFill>
                <a:schemeClr val="bg2"/>
              </a:solidFill>
            </a:endParaRPr>
          </a:p>
        </p:txBody>
      </p:sp>
      <p:sp>
        <p:nvSpPr>
          <p:cNvPr id="910391" name="Rectangle 55">
            <a:extLst>
              <a:ext uri="{FF2B5EF4-FFF2-40B4-BE49-F238E27FC236}">
                <a16:creationId xmlns:a16="http://schemas.microsoft.com/office/drawing/2014/main" id="{E3CC45C5-9ED5-4EF5-B28A-B5AE418F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5167313"/>
            <a:ext cx="37131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disponibile </a:t>
            </a:r>
            <a:r>
              <a:rPr lang="it-IT" altLang="it-IT" b="1">
                <a:solidFill>
                  <a:srgbClr val="3333FF"/>
                </a:solidFill>
              </a:rPr>
              <a:t>con ritardo</a:t>
            </a:r>
            <a:r>
              <a:rPr lang="it-IT" altLang="it-IT"/>
              <a:t> (almeno un anno)</a:t>
            </a:r>
          </a:p>
        </p:txBody>
      </p:sp>
      <p:sp>
        <p:nvSpPr>
          <p:cNvPr id="910389" name="Rectangle 53">
            <a:extLst>
              <a:ext uri="{FF2B5EF4-FFF2-40B4-BE49-F238E27FC236}">
                <a16:creationId xmlns:a16="http://schemas.microsoft.com/office/drawing/2014/main" id="{E870284A-6D03-4DB1-8082-5E310C35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167313"/>
            <a:ext cx="3714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disponibile </a:t>
            </a:r>
            <a:r>
              <a:rPr lang="it-IT" altLang="it-IT" b="1">
                <a:solidFill>
                  <a:srgbClr val="3333FF"/>
                </a:solidFill>
              </a:rPr>
              <a:t>tempestivamente</a:t>
            </a:r>
          </a:p>
        </p:txBody>
      </p:sp>
      <p:sp>
        <p:nvSpPr>
          <p:cNvPr id="910383" name="Rectangle 47">
            <a:extLst>
              <a:ext uri="{FF2B5EF4-FFF2-40B4-BE49-F238E27FC236}">
                <a16:creationId xmlns:a16="http://schemas.microsoft.com/office/drawing/2014/main" id="{F050C543-F72A-4183-8AC0-32E71919D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775325"/>
            <a:ext cx="7427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it-IT" altLang="it-IT" b="1">
              <a:solidFill>
                <a:srgbClr val="FF3300"/>
              </a:solidFill>
            </a:endParaRPr>
          </a:p>
        </p:txBody>
      </p:sp>
      <p:sp>
        <p:nvSpPr>
          <p:cNvPr id="910375" name="Rectangle 39">
            <a:extLst>
              <a:ext uri="{FF2B5EF4-FFF2-40B4-BE49-F238E27FC236}">
                <a16:creationId xmlns:a16="http://schemas.microsoft.com/office/drawing/2014/main" id="{A92A0EDA-B1AA-45A1-B0D2-91860D35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221163"/>
            <a:ext cx="37131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beni/servizi “aggiornati” </a:t>
            </a:r>
            <a:r>
              <a:rPr lang="it-IT" altLang="it-IT" b="1">
                <a:solidFill>
                  <a:srgbClr val="3333FF"/>
                </a:solidFill>
              </a:rPr>
              <a:t>ogni anno</a:t>
            </a:r>
          </a:p>
        </p:txBody>
      </p:sp>
      <p:sp>
        <p:nvSpPr>
          <p:cNvPr id="910373" name="Rectangle 37">
            <a:extLst>
              <a:ext uri="{FF2B5EF4-FFF2-40B4-BE49-F238E27FC236}">
                <a16:creationId xmlns:a16="http://schemas.microsoft.com/office/drawing/2014/main" id="{55AE2A2B-8C2F-4A91-AA33-C4BAD50E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21163"/>
            <a:ext cx="37147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paniere di riferimento aggiornato </a:t>
            </a:r>
            <a:r>
              <a:rPr lang="it-IT" altLang="it-IT" b="1">
                <a:solidFill>
                  <a:srgbClr val="3333FF"/>
                </a:solidFill>
              </a:rPr>
              <a:t>ogni 5 anni (dal 1999 ogni anno)</a:t>
            </a:r>
          </a:p>
        </p:txBody>
      </p:sp>
      <p:sp>
        <p:nvSpPr>
          <p:cNvPr id="910370" name="Rectangle 34">
            <a:extLst>
              <a:ext uri="{FF2B5EF4-FFF2-40B4-BE49-F238E27FC236}">
                <a16:creationId xmlns:a16="http://schemas.microsoft.com/office/drawing/2014/main" id="{A0430307-5890-4554-8C87-7A22C9274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789363"/>
            <a:ext cx="3713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 b="1">
                <a:solidFill>
                  <a:srgbClr val="3333FF"/>
                </a:solidFill>
              </a:rPr>
              <a:t>esclude</a:t>
            </a:r>
            <a:r>
              <a:rPr lang="it-IT" altLang="it-IT"/>
              <a:t> beni importati</a:t>
            </a:r>
          </a:p>
        </p:txBody>
      </p:sp>
      <p:sp>
        <p:nvSpPr>
          <p:cNvPr id="910368" name="Rectangle 32">
            <a:extLst>
              <a:ext uri="{FF2B5EF4-FFF2-40B4-BE49-F238E27FC236}">
                <a16:creationId xmlns:a16="http://schemas.microsoft.com/office/drawing/2014/main" id="{6EFA7D6A-55CB-499C-908C-F050D37B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3714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 b="1">
                <a:solidFill>
                  <a:srgbClr val="3333FF"/>
                </a:solidFill>
              </a:rPr>
              <a:t>include</a:t>
            </a:r>
            <a:r>
              <a:rPr lang="it-IT" altLang="it-IT"/>
              <a:t> beni importati</a:t>
            </a:r>
          </a:p>
        </p:txBody>
      </p:sp>
      <p:sp>
        <p:nvSpPr>
          <p:cNvPr id="910347" name="Rectangle 11">
            <a:extLst>
              <a:ext uri="{FF2B5EF4-FFF2-40B4-BE49-F238E27FC236}">
                <a16:creationId xmlns:a16="http://schemas.microsoft.com/office/drawing/2014/main" id="{2A60EF0B-E083-4C3B-A3F3-43A5DB21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371850"/>
            <a:ext cx="37131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beni/servizi </a:t>
            </a:r>
            <a:r>
              <a:rPr lang="it-IT" altLang="it-IT" b="1">
                <a:solidFill>
                  <a:srgbClr val="3333FF"/>
                </a:solidFill>
              </a:rPr>
              <a:t>prodotti</a:t>
            </a:r>
          </a:p>
        </p:txBody>
      </p:sp>
      <p:sp>
        <p:nvSpPr>
          <p:cNvPr id="910346" name="Rectangle 10">
            <a:extLst>
              <a:ext uri="{FF2B5EF4-FFF2-40B4-BE49-F238E27FC236}">
                <a16:creationId xmlns:a16="http://schemas.microsoft.com/office/drawing/2014/main" id="{164251FE-942A-4713-9D9E-C73F157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71850"/>
            <a:ext cx="37147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beni/servizi </a:t>
            </a:r>
            <a:r>
              <a:rPr lang="it-IT" altLang="it-IT" b="1">
                <a:solidFill>
                  <a:srgbClr val="3333FF"/>
                </a:solidFill>
              </a:rPr>
              <a:t>consumati</a:t>
            </a:r>
          </a:p>
        </p:txBody>
      </p:sp>
      <p:sp>
        <p:nvSpPr>
          <p:cNvPr id="910345" name="Rectangle 9">
            <a:extLst>
              <a:ext uri="{FF2B5EF4-FFF2-40B4-BE49-F238E27FC236}">
                <a16:creationId xmlns:a16="http://schemas.microsoft.com/office/drawing/2014/main" id="{14CB016D-194A-453A-A644-2C0B36BF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2671763"/>
            <a:ext cx="37131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 b="1">
                <a:solidFill>
                  <a:srgbClr val="3333FF"/>
                </a:solidFill>
              </a:rPr>
              <a:t>tutti i beni/servizi</a:t>
            </a:r>
            <a:r>
              <a:rPr lang="it-IT" altLang="it-IT"/>
              <a:t> del sistema economico</a:t>
            </a:r>
          </a:p>
        </p:txBody>
      </p:sp>
      <p:sp>
        <p:nvSpPr>
          <p:cNvPr id="910344" name="Rectangle 8">
            <a:extLst>
              <a:ext uri="{FF2B5EF4-FFF2-40B4-BE49-F238E27FC236}">
                <a16:creationId xmlns:a16="http://schemas.microsoft.com/office/drawing/2014/main" id="{74D2E4D7-72DA-46CC-9A9A-3B185706C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71763"/>
            <a:ext cx="37147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solo gli </a:t>
            </a:r>
            <a:r>
              <a:rPr lang="it-IT" altLang="it-IT" b="1" i="1">
                <a:solidFill>
                  <a:srgbClr val="3333FF"/>
                </a:solidFill>
              </a:rPr>
              <a:t>n</a:t>
            </a:r>
            <a:r>
              <a:rPr lang="it-IT" altLang="it-IT" b="1">
                <a:solidFill>
                  <a:srgbClr val="3333FF"/>
                </a:solidFill>
              </a:rPr>
              <a:t> beni/servizi</a:t>
            </a:r>
            <a:r>
              <a:rPr lang="it-IT" altLang="it-IT"/>
              <a:t> del paniere rappresentativo</a:t>
            </a:r>
          </a:p>
        </p:txBody>
      </p:sp>
      <p:sp>
        <p:nvSpPr>
          <p:cNvPr id="910352" name="Line 16">
            <a:extLst>
              <a:ext uri="{FF2B5EF4-FFF2-40B4-BE49-F238E27FC236}">
                <a16:creationId xmlns:a16="http://schemas.microsoft.com/office/drawing/2014/main" id="{7FF1A1CC-2A50-4C1E-9074-FE41FEA7A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371850"/>
            <a:ext cx="742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0353" name="Line 17">
            <a:extLst>
              <a:ext uri="{FF2B5EF4-FFF2-40B4-BE49-F238E27FC236}">
                <a16:creationId xmlns:a16="http://schemas.microsoft.com/office/drawing/2014/main" id="{8C20FD4A-F5FD-49EB-A37F-26706592A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789363"/>
            <a:ext cx="742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10396" name="Group 60">
            <a:extLst>
              <a:ext uri="{FF2B5EF4-FFF2-40B4-BE49-F238E27FC236}">
                <a16:creationId xmlns:a16="http://schemas.microsoft.com/office/drawing/2014/main" id="{8B80BAE1-F5C3-4EE0-A88E-D78BCC68B686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276475"/>
            <a:ext cx="7427913" cy="4352925"/>
            <a:chOff x="748" y="1434"/>
            <a:chExt cx="4679" cy="2742"/>
          </a:xfrm>
        </p:grpSpPr>
        <p:sp>
          <p:nvSpPr>
            <p:cNvPr id="20503" name="Rectangle 7">
              <a:extLst>
                <a:ext uri="{FF2B5EF4-FFF2-40B4-BE49-F238E27FC236}">
                  <a16:creationId xmlns:a16="http://schemas.microsoft.com/office/drawing/2014/main" id="{4439C646-507F-41CE-AC7B-2404141F7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1434"/>
              <a:ext cx="233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it-IT" altLang="it-IT" b="1">
                  <a:solidFill>
                    <a:schemeClr val="bg2"/>
                  </a:solidFill>
                </a:rPr>
                <a:t>Deflatore</a:t>
              </a:r>
            </a:p>
          </p:txBody>
        </p:sp>
        <p:sp>
          <p:nvSpPr>
            <p:cNvPr id="20504" name="Rectangle 6">
              <a:extLst>
                <a:ext uri="{FF2B5EF4-FFF2-40B4-BE49-F238E27FC236}">
                  <a16:creationId xmlns:a16="http://schemas.microsoft.com/office/drawing/2014/main" id="{9C132BD1-42D9-44AF-AFC8-F67E45D83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434"/>
              <a:ext cx="234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it-IT" altLang="it-IT" b="1">
                  <a:solidFill>
                    <a:schemeClr val="bg2"/>
                  </a:solidFill>
                </a:rPr>
                <a:t>IPC</a:t>
              </a:r>
            </a:p>
          </p:txBody>
        </p:sp>
        <p:sp>
          <p:nvSpPr>
            <p:cNvPr id="20505" name="Line 14">
              <a:extLst>
                <a:ext uri="{FF2B5EF4-FFF2-40B4-BE49-F238E27FC236}">
                  <a16:creationId xmlns:a16="http://schemas.microsoft.com/office/drawing/2014/main" id="{2F5D423C-01E0-4EE8-B427-B7BD85831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434"/>
              <a:ext cx="467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06" name="Line 15">
              <a:extLst>
                <a:ext uri="{FF2B5EF4-FFF2-40B4-BE49-F238E27FC236}">
                  <a16:creationId xmlns:a16="http://schemas.microsoft.com/office/drawing/2014/main" id="{06AE693E-BF3F-4387-8F6F-05AD26CDC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683"/>
              <a:ext cx="4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07" name="Line 18">
              <a:extLst>
                <a:ext uri="{FF2B5EF4-FFF2-40B4-BE49-F238E27FC236}">
                  <a16:creationId xmlns:a16="http://schemas.microsoft.com/office/drawing/2014/main" id="{FDA6E60F-3187-4480-BEA7-CCDD2B7B2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76"/>
              <a:ext cx="467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08" name="Line 19">
              <a:extLst>
                <a:ext uri="{FF2B5EF4-FFF2-40B4-BE49-F238E27FC236}">
                  <a16:creationId xmlns:a16="http://schemas.microsoft.com/office/drawing/2014/main" id="{49E2A3F4-4E25-443E-9FA0-B06318F22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434"/>
              <a:ext cx="0" cy="27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09" name="Line 20">
              <a:extLst>
                <a:ext uri="{FF2B5EF4-FFF2-40B4-BE49-F238E27FC236}">
                  <a16:creationId xmlns:a16="http://schemas.microsoft.com/office/drawing/2014/main" id="{1028B01C-57CD-4E0B-97F9-A9874702A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" y="1434"/>
              <a:ext cx="1" cy="2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10" name="Line 21">
              <a:extLst>
                <a:ext uri="{FF2B5EF4-FFF2-40B4-BE49-F238E27FC236}">
                  <a16:creationId xmlns:a16="http://schemas.microsoft.com/office/drawing/2014/main" id="{96F4BC90-0EA8-438D-888A-748316C13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" y="1434"/>
              <a:ext cx="0" cy="27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10369" name="Line 33">
            <a:extLst>
              <a:ext uri="{FF2B5EF4-FFF2-40B4-BE49-F238E27FC236}">
                <a16:creationId xmlns:a16="http://schemas.microsoft.com/office/drawing/2014/main" id="{31D24479-2657-4B94-ADAA-4B2D446F1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4221163"/>
            <a:ext cx="742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0374" name="Line 38">
            <a:extLst>
              <a:ext uri="{FF2B5EF4-FFF2-40B4-BE49-F238E27FC236}">
                <a16:creationId xmlns:a16="http://schemas.microsoft.com/office/drawing/2014/main" id="{38437003-576C-45BF-B1D1-ED3B1DE50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183188"/>
            <a:ext cx="742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0390" name="Line 54">
            <a:extLst>
              <a:ext uri="{FF2B5EF4-FFF2-40B4-BE49-F238E27FC236}">
                <a16:creationId xmlns:a16="http://schemas.microsoft.com/office/drawing/2014/main" id="{7D4BD093-7227-4483-B394-83053877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775325"/>
            <a:ext cx="742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ECAF4538-A0FE-40CB-8127-FF956B4C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781675"/>
            <a:ext cx="3714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riferito alle quantità consumate all’</a:t>
            </a:r>
            <a:r>
              <a:rPr lang="it-IT" altLang="it-IT" b="1">
                <a:solidFill>
                  <a:srgbClr val="3333FF"/>
                </a:solidFill>
              </a:rPr>
              <a:t>inizio</a:t>
            </a:r>
            <a:r>
              <a:rPr lang="it-IT" altLang="it-IT"/>
              <a:t> del periodo </a:t>
            </a:r>
            <a:endParaRPr lang="it-IT" altLang="it-IT" b="1">
              <a:solidFill>
                <a:srgbClr val="3333FF"/>
              </a:solidFill>
            </a:endParaRPr>
          </a:p>
        </p:txBody>
      </p:sp>
      <p:sp>
        <p:nvSpPr>
          <p:cNvPr id="30" name="Rectangle 55">
            <a:extLst>
              <a:ext uri="{FF2B5EF4-FFF2-40B4-BE49-F238E27FC236}">
                <a16:creationId xmlns:a16="http://schemas.microsoft.com/office/drawing/2014/main" id="{F98B958E-65BB-4E3E-8535-661C0998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5800725"/>
            <a:ext cx="37131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it-IT"/>
              <a:t>riferito alle quantità consumate alla </a:t>
            </a:r>
            <a:r>
              <a:rPr lang="it-IT" altLang="it-IT" b="1">
                <a:solidFill>
                  <a:srgbClr val="3333FF"/>
                </a:solidFill>
              </a:rPr>
              <a:t>fine </a:t>
            </a:r>
            <a:r>
              <a:rPr lang="it-IT" altLang="it-IT"/>
              <a:t>del periodo </a:t>
            </a:r>
            <a:endParaRPr lang="it-IT" altLang="it-IT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91" grpId="0"/>
      <p:bldP spid="910389" grpId="0"/>
      <p:bldP spid="910383" grpId="0"/>
      <p:bldP spid="910375" grpId="0"/>
      <p:bldP spid="910373" grpId="0"/>
      <p:bldP spid="910370" grpId="0"/>
      <p:bldP spid="910368" grpId="0"/>
      <p:bldP spid="910347" grpId="0"/>
      <p:bldP spid="910346" grpId="0"/>
      <p:bldP spid="910345" grpId="0"/>
      <p:bldP spid="910344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>
            <a:extLst>
              <a:ext uri="{FF2B5EF4-FFF2-40B4-BE49-F238E27FC236}">
                <a16:creationId xmlns:a16="http://schemas.microsoft.com/office/drawing/2014/main" id="{888C3DAA-0FE0-48E2-8722-88F94BC0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3E87D8-1659-4467-ADF7-CF8475F66A7F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18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3D23815-C2E1-4258-B61D-A6C7F4F74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>
                <a:solidFill>
                  <a:schemeClr val="bg2"/>
                </a:solidFill>
              </a:rPr>
              <a:t>Le altre variabili macroeconomiche:</a:t>
            </a:r>
            <a:br>
              <a:rPr lang="it-IT" altLang="it-IT" sz="2000" dirty="0">
                <a:solidFill>
                  <a:schemeClr val="bg2"/>
                </a:solidFill>
              </a:rPr>
            </a:br>
            <a:r>
              <a:rPr lang="it-IT" altLang="it-IT" sz="2000" dirty="0">
                <a:solidFill>
                  <a:schemeClr val="bg2"/>
                </a:solidFill>
              </a:rPr>
              <a:t>due variabili “chiave”</a:t>
            </a:r>
          </a:p>
        </p:txBody>
      </p:sp>
      <p:sp>
        <p:nvSpPr>
          <p:cNvPr id="970755" name="Rectangle 3">
            <a:extLst>
              <a:ext uri="{FF2B5EF4-FFF2-40B4-BE49-F238E27FC236}">
                <a16:creationId xmlns:a16="http://schemas.microsoft.com/office/drawing/2014/main" id="{EC99E8B5-03BE-4202-B265-8B1A6EB8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060575"/>
            <a:ext cx="6985000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arabicPeriod" startAt="3"/>
            </a:pPr>
            <a:endParaRPr lang="it-IT" altLang="it-IT" sz="2000" b="1">
              <a:solidFill>
                <a:srgbClr val="3333FF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2400" b="1">
                <a:solidFill>
                  <a:srgbClr val="3333FF"/>
                </a:solidFill>
              </a:rPr>
              <a:t>Occupazione/disoccupazione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it-IT" altLang="it-IT" sz="2400" b="1">
              <a:solidFill>
                <a:srgbClr val="3333FF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2400" b="1">
                <a:solidFill>
                  <a:srgbClr val="3333FF"/>
                </a:solidFill>
              </a:rPr>
              <a:t>Inflazione</a:t>
            </a:r>
          </a:p>
          <a:p>
            <a:pPr marL="533400" indent="-533400" eaLnBrk="1" hangingPunct="1"/>
            <a:endParaRPr lang="it-IT" altLang="it-IT" sz="2400" b="1"/>
          </a:p>
          <a:p>
            <a:pPr marL="533400" indent="-533400" eaLnBrk="1" hangingPunct="1"/>
            <a:r>
              <a:rPr lang="it-IT" altLang="it-IT" sz="2400" b="1"/>
              <a:t>alcuni aspetti definitori e di misurazione statistica</a:t>
            </a: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09BB8-6DD3-4B0F-839B-3BC9874B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96752"/>
            <a:ext cx="6985000" cy="431800"/>
          </a:xfrm>
        </p:spPr>
        <p:txBody>
          <a:bodyPr/>
          <a:lstStyle/>
          <a:p>
            <a:r>
              <a:rPr lang="it-IT" dirty="0"/>
              <a:t>Disoccupazione…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FE30D-4B86-4BA1-8EC5-B32A86E6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6985000" cy="4525963"/>
          </a:xfrm>
        </p:spPr>
        <p:txBody>
          <a:bodyPr/>
          <a:lstStyle/>
          <a:p>
            <a:r>
              <a:rPr lang="it-IT" sz="2400" dirty="0"/>
              <a:t>«Volontaria» e «frizionale» (Neoclassici)</a:t>
            </a:r>
          </a:p>
          <a:p>
            <a:pPr marL="0" indent="0" algn="ctr">
              <a:buNone/>
            </a:pPr>
            <a:r>
              <a:rPr lang="it-IT" sz="2400" dirty="0"/>
              <a:t>vs</a:t>
            </a:r>
          </a:p>
          <a:p>
            <a:r>
              <a:rPr lang="it-IT" sz="2400" dirty="0"/>
              <a:t>«Involontaria» sia «</a:t>
            </a:r>
            <a:r>
              <a:rPr lang="it-IT" sz="2400" i="1" dirty="0"/>
              <a:t>ciclica</a:t>
            </a:r>
            <a:r>
              <a:rPr lang="it-IT" sz="2400" dirty="0"/>
              <a:t>» (condizioni congiunturali caratterizzate da carenza di domanda aggregata e ruolo giocato dalle aspettative, vedi Keynes);</a:t>
            </a:r>
          </a:p>
          <a:p>
            <a:r>
              <a:rPr lang="it-IT" sz="2400" dirty="0"/>
              <a:t>…sia «</a:t>
            </a:r>
            <a:r>
              <a:rPr lang="it-IT" sz="2400" i="1" dirty="0"/>
              <a:t>strutturale</a:t>
            </a:r>
            <a:r>
              <a:rPr lang="it-IT" sz="2400" dirty="0"/>
              <a:t>» (disallineamento nel lungo periodo):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skill </a:t>
            </a:r>
            <a:r>
              <a:rPr lang="it-IT" sz="2400" i="1" dirty="0"/>
              <a:t>mismatch</a:t>
            </a:r>
            <a:r>
              <a:rPr lang="it-IT" sz="2400" dirty="0"/>
              <a:t> o </a:t>
            </a:r>
            <a:r>
              <a:rPr lang="it-IT" sz="2400" i="1" dirty="0"/>
              <a:t>skill-</a:t>
            </a:r>
            <a:r>
              <a:rPr lang="it-IT" sz="2400" i="1" dirty="0" err="1"/>
              <a:t>biased</a:t>
            </a:r>
            <a:r>
              <a:rPr lang="it-IT" sz="2400" i="1" dirty="0"/>
              <a:t> technical </a:t>
            </a:r>
            <a:r>
              <a:rPr lang="it-IT" sz="2400" i="1" dirty="0" err="1"/>
              <a:t>change</a:t>
            </a:r>
            <a:r>
              <a:rPr lang="it-IT" sz="2400" i="1" dirty="0"/>
              <a:t> (SBTC, </a:t>
            </a:r>
            <a:r>
              <a:rPr lang="it-IT" sz="2400" dirty="0"/>
              <a:t>vedi Krueger</a:t>
            </a:r>
            <a:r>
              <a:rPr lang="it-IT" sz="2400" i="1" dirty="0"/>
              <a:t>)</a:t>
            </a:r>
            <a:r>
              <a:rPr lang="it-IT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disoccupazione tecnologica (con o senza meccanismi di compensazione di prezzo, reddito e/o effetti moltiplicativi della tecnologia).</a:t>
            </a:r>
          </a:p>
        </p:txBody>
      </p:sp>
      <p:sp>
        <p:nvSpPr>
          <p:cNvPr id="29698" name="Segnaposto numero diapositiva 2">
            <a:extLst>
              <a:ext uri="{FF2B5EF4-FFF2-40B4-BE49-F238E27FC236}">
                <a16:creationId xmlns:a16="http://schemas.microsoft.com/office/drawing/2014/main" id="{15EACAD9-02E7-4958-B0A5-6853CB964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D2C59C-6C00-41FB-9E4A-FDF922AF1BD5}" type="slidenum">
              <a:rPr lang="it-IT" altLang="it-IT" sz="2600">
                <a:solidFill>
                  <a:schemeClr val="bg1"/>
                </a:solidFill>
              </a:rPr>
              <a:pPr eaLnBrk="1" hangingPunct="1"/>
              <a:t>19</a:t>
            </a:fld>
            <a:endParaRPr lang="it-IT" altLang="it-IT" sz="26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Image result for friedman">
            <a:extLst>
              <a:ext uri="{FF2B5EF4-FFF2-40B4-BE49-F238E27FC236}">
                <a16:creationId xmlns:a16="http://schemas.microsoft.com/office/drawing/2014/main" id="{DCFCB979-B383-464B-9555-573DDC2D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50" y="1196752"/>
            <a:ext cx="1059267" cy="1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Image result for keynes">
            <a:extLst>
              <a:ext uri="{FF2B5EF4-FFF2-40B4-BE49-F238E27FC236}">
                <a16:creationId xmlns:a16="http://schemas.microsoft.com/office/drawing/2014/main" id="{77164CE6-23EC-494B-A61E-58445DCB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86" y="1988840"/>
            <a:ext cx="1064492" cy="1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Image result for alan krueger">
            <a:extLst>
              <a:ext uri="{FF2B5EF4-FFF2-40B4-BE49-F238E27FC236}">
                <a16:creationId xmlns:a16="http://schemas.microsoft.com/office/drawing/2014/main" id="{ABA87DEE-3470-4A7E-94C7-FF12BC9C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72" y="3520267"/>
            <a:ext cx="1064492" cy="14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Image result for david ricardo">
            <a:extLst>
              <a:ext uri="{FF2B5EF4-FFF2-40B4-BE49-F238E27FC236}">
                <a16:creationId xmlns:a16="http://schemas.microsoft.com/office/drawing/2014/main" id="{129F86AD-C454-473E-A956-A5267DF4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72" y="5105139"/>
            <a:ext cx="1120140" cy="16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Image result for oxford handbook of innovation">
            <a:extLst>
              <a:ext uri="{FF2B5EF4-FFF2-40B4-BE49-F238E27FC236}">
                <a16:creationId xmlns:a16="http://schemas.microsoft.com/office/drawing/2014/main" id="{8908AC24-D39D-4D7D-AD9D-AD50917C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809625"/>
            <a:ext cx="35718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>
            <a:extLst>
              <a:ext uri="{FF2B5EF4-FFF2-40B4-BE49-F238E27FC236}">
                <a16:creationId xmlns:a16="http://schemas.microsoft.com/office/drawing/2014/main" id="{EC35B1D7-4FAF-407F-A835-5A6795423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DE1523-A89B-4AC9-A5A5-AD1215472E79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6FAE932-1F4B-44CC-9E87-F81F111DE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2200" dirty="0" err="1">
                <a:solidFill>
                  <a:schemeClr val="bg2"/>
                </a:solidFill>
              </a:rPr>
              <a:t>Macroeconomia</a:t>
            </a:r>
            <a:r>
              <a:rPr lang="en-US" altLang="it-IT" sz="2200" dirty="0">
                <a:solidFill>
                  <a:schemeClr val="bg2"/>
                </a:solidFill>
              </a:rPr>
              <a:t> e </a:t>
            </a:r>
            <a:r>
              <a:rPr lang="en-US" altLang="it-IT" sz="2200" dirty="0" err="1">
                <a:solidFill>
                  <a:schemeClr val="bg2"/>
                </a:solidFill>
              </a:rPr>
              <a:t>contabilità</a:t>
            </a:r>
            <a:r>
              <a:rPr lang="en-US" altLang="it-IT" sz="2200" dirty="0">
                <a:solidFill>
                  <a:schemeClr val="bg2"/>
                </a:solidFill>
              </a:rPr>
              <a:t> </a:t>
            </a:r>
            <a:r>
              <a:rPr lang="en-US" altLang="it-IT" sz="2200" dirty="0" err="1">
                <a:solidFill>
                  <a:schemeClr val="bg2"/>
                </a:solidFill>
              </a:rPr>
              <a:t>nazionale</a:t>
            </a:r>
            <a:endParaRPr lang="en-US" altLang="it-IT" sz="2200" dirty="0">
              <a:solidFill>
                <a:schemeClr val="bg2"/>
              </a:solidFill>
            </a:endParaRPr>
          </a:p>
        </p:txBody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id="{EA25C79B-AD12-4C09-B46D-3E9B676EA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863" y="2101850"/>
            <a:ext cx="74898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r>
              <a:rPr lang="en-US" altLang="it-IT" sz="1900" b="1">
                <a:solidFill>
                  <a:schemeClr val="hlink"/>
                </a:solidFill>
              </a:rPr>
              <a:t>La macroeconomia</a:t>
            </a:r>
            <a:r>
              <a:rPr lang="en-US" altLang="it-IT" sz="1900"/>
              <a:t>: branca dell’economia politica </a:t>
            </a:r>
            <a:r>
              <a:rPr lang="it-IT" altLang="it-IT" sz="1900"/>
              <a:t>che studia il </a:t>
            </a:r>
            <a:r>
              <a:rPr lang="it-IT" altLang="it-IT" sz="1900" b="1">
                <a:solidFill>
                  <a:srgbClr val="3333FF"/>
                </a:solidFill>
              </a:rPr>
              <a:t>sistema economico</a:t>
            </a:r>
            <a:r>
              <a:rPr lang="it-IT" altLang="it-IT" sz="1900"/>
              <a:t> nel suo complesso </a:t>
            </a:r>
            <a:r>
              <a:rPr lang="it-IT" altLang="it-IT" sz="1900">
                <a:solidFill>
                  <a:srgbClr val="3333FF"/>
                </a:solidFill>
                <a:sym typeface="Wingdings 3" panose="05040102010807070707" pitchFamily="18" charset="2"/>
              </a:rPr>
              <a:t> </a:t>
            </a:r>
            <a:r>
              <a:rPr lang="it-IT" altLang="it-IT" sz="1900" b="1">
                <a:solidFill>
                  <a:srgbClr val="3333FF"/>
                </a:solidFill>
                <a:sym typeface="Wingdings 3" panose="05040102010807070707" pitchFamily="18" charset="2"/>
              </a:rPr>
              <a:t>variabili macroeconomiche</a:t>
            </a:r>
            <a:r>
              <a:rPr lang="it-IT" altLang="it-IT" sz="1900">
                <a:sym typeface="Wingdings 3" panose="05040102010807070707" pitchFamily="18" charset="2"/>
              </a:rPr>
              <a:t>: </a:t>
            </a:r>
            <a:r>
              <a:rPr lang="it-IT" altLang="it-IT" sz="1900"/>
              <a:t>Prodotto Interno Lordo (PIL), occupazione, indici di prezzo, …</a:t>
            </a:r>
          </a:p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endParaRPr lang="it-IT" altLang="it-IT" sz="1900"/>
          </a:p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r>
              <a:rPr lang="it-IT" altLang="it-IT" sz="1900" b="1">
                <a:solidFill>
                  <a:schemeClr val="hlink"/>
                </a:solidFill>
              </a:rPr>
              <a:t>Contabilità nazionale</a:t>
            </a:r>
            <a:r>
              <a:rPr lang="it-IT" altLang="it-IT" sz="1900"/>
              <a:t>: sistema integrato di </a:t>
            </a:r>
            <a:r>
              <a:rPr lang="it-IT" altLang="it-IT" sz="1900" b="1">
                <a:solidFill>
                  <a:srgbClr val="3333FF"/>
                </a:solidFill>
              </a:rPr>
              <a:t>conti</a:t>
            </a:r>
            <a:r>
              <a:rPr lang="it-IT" altLang="it-IT" sz="1900"/>
              <a:t> finalizzato alla </a:t>
            </a:r>
            <a:r>
              <a:rPr lang="it-IT" altLang="it-IT" sz="1900" b="1">
                <a:solidFill>
                  <a:srgbClr val="3333FF"/>
                </a:solidFill>
              </a:rPr>
              <a:t>misurazione</a:t>
            </a:r>
            <a:r>
              <a:rPr lang="it-IT" altLang="it-IT" sz="1900"/>
              <a:t> delle </a:t>
            </a:r>
            <a:r>
              <a:rPr lang="it-IT" altLang="it-IT" sz="1900" b="1">
                <a:solidFill>
                  <a:srgbClr val="3333FF"/>
                </a:solidFill>
              </a:rPr>
              <a:t>variabili macroeconomiche</a:t>
            </a:r>
          </a:p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endParaRPr lang="it-IT" altLang="it-IT" sz="1900"/>
          </a:p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r>
              <a:rPr lang="en-US" altLang="it-IT" sz="1900" b="1">
                <a:solidFill>
                  <a:schemeClr val="hlink"/>
                </a:solidFill>
              </a:rPr>
              <a:t>Cosa centra la contabilità nazionale con la macroeconomica?</a:t>
            </a:r>
          </a:p>
          <a:p>
            <a:pPr marL="371475" indent="-371475" eaLnBrk="1" hangingPunct="1">
              <a:lnSpc>
                <a:spcPct val="80000"/>
              </a:lnSpc>
              <a:buClr>
                <a:schemeClr val="bg2"/>
              </a:buClr>
            </a:pPr>
            <a:endParaRPr lang="en-US" altLang="it-IT" sz="1900" b="1">
              <a:solidFill>
                <a:schemeClr val="hlink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romanLcPeriod"/>
            </a:pPr>
            <a:r>
              <a:rPr lang="it-IT" altLang="it-IT" sz="1900"/>
              <a:t>la contabilità nazionale fornisce informazioni periodiche per l’analisi macroeconomica: </a:t>
            </a:r>
            <a:r>
              <a:rPr lang="it-IT" altLang="it-IT" sz="1900" b="1">
                <a:solidFill>
                  <a:srgbClr val="3333FF"/>
                </a:solidFill>
              </a:rPr>
              <a:t>es</a:t>
            </a:r>
            <a:r>
              <a:rPr lang="it-IT" altLang="it-IT" sz="1900"/>
              <a:t>.  del “ciclo economico”, della crescita economica, …</a:t>
            </a:r>
          </a:p>
          <a:p>
            <a:pPr marL="371475" indent="-371475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romanLcPeriod"/>
            </a:pPr>
            <a:endParaRPr lang="it-IT" altLang="it-IT" sz="1900"/>
          </a:p>
          <a:p>
            <a:pPr marL="371475" indent="-371475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romanLcPeriod"/>
            </a:pPr>
            <a:r>
              <a:rPr lang="it-IT" altLang="it-IT" sz="1900"/>
              <a:t>la struttura della contabilità nazionale dipende dalla teoria macroeconomica: </a:t>
            </a:r>
            <a:r>
              <a:rPr lang="it-IT" altLang="it-IT" sz="1900" b="1">
                <a:solidFill>
                  <a:srgbClr val="3333FF"/>
                </a:solidFill>
              </a:rPr>
              <a:t>es</a:t>
            </a:r>
            <a:r>
              <a:rPr lang="it-IT" altLang="it-IT" sz="1900"/>
              <a:t>. equilibrio macroeconomico del mercato dei beni e conto delle risorse e degli impieghi</a:t>
            </a:r>
            <a:endParaRPr lang="en-US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>
            <a:extLst>
              <a:ext uri="{FF2B5EF4-FFF2-40B4-BE49-F238E27FC236}">
                <a16:creationId xmlns:a16="http://schemas.microsoft.com/office/drawing/2014/main" id="{EAFF681F-E1E7-47A1-8838-2E0DCFC78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1EE658-CCC1-472C-B763-ACA569EF499E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20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3B8D890-3AA7-4504-BC14-76FCD8D0C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1. Occupazione e disoccupazione: definizioni</a:t>
            </a:r>
          </a:p>
        </p:txBody>
      </p:sp>
      <p:sp>
        <p:nvSpPr>
          <p:cNvPr id="975875" name="Rectangle 3">
            <a:extLst>
              <a:ext uri="{FF2B5EF4-FFF2-40B4-BE49-F238E27FC236}">
                <a16:creationId xmlns:a16="http://schemas.microsoft.com/office/drawing/2014/main" id="{EA4CDFD0-AF1A-4531-9A54-552641725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060575"/>
            <a:ext cx="69850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 eaLnBrk="1" hangingPunct="1">
              <a:lnSpc>
                <a:spcPct val="90000"/>
              </a:lnSpc>
            </a:pPr>
            <a:r>
              <a:rPr lang="it-IT" altLang="it-IT" sz="1800" b="1">
                <a:solidFill>
                  <a:srgbClr val="FF3300"/>
                </a:solidFill>
              </a:rPr>
              <a:t>Disoccupati</a:t>
            </a:r>
            <a:r>
              <a:rPr lang="it-IT" altLang="it-IT" sz="1800"/>
              <a:t> (secondo l’ILO) tutti (e solo) quegli individui che, nell’arco di un certo periodo di tempo (solitamente l’anno):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1800" b="1"/>
              <a:t>si trovano senza occupazione</a:t>
            </a:r>
            <a:r>
              <a:rPr lang="it-IT" altLang="it-IT" sz="1800"/>
              <a:t>: per perdita di lavoro e per ricerca di prima occupazione 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1800" b="1"/>
              <a:t>stanno attivamente cercando un’occupazione</a:t>
            </a:r>
            <a:r>
              <a:rPr lang="it-IT" altLang="it-IT" sz="1800"/>
              <a:t>: azioni finalizzate alla ricerca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1800" b="1"/>
              <a:t>sono disponibili a lavorare</a:t>
            </a:r>
            <a:r>
              <a:rPr lang="it-IT" altLang="it-IT" sz="1800"/>
              <a:t>: al salario corrente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</a:pPr>
            <a:r>
              <a:rPr lang="it-IT" altLang="it-IT" sz="1800" b="1">
                <a:solidFill>
                  <a:srgbClr val="FF3300"/>
                </a:solidFill>
              </a:rPr>
              <a:t>NB1</a:t>
            </a:r>
            <a:r>
              <a:rPr lang="it-IT" altLang="it-IT" sz="1800"/>
              <a:t>: condizioni simultanee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</a:pPr>
            <a:r>
              <a:rPr lang="it-IT" altLang="it-IT" sz="1800" b="1">
                <a:solidFill>
                  <a:srgbClr val="FF3300"/>
                </a:solidFill>
              </a:rPr>
              <a:t>NB2:</a:t>
            </a:r>
            <a:r>
              <a:rPr lang="it-IT" altLang="it-IT" sz="1800"/>
              <a:t> Quando le persone classificabili in questo modo sono tante? Necessità di opportuni </a:t>
            </a:r>
            <a:r>
              <a:rPr lang="it-IT" altLang="it-IT" sz="1800">
                <a:solidFill>
                  <a:srgbClr val="FF3300"/>
                </a:solidFill>
              </a:rPr>
              <a:t>indici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1800"/>
          </a:p>
          <a:p>
            <a:pPr marL="577850" indent="-577850" eaLnBrk="1" hangingPunct="1">
              <a:lnSpc>
                <a:spcPct val="90000"/>
              </a:lnSpc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2">
            <a:extLst>
              <a:ext uri="{FF2B5EF4-FFF2-40B4-BE49-F238E27FC236}">
                <a16:creationId xmlns:a16="http://schemas.microsoft.com/office/drawing/2014/main" id="{B158792D-6133-4066-AFE3-BB774D947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EAE26E-02E5-4CAD-982E-67175E88E85C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21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07DC5540-621F-4814-83D1-547EA90BC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>
                <a:solidFill>
                  <a:schemeClr val="bg2"/>
                </a:solidFill>
              </a:rPr>
              <a:t>Il tasso di disoccupazione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2E649606-BBFD-46DF-A1FD-6D9046F6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833541" name="Object 5">
            <a:extLst>
              <a:ext uri="{FF2B5EF4-FFF2-40B4-BE49-F238E27FC236}">
                <a16:creationId xmlns:a16="http://schemas.microsoft.com/office/drawing/2014/main" id="{689EC352-9308-4209-882F-57A7B002B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6963" y="3284538"/>
          <a:ext cx="28797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4" imgW="964781" imgH="406224" progId="Equation.3">
                  <p:embed/>
                </p:oleObj>
              </mc:Choice>
              <mc:Fallback>
                <p:oleObj name="Equation" r:id="rId4" imgW="964781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3284538"/>
                        <a:ext cx="28797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3" name="Text Box 7">
            <a:extLst>
              <a:ext uri="{FF2B5EF4-FFF2-40B4-BE49-F238E27FC236}">
                <a16:creationId xmlns:a16="http://schemas.microsoft.com/office/drawing/2014/main" id="{947E2A5E-7098-41B6-BA29-1AA90A62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960938"/>
            <a:ext cx="71294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3333FF"/>
                </a:solidFill>
              </a:rPr>
              <a:t>D</a:t>
            </a:r>
            <a:r>
              <a:rPr lang="it-IT" altLang="it-IT"/>
              <a:t>: stock di disoccupati;</a:t>
            </a:r>
            <a:r>
              <a:rPr lang="it-IT" altLang="it-IT" b="1"/>
              <a:t> </a:t>
            </a:r>
            <a:r>
              <a:rPr lang="it-IT" altLang="it-IT" b="1" i="1">
                <a:solidFill>
                  <a:srgbClr val="3333FF"/>
                </a:solidFill>
              </a:rPr>
              <a:t>FL</a:t>
            </a:r>
            <a:r>
              <a:rPr lang="it-IT" altLang="it-IT"/>
              <a:t>:</a:t>
            </a:r>
            <a:r>
              <a:rPr lang="it-IT" altLang="it-IT" i="1"/>
              <a:t> </a:t>
            </a:r>
            <a:r>
              <a:rPr lang="it-IT" altLang="it-IT"/>
              <a:t>stock delle forze di lavoro</a:t>
            </a:r>
          </a:p>
          <a:p>
            <a:pPr eaLnBrk="1" hangingPunct="1"/>
            <a:endParaRPr lang="it-IT" altLang="it-IT" b="1"/>
          </a:p>
        </p:txBody>
      </p:sp>
      <p:sp>
        <p:nvSpPr>
          <p:cNvPr id="833544" name="Text Box 8">
            <a:extLst>
              <a:ext uri="{FF2B5EF4-FFF2-40B4-BE49-F238E27FC236}">
                <a16:creationId xmlns:a16="http://schemas.microsoft.com/office/drawing/2014/main" id="{E512BC61-8108-4582-A916-8B35B5C1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362743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[18]</a:t>
            </a:r>
          </a:p>
        </p:txBody>
      </p:sp>
      <p:sp>
        <p:nvSpPr>
          <p:cNvPr id="833545" name="Text Box 9">
            <a:extLst>
              <a:ext uri="{FF2B5EF4-FFF2-40B4-BE49-F238E27FC236}">
                <a16:creationId xmlns:a16="http://schemas.microsoft.com/office/drawing/2014/main" id="{76B1EFFC-5835-4160-8515-7B67F05A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205038"/>
            <a:ext cx="720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3300"/>
                </a:solidFill>
              </a:rPr>
              <a:t>Definizione</a:t>
            </a:r>
            <a:r>
              <a:rPr lang="it-IT" altLang="it-IT"/>
              <a:t>: rapporto percentuale tra il numero di persone disoccupate</a:t>
            </a:r>
            <a:r>
              <a:rPr lang="it-IT" altLang="it-IT" i="1"/>
              <a:t> </a:t>
            </a:r>
            <a:r>
              <a:rPr lang="it-IT" altLang="it-IT"/>
              <a:t>(</a:t>
            </a:r>
            <a:r>
              <a:rPr lang="it-IT" altLang="it-IT" b="1" i="1">
                <a:solidFill>
                  <a:srgbClr val="3333FF"/>
                </a:solidFill>
              </a:rPr>
              <a:t>D</a:t>
            </a:r>
            <a:r>
              <a:rPr lang="it-IT" altLang="it-IT"/>
              <a:t>),</a:t>
            </a:r>
            <a:r>
              <a:rPr lang="it-IT" altLang="it-IT" i="1"/>
              <a:t> </a:t>
            </a:r>
            <a:r>
              <a:rPr lang="it-IT" altLang="it-IT"/>
              <a:t>e lo </a:t>
            </a:r>
            <a:r>
              <a:rPr lang="it-IT" altLang="it-IT" i="1"/>
              <a:t>stock</a:t>
            </a:r>
            <a:r>
              <a:rPr lang="it-IT" altLang="it-IT"/>
              <a:t> delle forze di lavoro (</a:t>
            </a:r>
            <a:r>
              <a:rPr lang="it-IT" altLang="it-IT" b="1" i="1">
                <a:solidFill>
                  <a:srgbClr val="3333FF"/>
                </a:solidFill>
              </a:rPr>
              <a:t>FL</a:t>
            </a:r>
            <a:r>
              <a:rPr lang="it-IT" altLang="it-IT"/>
              <a:t>)</a:t>
            </a:r>
          </a:p>
        </p:txBody>
      </p:sp>
      <p:graphicFrame>
        <p:nvGraphicFramePr>
          <p:cNvPr id="833546" name="Object 10">
            <a:extLst>
              <a:ext uri="{FF2B5EF4-FFF2-40B4-BE49-F238E27FC236}">
                <a16:creationId xmlns:a16="http://schemas.microsoft.com/office/drawing/2014/main" id="{0F7755D4-2E8F-40C8-AA9E-7388E1FC1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5589588"/>
          <a:ext cx="15843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6" imgW="698197" imgH="165028" progId="Equation.3">
                  <p:embed/>
                </p:oleObj>
              </mc:Choice>
              <mc:Fallback>
                <p:oleObj name="Equation" r:id="rId6" imgW="698197" imgH="16502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589588"/>
                        <a:ext cx="15843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7" name="Rectangle 11">
            <a:extLst>
              <a:ext uri="{FF2B5EF4-FFF2-40B4-BE49-F238E27FC236}">
                <a16:creationId xmlns:a16="http://schemas.microsoft.com/office/drawing/2014/main" id="{775D485A-4CA4-4C9D-9303-FBF2B7E76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092825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3333FF"/>
                </a:solidFill>
              </a:rPr>
              <a:t>O</a:t>
            </a:r>
            <a:r>
              <a:rPr lang="it-IT" altLang="it-IT"/>
              <a:t>:</a:t>
            </a:r>
            <a:r>
              <a:rPr lang="it-IT" altLang="it-IT" b="1" i="1"/>
              <a:t> </a:t>
            </a:r>
            <a:r>
              <a:rPr lang="it-IT" altLang="it-IT"/>
              <a:t>stock di occupati</a:t>
            </a:r>
          </a:p>
        </p:txBody>
      </p:sp>
      <p:sp>
        <p:nvSpPr>
          <p:cNvPr id="833548" name="Text Box 12">
            <a:extLst>
              <a:ext uri="{FF2B5EF4-FFF2-40B4-BE49-F238E27FC236}">
                <a16:creationId xmlns:a16="http://schemas.microsoft.com/office/drawing/2014/main" id="{79DAEC9B-1E1E-4A00-AAD6-983222E6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80050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[19]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4" grpId="0"/>
      <p:bldP spid="833545" grpId="0"/>
      <p:bldP spid="833547" grpId="0"/>
      <p:bldP spid="8335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2">
            <a:extLst>
              <a:ext uri="{FF2B5EF4-FFF2-40B4-BE49-F238E27FC236}">
                <a16:creationId xmlns:a16="http://schemas.microsoft.com/office/drawing/2014/main" id="{CCD8B816-F223-4754-95F9-FC031FB4B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4E1C0-19E1-4DB0-A089-59A93A2EA453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22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7A1093BE-2BD0-45C2-A4DF-11854EFF1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>
                <a:solidFill>
                  <a:schemeClr val="bg2"/>
                </a:solidFill>
              </a:rPr>
              <a:t>Il tasso di attività e il tasso di occupazione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CE46EBE6-C442-423F-A209-F7C7DD2B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833541" name="Object 5">
            <a:extLst>
              <a:ext uri="{FF2B5EF4-FFF2-40B4-BE49-F238E27FC236}">
                <a16:creationId xmlns:a16="http://schemas.microsoft.com/office/drawing/2014/main" id="{ECA19043-B508-4228-88F3-0E750805F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0" y="3244850"/>
          <a:ext cx="25574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Equazione" r:id="rId4" imgW="1168200" imgH="431640" progId="Equation.3">
                  <p:embed/>
                </p:oleObj>
              </mc:Choice>
              <mc:Fallback>
                <p:oleObj name="Equazione" r:id="rId4" imgW="11682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244850"/>
                        <a:ext cx="255746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3" name="Text Box 7">
            <a:extLst>
              <a:ext uri="{FF2B5EF4-FFF2-40B4-BE49-F238E27FC236}">
                <a16:creationId xmlns:a16="http://schemas.microsoft.com/office/drawing/2014/main" id="{D87724F0-2FAE-4FC6-85E7-F6A483F29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460875"/>
            <a:ext cx="7061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b="1">
                <a:solidFill>
                  <a:srgbClr val="FF3300"/>
                </a:solidFill>
              </a:rPr>
              <a:t>Tasso di occupazione (TO)</a:t>
            </a:r>
            <a:r>
              <a:rPr lang="it-IT" altLang="it-IT"/>
              <a:t>: quota di persone in età lavorativa (15-64 anni) che risuiltano occupate</a:t>
            </a:r>
          </a:p>
        </p:txBody>
      </p:sp>
      <p:sp>
        <p:nvSpPr>
          <p:cNvPr id="833544" name="Text Box 8">
            <a:extLst>
              <a:ext uri="{FF2B5EF4-FFF2-40B4-BE49-F238E27FC236}">
                <a16:creationId xmlns:a16="http://schemas.microsoft.com/office/drawing/2014/main" id="{9C9DB64F-D819-4CEA-B791-93C288E4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3444875"/>
            <a:ext cx="10810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[20]</a:t>
            </a:r>
          </a:p>
        </p:txBody>
      </p:sp>
      <p:sp>
        <p:nvSpPr>
          <p:cNvPr id="833545" name="Text Box 9">
            <a:extLst>
              <a:ext uri="{FF2B5EF4-FFF2-40B4-BE49-F238E27FC236}">
                <a16:creationId xmlns:a16="http://schemas.microsoft.com/office/drawing/2014/main" id="{425A7EAE-9EE3-40F0-BFFE-3B367A43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205038"/>
            <a:ext cx="72009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b="1">
                <a:solidFill>
                  <a:srgbClr val="FF3300"/>
                </a:solidFill>
              </a:rPr>
              <a:t>Tasso di attività (TA)</a:t>
            </a:r>
            <a:r>
              <a:rPr lang="it-IT" altLang="it-IT"/>
              <a:t>: quota di persone in età lavorativa (15-64 anni) effettivamente disposta a svolgere un lavoro</a:t>
            </a:r>
          </a:p>
        </p:txBody>
      </p:sp>
      <p:sp>
        <p:nvSpPr>
          <p:cNvPr id="833548" name="Text Box 12">
            <a:extLst>
              <a:ext uri="{FF2B5EF4-FFF2-40B4-BE49-F238E27FC236}">
                <a16:creationId xmlns:a16="http://schemas.microsoft.com/office/drawing/2014/main" id="{D4DA4A79-BFD4-482C-8BEA-202C3EAA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5529263"/>
            <a:ext cx="10810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[21]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415C1CA-9182-4E4A-BF47-41551F30C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2825" y="5345113"/>
          <a:ext cx="26146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zione" r:id="rId6" imgW="1193760" imgH="431640" progId="Equation.3">
                  <p:embed/>
                </p:oleObj>
              </mc:Choice>
              <mc:Fallback>
                <p:oleObj name="Equazione" r:id="rId6" imgW="1193760" imgH="4316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6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5345113"/>
                        <a:ext cx="2614613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4" grpId="0"/>
      <p:bldP spid="833545" grpId="0"/>
      <p:bldP spid="8335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A148F-727F-4B85-8C36-4FF0999C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47A9FE0-2D42-4D38-8915-61A7D4612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ED56-EB47-4DEC-9478-CC29071DFC5F}" type="slidenum">
              <a:rPr lang="it-IT" altLang="it-IT" smtClean="0"/>
              <a:pPr/>
              <a:t>23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E532EC-4820-4CDE-AF3A-A262CC282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43408"/>
            <a:ext cx="4536504" cy="74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>
            <a:extLst>
              <a:ext uri="{FF2B5EF4-FFF2-40B4-BE49-F238E27FC236}">
                <a16:creationId xmlns:a16="http://schemas.microsoft.com/office/drawing/2014/main" id="{610B7DF2-49EA-43B9-BE72-6B956F81F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C406B7-030F-44E8-9F6C-C043C4E8FBA0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24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47664B3-CFEC-48B9-B6B7-9C4CCA6E2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2. Inflazione</a:t>
            </a:r>
          </a:p>
        </p:txBody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9AA36274-9BA6-4086-8D1C-8E4FD7B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205038"/>
            <a:ext cx="69850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 eaLnBrk="1" hangingPunct="1">
              <a:lnSpc>
                <a:spcPct val="90000"/>
              </a:lnSpc>
            </a:pPr>
            <a:r>
              <a:rPr lang="it-IT" altLang="it-IT" sz="2000" b="1">
                <a:solidFill>
                  <a:srgbClr val="FF3300"/>
                </a:solidFill>
              </a:rPr>
              <a:t>Definizione: </a:t>
            </a:r>
            <a:r>
              <a:rPr lang="it-IT" altLang="it-IT" sz="2000"/>
              <a:t>un aumento </a:t>
            </a:r>
            <a:r>
              <a:rPr lang="it-IT" altLang="it-IT" sz="2000" b="1"/>
              <a:t>generalizzato</a:t>
            </a:r>
            <a:r>
              <a:rPr lang="it-IT" altLang="it-IT" sz="2000"/>
              <a:t> e </a:t>
            </a:r>
            <a:r>
              <a:rPr lang="it-IT" altLang="it-IT" sz="2000" b="1"/>
              <a:t>continuativo</a:t>
            </a:r>
            <a:r>
              <a:rPr lang="it-IT" altLang="it-IT" sz="2000"/>
              <a:t> nel livello generale dei prezzi.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</a:pPr>
            <a:r>
              <a:rPr lang="it-IT" altLang="it-IT" sz="2000" b="1">
                <a:solidFill>
                  <a:schemeClr val="bg2"/>
                </a:solidFill>
              </a:rPr>
              <a:t>2 condizioni</a:t>
            </a:r>
            <a:r>
              <a:rPr lang="it-IT" altLang="it-IT" sz="2000"/>
              <a:t>: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2000" b="1">
                <a:solidFill>
                  <a:schemeClr val="bg2"/>
                </a:solidFill>
              </a:rPr>
              <a:t>Aumento “generalizzato” dei prezzi</a:t>
            </a:r>
            <a:r>
              <a:rPr lang="it-IT" altLang="it-IT" sz="2000"/>
              <a:t>: riferimento a un grande numero di beni di consumo e ad un opportuno </a:t>
            </a:r>
            <a:r>
              <a:rPr lang="it-IT" altLang="it-IT" sz="2000" b="1"/>
              <a:t>indice generale dei prezzi</a:t>
            </a:r>
            <a:r>
              <a:rPr lang="it-IT" altLang="it-IT" sz="2000"/>
              <a:t> (vedi IPC e deflatore del PIL)</a:t>
            </a:r>
          </a:p>
          <a:p>
            <a:pPr marL="577850" indent="-57785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2000" b="1">
                <a:solidFill>
                  <a:schemeClr val="bg2"/>
                </a:solidFill>
              </a:rPr>
              <a:t>Aumento “persistente” del livello generale dei prezzi</a:t>
            </a:r>
            <a:r>
              <a:rPr lang="it-IT" altLang="it-IT" sz="2000"/>
              <a:t>: aumenti duraturi vs. aumenti una tantum</a:t>
            </a: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</a:pPr>
            <a:r>
              <a:rPr lang="it-IT" altLang="it-IT" sz="2000" b="1">
                <a:solidFill>
                  <a:srgbClr val="FF3300"/>
                </a:solidFill>
              </a:rPr>
              <a:t>Come misurare l’inflazione?</a:t>
            </a:r>
            <a:endParaRPr lang="it-IT" altLang="it-IT" sz="2000">
              <a:solidFill>
                <a:srgbClr val="FF3300"/>
              </a:solidFill>
            </a:endParaRPr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  <a:buClr>
                <a:srgbClr val="FF3300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2000"/>
          </a:p>
          <a:p>
            <a:pPr marL="577850" indent="-577850" eaLnBrk="1" hangingPunct="1">
              <a:lnSpc>
                <a:spcPct val="90000"/>
              </a:lnSpc>
            </a:pPr>
            <a:endParaRPr lang="it-IT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>
            <a:extLst>
              <a:ext uri="{FF2B5EF4-FFF2-40B4-BE49-F238E27FC236}">
                <a16:creationId xmlns:a16="http://schemas.microsoft.com/office/drawing/2014/main" id="{06CE5195-059D-4B53-B34A-8902C6A42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121430-583B-4397-8D45-C6DF99C718E1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25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D28C60-3371-4738-A503-2F4F142DD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Tasso di inflazione</a:t>
            </a:r>
          </a:p>
        </p:txBody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A90D5F1E-DC42-4DB3-B0E1-432369108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205038"/>
            <a:ext cx="6985000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 eaLnBrk="1" hangingPunct="1">
              <a:buFont typeface="Wingdings" panose="05000000000000000000" pitchFamily="2" charset="2"/>
              <a:buNone/>
            </a:pPr>
            <a:r>
              <a:rPr lang="it-IT" altLang="it-IT" sz="2200" b="1">
                <a:solidFill>
                  <a:srgbClr val="FF3300"/>
                </a:solidFill>
              </a:rPr>
              <a:t>Definizione: </a:t>
            </a:r>
            <a:r>
              <a:rPr lang="it-IT" altLang="it-IT" sz="2200"/>
              <a:t>tasso di variazione percentuale del livello generale dei prezzi (</a:t>
            </a:r>
            <a:r>
              <a:rPr lang="it-IT" altLang="it-IT" sz="2200" b="1" i="1">
                <a:solidFill>
                  <a:srgbClr val="3333FF"/>
                </a:solidFill>
              </a:rPr>
              <a:t>P</a:t>
            </a:r>
            <a:r>
              <a:rPr lang="it-IT" altLang="it-IT" sz="2200"/>
              <a:t>) 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AE50A3B3-569B-4537-A32B-4383921B7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1750" name="Object 5">
            <a:extLst>
              <a:ext uri="{FF2B5EF4-FFF2-40B4-BE49-F238E27FC236}">
                <a16:creationId xmlns:a16="http://schemas.microsoft.com/office/drawing/2014/main" id="{8A54F1EC-90CC-4048-A1BC-5647E6F42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498850"/>
          <a:ext cx="32400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4" imgW="1257300" imgH="431800" progId="Equation.3">
                  <p:embed/>
                </p:oleObj>
              </mc:Choice>
              <mc:Fallback>
                <p:oleObj name="Equation" r:id="rId4" imgW="1257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498850"/>
                        <a:ext cx="3240088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62" name="Rectangle 6">
            <a:extLst>
              <a:ext uri="{FF2B5EF4-FFF2-40B4-BE49-F238E27FC236}">
                <a16:creationId xmlns:a16="http://schemas.microsoft.com/office/drawing/2014/main" id="{74FBE17B-F29E-42F0-99D0-C6DAB431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445125"/>
            <a:ext cx="6985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b="1" i="1">
                <a:solidFill>
                  <a:srgbClr val="3333FF"/>
                </a:solidFill>
              </a:rPr>
              <a:t>P</a:t>
            </a:r>
            <a:r>
              <a:rPr lang="it-IT" altLang="it-IT" b="1" i="1" baseline="-25000">
                <a:solidFill>
                  <a:srgbClr val="3333FF"/>
                </a:solidFill>
              </a:rPr>
              <a:t>t</a:t>
            </a:r>
            <a:r>
              <a:rPr lang="it-IT" altLang="it-IT"/>
              <a:t> : livello dei prezzi nel periodo </a:t>
            </a:r>
            <a:r>
              <a:rPr lang="it-IT" altLang="it-IT" i="1"/>
              <a:t>t</a:t>
            </a:r>
          </a:p>
          <a:p>
            <a:pPr algn="just" eaLnBrk="1" hangingPunct="1"/>
            <a:r>
              <a:rPr lang="it-IT" altLang="it-IT" b="1" i="1">
                <a:solidFill>
                  <a:srgbClr val="3333FF"/>
                </a:solidFill>
              </a:rPr>
              <a:t>P</a:t>
            </a:r>
            <a:r>
              <a:rPr lang="it-IT" altLang="it-IT" b="1" i="1" baseline="-25000">
                <a:solidFill>
                  <a:srgbClr val="3333FF"/>
                </a:solidFill>
              </a:rPr>
              <a:t>t</a:t>
            </a:r>
            <a:r>
              <a:rPr lang="it-IT" altLang="it-IT" b="1" baseline="-25000">
                <a:solidFill>
                  <a:srgbClr val="3333FF"/>
                </a:solidFill>
              </a:rPr>
              <a:t> – 1</a:t>
            </a:r>
            <a:r>
              <a:rPr lang="it-IT" altLang="it-IT"/>
              <a:t>: livello dei prezzi nel periodo </a:t>
            </a:r>
            <a:r>
              <a:rPr lang="it-IT" altLang="it-IT" i="1"/>
              <a:t>t</a:t>
            </a:r>
            <a:r>
              <a:rPr lang="it-IT" altLang="it-IT"/>
              <a:t> – 1 </a:t>
            </a:r>
          </a:p>
        </p:txBody>
      </p:sp>
      <p:sp>
        <p:nvSpPr>
          <p:cNvPr id="992263" name="Text Box 7">
            <a:extLst>
              <a:ext uri="{FF2B5EF4-FFF2-40B4-BE49-F238E27FC236}">
                <a16:creationId xmlns:a16="http://schemas.microsoft.com/office/drawing/2014/main" id="{991E3C34-D44A-4363-A479-71C14593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78936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/>
              <a:t>[22]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/>
      <p:bldP spid="9922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4">
            <a:extLst>
              <a:ext uri="{FF2B5EF4-FFF2-40B4-BE49-F238E27FC236}">
                <a16:creationId xmlns:a16="http://schemas.microsoft.com/office/drawing/2014/main" id="{DFE84AE9-C682-4158-AF67-A898B8863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9E5409-ED84-4485-B05F-DD4872A25493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26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graphicFrame>
        <p:nvGraphicFramePr>
          <p:cNvPr id="1003522" name="Group 2">
            <a:extLst>
              <a:ext uri="{FF2B5EF4-FFF2-40B4-BE49-F238E27FC236}">
                <a16:creationId xmlns:a16="http://schemas.microsoft.com/office/drawing/2014/main" id="{F50F9B58-176E-4820-BBFD-2CAB746D85E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27088" y="1192213"/>
          <a:ext cx="8339137" cy="4000500"/>
        </p:xfrm>
        <a:graphic>
          <a:graphicData uri="http://schemas.openxmlformats.org/drawingml/2006/table">
            <a:tbl>
              <a:tblPr/>
              <a:tblGrid>
                <a:gridCol w="144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7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79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ES. INFLAZIONE CALCOLATA UTILIZZANDO IL DEFLATTORE DEL PIL</a:t>
                      </a: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Prodotti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Produzione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Prezzo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Prezzo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 A PREZZI CORRENTI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PIL A PREZZI COSTANTI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Banane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Arance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2.100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it-IT" sz="180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9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9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Deflattore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2000-2012</a:t>
                      </a: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Inflazione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2000-2012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Inflazione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media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1600" b="1" dirty="0"/>
                    </a:p>
                  </a:txBody>
                  <a:tcPr marL="91439" marR="91439"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210%</a:t>
                      </a:r>
                    </a:p>
                  </a:txBody>
                  <a:tcPr marL="91439" marR="9143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110%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9,2%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91439" marR="91439"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>
            <a:extLst>
              <a:ext uri="{FF2B5EF4-FFF2-40B4-BE49-F238E27FC236}">
                <a16:creationId xmlns:a16="http://schemas.microsoft.com/office/drawing/2014/main" id="{00386E85-A3A5-45B9-B106-18695AFE8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A1110-1818-40C0-ADC4-C6395D47E675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27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6B0F82C-D277-4B9C-87B1-A258799CD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it-IT" altLang="it-IT" sz="2000" dirty="0">
                <a:solidFill>
                  <a:schemeClr val="bg2"/>
                </a:solidFill>
              </a:rPr>
            </a:br>
            <a:br>
              <a:rPr lang="it-IT" altLang="it-IT" sz="2000" dirty="0">
                <a:solidFill>
                  <a:schemeClr val="bg2"/>
                </a:solidFill>
              </a:rPr>
            </a:br>
            <a:r>
              <a:rPr lang="it-IT" altLang="it-IT" sz="2000" dirty="0">
                <a:solidFill>
                  <a:schemeClr val="bg2"/>
                </a:solidFill>
              </a:rPr>
              <a:t>La struttura dei conti nazionali</a:t>
            </a:r>
            <a:br>
              <a:rPr lang="it-IT" altLang="it-IT" sz="2000" dirty="0">
                <a:solidFill>
                  <a:schemeClr val="bg2"/>
                </a:solidFill>
              </a:rPr>
            </a:br>
            <a:br>
              <a:rPr lang="it-IT" altLang="it-IT" sz="2000" dirty="0">
                <a:solidFill>
                  <a:schemeClr val="bg2"/>
                </a:solidFill>
              </a:rPr>
            </a:br>
            <a:endParaRPr lang="it-IT" altLang="it-IT" sz="2000" dirty="0">
              <a:solidFill>
                <a:schemeClr val="bg2"/>
              </a:solidFill>
            </a:endParaRPr>
          </a:p>
        </p:txBody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067BC109-987D-4742-8FA5-00401CE0B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17563" y="2205038"/>
            <a:ext cx="79311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lnSpc>
                <a:spcPct val="80000"/>
              </a:lnSpc>
            </a:pPr>
            <a:r>
              <a:rPr lang="it-IT" altLang="it-IT" sz="2000" b="1">
                <a:solidFill>
                  <a:schemeClr val="bg2"/>
                </a:solidFill>
              </a:rPr>
              <a:t>Contabilità nazionale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it-IT" altLang="it-IT" sz="2000"/>
          </a:p>
          <a:p>
            <a:pPr marL="495300" indent="-495300" eaLnBrk="1" hangingPunct="1">
              <a:lnSpc>
                <a:spcPct val="80000"/>
              </a:lnSpc>
            </a:pPr>
            <a:r>
              <a:rPr lang="it-IT" altLang="it-IT" sz="2000" b="1">
                <a:solidFill>
                  <a:schemeClr val="bg2"/>
                </a:solidFill>
              </a:rPr>
              <a:t>Quattro conti</a:t>
            </a:r>
            <a:r>
              <a:rPr lang="it-IT" altLang="it-IT" sz="2000"/>
              <a:t> rivestono particolare importanza: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>
                <a:solidFill>
                  <a:srgbClr val="3333FF"/>
                </a:solidFill>
              </a:rPr>
              <a:t>conto della produzione;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>
                <a:solidFill>
                  <a:srgbClr val="3333FF"/>
                </a:solidFill>
              </a:rPr>
              <a:t>conto della distribuzione del PIL (o anche del valore aggiunto);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>
                <a:solidFill>
                  <a:srgbClr val="3333FF"/>
                </a:solidFill>
              </a:rPr>
              <a:t>conto delle risorse e degli impieghi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endParaRPr lang="it-IT" altLang="it-IT" sz="2000" b="1">
              <a:solidFill>
                <a:srgbClr val="3333FF"/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2000" b="1">
              <a:solidFill>
                <a:srgbClr val="3333FF"/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4"/>
            </a:pPr>
            <a:endParaRPr lang="it-IT" altLang="it-IT" sz="2000" b="1">
              <a:solidFill>
                <a:srgbClr val="3333FF"/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4"/>
            </a:pPr>
            <a:endParaRPr lang="it-IT" altLang="it-IT" sz="2000" b="1">
              <a:solidFill>
                <a:srgbClr val="3333FF"/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4"/>
            </a:pPr>
            <a:r>
              <a:rPr lang="it-IT" altLang="it-IT" sz="2000" b="1">
                <a:solidFill>
                  <a:srgbClr val="3333FF"/>
                </a:solidFill>
              </a:rPr>
              <a:t>conto della formazione del capitale</a:t>
            </a:r>
            <a:r>
              <a:rPr lang="it-IT" altLang="it-IT" sz="2400"/>
              <a:t> </a:t>
            </a: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4"/>
            </a:pPr>
            <a:endParaRPr lang="it-IT" altLang="it-IT" sz="2400"/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400"/>
              <a:t> </a:t>
            </a:r>
          </a:p>
          <a:p>
            <a:pPr marL="869950" lvl="1" indent="-412750" eaLnBrk="1" hangingPunct="1">
              <a:lnSpc>
                <a:spcPct val="80000"/>
              </a:lnSpc>
            </a:pPr>
            <a:endParaRPr lang="it-IT" altLang="it-IT" sz="2000"/>
          </a:p>
          <a:p>
            <a:pPr marL="495300" indent="-495300" eaLnBrk="1" hangingPunct="1">
              <a:lnSpc>
                <a:spcPct val="80000"/>
              </a:lnSpc>
            </a:pPr>
            <a:endParaRPr lang="it-IT" altLang="it-IT" sz="2400"/>
          </a:p>
        </p:txBody>
      </p:sp>
      <p:graphicFrame>
        <p:nvGraphicFramePr>
          <p:cNvPr id="915463" name="Object 7">
            <a:extLst>
              <a:ext uri="{FF2B5EF4-FFF2-40B4-BE49-F238E27FC236}">
                <a16:creationId xmlns:a16="http://schemas.microsoft.com/office/drawing/2014/main" id="{4B7D082B-04AD-4EF5-B373-000F68395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4357688"/>
          <a:ext cx="59896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4" imgW="2451100" imgH="431800" progId="Equation.3">
                  <p:embed/>
                </p:oleObj>
              </mc:Choice>
              <mc:Fallback>
                <p:oleObj name="Equation" r:id="rId4" imgW="24511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357688"/>
                        <a:ext cx="59896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5464" name="Text Box 8">
            <a:extLst>
              <a:ext uri="{FF2B5EF4-FFF2-40B4-BE49-F238E27FC236}">
                <a16:creationId xmlns:a16="http://schemas.microsoft.com/office/drawing/2014/main" id="{5D1C242D-F35C-467E-912D-0CF30014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65296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[10]</a:t>
            </a:r>
          </a:p>
        </p:txBody>
      </p:sp>
      <p:graphicFrame>
        <p:nvGraphicFramePr>
          <p:cNvPr id="915471" name="Object 15">
            <a:extLst>
              <a:ext uri="{FF2B5EF4-FFF2-40B4-BE49-F238E27FC236}">
                <a16:creationId xmlns:a16="http://schemas.microsoft.com/office/drawing/2014/main" id="{61AE5042-BF30-4796-8E3B-02E9584CE37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5903913"/>
          <a:ext cx="1079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6" imgW="368140" imgH="177723" progId="Equation.3">
                  <p:embed/>
                </p:oleObj>
              </mc:Choice>
              <mc:Fallback>
                <p:oleObj name="Equation" r:id="rId6" imgW="368140" imgH="177723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903913"/>
                        <a:ext cx="1079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5473" name="Text Box 17">
            <a:extLst>
              <a:ext uri="{FF2B5EF4-FFF2-40B4-BE49-F238E27FC236}">
                <a16:creationId xmlns:a16="http://schemas.microsoft.com/office/drawing/2014/main" id="{3A59E194-D116-47E9-B8A2-084D0BF65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9499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[17]</a:t>
            </a:r>
          </a:p>
        </p:txBody>
      </p:sp>
      <p:sp>
        <p:nvSpPr>
          <p:cNvPr id="915474" name="Oval 18">
            <a:extLst>
              <a:ext uri="{FF2B5EF4-FFF2-40B4-BE49-F238E27FC236}">
                <a16:creationId xmlns:a16="http://schemas.microsoft.com/office/drawing/2014/main" id="{F6F1C8B6-B194-4E08-9C5A-3348DC5D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365625"/>
            <a:ext cx="28892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15475" name="Oval 19">
            <a:extLst>
              <a:ext uri="{FF2B5EF4-FFF2-40B4-BE49-F238E27FC236}">
                <a16:creationId xmlns:a16="http://schemas.microsoft.com/office/drawing/2014/main" id="{9866B89D-2562-4291-8612-54219ACF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5949950"/>
            <a:ext cx="28892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15477" name="Text Box 21">
            <a:extLst>
              <a:ext uri="{FF2B5EF4-FFF2-40B4-BE49-F238E27FC236}">
                <a16:creationId xmlns:a16="http://schemas.microsoft.com/office/drawing/2014/main" id="{7D50EE9E-F702-4E42-BF0A-EDCBAFF5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49725"/>
            <a:ext cx="216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it-IT" b="1">
                <a:solidFill>
                  <a:srgbClr val="FF5050"/>
                </a:solidFill>
              </a:rPr>
              <a:t>Ex-post e non ex-ante</a:t>
            </a:r>
          </a:p>
        </p:txBody>
      </p:sp>
      <p:sp>
        <p:nvSpPr>
          <p:cNvPr id="915478" name="Line 22">
            <a:extLst>
              <a:ext uri="{FF2B5EF4-FFF2-40B4-BE49-F238E27FC236}">
                <a16:creationId xmlns:a16="http://schemas.microsoft.com/office/drawing/2014/main" id="{08A37075-3622-43A5-B8B7-110C659B3D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4437063"/>
            <a:ext cx="35290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5479" name="Line 23">
            <a:extLst>
              <a:ext uri="{FF2B5EF4-FFF2-40B4-BE49-F238E27FC236}">
                <a16:creationId xmlns:a16="http://schemas.microsoft.com/office/drawing/2014/main" id="{1CEFCF2C-DB14-47E3-8A50-85361E7163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4508500"/>
            <a:ext cx="2665413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  <p:bldP spid="915464" grpId="0"/>
      <p:bldP spid="915473" grpId="0"/>
      <p:bldP spid="915474" grpId="0" animBg="1"/>
      <p:bldP spid="915474" grpId="1" animBg="1"/>
      <p:bldP spid="915475" grpId="0" animBg="1"/>
      <p:bldP spid="915475" grpId="1" animBg="1"/>
      <p:bldP spid="9154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>
            <a:extLst>
              <a:ext uri="{FF2B5EF4-FFF2-40B4-BE49-F238E27FC236}">
                <a16:creationId xmlns:a16="http://schemas.microsoft.com/office/drawing/2014/main" id="{93A10930-8F61-4704-8915-08AE208B9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1FEB91-982B-445B-B4D7-817A750E4F6C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28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76C3D09-040C-4095-9228-B214E5F79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200">
                <a:solidFill>
                  <a:schemeClr val="bg1"/>
                </a:solidFill>
              </a:rPr>
              <a:t>Conto delle risorse e degli impieghi</a:t>
            </a:r>
          </a:p>
        </p:txBody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60C98D06-1D42-47AD-8E1E-58ED35E09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205038"/>
            <a:ext cx="7127875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buClr>
                <a:srgbClr val="3333FF"/>
              </a:buClr>
            </a:pPr>
            <a:r>
              <a:rPr lang="it-IT" altLang="it-IT" sz="2000"/>
              <a:t>Relazione di equilibrio tra il complesso delle </a:t>
            </a:r>
            <a:r>
              <a:rPr lang="it-IT" altLang="it-IT" sz="2000" b="1">
                <a:solidFill>
                  <a:srgbClr val="3333FF"/>
                </a:solidFill>
              </a:rPr>
              <a:t>risorse</a:t>
            </a:r>
            <a:r>
              <a:rPr lang="it-IT" altLang="it-IT" sz="2000"/>
              <a:t> e il complesso degli </a:t>
            </a:r>
            <a:r>
              <a:rPr lang="it-IT" altLang="it-IT" sz="2000" b="1">
                <a:solidFill>
                  <a:srgbClr val="3333FF"/>
                </a:solidFill>
              </a:rPr>
              <a:t>impieghi</a:t>
            </a:r>
            <a:r>
              <a:rPr lang="it-IT" altLang="it-IT" sz="2000"/>
              <a:t> di un sistema economico</a:t>
            </a:r>
          </a:p>
          <a:p>
            <a:pPr marL="869950" lvl="1" indent="-412750" eaLnBrk="1" hangingPunct="1"/>
            <a:endParaRPr lang="it-IT" altLang="it-IT" sz="2000"/>
          </a:p>
          <a:p>
            <a:pPr marL="495300" indent="-495300" eaLnBrk="1" hangingPunct="1"/>
            <a:endParaRPr lang="it-IT" altLang="it-IT"/>
          </a:p>
        </p:txBody>
      </p:sp>
      <p:sp>
        <p:nvSpPr>
          <p:cNvPr id="917510" name="Rectangle 6">
            <a:extLst>
              <a:ext uri="{FF2B5EF4-FFF2-40B4-BE49-F238E27FC236}">
                <a16:creationId xmlns:a16="http://schemas.microsoft.com/office/drawing/2014/main" id="{5A2E237E-7294-41A7-BE8E-51C01369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54538"/>
            <a:ext cx="7848600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 i="1"/>
              <a:t>Y</a:t>
            </a:r>
            <a:r>
              <a:rPr lang="it-IT" altLang="it-IT" sz="1800" b="1"/>
              <a:t>: </a:t>
            </a:r>
            <a:r>
              <a:rPr lang="it-IT" altLang="it-IT" sz="1800"/>
              <a:t>prodotto interno lordo a prezzi correnti</a:t>
            </a:r>
            <a:r>
              <a:rPr lang="it-IT" altLang="it-IT" sz="1800" i="1"/>
              <a:t>; </a:t>
            </a:r>
            <a:r>
              <a:rPr lang="it-IT" altLang="it-IT" sz="1800" b="1" i="1"/>
              <a:t>C</a:t>
            </a:r>
            <a:r>
              <a:rPr lang="it-IT" altLang="it-IT" sz="1800" b="1"/>
              <a:t>: </a:t>
            </a:r>
            <a:r>
              <a:rPr lang="it-IT" altLang="it-IT" sz="1800"/>
              <a:t>consumi finali delle famiglie</a:t>
            </a:r>
          </a:p>
          <a:p>
            <a:pPr eaLnBrk="1" hangingPunct="1"/>
            <a:r>
              <a:rPr lang="it-IT" altLang="it-IT" sz="1800" b="1" i="1"/>
              <a:t>I</a:t>
            </a:r>
            <a:r>
              <a:rPr lang="it-IT" altLang="it-IT" sz="1800" b="1"/>
              <a:t>: </a:t>
            </a:r>
            <a:r>
              <a:rPr lang="it-IT" altLang="it-IT" sz="1800"/>
              <a:t>investimenti fissi lordi delle imprese; </a:t>
            </a:r>
            <a:r>
              <a:rPr lang="it-IT" altLang="it-IT" sz="1800" b="1" i="1"/>
              <a:t>G</a:t>
            </a:r>
            <a:r>
              <a:rPr lang="it-IT" altLang="it-IT" sz="1800" b="1"/>
              <a:t>: </a:t>
            </a:r>
            <a:r>
              <a:rPr lang="it-IT" altLang="it-IT" sz="1800"/>
              <a:t>spesa pubblica</a:t>
            </a:r>
          </a:p>
          <a:p>
            <a:pPr eaLnBrk="1" hangingPunct="1"/>
            <a:r>
              <a:rPr lang="it-IT" altLang="it-IT" sz="1800" b="1"/>
              <a:t>Z: </a:t>
            </a:r>
            <a:r>
              <a:rPr lang="it-IT" altLang="it-IT" sz="1800"/>
              <a:t>esportazioni di beni e servizi; </a:t>
            </a:r>
            <a:r>
              <a:rPr lang="it-IT" altLang="it-IT" sz="1800" b="1" i="1"/>
              <a:t>H</a:t>
            </a:r>
            <a:r>
              <a:rPr lang="it-IT" altLang="it-IT" sz="1800" b="1"/>
              <a:t>: </a:t>
            </a:r>
            <a:r>
              <a:rPr lang="it-IT" altLang="it-IT" sz="1800"/>
              <a:t>importazioni di beni e servizi</a:t>
            </a:r>
          </a:p>
          <a:p>
            <a:pPr eaLnBrk="1" hangingPunct="1"/>
            <a:r>
              <a:rPr lang="it-IT" altLang="it-IT" sz="1800" b="1" i="1"/>
              <a:t>X</a:t>
            </a:r>
            <a:r>
              <a:rPr lang="it-IT" altLang="it-IT" sz="1800"/>
              <a:t> = </a:t>
            </a:r>
            <a:r>
              <a:rPr lang="it-IT" altLang="it-IT" sz="1800" b="1" i="1"/>
              <a:t>Z</a:t>
            </a:r>
            <a:r>
              <a:rPr lang="it-IT" altLang="it-IT" sz="1800"/>
              <a:t> – </a:t>
            </a:r>
            <a:r>
              <a:rPr lang="it-IT" altLang="it-IT" sz="1800" b="1" i="1"/>
              <a:t>H</a:t>
            </a:r>
            <a:r>
              <a:rPr lang="it-IT" altLang="it-IT" sz="1800"/>
              <a:t>: esportazioni nette</a:t>
            </a:r>
          </a:p>
        </p:txBody>
      </p:sp>
      <p:grpSp>
        <p:nvGrpSpPr>
          <p:cNvPr id="917520" name="Group 16">
            <a:extLst>
              <a:ext uri="{FF2B5EF4-FFF2-40B4-BE49-F238E27FC236}">
                <a16:creationId xmlns:a16="http://schemas.microsoft.com/office/drawing/2014/main" id="{D2A0DD1D-76DD-4901-AC7F-A3DF6EBBFF6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971800"/>
            <a:ext cx="4105275" cy="1401763"/>
            <a:chOff x="1020" y="1872"/>
            <a:chExt cx="2586" cy="883"/>
          </a:xfrm>
        </p:grpSpPr>
        <p:graphicFrame>
          <p:nvGraphicFramePr>
            <p:cNvPr id="23572" name="Object 5">
              <a:extLst>
                <a:ext uri="{FF2B5EF4-FFF2-40B4-BE49-F238E27FC236}">
                  <a16:creationId xmlns:a16="http://schemas.microsoft.com/office/drawing/2014/main" id="{160F9488-D7AC-4DC0-8150-BDCC3CE953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5" y="1968"/>
            <a:ext cx="1701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6" name="Equation" r:id="rId4" imgW="1473200" imgH="635000" progId="Equation.3">
                    <p:embed/>
                  </p:oleObj>
                </mc:Choice>
                <mc:Fallback>
                  <p:oleObj name="Equation" r:id="rId4" imgW="1473200" imgH="635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" y="1968"/>
                          <a:ext cx="1701" cy="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Text Box 7">
              <a:extLst>
                <a:ext uri="{FF2B5EF4-FFF2-40B4-BE49-F238E27FC236}">
                  <a16:creationId xmlns:a16="http://schemas.microsoft.com/office/drawing/2014/main" id="{316566A6-E4EB-41F6-AD85-D55A7AFBE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467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/>
                <a:t>[10]</a:t>
              </a:r>
            </a:p>
          </p:txBody>
        </p:sp>
        <p:sp>
          <p:nvSpPr>
            <p:cNvPr id="23574" name="Text Box 15">
              <a:extLst>
                <a:ext uri="{FF2B5EF4-FFF2-40B4-BE49-F238E27FC236}">
                  <a16:creationId xmlns:a16="http://schemas.microsoft.com/office/drawing/2014/main" id="{80074777-BCCC-4F43-B3B6-48D0767EA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1872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/>
                <a:t>[9]</a:t>
              </a:r>
            </a:p>
          </p:txBody>
        </p:sp>
      </p:grpSp>
      <p:pic>
        <p:nvPicPr>
          <p:cNvPr id="917521" name="Picture 17">
            <a:extLst>
              <a:ext uri="{FF2B5EF4-FFF2-40B4-BE49-F238E27FC236}">
                <a16:creationId xmlns:a16="http://schemas.microsoft.com/office/drawing/2014/main" id="{4FEBF210-08C0-49C1-BF34-735F5ED5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350"/>
            <a:ext cx="792003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2" name="Picture 18">
            <a:extLst>
              <a:ext uri="{FF2B5EF4-FFF2-40B4-BE49-F238E27FC236}">
                <a16:creationId xmlns:a16="http://schemas.microsoft.com/office/drawing/2014/main" id="{F80C6A11-66FA-48E0-8CD4-17B8A45B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379788"/>
            <a:ext cx="78787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23" name="Text Box 19">
            <a:extLst>
              <a:ext uri="{FF2B5EF4-FFF2-40B4-BE49-F238E27FC236}">
                <a16:creationId xmlns:a16="http://schemas.microsoft.com/office/drawing/2014/main" id="{A9F26D99-C0F4-4CA1-9212-1D11B984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2684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Y</a:t>
            </a:r>
          </a:p>
        </p:txBody>
      </p:sp>
      <p:sp>
        <p:nvSpPr>
          <p:cNvPr id="917524" name="Text Box 20">
            <a:extLst>
              <a:ext uri="{FF2B5EF4-FFF2-40B4-BE49-F238E27FC236}">
                <a16:creationId xmlns:a16="http://schemas.microsoft.com/office/drawing/2014/main" id="{A4F2CF8B-A430-4587-A944-D612E00B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9810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H</a:t>
            </a:r>
          </a:p>
        </p:txBody>
      </p:sp>
      <p:sp>
        <p:nvSpPr>
          <p:cNvPr id="917525" name="Text Box 21">
            <a:extLst>
              <a:ext uri="{FF2B5EF4-FFF2-40B4-BE49-F238E27FC236}">
                <a16:creationId xmlns:a16="http://schemas.microsoft.com/office/drawing/2014/main" id="{4D76C392-1667-4041-BD4A-77726B4A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44512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C</a:t>
            </a:r>
          </a:p>
        </p:txBody>
      </p:sp>
      <p:sp>
        <p:nvSpPr>
          <p:cNvPr id="917526" name="Text Box 22">
            <a:extLst>
              <a:ext uri="{FF2B5EF4-FFF2-40B4-BE49-F238E27FC236}">
                <a16:creationId xmlns:a16="http://schemas.microsoft.com/office/drawing/2014/main" id="{C3800F64-8880-4DF7-8E59-6D3304B3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14972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G</a:t>
            </a:r>
          </a:p>
        </p:txBody>
      </p:sp>
      <p:sp>
        <p:nvSpPr>
          <p:cNvPr id="917527" name="Text Box 23">
            <a:extLst>
              <a:ext uri="{FF2B5EF4-FFF2-40B4-BE49-F238E27FC236}">
                <a16:creationId xmlns:a16="http://schemas.microsoft.com/office/drawing/2014/main" id="{6EE56DB0-A7A0-4C23-99A5-8303D66C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5895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I</a:t>
            </a:r>
          </a:p>
        </p:txBody>
      </p:sp>
      <p:sp>
        <p:nvSpPr>
          <p:cNvPr id="917528" name="Text Box 24">
            <a:extLst>
              <a:ext uri="{FF2B5EF4-FFF2-40B4-BE49-F238E27FC236}">
                <a16:creationId xmlns:a16="http://schemas.microsoft.com/office/drawing/2014/main" id="{07DEAE15-95ED-435F-BED3-D2C20FBB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9418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?</a:t>
            </a:r>
          </a:p>
        </p:txBody>
      </p:sp>
      <p:sp>
        <p:nvSpPr>
          <p:cNvPr id="917529" name="Text Box 25">
            <a:extLst>
              <a:ext uri="{FF2B5EF4-FFF2-40B4-BE49-F238E27FC236}">
                <a16:creationId xmlns:a16="http://schemas.microsoft.com/office/drawing/2014/main" id="{35E87F0B-966F-45F8-ABDB-56EBBD97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2211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b="1" i="1"/>
              <a:t>Z</a:t>
            </a:r>
          </a:p>
        </p:txBody>
      </p:sp>
      <p:sp>
        <p:nvSpPr>
          <p:cNvPr id="917530" name="Line 26">
            <a:extLst>
              <a:ext uri="{FF2B5EF4-FFF2-40B4-BE49-F238E27FC236}">
                <a16:creationId xmlns:a16="http://schemas.microsoft.com/office/drawing/2014/main" id="{E4089190-F565-4A6A-BF57-A7A93996F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5492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7531" name="Line 27">
            <a:extLst>
              <a:ext uri="{FF2B5EF4-FFF2-40B4-BE49-F238E27FC236}">
                <a16:creationId xmlns:a16="http://schemas.microsoft.com/office/drawing/2014/main" id="{52497BCA-5D8C-415C-AFA3-6394BB089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86080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7532" name="Text Box 28">
            <a:extLst>
              <a:ext uri="{FF2B5EF4-FFF2-40B4-BE49-F238E27FC236}">
                <a16:creationId xmlns:a16="http://schemas.microsoft.com/office/drawing/2014/main" id="{B7A9C116-3801-40C2-918D-2DDD16F4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995488"/>
            <a:ext cx="9350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3400" b="1">
                <a:solidFill>
                  <a:srgbClr val="FF3300"/>
                </a:solidFill>
                <a:sym typeface="Wingdings" panose="05000000000000000000" pitchFamily="2" charset="2"/>
              </a:rPr>
              <a:t></a:t>
            </a:r>
          </a:p>
        </p:txBody>
      </p:sp>
      <p:pic>
        <p:nvPicPr>
          <p:cNvPr id="917533" name="Picture 29">
            <a:extLst>
              <a:ext uri="{FF2B5EF4-FFF2-40B4-BE49-F238E27FC236}">
                <a16:creationId xmlns:a16="http://schemas.microsoft.com/office/drawing/2014/main" id="{1EFA6FA7-74FD-4ACF-B135-93617D3F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450"/>
            <a:ext cx="7978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7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7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1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  <p:bldP spid="917523" grpId="0"/>
      <p:bldP spid="917524" grpId="0"/>
      <p:bldP spid="917525" grpId="0"/>
      <p:bldP spid="917526" grpId="0"/>
      <p:bldP spid="917527" grpId="0"/>
      <p:bldP spid="917528" grpId="0"/>
      <p:bldP spid="917529" grpId="0"/>
      <p:bldP spid="9175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>
            <a:extLst>
              <a:ext uri="{FF2B5EF4-FFF2-40B4-BE49-F238E27FC236}">
                <a16:creationId xmlns:a16="http://schemas.microsoft.com/office/drawing/2014/main" id="{6F53E331-610E-4C15-B577-22F5E1A88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BE5E95-5CB9-4D3A-8C72-43F70803E224}" type="slidenum">
              <a:rPr lang="it-IT" altLang="it-IT" sz="2600">
                <a:solidFill>
                  <a:schemeClr val="bg1"/>
                </a:solidFill>
              </a:rPr>
              <a:pPr eaLnBrk="1" hangingPunct="1"/>
              <a:t>29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47929C-FB98-4825-81C3-24F47607D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sz="2000" dirty="0" err="1">
                <a:solidFill>
                  <a:schemeClr val="bg2"/>
                </a:solidFill>
              </a:rPr>
              <a:t>Conto</a:t>
            </a:r>
            <a:r>
              <a:rPr lang="en-GB" altLang="it-IT" sz="2000" dirty="0">
                <a:solidFill>
                  <a:schemeClr val="bg2"/>
                </a:solidFill>
              </a:rPr>
              <a:t> </a:t>
            </a:r>
            <a:r>
              <a:rPr lang="en-GB" altLang="it-IT" sz="2000" dirty="0" err="1">
                <a:solidFill>
                  <a:schemeClr val="bg2"/>
                </a:solidFill>
              </a:rPr>
              <a:t>della</a:t>
            </a:r>
            <a:r>
              <a:rPr lang="en-GB" altLang="it-IT" sz="2000" dirty="0">
                <a:solidFill>
                  <a:schemeClr val="bg2"/>
                </a:solidFill>
              </a:rPr>
              <a:t> </a:t>
            </a:r>
            <a:r>
              <a:rPr lang="en-GB" altLang="it-IT" sz="2000" dirty="0" err="1">
                <a:solidFill>
                  <a:schemeClr val="bg2"/>
                </a:solidFill>
              </a:rPr>
              <a:t>formazione</a:t>
            </a:r>
            <a:r>
              <a:rPr lang="en-GB" altLang="it-IT" sz="2000" dirty="0">
                <a:solidFill>
                  <a:schemeClr val="bg2"/>
                </a:solidFill>
              </a:rPr>
              <a:t> del </a:t>
            </a:r>
            <a:r>
              <a:rPr lang="en-GB" altLang="it-IT" sz="2000" dirty="0" err="1">
                <a:solidFill>
                  <a:schemeClr val="bg2"/>
                </a:solidFill>
              </a:rPr>
              <a:t>capitale</a:t>
            </a:r>
            <a:r>
              <a:rPr lang="en-GB" altLang="it-IT" sz="2000" dirty="0">
                <a:solidFill>
                  <a:schemeClr val="bg2"/>
                </a:solidFill>
              </a:rPr>
              <a:t>:</a:t>
            </a:r>
            <a:br>
              <a:rPr lang="en-GB" altLang="it-IT" sz="2000" dirty="0">
                <a:solidFill>
                  <a:schemeClr val="bg2"/>
                </a:solidFill>
              </a:rPr>
            </a:br>
            <a:r>
              <a:rPr lang="en-GB" altLang="it-IT" sz="2000" dirty="0" err="1">
                <a:solidFill>
                  <a:schemeClr val="bg2"/>
                </a:solidFill>
              </a:rPr>
              <a:t>un’importante</a:t>
            </a:r>
            <a:r>
              <a:rPr lang="en-GB" altLang="it-IT" sz="2000" dirty="0">
                <a:solidFill>
                  <a:schemeClr val="bg2"/>
                </a:solidFill>
              </a:rPr>
              <a:t> </a:t>
            </a:r>
            <a:r>
              <a:rPr lang="en-GB" altLang="it-IT" sz="2000" dirty="0" err="1">
                <a:solidFill>
                  <a:schemeClr val="bg2"/>
                </a:solidFill>
              </a:rPr>
              <a:t>identità</a:t>
            </a:r>
            <a:endParaRPr lang="en-GB" altLang="it-IT" sz="2000" dirty="0">
              <a:solidFill>
                <a:schemeClr val="bg2"/>
              </a:solidFill>
            </a:endParaRPr>
          </a:p>
        </p:txBody>
      </p:sp>
      <p:sp>
        <p:nvSpPr>
          <p:cNvPr id="1020931" name="Rectangle 3">
            <a:extLst>
              <a:ext uri="{FF2B5EF4-FFF2-40B4-BE49-F238E27FC236}">
                <a16:creationId xmlns:a16="http://schemas.microsoft.com/office/drawing/2014/main" id="{0B8E0168-3F1C-4718-977D-0413FF605A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76338" y="2060575"/>
            <a:ext cx="78597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r>
              <a:rPr lang="en-GB" altLang="it-IT" sz="2400"/>
              <a:t>[15], [16] e [17]</a:t>
            </a:r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endParaRPr lang="en-GB" altLang="it-IT" sz="2400"/>
          </a:p>
          <a:p>
            <a:pPr marL="457200" indent="-457200" eaLnBrk="1" hangingPunct="1"/>
            <a:r>
              <a:rPr lang="en-GB" altLang="it-IT" sz="2400"/>
              <a:t>Un’identità ex-ante, con diverse implicazioni, …</a:t>
            </a:r>
          </a:p>
          <a:p>
            <a:pPr marL="457200" indent="-457200" eaLnBrk="1" hangingPunct="1"/>
            <a:r>
              <a:rPr lang="en-GB" altLang="it-IT" sz="2400"/>
              <a:t>ma un’uguaglianza ex-post -&gt; equilibrio</a:t>
            </a:r>
          </a:p>
          <a:p>
            <a:pPr marL="457200" indent="-457200" eaLnBrk="1" hangingPunct="1">
              <a:buSzTx/>
              <a:buFont typeface="Wingdings" panose="05000000000000000000" pitchFamily="2" charset="2"/>
              <a:buAutoNum type="arabicPeriod"/>
            </a:pPr>
            <a:endParaRPr lang="en-GB" altLang="it-IT" sz="2400"/>
          </a:p>
        </p:txBody>
      </p:sp>
      <p:graphicFrame>
        <p:nvGraphicFramePr>
          <p:cNvPr id="1020932" name="Object 4">
            <a:extLst>
              <a:ext uri="{FF2B5EF4-FFF2-40B4-BE49-F238E27FC236}">
                <a16:creationId xmlns:a16="http://schemas.microsoft.com/office/drawing/2014/main" id="{93938A0F-1C46-4FE7-AA3B-629EF10BA6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463" y="3690938"/>
          <a:ext cx="619918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zione" r:id="rId4" imgW="2857320" imgH="672840" progId="Equation.3">
                  <p:embed/>
                </p:oleObj>
              </mc:Choice>
              <mc:Fallback>
                <p:oleObj name="Equazione" r:id="rId4" imgW="285732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3690938"/>
                        <a:ext cx="6199187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>
            <a:extLst>
              <a:ext uri="{FF2B5EF4-FFF2-40B4-BE49-F238E27FC236}">
                <a16:creationId xmlns:a16="http://schemas.microsoft.com/office/drawing/2014/main" id="{8235C7B1-77E0-4A83-B9A1-549E9805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5674CA-8FE2-43B1-B541-971FFD501C57}" type="slidenum">
              <a:rPr lang="it-IT" altLang="it-IT" sz="2600">
                <a:solidFill>
                  <a:schemeClr val="bg1"/>
                </a:solidFill>
              </a:rPr>
              <a:pPr eaLnBrk="1" hangingPunct="1"/>
              <a:t>3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D59A660-CD72-472B-92C0-D97A5DF0B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2200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845828" name="Rectangle 4">
            <a:extLst>
              <a:ext uri="{FF2B5EF4-FFF2-40B4-BE49-F238E27FC236}">
                <a16:creationId xmlns:a16="http://schemas.microsoft.com/office/drawing/2014/main" id="{D361EDAC-A2A7-421D-92BB-33D592CF4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349500"/>
            <a:ext cx="748982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400" dirty="0"/>
              <a:t> Circuito del reddito e nozioni di flusso e di stock</a:t>
            </a:r>
          </a:p>
          <a:p>
            <a:pPr eaLnBrk="1" hangingPunct="1"/>
            <a:r>
              <a:rPr lang="it-IT" altLang="it-IT" sz="2400" dirty="0"/>
              <a:t> Il concetto di Prodotto Interno Lordo (PIL)</a:t>
            </a:r>
          </a:p>
          <a:p>
            <a:pPr eaLnBrk="1" hangingPunct="1"/>
            <a:r>
              <a:rPr lang="it-IT" altLang="it-IT" sz="2400" dirty="0"/>
              <a:t> Il deflatore del PIL e gli indici dei prezzi</a:t>
            </a:r>
          </a:p>
          <a:p>
            <a:pPr eaLnBrk="1" hangingPunct="1"/>
            <a:r>
              <a:rPr lang="it-IT" altLang="it-IT" sz="2400" dirty="0"/>
              <a:t> La struttura dei conti nazionali</a:t>
            </a:r>
          </a:p>
          <a:p>
            <a:pPr eaLnBrk="1" hangingPunct="1"/>
            <a:r>
              <a:rPr lang="it-IT" altLang="it-IT" sz="2400" dirty="0"/>
              <a:t> Le altre principali variabili macroeconomiche</a:t>
            </a:r>
          </a:p>
          <a:p>
            <a:pPr lvl="1" algn="just" eaLnBrk="1" hangingPunct="1"/>
            <a:r>
              <a:rPr lang="it-IT" altLang="it-IT" sz="2000" dirty="0"/>
              <a:t>Definizione e misurazione di occupazione e di disoccupazione</a:t>
            </a:r>
          </a:p>
          <a:p>
            <a:pPr lvl="1" algn="just" eaLnBrk="1" hangingPunct="1"/>
            <a:r>
              <a:rPr lang="it-IT" altLang="it-IT" sz="2000" dirty="0"/>
              <a:t>Definizione e misurazione del tasso di inflazione</a:t>
            </a:r>
          </a:p>
          <a:p>
            <a:pPr lvl="1" eaLnBrk="1" hangingPunct="1"/>
            <a:endParaRPr lang="en-US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>
            <a:extLst>
              <a:ext uri="{FF2B5EF4-FFF2-40B4-BE49-F238E27FC236}">
                <a16:creationId xmlns:a16="http://schemas.microsoft.com/office/drawing/2014/main" id="{C2AE071F-2AB2-4C34-8235-367C521F6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DFDB7E-455C-433A-801D-AF391FA12FE5}" type="slidenum">
              <a:rPr lang="it-IT" altLang="it-IT" sz="2600">
                <a:solidFill>
                  <a:schemeClr val="bg1"/>
                </a:solidFill>
              </a:rPr>
              <a:pPr eaLnBrk="1" hangingPunct="1"/>
              <a:t>4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C6CAB35-0561-483A-B5E1-ECF95F1FD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39875"/>
            <a:ext cx="6985000" cy="431800"/>
          </a:xfrm>
        </p:spPr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La contabilità nazionale: 2 concetti cardine</a:t>
            </a:r>
            <a:endParaRPr lang="en-US" altLang="it-IT" sz="2200" dirty="0">
              <a:solidFill>
                <a:schemeClr val="bg2"/>
              </a:solidFill>
            </a:endParaRPr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3987216-D4AD-4FE3-9450-1D9502555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205038"/>
            <a:ext cx="7489825" cy="465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it-IT" altLang="it-IT" sz="2200" b="1">
              <a:solidFill>
                <a:schemeClr val="bg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2200" b="1">
                <a:solidFill>
                  <a:schemeClr val="bg2"/>
                </a:solidFill>
              </a:rPr>
              <a:t>Il circuito del reddito: </a:t>
            </a:r>
            <a:r>
              <a:rPr lang="it-IT" altLang="it-IT" sz="2200" b="1">
                <a:solidFill>
                  <a:srgbClr val="3333FF"/>
                </a:solidFill>
              </a:rPr>
              <a:t>rappresentazione grafica</a:t>
            </a:r>
            <a:r>
              <a:rPr lang="it-IT" altLang="it-IT" sz="2200"/>
              <a:t> dei flussi di reddito che intercorrono tra i diversi operatori di un sistema economico </a:t>
            </a:r>
            <a:r>
              <a:rPr lang="it-IT" altLang="it-IT" sz="2200">
                <a:sym typeface="Wingdings 3" panose="05040102010807070707" pitchFamily="18" charset="2"/>
              </a:rPr>
              <a:t> </a:t>
            </a:r>
            <a:r>
              <a:rPr lang="it-IT" altLang="it-IT" sz="2200" b="1">
                <a:solidFill>
                  <a:srgbClr val="3333FF"/>
                </a:solidFill>
                <a:sym typeface="Wingdings 3" panose="05040102010807070707" pitchFamily="18" charset="2"/>
              </a:rPr>
              <a:t>circuito reale</a:t>
            </a:r>
            <a:r>
              <a:rPr lang="it-IT" altLang="it-IT" sz="2200">
                <a:sym typeface="Wingdings 3" panose="05040102010807070707" pitchFamily="18" charset="2"/>
              </a:rPr>
              <a:t> e </a:t>
            </a:r>
            <a:r>
              <a:rPr lang="it-IT" altLang="it-IT" sz="2200" b="1">
                <a:solidFill>
                  <a:srgbClr val="3333FF"/>
                </a:solidFill>
                <a:sym typeface="Wingdings 3" panose="05040102010807070707" pitchFamily="18" charset="2"/>
              </a:rPr>
              <a:t>circuito monetario</a:t>
            </a:r>
          </a:p>
          <a:p>
            <a:pPr marL="533400" indent="-533400" algn="just" eaLnBrk="1" hangingPunct="1">
              <a:lnSpc>
                <a:spcPct val="90000"/>
              </a:lnSpc>
            </a:pPr>
            <a:endParaRPr lang="it-IT" altLang="it-IT" sz="2200" b="1">
              <a:sym typeface="Wingdings 3" panose="05040102010807070707" pitchFamily="18" charset="2"/>
            </a:endParaRPr>
          </a:p>
          <a:p>
            <a:pPr marL="533400" indent="-533400" algn="just" eaLnBrk="1" hangingPunct="1">
              <a:lnSpc>
                <a:spcPct val="90000"/>
              </a:lnSpc>
            </a:pPr>
            <a:endParaRPr lang="it-IT" altLang="it-IT" sz="2200" b="1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 marL="533400" indent="-533400" algn="just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it-IT" altLang="it-IT" sz="2200" b="1">
                <a:solidFill>
                  <a:schemeClr val="bg2"/>
                </a:solidFill>
                <a:sym typeface="Wingdings 3" panose="05040102010807070707" pitchFamily="18" charset="2"/>
              </a:rPr>
              <a:t>Il Prodotto Interno Lordo: </a:t>
            </a:r>
            <a:r>
              <a:rPr lang="it-IT" altLang="it-IT" sz="2200" b="1">
                <a:solidFill>
                  <a:srgbClr val="3333FF"/>
                </a:solidFill>
                <a:sym typeface="Wingdings 3" panose="05040102010807070707" pitchFamily="18" charset="2"/>
              </a:rPr>
              <a:t>variabile</a:t>
            </a:r>
            <a:r>
              <a:rPr lang="it-IT" altLang="it-IT" sz="2200" b="1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r>
              <a:rPr lang="it-IT" altLang="it-IT" sz="2200" b="1">
                <a:solidFill>
                  <a:srgbClr val="3333FF"/>
                </a:solidFill>
                <a:sym typeface="Wingdings 3" panose="05040102010807070707" pitchFamily="18" charset="2"/>
              </a:rPr>
              <a:t>flusso (non stock) </a:t>
            </a:r>
            <a:r>
              <a:rPr lang="it-IT" altLang="it-IT" sz="2200">
                <a:sym typeface="Wingdings 3" panose="05040102010807070707" pitchFamily="18" charset="2"/>
              </a:rPr>
              <a:t>che si viene a determinare nel circuito del reddito  una variabile flusso definibile da </a:t>
            </a:r>
            <a:r>
              <a:rPr lang="it-IT" altLang="it-IT" sz="2200" b="1">
                <a:solidFill>
                  <a:srgbClr val="3333FF"/>
                </a:solidFill>
                <a:sym typeface="Wingdings 3" panose="05040102010807070707" pitchFamily="18" charset="2"/>
              </a:rPr>
              <a:t>3 angolazioni</a:t>
            </a:r>
            <a:r>
              <a:rPr lang="it-IT" altLang="it-IT" sz="2200">
                <a:sym typeface="Wingdings 3" panose="05040102010807070707" pitchFamily="18" charset="2"/>
              </a:rPr>
              <a:t> …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it-IT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>
            <a:extLst>
              <a:ext uri="{FF2B5EF4-FFF2-40B4-BE49-F238E27FC236}">
                <a16:creationId xmlns:a16="http://schemas.microsoft.com/office/drawing/2014/main" id="{D7953938-6E48-4ADA-BD90-818DE50C4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42294D-F442-4B0B-BCF1-A3DE8B0F7680}" type="slidenum">
              <a:rPr lang="it-IT" altLang="it-IT" sz="2600">
                <a:solidFill>
                  <a:schemeClr val="bg1"/>
                </a:solidFill>
              </a:rPr>
              <a:pPr eaLnBrk="1" hangingPunct="1"/>
              <a:t>5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620CD29-247D-4A86-896C-8364BD67C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sz="1900" dirty="0" err="1">
                <a:solidFill>
                  <a:schemeClr val="bg2"/>
                </a:solidFill>
              </a:rPr>
              <a:t>Figura</a:t>
            </a:r>
            <a:r>
              <a:rPr lang="en-GB" altLang="it-IT" sz="1900" dirty="0">
                <a:solidFill>
                  <a:schemeClr val="bg2"/>
                </a:solidFill>
              </a:rPr>
              <a:t> 1 – Il </a:t>
            </a:r>
            <a:r>
              <a:rPr lang="en-GB" altLang="it-IT" sz="1900" dirty="0" err="1">
                <a:solidFill>
                  <a:schemeClr val="bg2"/>
                </a:solidFill>
              </a:rPr>
              <a:t>circuito</a:t>
            </a:r>
            <a:r>
              <a:rPr lang="en-GB" altLang="it-IT" sz="1900" dirty="0">
                <a:solidFill>
                  <a:schemeClr val="bg2"/>
                </a:solidFill>
              </a:rPr>
              <a:t> del </a:t>
            </a:r>
            <a:r>
              <a:rPr lang="en-GB" altLang="it-IT" sz="1900" dirty="0" err="1">
                <a:solidFill>
                  <a:schemeClr val="bg2"/>
                </a:solidFill>
              </a:rPr>
              <a:t>reddito</a:t>
            </a:r>
            <a:r>
              <a:rPr lang="en-GB" altLang="it-IT" sz="1900" dirty="0">
                <a:solidFill>
                  <a:schemeClr val="bg2"/>
                </a:solidFill>
              </a:rPr>
              <a:t> in </a:t>
            </a:r>
            <a:r>
              <a:rPr lang="en-GB" altLang="it-IT" sz="1900" dirty="0" err="1">
                <a:solidFill>
                  <a:schemeClr val="bg2"/>
                </a:solidFill>
              </a:rPr>
              <a:t>un’economia</a:t>
            </a:r>
            <a:r>
              <a:rPr lang="en-GB" altLang="it-IT" sz="1900" dirty="0">
                <a:solidFill>
                  <a:schemeClr val="bg2"/>
                </a:solidFill>
              </a:rPr>
              <a:t> </a:t>
            </a:r>
            <a:r>
              <a:rPr lang="en-GB" altLang="it-IT" sz="1900" dirty="0" err="1">
                <a:solidFill>
                  <a:schemeClr val="bg2"/>
                </a:solidFill>
              </a:rPr>
              <a:t>semplificata</a:t>
            </a:r>
            <a:endParaRPr lang="en-GB" altLang="it-IT" sz="1900" dirty="0">
              <a:solidFill>
                <a:schemeClr val="bg2"/>
              </a:solidFill>
            </a:endParaRPr>
          </a:p>
        </p:txBody>
      </p:sp>
      <p:sp>
        <p:nvSpPr>
          <p:cNvPr id="796737" name="Text Box 65">
            <a:extLst>
              <a:ext uri="{FF2B5EF4-FFF2-40B4-BE49-F238E27FC236}">
                <a16:creationId xmlns:a16="http://schemas.microsoft.com/office/drawing/2014/main" id="{6D90D4DD-CA24-4170-AF95-5B796192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133600"/>
            <a:ext cx="2160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Reddito (euro)</a:t>
            </a:r>
          </a:p>
        </p:txBody>
      </p:sp>
      <p:sp>
        <p:nvSpPr>
          <p:cNvPr id="796739" name="Text Box 67">
            <a:extLst>
              <a:ext uri="{FF2B5EF4-FFF2-40B4-BE49-F238E27FC236}">
                <a16:creationId xmlns:a16="http://schemas.microsoft.com/office/drawing/2014/main" id="{66F21662-C091-4178-AE0F-E297D1B6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333875"/>
            <a:ext cx="993775" cy="3508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Imprese</a:t>
            </a:r>
          </a:p>
        </p:txBody>
      </p:sp>
      <p:sp>
        <p:nvSpPr>
          <p:cNvPr id="796741" name="Text Box 69">
            <a:extLst>
              <a:ext uri="{FF2B5EF4-FFF2-40B4-BE49-F238E27FC236}">
                <a16:creationId xmlns:a16="http://schemas.microsoft.com/office/drawing/2014/main" id="{92311F79-0683-4CF4-BC4A-9FB5C4A9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333875"/>
            <a:ext cx="981075" cy="3508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Famiglie</a:t>
            </a:r>
          </a:p>
        </p:txBody>
      </p:sp>
      <p:grpSp>
        <p:nvGrpSpPr>
          <p:cNvPr id="796758" name="Group 86">
            <a:extLst>
              <a:ext uri="{FF2B5EF4-FFF2-40B4-BE49-F238E27FC236}">
                <a16:creationId xmlns:a16="http://schemas.microsoft.com/office/drawing/2014/main" id="{6403161C-668E-41F9-9352-8ADE41480523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636838"/>
            <a:ext cx="3752850" cy="3663950"/>
            <a:chOff x="1945" y="1640"/>
            <a:chExt cx="2364" cy="2308"/>
          </a:xfrm>
        </p:grpSpPr>
        <p:sp>
          <p:nvSpPr>
            <p:cNvPr id="7186" name="Oval 60">
              <a:extLst>
                <a:ext uri="{FF2B5EF4-FFF2-40B4-BE49-F238E27FC236}">
                  <a16:creationId xmlns:a16="http://schemas.microsoft.com/office/drawing/2014/main" id="{720ECAD6-E80C-4F10-A92A-60FD8D5F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640"/>
              <a:ext cx="2364" cy="2308"/>
            </a:xfrm>
            <a:prstGeom prst="ellipse">
              <a:avLst/>
            </a:prstGeom>
            <a:noFill/>
            <a:ln w="317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F5F5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187" name="Line 68">
              <a:extLst>
                <a:ext uri="{FF2B5EF4-FFF2-40B4-BE49-F238E27FC236}">
                  <a16:creationId xmlns:a16="http://schemas.microsoft.com/office/drawing/2014/main" id="{39A8177B-D9B7-4A6A-A4D0-478DEA2D9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948"/>
              <a:ext cx="99" cy="0"/>
            </a:xfrm>
            <a:prstGeom prst="line">
              <a:avLst/>
            </a:prstGeom>
            <a:noFill/>
            <a:ln w="539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8" name="Line 70">
              <a:extLst>
                <a:ext uri="{FF2B5EF4-FFF2-40B4-BE49-F238E27FC236}">
                  <a16:creationId xmlns:a16="http://schemas.microsoft.com/office/drawing/2014/main" id="{BA6F1AFF-8CA6-46E7-AE58-DB46A07AB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1640"/>
              <a:ext cx="99" cy="4"/>
            </a:xfrm>
            <a:prstGeom prst="line">
              <a:avLst/>
            </a:prstGeom>
            <a:noFill/>
            <a:ln w="53975">
              <a:solidFill>
                <a:srgbClr val="4D4D4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9" name="Line 71">
              <a:extLst>
                <a:ext uri="{FF2B5EF4-FFF2-40B4-BE49-F238E27FC236}">
                  <a16:creationId xmlns:a16="http://schemas.microsoft.com/office/drawing/2014/main" id="{83D1ADB7-AAC6-4307-937E-FA09040051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7625" flipH="1">
              <a:off x="1951" y="2620"/>
              <a:ext cx="1" cy="76"/>
            </a:xfrm>
            <a:prstGeom prst="line">
              <a:avLst/>
            </a:prstGeom>
            <a:noFill/>
            <a:ln w="539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0" name="Line 72">
              <a:extLst>
                <a:ext uri="{FF2B5EF4-FFF2-40B4-BE49-F238E27FC236}">
                  <a16:creationId xmlns:a16="http://schemas.microsoft.com/office/drawing/2014/main" id="{0B98FCDB-0BAE-4CA4-BFA0-E9EC224EE8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56581" flipH="1">
              <a:off x="4285" y="2967"/>
              <a:ext cx="2" cy="83"/>
            </a:xfrm>
            <a:prstGeom prst="line">
              <a:avLst/>
            </a:prstGeom>
            <a:noFill/>
            <a:ln w="53975">
              <a:solidFill>
                <a:srgbClr val="4D4D4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96745" name="Text Box 73">
            <a:extLst>
              <a:ext uri="{FF2B5EF4-FFF2-40B4-BE49-F238E27FC236}">
                <a16:creationId xmlns:a16="http://schemas.microsoft.com/office/drawing/2014/main" id="{A18E665B-A276-41A5-A70B-2DBB3693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5867400"/>
            <a:ext cx="1292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Spesa (euro)</a:t>
            </a:r>
          </a:p>
        </p:txBody>
      </p:sp>
      <p:sp>
        <p:nvSpPr>
          <p:cNvPr id="796746" name="Text Box 74">
            <a:extLst>
              <a:ext uri="{FF2B5EF4-FFF2-40B4-BE49-F238E27FC236}">
                <a16:creationId xmlns:a16="http://schemas.microsoft.com/office/drawing/2014/main" id="{08F11933-1F15-4C5A-B39F-DCBED216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2676525"/>
            <a:ext cx="8715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/>
              <a:t>Lavoro</a:t>
            </a:r>
          </a:p>
        </p:txBody>
      </p:sp>
      <p:sp>
        <p:nvSpPr>
          <p:cNvPr id="796747" name="Text Box 75">
            <a:extLst>
              <a:ext uri="{FF2B5EF4-FFF2-40B4-BE49-F238E27FC236}">
                <a16:creationId xmlns:a16="http://schemas.microsoft.com/office/drawing/2014/main" id="{B52D05D6-2109-4883-AA99-70EFC7D7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5399088"/>
            <a:ext cx="12906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Beni </a:t>
            </a:r>
          </a:p>
        </p:txBody>
      </p:sp>
      <p:grpSp>
        <p:nvGrpSpPr>
          <p:cNvPr id="796756" name="Group 84">
            <a:extLst>
              <a:ext uri="{FF2B5EF4-FFF2-40B4-BE49-F238E27FC236}">
                <a16:creationId xmlns:a16="http://schemas.microsoft.com/office/drawing/2014/main" id="{F189E82A-7F4C-4D97-BFB5-EC621D9BE7E7}"/>
              </a:ext>
            </a:extLst>
          </p:cNvPr>
          <p:cNvGrpSpPr>
            <a:grpSpLocks/>
          </p:cNvGrpSpPr>
          <p:nvPr/>
        </p:nvGrpSpPr>
        <p:grpSpPr bwMode="auto">
          <a:xfrm>
            <a:off x="3548063" y="3024188"/>
            <a:ext cx="2813050" cy="2813050"/>
            <a:chOff x="2235" y="1905"/>
            <a:chExt cx="1772" cy="1772"/>
          </a:xfrm>
        </p:grpSpPr>
        <p:sp>
          <p:nvSpPr>
            <p:cNvPr id="7181" name="Oval 76">
              <a:extLst>
                <a:ext uri="{FF2B5EF4-FFF2-40B4-BE49-F238E27FC236}">
                  <a16:creationId xmlns:a16="http://schemas.microsoft.com/office/drawing/2014/main" id="{9156AD05-CF84-4388-AD60-1A84A47A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905"/>
              <a:ext cx="1772" cy="1772"/>
            </a:xfrm>
            <a:prstGeom prst="ellipse">
              <a:avLst/>
            </a:prstGeom>
            <a:noFill/>
            <a:ln w="317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182" name="Line 77">
              <a:extLst>
                <a:ext uri="{FF2B5EF4-FFF2-40B4-BE49-F238E27FC236}">
                  <a16:creationId xmlns:a16="http://schemas.microsoft.com/office/drawing/2014/main" id="{045306BC-3336-457B-AB8D-9E6411EF2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5" y="1905"/>
              <a:ext cx="95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3" name="Line 78">
              <a:extLst>
                <a:ext uri="{FF2B5EF4-FFF2-40B4-BE49-F238E27FC236}">
                  <a16:creationId xmlns:a16="http://schemas.microsoft.com/office/drawing/2014/main" id="{214338C6-0814-450C-862B-295CA9DA9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6" y="3677"/>
              <a:ext cx="101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4" name="Line 79">
              <a:extLst>
                <a:ext uri="{FF2B5EF4-FFF2-40B4-BE49-F238E27FC236}">
                  <a16:creationId xmlns:a16="http://schemas.microsoft.com/office/drawing/2014/main" id="{7671589C-8DDE-473A-A132-30A77ED572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08921" flipH="1">
              <a:off x="3997" y="2610"/>
              <a:ext cx="0" cy="101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5" name="Line 80">
              <a:extLst>
                <a:ext uri="{FF2B5EF4-FFF2-40B4-BE49-F238E27FC236}">
                  <a16:creationId xmlns:a16="http://schemas.microsoft.com/office/drawing/2014/main" id="{8A4E6A3C-4F91-4BF9-A4AD-803758C7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 flipH="1">
              <a:off x="2265" y="2971"/>
              <a:ext cx="1" cy="95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96759" name="Text Box 87">
            <a:extLst>
              <a:ext uri="{FF2B5EF4-FFF2-40B4-BE49-F238E27FC236}">
                <a16:creationId xmlns:a16="http://schemas.microsoft.com/office/drawing/2014/main" id="{3444DC5B-3A72-4D62-A382-6128F94A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492375"/>
            <a:ext cx="20161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3333FF"/>
                </a:solidFill>
              </a:rPr>
              <a:t>Alcune ipotesi:</a:t>
            </a:r>
          </a:p>
          <a:p>
            <a:pPr eaLnBrk="1" hangingPunct="1">
              <a:buFontTx/>
              <a:buChar char="-"/>
            </a:pPr>
            <a:r>
              <a:rPr lang="en-US" altLang="it-IT"/>
              <a:t> un solo bene</a:t>
            </a:r>
          </a:p>
          <a:p>
            <a:pPr eaLnBrk="1" hangingPunct="1">
              <a:buFontTx/>
              <a:buChar char="-"/>
            </a:pPr>
            <a:r>
              <a:rPr lang="en-US" altLang="it-IT"/>
              <a:t> un solo fattore di produzione (lavoro)</a:t>
            </a:r>
          </a:p>
          <a:p>
            <a:pPr eaLnBrk="1" hangingPunct="1">
              <a:buFontTx/>
              <a:buChar char="-"/>
            </a:pPr>
            <a:r>
              <a:rPr lang="en-US" altLang="it-IT"/>
              <a:t> due soli operatori (famiglie e imprese)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9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9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37" grpId="0"/>
      <p:bldP spid="796739" grpId="0" animBg="1"/>
      <p:bldP spid="796741" grpId="0" animBg="1"/>
      <p:bldP spid="796745" grpId="0"/>
      <p:bldP spid="796746" grpId="0"/>
      <p:bldP spid="796747" grpId="0"/>
      <p:bldP spid="7967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id="{0CD9E458-1F2A-4CBE-BF83-BBAACF58E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4C02E0-B1E4-47FB-BE6D-5A32BB57B367}" type="slidenum">
              <a:rPr lang="it-IT" altLang="it-IT" sz="2600">
                <a:solidFill>
                  <a:schemeClr val="bg1"/>
                </a:solidFill>
              </a:rPr>
              <a:pPr eaLnBrk="1" hangingPunct="1"/>
              <a:t>6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E4C3030-ED81-4F53-9C98-5566E452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39875"/>
            <a:ext cx="6985000" cy="431800"/>
          </a:xfrm>
        </p:spPr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Dal circuito del reddito al PIL</a:t>
            </a:r>
            <a:endParaRPr lang="en-US" altLang="it-IT" sz="2200" dirty="0">
              <a:solidFill>
                <a:schemeClr val="bg2"/>
              </a:solidFill>
            </a:endParaRPr>
          </a:p>
        </p:txBody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id="{915A7E21-2093-4A06-ACEB-D671B9EEE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063750"/>
            <a:ext cx="7705725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lnSpc>
                <a:spcPct val="80000"/>
              </a:lnSpc>
            </a:pPr>
            <a:r>
              <a:rPr lang="it-IT" altLang="it-IT" sz="2100" b="1">
                <a:solidFill>
                  <a:srgbClr val="3333FF"/>
                </a:solidFill>
                <a:sym typeface="Wingdings 3" panose="05040102010807070707" pitchFamily="18" charset="2"/>
              </a:rPr>
              <a:t>Il</a:t>
            </a:r>
            <a:r>
              <a:rPr lang="it-IT" altLang="it-IT" sz="2100" b="1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r>
              <a:rPr lang="it-IT" altLang="it-IT" sz="2100" b="1">
                <a:solidFill>
                  <a:srgbClr val="3333FF"/>
                </a:solidFill>
                <a:sym typeface="Wingdings 3" panose="05040102010807070707" pitchFamily="18" charset="2"/>
              </a:rPr>
              <a:t>flusso monetario</a:t>
            </a:r>
            <a:r>
              <a:rPr lang="it-IT" altLang="it-IT" sz="2100">
                <a:sym typeface="Wingdings 3" panose="05040102010807070707" pitchFamily="18" charset="2"/>
              </a:rPr>
              <a:t> che si viene a determinare nel circuito del reddito può essere definito come </a:t>
            </a:r>
            <a:r>
              <a:rPr lang="it-IT" altLang="it-IT" sz="2100" b="1">
                <a:solidFill>
                  <a:schemeClr val="bg2"/>
                </a:solidFill>
                <a:sym typeface="Wingdings 3" panose="05040102010807070707" pitchFamily="18" charset="2"/>
              </a:rPr>
              <a:t>Prodotto Interno Lordo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it-IT" altLang="it-IT" sz="2100">
              <a:sym typeface="Wingdings 3" panose="05040102010807070707" pitchFamily="18" charset="2"/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100" b="1">
                <a:solidFill>
                  <a:srgbClr val="3333FF"/>
                </a:solidFill>
                <a:sym typeface="Wingdings 3" panose="05040102010807070707" pitchFamily="18" charset="2"/>
              </a:rPr>
              <a:t>una variabile flusso, “nel corso del tempo” (e non in un “istante di tempo”)</a:t>
            </a:r>
            <a:r>
              <a:rPr lang="it-IT" altLang="it-IT" sz="2100">
                <a:sym typeface="Wingdings 3" panose="05040102010807070707" pitchFamily="18" charset="2"/>
              </a:rPr>
              <a:t>: </a:t>
            </a:r>
            <a:r>
              <a:rPr lang="it-IT" altLang="it-IT" sz="2100"/>
              <a:t>valore dei beni e servizi prodotti all’interno del sistema economico </a:t>
            </a:r>
            <a:r>
              <a:rPr lang="it-IT" altLang="it-IT" sz="2100" b="1"/>
              <a:t>nel corso di</a:t>
            </a:r>
            <a:r>
              <a:rPr lang="it-IT" altLang="it-IT" sz="2100"/>
              <a:t> … un trimestre, un anno, …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it-IT" altLang="it-IT" sz="2100"/>
          </a:p>
          <a:p>
            <a:pPr marL="495300" indent="-4953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100"/>
              <a:t>	altre </a:t>
            </a:r>
            <a:r>
              <a:rPr lang="it-IT" altLang="it-IT" sz="2100" b="1">
                <a:solidFill>
                  <a:srgbClr val="FF3300"/>
                </a:solidFill>
              </a:rPr>
              <a:t>variabili macroeconomiche flusso</a:t>
            </a:r>
            <a:r>
              <a:rPr lang="it-IT" altLang="it-IT" sz="2100"/>
              <a:t>: consumi, investimenti, risparmi, </a:t>
            </a:r>
          </a:p>
          <a:p>
            <a:pPr marL="495300" indent="-4953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100"/>
              <a:t>	diverse da </a:t>
            </a:r>
            <a:r>
              <a:rPr lang="it-IT" altLang="it-IT" sz="2100" b="1">
                <a:solidFill>
                  <a:srgbClr val="FF3300"/>
                </a:solidFill>
              </a:rPr>
              <a:t>variabili macroeconomiche stock</a:t>
            </a:r>
            <a:r>
              <a:rPr lang="it-IT" altLang="it-IT" sz="2100">
                <a:solidFill>
                  <a:srgbClr val="FF3300"/>
                </a:solidFill>
              </a:rPr>
              <a:t>,</a:t>
            </a:r>
            <a:r>
              <a:rPr lang="it-IT" altLang="it-IT" sz="2100" b="1">
                <a:solidFill>
                  <a:srgbClr val="FF3300"/>
                </a:solidFill>
              </a:rPr>
              <a:t> “in un dato istante di tempo”</a:t>
            </a:r>
            <a:r>
              <a:rPr lang="it-IT" altLang="it-IT" sz="2100">
                <a:solidFill>
                  <a:schemeClr val="accent2"/>
                </a:solidFill>
              </a:rPr>
              <a:t>:</a:t>
            </a:r>
            <a:r>
              <a:rPr lang="it-IT" altLang="it-IT" sz="2100"/>
              <a:t> patrimonio delle famiglie italiane, capitale fisico delle imprese italiane, il numero di occupati…</a:t>
            </a:r>
          </a:p>
          <a:p>
            <a:pPr marL="495300" indent="-4953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100">
              <a:sym typeface="Wingdings 3" panose="05040102010807070707" pitchFamily="18" charset="2"/>
            </a:endParaRPr>
          </a:p>
          <a:p>
            <a:pPr marL="495300" indent="-495300" eaLnBrk="1" hangingPunct="1">
              <a:lnSpc>
                <a:spcPct val="8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2"/>
            </a:pPr>
            <a:r>
              <a:rPr lang="it-IT" altLang="it-IT" sz="2100" b="1">
                <a:solidFill>
                  <a:srgbClr val="3333FF"/>
                </a:solidFill>
                <a:sym typeface="Wingdings 3" panose="05040102010807070707" pitchFamily="18" charset="2"/>
              </a:rPr>
              <a:t>definibile tra 3 angolazioni diverse</a:t>
            </a:r>
            <a:r>
              <a:rPr lang="it-IT" altLang="it-IT" sz="2100">
                <a:sym typeface="Wingdings 3" panose="05040102010807070707" pitchFamily="18" charset="2"/>
              </a:rPr>
              <a:t> …</a:t>
            </a:r>
            <a:endParaRPr lang="en-US" altLang="it-IT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>
            <a:extLst>
              <a:ext uri="{FF2B5EF4-FFF2-40B4-BE49-F238E27FC236}">
                <a16:creationId xmlns:a16="http://schemas.microsoft.com/office/drawing/2014/main" id="{AAF877DB-AFFD-43AB-8F83-17D2886C2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0E5F9D-73DC-416C-B917-D6B615DDC32B}" type="slidenum">
              <a:rPr lang="it-IT" altLang="it-IT" sz="2600">
                <a:solidFill>
                  <a:schemeClr val="bg1"/>
                </a:solidFill>
              </a:rPr>
              <a:pPr eaLnBrk="1" hangingPunct="1"/>
              <a:t>7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DF1EA98-F6BA-4DC3-B22A-39B3E67B1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39875"/>
            <a:ext cx="6985000" cy="431800"/>
          </a:xfrm>
        </p:spPr>
        <p:txBody>
          <a:bodyPr/>
          <a:lstStyle/>
          <a:p>
            <a:pPr eaLnBrk="1" hangingPunct="1"/>
            <a:r>
              <a:rPr lang="it-IT" altLang="it-IT" sz="2200" dirty="0">
                <a:solidFill>
                  <a:schemeClr val="bg2"/>
                </a:solidFill>
              </a:rPr>
              <a:t>Dal circuito del reddito al PIL</a:t>
            </a:r>
            <a:endParaRPr lang="en-US" altLang="it-IT" sz="2200" dirty="0">
              <a:solidFill>
                <a:schemeClr val="bg2"/>
              </a:solidFill>
            </a:endParaRPr>
          </a:p>
        </p:txBody>
      </p:sp>
      <p:sp>
        <p:nvSpPr>
          <p:cNvPr id="857091" name="Rectangle 3">
            <a:extLst>
              <a:ext uri="{FF2B5EF4-FFF2-40B4-BE49-F238E27FC236}">
                <a16:creationId xmlns:a16="http://schemas.microsoft.com/office/drawing/2014/main" id="{C8C49A41-C14B-4F78-95E0-AACE785DB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278063"/>
            <a:ext cx="74898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/>
            <a:r>
              <a:rPr lang="it-IT" altLang="it-IT" sz="2000" b="1" dirty="0">
                <a:solidFill>
                  <a:srgbClr val="3333FF"/>
                </a:solidFill>
                <a:sym typeface="Wingdings 3" panose="05040102010807070707" pitchFamily="18" charset="2"/>
              </a:rPr>
              <a:t>Il</a:t>
            </a:r>
            <a:r>
              <a:rPr lang="it-IT" altLang="it-IT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r>
              <a:rPr lang="it-IT" altLang="it-IT" sz="2000" b="1" dirty="0">
                <a:solidFill>
                  <a:srgbClr val="3333FF"/>
                </a:solidFill>
                <a:sym typeface="Wingdings 3" panose="05040102010807070707" pitchFamily="18" charset="2"/>
              </a:rPr>
              <a:t>flusso monetario</a:t>
            </a:r>
            <a:r>
              <a:rPr lang="it-IT" altLang="it-IT" sz="2000" dirty="0">
                <a:sym typeface="Wingdings 3" panose="05040102010807070707" pitchFamily="18" charset="2"/>
              </a:rPr>
              <a:t> che si viene a determinare nel circuito del reddito può essere definito come </a:t>
            </a:r>
            <a:r>
              <a:rPr lang="it-IT" altLang="it-IT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Prodotto Interno Lordo</a:t>
            </a:r>
          </a:p>
          <a:p>
            <a:pPr marL="495300" indent="-495300" eaLnBrk="1" hangingPunct="1"/>
            <a:endParaRPr lang="it-IT" altLang="it-IT" sz="2000" dirty="0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 dirty="0">
                <a:solidFill>
                  <a:srgbClr val="3333FF"/>
                </a:solidFill>
                <a:sym typeface="Wingdings 3" panose="05040102010807070707" pitchFamily="18" charset="2"/>
              </a:rPr>
              <a:t>variabile flusso …</a:t>
            </a: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endParaRPr lang="it-IT" altLang="it-IT" sz="2000" b="1" dirty="0">
              <a:sym typeface="Wingdings 3" panose="05040102010807070707" pitchFamily="18" charset="2"/>
            </a:endParaRPr>
          </a:p>
          <a:p>
            <a:pPr marL="495300" indent="-495300" eaLnBrk="1" hangingPunct="1"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 dirty="0">
                <a:solidFill>
                  <a:srgbClr val="3333FF"/>
                </a:solidFill>
                <a:sym typeface="Wingdings 3" panose="05040102010807070707" pitchFamily="18" charset="2"/>
              </a:rPr>
              <a:t>definibile, secondo il circuito del reddito, da tra 3 angolazioni diverse</a:t>
            </a:r>
            <a:r>
              <a:rPr lang="it-IT" altLang="it-IT" sz="2000" dirty="0">
                <a:sym typeface="Wingdings 3" panose="05040102010807070707" pitchFamily="18" charset="2"/>
              </a:rPr>
              <a:t> …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it-IT" altLang="it-IT" sz="2000" dirty="0">
                <a:sym typeface="Wingdings 3" panose="05040102010807070707" pitchFamily="18" charset="2"/>
              </a:rPr>
              <a:t>	</a:t>
            </a:r>
            <a:r>
              <a:rPr lang="it-IT" altLang="it-IT" sz="2000" b="1" dirty="0">
                <a:sym typeface="Wingdings 3" panose="05040102010807070707" pitchFamily="18" charset="2"/>
              </a:rPr>
              <a:t>a)</a:t>
            </a:r>
            <a:r>
              <a:rPr lang="it-IT" altLang="it-IT" sz="2000" dirty="0">
                <a:sym typeface="Wingdings 3" panose="05040102010807070707" pitchFamily="18" charset="2"/>
              </a:rPr>
              <a:t> valore della </a:t>
            </a:r>
            <a:r>
              <a:rPr lang="it-IT" altLang="it-IT" sz="2000" b="1" dirty="0">
                <a:sym typeface="Wingdings 3" panose="05040102010807070707" pitchFamily="18" charset="2"/>
              </a:rPr>
              <a:t>produzione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it-IT" altLang="it-IT" sz="2000" dirty="0">
                <a:sym typeface="Wingdings 3" panose="05040102010807070707" pitchFamily="18" charset="2"/>
              </a:rPr>
              <a:t>	</a:t>
            </a:r>
            <a:r>
              <a:rPr lang="it-IT" altLang="it-IT" sz="2000" b="1" dirty="0">
                <a:sym typeface="Wingdings 3" panose="05040102010807070707" pitchFamily="18" charset="2"/>
              </a:rPr>
              <a:t>b) </a:t>
            </a:r>
            <a:r>
              <a:rPr lang="it-IT" altLang="it-IT" sz="2000" dirty="0">
                <a:sym typeface="Wingdings 3" panose="05040102010807070707" pitchFamily="18" charset="2"/>
              </a:rPr>
              <a:t>valore dei </a:t>
            </a:r>
            <a:r>
              <a:rPr lang="it-IT" altLang="it-IT" sz="2000" b="1" dirty="0">
                <a:sym typeface="Wingdings 3" panose="05040102010807070707" pitchFamily="18" charset="2"/>
              </a:rPr>
              <a:t>redditi distribuiti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it-IT" altLang="it-IT" sz="2000" dirty="0">
                <a:sym typeface="Wingdings 3" panose="05040102010807070707" pitchFamily="18" charset="2"/>
              </a:rPr>
              <a:t>	</a:t>
            </a:r>
            <a:r>
              <a:rPr lang="it-IT" altLang="it-IT" sz="2000" b="1" dirty="0">
                <a:sym typeface="Wingdings 3" panose="05040102010807070707" pitchFamily="18" charset="2"/>
              </a:rPr>
              <a:t>c)</a:t>
            </a:r>
            <a:r>
              <a:rPr lang="it-IT" altLang="it-IT" sz="2000" dirty="0">
                <a:sym typeface="Wingdings 3" panose="05040102010807070707" pitchFamily="18" charset="2"/>
              </a:rPr>
              <a:t> valore della </a:t>
            </a:r>
            <a:r>
              <a:rPr lang="it-IT" altLang="it-IT" sz="2000" b="1" dirty="0">
                <a:sym typeface="Wingdings 3" panose="05040102010807070707" pitchFamily="18" charset="2"/>
              </a:rPr>
              <a:t>spesa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endParaRPr lang="it-IT" altLang="it-IT" sz="2000" b="1" dirty="0">
              <a:sym typeface="Wingdings 3" panose="05040102010807070707" pitchFamily="18" charset="2"/>
            </a:endParaRPr>
          </a:p>
          <a:p>
            <a:pPr marL="495300" indent="-495300" eaLnBrk="1" hangingPunct="1">
              <a:buNone/>
            </a:pPr>
            <a:r>
              <a:rPr lang="it-IT" sz="2000" dirty="0">
                <a:hlinkClick r:id="rId3"/>
              </a:rPr>
              <a:t>https://www.ilpost.it/2016/04/26/calcolare-pil/</a:t>
            </a:r>
            <a:r>
              <a:rPr lang="it-IT" sz="2000" dirty="0"/>
              <a:t> </a:t>
            </a:r>
            <a:endParaRPr lang="it-IT" altLang="it-IT" sz="2000" b="1" dirty="0">
              <a:sym typeface="Wingdings 3" panose="05040102010807070707" pitchFamily="18" charset="2"/>
            </a:endParaRPr>
          </a:p>
          <a:p>
            <a:pPr marL="495300" indent="-495300" eaLnBrk="1" hangingPunct="1"/>
            <a:endParaRPr lang="en-US" altLang="it-IT" sz="2000" dirty="0"/>
          </a:p>
          <a:p>
            <a:pPr marL="495300" indent="-495300" eaLnBrk="1" hangingPunct="1"/>
            <a:endParaRPr lang="en-US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>
            <a:extLst>
              <a:ext uri="{FF2B5EF4-FFF2-40B4-BE49-F238E27FC236}">
                <a16:creationId xmlns:a16="http://schemas.microsoft.com/office/drawing/2014/main" id="{B1A4F23E-1735-4749-BD91-EE974D517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C77020-69E8-4B49-9EB2-24F55DFA2F30}" type="slidenum">
              <a:rPr lang="it-IT" altLang="it-IT" sz="2600">
                <a:solidFill>
                  <a:schemeClr val="bg1"/>
                </a:solidFill>
              </a:rPr>
              <a:pPr eaLnBrk="1" hangingPunct="1"/>
              <a:t>8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D0CB408-0933-464C-9BCA-C408B860F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100" dirty="0">
                <a:solidFill>
                  <a:schemeClr val="bg2"/>
                </a:solidFill>
              </a:rPr>
              <a:t>Il Prodotto Interno Lordo: definizione e elementi definitori</a:t>
            </a:r>
            <a:endParaRPr lang="en-US" altLang="it-IT" sz="2100" dirty="0">
              <a:solidFill>
                <a:schemeClr val="bg2"/>
              </a:solidFill>
            </a:endParaRPr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470C7F11-9658-473F-ACCA-66E000D9B5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71550" y="2060575"/>
            <a:ext cx="792162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5300" indent="-495300" eaLnBrk="1" hangingPunct="1">
              <a:lnSpc>
                <a:spcPct val="90000"/>
              </a:lnSpc>
            </a:pPr>
            <a:r>
              <a:rPr lang="it-IT" altLang="it-IT" sz="2000" b="1">
                <a:solidFill>
                  <a:schemeClr val="bg2"/>
                </a:solidFill>
                <a:sym typeface="Wingdings 3" panose="05040102010807070707" pitchFamily="18" charset="2"/>
              </a:rPr>
              <a:t>Prodotto Interno Lordo (PIL): “</a:t>
            </a:r>
            <a:r>
              <a:rPr lang="it-IT" altLang="it-IT" sz="2000" b="1" i="1">
                <a:solidFill>
                  <a:srgbClr val="FF3300"/>
                </a:solidFill>
                <a:sym typeface="Wingdings 3" panose="05040102010807070707" pitchFamily="18" charset="2"/>
              </a:rPr>
              <a:t>valore, a prezzi correnti (o a prezzi costanti), dell’insieme di beni e servizi finali prodotti in un determinato intervallo di tempo sul territorio nazionale di un Paese</a:t>
            </a:r>
            <a:r>
              <a:rPr lang="it-IT" altLang="it-IT" sz="2000" b="1" i="1">
                <a:solidFill>
                  <a:schemeClr val="bg2"/>
                </a:solidFill>
                <a:sym typeface="Wingdings 3" panose="05040102010807070707" pitchFamily="18" charset="2"/>
              </a:rPr>
              <a:t>”</a:t>
            </a:r>
          </a:p>
          <a:p>
            <a:pPr marL="495300" indent="-495300" eaLnBrk="1" hangingPunct="1">
              <a:lnSpc>
                <a:spcPct val="90000"/>
              </a:lnSpc>
            </a:pPr>
            <a:endParaRPr lang="it-IT" altLang="it-IT" sz="2000" i="1">
              <a:solidFill>
                <a:srgbClr val="FF3300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lnSpc>
                <a:spcPct val="90000"/>
              </a:lnSpc>
            </a:pPr>
            <a:r>
              <a:rPr lang="it-IT" altLang="it-IT" sz="2000" b="1">
                <a:solidFill>
                  <a:schemeClr val="bg2"/>
                </a:solidFill>
                <a:sym typeface="Wingdings 3" panose="05040102010807070707" pitchFamily="18" charset="2"/>
              </a:rPr>
              <a:t>5 elementi definitori</a:t>
            </a:r>
          </a:p>
          <a:p>
            <a:pPr marL="495300" indent="-495300" eaLnBrk="1" hangingPunct="1">
              <a:lnSpc>
                <a:spcPct val="90000"/>
              </a:lnSpc>
            </a:pPr>
            <a:endParaRPr lang="it-IT" altLang="it-IT" sz="2000" b="1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 marL="495300" indent="-495300" eaLnBrk="1" hangingPunct="1">
              <a:lnSpc>
                <a:spcPct val="9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Beni e servizi </a:t>
            </a:r>
            <a:r>
              <a:rPr lang="it-IT" altLang="it-IT" sz="2000" b="1" i="1" u="sng">
                <a:solidFill>
                  <a:srgbClr val="3333FF"/>
                </a:solidFill>
                <a:sym typeface="Wingdings 3" panose="05040102010807070707" pitchFamily="18" charset="2"/>
              </a:rPr>
              <a:t>finali</a:t>
            </a: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2000">
                <a:sym typeface="Wingdings 3" panose="05040102010807070707" pitchFamily="18" charset="2"/>
              </a:rPr>
              <a:t>consumi </a:t>
            </a:r>
            <a:r>
              <a:rPr lang="it-IT" altLang="it-IT" sz="2000" b="1" i="1">
                <a:sym typeface="Wingdings 3" panose="05040102010807070707" pitchFamily="18" charset="2"/>
              </a:rPr>
              <a:t>intermedi</a:t>
            </a:r>
            <a:r>
              <a:rPr lang="it-IT" altLang="it-IT" sz="2000">
                <a:sym typeface="Wingdings 3" panose="05040102010807070707" pitchFamily="18" charset="2"/>
              </a:rPr>
              <a:t> e </a:t>
            </a:r>
            <a:r>
              <a:rPr lang="it-IT" altLang="it-IT" sz="2000" b="1" i="1">
                <a:sym typeface="Wingdings 3" panose="05040102010807070707" pitchFamily="18" charset="2"/>
              </a:rPr>
              <a:t>valore aggiunto</a:t>
            </a:r>
            <a:r>
              <a:rPr lang="it-IT" altLang="it-IT" sz="2000">
                <a:sym typeface="Wingdings 3" panose="05040102010807070707" pitchFamily="18" charset="2"/>
              </a:rPr>
              <a:t> di beni e servizi</a:t>
            </a:r>
          </a:p>
          <a:p>
            <a:pPr marL="495300" indent="-495300" eaLnBrk="1" hangingPunct="1">
              <a:lnSpc>
                <a:spcPct val="90000"/>
              </a:lnSpc>
              <a:buClr>
                <a:srgbClr val="3333FF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 </a:t>
            </a:r>
            <a:endParaRPr lang="it-IT" altLang="it-IT" sz="2000" b="1">
              <a:sym typeface="Wingdings 3" panose="05040102010807070707" pitchFamily="18" charset="2"/>
            </a:endParaRPr>
          </a:p>
          <a:p>
            <a:pPr marL="495300" indent="-495300" eaLnBrk="1" hangingPunct="1">
              <a:lnSpc>
                <a:spcPct val="90000"/>
              </a:lnSpc>
              <a:buClr>
                <a:srgbClr val="3333FF"/>
              </a:buClr>
              <a:buSzTx/>
              <a:buFont typeface="Wingdings" panose="05000000000000000000" pitchFamily="2" charset="2"/>
              <a:buAutoNum type="romanLcPeriod" startAt="2"/>
            </a:pP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Prodotto Interno </a:t>
            </a:r>
            <a:r>
              <a:rPr lang="it-IT" altLang="it-IT" sz="2000" b="1" i="1" u="sng">
                <a:solidFill>
                  <a:srgbClr val="3333FF"/>
                </a:solidFill>
                <a:sym typeface="Wingdings 3" panose="05040102010807070707" pitchFamily="18" charset="2"/>
              </a:rPr>
              <a:t>Lordo</a:t>
            </a:r>
            <a:r>
              <a:rPr lang="it-IT" altLang="it-IT" sz="2000" b="1">
                <a:solidFill>
                  <a:srgbClr val="3333FF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2000">
                <a:sym typeface="Wingdings 3" panose="05040102010807070707" pitchFamily="18" charset="2"/>
              </a:rPr>
              <a:t>deprezzamento e obsolescenza dei beni capitali durevoli, </a:t>
            </a:r>
            <a:r>
              <a:rPr lang="it-IT" altLang="it-IT" sz="2000" b="1" i="1">
                <a:sym typeface="Wingdings 3" panose="05040102010807070707" pitchFamily="18" charset="2"/>
              </a:rPr>
              <a:t>ammortamenti</a:t>
            </a:r>
            <a:r>
              <a:rPr lang="it-IT" altLang="it-IT" sz="2000">
                <a:sym typeface="Wingdings 3" panose="05040102010807070707" pitchFamily="18" charset="2"/>
              </a:rPr>
              <a:t> (</a:t>
            </a:r>
            <a:r>
              <a:rPr lang="it-IT" altLang="it-IT" sz="2000" b="1" i="1">
                <a:sym typeface="Wingdings 3" panose="05040102010807070707" pitchFamily="18" charset="2"/>
              </a:rPr>
              <a:t>A</a:t>
            </a:r>
            <a:r>
              <a:rPr lang="it-IT" altLang="it-IT" sz="2000">
                <a:sym typeface="Wingdings 3" panose="05040102010807070707" pitchFamily="18" charset="2"/>
              </a:rPr>
              <a:t>) e </a:t>
            </a:r>
            <a:r>
              <a:rPr lang="it-IT" altLang="it-IT" sz="2000" b="1" i="1">
                <a:sym typeface="Wingdings 3" panose="05040102010807070707" pitchFamily="18" charset="2"/>
              </a:rPr>
              <a:t>Prodotto Interno Netto</a:t>
            </a:r>
            <a:r>
              <a:rPr lang="it-IT" altLang="it-IT" sz="2000">
                <a:sym typeface="Wingdings 3" panose="05040102010807070707" pitchFamily="18" charset="2"/>
              </a:rPr>
              <a:t> (</a:t>
            </a:r>
            <a:r>
              <a:rPr lang="it-IT" altLang="it-IT" sz="2000" b="1" i="1">
                <a:sym typeface="Wingdings 3" panose="05040102010807070707" pitchFamily="18" charset="2"/>
              </a:rPr>
              <a:t>PIN</a:t>
            </a:r>
            <a:r>
              <a:rPr lang="it-IT" altLang="it-IT" sz="2000">
                <a:sym typeface="Wingdings 3" panose="05040102010807070707" pitchFamily="18" charset="2"/>
              </a:rPr>
              <a:t>)</a:t>
            </a:r>
            <a:endParaRPr lang="en-US" altLang="it-IT" sz="2000"/>
          </a:p>
          <a:p>
            <a:pPr marL="495300" indent="-495300" eaLnBrk="1" hangingPunct="1">
              <a:lnSpc>
                <a:spcPct val="90000"/>
              </a:lnSpc>
            </a:pPr>
            <a:endParaRPr lang="en-US" altLang="it-IT" sz="2000"/>
          </a:p>
        </p:txBody>
      </p:sp>
      <p:graphicFrame>
        <p:nvGraphicFramePr>
          <p:cNvPr id="859140" name="Object 4">
            <a:extLst>
              <a:ext uri="{FF2B5EF4-FFF2-40B4-BE49-F238E27FC236}">
                <a16:creationId xmlns:a16="http://schemas.microsoft.com/office/drawing/2014/main" id="{EDF33FD0-7FA8-434B-BA15-B54408F453F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995738" y="6162675"/>
          <a:ext cx="2305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4" imgW="875920" imgH="165028" progId="Equation.3">
                  <p:embed/>
                </p:oleObj>
              </mc:Choice>
              <mc:Fallback>
                <p:oleObj name="Equation" r:id="rId4" imgW="875920" imgH="165028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6162675"/>
                        <a:ext cx="2305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42" name="Text Box 6">
            <a:extLst>
              <a:ext uri="{FF2B5EF4-FFF2-40B4-BE49-F238E27FC236}">
                <a16:creationId xmlns:a16="http://schemas.microsoft.com/office/drawing/2014/main" id="{97ADB7D3-C234-4C08-B5AC-F8FDF5E2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110288"/>
            <a:ext cx="9366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  <p:bldP spid="859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4">
            <a:extLst>
              <a:ext uri="{FF2B5EF4-FFF2-40B4-BE49-F238E27FC236}">
                <a16:creationId xmlns:a16="http://schemas.microsoft.com/office/drawing/2014/main" id="{16FF13FA-036F-4DED-908E-93726AACA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FE8EA6-3222-45AB-852C-FEC26CA20178}" type="slidenum">
              <a:rPr lang="it-IT" altLang="it-IT" sz="2600">
                <a:solidFill>
                  <a:schemeClr val="bg1"/>
                </a:solidFill>
              </a:rPr>
              <a:pPr eaLnBrk="1" hangingPunct="1"/>
              <a:t>9</a:t>
            </a:fld>
            <a:endParaRPr lang="it-IT" altLang="it-IT" sz="2600">
              <a:solidFill>
                <a:schemeClr val="bg1"/>
              </a:solidFill>
            </a:endParaRPr>
          </a:p>
        </p:txBody>
      </p:sp>
      <p:graphicFrame>
        <p:nvGraphicFramePr>
          <p:cNvPr id="1003522" name="Group 2">
            <a:extLst>
              <a:ext uri="{FF2B5EF4-FFF2-40B4-BE49-F238E27FC236}">
                <a16:creationId xmlns:a16="http://schemas.microsoft.com/office/drawing/2014/main" id="{5DCF4A6C-80D2-4543-92E2-542FB184831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38113" y="836613"/>
          <a:ext cx="8928100" cy="6208711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Venditore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Compratore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acciaio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macchinari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acciaio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auto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macchinari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auto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pneumatici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auto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auto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Famiglie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Transazioni totali: PIL? NO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 i 5000 dell’impresa auto includono anche I 500 dell’impresa pneumatici, 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aggiunto: PIL? SI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acciaio (estrae ferro)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macchinari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2000 – 1000 (acciaio)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 pneumatici (produce gomma)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2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auto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gomme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– 3000 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acciao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NB: non </a:t>
                      </a:r>
                      <a:r>
                        <a:rPr kumimoji="0" lang="en-GB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tolti</a:t>
                      </a: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macchinari</a:t>
                      </a: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03576" name="Oval 56">
            <a:extLst>
              <a:ext uri="{FF2B5EF4-FFF2-40B4-BE49-F238E27FC236}">
                <a16:creationId xmlns:a16="http://schemas.microsoft.com/office/drawing/2014/main" id="{B32C56F1-4A96-4574-AF59-B6D2A0D5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773238"/>
            <a:ext cx="7207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03577" name="Oval 57">
            <a:extLst>
              <a:ext uri="{FF2B5EF4-FFF2-40B4-BE49-F238E27FC236}">
                <a16:creationId xmlns:a16="http://schemas.microsoft.com/office/drawing/2014/main" id="{3094315A-64F2-4DAF-ACAE-803757BD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89363"/>
            <a:ext cx="7207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03578" name="Oval 58">
            <a:extLst>
              <a:ext uri="{FF2B5EF4-FFF2-40B4-BE49-F238E27FC236}">
                <a16:creationId xmlns:a16="http://schemas.microsoft.com/office/drawing/2014/main" id="{01D371E7-0686-4209-80D3-45E5F8F3C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506663"/>
            <a:ext cx="7207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03579" name="Text Box 59">
            <a:extLst>
              <a:ext uri="{FF2B5EF4-FFF2-40B4-BE49-F238E27FC236}">
                <a16:creationId xmlns:a16="http://schemas.microsoft.com/office/drawing/2014/main" id="{85818534-0BA2-492A-B973-C30D2528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8608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/>
              <a:t>Y</a:t>
            </a:r>
          </a:p>
        </p:txBody>
      </p:sp>
      <p:sp>
        <p:nvSpPr>
          <p:cNvPr id="1003580" name="Text Box 60">
            <a:extLst>
              <a:ext uri="{FF2B5EF4-FFF2-40B4-BE49-F238E27FC236}">
                <a16:creationId xmlns:a16="http://schemas.microsoft.com/office/drawing/2014/main" id="{65405E97-A264-4012-AA2C-A92A4ACF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5400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/>
              <a:t>C</a:t>
            </a:r>
          </a:p>
        </p:txBody>
      </p:sp>
      <p:sp>
        <p:nvSpPr>
          <p:cNvPr id="1003581" name="Text Box 61">
            <a:extLst>
              <a:ext uri="{FF2B5EF4-FFF2-40B4-BE49-F238E27FC236}">
                <a16:creationId xmlns:a16="http://schemas.microsoft.com/office/drawing/2014/main" id="{F68CD113-BA62-4205-BD00-3EE4A2D7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81927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/>
              <a:t>I = Y – C = S</a:t>
            </a:r>
          </a:p>
        </p:txBody>
      </p:sp>
      <p:sp>
        <p:nvSpPr>
          <p:cNvPr id="1003582" name="Rectangle 62">
            <a:extLst>
              <a:ext uri="{FF2B5EF4-FFF2-40B4-BE49-F238E27FC236}">
                <a16:creationId xmlns:a16="http://schemas.microsoft.com/office/drawing/2014/main" id="{ED0FA71E-9265-4CE0-8C3D-291C8CB8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25763"/>
            <a:ext cx="896461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0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6" grpId="0" animBg="1"/>
      <p:bldP spid="1003577" grpId="0" animBg="1"/>
      <p:bldP spid="1003578" grpId="0" animBg="1"/>
      <p:bldP spid="1003579" grpId="0"/>
      <p:bldP spid="1003580" grpId="0"/>
      <p:bldP spid="1003581" grpId="0"/>
      <p:bldP spid="1003582" grpId="0" animBg="1"/>
    </p:bldLst>
  </p:timing>
</p:sld>
</file>

<file path=ppt/theme/theme1.xml><?xml version="1.0" encoding="utf-8"?>
<a:theme xmlns:a="http://schemas.openxmlformats.org/drawingml/2006/main" name="Capsu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99FFCC"/>
      </a:accent1>
      <a:accent2>
        <a:srgbClr val="33CCCC"/>
      </a:accent2>
      <a:accent3>
        <a:srgbClr val="FFFFFF"/>
      </a:accent3>
      <a:accent4>
        <a:srgbClr val="000000"/>
      </a:accent4>
      <a:accent5>
        <a:srgbClr val="CAFFE2"/>
      </a:accent5>
      <a:accent6>
        <a:srgbClr val="2DB9B9"/>
      </a:accent6>
      <a:hlink>
        <a:srgbClr val="666699"/>
      </a:hlink>
      <a:folHlink>
        <a:srgbClr val="CC99FF"/>
      </a:folHlink>
    </a:clrScheme>
    <a:fontScheme name="Personalizzato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Designs\Capsule.pot</Template>
  <TotalTime>7257</TotalTime>
  <Words>1894</Words>
  <Application>Microsoft Office PowerPoint</Application>
  <PresentationFormat>Presentazione su schermo (4:3)</PresentationFormat>
  <Paragraphs>356</Paragraphs>
  <Slides>29</Slides>
  <Notes>27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Garamond</vt:lpstr>
      <vt:lpstr>Times New Roman</vt:lpstr>
      <vt:lpstr>Wingdings</vt:lpstr>
      <vt:lpstr>Capsule</vt:lpstr>
      <vt:lpstr>Immagine</vt:lpstr>
      <vt:lpstr>Equation</vt:lpstr>
      <vt:lpstr>Equazione</vt:lpstr>
      <vt:lpstr>Presentazione standard di PowerPoint</vt:lpstr>
      <vt:lpstr>Macroeconomia e contabilità nazionale</vt:lpstr>
      <vt:lpstr>Agenda</vt:lpstr>
      <vt:lpstr>La contabilità nazionale: 2 concetti cardine</vt:lpstr>
      <vt:lpstr>Figura 1 – Il circuito del reddito in un’economia semplificata</vt:lpstr>
      <vt:lpstr>Dal circuito del reddito al PIL</vt:lpstr>
      <vt:lpstr>Dal circuito del reddito al PIL</vt:lpstr>
      <vt:lpstr>Il Prodotto Interno Lordo: definizione e elementi definitori</vt:lpstr>
      <vt:lpstr>Presentazione standard di PowerPoint</vt:lpstr>
      <vt:lpstr>Il Prodotto Interno Lordo: definizione e elementi definitori</vt:lpstr>
      <vt:lpstr>Il Prodotto Interno Lordo: definizione e elementi definitori</vt:lpstr>
      <vt:lpstr>Il Prodotto Interno Lordo: definizione e elementi definitori</vt:lpstr>
      <vt:lpstr>Presentazione standard di PowerPoint</vt:lpstr>
      <vt:lpstr>Indici generali di prezzo deflatore del PIL e Indice dei Prezzi al Consumo</vt:lpstr>
      <vt:lpstr> Indice dei Prezzi al Consumo (IPC)</vt:lpstr>
      <vt:lpstr>Indice dei Prezzi al Consumo: problemi</vt:lpstr>
      <vt:lpstr>Indice dei Prezzi al Consumo vs. Deflatore del PIL: 3 differenze</vt:lpstr>
      <vt:lpstr>Le altre variabili macroeconomiche: due variabili “chiave”</vt:lpstr>
      <vt:lpstr>Disoccupazione…</vt:lpstr>
      <vt:lpstr>1. Occupazione e disoccupazione: definizioni</vt:lpstr>
      <vt:lpstr>Il tasso di disoccupazione</vt:lpstr>
      <vt:lpstr>Il tasso di attività e il tasso di occupazione</vt:lpstr>
      <vt:lpstr>Presentazione standard di PowerPoint</vt:lpstr>
      <vt:lpstr>2. Inflazione</vt:lpstr>
      <vt:lpstr>Tasso di inflazione</vt:lpstr>
      <vt:lpstr>Presentazione standard di PowerPoint</vt:lpstr>
      <vt:lpstr>  La struttura dei conti nazionali  </vt:lpstr>
      <vt:lpstr>Conto delle risorse e degli impieghi</vt:lpstr>
      <vt:lpstr>Conto della formazione del capitale: un’importante identità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Loi</dc:creator>
  <cp:lastModifiedBy>Luca Cattani</cp:lastModifiedBy>
  <cp:revision>599</cp:revision>
  <dcterms:created xsi:type="dcterms:W3CDTF">2004-07-15T07:19:38Z</dcterms:created>
  <dcterms:modified xsi:type="dcterms:W3CDTF">2019-12-12T21:26:07Z</dcterms:modified>
</cp:coreProperties>
</file>