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353" r:id="rId2"/>
    <p:sldId id="348" r:id="rId3"/>
    <p:sldId id="349" r:id="rId4"/>
    <p:sldId id="351" r:id="rId5"/>
    <p:sldId id="352" r:id="rId6"/>
    <p:sldId id="355" r:id="rId7"/>
    <p:sldId id="358" r:id="rId8"/>
    <p:sldId id="360" r:id="rId9"/>
    <p:sldId id="359" r:id="rId10"/>
    <p:sldId id="361" r:id="rId11"/>
    <p:sldId id="362" r:id="rId12"/>
    <p:sldId id="363" r:id="rId13"/>
    <p:sldId id="364" r:id="rId14"/>
    <p:sldId id="365" r:id="rId15"/>
    <p:sldId id="367" r:id="rId16"/>
    <p:sldId id="368" r:id="rId17"/>
    <p:sldId id="413" r:id="rId18"/>
    <p:sldId id="492" r:id="rId19"/>
    <p:sldId id="369" r:id="rId20"/>
    <p:sldId id="377" r:id="rId21"/>
    <p:sldId id="433" r:id="rId22"/>
    <p:sldId id="495" r:id="rId23"/>
    <p:sldId id="423" r:id="rId24"/>
    <p:sldId id="454" r:id="rId25"/>
    <p:sldId id="462" r:id="rId26"/>
    <p:sldId id="464" r:id="rId27"/>
    <p:sldId id="470" r:id="rId28"/>
    <p:sldId id="457" r:id="rId29"/>
    <p:sldId id="472" r:id="rId30"/>
    <p:sldId id="474" r:id="rId31"/>
    <p:sldId id="448" r:id="rId32"/>
    <p:sldId id="493" r:id="rId3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20000"/>
      </a:spcBef>
      <a:spcAft>
        <a:spcPct val="0"/>
      </a:spcAft>
      <a:buClr>
        <a:srgbClr val="006699"/>
      </a:buClr>
      <a:buSzPct val="75000"/>
      <a:buFont typeface="Wingdings" panose="05000000000000000000" pitchFamily="2" charset="2"/>
      <a:buChar char="l"/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699"/>
      </a:buClr>
      <a:buSzPct val="75000"/>
      <a:buFont typeface="Wingdings" panose="05000000000000000000" pitchFamily="2" charset="2"/>
      <a:buChar char="l"/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699"/>
      </a:buClr>
      <a:buSzPct val="75000"/>
      <a:buFont typeface="Wingdings" panose="05000000000000000000" pitchFamily="2" charset="2"/>
      <a:buChar char="l"/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699"/>
      </a:buClr>
      <a:buSzPct val="75000"/>
      <a:buFont typeface="Wingdings" panose="05000000000000000000" pitchFamily="2" charset="2"/>
      <a:buChar char="l"/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699"/>
      </a:buClr>
      <a:buSzPct val="75000"/>
      <a:buFont typeface="Wingdings" panose="05000000000000000000" pitchFamily="2" charset="2"/>
      <a:buChar char="l"/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66FF66"/>
    <a:srgbClr val="FFFF66"/>
    <a:srgbClr val="FFFF00"/>
    <a:srgbClr val="FF5050"/>
    <a:srgbClr val="00FF00"/>
    <a:srgbClr val="3333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030" autoAdjust="0"/>
  </p:normalViewPr>
  <p:slideViewPr>
    <p:cSldViewPr>
      <p:cViewPr varScale="1">
        <p:scale>
          <a:sx n="65" d="100"/>
          <a:sy n="65" d="100"/>
        </p:scale>
        <p:origin x="195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2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5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9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>
            <a:extLst>
              <a:ext uri="{FF2B5EF4-FFF2-40B4-BE49-F238E27FC236}">
                <a16:creationId xmlns:a16="http://schemas.microsoft.com/office/drawing/2014/main" id="{507B12C9-6316-40B7-86A5-C94CE68BEE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0307" name="Rectangle 3">
            <a:extLst>
              <a:ext uri="{FF2B5EF4-FFF2-40B4-BE49-F238E27FC236}">
                <a16:creationId xmlns:a16="http://schemas.microsoft.com/office/drawing/2014/main" id="{E65509A0-C336-40AD-9863-4FA82D82328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0308" name="Rectangle 4">
            <a:extLst>
              <a:ext uri="{FF2B5EF4-FFF2-40B4-BE49-F238E27FC236}">
                <a16:creationId xmlns:a16="http://schemas.microsoft.com/office/drawing/2014/main" id="{0A82357E-6CE5-42BB-BE60-4E8506E2162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0309" name="Rectangle 5">
            <a:extLst>
              <a:ext uri="{FF2B5EF4-FFF2-40B4-BE49-F238E27FC236}">
                <a16:creationId xmlns:a16="http://schemas.microsoft.com/office/drawing/2014/main" id="{FB2A00DC-5CA1-41BC-8B96-058C5BE7F26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7FD2625F-A26A-40FD-9FC9-DDCEDBB18361}" type="slidenum">
              <a:rPr lang="en-GB" altLang="it-IT"/>
              <a:pPr/>
              <a:t>‹N›</a:t>
            </a:fld>
            <a:endParaRPr lang="en-GB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3C487B7C-8C2B-4714-A081-FAE17EBE4E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A2691AA7-AB4F-485D-AC43-92D63F7550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E542CCA6-C7EB-47E1-BDB8-8AE2C461E1A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B180178D-1417-4DFC-9461-129F99B7C8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E209219D-B85A-4D3B-9DC8-1A57838079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9879" name="Rectangle 7">
            <a:extLst>
              <a:ext uri="{FF2B5EF4-FFF2-40B4-BE49-F238E27FC236}">
                <a16:creationId xmlns:a16="http://schemas.microsoft.com/office/drawing/2014/main" id="{1E1EAA14-7702-4D59-B50F-9E9A3FE675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37A76EB3-9A74-46BC-BD1A-EB1DEE8ED85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6E16998-8376-4D2A-8761-297E8EDF2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 defTabSz="9525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 defTabSz="9525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defTabSz="9525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788" indent="-219075" defTabSz="9525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9988" indent="-219075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7188" indent="-219075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4388" indent="-219075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1588" indent="-219075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DED5C5-C406-4C0F-8E52-14C3B2FD1235}" type="slidenum">
              <a:rPr lang="it-IT" altLang="it-IT" sz="1200" smtClean="0"/>
              <a:pPr/>
              <a:t>1</a:t>
            </a:fld>
            <a:endParaRPr lang="it-IT" altLang="it-IT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C066F57-EB2D-4AFA-8474-67EF2D1B94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1E37A67-F523-44AB-A4BE-C24B03E0E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5DC20FA-F86C-4C45-9928-6FB8222158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E1068672-5C87-4A6B-A944-7D3E378CCC78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74D2E60-2476-48C6-92D5-DF48CF540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162D58C3-A916-48C9-A322-04DB5DAE7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00E700F-4CFD-491C-A3F5-F6AAFF1F50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CBF1C46-C312-4BEF-863E-65EDFD6125C7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FDD76832-34A1-4FA1-9D34-E3AD451D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902EA1E-2DED-4CCB-BDD1-526491F0B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50" indent="-247650"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FDD3DAF-6BB8-4E15-AF80-C37937A317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8EA07D5-38C2-4104-B67A-A943D6994B14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1395C689-EADE-4F42-8569-ECA5C7A125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E4D99F7-3B65-4384-9670-A4BED43C75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50" indent="-247650"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F93CF18-00EC-48D5-B784-CA2D36109A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569DEE7-03F1-493F-BC6F-62F631A3246E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8768E06-DD42-47FA-988E-39FBFDE2B8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E449D002-9543-4349-B8DC-0ABBEA5E6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50" indent="-247650"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54746C5-4E7D-48A3-87D8-AE09DA2020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8761FA5-3DFB-429B-9BCF-1EB5A663FAEA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32249C7-8495-4A84-8B7D-85F4B1ECF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3ADB54ED-DCA8-4EF3-9B07-1EAD6A455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50" indent="-247650"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4A39BAEA-4B4A-4B38-96AD-89698C3E8F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8369CC6-4723-4A1C-9AB9-93543DA495F4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15DEE20-D57A-4213-9188-477092578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0F2EB11-180A-4259-ABAE-9BDF45204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50" indent="-247650"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52FE8E3C-5EC7-4F97-89FB-84DC383D2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EC6A1340-CFC6-426D-ABE7-0AB8D4DE4FC7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5BE96D16-3503-4664-9174-A894BAF4D9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9B346BE-FBA8-4BA8-B004-52C3E33333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4C4F6854-D088-406F-B569-4BC7FF1340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C602626-5BDC-4335-B7E3-92C1C4D6CF3F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48D6140-ECF1-450C-95AA-29E6DE1899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157A48AD-3CED-4AFF-A068-9487B0960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50" indent="-247650" eaLnBrk="1" hangingPunct="1">
              <a:buFontTx/>
              <a:buChar char="-"/>
            </a:pPr>
            <a:endParaRPr lang="it-IT" altLang="it-IT" sz="1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2396E488-681D-4364-BE6D-B4BDF8B166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B676AC9-B2C1-4C0B-9F27-396704E90BA4}" type="slidenum">
              <a:rPr lang="it-IT" altLang="it-IT" sz="1200" b="0"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AEC2896D-F6BD-4BD5-B233-A134F013D5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FF03CF93-8863-4361-B086-3886C01DD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CC1D389C-5B04-415D-A14B-D33A0D8C81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9312AC7-F523-4163-8966-3672D7E9D50D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7C5A273-653A-45FC-A855-8541341673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95C83AC-6340-4DE8-8957-903D9AAC7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B15C2A6-312D-43FB-ABB5-3D4C7AA1E8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20EFE72-5162-4F34-82D7-8C9801AB1472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116BB12-A875-4590-B8F9-4495B9036E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80EA556-4715-4DE8-895F-140BED5F7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47B200DC-21FC-494B-AE8B-90ADC99AB3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1FEEED3-97A0-417F-A196-7F4D7B479097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4D103A16-463B-4997-8925-E7D243B6C8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4A23134F-E78E-4737-ABCC-3646B6845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EFFC901F-92B6-4A0C-B118-70BAB15E7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E860D98D-0B48-4406-A0C2-325491DE34A2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5B149EE-D01D-44A8-BFE8-5EB29EBB52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2770FE96-35FA-4206-B1F5-45A38FD9C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286298A3-27EF-484C-ACB2-9E8BB12CA0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9BB5CB43-034D-4C12-870E-5E85C616744A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C15FACCD-AEB4-4D8E-B170-5A449E8D50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5911D532-2E21-4ACB-94AF-11F1CF20B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AE9CEEC3-3256-4B32-93DC-5A8DAD5BEE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5DA25B9-6C1D-4022-ABC3-F1D0ADAC8FCE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EDC7FFF6-1651-4942-A28C-ABB5FF507A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C017A254-1826-4793-AF1D-4BA8C72DE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1B86745E-239D-4E7A-B3A4-BE3F7B085A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DFF4208-8873-4FD2-91B1-1D2BE4A1AB64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FB6619F9-8ACE-4C26-B66E-AE60D7BA6D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83701AB-C258-4529-93D0-52ABB3DEE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BCAD1F39-9823-4F43-8306-D08D5ABD51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EEDD55C-5914-432E-B73E-86256F8DCA8C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A7D4519C-C43E-496D-BCAF-275CCA0D28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3589FB69-7071-4767-BDCD-16195FFD0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AA27E3E2-8426-4D02-B461-1222A02FB8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BEE7647B-96E6-4279-A19A-2DEF9C0AD18F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E8E6E297-CC70-4BC1-8FD9-CBD3708BAA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D9653ABB-FFA9-4CD8-9579-3F9D4647C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1F2915F0-B526-4665-8B38-B582E688BA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EBD97F13-FE59-4AA6-8D15-CAA261338DE1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ABE3AC1A-1F4A-4B40-B8B6-264DAB46B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20BB4458-AFF1-4CD5-8761-6B3D86108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F1FFD025-963C-47C9-B7C6-0A31ACD814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ED2D7DC5-7C2D-4DEA-8246-A38F3A453747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D3CF2C90-7783-4A2C-ABC1-7CA60FB2E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4ED2A9B9-3FA7-4469-868C-17FC45EBB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F81F150A-72A3-4252-B67C-0A774FBE1E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10C49C81-F610-4718-B898-00C691E330E7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22D78020-0451-4560-8101-535399B1E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6CB10A54-BA44-4050-B3FD-87B755924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CFF3FF5-1AB0-4E54-986F-7B6726A73D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1A219DA1-72D5-4A83-827B-7B1FF973D27C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9223A27-1177-4218-8935-EDD7E93DF6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CAB9770-C050-4281-8E81-D48B78E17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A6D1AB52-FE27-45B1-8387-9FA76147A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103D7E9A-2B01-47A4-AD83-2E24F6D3BA29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C096C95C-910B-4381-B76F-202AF2FD3D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4203E43F-4341-4CC0-9A50-A2ED7FE9C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72000462-0C43-4A4B-9BDC-273BCA9B962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84C7CDE-4FF7-48AE-880D-C4F171164042}" type="slidenum">
              <a:rPr lang="it-IT" altLang="it-IT" sz="1200" b="0"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88557C22-2070-414B-B847-6D4064D3B5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1A8350CC-5F0D-4344-8111-C3636BD2C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CDB8ADC-5590-48C1-A6D1-4D477DC6BD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B7C32F6-ACE8-4AE2-A374-2CD57CFF5278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560F2B1-0027-43A4-ADAD-485BD9BB24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76E0855-93EA-4456-9227-33485937A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06375" indent="-206375" eaLnBrk="1" hangingPunct="1">
              <a:lnSpc>
                <a:spcPct val="80000"/>
              </a:lnSpc>
              <a:buFontTx/>
              <a:buAutoNum type="romanLcParenR"/>
            </a:pPr>
            <a:endParaRPr lang="it-IT" altLang="it-IT" sz="9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DFC9F6D3-1C78-4FD5-A9D4-612678089F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1FF5E532-B51A-4D91-8EB2-53173E27228F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B42F71A-7967-4A52-8D8B-D529B1A6E7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EEE78BB-CC7F-4B2C-8334-C71F29BDD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50" indent="-247650" eaLnBrk="1" hangingPunct="1"/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A9A84907-2DF0-45F3-B0DC-8BE3B4A73B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D10B80C-9737-4E5A-8DB9-68632B023C7C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8345CC7-25BA-4F32-885D-31FCFB00B5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9B2950F-8E71-4CA0-8529-1D709B4A9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50" indent="-247650" eaLnBrk="1" hangingPunct="1">
              <a:buFontTx/>
              <a:buChar char="-"/>
            </a:pPr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5AE0DBA-EB0B-4A49-8EBB-BA48879A88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BCAEEDE0-14D1-463D-880F-0F6E23F1392F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1686E2A-FAE7-425A-BAB4-516693E209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D412559-CE4C-4EC7-8706-67B55DF1A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50" indent="-247650" eaLnBrk="1" hangingPunct="1">
              <a:buFontTx/>
              <a:buChar char="-"/>
            </a:pPr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3AE297E-D796-4325-80D1-5247439574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B6EAF323-20AF-4534-B259-D08F39D26351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8866CB1-BC64-40FD-AC92-8D4718F382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FB59A2E-E94B-4396-80F0-2684E154D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E88E7284-48DB-4C24-A49A-CD4ADD00D0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2C2D907-F65A-4F06-A57D-23E58B61E699}" type="slidenum">
              <a:rPr lang="it-IT" altLang="it-IT" sz="1200" b="0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D47C819-19B8-41F0-8D0F-B9F743B6F9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8D3FDD4-E82E-4069-A953-AA2BB18DB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50" indent="-247650" eaLnBrk="1" hangingPunct="1"/>
            <a:r>
              <a:rPr lang="it-IT" altLang="it-IT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B1000CD-1D79-4CEF-8C10-30CB845EB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GB" sz="2400" b="0">
              <a:latin typeface="Times New Roman" charset="0"/>
              <a:ea typeface="+mn-ea"/>
            </a:endParaRP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4D52822F-DFF4-4B26-9017-4DE638388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it-IT">
              <a:latin typeface="Arial" charset="0"/>
              <a:ea typeface="+mn-ea"/>
            </a:endParaRP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5E6755FA-6DC5-4B31-B0CA-C82DB7D3F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it-IT">
              <a:latin typeface="Arial" charset="0"/>
              <a:ea typeface="+mn-ea"/>
            </a:endParaRPr>
          </a:p>
        </p:txBody>
      </p:sp>
      <p:grpSp>
        <p:nvGrpSpPr>
          <p:cNvPr id="5" name="Group 52">
            <a:extLst>
              <a:ext uri="{FF2B5EF4-FFF2-40B4-BE49-F238E27FC236}">
                <a16:creationId xmlns:a16="http://schemas.microsoft.com/office/drawing/2014/main" id="{119CAEF1-CAAC-402F-BE20-0339F1AEA2A2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3835400"/>
            <a:ext cx="4176712" cy="889000"/>
            <a:chOff x="2971" y="2416"/>
            <a:chExt cx="2631" cy="560"/>
          </a:xfrm>
        </p:grpSpPr>
        <p:graphicFrame>
          <p:nvGraphicFramePr>
            <p:cNvPr id="6" name="Object 3">
              <a:extLst>
                <a:ext uri="{FF2B5EF4-FFF2-40B4-BE49-F238E27FC236}">
                  <a16:creationId xmlns:a16="http://schemas.microsoft.com/office/drawing/2014/main" id="{C2E5C86E-5C85-4133-B8C7-3FE09CBF291E}"/>
                </a:ext>
              </a:extLst>
            </p:cNvPr>
            <p:cNvGraphicFramePr>
              <a:graphicFrameLocks noChangeAspect="1"/>
            </p:cNvGraphicFramePr>
            <p:nvPr userDrawn="1"/>
          </p:nvGraphicFramePr>
          <p:xfrm>
            <a:off x="2971" y="2462"/>
            <a:ext cx="363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6" name="Immagine" r:id="rId3" imgW="324000" imgH="324000" progId="Word.Picture.8">
                    <p:embed/>
                  </p:oleObj>
                </mc:Choice>
                <mc:Fallback>
                  <p:oleObj name="Immagine" r:id="rId3" imgW="324000" imgH="324000" progId="Word.Picture.8">
                    <p:embed/>
                    <p:pic>
                      <p:nvPicPr>
                        <p:cNvPr id="101379" name="Object 3">
                          <a:extLst>
                            <a:ext uri="{FF2B5EF4-FFF2-40B4-BE49-F238E27FC236}">
                              <a16:creationId xmlns:a16="http://schemas.microsoft.com/office/drawing/2014/main" id="{974A7D87-CD5A-46DC-A460-F05B9FC5E84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2462"/>
                          <a:ext cx="363" cy="36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99CCFF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16">
              <a:extLst>
                <a:ext uri="{FF2B5EF4-FFF2-40B4-BE49-F238E27FC236}">
                  <a16:creationId xmlns:a16="http://schemas.microsoft.com/office/drawing/2014/main" id="{21BE97CB-CEF5-4E49-8087-8C503B4A21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0" y="2416"/>
              <a:ext cx="2132" cy="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buClr>
                  <a:schemeClr val="tx1"/>
                </a:buClr>
                <a:buFont typeface="Wingdings" charset="2"/>
                <a:buNone/>
                <a:defRPr/>
              </a:pPr>
              <a:r>
                <a:rPr lang="it-IT" sz="2800">
                  <a:solidFill>
                    <a:srgbClr val="000000"/>
                  </a:solidFill>
                  <a:latin typeface="Arial" charset="0"/>
                  <a:ea typeface="+mn-ea"/>
                </a:rPr>
                <a:t>Determinazione del PIL</a:t>
              </a:r>
            </a:p>
          </p:txBody>
        </p:sp>
      </p:grpSp>
      <p:grpSp>
        <p:nvGrpSpPr>
          <p:cNvPr id="8" name="Group 25">
            <a:extLst>
              <a:ext uri="{FF2B5EF4-FFF2-40B4-BE49-F238E27FC236}">
                <a16:creationId xmlns:a16="http://schemas.microsoft.com/office/drawing/2014/main" id="{32444F4C-10B8-417A-809D-FB3CA4228316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2708275"/>
            <a:ext cx="3095625" cy="763588"/>
            <a:chOff x="930" y="1126"/>
            <a:chExt cx="1950" cy="481"/>
          </a:xfrm>
        </p:grpSpPr>
        <p:grpSp>
          <p:nvGrpSpPr>
            <p:cNvPr id="9" name="Group 19">
              <a:extLst>
                <a:ext uri="{FF2B5EF4-FFF2-40B4-BE49-F238E27FC236}">
                  <a16:creationId xmlns:a16="http://schemas.microsoft.com/office/drawing/2014/main" id="{E421626A-8B5C-404C-96E5-EB98CF65155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800000">
              <a:off x="930" y="1153"/>
              <a:ext cx="1950" cy="454"/>
              <a:chOff x="2288" y="3080"/>
              <a:chExt cx="3072" cy="201"/>
            </a:xfrm>
          </p:grpSpPr>
          <p:sp>
            <p:nvSpPr>
              <p:cNvPr id="11" name="AutoShape 20">
                <a:extLst>
                  <a:ext uri="{FF2B5EF4-FFF2-40B4-BE49-F238E27FC236}">
                    <a16:creationId xmlns:a16="http://schemas.microsoft.com/office/drawing/2014/main" id="{AE7CEB3F-6430-4B17-B5ED-701CAFE32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290" y="3080"/>
                <a:ext cx="2914" cy="200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endParaRPr lang="it-IT">
                  <a:latin typeface="Arial" charset="0"/>
                  <a:ea typeface="+mn-ea"/>
                </a:endParaRPr>
              </a:p>
            </p:txBody>
          </p:sp>
          <p:sp>
            <p:nvSpPr>
              <p:cNvPr id="12" name="AutoShape 21">
                <a:extLst>
                  <a:ext uri="{FF2B5EF4-FFF2-40B4-BE49-F238E27FC236}">
                    <a16:creationId xmlns:a16="http://schemas.microsoft.com/office/drawing/2014/main" id="{949FE247-EC70-4A51-9BC8-319E72F69F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8" y="3080"/>
                <a:ext cx="164" cy="201"/>
              </a:xfrm>
              <a:prstGeom prst="flowChartDelay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endParaRPr lang="it-IT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0" name="Text Box 24">
              <a:extLst>
                <a:ext uri="{FF2B5EF4-FFF2-40B4-BE49-F238E27FC236}">
                  <a16:creationId xmlns:a16="http://schemas.microsoft.com/office/drawing/2014/main" id="{ACD15169-6DAA-4F6D-A093-D13D1A3F4991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202" y="1126"/>
              <a:ext cx="1678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lang="en-GB" sz="3400" b="0">
                  <a:latin typeface="Arial" charset="0"/>
                  <a:ea typeface="+mn-ea"/>
                </a:rPr>
                <a:t>ECONOMIA</a:t>
              </a:r>
            </a:p>
          </p:txBody>
        </p:sp>
      </p:grpSp>
      <p:grpSp>
        <p:nvGrpSpPr>
          <p:cNvPr id="13" name="Group 51">
            <a:extLst>
              <a:ext uri="{FF2B5EF4-FFF2-40B4-BE49-F238E27FC236}">
                <a16:creationId xmlns:a16="http://schemas.microsoft.com/office/drawing/2014/main" id="{75CB1C9D-8412-4512-8F23-117869A6CD0F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1365250"/>
            <a:ext cx="4002087" cy="1200150"/>
            <a:chOff x="2971" y="860"/>
            <a:chExt cx="2521" cy="756"/>
          </a:xfrm>
        </p:grpSpPr>
        <p:graphicFrame>
          <p:nvGraphicFramePr>
            <p:cNvPr id="14" name="Object 4">
              <a:extLst>
                <a:ext uri="{FF2B5EF4-FFF2-40B4-BE49-F238E27FC236}">
                  <a16:creationId xmlns:a16="http://schemas.microsoft.com/office/drawing/2014/main" id="{D3FDAC40-2E5A-4B8F-BE74-EED301A2AF7E}"/>
                </a:ext>
              </a:extLst>
            </p:cNvPr>
            <p:cNvGraphicFramePr>
              <a:graphicFrameLocks noChangeAspect="1"/>
            </p:cNvGraphicFramePr>
            <p:nvPr userDrawn="1"/>
          </p:nvGraphicFramePr>
          <p:xfrm>
            <a:off x="2971" y="860"/>
            <a:ext cx="363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7" name="Immagine" r:id="rId5" imgW="457200" imgH="447840" progId="Word.Picture.8">
                    <p:embed/>
                  </p:oleObj>
                </mc:Choice>
                <mc:Fallback>
                  <p:oleObj name="Immagine" r:id="rId5" imgW="457200" imgH="447840" progId="Word.Picture.8">
                    <p:embed/>
                    <p:pic>
                      <p:nvPicPr>
                        <p:cNvPr id="101380" name="Object 4">
                          <a:extLst>
                            <a:ext uri="{FF2B5EF4-FFF2-40B4-BE49-F238E27FC236}">
                              <a16:creationId xmlns:a16="http://schemas.microsoft.com/office/drawing/2014/main" id="{F12EAD25-F601-4420-B7FB-27D663F7398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860"/>
                          <a:ext cx="363" cy="35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99CCFF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F718E794-93C7-4C79-91D9-13BF6261B2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15" y="1056"/>
              <a:ext cx="1977" cy="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buClr>
                  <a:schemeClr val="tx1"/>
                </a:buClr>
                <a:buFont typeface="Wingdings" charset="2"/>
                <a:buNone/>
                <a:defRPr/>
              </a:pPr>
              <a:r>
                <a:rPr lang="it-IT" sz="2800">
                  <a:solidFill>
                    <a:srgbClr val="000000"/>
                  </a:solidFill>
                  <a:latin typeface="Arial" charset="0"/>
                  <a:ea typeface="+mn-ea"/>
                </a:rPr>
                <a:t>Macroeconomia: misurazione e determinazione del PIL</a:t>
              </a:r>
            </a:p>
          </p:txBody>
        </p:sp>
      </p:grpSp>
      <p:grpSp>
        <p:nvGrpSpPr>
          <p:cNvPr id="16" name="Group 53">
            <a:extLst>
              <a:ext uri="{FF2B5EF4-FFF2-40B4-BE49-F238E27FC236}">
                <a16:creationId xmlns:a16="http://schemas.microsoft.com/office/drawing/2014/main" id="{DAEEC048-F507-4014-89B7-531BBC64E764}"/>
              </a:ext>
            </a:extLst>
          </p:cNvPr>
          <p:cNvGrpSpPr>
            <a:grpSpLocks/>
          </p:cNvGrpSpPr>
          <p:nvPr/>
        </p:nvGrpSpPr>
        <p:grpSpPr bwMode="auto">
          <a:xfrm>
            <a:off x="4557713" y="2695575"/>
            <a:ext cx="3959225" cy="776288"/>
            <a:chOff x="2871" y="1698"/>
            <a:chExt cx="2494" cy="489"/>
          </a:xfrm>
        </p:grpSpPr>
        <p:grpSp>
          <p:nvGrpSpPr>
            <p:cNvPr id="17" name="Group 5">
              <a:extLst>
                <a:ext uri="{FF2B5EF4-FFF2-40B4-BE49-F238E27FC236}">
                  <a16:creationId xmlns:a16="http://schemas.microsoft.com/office/drawing/2014/main" id="{39A361F0-F3CD-450C-B74C-2E8FD6EE1F5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871" y="1735"/>
              <a:ext cx="2132" cy="452"/>
              <a:chOff x="2288" y="3080"/>
              <a:chExt cx="3072" cy="201"/>
            </a:xfrm>
          </p:grpSpPr>
          <p:sp>
            <p:nvSpPr>
              <p:cNvPr id="19" name="AutoShape 6">
                <a:extLst>
                  <a:ext uri="{FF2B5EF4-FFF2-40B4-BE49-F238E27FC236}">
                    <a16:creationId xmlns:a16="http://schemas.microsoft.com/office/drawing/2014/main" id="{4D881F07-2919-4554-AAB5-8E52E172B53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 flipH="1">
                <a:off x="2288" y="3080"/>
                <a:ext cx="2914" cy="200"/>
              </a:xfrm>
              <a:prstGeom prst="roundRect">
                <a:avLst>
                  <a:gd name="adj" fmla="val 0"/>
                </a:avLst>
              </a:prstGeom>
              <a:solidFill>
                <a:srgbClr val="99CC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endParaRPr lang="it-IT">
                  <a:latin typeface="Arial" charset="0"/>
                  <a:ea typeface="+mn-ea"/>
                </a:endParaRPr>
              </a:p>
            </p:txBody>
          </p:sp>
          <p:sp>
            <p:nvSpPr>
              <p:cNvPr id="20" name="AutoShape 7">
                <a:extLst>
                  <a:ext uri="{FF2B5EF4-FFF2-40B4-BE49-F238E27FC236}">
                    <a16:creationId xmlns:a16="http://schemas.microsoft.com/office/drawing/2014/main" id="{DD94B232-1FED-49CF-A6DA-0791A80C33F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196" y="3080"/>
                <a:ext cx="164" cy="201"/>
              </a:xfrm>
              <a:prstGeom prst="flowChartDelay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endParaRPr lang="it-IT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8" name="Text Box 32">
              <a:extLst>
                <a:ext uri="{FF2B5EF4-FFF2-40B4-BE49-F238E27FC236}">
                  <a16:creationId xmlns:a16="http://schemas.microsoft.com/office/drawing/2014/main" id="{784CC9AD-54FD-49EB-9EF8-5AEBE3B8E2C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052" y="1698"/>
              <a:ext cx="2313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lang="en-GB" sz="3400">
                  <a:solidFill>
                    <a:schemeClr val="bg1"/>
                  </a:solidFill>
                  <a:latin typeface="Arial" charset="0"/>
                  <a:ea typeface="+mn-ea"/>
                </a:rPr>
                <a:t>ECONOMIA</a:t>
              </a:r>
            </a:p>
          </p:txBody>
        </p:sp>
      </p:grpSp>
      <p:sp>
        <p:nvSpPr>
          <p:cNvPr id="21" name="Rectangle 8">
            <a:extLst>
              <a:ext uri="{FF2B5EF4-FFF2-40B4-BE49-F238E27FC236}">
                <a16:creationId xmlns:a16="http://schemas.microsoft.com/office/drawing/2014/main" id="{F41C2A26-CC66-472F-8E7F-3663CC3B04F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667000" y="65532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b="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EC475206-96DC-4495-AE4D-CC8145AAB4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5195888" y="6553200"/>
            <a:ext cx="327977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C7066962-384D-4749-AE08-465A69532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5962650"/>
            <a:ext cx="587375" cy="885825"/>
          </a:xfrm>
        </p:spPr>
        <p:txBody>
          <a:bodyPr anchorCtr="0"/>
          <a:lstStyle>
            <a:lvl1pPr>
              <a:defRPr/>
            </a:lvl1pPr>
          </a:lstStyle>
          <a:p>
            <a:fld id="{D51FA1DD-6012-4213-BA7B-EABCB8D724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6667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E27EF71-F38E-4589-A33F-60A3B89426E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120D-63C7-4296-9176-C2C212DD701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7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57338"/>
            <a:ext cx="2057400" cy="45688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57338"/>
            <a:ext cx="6019800" cy="45688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5DA8276-7FF2-453D-A930-E1C6CA37836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E639B-DCB9-4986-9AEA-815DB402CE0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8399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8888" y="1557338"/>
            <a:ext cx="6985000" cy="431800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73C89A-1590-4ADD-A799-08638D23E4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EC759-68E9-48D1-BCAC-B7B826D7989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3931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8888" y="1557338"/>
            <a:ext cx="6985000" cy="431800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10C2993-CB01-4394-9E78-A0318C877AE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26CAA-4816-4FB0-B404-50ABD51E80A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652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80027F-F8D0-449C-818C-71D80AC49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lnSpc>
                <a:spcPct val="120000"/>
              </a:lnSpc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3A55BB-2524-47A6-BCB2-7AE91F06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lnSpc>
                <a:spcPct val="120000"/>
              </a:lnSpc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D49AC-96B0-45DD-9CB1-D8E4DCA7C7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CFE9E-57C4-427F-9D70-0B0C44DCFF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316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CD7792D-5151-4743-A65F-71F3C84C824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5BCA1-B4BF-437A-B96B-0E613D753DF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794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AE029C3-8A5E-4791-945E-09EA28C966E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5AA79-E324-446D-ADFE-3D351B0E247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1547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AF43753-2E29-4A5C-BDD4-9A318069B1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C91CE-A27F-46C3-B8DA-F6528F937B4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6379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559DB2F-D10B-4758-AB89-0BF668DDFBB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B879B-5DE8-4638-8047-A36B9C8BE48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4316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3077E08-7BB1-4175-92FC-3CAD547A468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276699-B3C1-4D88-AFAC-75D659F872F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618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A7680292-8536-4D16-9B6F-A6EFEE5662A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876CB-8A28-4074-8976-F20AE613AF5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5163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D1F7264-3A4B-4557-897B-A705BD723B2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39505-61F0-4425-A74D-2CEA6A35FFC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787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4F81EDA-89E8-4B5C-A043-B1EEDE069A4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C6037-23A0-47DB-9E4F-2EA831C9750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67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2">
            <a:extLst>
              <a:ext uri="{FF2B5EF4-FFF2-40B4-BE49-F238E27FC236}">
                <a16:creationId xmlns:a16="http://schemas.microsoft.com/office/drawing/2014/main" id="{2CC13FEF-AB09-4D43-B89A-26425B81CFD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8331C0B6-6796-4CDA-906F-228C8784B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endParaRPr lang="it-IT">
                <a:latin typeface="Arial" charset="0"/>
                <a:ea typeface="+mn-ea"/>
              </a:endParaRPr>
            </a:p>
          </p:txBody>
        </p:sp>
        <p:sp>
          <p:nvSpPr>
            <p:cNvPr id="4100" name="Rectangle 4">
              <a:extLst>
                <a:ext uri="{FF2B5EF4-FFF2-40B4-BE49-F238E27FC236}">
                  <a16:creationId xmlns:a16="http://schemas.microsoft.com/office/drawing/2014/main" id="{08FF08A2-4A76-425B-AADF-529AB8FAE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endParaRPr lang="it-IT">
                <a:latin typeface="Arial" charset="0"/>
                <a:ea typeface="+mn-ea"/>
              </a:endParaRPr>
            </a:p>
          </p:txBody>
        </p:sp>
      </p:grpSp>
      <p:sp>
        <p:nvSpPr>
          <p:cNvPr id="4106" name="Rectangle 10">
            <a:extLst>
              <a:ext uri="{FF2B5EF4-FFF2-40B4-BE49-F238E27FC236}">
                <a16:creationId xmlns:a16="http://schemas.microsoft.com/office/drawing/2014/main" id="{B407F7B9-BC0D-44DD-B23D-D2C80C5C06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5946775"/>
            <a:ext cx="587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2600">
                <a:solidFill>
                  <a:schemeClr val="bg1"/>
                </a:solidFill>
              </a:defRPr>
            </a:lvl1pPr>
          </a:lstStyle>
          <a:p>
            <a:fld id="{829D244E-4338-4B3D-A509-7E2A3D90A315}" type="slidenum">
              <a:rPr lang="it-IT" altLang="it-IT"/>
              <a:pPr/>
              <a:t>‹N›</a:t>
            </a:fld>
            <a:endParaRPr lang="it-IT" altLang="it-IT"/>
          </a:p>
        </p:txBody>
      </p:sp>
      <p:grpSp>
        <p:nvGrpSpPr>
          <p:cNvPr id="1029" name="Group 11">
            <a:extLst>
              <a:ext uri="{FF2B5EF4-FFF2-40B4-BE49-F238E27FC236}">
                <a16:creationId xmlns:a16="http://schemas.microsoft.com/office/drawing/2014/main" id="{F6D0CEFE-09E9-4584-A64A-E25B21B5EA6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258888" y="1484313"/>
            <a:ext cx="7391400" cy="576262"/>
            <a:chOff x="144" y="1248"/>
            <a:chExt cx="4656" cy="201"/>
          </a:xfrm>
        </p:grpSpPr>
        <p:sp>
          <p:nvSpPr>
            <p:cNvPr id="4108" name="AutoShape 12">
              <a:extLst>
                <a:ext uri="{FF2B5EF4-FFF2-40B4-BE49-F238E27FC236}">
                  <a16:creationId xmlns:a16="http://schemas.microsoft.com/office/drawing/2014/main" id="{46D4B5AA-F04C-443F-8CE1-AB6B83CE4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endParaRPr lang="it-IT">
                <a:latin typeface="Arial" charset="0"/>
                <a:ea typeface="+mn-ea"/>
              </a:endParaRPr>
            </a:p>
          </p:txBody>
        </p:sp>
        <p:sp>
          <p:nvSpPr>
            <p:cNvPr id="4109" name="AutoShape 13">
              <a:extLst>
                <a:ext uri="{FF2B5EF4-FFF2-40B4-BE49-F238E27FC236}">
                  <a16:creationId xmlns:a16="http://schemas.microsoft.com/office/drawing/2014/main" id="{D1DAFA02-B587-46CD-86AC-B2A4A34CB6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4" y="1249"/>
              <a:ext cx="248" cy="201"/>
            </a:xfrm>
            <a:prstGeom prst="flowChartDelay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endParaRPr lang="it-IT">
                <a:latin typeface="Arial" charset="0"/>
                <a:ea typeface="+mn-ea"/>
              </a:endParaRPr>
            </a:p>
          </p:txBody>
        </p:sp>
      </p:grpSp>
      <p:grpSp>
        <p:nvGrpSpPr>
          <p:cNvPr id="1030" name="Group 31">
            <a:extLst>
              <a:ext uri="{FF2B5EF4-FFF2-40B4-BE49-F238E27FC236}">
                <a16:creationId xmlns:a16="http://schemas.microsoft.com/office/drawing/2014/main" id="{9EFBF56C-2D14-4F3C-B201-D0A65267EBA2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60350"/>
            <a:ext cx="5867400" cy="466725"/>
            <a:chOff x="2064" y="164"/>
            <a:chExt cx="3696" cy="294"/>
          </a:xfrm>
        </p:grpSpPr>
        <p:graphicFrame>
          <p:nvGraphicFramePr>
            <p:cNvPr id="1026" name="Object 2">
              <a:extLst>
                <a:ext uri="{FF2B5EF4-FFF2-40B4-BE49-F238E27FC236}">
                  <a16:creationId xmlns:a16="http://schemas.microsoft.com/office/drawing/2014/main" id="{0C206A34-C4CB-4298-9E04-D48BA654527A}"/>
                </a:ext>
              </a:extLst>
            </p:cNvPr>
            <p:cNvGraphicFramePr>
              <a:graphicFrameLocks noChangeAspect="1"/>
            </p:cNvGraphicFramePr>
            <p:nvPr userDrawn="1"/>
          </p:nvGraphicFramePr>
          <p:xfrm>
            <a:off x="2064" y="164"/>
            <a:ext cx="294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Immagine" r:id="rId18" imgW="324000" imgH="324000" progId="Word.Picture.8">
                    <p:embed/>
                  </p:oleObj>
                </mc:Choice>
                <mc:Fallback>
                  <p:oleObj name="Immagine" r:id="rId18" imgW="324000" imgH="324000" progId="Word.Picture.8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64"/>
                          <a:ext cx="294" cy="29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99CCFF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2" name="Rectangle 16">
              <a:extLst>
                <a:ext uri="{FF2B5EF4-FFF2-40B4-BE49-F238E27FC236}">
                  <a16:creationId xmlns:a16="http://schemas.microsoft.com/office/drawing/2014/main" id="{D24B64E8-3F83-47B8-8C30-10ED7FF761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1" y="185"/>
              <a:ext cx="33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>
                <a:buClr>
                  <a:schemeClr val="tx1"/>
                </a:buClr>
                <a:buFont typeface="Wingdings" charset="2"/>
                <a:buNone/>
                <a:defRPr/>
              </a:pPr>
              <a:r>
                <a:rPr lang="it-IT" sz="2000">
                  <a:latin typeface="Arial" charset="0"/>
                  <a:ea typeface="+mn-ea"/>
                </a:rPr>
                <a:t>Determinazione del PIL</a:t>
              </a:r>
            </a:p>
          </p:txBody>
        </p:sp>
      </p:grpSp>
      <p:sp>
        <p:nvSpPr>
          <p:cNvPr id="4115" name="Text Box 19">
            <a:extLst>
              <a:ext uri="{FF2B5EF4-FFF2-40B4-BE49-F238E27FC236}">
                <a16:creationId xmlns:a16="http://schemas.microsoft.com/office/drawing/2014/main" id="{D431D448-7709-4C32-B3BE-3092EAE8A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588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it-IT" sz="2000">
                <a:latin typeface="Arial" charset="0"/>
                <a:ea typeface="+mn-ea"/>
              </a:rPr>
              <a:t>ECONOMIA</a:t>
            </a:r>
          </a:p>
        </p:txBody>
      </p:sp>
      <p:sp>
        <p:nvSpPr>
          <p:cNvPr id="4117" name="Text Box 21">
            <a:extLst>
              <a:ext uri="{FF2B5EF4-FFF2-40B4-BE49-F238E27FC236}">
                <a16:creationId xmlns:a16="http://schemas.microsoft.com/office/drawing/2014/main" id="{50415AB4-0955-446A-9D3C-B431C8763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557338"/>
            <a:ext cx="691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GB" sz="2000" b="0">
              <a:latin typeface="Arial" charset="0"/>
              <a:ea typeface="+mn-ea"/>
            </a:endParaRPr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39D68058-3201-48A1-99A1-C5CCC0CF1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557338"/>
            <a:ext cx="6985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Figura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/>
      <p:bldP spid="4118" grpId="0"/>
    </p:bld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43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1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18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emf"/><Relationship Id="rId5" Type="http://schemas.openxmlformats.org/officeDocument/2006/relationships/image" Target="../media/image49.emf"/><Relationship Id="rId4" Type="http://schemas.openxmlformats.org/officeDocument/2006/relationships/image" Target="../media/image4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53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5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56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emf"/><Relationship Id="rId11" Type="http://schemas.openxmlformats.org/officeDocument/2006/relationships/image" Target="../media/image55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58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5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emf"/><Relationship Id="rId11" Type="http://schemas.openxmlformats.org/officeDocument/2006/relationships/image" Target="../media/image55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5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9.emf"/><Relationship Id="rId9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1F16F3E5-B8EA-4FDB-B4E0-56984945D7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8313" y="4076700"/>
            <a:ext cx="835183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ISTITUZIONI DI ECONOMIA POLITICA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Luca Cattani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Capitolo 8: Il mercato dei beni e servizi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la determinazione del PIL di equilibrio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it-IT" altLang="it-IT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dicmebre</a:t>
            </a:r>
            <a:r>
              <a:rPr lang="it-IT" alt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</a:p>
        </p:txBody>
      </p:sp>
      <p:pic>
        <p:nvPicPr>
          <p:cNvPr id="19459" name="Picture 4" descr="SigilloLogoLAST_WhiteOK">
            <a:extLst>
              <a:ext uri="{FF2B5EF4-FFF2-40B4-BE49-F238E27FC236}">
                <a16:creationId xmlns:a16="http://schemas.microsoft.com/office/drawing/2014/main" id="{A5727B46-C204-4494-BCF2-3048E7679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52513"/>
            <a:ext cx="6264275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numero diapositiva 3">
            <a:extLst>
              <a:ext uri="{FF2B5EF4-FFF2-40B4-BE49-F238E27FC236}">
                <a16:creationId xmlns:a16="http://schemas.microsoft.com/office/drawing/2014/main" id="{1B3C9D08-5BA4-4450-8C21-207EF93996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4FFA444-F5E8-45E2-A07F-51358F4ECA95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253A045-BA3C-4B21-815E-CB13FCD3F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it-IT"/>
            </a:br>
            <a:r>
              <a:rPr lang="en-US" altLang="it-IT"/>
              <a:t>Figure 2 e 3</a:t>
            </a:r>
            <a:br>
              <a:rPr lang="en-US" altLang="it-IT"/>
            </a:br>
            <a:r>
              <a:rPr lang="en-US" altLang="it-IT"/>
              <a:t>La funzione del consumo in relazione al reddito</a:t>
            </a:r>
            <a:br>
              <a:rPr lang="en-US" altLang="it-IT"/>
            </a:br>
            <a:endParaRPr lang="en-US" altLang="it-IT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CCD21BF5-7DA2-4D3A-90D5-72548BFB3951}"/>
              </a:ext>
            </a:extLst>
          </p:cNvPr>
          <p:cNvGrpSpPr>
            <a:grpSpLocks/>
          </p:cNvGrpSpPr>
          <p:nvPr/>
        </p:nvGrpSpPr>
        <p:grpSpPr bwMode="auto">
          <a:xfrm>
            <a:off x="1558925" y="3302000"/>
            <a:ext cx="3497263" cy="1941513"/>
            <a:chOff x="1887" y="2024"/>
            <a:chExt cx="2203" cy="1223"/>
          </a:xfrm>
        </p:grpSpPr>
        <p:sp>
          <p:nvSpPr>
            <p:cNvPr id="35878" name="Line 4">
              <a:extLst>
                <a:ext uri="{FF2B5EF4-FFF2-40B4-BE49-F238E27FC236}">
                  <a16:creationId xmlns:a16="http://schemas.microsoft.com/office/drawing/2014/main" id="{708D9C57-A3EC-45EE-82BF-DC723270A3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87" y="2213"/>
              <a:ext cx="1747" cy="103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79" name="Text Box 5">
              <a:extLst>
                <a:ext uri="{FF2B5EF4-FFF2-40B4-BE49-F238E27FC236}">
                  <a16:creationId xmlns:a16="http://schemas.microsoft.com/office/drawing/2014/main" id="{E340BAD1-BFE1-462C-B681-C7147ACB7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4" y="2024"/>
              <a:ext cx="45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C</a:t>
              </a:r>
            </a:p>
          </p:txBody>
        </p:sp>
      </p:grpSp>
      <p:sp>
        <p:nvSpPr>
          <p:cNvPr id="1065990" name="Text Box 6">
            <a:extLst>
              <a:ext uri="{FF2B5EF4-FFF2-40B4-BE49-F238E27FC236}">
                <a16:creationId xmlns:a16="http://schemas.microsoft.com/office/drawing/2014/main" id="{9C6B799F-C7DC-4C28-8D7F-A036E969C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868863"/>
            <a:ext cx="1223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US" altLang="it-IT" i="1">
                <a:solidFill>
                  <a:srgbClr val="FF3300"/>
                </a:solidFill>
              </a:rPr>
              <a:t>A =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en-US" altLang="it-IT" i="1">
                <a:solidFill>
                  <a:srgbClr val="FF3300"/>
                </a:solidFill>
              </a:rPr>
              <a:t> C</a:t>
            </a:r>
            <a:r>
              <a:rPr lang="en-US" altLang="it-IT" i="1" baseline="-25000">
                <a:solidFill>
                  <a:srgbClr val="FF3300"/>
                </a:solidFill>
              </a:rPr>
              <a:t>0 </a:t>
            </a:r>
            <a:r>
              <a:rPr lang="en-US" altLang="it-IT" i="1">
                <a:solidFill>
                  <a:srgbClr val="FF3300"/>
                </a:solidFill>
              </a:rPr>
              <a:t>– bT</a:t>
            </a:r>
            <a:r>
              <a:rPr lang="en-US" altLang="it-IT" i="1" baseline="-25000">
                <a:solidFill>
                  <a:srgbClr val="FF3300"/>
                </a:solidFill>
              </a:rPr>
              <a:t>0</a:t>
            </a:r>
            <a:endParaRPr lang="en-US" altLang="it-IT" i="1">
              <a:solidFill>
                <a:srgbClr val="FF3300"/>
              </a:solidFill>
            </a:endParaRP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63F2954C-7A36-4348-9B4A-1F072346352C}"/>
              </a:ext>
            </a:extLst>
          </p:cNvPr>
          <p:cNvGrpSpPr>
            <a:grpSpLocks/>
          </p:cNvGrpSpPr>
          <p:nvPr/>
        </p:nvGrpSpPr>
        <p:grpSpPr bwMode="auto">
          <a:xfrm>
            <a:off x="1047750" y="3140075"/>
            <a:ext cx="4387850" cy="2951163"/>
            <a:chOff x="1477" y="1480"/>
            <a:chExt cx="2764" cy="1859"/>
          </a:xfrm>
        </p:grpSpPr>
        <p:sp>
          <p:nvSpPr>
            <p:cNvPr id="35873" name="Text Box 8">
              <a:extLst>
                <a:ext uri="{FF2B5EF4-FFF2-40B4-BE49-F238E27FC236}">
                  <a16:creationId xmlns:a16="http://schemas.microsoft.com/office/drawing/2014/main" id="{3DA3A602-0E08-49D7-B15D-BBAA70A9AA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3113"/>
              <a:ext cx="28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0</a:t>
              </a:r>
            </a:p>
          </p:txBody>
        </p:sp>
        <p:sp>
          <p:nvSpPr>
            <p:cNvPr id="35874" name="Line 9">
              <a:extLst>
                <a:ext uri="{FF2B5EF4-FFF2-40B4-BE49-F238E27FC236}">
                  <a16:creationId xmlns:a16="http://schemas.microsoft.com/office/drawing/2014/main" id="{162A6830-6282-409B-B4D4-7641B12671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01" y="1480"/>
              <a:ext cx="0" cy="15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75" name="Line 10">
              <a:extLst>
                <a:ext uri="{FF2B5EF4-FFF2-40B4-BE49-F238E27FC236}">
                  <a16:creationId xmlns:a16="http://schemas.microsoft.com/office/drawing/2014/main" id="{771F4466-4B5B-4E09-A59C-715251530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1" y="3079"/>
              <a:ext cx="221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76" name="Text Box 11">
              <a:extLst>
                <a:ext uri="{FF2B5EF4-FFF2-40B4-BE49-F238E27FC236}">
                  <a16:creationId xmlns:a16="http://schemas.microsoft.com/office/drawing/2014/main" id="{38018346-9CAE-4050-82A1-D1784CE2F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4" y="3080"/>
              <a:ext cx="437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>
                  <a:solidFill>
                    <a:srgbClr val="FF3300"/>
                  </a:solidFill>
                </a:rPr>
                <a:t>Y</a:t>
              </a:r>
              <a:endParaRPr lang="en-US" altLang="it-IT">
                <a:solidFill>
                  <a:srgbClr val="FF3300"/>
                </a:solidFill>
              </a:endParaRPr>
            </a:p>
          </p:txBody>
        </p:sp>
        <p:sp>
          <p:nvSpPr>
            <p:cNvPr id="35877" name="Text Box 12">
              <a:extLst>
                <a:ext uri="{FF2B5EF4-FFF2-40B4-BE49-F238E27FC236}">
                  <a16:creationId xmlns:a16="http://schemas.microsoft.com/office/drawing/2014/main" id="{F9744422-BC11-47EA-92B1-D21E41E95F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7" y="1575"/>
              <a:ext cx="54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C</a:t>
              </a:r>
            </a:p>
          </p:txBody>
        </p:sp>
      </p:grpSp>
      <p:grpSp>
        <p:nvGrpSpPr>
          <p:cNvPr id="4" name="Group 13">
            <a:extLst>
              <a:ext uri="{FF2B5EF4-FFF2-40B4-BE49-F238E27FC236}">
                <a16:creationId xmlns:a16="http://schemas.microsoft.com/office/drawing/2014/main" id="{CE17E4E6-4734-4044-9584-3C1779AFDA67}"/>
              </a:ext>
            </a:extLst>
          </p:cNvPr>
          <p:cNvGrpSpPr>
            <a:grpSpLocks/>
          </p:cNvGrpSpPr>
          <p:nvPr/>
        </p:nvGrpSpPr>
        <p:grpSpPr bwMode="auto">
          <a:xfrm>
            <a:off x="1570038" y="4902200"/>
            <a:ext cx="1550987" cy="398463"/>
            <a:chOff x="1894" y="3028"/>
            <a:chExt cx="977" cy="251"/>
          </a:xfrm>
        </p:grpSpPr>
        <p:sp>
          <p:nvSpPr>
            <p:cNvPr id="35870" name="Freeform 14">
              <a:extLst>
                <a:ext uri="{FF2B5EF4-FFF2-40B4-BE49-F238E27FC236}">
                  <a16:creationId xmlns:a16="http://schemas.microsoft.com/office/drawing/2014/main" id="{A0219BBD-0341-42C0-AA91-06369CB6A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8" y="3050"/>
              <a:ext cx="131" cy="204"/>
            </a:xfrm>
            <a:custGeom>
              <a:avLst/>
              <a:gdLst>
                <a:gd name="T0" fmla="*/ 0 w 195"/>
                <a:gd name="T1" fmla="*/ 0 h 375"/>
                <a:gd name="T2" fmla="*/ 105 w 195"/>
                <a:gd name="T3" fmla="*/ 120 h 375"/>
                <a:gd name="T4" fmla="*/ 195 w 195"/>
                <a:gd name="T5" fmla="*/ 375 h 375"/>
                <a:gd name="T6" fmla="*/ 0 60000 65536"/>
                <a:gd name="T7" fmla="*/ 0 60000 65536"/>
                <a:gd name="T8" fmla="*/ 0 60000 65536"/>
                <a:gd name="T9" fmla="*/ 0 w 195"/>
                <a:gd name="T10" fmla="*/ 0 h 375"/>
                <a:gd name="T11" fmla="*/ 195 w 195"/>
                <a:gd name="T12" fmla="*/ 375 h 3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" h="375">
                  <a:moveTo>
                    <a:pt x="0" y="0"/>
                  </a:moveTo>
                  <a:cubicBezTo>
                    <a:pt x="18" y="20"/>
                    <a:pt x="72" y="57"/>
                    <a:pt x="105" y="120"/>
                  </a:cubicBezTo>
                  <a:cubicBezTo>
                    <a:pt x="138" y="183"/>
                    <a:pt x="176" y="322"/>
                    <a:pt x="195" y="375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en-GB" altLang="it-IT"/>
            </a:p>
          </p:txBody>
        </p:sp>
        <p:sp>
          <p:nvSpPr>
            <p:cNvPr id="35871" name="Text Box 15">
              <a:extLst>
                <a:ext uri="{FF2B5EF4-FFF2-40B4-BE49-F238E27FC236}">
                  <a16:creationId xmlns:a16="http://schemas.microsoft.com/office/drawing/2014/main" id="{84DF198F-D831-42EC-BF2F-499A11396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5" y="3028"/>
              <a:ext cx="48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b</a:t>
              </a:r>
            </a:p>
          </p:txBody>
        </p:sp>
        <p:sp>
          <p:nvSpPr>
            <p:cNvPr id="35872" name="Line 16">
              <a:extLst>
                <a:ext uri="{FF2B5EF4-FFF2-40B4-BE49-F238E27FC236}">
                  <a16:creationId xmlns:a16="http://schemas.microsoft.com/office/drawing/2014/main" id="{80551B65-1769-4FF9-99B3-239F4564D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4" y="3255"/>
              <a:ext cx="58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" name="Group 43">
            <a:extLst>
              <a:ext uri="{FF2B5EF4-FFF2-40B4-BE49-F238E27FC236}">
                <a16:creationId xmlns:a16="http://schemas.microsoft.com/office/drawing/2014/main" id="{35A4C54B-B5FC-43F5-AAF5-35903C33EB59}"/>
              </a:ext>
            </a:extLst>
          </p:cNvPr>
          <p:cNvGrpSpPr>
            <a:grpSpLocks/>
          </p:cNvGrpSpPr>
          <p:nvPr/>
        </p:nvGrpSpPr>
        <p:grpSpPr bwMode="auto">
          <a:xfrm>
            <a:off x="5419725" y="3429000"/>
            <a:ext cx="3476625" cy="1463675"/>
            <a:chOff x="3414" y="2160"/>
            <a:chExt cx="2190" cy="922"/>
          </a:xfrm>
        </p:grpSpPr>
        <p:sp>
          <p:nvSpPr>
            <p:cNvPr id="35868" name="Line 25">
              <a:extLst>
                <a:ext uri="{FF2B5EF4-FFF2-40B4-BE49-F238E27FC236}">
                  <a16:creationId xmlns:a16="http://schemas.microsoft.com/office/drawing/2014/main" id="{501CD04B-047D-4DB8-B7E2-B67B30A5DA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4" y="2341"/>
              <a:ext cx="2006" cy="7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69" name="Text Box 26">
              <a:extLst>
                <a:ext uri="{FF2B5EF4-FFF2-40B4-BE49-F238E27FC236}">
                  <a16:creationId xmlns:a16="http://schemas.microsoft.com/office/drawing/2014/main" id="{8E286735-9FA7-4274-AE50-4C524C11EA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8" y="2160"/>
              <a:ext cx="45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C</a:t>
              </a:r>
            </a:p>
          </p:txBody>
        </p:sp>
      </p:grpSp>
      <p:sp>
        <p:nvSpPr>
          <p:cNvPr id="1066011" name="Text Box 27">
            <a:extLst>
              <a:ext uri="{FF2B5EF4-FFF2-40B4-BE49-F238E27FC236}">
                <a16:creationId xmlns:a16="http://schemas.microsoft.com/office/drawing/2014/main" id="{BC651442-9F11-4272-97F6-C0BB63AF3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679950"/>
            <a:ext cx="817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i="1"/>
              <a:t>C</a:t>
            </a:r>
            <a:r>
              <a:rPr lang="en-US" altLang="it-IT" i="1" baseline="-25000"/>
              <a:t>0</a:t>
            </a:r>
            <a:endParaRPr lang="en-US" altLang="it-IT" i="1"/>
          </a:p>
        </p:txBody>
      </p:sp>
      <p:grpSp>
        <p:nvGrpSpPr>
          <p:cNvPr id="6" name="Group 28">
            <a:extLst>
              <a:ext uri="{FF2B5EF4-FFF2-40B4-BE49-F238E27FC236}">
                <a16:creationId xmlns:a16="http://schemas.microsoft.com/office/drawing/2014/main" id="{F6315D4F-0BD0-4700-A943-5E1C459E4985}"/>
              </a:ext>
            </a:extLst>
          </p:cNvPr>
          <p:cNvGrpSpPr>
            <a:grpSpLocks/>
          </p:cNvGrpSpPr>
          <p:nvPr/>
        </p:nvGrpSpPr>
        <p:grpSpPr bwMode="auto">
          <a:xfrm>
            <a:off x="4908550" y="3167063"/>
            <a:ext cx="4387850" cy="2951162"/>
            <a:chOff x="1477" y="1480"/>
            <a:chExt cx="2764" cy="1859"/>
          </a:xfrm>
        </p:grpSpPr>
        <p:sp>
          <p:nvSpPr>
            <p:cNvPr id="35863" name="Text Box 29">
              <a:extLst>
                <a:ext uri="{FF2B5EF4-FFF2-40B4-BE49-F238E27FC236}">
                  <a16:creationId xmlns:a16="http://schemas.microsoft.com/office/drawing/2014/main" id="{196E8A29-3051-47DB-AA36-56B672F598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3113"/>
              <a:ext cx="28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0</a:t>
              </a:r>
            </a:p>
          </p:txBody>
        </p:sp>
        <p:sp>
          <p:nvSpPr>
            <p:cNvPr id="35864" name="Line 30">
              <a:extLst>
                <a:ext uri="{FF2B5EF4-FFF2-40B4-BE49-F238E27FC236}">
                  <a16:creationId xmlns:a16="http://schemas.microsoft.com/office/drawing/2014/main" id="{D57E21D5-F22E-4C00-B02E-85130F9E03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01" y="1480"/>
              <a:ext cx="0" cy="15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65" name="Line 31">
              <a:extLst>
                <a:ext uri="{FF2B5EF4-FFF2-40B4-BE49-F238E27FC236}">
                  <a16:creationId xmlns:a16="http://schemas.microsoft.com/office/drawing/2014/main" id="{64DD409C-C6D0-45AF-A5AD-C1E5CC508D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1" y="3079"/>
              <a:ext cx="221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866" name="Text Box 32">
              <a:extLst>
                <a:ext uri="{FF2B5EF4-FFF2-40B4-BE49-F238E27FC236}">
                  <a16:creationId xmlns:a16="http://schemas.microsoft.com/office/drawing/2014/main" id="{FE2A5BFE-CF2D-49F9-AB5B-78F0E68B2D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4" y="3080"/>
              <a:ext cx="437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>
                  <a:solidFill>
                    <a:srgbClr val="FF3300"/>
                  </a:solidFill>
                </a:rPr>
                <a:t>Y</a:t>
              </a:r>
              <a:endParaRPr lang="en-US" altLang="it-IT">
                <a:solidFill>
                  <a:srgbClr val="FF3300"/>
                </a:solidFill>
              </a:endParaRPr>
            </a:p>
          </p:txBody>
        </p:sp>
        <p:sp>
          <p:nvSpPr>
            <p:cNvPr id="35867" name="Text Box 33">
              <a:extLst>
                <a:ext uri="{FF2B5EF4-FFF2-40B4-BE49-F238E27FC236}">
                  <a16:creationId xmlns:a16="http://schemas.microsoft.com/office/drawing/2014/main" id="{D9E16BD6-377D-4789-9DC9-F0F0DB44B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7" y="1575"/>
              <a:ext cx="54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C</a:t>
              </a:r>
            </a:p>
          </p:txBody>
        </p:sp>
      </p:grpSp>
      <p:grpSp>
        <p:nvGrpSpPr>
          <p:cNvPr id="7" name="Group 45">
            <a:extLst>
              <a:ext uri="{FF2B5EF4-FFF2-40B4-BE49-F238E27FC236}">
                <a16:creationId xmlns:a16="http://schemas.microsoft.com/office/drawing/2014/main" id="{4F95B571-C0A6-4D49-B2E1-EDEEF006AB1F}"/>
              </a:ext>
            </a:extLst>
          </p:cNvPr>
          <p:cNvGrpSpPr>
            <a:grpSpLocks/>
          </p:cNvGrpSpPr>
          <p:nvPr/>
        </p:nvGrpSpPr>
        <p:grpSpPr bwMode="auto">
          <a:xfrm>
            <a:off x="5430838" y="4545013"/>
            <a:ext cx="1550987" cy="398462"/>
            <a:chOff x="3421" y="2863"/>
            <a:chExt cx="977" cy="251"/>
          </a:xfrm>
        </p:grpSpPr>
        <p:grpSp>
          <p:nvGrpSpPr>
            <p:cNvPr id="35859" name="Group 44">
              <a:extLst>
                <a:ext uri="{FF2B5EF4-FFF2-40B4-BE49-F238E27FC236}">
                  <a16:creationId xmlns:a16="http://schemas.microsoft.com/office/drawing/2014/main" id="{6A9582D6-90AF-43CF-8DF8-F60BB4DE26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3" y="2863"/>
              <a:ext cx="565" cy="251"/>
              <a:chOff x="3833" y="2863"/>
              <a:chExt cx="565" cy="251"/>
            </a:xfrm>
          </p:grpSpPr>
          <p:sp>
            <p:nvSpPr>
              <p:cNvPr id="35861" name="Freeform 35">
                <a:extLst>
                  <a:ext uri="{FF2B5EF4-FFF2-40B4-BE49-F238E27FC236}">
                    <a16:creationId xmlns:a16="http://schemas.microsoft.com/office/drawing/2014/main" id="{9248606E-6770-480C-AED7-B4FDFC4559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3" y="2931"/>
                <a:ext cx="63" cy="158"/>
              </a:xfrm>
              <a:custGeom>
                <a:avLst/>
                <a:gdLst>
                  <a:gd name="T0" fmla="*/ 0 w 195"/>
                  <a:gd name="T1" fmla="*/ 0 h 375"/>
                  <a:gd name="T2" fmla="*/ 105 w 195"/>
                  <a:gd name="T3" fmla="*/ 120 h 375"/>
                  <a:gd name="T4" fmla="*/ 195 w 195"/>
                  <a:gd name="T5" fmla="*/ 375 h 375"/>
                  <a:gd name="T6" fmla="*/ 0 60000 65536"/>
                  <a:gd name="T7" fmla="*/ 0 60000 65536"/>
                  <a:gd name="T8" fmla="*/ 0 60000 65536"/>
                  <a:gd name="T9" fmla="*/ 0 w 195"/>
                  <a:gd name="T10" fmla="*/ 0 h 375"/>
                  <a:gd name="T11" fmla="*/ 195 w 195"/>
                  <a:gd name="T12" fmla="*/ 375 h 3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5" h="375">
                    <a:moveTo>
                      <a:pt x="0" y="0"/>
                    </a:moveTo>
                    <a:cubicBezTo>
                      <a:pt x="18" y="20"/>
                      <a:pt x="72" y="57"/>
                      <a:pt x="105" y="120"/>
                    </a:cubicBezTo>
                    <a:cubicBezTo>
                      <a:pt x="138" y="183"/>
                      <a:pt x="176" y="322"/>
                      <a:pt x="195" y="375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endParaRPr lang="en-GB" altLang="it-IT"/>
              </a:p>
            </p:txBody>
          </p:sp>
          <p:sp>
            <p:nvSpPr>
              <p:cNvPr id="35862" name="Text Box 36">
                <a:extLst>
                  <a:ext uri="{FF2B5EF4-FFF2-40B4-BE49-F238E27FC236}">
                    <a16:creationId xmlns:a16="http://schemas.microsoft.com/office/drawing/2014/main" id="{9B654C04-B6A7-42B3-9DFE-38DB439765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2" y="2863"/>
                <a:ext cx="486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en-US" altLang="it-IT" i="1">
                    <a:solidFill>
                      <a:srgbClr val="FF3300"/>
                    </a:solidFill>
                  </a:rPr>
                  <a:t>b</a:t>
                </a:r>
                <a:r>
                  <a:rPr lang="en-US" altLang="it-IT">
                    <a:solidFill>
                      <a:srgbClr val="FF3300"/>
                    </a:solidFill>
                  </a:rPr>
                  <a:t>(</a:t>
                </a:r>
                <a:r>
                  <a:rPr lang="en-US" altLang="it-IT" i="1">
                    <a:solidFill>
                      <a:srgbClr val="FF3300"/>
                    </a:solidFill>
                  </a:rPr>
                  <a:t>1-t</a:t>
                </a:r>
                <a:r>
                  <a:rPr lang="en-US" altLang="it-IT">
                    <a:solidFill>
                      <a:srgbClr val="FF3300"/>
                    </a:solidFill>
                  </a:rPr>
                  <a:t>)</a:t>
                </a:r>
              </a:p>
            </p:txBody>
          </p:sp>
        </p:grpSp>
        <p:sp>
          <p:nvSpPr>
            <p:cNvPr id="35860" name="Line 37">
              <a:extLst>
                <a:ext uri="{FF2B5EF4-FFF2-40B4-BE49-F238E27FC236}">
                  <a16:creationId xmlns:a16="http://schemas.microsoft.com/office/drawing/2014/main" id="{C0F877B9-218F-433B-8050-7D63BC1F05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1" y="3090"/>
              <a:ext cx="58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1066025" name="Picture 41">
            <a:extLst>
              <a:ext uri="{FF2B5EF4-FFF2-40B4-BE49-F238E27FC236}">
                <a16:creationId xmlns:a16="http://schemas.microsoft.com/office/drawing/2014/main" id="{D6169813-11C3-49E7-98D9-C3FFB2FD0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205038"/>
            <a:ext cx="25193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6026" name="Picture 42">
            <a:extLst>
              <a:ext uri="{FF2B5EF4-FFF2-40B4-BE49-F238E27FC236}">
                <a16:creationId xmlns:a16="http://schemas.microsoft.com/office/drawing/2014/main" id="{909F198E-4BC7-48DE-894E-D9139F09C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88" y="2152650"/>
            <a:ext cx="3671887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6030" name="Text Box 46">
            <a:extLst>
              <a:ext uri="{FF2B5EF4-FFF2-40B4-BE49-F238E27FC236}">
                <a16:creationId xmlns:a16="http://schemas.microsoft.com/office/drawing/2014/main" id="{F3FE39FE-582E-4533-9AFD-0AF687FD5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6070600"/>
            <a:ext cx="3960812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/>
              <a:t>NB: coincide con la [10] </a:t>
            </a:r>
            <a:r>
              <a:rPr lang="it-IT" altLang="it-IT" i="1"/>
              <a:t>C</a:t>
            </a:r>
            <a:r>
              <a:rPr lang="it-IT" altLang="it-IT"/>
              <a:t> = </a:t>
            </a:r>
            <a:r>
              <a:rPr lang="it-IT" altLang="it-IT" i="1"/>
              <a:t>C</a:t>
            </a:r>
            <a:r>
              <a:rPr lang="it-IT" altLang="it-IT" i="1" baseline="-25000"/>
              <a:t>0</a:t>
            </a:r>
            <a:r>
              <a:rPr lang="it-IT" altLang="it-IT"/>
              <a:t> + </a:t>
            </a:r>
            <a:r>
              <a:rPr lang="it-IT" altLang="it-IT" i="1"/>
              <a:t>bYD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it-IT" altLang="it-IT"/>
              <a:t>quando </a:t>
            </a:r>
            <a:r>
              <a:rPr lang="it-IT" altLang="it-IT" i="1">
                <a:solidFill>
                  <a:srgbClr val="FF3300"/>
                </a:solidFill>
              </a:rPr>
              <a:t>T</a:t>
            </a:r>
            <a:r>
              <a:rPr lang="it-IT" altLang="it-IT" i="1" baseline="-25000">
                <a:solidFill>
                  <a:srgbClr val="FF3300"/>
                </a:solidFill>
              </a:rPr>
              <a:t>0</a:t>
            </a:r>
            <a:r>
              <a:rPr lang="it-IT" altLang="it-IT">
                <a:solidFill>
                  <a:srgbClr val="FF3300"/>
                </a:solidFill>
              </a:rPr>
              <a:t> = 0</a:t>
            </a:r>
          </a:p>
        </p:txBody>
      </p:sp>
      <p:sp>
        <p:nvSpPr>
          <p:cNvPr id="1066031" name="Text Box 47">
            <a:extLst>
              <a:ext uri="{FF2B5EF4-FFF2-40B4-BE49-F238E27FC236}">
                <a16:creationId xmlns:a16="http://schemas.microsoft.com/office/drawing/2014/main" id="{3136DA89-EF81-4E2B-A6CF-6FD9B904C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6015038"/>
            <a:ext cx="3960812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/>
              <a:t>NB: coincide con la [10] </a:t>
            </a:r>
            <a:r>
              <a:rPr lang="it-IT" altLang="it-IT" i="1"/>
              <a:t>C</a:t>
            </a:r>
            <a:r>
              <a:rPr lang="it-IT" altLang="it-IT"/>
              <a:t> = </a:t>
            </a:r>
            <a:r>
              <a:rPr lang="it-IT" altLang="it-IT" i="1"/>
              <a:t>C</a:t>
            </a:r>
            <a:r>
              <a:rPr lang="it-IT" altLang="it-IT" i="1" baseline="-25000"/>
              <a:t>0</a:t>
            </a:r>
            <a:r>
              <a:rPr lang="it-IT" altLang="it-IT"/>
              <a:t> + </a:t>
            </a:r>
            <a:r>
              <a:rPr lang="it-IT" altLang="it-IT" i="1"/>
              <a:t>bYD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it-IT" altLang="it-IT"/>
              <a:t>quando </a:t>
            </a:r>
            <a:r>
              <a:rPr lang="it-IT" altLang="it-IT" i="1">
                <a:solidFill>
                  <a:srgbClr val="FF3300"/>
                </a:solidFill>
              </a:rPr>
              <a:t>t</a:t>
            </a:r>
            <a:r>
              <a:rPr lang="it-IT" altLang="it-IT">
                <a:solidFill>
                  <a:srgbClr val="FF3300"/>
                </a:solidFill>
              </a:rPr>
              <a:t> = 0</a:t>
            </a:r>
          </a:p>
        </p:txBody>
      </p:sp>
      <p:sp>
        <p:nvSpPr>
          <p:cNvPr id="1066032" name="Line 48">
            <a:extLst>
              <a:ext uri="{FF2B5EF4-FFF2-40B4-BE49-F238E27FC236}">
                <a16:creationId xmlns:a16="http://schemas.microsoft.com/office/drawing/2014/main" id="{D835BAF2-FB5D-43D3-BE4D-57C3FA7B96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5600" y="3284538"/>
            <a:ext cx="2520950" cy="1584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it-IT"/>
          </a:p>
        </p:txBody>
      </p:sp>
      <p:sp>
        <p:nvSpPr>
          <p:cNvPr id="1066033" name="Freeform 49">
            <a:extLst>
              <a:ext uri="{FF2B5EF4-FFF2-40B4-BE49-F238E27FC236}">
                <a16:creationId xmlns:a16="http://schemas.microsoft.com/office/drawing/2014/main" id="{4CB21B41-7745-4116-AA25-F3FE3FC0F0B1}"/>
              </a:ext>
            </a:extLst>
          </p:cNvPr>
          <p:cNvSpPr>
            <a:spLocks/>
          </p:cNvSpPr>
          <p:nvPr/>
        </p:nvSpPr>
        <p:spPr bwMode="auto">
          <a:xfrm>
            <a:off x="6084888" y="4437063"/>
            <a:ext cx="166687" cy="431800"/>
          </a:xfrm>
          <a:custGeom>
            <a:avLst/>
            <a:gdLst>
              <a:gd name="T0" fmla="*/ 0 w 105"/>
              <a:gd name="T1" fmla="*/ 0 h 272"/>
              <a:gd name="T2" fmla="*/ 90 w 105"/>
              <a:gd name="T3" fmla="*/ 136 h 272"/>
              <a:gd name="T4" fmla="*/ 90 w 105"/>
              <a:gd name="T5" fmla="*/ 272 h 272"/>
              <a:gd name="T6" fmla="*/ 0 60000 65536"/>
              <a:gd name="T7" fmla="*/ 0 60000 65536"/>
              <a:gd name="T8" fmla="*/ 0 60000 65536"/>
              <a:gd name="T9" fmla="*/ 0 w 105"/>
              <a:gd name="T10" fmla="*/ 0 h 272"/>
              <a:gd name="T11" fmla="*/ 105 w 105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" h="272">
                <a:moveTo>
                  <a:pt x="0" y="0"/>
                </a:moveTo>
                <a:cubicBezTo>
                  <a:pt x="37" y="45"/>
                  <a:pt x="75" y="91"/>
                  <a:pt x="90" y="136"/>
                </a:cubicBezTo>
                <a:cubicBezTo>
                  <a:pt x="105" y="181"/>
                  <a:pt x="97" y="226"/>
                  <a:pt x="90" y="27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GB" altLang="it-IT"/>
          </a:p>
        </p:txBody>
      </p:sp>
      <p:sp>
        <p:nvSpPr>
          <p:cNvPr id="1066034" name="Text Box 50">
            <a:extLst>
              <a:ext uri="{FF2B5EF4-FFF2-40B4-BE49-F238E27FC236}">
                <a16:creationId xmlns:a16="http://schemas.microsoft.com/office/drawing/2014/main" id="{6C6E3678-E834-4DD4-A56D-A71462E28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221163"/>
            <a:ext cx="3603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GB" altLang="it-IT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6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6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6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6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6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6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66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66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6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6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90" grpId="0"/>
      <p:bldP spid="1066011" grpId="0"/>
      <p:bldP spid="1066030" grpId="0"/>
      <p:bldP spid="1066031" grpId="0"/>
      <p:bldP spid="1066033" grpId="0" animBg="1"/>
      <p:bldP spid="10660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numero diapositiva 3">
            <a:extLst>
              <a:ext uri="{FF2B5EF4-FFF2-40B4-BE49-F238E27FC236}">
                <a16:creationId xmlns:a16="http://schemas.microsoft.com/office/drawing/2014/main" id="{B074F2FB-7586-4B6D-B74E-2B79D4FC9B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7C4BB33-A2AA-4A56-AC57-E8058553A18A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0804C5BB-743D-403D-AA67-D1DF31738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Il modello del PIL: </a:t>
            </a:r>
            <a:br>
              <a:rPr lang="it-IT" altLang="it-IT" sz="2000"/>
            </a:br>
            <a:r>
              <a:rPr lang="it-IT" altLang="it-IT">
                <a:solidFill>
                  <a:schemeClr val="tx1"/>
                </a:solidFill>
              </a:rPr>
              <a:t>3.c) Le relazioni “strutturali” della domanda aggregata (</a:t>
            </a:r>
            <a:r>
              <a:rPr lang="it-IT" altLang="it-IT" i="1">
                <a:solidFill>
                  <a:schemeClr val="tx1"/>
                </a:solidFill>
              </a:rPr>
              <a:t>DA</a:t>
            </a:r>
            <a:r>
              <a:rPr lang="it-IT" altLang="it-IT">
                <a:solidFill>
                  <a:schemeClr val="tx1"/>
                </a:solidFill>
              </a:rPr>
              <a:t>)</a:t>
            </a:r>
            <a:endParaRPr lang="it-IT" altLang="it-IT" i="1">
              <a:solidFill>
                <a:schemeClr val="tx1"/>
              </a:solidFill>
            </a:endParaRPr>
          </a:p>
        </p:txBody>
      </p:sp>
      <p:sp>
        <p:nvSpPr>
          <p:cNvPr id="1068035" name="Rectangle 3">
            <a:extLst>
              <a:ext uri="{FF2B5EF4-FFF2-40B4-BE49-F238E27FC236}">
                <a16:creationId xmlns:a16="http://schemas.microsoft.com/office/drawing/2014/main" id="{F59CB037-BA54-47F4-8BFA-FB59536D6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076450"/>
            <a:ext cx="7416800" cy="554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700" b="1">
                <a:solidFill>
                  <a:srgbClr val="3333FF"/>
                </a:solidFill>
              </a:rPr>
              <a:t>	2. La spesa per investimenti (</a:t>
            </a:r>
            <a:r>
              <a:rPr lang="it-IT" altLang="it-IT" sz="1700" b="1" i="1">
                <a:solidFill>
                  <a:srgbClr val="3333FF"/>
                </a:solidFill>
              </a:rPr>
              <a:t>I</a:t>
            </a:r>
            <a:r>
              <a:rPr lang="it-IT" altLang="it-IT" sz="1700" b="1">
                <a:solidFill>
                  <a:srgbClr val="3333FF"/>
                </a:solidFill>
              </a:rPr>
              <a:t>):</a:t>
            </a:r>
            <a:r>
              <a:rPr lang="it-IT" altLang="it-IT" sz="1700"/>
              <a:t> una relazione positiva tra </a:t>
            </a:r>
            <a:r>
              <a:rPr lang="it-IT" altLang="it-IT" sz="1700" b="1" i="1">
                <a:solidFill>
                  <a:srgbClr val="3333FF"/>
                </a:solidFill>
              </a:rPr>
              <a:t>I</a:t>
            </a:r>
            <a:r>
              <a:rPr lang="it-IT" altLang="it-IT" sz="1700"/>
              <a:t> e </a:t>
            </a:r>
            <a:r>
              <a:rPr lang="it-IT" altLang="it-IT" sz="1700" b="1" i="1">
                <a:solidFill>
                  <a:srgbClr val="3333FF"/>
                </a:solidFill>
              </a:rPr>
              <a:t>le aspettative </a:t>
            </a:r>
            <a:r>
              <a:rPr lang="it-IT" altLang="it-IT" sz="1700"/>
              <a:t>delle imprese</a:t>
            </a:r>
            <a:r>
              <a:rPr lang="it-IT" altLang="it-IT" sz="1700" b="1" i="1">
                <a:solidFill>
                  <a:srgbClr val="3333FF"/>
                </a:solidFill>
              </a:rPr>
              <a:t> </a:t>
            </a:r>
            <a:r>
              <a:rPr lang="it-IT" altLang="it-IT" sz="1700" b="1" i="1">
                <a:cs typeface="Arial" panose="020B0604020202020204" pitchFamily="34" charset="0"/>
              </a:rPr>
              <a:t>► </a:t>
            </a:r>
            <a:r>
              <a:rPr lang="it-IT" altLang="it-IT" sz="1700" i="1"/>
              <a:t>aspettative “ottimistiche” (“pessimistiche”) ed aumenti (riduzioni) della domanda di beni di investimento</a:t>
            </a:r>
            <a:endParaRPr lang="it-IT" altLang="it-IT" sz="17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700" b="1">
                <a:solidFill>
                  <a:srgbClr val="006699"/>
                </a:solidFill>
              </a:rPr>
              <a:t>	NB1: le aspettative</a:t>
            </a:r>
            <a:r>
              <a:rPr lang="it-IT" altLang="it-IT" sz="1700"/>
              <a:t>: una variabile il cui processo di formazione è estremamente complesso – posticipato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7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700" b="1">
                <a:solidFill>
                  <a:srgbClr val="006699"/>
                </a:solidFill>
              </a:rPr>
              <a:t>	NB2: Gli “</a:t>
            </a:r>
            <a:r>
              <a:rPr lang="it-IT" altLang="it-IT" sz="1700" b="1" i="1">
                <a:solidFill>
                  <a:srgbClr val="006699"/>
                </a:solidFill>
              </a:rPr>
              <a:t>animal spirits</a:t>
            </a:r>
            <a:r>
              <a:rPr lang="it-IT" altLang="it-IT" sz="1700" b="1">
                <a:solidFill>
                  <a:srgbClr val="006699"/>
                </a:solidFill>
              </a:rPr>
              <a:t>” di Keynes &gt; … Akerlof e Shiller, 2009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en-US" altLang="it-IT" sz="1000"/>
              <a:t>	</a:t>
            </a:r>
            <a:r>
              <a:rPr lang="en-US" altLang="it-IT" sz="1400"/>
              <a:t>"Even apart from the instability due to speculation, there is the instability due to the </a:t>
            </a:r>
            <a:r>
              <a:rPr lang="en-US" altLang="it-IT" sz="1400" u="sng"/>
              <a:t>characteristic of human nature</a:t>
            </a:r>
            <a:r>
              <a:rPr lang="en-US" altLang="it-IT" sz="1400"/>
              <a:t> that a large proportion of our positive activities depend on </a:t>
            </a:r>
            <a:r>
              <a:rPr lang="en-US" altLang="it-IT" sz="1400" u="sng"/>
              <a:t>spontaneous optimism rather than mathematical expectations</a:t>
            </a:r>
            <a:r>
              <a:rPr lang="en-US" altLang="it-IT" sz="1400"/>
              <a:t>, whether moral or hedonistic or economic. Most, probably, of our decisions to do something positive, …, can only be taken as the result of </a:t>
            </a:r>
            <a:r>
              <a:rPr lang="en-US" altLang="it-IT" sz="1400" b="1"/>
              <a:t>animal spirits</a:t>
            </a:r>
            <a:r>
              <a:rPr lang="en-US" altLang="it-IT" sz="1400"/>
              <a:t> - a spontaneous urge to action rather than inaction, and not as the outcome of a weighted average of quantitative benefits multiplied by quantitative probabilities." (TG, pp. 161-162)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en-US" altLang="it-IT" sz="1200"/>
              <a:t>	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en-US" altLang="it-IT" sz="1000"/>
              <a:t>	</a:t>
            </a:r>
            <a:r>
              <a:rPr lang="en-US" altLang="it-IT" sz="1700" b="1">
                <a:solidFill>
                  <a:srgbClr val="006699"/>
                </a:solidFill>
              </a:rPr>
              <a:t>NB3: Una temporanea semplificazione:</a:t>
            </a:r>
            <a:r>
              <a:rPr lang="en-US" altLang="it-IT" sz="1700"/>
              <a:t> </a:t>
            </a:r>
            <a:r>
              <a:rPr lang="it-IT" altLang="it-IT" sz="1700"/>
              <a:t>il livello degli investimenti delle imprese spiegato fuori dal modello, </a:t>
            </a:r>
            <a:r>
              <a:rPr lang="it-IT" altLang="it-IT" sz="1700" b="1">
                <a:solidFill>
                  <a:srgbClr val="3333FF"/>
                </a:solidFill>
              </a:rPr>
              <a:t>esogeno</a:t>
            </a:r>
            <a:r>
              <a:rPr lang="it-IT" altLang="it-IT" sz="1700"/>
              <a:t>, e dato per </a:t>
            </a:r>
            <a:r>
              <a:rPr lang="it-IT" altLang="it-IT" sz="1700" b="1" i="1">
                <a:solidFill>
                  <a:srgbClr val="3333FF"/>
                </a:solidFill>
              </a:rPr>
              <a:t>I</a:t>
            </a:r>
            <a:r>
              <a:rPr lang="it-IT" altLang="it-IT" sz="1700" b="1" i="1" baseline="-25000">
                <a:solidFill>
                  <a:srgbClr val="3333FF"/>
                </a:solidFill>
              </a:rPr>
              <a:t>0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en-US" altLang="it-IT" sz="17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en-US" altLang="it-IT" sz="1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000" b="1">
                <a:solidFill>
                  <a:srgbClr val="006699"/>
                </a:solidFill>
              </a:rPr>
              <a:t>	</a:t>
            </a:r>
            <a:endParaRPr lang="it-IT" altLang="it-IT" sz="1000" b="1" i="1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900" b="1" i="1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9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000"/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D297EB58-0D25-4CCB-9170-743EBCE49406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6021388"/>
            <a:ext cx="1728788" cy="555625"/>
            <a:chOff x="2290" y="3884"/>
            <a:chExt cx="1089" cy="350"/>
          </a:xfrm>
        </p:grpSpPr>
        <p:pic>
          <p:nvPicPr>
            <p:cNvPr id="37895" name="Picture 4">
              <a:extLst>
                <a:ext uri="{FF2B5EF4-FFF2-40B4-BE49-F238E27FC236}">
                  <a16:creationId xmlns:a16="http://schemas.microsoft.com/office/drawing/2014/main" id="{EB0BE175-81EC-4B88-A6F3-BBF39BE167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3929"/>
              <a:ext cx="544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6" name="Text Box 5">
              <a:extLst>
                <a:ext uri="{FF2B5EF4-FFF2-40B4-BE49-F238E27FC236}">
                  <a16:creationId xmlns:a16="http://schemas.microsoft.com/office/drawing/2014/main" id="{A851D05A-33D2-4690-81FF-FC9552BF0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884"/>
              <a:ext cx="6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2000" b="0"/>
                <a:t>[18]</a:t>
              </a:r>
            </a:p>
          </p:txBody>
        </p:sp>
      </p:grpSp>
      <p:sp>
        <p:nvSpPr>
          <p:cNvPr id="1068039" name="Rectangle 7">
            <a:extLst>
              <a:ext uri="{FF2B5EF4-FFF2-40B4-BE49-F238E27FC236}">
                <a16:creationId xmlns:a16="http://schemas.microsoft.com/office/drawing/2014/main" id="{33A4C62F-8999-4B41-9DE8-3624991C2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6092825"/>
            <a:ext cx="1873250" cy="5048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GB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8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8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035" grpId="0" build="p"/>
      <p:bldP spid="10680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numero diapositiva 3">
            <a:extLst>
              <a:ext uri="{FF2B5EF4-FFF2-40B4-BE49-F238E27FC236}">
                <a16:creationId xmlns:a16="http://schemas.microsoft.com/office/drawing/2014/main" id="{14053BBD-561E-48D2-BBD8-BC47A17407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704BA79-4A8C-4952-8687-301FFF4386DF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816C2AD-F3E5-4880-89E2-0F7F24A5E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Il modello del PIL: </a:t>
            </a:r>
            <a:br>
              <a:rPr lang="it-IT" altLang="it-IT" sz="2000"/>
            </a:br>
            <a:r>
              <a:rPr lang="it-IT" altLang="it-IT">
                <a:solidFill>
                  <a:schemeClr val="tx1"/>
                </a:solidFill>
              </a:rPr>
              <a:t>3.c) Le relazioni “strutturali” della domanda aggregata (</a:t>
            </a:r>
            <a:r>
              <a:rPr lang="it-IT" altLang="it-IT" i="1">
                <a:solidFill>
                  <a:schemeClr val="tx1"/>
                </a:solidFill>
              </a:rPr>
              <a:t>DA</a:t>
            </a:r>
            <a:r>
              <a:rPr lang="it-IT" altLang="it-IT">
                <a:solidFill>
                  <a:schemeClr val="tx1"/>
                </a:solidFill>
              </a:rPr>
              <a:t>)</a:t>
            </a:r>
            <a:endParaRPr lang="it-IT" altLang="it-IT" i="1">
              <a:solidFill>
                <a:schemeClr val="tx1"/>
              </a:solidFill>
            </a:endParaRPr>
          </a:p>
        </p:txBody>
      </p:sp>
      <p:sp>
        <p:nvSpPr>
          <p:cNvPr id="1070083" name="Rectangle 3">
            <a:extLst>
              <a:ext uri="{FF2B5EF4-FFF2-40B4-BE49-F238E27FC236}">
                <a16:creationId xmlns:a16="http://schemas.microsoft.com/office/drawing/2014/main" id="{2E467FA6-9D64-4204-9DD5-84D6EDF66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060575"/>
            <a:ext cx="7416800" cy="6337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800" b="1">
                <a:solidFill>
                  <a:srgbClr val="3333FF"/>
                </a:solidFill>
              </a:rPr>
              <a:t>	</a:t>
            </a:r>
            <a:r>
              <a:rPr lang="it-IT" altLang="it-IT" sz="1600" b="1">
                <a:solidFill>
                  <a:srgbClr val="3333FF"/>
                </a:solidFill>
              </a:rPr>
              <a:t>3. La spesa pubblica (</a:t>
            </a:r>
            <a:r>
              <a:rPr lang="it-IT" altLang="it-IT" sz="1600" b="1" i="1">
                <a:solidFill>
                  <a:srgbClr val="3333FF"/>
                </a:solidFill>
              </a:rPr>
              <a:t>G</a:t>
            </a:r>
            <a:r>
              <a:rPr lang="it-IT" altLang="it-IT" sz="1600" b="1">
                <a:solidFill>
                  <a:srgbClr val="3333FF"/>
                </a:solidFill>
              </a:rPr>
              <a:t>) e il prelievo fiscale (</a:t>
            </a:r>
            <a:r>
              <a:rPr lang="it-IT" altLang="it-IT" sz="1600" b="1" i="1">
                <a:solidFill>
                  <a:srgbClr val="3333FF"/>
                </a:solidFill>
              </a:rPr>
              <a:t>T</a:t>
            </a:r>
            <a:r>
              <a:rPr lang="it-IT" altLang="it-IT" sz="1600" b="1">
                <a:solidFill>
                  <a:srgbClr val="3333FF"/>
                </a:solidFill>
              </a:rPr>
              <a:t>)</a:t>
            </a:r>
            <a:r>
              <a:rPr lang="it-IT" altLang="it-IT" sz="1600" b="1" i="1">
                <a:solidFill>
                  <a:srgbClr val="3333FF"/>
                </a:solidFill>
              </a:rPr>
              <a:t> </a:t>
            </a:r>
            <a:r>
              <a:rPr lang="it-IT" altLang="it-IT" sz="1600" b="1" i="1">
                <a:cs typeface="Arial" panose="020B0604020202020204" pitchFamily="34" charset="0"/>
              </a:rPr>
              <a:t>► </a:t>
            </a:r>
            <a:r>
              <a:rPr lang="it-IT" altLang="it-IT" sz="1600" i="1"/>
              <a:t>due strumenti di politica fiscale o politica di bilancio</a:t>
            </a:r>
            <a:endParaRPr lang="it-IT" altLang="it-IT" sz="1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600" b="1">
                <a:solidFill>
                  <a:srgbClr val="006699"/>
                </a:solidFill>
              </a:rPr>
              <a:t>	</a:t>
            </a:r>
            <a:r>
              <a:rPr lang="it-IT" altLang="it-IT" sz="1600" b="1">
                <a:solidFill>
                  <a:srgbClr val="3333FF"/>
                </a:solidFill>
              </a:rPr>
              <a:t>3.1 Spesa pubblica (</a:t>
            </a:r>
            <a:r>
              <a:rPr lang="it-IT" altLang="it-IT" sz="1600" b="1" i="1">
                <a:solidFill>
                  <a:srgbClr val="3333FF"/>
                </a:solidFill>
              </a:rPr>
              <a:t>G</a:t>
            </a:r>
            <a:r>
              <a:rPr lang="it-IT" altLang="it-IT" sz="1600" b="1">
                <a:solidFill>
                  <a:srgbClr val="3333FF"/>
                </a:solidFill>
              </a:rPr>
              <a:t>):</a:t>
            </a:r>
            <a:r>
              <a:rPr lang="it-IT" altLang="it-IT" sz="1600" b="1">
                <a:solidFill>
                  <a:srgbClr val="006699"/>
                </a:solidFill>
              </a:rPr>
              <a:t> </a:t>
            </a:r>
            <a:r>
              <a:rPr lang="it-IT" altLang="it-IT" sz="1600"/>
              <a:t>determinata dai governi (ministero del Tesoro o dell’Economia), fuori dal modello </a:t>
            </a:r>
            <a:r>
              <a:rPr lang="it-IT" altLang="it-IT" sz="1600">
                <a:cs typeface="Arial" panose="020B0604020202020204" pitchFamily="34" charset="0"/>
              </a:rPr>
              <a:t>►</a:t>
            </a:r>
            <a:r>
              <a:rPr lang="it-IT" altLang="it-IT" sz="1600"/>
              <a:t> spesa pubblica </a:t>
            </a:r>
            <a:r>
              <a:rPr lang="it-IT" altLang="it-IT" sz="1600" b="1">
                <a:solidFill>
                  <a:srgbClr val="3333FF"/>
                </a:solidFill>
              </a:rPr>
              <a:t>esogena</a:t>
            </a:r>
            <a:r>
              <a:rPr lang="it-IT" altLang="it-IT" sz="1600"/>
              <a:t> e data per </a:t>
            </a:r>
            <a:r>
              <a:rPr lang="it-IT" altLang="it-IT" sz="1600" b="1" i="1">
                <a:solidFill>
                  <a:srgbClr val="3333FF"/>
                </a:solidFill>
              </a:rPr>
              <a:t>G</a:t>
            </a:r>
            <a:r>
              <a:rPr lang="it-IT" altLang="it-IT" sz="1600" b="1" i="1" baseline="-25000">
                <a:solidFill>
                  <a:srgbClr val="3333FF"/>
                </a:solidFill>
              </a:rPr>
              <a:t>0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en-US" altLang="it-IT" sz="1600"/>
              <a:t>	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en-US" altLang="it-IT" sz="1600"/>
              <a:t>	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en-US" altLang="it-IT" sz="1600"/>
              <a:t>	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en-US" altLang="it-IT" sz="1600"/>
              <a:t>	</a:t>
            </a:r>
            <a:r>
              <a:rPr lang="en-US" altLang="it-IT" sz="1600" b="1">
                <a:solidFill>
                  <a:srgbClr val="3333FF"/>
                </a:solidFill>
              </a:rPr>
              <a:t>3.2. Prelievo fiscale (</a:t>
            </a:r>
            <a:r>
              <a:rPr lang="en-US" altLang="it-IT" sz="1600" b="1" i="1">
                <a:solidFill>
                  <a:srgbClr val="3333FF"/>
                </a:solidFill>
              </a:rPr>
              <a:t>T</a:t>
            </a:r>
            <a:r>
              <a:rPr lang="en-US" altLang="it-IT" sz="1600" b="1">
                <a:solidFill>
                  <a:srgbClr val="3333FF"/>
                </a:solidFill>
              </a:rPr>
              <a:t>):</a:t>
            </a:r>
            <a:r>
              <a:rPr lang="en-US" altLang="it-IT" sz="1600" b="1">
                <a:solidFill>
                  <a:srgbClr val="006699"/>
                </a:solidFill>
              </a:rPr>
              <a:t> </a:t>
            </a:r>
            <a:r>
              <a:rPr lang="it-IT" altLang="it-IT" sz="1600">
                <a:cs typeface="Arial" panose="020B0604020202020204" pitchFamily="34" charset="0"/>
              </a:rPr>
              <a:t>semplificazione in due ipotesi</a:t>
            </a:r>
            <a:r>
              <a:rPr lang="it-IT" altLang="it-IT" sz="1600"/>
              <a:t> </a:t>
            </a:r>
            <a:r>
              <a:rPr lang="it-IT" altLang="it-IT" sz="1600">
                <a:cs typeface="Arial" panose="020B0604020202020204" pitchFamily="34" charset="0"/>
              </a:rPr>
              <a:t>► :</a:t>
            </a:r>
            <a:endParaRPr lang="it-IT" altLang="it-IT" sz="1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en-US" altLang="it-IT" sz="1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en-US" altLang="it-IT" sz="1600" b="1"/>
              <a:t>	</a:t>
            </a:r>
            <a:r>
              <a:rPr lang="en-US" altLang="it-IT" sz="1600" b="1">
                <a:solidFill>
                  <a:srgbClr val="3333FF"/>
                </a:solidFill>
              </a:rPr>
              <a:t>3.2.1 Tassazione a somma fissa</a:t>
            </a:r>
            <a:r>
              <a:rPr lang="en-US" altLang="it-IT" sz="1600">
                <a:solidFill>
                  <a:srgbClr val="3333FF"/>
                </a:solidFill>
              </a:rPr>
              <a:t>:</a:t>
            </a:r>
            <a:r>
              <a:rPr lang="en-US" altLang="it-IT" sz="1600"/>
              <a:t> decisa dai governi, …</a:t>
            </a:r>
            <a:r>
              <a:rPr lang="it-IT" altLang="it-IT" sz="1600"/>
              <a:t>prelievo fiscale </a:t>
            </a:r>
            <a:r>
              <a:rPr lang="it-IT" altLang="it-IT" sz="1600" b="1">
                <a:solidFill>
                  <a:srgbClr val="3333FF"/>
                </a:solidFill>
              </a:rPr>
              <a:t>esogeno</a:t>
            </a:r>
            <a:r>
              <a:rPr lang="it-IT" altLang="it-IT" sz="1600"/>
              <a:t> e dato per </a:t>
            </a:r>
            <a:r>
              <a:rPr lang="it-IT" altLang="it-IT" sz="1600" b="1" i="1">
                <a:solidFill>
                  <a:srgbClr val="3333FF"/>
                </a:solidFill>
              </a:rPr>
              <a:t>T</a:t>
            </a:r>
            <a:r>
              <a:rPr lang="it-IT" altLang="it-IT" sz="1600" b="1" i="1" baseline="-25000">
                <a:solidFill>
                  <a:srgbClr val="3333FF"/>
                </a:solidFill>
              </a:rPr>
              <a:t>0</a:t>
            </a:r>
            <a:endParaRPr lang="it-IT" altLang="it-IT" sz="1600" b="1" i="1">
              <a:solidFill>
                <a:srgbClr val="3333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600"/>
              <a:t>	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600" b="1">
                <a:solidFill>
                  <a:srgbClr val="3333FF"/>
                </a:solidFill>
              </a:rPr>
              <a:t>	3.2.2 Tassazione proporzionale al reddito</a:t>
            </a:r>
            <a:r>
              <a:rPr lang="it-IT" altLang="it-IT" sz="1600"/>
              <a:t>: secondo una aliquota </a:t>
            </a:r>
            <a:r>
              <a:rPr lang="it-IT" altLang="it-IT" sz="1600" b="1" i="1">
                <a:solidFill>
                  <a:srgbClr val="3333FF"/>
                </a:solidFill>
              </a:rPr>
              <a:t>t</a:t>
            </a:r>
            <a:r>
              <a:rPr lang="it-IT" altLang="it-IT" sz="1600"/>
              <a:t>, compresa tra 0 ed 1, decisa dai governi, … aliquota fiscale </a:t>
            </a:r>
            <a:r>
              <a:rPr lang="it-IT" altLang="it-IT" sz="1600" b="1">
                <a:solidFill>
                  <a:srgbClr val="3333FF"/>
                </a:solidFill>
              </a:rPr>
              <a:t>esogena</a:t>
            </a:r>
            <a:r>
              <a:rPr lang="it-IT" altLang="it-IT" sz="1600"/>
              <a:t> e data per </a:t>
            </a:r>
            <a:r>
              <a:rPr lang="it-IT" altLang="it-IT" sz="1600" b="1" i="1">
                <a:solidFill>
                  <a:srgbClr val="3333FF"/>
                </a:solidFill>
              </a:rPr>
              <a:t>t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8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en-US" altLang="it-IT" sz="18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en-US" altLang="it-IT" sz="18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4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900" b="1">
                <a:solidFill>
                  <a:srgbClr val="006699"/>
                </a:solidFill>
              </a:rPr>
              <a:t>	</a:t>
            </a:r>
            <a:endParaRPr lang="it-IT" altLang="it-IT" sz="900" b="1" i="1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600" b="1" i="1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600"/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0634B96A-7782-4F02-B264-963463C372A4}"/>
              </a:ext>
            </a:extLst>
          </p:cNvPr>
          <p:cNvGrpSpPr>
            <a:grpSpLocks/>
          </p:cNvGrpSpPr>
          <p:nvPr/>
        </p:nvGrpSpPr>
        <p:grpSpPr bwMode="auto">
          <a:xfrm>
            <a:off x="4030663" y="3451225"/>
            <a:ext cx="1909762" cy="554038"/>
            <a:chOff x="2221" y="2160"/>
            <a:chExt cx="1203" cy="349"/>
          </a:xfrm>
        </p:grpSpPr>
        <p:pic>
          <p:nvPicPr>
            <p:cNvPr id="39948" name="Picture 7">
              <a:extLst>
                <a:ext uri="{FF2B5EF4-FFF2-40B4-BE49-F238E27FC236}">
                  <a16:creationId xmlns:a16="http://schemas.microsoft.com/office/drawing/2014/main" id="{89C73D70-1279-4A10-A92A-57E9A92087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4" y="2205"/>
              <a:ext cx="680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9" name="Text Box 8">
              <a:extLst>
                <a:ext uri="{FF2B5EF4-FFF2-40B4-BE49-F238E27FC236}">
                  <a16:creationId xmlns:a16="http://schemas.microsoft.com/office/drawing/2014/main" id="{8E812517-2329-4738-A553-B6FDE8335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1" y="2160"/>
              <a:ext cx="499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 b="0"/>
                <a:t>[19]</a:t>
              </a:r>
            </a:p>
          </p:txBody>
        </p:sp>
      </p:grpSp>
      <p:grpSp>
        <p:nvGrpSpPr>
          <p:cNvPr id="3" name="Group 14">
            <a:extLst>
              <a:ext uri="{FF2B5EF4-FFF2-40B4-BE49-F238E27FC236}">
                <a16:creationId xmlns:a16="http://schemas.microsoft.com/office/drawing/2014/main" id="{9BFE4BA5-CEA6-43C8-9400-8030962155EA}"/>
              </a:ext>
            </a:extLst>
          </p:cNvPr>
          <p:cNvGrpSpPr>
            <a:grpSpLocks/>
          </p:cNvGrpSpPr>
          <p:nvPr/>
        </p:nvGrpSpPr>
        <p:grpSpPr bwMode="auto">
          <a:xfrm>
            <a:off x="4068763" y="5013325"/>
            <a:ext cx="1439862" cy="492125"/>
            <a:chOff x="2608" y="3402"/>
            <a:chExt cx="907" cy="310"/>
          </a:xfrm>
        </p:grpSpPr>
        <p:pic>
          <p:nvPicPr>
            <p:cNvPr id="39946" name="Picture 10">
              <a:extLst>
                <a:ext uri="{FF2B5EF4-FFF2-40B4-BE49-F238E27FC236}">
                  <a16:creationId xmlns:a16="http://schemas.microsoft.com/office/drawing/2014/main" id="{04746649-81DA-4948-B158-3D52D61414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" y="3451"/>
              <a:ext cx="454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7" name="Text Box 11">
              <a:extLst>
                <a:ext uri="{FF2B5EF4-FFF2-40B4-BE49-F238E27FC236}">
                  <a16:creationId xmlns:a16="http://schemas.microsoft.com/office/drawing/2014/main" id="{D586A3BC-B5E4-415F-B6B2-386A6D05A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3402"/>
              <a:ext cx="45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 b="0"/>
                <a:t>[20]</a:t>
              </a:r>
            </a:p>
          </p:txBody>
        </p:sp>
      </p:grpSp>
      <p:grpSp>
        <p:nvGrpSpPr>
          <p:cNvPr id="4" name="Group 15">
            <a:extLst>
              <a:ext uri="{FF2B5EF4-FFF2-40B4-BE49-F238E27FC236}">
                <a16:creationId xmlns:a16="http://schemas.microsoft.com/office/drawing/2014/main" id="{C0B94E6C-CB4A-4BEF-92E9-7F766BBA7E0B}"/>
              </a:ext>
            </a:extLst>
          </p:cNvPr>
          <p:cNvGrpSpPr>
            <a:grpSpLocks/>
          </p:cNvGrpSpPr>
          <p:nvPr/>
        </p:nvGrpSpPr>
        <p:grpSpPr bwMode="auto">
          <a:xfrm>
            <a:off x="4076700" y="6143625"/>
            <a:ext cx="1801813" cy="433388"/>
            <a:chOff x="2607" y="3974"/>
            <a:chExt cx="1135" cy="273"/>
          </a:xfrm>
        </p:grpSpPr>
        <p:sp>
          <p:nvSpPr>
            <p:cNvPr id="39944" name="Text Box 12">
              <a:extLst>
                <a:ext uri="{FF2B5EF4-FFF2-40B4-BE49-F238E27FC236}">
                  <a16:creationId xmlns:a16="http://schemas.microsoft.com/office/drawing/2014/main" id="{0EFA634C-29F5-40C5-AAC3-3801079EC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7" y="3974"/>
              <a:ext cx="45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 b="0"/>
                <a:t>[21]</a:t>
              </a:r>
            </a:p>
          </p:txBody>
        </p:sp>
        <p:pic>
          <p:nvPicPr>
            <p:cNvPr id="39945" name="Picture 13">
              <a:extLst>
                <a:ext uri="{FF2B5EF4-FFF2-40B4-BE49-F238E27FC236}">
                  <a16:creationId xmlns:a16="http://schemas.microsoft.com/office/drawing/2014/main" id="{4077E4DE-CBF9-4A7C-961F-AB9AD85FC8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2" y="4033"/>
              <a:ext cx="68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70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70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numero diapositiva 3">
            <a:extLst>
              <a:ext uri="{FF2B5EF4-FFF2-40B4-BE49-F238E27FC236}">
                <a16:creationId xmlns:a16="http://schemas.microsoft.com/office/drawing/2014/main" id="{AB023466-8641-487D-BFF1-EBEAF894CA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CEEEDA0-B078-4D4C-B927-92DE24A7F987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25E53590-259D-442B-B610-4A2CD2672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Il modello del PIL: </a:t>
            </a:r>
            <a:br>
              <a:rPr lang="it-IT" altLang="it-IT" sz="2000"/>
            </a:br>
            <a:r>
              <a:rPr lang="it-IT" altLang="it-IT">
                <a:solidFill>
                  <a:schemeClr val="tx1"/>
                </a:solidFill>
              </a:rPr>
              <a:t>3.c) Le relazioni “strutturali” della domanda aggregata (</a:t>
            </a:r>
            <a:r>
              <a:rPr lang="it-IT" altLang="it-IT" i="1">
                <a:solidFill>
                  <a:schemeClr val="tx1"/>
                </a:solidFill>
              </a:rPr>
              <a:t>DA</a:t>
            </a:r>
            <a:r>
              <a:rPr lang="it-IT" altLang="it-IT">
                <a:solidFill>
                  <a:schemeClr val="tx1"/>
                </a:solidFill>
              </a:rPr>
              <a:t>)</a:t>
            </a:r>
            <a:endParaRPr lang="it-IT" altLang="it-IT" i="1">
              <a:solidFill>
                <a:schemeClr val="tx1"/>
              </a:solidFill>
            </a:endParaRPr>
          </a:p>
        </p:txBody>
      </p:sp>
      <p:sp>
        <p:nvSpPr>
          <p:cNvPr id="1072131" name="Rectangle 3">
            <a:extLst>
              <a:ext uri="{FF2B5EF4-FFF2-40B4-BE49-F238E27FC236}">
                <a16:creationId xmlns:a16="http://schemas.microsoft.com/office/drawing/2014/main" id="{9D4FD65D-5B77-49CE-871A-352542657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349500"/>
            <a:ext cx="7416800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9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2000" b="1">
                <a:solidFill>
                  <a:srgbClr val="3333FF"/>
                </a:solidFill>
              </a:rPr>
              <a:t>	</a:t>
            </a:r>
            <a:r>
              <a:rPr lang="it-IT" altLang="it-IT" sz="1900" b="1">
                <a:solidFill>
                  <a:srgbClr val="3333FF"/>
                </a:solidFill>
              </a:rPr>
              <a:t>4. Esportazioni (</a:t>
            </a:r>
            <a:r>
              <a:rPr lang="it-IT" altLang="it-IT" sz="1900" b="1" i="1">
                <a:solidFill>
                  <a:srgbClr val="3333FF"/>
                </a:solidFill>
              </a:rPr>
              <a:t>Z</a:t>
            </a:r>
            <a:r>
              <a:rPr lang="it-IT" altLang="it-IT" sz="1900" b="1">
                <a:solidFill>
                  <a:srgbClr val="3333FF"/>
                </a:solidFill>
              </a:rPr>
              <a:t>) e importazioni (</a:t>
            </a:r>
            <a:r>
              <a:rPr lang="it-IT" altLang="it-IT" sz="1900" b="1" i="1">
                <a:solidFill>
                  <a:srgbClr val="3333FF"/>
                </a:solidFill>
              </a:rPr>
              <a:t>H</a:t>
            </a:r>
            <a:r>
              <a:rPr lang="it-IT" altLang="it-IT" sz="1900" b="1">
                <a:solidFill>
                  <a:srgbClr val="3333FF"/>
                </a:solidFill>
              </a:rPr>
              <a:t>)</a:t>
            </a:r>
            <a:r>
              <a:rPr lang="it-IT" altLang="it-IT" sz="1900" b="1" i="1">
                <a:solidFill>
                  <a:srgbClr val="3333FF"/>
                </a:solidFill>
              </a:rPr>
              <a:t> </a:t>
            </a:r>
            <a:r>
              <a:rPr lang="it-IT" altLang="it-IT" sz="1900" b="1" i="1">
                <a:cs typeface="Arial" panose="020B0604020202020204" pitchFamily="34" charset="0"/>
              </a:rPr>
              <a:t>► </a:t>
            </a:r>
            <a:r>
              <a:rPr lang="it-IT" altLang="it-IT" sz="1900" i="1"/>
              <a:t>Resto del Mondo (RdM) vs. economia nazionale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006699"/>
              </a:buClr>
            </a:pPr>
            <a:endParaRPr lang="it-IT" altLang="it-IT" sz="1900"/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1900" b="1"/>
              <a:t>	</a:t>
            </a:r>
            <a:r>
              <a:rPr lang="it-IT" altLang="it-IT" sz="1900" b="1">
                <a:solidFill>
                  <a:srgbClr val="3333FF"/>
                </a:solidFill>
              </a:rPr>
              <a:t>4.1. Esportazioni (</a:t>
            </a:r>
            <a:r>
              <a:rPr lang="it-IT" altLang="it-IT" sz="1900" b="1" i="1">
                <a:solidFill>
                  <a:srgbClr val="3333FF"/>
                </a:solidFill>
              </a:rPr>
              <a:t>Z</a:t>
            </a:r>
            <a:r>
              <a:rPr lang="it-IT" altLang="it-IT" sz="1900" b="1">
                <a:solidFill>
                  <a:srgbClr val="3333FF"/>
                </a:solidFill>
              </a:rPr>
              <a:t>):</a:t>
            </a:r>
            <a:r>
              <a:rPr lang="it-IT" altLang="it-IT" sz="1900" b="1"/>
              <a:t> </a:t>
            </a:r>
            <a:r>
              <a:rPr lang="it-IT" altLang="it-IT" sz="1900"/>
              <a:t>decise dall’estero sulla base dell’andamento delle loro economie </a:t>
            </a:r>
            <a:r>
              <a:rPr lang="it-IT" altLang="it-IT" sz="1900">
                <a:cs typeface="Arial" panose="020B0604020202020204" pitchFamily="34" charset="0"/>
              </a:rPr>
              <a:t>► nel </a:t>
            </a:r>
            <a:r>
              <a:rPr lang="it-IT" altLang="it-IT" sz="1900" b="1">
                <a:cs typeface="Arial" panose="020B0604020202020204" pitchFamily="34" charset="0"/>
              </a:rPr>
              <a:t>breve periodo</a:t>
            </a:r>
            <a:r>
              <a:rPr lang="it-IT" altLang="it-IT" sz="1900">
                <a:cs typeface="Arial" panose="020B0604020202020204" pitchFamily="34" charset="0"/>
              </a:rPr>
              <a:t>, fuori dal modello, esportazioni </a:t>
            </a:r>
            <a:r>
              <a:rPr lang="it-IT" altLang="it-IT" sz="1900" b="1">
                <a:solidFill>
                  <a:srgbClr val="3333FF"/>
                </a:solidFill>
                <a:cs typeface="Arial" panose="020B0604020202020204" pitchFamily="34" charset="0"/>
              </a:rPr>
              <a:t>esogene</a:t>
            </a:r>
            <a:r>
              <a:rPr lang="it-IT" altLang="it-IT" sz="1900">
                <a:cs typeface="Arial" panose="020B0604020202020204" pitchFamily="34" charset="0"/>
              </a:rPr>
              <a:t> e date per </a:t>
            </a:r>
            <a:r>
              <a:rPr lang="it-IT" altLang="it-IT" sz="1900" b="1" i="1">
                <a:solidFill>
                  <a:srgbClr val="3333FF"/>
                </a:solidFill>
                <a:cs typeface="Arial" panose="020B0604020202020204" pitchFamily="34" charset="0"/>
              </a:rPr>
              <a:t>Z</a:t>
            </a:r>
            <a:r>
              <a:rPr lang="it-IT" altLang="it-IT" sz="1900" b="1" i="1" baseline="-25000">
                <a:solidFill>
                  <a:srgbClr val="3333FF"/>
                </a:solidFill>
                <a:cs typeface="Arial" panose="020B0604020202020204" pitchFamily="34" charset="0"/>
              </a:rPr>
              <a:t>0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1900"/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1900"/>
              <a:t>	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1900"/>
              <a:t>	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1900"/>
              <a:t>	NB: Nel </a:t>
            </a:r>
            <a:r>
              <a:rPr lang="it-IT" altLang="it-IT" sz="1900" b="1"/>
              <a:t>lungo periodo</a:t>
            </a:r>
            <a:r>
              <a:rPr lang="it-IT" altLang="it-IT" sz="1900"/>
              <a:t>, </a:t>
            </a:r>
            <a:r>
              <a:rPr lang="it-IT" altLang="it-IT" sz="1900" b="1" i="1">
                <a:solidFill>
                  <a:srgbClr val="3333FF"/>
                </a:solidFill>
              </a:rPr>
              <a:t>Z</a:t>
            </a:r>
            <a:r>
              <a:rPr lang="it-IT" altLang="it-IT" sz="1900"/>
              <a:t> dipende positivamente dalla </a:t>
            </a:r>
            <a:r>
              <a:rPr lang="it-IT" altLang="it-IT" sz="1900" b="1">
                <a:solidFill>
                  <a:srgbClr val="3333FF"/>
                </a:solidFill>
              </a:rPr>
              <a:t>competitività di prezzo</a:t>
            </a:r>
            <a:r>
              <a:rPr lang="it-IT" altLang="it-IT" sz="1900"/>
              <a:t> e dalla </a:t>
            </a:r>
            <a:r>
              <a:rPr lang="it-IT" altLang="it-IT" sz="1900" b="1">
                <a:solidFill>
                  <a:srgbClr val="3333FF"/>
                </a:solidFill>
              </a:rPr>
              <a:t>competitività non di prezzo</a:t>
            </a:r>
            <a:r>
              <a:rPr lang="it-IT" altLang="it-IT" sz="1900"/>
              <a:t> dell’economia nazionale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it-IT" altLang="it-IT" sz="1900"/>
          </a:p>
          <a:p>
            <a:pPr marL="457200" indent="-457200" eaLnBrk="1" hangingPunct="1">
              <a:lnSpc>
                <a:spcPct val="90000"/>
              </a:lnSpc>
            </a:pPr>
            <a:endParaRPr lang="it-IT" altLang="it-IT"/>
          </a:p>
          <a:p>
            <a:pPr marL="457200" indent="-457200" eaLnBrk="1" hangingPunct="1">
              <a:lnSpc>
                <a:spcPct val="90000"/>
              </a:lnSpc>
              <a:buClr>
                <a:srgbClr val="006699"/>
              </a:buClr>
            </a:pPr>
            <a:endParaRPr lang="it-IT" altLang="it-IT" sz="1800"/>
          </a:p>
          <a:p>
            <a:pPr marL="457200" indent="-457200" eaLnBrk="1" hangingPunct="1">
              <a:lnSpc>
                <a:spcPct val="90000"/>
              </a:lnSpc>
              <a:buClr>
                <a:srgbClr val="006699"/>
              </a:buClr>
            </a:pPr>
            <a:endParaRPr lang="it-IT" altLang="it-IT" sz="1800"/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A271AF80-B00C-446A-8222-66B97E13C10C}"/>
              </a:ext>
            </a:extLst>
          </p:cNvPr>
          <p:cNvGrpSpPr>
            <a:grpSpLocks/>
          </p:cNvGrpSpPr>
          <p:nvPr/>
        </p:nvGrpSpPr>
        <p:grpSpPr bwMode="auto">
          <a:xfrm>
            <a:off x="3490913" y="4365625"/>
            <a:ext cx="2305050" cy="561975"/>
            <a:chOff x="2063" y="2795"/>
            <a:chExt cx="1452" cy="354"/>
          </a:xfrm>
        </p:grpSpPr>
        <p:pic>
          <p:nvPicPr>
            <p:cNvPr id="41990" name="Picture 13">
              <a:extLst>
                <a:ext uri="{FF2B5EF4-FFF2-40B4-BE49-F238E27FC236}">
                  <a16:creationId xmlns:a16="http://schemas.microsoft.com/office/drawing/2014/main" id="{D4F00B7B-A116-490F-81DF-E119923262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" y="2840"/>
              <a:ext cx="816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91" name="Text Box 14">
              <a:extLst>
                <a:ext uri="{FF2B5EF4-FFF2-40B4-BE49-F238E27FC236}">
                  <a16:creationId xmlns:a16="http://schemas.microsoft.com/office/drawing/2014/main" id="{37C06BE8-4E5A-43BC-93C7-0316C6ED6A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3" y="2795"/>
              <a:ext cx="5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2000" b="0"/>
                <a:t>[22]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numero diapositiva 3">
            <a:extLst>
              <a:ext uri="{FF2B5EF4-FFF2-40B4-BE49-F238E27FC236}">
                <a16:creationId xmlns:a16="http://schemas.microsoft.com/office/drawing/2014/main" id="{9B2D6ECB-CCF5-4EAF-A48E-B68B44883B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7F813BC-A6B5-4344-BFB3-FD9926B4D484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800EB35-9709-427A-9148-17C12A902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Il modello del PIL: </a:t>
            </a:r>
            <a:br>
              <a:rPr lang="it-IT" altLang="it-IT" sz="2000"/>
            </a:br>
            <a:r>
              <a:rPr lang="it-IT" altLang="it-IT">
                <a:solidFill>
                  <a:schemeClr val="tx1"/>
                </a:solidFill>
              </a:rPr>
              <a:t>3.c) Le relazioni “strutturali” della domanda aggregata (</a:t>
            </a:r>
            <a:r>
              <a:rPr lang="it-IT" altLang="it-IT" i="1">
                <a:solidFill>
                  <a:schemeClr val="tx1"/>
                </a:solidFill>
              </a:rPr>
              <a:t>DA</a:t>
            </a:r>
            <a:r>
              <a:rPr lang="it-IT" altLang="it-IT">
                <a:solidFill>
                  <a:schemeClr val="tx1"/>
                </a:solidFill>
              </a:rPr>
              <a:t>)</a:t>
            </a:r>
            <a:endParaRPr lang="it-IT" altLang="it-IT" i="1">
              <a:solidFill>
                <a:schemeClr val="tx1"/>
              </a:solidFill>
            </a:endParaRPr>
          </a:p>
        </p:txBody>
      </p:sp>
      <p:sp>
        <p:nvSpPr>
          <p:cNvPr id="1074179" name="Rectangle 3">
            <a:extLst>
              <a:ext uri="{FF2B5EF4-FFF2-40B4-BE49-F238E27FC236}">
                <a16:creationId xmlns:a16="http://schemas.microsoft.com/office/drawing/2014/main" id="{525999F1-3B0B-4A68-AAC3-41BE34651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076450"/>
            <a:ext cx="7416800" cy="3944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700" b="1">
                <a:solidFill>
                  <a:srgbClr val="3333FF"/>
                </a:solidFill>
              </a:rPr>
              <a:t>	4. Esportazioni (</a:t>
            </a:r>
            <a:r>
              <a:rPr lang="it-IT" altLang="it-IT" sz="1700" b="1" i="1">
                <a:solidFill>
                  <a:srgbClr val="3333FF"/>
                </a:solidFill>
              </a:rPr>
              <a:t>Z</a:t>
            </a:r>
            <a:r>
              <a:rPr lang="it-IT" altLang="it-IT" sz="1700" b="1">
                <a:solidFill>
                  <a:srgbClr val="3333FF"/>
                </a:solidFill>
              </a:rPr>
              <a:t>) e importazioni (</a:t>
            </a:r>
            <a:r>
              <a:rPr lang="it-IT" altLang="it-IT" sz="1700" b="1" i="1">
                <a:solidFill>
                  <a:srgbClr val="3333FF"/>
                </a:solidFill>
              </a:rPr>
              <a:t>H</a:t>
            </a:r>
            <a:r>
              <a:rPr lang="it-IT" altLang="it-IT" sz="1700" b="1">
                <a:solidFill>
                  <a:srgbClr val="3333FF"/>
                </a:solidFill>
              </a:rPr>
              <a:t>)</a:t>
            </a:r>
            <a:r>
              <a:rPr lang="it-IT" altLang="it-IT" sz="1700" b="1" i="1">
                <a:solidFill>
                  <a:srgbClr val="3333FF"/>
                </a:solidFill>
              </a:rPr>
              <a:t> </a:t>
            </a:r>
            <a:r>
              <a:rPr lang="it-IT" altLang="it-IT" sz="1700" b="1" i="1">
                <a:cs typeface="Arial" panose="020B0604020202020204" pitchFamily="34" charset="0"/>
              </a:rPr>
              <a:t>► </a:t>
            </a:r>
            <a:r>
              <a:rPr lang="it-IT" altLang="it-IT" sz="1700" i="1"/>
              <a:t>Resto del Mondo (RdM) vs. economia nazionale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700" b="1"/>
              <a:t>	…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900" b="1"/>
              <a:t>	</a:t>
            </a:r>
            <a:r>
              <a:rPr lang="it-IT" altLang="it-IT" sz="1700" b="1">
                <a:solidFill>
                  <a:srgbClr val="3333FF"/>
                </a:solidFill>
              </a:rPr>
              <a:t>4.2. Importazioni (</a:t>
            </a:r>
            <a:r>
              <a:rPr lang="it-IT" altLang="it-IT" sz="1700" b="1" i="1">
                <a:solidFill>
                  <a:srgbClr val="3333FF"/>
                </a:solidFill>
              </a:rPr>
              <a:t>H</a:t>
            </a:r>
            <a:r>
              <a:rPr lang="it-IT" altLang="it-IT" sz="1700" b="1">
                <a:solidFill>
                  <a:srgbClr val="3333FF"/>
                </a:solidFill>
              </a:rPr>
              <a:t>):</a:t>
            </a:r>
            <a:r>
              <a:rPr lang="it-IT" altLang="it-IT" sz="1700" b="1"/>
              <a:t> </a:t>
            </a:r>
            <a:r>
              <a:rPr lang="it-IT" altLang="it-IT" sz="1700"/>
              <a:t>acquisti di beni/servizi rivolti dal </a:t>
            </a:r>
            <a:r>
              <a:rPr lang="it-IT" altLang="it-IT" sz="1700" b="1"/>
              <a:t>Paese</a:t>
            </a:r>
            <a:r>
              <a:rPr lang="it-IT" altLang="it-IT" sz="1700"/>
              <a:t> di riferimento al </a:t>
            </a:r>
            <a:r>
              <a:rPr lang="it-IT" altLang="it-IT" sz="1700" b="1"/>
              <a:t>RdM</a:t>
            </a:r>
            <a:r>
              <a:rPr lang="it-IT" altLang="it-IT" sz="1700"/>
              <a:t>; in forma lineare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it-IT" altLang="it-IT" sz="2600" b="1"/>
          </a:p>
          <a:p>
            <a:pPr marL="457200" indent="-457200" eaLnBrk="1" hangingPunct="1">
              <a:lnSpc>
                <a:spcPct val="80000"/>
              </a:lnSpc>
            </a:pPr>
            <a:endParaRPr lang="it-IT" altLang="it-IT" sz="1700" b="1">
              <a:solidFill>
                <a:srgbClr val="3333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>
                <a:solidFill>
                  <a:srgbClr val="3333FF"/>
                </a:solidFill>
              </a:rPr>
              <a:t>	4.2.1 Importazioni autonome (</a:t>
            </a:r>
            <a:r>
              <a:rPr lang="it-IT" altLang="it-IT" sz="1700" b="1" i="1">
                <a:solidFill>
                  <a:srgbClr val="3333FF"/>
                </a:solidFill>
              </a:rPr>
              <a:t>H</a:t>
            </a:r>
            <a:r>
              <a:rPr lang="it-IT" altLang="it-IT" sz="1700" b="1" i="1" baseline="-25000">
                <a:solidFill>
                  <a:srgbClr val="3333FF"/>
                </a:solidFill>
              </a:rPr>
              <a:t>0</a:t>
            </a:r>
            <a:r>
              <a:rPr lang="it-IT" altLang="it-IT" sz="1700" b="1">
                <a:solidFill>
                  <a:srgbClr val="3333FF"/>
                </a:solidFill>
              </a:rPr>
              <a:t>)</a:t>
            </a:r>
            <a:r>
              <a:rPr lang="it-IT" altLang="it-IT" sz="1700"/>
              <a:t>:</a:t>
            </a:r>
            <a:r>
              <a:rPr lang="it-IT" altLang="it-IT" sz="1700" b="1"/>
              <a:t> </a:t>
            </a:r>
            <a:r>
              <a:rPr lang="it-IT" altLang="it-IT" sz="1700"/>
              <a:t>non dipendenti dal livello del PIL (</a:t>
            </a:r>
            <a:r>
              <a:rPr lang="it-IT" altLang="it-IT" sz="1700" i="1"/>
              <a:t>Y</a:t>
            </a:r>
            <a:r>
              <a:rPr lang="it-IT" altLang="it-IT" sz="1700"/>
              <a:t>); importazioni per </a:t>
            </a:r>
            <a:r>
              <a:rPr lang="it-IT" altLang="it-IT" sz="1700" i="1"/>
              <a:t>Y</a:t>
            </a:r>
            <a:r>
              <a:rPr lang="it-IT" altLang="it-IT" sz="1700"/>
              <a:t> = 0 </a:t>
            </a:r>
            <a:r>
              <a:rPr lang="it-IT" altLang="it-IT" sz="1700">
                <a:cs typeface="Arial" panose="020B0604020202020204" pitchFamily="34" charset="0"/>
              </a:rPr>
              <a:t>►</a:t>
            </a:r>
            <a:r>
              <a:rPr lang="it-IT" altLang="it-IT" sz="1700"/>
              <a:t> </a:t>
            </a:r>
            <a:r>
              <a:rPr lang="it-IT" altLang="it-IT" sz="1700" b="1" i="1">
                <a:solidFill>
                  <a:srgbClr val="3333FF"/>
                </a:solidFill>
              </a:rPr>
              <a:t>importazioni essenziali</a:t>
            </a:r>
            <a:r>
              <a:rPr lang="it-IT" altLang="it-IT" sz="1700"/>
              <a:t> al Paese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it-IT" altLang="it-IT" sz="1900"/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900" b="1">
                <a:solidFill>
                  <a:srgbClr val="3333FF"/>
                </a:solidFill>
              </a:rPr>
              <a:t>	</a:t>
            </a:r>
            <a:r>
              <a:rPr lang="it-IT" altLang="it-IT" sz="1700" b="1">
                <a:solidFill>
                  <a:srgbClr val="3333FF"/>
                </a:solidFill>
              </a:rPr>
              <a:t>4.2.2. Importazioni indotte (</a:t>
            </a:r>
            <a:r>
              <a:rPr lang="it-IT" altLang="it-IT" sz="1700" b="1" i="1">
                <a:solidFill>
                  <a:srgbClr val="3333FF"/>
                </a:solidFill>
              </a:rPr>
              <a:t>hY</a:t>
            </a:r>
            <a:r>
              <a:rPr lang="it-IT" altLang="it-IT" sz="1700" b="1">
                <a:solidFill>
                  <a:srgbClr val="3333FF"/>
                </a:solidFill>
              </a:rPr>
              <a:t>)</a:t>
            </a:r>
            <a:r>
              <a:rPr lang="it-IT" altLang="it-IT" sz="1700">
                <a:solidFill>
                  <a:srgbClr val="3333FF"/>
                </a:solidFill>
              </a:rPr>
              <a:t>:</a:t>
            </a:r>
            <a:r>
              <a:rPr lang="it-IT" altLang="it-IT" sz="1700" b="1"/>
              <a:t> </a:t>
            </a:r>
            <a:r>
              <a:rPr lang="it-IT" altLang="it-IT" sz="1700"/>
              <a:t>dipendenti positivamente dal PIL (</a:t>
            </a:r>
            <a:r>
              <a:rPr lang="it-IT" altLang="it-IT" sz="1700" i="1"/>
              <a:t>Y</a:t>
            </a:r>
            <a:r>
              <a:rPr lang="it-IT" altLang="it-IT" sz="1700"/>
              <a:t>)  in base alla </a:t>
            </a:r>
            <a:r>
              <a:rPr lang="it-IT" altLang="it-IT" sz="1700" b="1" i="1">
                <a:solidFill>
                  <a:srgbClr val="3333FF"/>
                </a:solidFill>
              </a:rPr>
              <a:t>propensione marginale alle importazioni</a:t>
            </a:r>
            <a:r>
              <a:rPr lang="it-IT" altLang="it-IT" sz="1700"/>
              <a:t> (</a:t>
            </a:r>
            <a:r>
              <a:rPr lang="it-IT" altLang="it-IT" sz="1700" b="1" i="1">
                <a:solidFill>
                  <a:srgbClr val="3333FF"/>
                </a:solidFill>
              </a:rPr>
              <a:t>h</a:t>
            </a:r>
            <a:r>
              <a:rPr lang="it-IT" altLang="it-IT" sz="1700"/>
              <a:t>) 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it-IT" altLang="it-IT" sz="1700"/>
          </a:p>
          <a:p>
            <a:pPr marL="457200" indent="-457200" eaLnBrk="1" hangingPunct="1">
              <a:lnSpc>
                <a:spcPct val="80000"/>
              </a:lnSpc>
            </a:pPr>
            <a:endParaRPr lang="it-IT" altLang="it-IT" sz="1900" b="1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6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600"/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DA7C5033-D572-4DDC-9558-348847B6E23C}"/>
              </a:ext>
            </a:extLst>
          </p:cNvPr>
          <p:cNvGrpSpPr>
            <a:grpSpLocks/>
          </p:cNvGrpSpPr>
          <p:nvPr/>
        </p:nvGrpSpPr>
        <p:grpSpPr bwMode="auto">
          <a:xfrm>
            <a:off x="3203575" y="3627438"/>
            <a:ext cx="2808288" cy="495300"/>
            <a:chOff x="2109" y="2483"/>
            <a:chExt cx="1769" cy="312"/>
          </a:xfrm>
        </p:grpSpPr>
        <p:pic>
          <p:nvPicPr>
            <p:cNvPr id="44058" name="Picture 4">
              <a:extLst>
                <a:ext uri="{FF2B5EF4-FFF2-40B4-BE49-F238E27FC236}">
                  <a16:creationId xmlns:a16="http://schemas.microsoft.com/office/drawing/2014/main" id="{0B7C3CDD-072C-438E-BCDD-9447AB473A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" y="2529"/>
              <a:ext cx="1179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59" name="Text Box 5">
              <a:extLst>
                <a:ext uri="{FF2B5EF4-FFF2-40B4-BE49-F238E27FC236}">
                  <a16:creationId xmlns:a16="http://schemas.microsoft.com/office/drawing/2014/main" id="{333B74E3-FDB5-4C34-815A-349BE17ADB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9" y="2483"/>
              <a:ext cx="545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700" b="0"/>
                <a:t>[23]</a:t>
              </a:r>
            </a:p>
          </p:txBody>
        </p:sp>
      </p:grpSp>
      <p:sp>
        <p:nvSpPr>
          <p:cNvPr id="44038" name="AutoShape 8">
            <a:extLst>
              <a:ext uri="{FF2B5EF4-FFF2-40B4-BE49-F238E27FC236}">
                <a16:creationId xmlns:a16="http://schemas.microsoft.com/office/drawing/2014/main" id="{C6031030-0D8B-4852-959F-9FBFD5D2CA01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447925" y="6092825"/>
            <a:ext cx="424656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3" name="Group 64">
            <a:extLst>
              <a:ext uri="{FF2B5EF4-FFF2-40B4-BE49-F238E27FC236}">
                <a16:creationId xmlns:a16="http://schemas.microsoft.com/office/drawing/2014/main" id="{0B5DA5A7-7EB0-4304-A493-9D842DCBFCCD}"/>
              </a:ext>
            </a:extLst>
          </p:cNvPr>
          <p:cNvGrpSpPr>
            <a:grpSpLocks/>
          </p:cNvGrpSpPr>
          <p:nvPr/>
        </p:nvGrpSpPr>
        <p:grpSpPr bwMode="auto">
          <a:xfrm>
            <a:off x="5508625" y="5661025"/>
            <a:ext cx="2339975" cy="412750"/>
            <a:chOff x="3470" y="3702"/>
            <a:chExt cx="1474" cy="260"/>
          </a:xfrm>
        </p:grpSpPr>
        <p:grpSp>
          <p:nvGrpSpPr>
            <p:cNvPr id="44051" name="Group 40">
              <a:extLst>
                <a:ext uri="{FF2B5EF4-FFF2-40B4-BE49-F238E27FC236}">
                  <a16:creationId xmlns:a16="http://schemas.microsoft.com/office/drawing/2014/main" id="{2DCA513E-A9DB-423B-9A26-586DBA20E5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50" y="3702"/>
              <a:ext cx="794" cy="260"/>
              <a:chOff x="4238" y="4142"/>
              <a:chExt cx="794" cy="260"/>
            </a:xfrm>
          </p:grpSpPr>
          <p:sp>
            <p:nvSpPr>
              <p:cNvPr id="44053" name="Rectangle 35">
                <a:extLst>
                  <a:ext uri="{FF2B5EF4-FFF2-40B4-BE49-F238E27FC236}">
                    <a16:creationId xmlns:a16="http://schemas.microsoft.com/office/drawing/2014/main" id="{E4D433B6-17F2-4870-98AF-E4909E5A6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9" y="4160"/>
                <a:ext cx="93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100" b="0">
                    <a:solidFill>
                      <a:srgbClr val="000000"/>
                    </a:solidFill>
                  </a:rPr>
                  <a:t>1</a:t>
                </a:r>
                <a:endParaRPr lang="it-IT" altLang="it-IT"/>
              </a:p>
            </p:txBody>
          </p:sp>
          <p:sp>
            <p:nvSpPr>
              <p:cNvPr id="44054" name="Rectangle 36">
                <a:extLst>
                  <a:ext uri="{FF2B5EF4-FFF2-40B4-BE49-F238E27FC236}">
                    <a16:creationId xmlns:a16="http://schemas.microsoft.com/office/drawing/2014/main" id="{C617DA92-2F9E-4DDC-AE15-9B91FF823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8" y="4160"/>
                <a:ext cx="93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100" b="0">
                    <a:solidFill>
                      <a:srgbClr val="000000"/>
                    </a:solidFill>
                  </a:rPr>
                  <a:t>0</a:t>
                </a:r>
                <a:endParaRPr lang="it-IT" altLang="it-IT"/>
              </a:p>
            </p:txBody>
          </p:sp>
          <p:sp>
            <p:nvSpPr>
              <p:cNvPr id="44055" name="Rectangle 37">
                <a:extLst>
                  <a:ext uri="{FF2B5EF4-FFF2-40B4-BE49-F238E27FC236}">
                    <a16:creationId xmlns:a16="http://schemas.microsoft.com/office/drawing/2014/main" id="{6696E776-4A50-4FFB-BD58-B23D18D47A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8" y="4142"/>
                <a:ext cx="92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1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£</a:t>
                </a:r>
                <a:endParaRPr lang="it-IT" altLang="it-IT"/>
              </a:p>
            </p:txBody>
          </p:sp>
          <p:sp>
            <p:nvSpPr>
              <p:cNvPr id="44056" name="Rectangle 38">
                <a:extLst>
                  <a:ext uri="{FF2B5EF4-FFF2-40B4-BE49-F238E27FC236}">
                    <a16:creationId xmlns:a16="http://schemas.microsoft.com/office/drawing/2014/main" id="{C83CC83E-3955-4247-8DF8-487A7F20BE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7" y="4142"/>
                <a:ext cx="92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1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£</a:t>
                </a:r>
                <a:endParaRPr lang="it-IT" altLang="it-IT"/>
              </a:p>
            </p:txBody>
          </p:sp>
          <p:sp>
            <p:nvSpPr>
              <p:cNvPr id="44057" name="Rectangle 39">
                <a:extLst>
                  <a:ext uri="{FF2B5EF4-FFF2-40B4-BE49-F238E27FC236}">
                    <a16:creationId xmlns:a16="http://schemas.microsoft.com/office/drawing/2014/main" id="{CA9DA37C-9FA9-423E-B580-6229C8642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5" y="4160"/>
                <a:ext cx="93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100" b="0" i="1">
                    <a:solidFill>
                      <a:srgbClr val="000000"/>
                    </a:solidFill>
                  </a:rPr>
                  <a:t>h</a:t>
                </a:r>
                <a:endParaRPr lang="it-IT" altLang="it-IT"/>
              </a:p>
            </p:txBody>
          </p:sp>
        </p:grpSp>
        <p:sp>
          <p:nvSpPr>
            <p:cNvPr id="44052" name="Rectangle 41">
              <a:extLst>
                <a:ext uri="{FF2B5EF4-FFF2-40B4-BE49-F238E27FC236}">
                  <a16:creationId xmlns:a16="http://schemas.microsoft.com/office/drawing/2014/main" id="{DE40CC5C-8DFE-45BD-A779-56159E774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3748"/>
              <a:ext cx="40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700" b="0">
                  <a:solidFill>
                    <a:srgbClr val="000000"/>
                  </a:solidFill>
                </a:rPr>
                <a:t>[23tris]</a:t>
              </a:r>
              <a:endParaRPr lang="it-IT" altLang="it-IT" sz="1700" b="0"/>
            </a:p>
          </p:txBody>
        </p:sp>
      </p:grpSp>
      <p:grpSp>
        <p:nvGrpSpPr>
          <p:cNvPr id="5" name="Group 63">
            <a:extLst>
              <a:ext uri="{FF2B5EF4-FFF2-40B4-BE49-F238E27FC236}">
                <a16:creationId xmlns:a16="http://schemas.microsoft.com/office/drawing/2014/main" id="{4EC8FAAC-B7DF-493E-9893-64F436D88BAF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5589588"/>
            <a:ext cx="2246313" cy="827087"/>
            <a:chOff x="1020" y="3612"/>
            <a:chExt cx="1415" cy="521"/>
          </a:xfrm>
        </p:grpSpPr>
        <p:sp>
          <p:nvSpPr>
            <p:cNvPr id="44042" name="Rectangle 27">
              <a:extLst>
                <a:ext uri="{FF2B5EF4-FFF2-40B4-BE49-F238E27FC236}">
                  <a16:creationId xmlns:a16="http://schemas.microsoft.com/office/drawing/2014/main" id="{AFFD5858-01A5-430F-A765-F4F0F2EB5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3748"/>
              <a:ext cx="4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 b="0">
                  <a:solidFill>
                    <a:srgbClr val="000000"/>
                  </a:solidFill>
                </a:rPr>
                <a:t>[23bis]</a:t>
              </a:r>
              <a:endParaRPr lang="it-IT" altLang="it-IT" b="0"/>
            </a:p>
          </p:txBody>
        </p:sp>
        <p:grpSp>
          <p:nvGrpSpPr>
            <p:cNvPr id="44043" name="Group 61">
              <a:extLst>
                <a:ext uri="{FF2B5EF4-FFF2-40B4-BE49-F238E27FC236}">
                  <a16:creationId xmlns:a16="http://schemas.microsoft.com/office/drawing/2014/main" id="{D5E1BAC4-7388-4B23-BB1B-41B4D57D11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7" y="3612"/>
              <a:ext cx="598" cy="521"/>
              <a:chOff x="2271" y="3349"/>
              <a:chExt cx="598" cy="521"/>
            </a:xfrm>
          </p:grpSpPr>
          <p:sp>
            <p:nvSpPr>
              <p:cNvPr id="44044" name="Line 54">
                <a:extLst>
                  <a:ext uri="{FF2B5EF4-FFF2-40B4-BE49-F238E27FC236}">
                    <a16:creationId xmlns:a16="http://schemas.microsoft.com/office/drawing/2014/main" id="{6499CC10-761C-432D-90FA-3C305D89DA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2" y="3593"/>
                <a:ext cx="33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4045" name="Rectangle 55">
                <a:extLst>
                  <a:ext uri="{FF2B5EF4-FFF2-40B4-BE49-F238E27FC236}">
                    <a16:creationId xmlns:a16="http://schemas.microsoft.com/office/drawing/2014/main" id="{723C2271-0010-4F41-8A69-16C38BF46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" y="3617"/>
                <a:ext cx="11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200" b="0" i="1">
                    <a:solidFill>
                      <a:srgbClr val="000000"/>
                    </a:solidFill>
                  </a:rPr>
                  <a:t>Y</a:t>
                </a:r>
                <a:endParaRPr lang="it-IT" altLang="it-IT"/>
              </a:p>
            </p:txBody>
          </p:sp>
          <p:sp>
            <p:nvSpPr>
              <p:cNvPr id="44046" name="Rectangle 56">
                <a:extLst>
                  <a:ext uri="{FF2B5EF4-FFF2-40B4-BE49-F238E27FC236}">
                    <a16:creationId xmlns:a16="http://schemas.microsoft.com/office/drawing/2014/main" id="{5BA74892-9DC6-4ED9-9757-E97C81268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0" y="3368"/>
                <a:ext cx="12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200" b="0" i="1">
                    <a:solidFill>
                      <a:srgbClr val="000000"/>
                    </a:solidFill>
                  </a:rPr>
                  <a:t>H</a:t>
                </a:r>
                <a:endParaRPr lang="it-IT" altLang="it-IT"/>
              </a:p>
            </p:txBody>
          </p:sp>
          <p:sp>
            <p:nvSpPr>
              <p:cNvPr id="44047" name="Rectangle 57">
                <a:extLst>
                  <a:ext uri="{FF2B5EF4-FFF2-40B4-BE49-F238E27FC236}">
                    <a16:creationId xmlns:a16="http://schemas.microsoft.com/office/drawing/2014/main" id="{D4003EBD-8D1C-4DD1-8F5B-B6E49563C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1" y="3479"/>
                <a:ext cx="88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1800" i="1"/>
                  <a:t>h</a:t>
                </a:r>
              </a:p>
            </p:txBody>
          </p:sp>
          <p:sp>
            <p:nvSpPr>
              <p:cNvPr id="44048" name="Rectangle 58">
                <a:extLst>
                  <a:ext uri="{FF2B5EF4-FFF2-40B4-BE49-F238E27FC236}">
                    <a16:creationId xmlns:a16="http://schemas.microsoft.com/office/drawing/2014/main" id="{08010759-027D-4B02-91F9-92E17E711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3" y="3598"/>
                <a:ext cx="108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endParaRPr lang="it-IT" altLang="it-IT"/>
              </a:p>
            </p:txBody>
          </p:sp>
          <p:sp>
            <p:nvSpPr>
              <p:cNvPr id="44049" name="Rectangle 59">
                <a:extLst>
                  <a:ext uri="{FF2B5EF4-FFF2-40B4-BE49-F238E27FC236}">
                    <a16:creationId xmlns:a16="http://schemas.microsoft.com/office/drawing/2014/main" id="{B2D48D6F-414A-4F7A-B805-975355711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3" y="3349"/>
                <a:ext cx="108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endParaRPr lang="it-IT" altLang="it-IT"/>
              </a:p>
            </p:txBody>
          </p:sp>
          <p:sp>
            <p:nvSpPr>
              <p:cNvPr id="44050" name="Rectangle 60">
                <a:extLst>
                  <a:ext uri="{FF2B5EF4-FFF2-40B4-BE49-F238E27FC236}">
                    <a16:creationId xmlns:a16="http://schemas.microsoft.com/office/drawing/2014/main" id="{5854FC25-6EA4-4AAD-980A-1B1AE65CFD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1" y="3460"/>
                <a:ext cx="97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200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=</a:t>
                </a:r>
                <a:endParaRPr lang="it-IT" altLang="it-IT"/>
              </a:p>
            </p:txBody>
          </p:sp>
        </p:grpSp>
      </p:grpSp>
      <p:sp>
        <p:nvSpPr>
          <p:cNvPr id="1074241" name="Text Box 65">
            <a:extLst>
              <a:ext uri="{FF2B5EF4-FFF2-40B4-BE49-F238E27FC236}">
                <a16:creationId xmlns:a16="http://schemas.microsoft.com/office/drawing/2014/main" id="{D543D7E1-E8B9-4D02-8AEA-0ED9EF1BE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6165850"/>
            <a:ext cx="1223962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GB" altLang="it-IT"/>
              <a:t>Estremi esclusi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4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4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79" grpId="0" build="p"/>
      <p:bldP spid="10742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numero diapositiva 3">
            <a:extLst>
              <a:ext uri="{FF2B5EF4-FFF2-40B4-BE49-F238E27FC236}">
                <a16:creationId xmlns:a16="http://schemas.microsoft.com/office/drawing/2014/main" id="{A714F43D-16DA-4EB4-9A0C-F3F7620B87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9650055-A91C-4850-9040-42D7A1B208D0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1E6D068-8E04-4D48-981C-C3FF7A9C7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Il modello del PIL: </a:t>
            </a:r>
            <a:br>
              <a:rPr lang="it-IT" altLang="it-IT" sz="2000"/>
            </a:br>
            <a:r>
              <a:rPr lang="it-IT" altLang="it-IT">
                <a:solidFill>
                  <a:schemeClr val="tx1"/>
                </a:solidFill>
              </a:rPr>
              <a:t>3.c) Le relazioni “strutturali” della domanda aggregata (</a:t>
            </a:r>
            <a:r>
              <a:rPr lang="it-IT" altLang="it-IT" i="1">
                <a:solidFill>
                  <a:schemeClr val="tx1"/>
                </a:solidFill>
              </a:rPr>
              <a:t>DA</a:t>
            </a:r>
            <a:r>
              <a:rPr lang="it-IT" altLang="it-IT">
                <a:solidFill>
                  <a:schemeClr val="tx1"/>
                </a:solidFill>
              </a:rPr>
              <a:t>)</a:t>
            </a:r>
            <a:endParaRPr lang="it-IT" altLang="it-IT" i="1">
              <a:solidFill>
                <a:schemeClr val="tx1"/>
              </a:solidFill>
            </a:endParaRPr>
          </a:p>
        </p:txBody>
      </p:sp>
      <p:sp>
        <p:nvSpPr>
          <p:cNvPr id="1078275" name="Rectangle 3">
            <a:extLst>
              <a:ext uri="{FF2B5EF4-FFF2-40B4-BE49-F238E27FC236}">
                <a16:creationId xmlns:a16="http://schemas.microsoft.com/office/drawing/2014/main" id="{0C6EC709-7B3E-467D-8C0B-86E1C136F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219325"/>
            <a:ext cx="7416800" cy="3873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900" b="1">
                <a:solidFill>
                  <a:srgbClr val="3333FF"/>
                </a:solidFill>
              </a:rPr>
              <a:t>	4. Esportazioni (</a:t>
            </a:r>
            <a:r>
              <a:rPr lang="it-IT" altLang="it-IT" sz="1900" b="1" i="1">
                <a:solidFill>
                  <a:srgbClr val="3333FF"/>
                </a:solidFill>
              </a:rPr>
              <a:t>Z</a:t>
            </a:r>
            <a:r>
              <a:rPr lang="it-IT" altLang="it-IT" sz="1900" b="1">
                <a:solidFill>
                  <a:srgbClr val="3333FF"/>
                </a:solidFill>
              </a:rPr>
              <a:t>) e importazioni (</a:t>
            </a:r>
            <a:r>
              <a:rPr lang="it-IT" altLang="it-IT" sz="1900" b="1" i="1">
                <a:solidFill>
                  <a:srgbClr val="3333FF"/>
                </a:solidFill>
              </a:rPr>
              <a:t>H</a:t>
            </a:r>
            <a:r>
              <a:rPr lang="it-IT" altLang="it-IT" sz="1900" b="1">
                <a:solidFill>
                  <a:srgbClr val="3333FF"/>
                </a:solidFill>
              </a:rPr>
              <a:t>)</a:t>
            </a:r>
            <a:r>
              <a:rPr lang="it-IT" altLang="it-IT" sz="1900" b="1" i="1">
                <a:solidFill>
                  <a:srgbClr val="3333FF"/>
                </a:solidFill>
              </a:rPr>
              <a:t> </a:t>
            </a:r>
            <a:r>
              <a:rPr lang="it-IT" altLang="it-IT" sz="1900" b="1" i="1">
                <a:cs typeface="Arial" panose="020B0604020202020204" pitchFamily="34" charset="0"/>
              </a:rPr>
              <a:t>► </a:t>
            </a:r>
            <a:r>
              <a:rPr lang="it-IT" altLang="it-IT" sz="1900" i="1"/>
              <a:t>Resto del Mondo (RdM) vs. economia nazionale</a:t>
            </a:r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1900" b="1"/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3000" b="1"/>
              <a:t>	</a:t>
            </a:r>
            <a:r>
              <a:rPr lang="it-IT" altLang="it-IT" sz="1900" b="1">
                <a:solidFill>
                  <a:srgbClr val="3333FF"/>
                </a:solidFill>
              </a:rPr>
              <a:t>4.3. Esportazioni nette (</a:t>
            </a:r>
            <a:r>
              <a:rPr lang="it-IT" altLang="it-IT" sz="1900" b="1" i="1">
                <a:solidFill>
                  <a:srgbClr val="3333FF"/>
                </a:solidFill>
              </a:rPr>
              <a:t>X</a:t>
            </a:r>
            <a:r>
              <a:rPr lang="it-IT" altLang="it-IT" sz="1900" b="1">
                <a:solidFill>
                  <a:srgbClr val="3333FF"/>
                </a:solidFill>
              </a:rPr>
              <a:t>)</a:t>
            </a:r>
            <a:r>
              <a:rPr lang="it-IT" altLang="it-IT" sz="1900">
                <a:solidFill>
                  <a:srgbClr val="3333FF"/>
                </a:solidFill>
              </a:rPr>
              <a:t>:</a:t>
            </a:r>
            <a:r>
              <a:rPr lang="it-IT" altLang="it-IT" sz="1900" b="1"/>
              <a:t> </a:t>
            </a:r>
            <a:r>
              <a:rPr lang="it-IT" altLang="it-IT" sz="1900"/>
              <a:t>differenza tra esportazioni </a:t>
            </a:r>
            <a:r>
              <a:rPr lang="it-IT" altLang="it-IT" sz="1900" i="1"/>
              <a:t>tout court</a:t>
            </a:r>
            <a:r>
              <a:rPr lang="it-IT" altLang="it-IT" sz="1900"/>
              <a:t> e importazioni</a:t>
            </a:r>
          </a:p>
          <a:p>
            <a:pPr marL="457200" indent="-457200" eaLnBrk="1" hangingPunct="1"/>
            <a:endParaRPr lang="it-IT" altLang="it-IT" sz="3000"/>
          </a:p>
          <a:p>
            <a:pPr marL="457200" indent="-457200" eaLnBrk="1" hangingPunct="1"/>
            <a:endParaRPr lang="it-IT" altLang="it-IT" sz="1900" b="1"/>
          </a:p>
          <a:p>
            <a:pPr marL="457200" indent="-457200" eaLnBrk="1" hangingPunct="1"/>
            <a:r>
              <a:rPr lang="it-IT" altLang="it-IT" sz="1900"/>
              <a:t>dove </a:t>
            </a:r>
            <a:r>
              <a:rPr lang="it-IT" altLang="it-IT" sz="1900" b="1" i="1">
                <a:solidFill>
                  <a:srgbClr val="3333FF"/>
                </a:solidFill>
              </a:rPr>
              <a:t>X</a:t>
            </a:r>
            <a:r>
              <a:rPr lang="it-IT" altLang="it-IT" sz="1900" b="1" i="1" baseline="-25000">
                <a:solidFill>
                  <a:srgbClr val="3333FF"/>
                </a:solidFill>
              </a:rPr>
              <a:t>0</a:t>
            </a:r>
            <a:r>
              <a:rPr lang="it-IT" altLang="it-IT" sz="1900"/>
              <a:t> </a:t>
            </a:r>
            <a:r>
              <a:rPr lang="it-IT" altLang="it-IT" sz="1900">
                <a:solidFill>
                  <a:srgbClr val="3333FF"/>
                </a:solidFill>
              </a:rPr>
              <a:t>= </a:t>
            </a:r>
            <a:r>
              <a:rPr lang="it-IT" altLang="it-IT" sz="1900" b="1" i="1">
                <a:solidFill>
                  <a:srgbClr val="3333FF"/>
                </a:solidFill>
              </a:rPr>
              <a:t>Z</a:t>
            </a:r>
            <a:r>
              <a:rPr lang="it-IT" altLang="it-IT" sz="1900" b="1" baseline="-25000">
                <a:solidFill>
                  <a:srgbClr val="3333FF"/>
                </a:solidFill>
              </a:rPr>
              <a:t>0</a:t>
            </a:r>
            <a:r>
              <a:rPr lang="it-IT" altLang="it-IT" sz="1900" baseline="-25000">
                <a:solidFill>
                  <a:srgbClr val="3333FF"/>
                </a:solidFill>
              </a:rPr>
              <a:t> </a:t>
            </a:r>
            <a:r>
              <a:rPr lang="it-IT" altLang="it-IT" sz="1900">
                <a:solidFill>
                  <a:srgbClr val="3333FF"/>
                </a:solidFill>
              </a:rPr>
              <a:t>- </a:t>
            </a:r>
            <a:r>
              <a:rPr lang="it-IT" altLang="it-IT" sz="1900" b="1" i="1">
                <a:solidFill>
                  <a:srgbClr val="3333FF"/>
                </a:solidFill>
              </a:rPr>
              <a:t>H</a:t>
            </a:r>
            <a:r>
              <a:rPr lang="it-IT" altLang="it-IT" sz="1900" b="1" i="1" baseline="-25000">
                <a:solidFill>
                  <a:srgbClr val="3333FF"/>
                </a:solidFill>
              </a:rPr>
              <a:t>0</a:t>
            </a:r>
            <a:r>
              <a:rPr lang="it-IT" altLang="it-IT" sz="3000">
                <a:solidFill>
                  <a:srgbClr val="006699"/>
                </a:solidFill>
              </a:rPr>
              <a:t>	</a:t>
            </a:r>
            <a:endParaRPr lang="it-IT" altLang="it-IT" sz="3000" i="1"/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3000" b="1" i="1"/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2500"/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2500"/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3E2C8BC4-84D3-4914-A462-8D7A173E0997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4237038"/>
            <a:ext cx="6840538" cy="560387"/>
            <a:chOff x="930" y="2553"/>
            <a:chExt cx="4309" cy="353"/>
          </a:xfrm>
        </p:grpSpPr>
        <p:pic>
          <p:nvPicPr>
            <p:cNvPr id="46086" name="Picture 5">
              <a:extLst>
                <a:ext uri="{FF2B5EF4-FFF2-40B4-BE49-F238E27FC236}">
                  <a16:creationId xmlns:a16="http://schemas.microsoft.com/office/drawing/2014/main" id="{93A8979E-7080-4869-B38A-D5B699B952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" y="2568"/>
              <a:ext cx="3777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87" name="Text Box 6">
              <a:extLst>
                <a:ext uri="{FF2B5EF4-FFF2-40B4-BE49-F238E27FC236}">
                  <a16:creationId xmlns:a16="http://schemas.microsoft.com/office/drawing/2014/main" id="{35AFEA07-DD77-4ECD-B4A4-E07ABC9C1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2553"/>
              <a:ext cx="635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 b="0"/>
                <a:t>[24]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numero diapositiva 3">
            <a:extLst>
              <a:ext uri="{FF2B5EF4-FFF2-40B4-BE49-F238E27FC236}">
                <a16:creationId xmlns:a16="http://schemas.microsoft.com/office/drawing/2014/main" id="{1E7EC5E9-24C5-4CFA-9D8E-09FE3E44F2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D405405-31CE-4BEC-9054-99A3E2E7F572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FF54410C-0A4C-4816-BDD0-CF825B931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4) La determinazione del PIL di equilibrio</a:t>
            </a:r>
          </a:p>
        </p:txBody>
      </p:sp>
      <p:sp>
        <p:nvSpPr>
          <p:cNvPr id="1082371" name="Rectangle 3">
            <a:extLst>
              <a:ext uri="{FF2B5EF4-FFF2-40B4-BE49-F238E27FC236}">
                <a16:creationId xmlns:a16="http://schemas.microsoft.com/office/drawing/2014/main" id="{353ABD81-6CD7-43E5-B0CD-2265D1A32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2206625"/>
            <a:ext cx="7488237" cy="453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100" b="1" dirty="0">
                <a:solidFill>
                  <a:srgbClr val="006699"/>
                </a:solidFill>
              </a:rPr>
              <a:t>Quale configurazione di PIL (</a:t>
            </a:r>
            <a:r>
              <a:rPr lang="it-IT" altLang="it-IT" sz="2100" b="1" i="1" dirty="0">
                <a:solidFill>
                  <a:srgbClr val="006699"/>
                </a:solidFill>
              </a:rPr>
              <a:t>Y) </a:t>
            </a:r>
            <a:r>
              <a:rPr lang="it-IT" altLang="it-IT" sz="2100" b="1" dirty="0">
                <a:solidFill>
                  <a:srgbClr val="006699"/>
                </a:solidFill>
              </a:rPr>
              <a:t>stiamo cercando? </a:t>
            </a:r>
            <a:r>
              <a:rPr lang="it-IT" altLang="it-IT" sz="2100" dirty="0"/>
              <a:t>Il PIL di equilibrio, per cui cioè</a:t>
            </a:r>
            <a:endParaRPr lang="it-IT" altLang="it-IT" sz="2100" b="1" dirty="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 b="1" dirty="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 b="1" dirty="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2100" b="1" dirty="0">
                <a:solidFill>
                  <a:srgbClr val="006699"/>
                </a:solidFill>
              </a:rPr>
              <a:t>	</a:t>
            </a:r>
            <a:endParaRPr lang="it-IT" altLang="it-IT" sz="2100" dirty="0">
              <a:solidFill>
                <a:srgbClr val="FF330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 dirty="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100" b="1" dirty="0">
                <a:solidFill>
                  <a:srgbClr val="006699"/>
                </a:solidFill>
              </a:rPr>
              <a:t>NB1:</a:t>
            </a:r>
            <a:r>
              <a:rPr lang="it-IT" altLang="it-IT" sz="2100" dirty="0"/>
              <a:t> </a:t>
            </a:r>
            <a:r>
              <a:rPr lang="it-IT" altLang="it-IT" sz="2100" b="1" dirty="0"/>
              <a:t>componenti di spesa programmatiche</a:t>
            </a:r>
            <a:r>
              <a:rPr lang="it-IT" altLang="it-IT" sz="2100" dirty="0"/>
              <a:t>, e non consuntive (come nella [10] di Cap.7 // Conto delle Risorse e degli Impieghi);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100" dirty="0"/>
              <a:t>es. </a:t>
            </a:r>
            <a:r>
              <a:rPr lang="it-IT" altLang="it-IT" sz="2100" b="1" i="1" dirty="0"/>
              <a:t>C</a:t>
            </a:r>
            <a:r>
              <a:rPr lang="it-IT" altLang="it-IT" sz="2100" dirty="0"/>
              <a:t> = quanto le famiglie hanno “programmato” di spendere, e non quanto hanno speso effettivamente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 dirty="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100" b="1" dirty="0">
                <a:solidFill>
                  <a:srgbClr val="006699"/>
                </a:solidFill>
              </a:rPr>
              <a:t>NB2:</a:t>
            </a:r>
            <a:r>
              <a:rPr lang="it-IT" altLang="it-IT" sz="2100" dirty="0"/>
              <a:t> </a:t>
            </a:r>
            <a:r>
              <a:rPr lang="it-IT" altLang="it-IT" sz="2100" b="1" dirty="0"/>
              <a:t>un’uguaglianza</a:t>
            </a:r>
            <a:r>
              <a:rPr lang="it-IT" altLang="it-IT" sz="2100" dirty="0"/>
              <a:t> che, </a:t>
            </a:r>
            <a:r>
              <a:rPr lang="it-IT" altLang="it-IT" sz="2100" b="1" dirty="0"/>
              <a:t>ex-ante</a:t>
            </a:r>
            <a:r>
              <a:rPr lang="it-IT" altLang="it-IT" sz="2100" dirty="0"/>
              <a:t>, può valere o meno, e non un’identità che vale sempre ex-post (come nella [10] di Cap.11 // Conto delle Risorse e degli Impieghi)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 b="1" dirty="0">
              <a:solidFill>
                <a:srgbClr val="006699"/>
              </a:solidFill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87A1247B-FCDE-477B-B5F0-FA03EAD7CC8C}"/>
              </a:ext>
            </a:extLst>
          </p:cNvPr>
          <p:cNvGrpSpPr>
            <a:grpSpLocks/>
          </p:cNvGrpSpPr>
          <p:nvPr/>
        </p:nvGrpSpPr>
        <p:grpSpPr bwMode="auto">
          <a:xfrm>
            <a:off x="2268538" y="3103563"/>
            <a:ext cx="4894262" cy="469900"/>
            <a:chOff x="1429" y="1864"/>
            <a:chExt cx="3083" cy="296"/>
          </a:xfrm>
        </p:grpSpPr>
        <p:sp>
          <p:nvSpPr>
            <p:cNvPr id="48138" name="Text Box 5">
              <a:extLst>
                <a:ext uri="{FF2B5EF4-FFF2-40B4-BE49-F238E27FC236}">
                  <a16:creationId xmlns:a16="http://schemas.microsoft.com/office/drawing/2014/main" id="{BF8F1559-F7FB-4BA3-9840-DC48DB565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1864"/>
              <a:ext cx="81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900" b="0"/>
                <a:t>[3] &amp; [25]</a:t>
              </a:r>
            </a:p>
          </p:txBody>
        </p:sp>
        <p:pic>
          <p:nvPicPr>
            <p:cNvPr id="48139" name="Picture 6">
              <a:extLst>
                <a:ext uri="{FF2B5EF4-FFF2-40B4-BE49-F238E27FC236}">
                  <a16:creationId xmlns:a16="http://schemas.microsoft.com/office/drawing/2014/main" id="{B0813F84-DDDE-4CD6-B958-29AD22D950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1919"/>
              <a:ext cx="2086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0">
            <a:extLst>
              <a:ext uri="{FF2B5EF4-FFF2-40B4-BE49-F238E27FC236}">
                <a16:creationId xmlns:a16="http://schemas.microsoft.com/office/drawing/2014/main" id="{C5344ED6-A04D-4EBE-A924-1AD7AE827187}"/>
              </a:ext>
            </a:extLst>
          </p:cNvPr>
          <p:cNvGrpSpPr>
            <a:grpSpLocks/>
          </p:cNvGrpSpPr>
          <p:nvPr/>
        </p:nvGrpSpPr>
        <p:grpSpPr bwMode="auto">
          <a:xfrm>
            <a:off x="3492500" y="3573463"/>
            <a:ext cx="3578225" cy="647700"/>
            <a:chOff x="2200" y="2251"/>
            <a:chExt cx="2254" cy="408"/>
          </a:xfrm>
        </p:grpSpPr>
        <p:sp>
          <p:nvSpPr>
            <p:cNvPr id="48136" name="Line 8">
              <a:extLst>
                <a:ext uri="{FF2B5EF4-FFF2-40B4-BE49-F238E27FC236}">
                  <a16:creationId xmlns:a16="http://schemas.microsoft.com/office/drawing/2014/main" id="{3E3DFE78-202B-4E01-8BF6-82FD92F7B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4" y="2251"/>
              <a:ext cx="12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  <p:sp>
          <p:nvSpPr>
            <p:cNvPr id="48137" name="Line 9">
              <a:extLst>
                <a:ext uri="{FF2B5EF4-FFF2-40B4-BE49-F238E27FC236}">
                  <a16:creationId xmlns:a16="http://schemas.microsoft.com/office/drawing/2014/main" id="{3FDE4DD1-5249-411B-A15A-693A4783C2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0" y="2251"/>
              <a:ext cx="1587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</p:grpSp>
      <p:sp>
        <p:nvSpPr>
          <p:cNvPr id="1082379" name="Line 11">
            <a:extLst>
              <a:ext uri="{FF2B5EF4-FFF2-40B4-BE49-F238E27FC236}">
                <a16:creationId xmlns:a16="http://schemas.microsoft.com/office/drawing/2014/main" id="{1942DBB6-E452-478F-A281-C41236A76D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95513" y="3429000"/>
            <a:ext cx="2016125" cy="252095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3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numero diapositiva 4">
            <a:extLst>
              <a:ext uri="{FF2B5EF4-FFF2-40B4-BE49-F238E27FC236}">
                <a16:creationId xmlns:a16="http://schemas.microsoft.com/office/drawing/2014/main" id="{D6AC3674-0413-418F-8379-4E02DAA9A7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EB308D7D-7BDE-4A0E-B6FC-406E035A145E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CD3FBF7D-9C81-498A-A9D7-E491BA5D7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4) La determinazione del PIL di equilibrio</a:t>
            </a:r>
            <a:endParaRPr lang="it-IT" altLang="it-IT" i="1">
              <a:solidFill>
                <a:schemeClr val="tx1"/>
              </a:solidFill>
            </a:endParaRPr>
          </a:p>
        </p:txBody>
      </p:sp>
      <p:sp>
        <p:nvSpPr>
          <p:cNvPr id="1207299" name="Rectangle 3">
            <a:extLst>
              <a:ext uri="{FF2B5EF4-FFF2-40B4-BE49-F238E27FC236}">
                <a16:creationId xmlns:a16="http://schemas.microsoft.com/office/drawing/2014/main" id="{177F27A8-25FA-4334-AB87-E26A78A5A1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403350" y="2276475"/>
            <a:ext cx="684053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Clr>
                <a:srgbClr val="006699"/>
              </a:buClr>
            </a:pPr>
            <a:r>
              <a:rPr lang="it-IT" altLang="it-IT" sz="1800" b="1">
                <a:solidFill>
                  <a:srgbClr val="006699"/>
                </a:solidFill>
              </a:rPr>
              <a:t>In che modo cerchiamo il PIL di equilibrio? </a:t>
            </a:r>
            <a:r>
              <a:rPr lang="it-IT" altLang="it-IT" sz="1800"/>
              <a:t>2 strade “equivalenti”</a:t>
            </a:r>
          </a:p>
          <a:p>
            <a:pPr marL="838200" lvl="1" indent="-381000" eaLnBrk="1" hangingPunct="1">
              <a:buSzTx/>
              <a:buFontTx/>
              <a:buAutoNum type="alphaLcPeriod"/>
            </a:pPr>
            <a:r>
              <a:rPr lang="it-IT" altLang="it-IT" sz="1800" b="1">
                <a:ea typeface="ＭＳ Ｐゴシック" panose="020B0600070205080204" pitchFamily="34" charset="-128"/>
              </a:rPr>
              <a:t>Strada algebrica:</a:t>
            </a:r>
            <a:r>
              <a:rPr lang="it-IT" altLang="it-IT" sz="1800">
                <a:ea typeface="ＭＳ Ｐゴシック" panose="020B0600070205080204" pitchFamily="34" charset="-128"/>
              </a:rPr>
              <a:t> sostituire nella [3/25] le componenti di </a:t>
            </a:r>
            <a:r>
              <a:rPr lang="it-IT" altLang="it-IT" sz="1800" b="1" i="1">
                <a:ea typeface="ＭＳ Ｐゴシック" panose="020B0600070205080204" pitchFamily="34" charset="-128"/>
              </a:rPr>
              <a:t>DA</a:t>
            </a:r>
            <a:r>
              <a:rPr lang="it-IT" altLang="it-IT" sz="1800">
                <a:ea typeface="ＭＳ Ｐゴシック" panose="020B0600070205080204" pitchFamily="34" charset="-128"/>
              </a:rPr>
              <a:t> ed esprimere </a:t>
            </a:r>
            <a:r>
              <a:rPr lang="it-IT" altLang="it-IT" sz="1800" b="1" i="1">
                <a:ea typeface="ＭＳ Ｐゴシック" panose="020B0600070205080204" pitchFamily="34" charset="-128"/>
              </a:rPr>
              <a:t>Y</a:t>
            </a:r>
            <a:r>
              <a:rPr lang="it-IT" altLang="it-IT" sz="1800">
                <a:ea typeface="ＭＳ Ｐゴシック" panose="020B0600070205080204" pitchFamily="34" charset="-128"/>
              </a:rPr>
              <a:t> in funzione delle “esogene”</a:t>
            </a:r>
          </a:p>
          <a:p>
            <a:pPr marL="838200" lvl="1" indent="-381000" eaLnBrk="1" hangingPunct="1">
              <a:buSzTx/>
              <a:buFontTx/>
              <a:buAutoNum type="alphaLcPeriod"/>
            </a:pPr>
            <a:r>
              <a:rPr lang="it-IT" altLang="it-IT" sz="1800" b="1">
                <a:ea typeface="ＭＳ Ｐゴシック" panose="020B0600070205080204" pitchFamily="34" charset="-128"/>
              </a:rPr>
              <a:t>Strada grafica:</a:t>
            </a:r>
            <a:r>
              <a:rPr lang="it-IT" altLang="it-IT" sz="1800">
                <a:ea typeface="ＭＳ Ｐゴシック" panose="020B0600070205080204" pitchFamily="34" charset="-128"/>
              </a:rPr>
              <a:t> intersezione tra la rappresentazione grafica della </a:t>
            </a:r>
            <a:r>
              <a:rPr lang="it-IT" altLang="it-IT" sz="1800" b="1" i="1">
                <a:ea typeface="ＭＳ Ｐゴシック" panose="020B0600070205080204" pitchFamily="34" charset="-128"/>
              </a:rPr>
              <a:t>DA</a:t>
            </a:r>
            <a:r>
              <a:rPr lang="it-IT" altLang="it-IT" sz="1800" i="1">
                <a:ea typeface="ＭＳ Ｐゴシック" panose="020B0600070205080204" pitchFamily="34" charset="-128"/>
              </a:rPr>
              <a:t> </a:t>
            </a:r>
            <a:r>
              <a:rPr lang="it-IT" altLang="it-IT" sz="1800">
                <a:ea typeface="ＭＳ Ｐゴシック" panose="020B0600070205080204" pitchFamily="34" charset="-128"/>
              </a:rPr>
              <a:t>e la retta di </a:t>
            </a:r>
            <a:r>
              <a:rPr lang="it-IT" altLang="it-IT" sz="1800" b="1" i="1">
                <a:ea typeface="ＭＳ Ｐゴシック" panose="020B0600070205080204" pitchFamily="34" charset="-128"/>
              </a:rPr>
              <a:t>Hansen</a:t>
            </a:r>
            <a:r>
              <a:rPr lang="it-IT" altLang="it-IT" sz="1800">
                <a:ea typeface="ＭＳ Ｐゴシック" panose="020B0600070205080204" pitchFamily="34" charset="-128"/>
              </a:rPr>
              <a:t>)</a:t>
            </a:r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1800" b="1">
              <a:solidFill>
                <a:srgbClr val="006699"/>
              </a:solidFill>
            </a:endParaRPr>
          </a:p>
          <a:p>
            <a:pPr marL="457200" indent="-457200" eaLnBrk="1" hangingPunct="1">
              <a:buClr>
                <a:srgbClr val="006699"/>
              </a:buClr>
            </a:pPr>
            <a:r>
              <a:rPr lang="it-IT" altLang="it-IT" sz="1800" b="1">
                <a:solidFill>
                  <a:srgbClr val="006699"/>
                </a:solidFill>
              </a:rPr>
              <a:t>Con riferimento a quale sistema economico lo cerchiamo? Diverse ipotesi:</a:t>
            </a:r>
          </a:p>
          <a:p>
            <a:pPr marL="838200" lvl="1" indent="-381000" eaLnBrk="1" hangingPunct="1">
              <a:buSzTx/>
              <a:buFontTx/>
              <a:buAutoNum type="arabicPeriod"/>
            </a:pPr>
            <a:r>
              <a:rPr lang="it-IT" altLang="it-IT" sz="1800">
                <a:ea typeface="ＭＳ Ｐゴシック" panose="020B0600070205080204" pitchFamily="34" charset="-128"/>
              </a:rPr>
              <a:t>Sistema economico </a:t>
            </a:r>
            <a:r>
              <a:rPr lang="it-IT" altLang="it-IT" sz="1800" b="1">
                <a:ea typeface="ＭＳ Ｐゴシック" panose="020B0600070205080204" pitchFamily="34" charset="-128"/>
              </a:rPr>
              <a:t>aperto</a:t>
            </a:r>
            <a:r>
              <a:rPr lang="it-IT" altLang="it-IT" sz="1800">
                <a:ea typeface="ＭＳ Ｐゴシック" panose="020B0600070205080204" pitchFamily="34" charset="-128"/>
              </a:rPr>
              <a:t> agli scambi con l’estero con tassazione fissa (Parag. 12.3.1)</a:t>
            </a:r>
          </a:p>
          <a:p>
            <a:pPr marL="838200" lvl="1" indent="-381000" eaLnBrk="1" hangingPunct="1">
              <a:buSzTx/>
              <a:buFontTx/>
              <a:buAutoNum type="arabicPeriod"/>
            </a:pPr>
            <a:r>
              <a:rPr lang="it-IT" altLang="it-IT" sz="1800">
                <a:ea typeface="ＭＳ Ｐゴシック" panose="020B0600070205080204" pitchFamily="34" charset="-128"/>
              </a:rPr>
              <a:t>Sistema economico </a:t>
            </a:r>
            <a:r>
              <a:rPr lang="it-IT" altLang="it-IT" sz="1800" b="1">
                <a:ea typeface="ＭＳ Ｐゴシック" panose="020B0600070205080204" pitchFamily="34" charset="-128"/>
              </a:rPr>
              <a:t>chiuso</a:t>
            </a:r>
            <a:r>
              <a:rPr lang="it-IT" altLang="it-IT" sz="1800">
                <a:ea typeface="ＭＳ Ｐゴシック" panose="020B0600070205080204" pitchFamily="34" charset="-128"/>
              </a:rPr>
              <a:t> agli scambi con l’estero senza imposizione e con imposizione proporzionale al reddito (Parag. 12.3.3)</a:t>
            </a:r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1800" b="1">
              <a:solidFill>
                <a:srgbClr val="006699"/>
              </a:solidFill>
            </a:endParaRPr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2100"/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0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0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0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0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0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0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0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7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egnaposto numero diapositiva 3">
            <a:extLst>
              <a:ext uri="{FF2B5EF4-FFF2-40B4-BE49-F238E27FC236}">
                <a16:creationId xmlns:a16="http://schemas.microsoft.com/office/drawing/2014/main" id="{762D5C77-8E35-490D-A471-4B6E7D0E4B98}"/>
              </a:ext>
            </a:extLst>
          </p:cNvPr>
          <p:cNvSpPr txBox="1">
            <a:spLocks noGrp="1"/>
          </p:cNvSpPr>
          <p:nvPr/>
        </p:nvSpPr>
        <p:spPr bwMode="auto">
          <a:xfrm>
            <a:off x="84138" y="5946775"/>
            <a:ext cx="587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984849B-68EC-423D-94E1-1FA9BA2D9E3C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ACD3BD61-4F77-465E-9F43-9F851AC275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4) La determinazione del PIL di equilibrio: bis</a:t>
            </a:r>
          </a:p>
        </p:txBody>
      </p:sp>
      <p:sp>
        <p:nvSpPr>
          <p:cNvPr id="1082371" name="Rectangle 3">
            <a:extLst>
              <a:ext uri="{FF2B5EF4-FFF2-40B4-BE49-F238E27FC236}">
                <a16:creationId xmlns:a16="http://schemas.microsoft.com/office/drawing/2014/main" id="{AB42C425-A75A-48A9-8700-89E87E09FA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87450" y="2636838"/>
            <a:ext cx="7488238" cy="45354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buClr>
                <a:srgbClr val="006699"/>
              </a:buClr>
            </a:pPr>
            <a:r>
              <a:rPr lang="it-IT" altLang="it-IT" sz="2000" b="1">
                <a:solidFill>
                  <a:srgbClr val="006699"/>
                </a:solidFill>
              </a:rPr>
              <a:t>Quale configurazione di PIL (</a:t>
            </a:r>
            <a:r>
              <a:rPr lang="it-IT" altLang="it-IT" sz="2000" b="1" i="1">
                <a:solidFill>
                  <a:srgbClr val="006699"/>
                </a:solidFill>
              </a:rPr>
              <a:t>Y) </a:t>
            </a:r>
            <a:r>
              <a:rPr lang="it-IT" altLang="it-IT" sz="2000" b="1">
                <a:solidFill>
                  <a:srgbClr val="006699"/>
                </a:solidFill>
              </a:rPr>
              <a:t>stiamo cercando? </a:t>
            </a:r>
            <a:r>
              <a:rPr lang="it-IT" altLang="it-IT" sz="2000"/>
              <a:t>Il PIL di equilibrio, per cui cioè</a:t>
            </a:r>
            <a:endParaRPr lang="it-IT" altLang="it-IT" sz="2000" b="1">
              <a:solidFill>
                <a:srgbClr val="006699"/>
              </a:solidFill>
            </a:endParaRPr>
          </a:p>
          <a:p>
            <a:pPr marL="533400" indent="-533400" eaLnBrk="1" hangingPunct="1">
              <a:buClr>
                <a:srgbClr val="006699"/>
              </a:buClr>
            </a:pPr>
            <a:endParaRPr lang="it-IT" altLang="it-IT" sz="2000" b="1">
              <a:solidFill>
                <a:srgbClr val="006699"/>
              </a:solidFill>
            </a:endParaRPr>
          </a:p>
          <a:p>
            <a:pPr marL="533400" indent="-533400" eaLnBrk="1" hangingPunct="1">
              <a:buClr>
                <a:srgbClr val="006699"/>
              </a:buClr>
            </a:pPr>
            <a:endParaRPr lang="it-IT" altLang="it-IT" sz="2900" b="1">
              <a:solidFill>
                <a:srgbClr val="006699"/>
              </a:solidFill>
            </a:endParaRPr>
          </a:p>
          <a:p>
            <a:pPr marL="533400" indent="-5334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2900" b="1">
                <a:solidFill>
                  <a:srgbClr val="006699"/>
                </a:solidFill>
              </a:rPr>
              <a:t>	</a:t>
            </a:r>
            <a:endParaRPr lang="it-IT" altLang="it-IT" sz="2900">
              <a:solidFill>
                <a:srgbClr val="FF3300"/>
              </a:solidFill>
            </a:endParaRPr>
          </a:p>
          <a:p>
            <a:pPr marL="533400" indent="-533400" eaLnBrk="1" hangingPunct="1">
              <a:buClr>
                <a:srgbClr val="006699"/>
              </a:buClr>
            </a:pPr>
            <a:endParaRPr lang="it-IT" altLang="it-IT" sz="2900"/>
          </a:p>
          <a:p>
            <a:pPr marL="533400" indent="-533400" eaLnBrk="1" hangingPunct="1">
              <a:buClr>
                <a:srgbClr val="006699"/>
              </a:buClr>
            </a:pPr>
            <a:endParaRPr lang="it-IT" altLang="it-IT" sz="2900" b="1">
              <a:solidFill>
                <a:srgbClr val="006699"/>
              </a:solidFill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9146CC38-4BF3-4B63-9602-EFFFC88545BE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4076700"/>
            <a:ext cx="4894262" cy="469900"/>
            <a:chOff x="1429" y="1864"/>
            <a:chExt cx="3083" cy="296"/>
          </a:xfrm>
        </p:grpSpPr>
        <p:sp>
          <p:nvSpPr>
            <p:cNvPr id="102406" name="Text Box 5">
              <a:extLst>
                <a:ext uri="{FF2B5EF4-FFF2-40B4-BE49-F238E27FC236}">
                  <a16:creationId xmlns:a16="http://schemas.microsoft.com/office/drawing/2014/main" id="{71EFE09C-FB74-49CF-A506-FAC7DB22C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1864"/>
              <a:ext cx="81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900" b="0"/>
                <a:t>[3] &amp; [25]</a:t>
              </a:r>
            </a:p>
          </p:txBody>
        </p:sp>
        <p:pic>
          <p:nvPicPr>
            <p:cNvPr id="102407" name="Picture 6">
              <a:extLst>
                <a:ext uri="{FF2B5EF4-FFF2-40B4-BE49-F238E27FC236}">
                  <a16:creationId xmlns:a16="http://schemas.microsoft.com/office/drawing/2014/main" id="{A3566AA3-92EF-4BE3-A19D-11E3FEA163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1919"/>
              <a:ext cx="2086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3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egnaposto numero diapositiva 3">
            <a:extLst>
              <a:ext uri="{FF2B5EF4-FFF2-40B4-BE49-F238E27FC236}">
                <a16:creationId xmlns:a16="http://schemas.microsoft.com/office/drawing/2014/main" id="{D5CEE371-30BE-4068-A8C8-9056CA39FB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359D5CA-7E86-43AC-8A8F-685D1B5159FD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52229" name="Rectangle 2">
            <a:extLst>
              <a:ext uri="{FF2B5EF4-FFF2-40B4-BE49-F238E27FC236}">
                <a16:creationId xmlns:a16="http://schemas.microsoft.com/office/drawing/2014/main" id="{8F44B29F-3846-4F34-AD94-21392BE8E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4.1) La determinazione del PIL di equilibrio</a:t>
            </a:r>
            <a:br>
              <a:rPr lang="it-IT" altLang="it-IT"/>
            </a:br>
            <a:r>
              <a:rPr lang="it-IT" altLang="it-IT"/>
              <a:t>in un sistema economico aperto con tassazione fissa</a:t>
            </a:r>
          </a:p>
        </p:txBody>
      </p:sp>
      <p:sp>
        <p:nvSpPr>
          <p:cNvPr id="1084419" name="Rectangle 3">
            <a:extLst>
              <a:ext uri="{FF2B5EF4-FFF2-40B4-BE49-F238E27FC236}">
                <a16:creationId xmlns:a16="http://schemas.microsoft.com/office/drawing/2014/main" id="{A62E44E2-8BA6-433D-AEAE-27D860769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1575" y="2425700"/>
            <a:ext cx="7488238" cy="309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 b="1">
                <a:solidFill>
                  <a:srgbClr val="006699"/>
                </a:solidFill>
              </a:rPr>
              <a:t>a. Strada algebrica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In un sistema aperto, e con tassazione a somma fissa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La </a:t>
            </a:r>
            <a:r>
              <a:rPr lang="it-IT" altLang="it-IT" sz="1700" i="1"/>
              <a:t>DA</a:t>
            </a:r>
            <a:r>
              <a:rPr lang="it-IT" altLang="it-IT" sz="1700"/>
              <a:t> = </a:t>
            </a:r>
            <a:r>
              <a:rPr lang="it-IT" altLang="it-IT" sz="1700" i="1"/>
              <a:t>C</a:t>
            </a:r>
            <a:r>
              <a:rPr lang="it-IT" altLang="it-IT" sz="1700"/>
              <a:t> + </a:t>
            </a:r>
            <a:r>
              <a:rPr lang="it-IT" altLang="it-IT" sz="1700" i="1"/>
              <a:t>I</a:t>
            </a:r>
            <a:r>
              <a:rPr lang="it-IT" altLang="it-IT" sz="1700"/>
              <a:t> + </a:t>
            </a:r>
            <a:r>
              <a:rPr lang="it-IT" altLang="it-IT" sz="1700" i="1"/>
              <a:t>G</a:t>
            </a:r>
            <a:r>
              <a:rPr lang="it-IT" altLang="it-IT" sz="1700"/>
              <a:t> + </a:t>
            </a:r>
            <a:r>
              <a:rPr lang="it-IT" altLang="it-IT" sz="1700" i="1"/>
              <a:t>X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Ricordando le relazioni strutturali del modello [12], [18], [19] e [24]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diviene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[27]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mentre la [25] diviene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[28] 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600" b="1">
              <a:solidFill>
                <a:srgbClr val="006699"/>
              </a:solidFill>
            </a:endParaRPr>
          </a:p>
        </p:txBody>
      </p:sp>
      <p:grpSp>
        <p:nvGrpSpPr>
          <p:cNvPr id="2" name="Group 22">
            <a:extLst>
              <a:ext uri="{FF2B5EF4-FFF2-40B4-BE49-F238E27FC236}">
                <a16:creationId xmlns:a16="http://schemas.microsoft.com/office/drawing/2014/main" id="{FE4427B9-0D5C-4512-83D0-0EC9013E3BB0}"/>
              </a:ext>
            </a:extLst>
          </p:cNvPr>
          <p:cNvGrpSpPr>
            <a:grpSpLocks/>
          </p:cNvGrpSpPr>
          <p:nvPr/>
        </p:nvGrpSpPr>
        <p:grpSpPr bwMode="auto">
          <a:xfrm>
            <a:off x="3490913" y="2781300"/>
            <a:ext cx="1944687" cy="422275"/>
            <a:chOff x="1927" y="1667"/>
            <a:chExt cx="1225" cy="266"/>
          </a:xfrm>
        </p:grpSpPr>
        <p:pic>
          <p:nvPicPr>
            <p:cNvPr id="52234" name="Picture 7">
              <a:extLst>
                <a:ext uri="{FF2B5EF4-FFF2-40B4-BE49-F238E27FC236}">
                  <a16:creationId xmlns:a16="http://schemas.microsoft.com/office/drawing/2014/main" id="{2B53B738-4675-44C7-AD5A-E8B86AD087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" y="1756"/>
              <a:ext cx="589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35" name="Text Box 8">
              <a:extLst>
                <a:ext uri="{FF2B5EF4-FFF2-40B4-BE49-F238E27FC236}">
                  <a16:creationId xmlns:a16="http://schemas.microsoft.com/office/drawing/2014/main" id="{C15A8009-16EC-416B-882C-F88AD0EE4C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1667"/>
              <a:ext cx="72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 b="0"/>
                <a:t>[25]</a:t>
              </a:r>
            </a:p>
          </p:txBody>
        </p:sp>
      </p:grpSp>
      <p:sp>
        <p:nvSpPr>
          <p:cNvPr id="52232" name="Rectangle 27">
            <a:extLst>
              <a:ext uri="{FF2B5EF4-FFF2-40B4-BE49-F238E27FC236}">
                <a16:creationId xmlns:a16="http://schemas.microsoft.com/office/drawing/2014/main" id="{B1FD2070-1C85-46FF-89C0-0568D29C4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GB" altLang="it-IT"/>
          </a:p>
        </p:txBody>
      </p:sp>
      <p:graphicFrame>
        <p:nvGraphicFramePr>
          <p:cNvPr id="1084442" name="Object 2">
            <a:extLst>
              <a:ext uri="{FF2B5EF4-FFF2-40B4-BE49-F238E27FC236}">
                <a16:creationId xmlns:a16="http://schemas.microsoft.com/office/drawing/2014/main" id="{23147A12-480F-4287-A34D-C369CB1F8B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3000" y="4922838"/>
          <a:ext cx="52546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Equation" r:id="rId5" imgW="2667000" imgH="228600" progId="Equation.3">
                  <p:embed/>
                </p:oleObj>
              </mc:Choice>
              <mc:Fallback>
                <p:oleObj name="Equation" r:id="rId5" imgW="2667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4922838"/>
                        <a:ext cx="52546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3" name="Rectangle 31">
            <a:extLst>
              <a:ext uri="{FF2B5EF4-FFF2-40B4-BE49-F238E27FC236}">
                <a16:creationId xmlns:a16="http://schemas.microsoft.com/office/drawing/2014/main" id="{D112B038-0786-4255-B6FA-A55512ACD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GB" altLang="it-IT"/>
          </a:p>
        </p:txBody>
      </p:sp>
      <p:graphicFrame>
        <p:nvGraphicFramePr>
          <p:cNvPr id="1084446" name="Object 3">
            <a:extLst>
              <a:ext uri="{FF2B5EF4-FFF2-40B4-BE49-F238E27FC236}">
                <a16:creationId xmlns:a16="http://schemas.microsoft.com/office/drawing/2014/main" id="{A8D0F27C-D4C9-41D0-9C2D-F56974A715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5875" y="5988050"/>
          <a:ext cx="54737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7" name="Equation" r:id="rId7" imgW="2552700" imgH="228600" progId="Equation.3">
                  <p:embed/>
                </p:oleObj>
              </mc:Choice>
              <mc:Fallback>
                <p:oleObj name="Equation" r:id="rId7" imgW="25527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988050"/>
                        <a:ext cx="547370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84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84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8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8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84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84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3">
            <a:extLst>
              <a:ext uri="{FF2B5EF4-FFF2-40B4-BE49-F238E27FC236}">
                <a16:creationId xmlns:a16="http://schemas.microsoft.com/office/drawing/2014/main" id="{E941F26B-FB37-477D-8142-37A71A1EEF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0006A22-6D42-40E3-A482-CAB2B477FEC3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A910EA7-C199-4818-950A-C78D604C0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Determinazione del PIL e i principali problemi macroeconomici</a:t>
            </a:r>
          </a:p>
        </p:txBody>
      </p:sp>
      <p:sp>
        <p:nvSpPr>
          <p:cNvPr id="999427" name="Rectangle 3">
            <a:extLst>
              <a:ext uri="{FF2B5EF4-FFF2-40B4-BE49-F238E27FC236}">
                <a16:creationId xmlns:a16="http://schemas.microsoft.com/office/drawing/2014/main" id="{A4D88D14-0AEB-4BAA-9EAA-A9378AF89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2420938"/>
            <a:ext cx="7488237" cy="4103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006699"/>
              </a:buClr>
            </a:pPr>
            <a:r>
              <a:rPr lang="it-IT" altLang="it-IT" sz="2000">
                <a:solidFill>
                  <a:srgbClr val="006699"/>
                </a:solidFill>
              </a:rPr>
              <a:t>Cosa determina il </a:t>
            </a:r>
            <a:r>
              <a:rPr lang="it-IT" altLang="it-IT" sz="2000" b="1">
                <a:solidFill>
                  <a:srgbClr val="006699"/>
                </a:solidFill>
              </a:rPr>
              <a:t>livello e il tasso di crescita del PIL</a:t>
            </a:r>
            <a:r>
              <a:rPr lang="it-IT" altLang="it-IT" sz="2000">
                <a:solidFill>
                  <a:srgbClr val="006699"/>
                </a:solidFill>
              </a:rPr>
              <a:t> di un sistema economico?</a:t>
            </a:r>
            <a:r>
              <a:rPr lang="it-IT" altLang="it-IT" sz="2000"/>
              <a:t> Offerta aggregata (legge di </a:t>
            </a:r>
            <a:r>
              <a:rPr lang="it-IT" altLang="it-IT" sz="2000" b="1" i="1"/>
              <a:t>Say</a:t>
            </a:r>
            <a:r>
              <a:rPr lang="it-IT" altLang="it-IT" sz="2000"/>
              <a:t>) o domanda aggregata (</a:t>
            </a:r>
            <a:r>
              <a:rPr lang="it-IT" altLang="it-IT" sz="2000" b="1" i="1"/>
              <a:t>Keynes</a:t>
            </a:r>
            <a:r>
              <a:rPr lang="it-IT" altLang="it-IT" sz="2000"/>
              <a:t>)?</a:t>
            </a:r>
          </a:p>
          <a:p>
            <a:pPr eaLnBrk="1" hangingPunct="1">
              <a:buClr>
                <a:srgbClr val="006699"/>
              </a:buClr>
            </a:pPr>
            <a:endParaRPr lang="it-IT" altLang="it-IT" sz="2000"/>
          </a:p>
          <a:p>
            <a:pPr eaLnBrk="1" hangingPunct="1">
              <a:buClr>
                <a:srgbClr val="006699"/>
              </a:buClr>
            </a:pPr>
            <a:r>
              <a:rPr lang="it-IT" altLang="it-IT" sz="2000">
                <a:solidFill>
                  <a:srgbClr val="006699"/>
                </a:solidFill>
              </a:rPr>
              <a:t>Quali sono le cause di un </a:t>
            </a:r>
            <a:r>
              <a:rPr lang="it-IT" altLang="it-IT" sz="2000" b="1">
                <a:solidFill>
                  <a:srgbClr val="006699"/>
                </a:solidFill>
              </a:rPr>
              <a:t>“basso” livello e/o tasso di crescita del PIL</a:t>
            </a:r>
            <a:r>
              <a:rPr lang="it-IT" altLang="it-IT" sz="2000">
                <a:solidFill>
                  <a:srgbClr val="006699"/>
                </a:solidFill>
              </a:rPr>
              <a:t> e, di conseguenza, di un basso livello di occupazione? </a:t>
            </a:r>
            <a:r>
              <a:rPr lang="it-IT" altLang="it-IT" sz="2000"/>
              <a:t>Mercato del lavoro o mercato dei beni?</a:t>
            </a:r>
          </a:p>
          <a:p>
            <a:pPr eaLnBrk="1" hangingPunct="1">
              <a:buClr>
                <a:srgbClr val="006699"/>
              </a:buClr>
            </a:pPr>
            <a:endParaRPr lang="it-IT" altLang="it-IT" sz="2000"/>
          </a:p>
          <a:p>
            <a:pPr eaLnBrk="1" hangingPunct="1">
              <a:buClr>
                <a:srgbClr val="006699"/>
              </a:buClr>
            </a:pPr>
            <a:r>
              <a:rPr lang="it-IT" altLang="it-IT" sz="2000">
                <a:solidFill>
                  <a:srgbClr val="006699"/>
                </a:solidFill>
              </a:rPr>
              <a:t>Quali sono gli </a:t>
            </a:r>
            <a:r>
              <a:rPr lang="it-IT" altLang="it-IT" sz="2000" b="1">
                <a:solidFill>
                  <a:srgbClr val="006699"/>
                </a:solidFill>
              </a:rPr>
              <a:t>interventi di politica economia</a:t>
            </a:r>
            <a:r>
              <a:rPr lang="it-IT" altLang="it-IT" sz="2000">
                <a:solidFill>
                  <a:srgbClr val="006699"/>
                </a:solidFill>
              </a:rPr>
              <a:t> per “espandere” il sistema economico?</a:t>
            </a:r>
            <a:r>
              <a:rPr lang="it-IT" altLang="it-IT" sz="2000"/>
              <a:t> Spesa pubblica, tassazione, altro?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Segnaposto numero diapositiva 3">
            <a:extLst>
              <a:ext uri="{FF2B5EF4-FFF2-40B4-BE49-F238E27FC236}">
                <a16:creationId xmlns:a16="http://schemas.microsoft.com/office/drawing/2014/main" id="{94DFB5FF-95F4-45E4-B36F-A7C6C47ECA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9E9B414-4480-4D64-A1E9-847912B0B5D8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54278" name="Rectangle 2">
            <a:extLst>
              <a:ext uri="{FF2B5EF4-FFF2-40B4-BE49-F238E27FC236}">
                <a16:creationId xmlns:a16="http://schemas.microsoft.com/office/drawing/2014/main" id="{B430003F-BF93-446B-A043-52549009E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4.1) La determinazione del PIL di equilibrio</a:t>
            </a:r>
            <a:br>
              <a:rPr lang="it-IT" altLang="it-IT"/>
            </a:br>
            <a:r>
              <a:rPr lang="it-IT" altLang="it-IT"/>
              <a:t> in un sistema economico aperto con tassazione fissa</a:t>
            </a:r>
          </a:p>
        </p:txBody>
      </p:sp>
      <p:sp>
        <p:nvSpPr>
          <p:cNvPr id="1105923" name="Rectangle 3">
            <a:extLst>
              <a:ext uri="{FF2B5EF4-FFF2-40B4-BE49-F238E27FC236}">
                <a16:creationId xmlns:a16="http://schemas.microsoft.com/office/drawing/2014/main" id="{AC2F75EA-B418-4E94-924A-296DB8063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1575" y="2066925"/>
            <a:ext cx="7488238" cy="309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 b="1">
                <a:solidFill>
                  <a:srgbClr val="006699"/>
                </a:solidFill>
              </a:rPr>
              <a:t>a. Strada algebrica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… risolvendo la [28] per </a:t>
            </a:r>
            <a:r>
              <a:rPr lang="it-IT" altLang="it-IT" sz="1700" b="1" i="1"/>
              <a:t>Y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 i="1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[29]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[30]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[31]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600">
              <a:solidFill>
                <a:srgbClr val="006699"/>
              </a:solidFill>
            </a:endParaRPr>
          </a:p>
        </p:txBody>
      </p:sp>
      <p:grpSp>
        <p:nvGrpSpPr>
          <p:cNvPr id="2" name="Group 43">
            <a:extLst>
              <a:ext uri="{FF2B5EF4-FFF2-40B4-BE49-F238E27FC236}">
                <a16:creationId xmlns:a16="http://schemas.microsoft.com/office/drawing/2014/main" id="{609F3C0B-AE7B-4C58-B063-812D6BB84F63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5157788"/>
            <a:ext cx="4394200" cy="1111250"/>
            <a:chOff x="1383" y="3249"/>
            <a:chExt cx="2768" cy="700"/>
          </a:xfrm>
        </p:grpSpPr>
        <p:sp>
          <p:nvSpPr>
            <p:cNvPr id="54285" name="Line 18">
              <a:extLst>
                <a:ext uri="{FF2B5EF4-FFF2-40B4-BE49-F238E27FC236}">
                  <a16:creationId xmlns:a16="http://schemas.microsoft.com/office/drawing/2014/main" id="{D98F073F-DDA3-4F34-939F-8DEF5B914E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3" y="3249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  <p:sp>
          <p:nvSpPr>
            <p:cNvPr id="54286" name="Text Box 19">
              <a:extLst>
                <a:ext uri="{FF2B5EF4-FFF2-40B4-BE49-F238E27FC236}">
                  <a16:creationId xmlns:a16="http://schemas.microsoft.com/office/drawing/2014/main" id="{1DD1A1A4-291B-461C-9081-438F161ECF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521"/>
              <a:ext cx="2450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ClrTx/>
                <a:buSzTx/>
                <a:buFontTx/>
                <a:buNone/>
              </a:pPr>
              <a:r>
                <a:rPr lang="it-IT" altLang="it-IT" sz="1600">
                  <a:solidFill>
                    <a:srgbClr val="FF5050"/>
                  </a:solidFill>
                </a:rPr>
                <a:t>PIL di equilibrio</a:t>
              </a:r>
              <a:r>
                <a:rPr lang="it-IT" altLang="it-IT" sz="1600"/>
                <a:t> in funzione delle esogene e del “</a:t>
              </a:r>
              <a:r>
                <a:rPr lang="it-IT" altLang="it-IT" sz="1600">
                  <a:solidFill>
                    <a:srgbClr val="FF5050"/>
                  </a:solidFill>
                </a:rPr>
                <a:t>moltiplicatore</a:t>
              </a:r>
              <a:r>
                <a:rPr lang="it-IT" altLang="it-IT" sz="1600"/>
                <a:t>”</a:t>
              </a:r>
            </a:p>
          </p:txBody>
        </p:sp>
        <p:sp>
          <p:nvSpPr>
            <p:cNvPr id="54287" name="Line 20">
              <a:extLst>
                <a:ext uri="{FF2B5EF4-FFF2-40B4-BE49-F238E27FC236}">
                  <a16:creationId xmlns:a16="http://schemas.microsoft.com/office/drawing/2014/main" id="{40DF8C3C-C805-4AAB-84C0-3512391B5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3" y="3657"/>
              <a:ext cx="31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  <p:sp>
          <p:nvSpPr>
            <p:cNvPr id="54288" name="Line 22">
              <a:extLst>
                <a:ext uri="{FF2B5EF4-FFF2-40B4-BE49-F238E27FC236}">
                  <a16:creationId xmlns:a16="http://schemas.microsoft.com/office/drawing/2014/main" id="{7495BFA6-9866-43B3-B96E-4FDB123D2B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83" y="3249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</p:grpSp>
      <p:sp>
        <p:nvSpPr>
          <p:cNvPr id="1105951" name="Oval 31">
            <a:extLst>
              <a:ext uri="{FF2B5EF4-FFF2-40B4-BE49-F238E27FC236}">
                <a16:creationId xmlns:a16="http://schemas.microsoft.com/office/drawing/2014/main" id="{AB4C5F0C-D709-4295-86ED-F075BF9BF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138" y="4437063"/>
            <a:ext cx="1223962" cy="10080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GB" altLang="it-IT"/>
          </a:p>
        </p:txBody>
      </p:sp>
      <p:sp>
        <p:nvSpPr>
          <p:cNvPr id="54282" name="Rectangle 38">
            <a:extLst>
              <a:ext uri="{FF2B5EF4-FFF2-40B4-BE49-F238E27FC236}">
                <a16:creationId xmlns:a16="http://schemas.microsoft.com/office/drawing/2014/main" id="{20E51263-456E-4CDD-9D84-B1540365D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GB" altLang="it-IT"/>
          </a:p>
        </p:txBody>
      </p:sp>
      <p:graphicFrame>
        <p:nvGraphicFramePr>
          <p:cNvPr id="1105957" name="Object 2">
            <a:extLst>
              <a:ext uri="{FF2B5EF4-FFF2-40B4-BE49-F238E27FC236}">
                <a16:creationId xmlns:a16="http://schemas.microsoft.com/office/drawing/2014/main" id="{EA08E7FD-1D33-471E-B3B2-9D772EA069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3213" y="3089275"/>
          <a:ext cx="43926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9" name="Equation" r:id="rId4" imgW="2438400" imgH="228600" progId="Equation.3">
                  <p:embed/>
                </p:oleObj>
              </mc:Choice>
              <mc:Fallback>
                <p:oleObj name="Equation" r:id="rId4" imgW="24384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089275"/>
                        <a:ext cx="439261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59" name="Object 3">
            <a:extLst>
              <a:ext uri="{FF2B5EF4-FFF2-40B4-BE49-F238E27FC236}">
                <a16:creationId xmlns:a16="http://schemas.microsoft.com/office/drawing/2014/main" id="{8F6069BB-4820-40C8-BCF8-A225D3B70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7313" y="3633788"/>
          <a:ext cx="46815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0" name="Equation" r:id="rId6" imgW="2349500" imgH="228600" progId="Equation.3">
                  <p:embed/>
                </p:oleObj>
              </mc:Choice>
              <mc:Fallback>
                <p:oleObj name="Equation" r:id="rId6" imgW="2349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633788"/>
                        <a:ext cx="4681537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1" name="Object 4">
            <a:extLst>
              <a:ext uri="{FF2B5EF4-FFF2-40B4-BE49-F238E27FC236}">
                <a16:creationId xmlns:a16="http://schemas.microsoft.com/office/drawing/2014/main" id="{D177A8C2-A8B6-4E7B-8874-C3B583DF15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3213" y="4437063"/>
          <a:ext cx="410527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1" name="Equation" r:id="rId8" imgW="1955520" imgH="393480" progId="Equation.3">
                  <p:embed/>
                </p:oleObj>
              </mc:Choice>
              <mc:Fallback>
                <p:oleObj name="Equation" r:id="rId8" imgW="19555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437063"/>
                        <a:ext cx="4105275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64" name="Line 44">
            <a:extLst>
              <a:ext uri="{FF2B5EF4-FFF2-40B4-BE49-F238E27FC236}">
                <a16:creationId xmlns:a16="http://schemas.microsoft.com/office/drawing/2014/main" id="{6C2D2261-31E7-4557-BC10-087A920DCD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5084763"/>
            <a:ext cx="1439862" cy="1008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it-IT"/>
          </a:p>
        </p:txBody>
      </p:sp>
      <p:sp>
        <p:nvSpPr>
          <p:cNvPr id="1105965" name="Line 45">
            <a:extLst>
              <a:ext uri="{FF2B5EF4-FFF2-40B4-BE49-F238E27FC236}">
                <a16:creationId xmlns:a16="http://schemas.microsoft.com/office/drawing/2014/main" id="{B4FBF6BC-99B7-4C29-B129-BF84450E5E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00563" y="5300663"/>
            <a:ext cx="792162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0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0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0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0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0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05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05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23" grpId="0" build="p"/>
      <p:bldP spid="11059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Segnaposto numero diapositiva 3">
            <a:extLst>
              <a:ext uri="{FF2B5EF4-FFF2-40B4-BE49-F238E27FC236}">
                <a16:creationId xmlns:a16="http://schemas.microsoft.com/office/drawing/2014/main" id="{82E52765-9A22-4A02-9FA8-36EC81F858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AFE5088-F82A-40F2-BEBB-1B767B16767C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659819D1-C877-4DC6-994D-7A92551D3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4.1) Il moltiplicatore I</a:t>
            </a:r>
            <a:br>
              <a:rPr lang="it-IT" altLang="it-IT"/>
            </a:br>
            <a:r>
              <a:rPr lang="it-IT" altLang="it-IT"/>
              <a:t>in un sistema economico aperto a tassazione fissa</a:t>
            </a:r>
          </a:p>
        </p:txBody>
      </p:sp>
      <p:sp>
        <p:nvSpPr>
          <p:cNvPr id="1256451" name="Rectangle 3">
            <a:extLst>
              <a:ext uri="{FF2B5EF4-FFF2-40B4-BE49-F238E27FC236}">
                <a16:creationId xmlns:a16="http://schemas.microsoft.com/office/drawing/2014/main" id="{41899C20-5F64-4C3C-8045-39686136F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1575" y="2133600"/>
            <a:ext cx="7488238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>
                <a:solidFill>
                  <a:srgbClr val="006699"/>
                </a:solidFill>
              </a:rPr>
              <a:t>a. Strada algebrica: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[31]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Il PIL di equilibrio </a:t>
            </a:r>
            <a:r>
              <a:rPr lang="it-IT" altLang="it-IT" sz="1500" b="1">
                <a:solidFill>
                  <a:srgbClr val="006699"/>
                </a:solidFill>
              </a:rPr>
              <a:t>moltiplicando</a:t>
            </a:r>
            <a:r>
              <a:rPr lang="it-IT" altLang="it-IT" sz="1500"/>
              <a:t> le </a:t>
            </a:r>
            <a:r>
              <a:rPr lang="it-IT" altLang="it-IT" sz="1500" b="1">
                <a:solidFill>
                  <a:srgbClr val="006699"/>
                </a:solidFill>
              </a:rPr>
              <a:t>esogene della</a:t>
            </a:r>
            <a:r>
              <a:rPr lang="it-IT" altLang="it-IT" sz="1500"/>
              <a:t> </a:t>
            </a:r>
            <a:r>
              <a:rPr lang="it-IT" altLang="it-IT" sz="1500" b="1" i="1">
                <a:solidFill>
                  <a:srgbClr val="006699"/>
                </a:solidFill>
              </a:rPr>
              <a:t>DA</a:t>
            </a:r>
            <a:r>
              <a:rPr lang="it-IT" altLang="it-IT" sz="1500"/>
              <a:t> per un </a:t>
            </a:r>
            <a:r>
              <a:rPr lang="it-IT" altLang="it-IT" sz="1500" b="1">
                <a:solidFill>
                  <a:srgbClr val="FF5050"/>
                </a:solidFill>
              </a:rPr>
              <a:t>fattore</a:t>
            </a:r>
            <a:r>
              <a:rPr lang="it-IT" altLang="it-IT" sz="1500"/>
              <a:t> (</a:t>
            </a:r>
            <a:r>
              <a:rPr lang="it-IT" altLang="it-IT" sz="1500" b="1" i="1">
                <a:solidFill>
                  <a:srgbClr val="FF5050"/>
                </a:solidFill>
              </a:rPr>
              <a:t>mm</a:t>
            </a:r>
            <a:r>
              <a:rPr lang="it-IT" altLang="it-IT" sz="1500"/>
              <a:t>) che, </a:t>
            </a:r>
            <a:r>
              <a:rPr lang="it-IT" altLang="it-IT" sz="1500" b="1" u="sng">
                <a:solidFill>
                  <a:srgbClr val="FF5050"/>
                </a:solidFill>
              </a:rPr>
              <a:t>nell’ipotesi in parola</a:t>
            </a:r>
            <a:r>
              <a:rPr lang="it-IT" altLang="it-IT" sz="1500"/>
              <a:t>, ha le seguenti caratteristiche: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1500" b="1">
                <a:solidFill>
                  <a:srgbClr val="006699"/>
                </a:solidFill>
              </a:rPr>
              <a:t>Dipende da </a:t>
            </a:r>
            <a:r>
              <a:rPr lang="it-IT" altLang="it-IT" sz="1500" b="1" i="1">
                <a:solidFill>
                  <a:srgbClr val="006699"/>
                </a:solidFill>
              </a:rPr>
              <a:t>b</a:t>
            </a:r>
            <a:r>
              <a:rPr lang="it-IT" altLang="it-IT" sz="1500" b="1">
                <a:solidFill>
                  <a:srgbClr val="006699"/>
                </a:solidFill>
              </a:rPr>
              <a:t> (0 &lt; </a:t>
            </a:r>
            <a:r>
              <a:rPr lang="it-IT" altLang="it-IT" sz="1500" b="1" i="1">
                <a:solidFill>
                  <a:srgbClr val="006699"/>
                </a:solidFill>
              </a:rPr>
              <a:t>b</a:t>
            </a:r>
            <a:r>
              <a:rPr lang="it-IT" altLang="it-IT" sz="1500" b="1">
                <a:solidFill>
                  <a:srgbClr val="006699"/>
                </a:solidFill>
              </a:rPr>
              <a:t> &lt; 1) e da </a:t>
            </a:r>
            <a:r>
              <a:rPr lang="it-IT" altLang="it-IT" sz="1500" b="1" i="1">
                <a:solidFill>
                  <a:srgbClr val="006699"/>
                </a:solidFill>
              </a:rPr>
              <a:t>h</a:t>
            </a:r>
            <a:r>
              <a:rPr lang="it-IT" altLang="it-IT" sz="1500" b="1">
                <a:solidFill>
                  <a:srgbClr val="006699"/>
                </a:solidFill>
              </a:rPr>
              <a:t> (0 &lt; </a:t>
            </a:r>
            <a:r>
              <a:rPr lang="it-IT" altLang="it-IT" sz="1500" b="1" i="1">
                <a:solidFill>
                  <a:srgbClr val="006699"/>
                </a:solidFill>
              </a:rPr>
              <a:t>h</a:t>
            </a:r>
            <a:r>
              <a:rPr lang="it-IT" altLang="it-IT" sz="1500" b="1">
                <a:solidFill>
                  <a:srgbClr val="006699"/>
                </a:solidFill>
              </a:rPr>
              <a:t> &lt; 1):</a:t>
            </a:r>
            <a:r>
              <a:rPr lang="it-IT" altLang="it-IT" sz="1500"/>
              <a:t> maggiore </a:t>
            </a:r>
            <a:r>
              <a:rPr lang="it-IT" altLang="it-IT" sz="1500" b="1" i="1"/>
              <a:t>b</a:t>
            </a:r>
            <a:r>
              <a:rPr lang="it-IT" altLang="it-IT" sz="1500"/>
              <a:t>, minore </a:t>
            </a:r>
            <a:r>
              <a:rPr lang="it-IT" altLang="it-IT" sz="1500" b="1" i="1"/>
              <a:t>h</a:t>
            </a:r>
            <a:r>
              <a:rPr lang="it-IT" altLang="it-IT" sz="1500"/>
              <a:t>, maggiore il moltiplicatore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AutoNum type="arabicPeriod"/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AutoNum type="arabicPeriod"/>
            </a:pPr>
            <a:r>
              <a:rPr lang="it-IT" altLang="it-IT" sz="1500" b="1">
                <a:solidFill>
                  <a:srgbClr val="006699"/>
                </a:solidFill>
              </a:rPr>
              <a:t>E’ maggiore dell’unità se e solo se </a:t>
            </a:r>
            <a:r>
              <a:rPr lang="it-IT" altLang="it-IT" sz="1500" b="1" i="1">
                <a:solidFill>
                  <a:srgbClr val="006699"/>
                </a:solidFill>
              </a:rPr>
              <a:t>b</a:t>
            </a:r>
            <a:r>
              <a:rPr lang="it-IT" altLang="it-IT" sz="1500" b="1">
                <a:solidFill>
                  <a:srgbClr val="006699"/>
                </a:solidFill>
              </a:rPr>
              <a:t> &gt; </a:t>
            </a:r>
            <a:r>
              <a:rPr lang="it-IT" altLang="it-IT" sz="1500" b="1" i="1">
                <a:solidFill>
                  <a:srgbClr val="006699"/>
                </a:solidFill>
              </a:rPr>
              <a:t>h</a:t>
            </a:r>
            <a:r>
              <a:rPr lang="it-IT" altLang="it-IT" sz="1500" b="1">
                <a:solidFill>
                  <a:srgbClr val="006699"/>
                </a:solidFill>
              </a:rPr>
              <a:t>: </a:t>
            </a:r>
            <a:r>
              <a:rPr lang="it-IT" altLang="it-IT" sz="1500"/>
              <a:t>la frazione è &gt; 1 se il denominatore è minore di 1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None/>
            </a:pPr>
            <a:r>
              <a:rPr lang="it-IT" altLang="it-IT" sz="1500" b="1">
                <a:solidFill>
                  <a:srgbClr val="006699"/>
                </a:solidFill>
              </a:rPr>
              <a:t>	</a:t>
            </a:r>
            <a:r>
              <a:rPr lang="it-IT" altLang="it-IT" sz="1500">
                <a:latin typeface="Helvetica" panose="020B0604020202020204" pitchFamily="34" charset="0"/>
              </a:rPr>
              <a:t>1 – </a:t>
            </a:r>
            <a:r>
              <a:rPr lang="it-IT" altLang="it-IT" sz="1500" i="1">
                <a:latin typeface="Helvetica" panose="020B0604020202020204" pitchFamily="34" charset="0"/>
              </a:rPr>
              <a:t>b</a:t>
            </a:r>
            <a:r>
              <a:rPr lang="it-IT" altLang="it-IT" sz="1500">
                <a:latin typeface="Helvetica" panose="020B0604020202020204" pitchFamily="34" charset="0"/>
              </a:rPr>
              <a:t> + </a:t>
            </a:r>
            <a:r>
              <a:rPr lang="it-IT" altLang="it-IT" sz="1500" i="1">
                <a:latin typeface="Helvetica" panose="020B0604020202020204" pitchFamily="34" charset="0"/>
              </a:rPr>
              <a:t>h</a:t>
            </a:r>
            <a:r>
              <a:rPr lang="it-IT" altLang="it-IT" sz="1500">
                <a:latin typeface="Helvetica" panose="020B0604020202020204" pitchFamily="34" charset="0"/>
              </a:rPr>
              <a:t> &lt; 1 ►  – </a:t>
            </a:r>
            <a:r>
              <a:rPr lang="it-IT" altLang="it-IT" sz="1500" i="1">
                <a:latin typeface="Helvetica" panose="020B0604020202020204" pitchFamily="34" charset="0"/>
              </a:rPr>
              <a:t>b</a:t>
            </a:r>
            <a:r>
              <a:rPr lang="it-IT" altLang="it-IT" sz="1500">
                <a:latin typeface="Helvetica" panose="020B0604020202020204" pitchFamily="34" charset="0"/>
              </a:rPr>
              <a:t> + </a:t>
            </a:r>
            <a:r>
              <a:rPr lang="it-IT" altLang="it-IT" sz="1500" i="1">
                <a:latin typeface="Helvetica" panose="020B0604020202020204" pitchFamily="34" charset="0"/>
              </a:rPr>
              <a:t>h</a:t>
            </a:r>
            <a:r>
              <a:rPr lang="it-IT" altLang="it-IT" sz="1500">
                <a:latin typeface="Helvetica" panose="020B0604020202020204" pitchFamily="34" charset="0"/>
              </a:rPr>
              <a:t> &lt; 0 ► </a:t>
            </a:r>
            <a:r>
              <a:rPr lang="it-IT" altLang="it-IT" sz="1500" i="1">
                <a:latin typeface="Helvetica" panose="020B0604020202020204" pitchFamily="34" charset="0"/>
              </a:rPr>
              <a:t>b</a:t>
            </a:r>
            <a:r>
              <a:rPr lang="it-IT" altLang="it-IT" sz="1500">
                <a:latin typeface="Helvetica" panose="020B0604020202020204" pitchFamily="34" charset="0"/>
              </a:rPr>
              <a:t> &gt; </a:t>
            </a:r>
            <a:r>
              <a:rPr lang="it-IT" altLang="it-IT" sz="1500" i="1">
                <a:latin typeface="Helvetica" panose="020B0604020202020204" pitchFamily="34" charset="0"/>
              </a:rPr>
              <a:t>h … </a:t>
            </a:r>
            <a:r>
              <a:rPr lang="it-IT" altLang="it-IT" sz="1500" b="1" i="1">
                <a:solidFill>
                  <a:srgbClr val="FF5050"/>
                </a:solidFill>
                <a:latin typeface="Helvetica" panose="020B0604020202020204" pitchFamily="34" charset="0"/>
              </a:rPr>
              <a:t>sistema economico non troppo aperto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None/>
            </a:pPr>
            <a:r>
              <a:rPr lang="it-IT" altLang="it-IT" sz="1500"/>
              <a:t>	</a:t>
            </a:r>
            <a:r>
              <a:rPr lang="it-IT" altLang="it-IT" sz="1500">
                <a:latin typeface="Helvetica" panose="020B0604020202020204" pitchFamily="34" charset="0"/>
              </a:rPr>
              <a:t>►</a:t>
            </a:r>
            <a:r>
              <a:rPr lang="it-IT" altLang="it-IT" sz="1500"/>
              <a:t> una variazione di una delle esogene di </a:t>
            </a:r>
            <a:r>
              <a:rPr lang="it-IT" altLang="it-IT" sz="1500" b="1" i="1"/>
              <a:t>DA</a:t>
            </a:r>
            <a:r>
              <a:rPr lang="it-IT" altLang="it-IT" sz="1500"/>
              <a:t> (</a:t>
            </a:r>
            <a:r>
              <a:rPr lang="it-IT" altLang="it-IT" sz="1500" b="1">
                <a:solidFill>
                  <a:srgbClr val="FF5050"/>
                </a:solidFill>
              </a:rPr>
              <a:t>escluso </a:t>
            </a:r>
            <a:r>
              <a:rPr lang="it-IT" altLang="it-IT" sz="1500" b="1" i="1">
                <a:solidFill>
                  <a:srgbClr val="FF5050"/>
                </a:solidFill>
              </a:rPr>
              <a:t>T</a:t>
            </a:r>
            <a:r>
              <a:rPr lang="it-IT" altLang="it-IT" sz="1500" b="1" i="1" baseline="-25000">
                <a:solidFill>
                  <a:srgbClr val="FF5050"/>
                </a:solidFill>
              </a:rPr>
              <a:t>0</a:t>
            </a:r>
            <a:r>
              <a:rPr lang="it-IT" altLang="it-IT" sz="1500"/>
              <a:t>) pari a </a:t>
            </a:r>
            <a:r>
              <a:rPr lang="it-IT" altLang="it-IT" sz="1500" b="1">
                <a:latin typeface="Symbol" panose="05050102010706020507" pitchFamily="18" charset="2"/>
              </a:rPr>
              <a:t>D</a:t>
            </a:r>
            <a:r>
              <a:rPr lang="it-IT" altLang="it-IT" sz="1500" b="1" i="1"/>
              <a:t>DA</a:t>
            </a:r>
            <a:r>
              <a:rPr lang="it-IT" altLang="it-IT" sz="1500" b="1" i="1" baseline="-25000"/>
              <a:t>i</a:t>
            </a:r>
            <a:r>
              <a:rPr lang="it-IT" altLang="it-IT" sz="1500"/>
              <a:t> si traduce in un aumento di </a:t>
            </a:r>
            <a:r>
              <a:rPr lang="it-IT" altLang="it-IT" sz="1500" b="1" i="1"/>
              <a:t>Y</a:t>
            </a:r>
            <a:r>
              <a:rPr lang="it-IT" altLang="it-IT" sz="1500"/>
              <a:t> “amplificato”</a:t>
            </a:r>
          </a:p>
          <a:p>
            <a:pPr marL="533400" indent="-533400" algn="ctr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None/>
            </a:pPr>
            <a:r>
              <a:rPr lang="it-IT" altLang="it-IT" sz="1500"/>
              <a:t>    </a:t>
            </a:r>
          </a:p>
          <a:p>
            <a:pPr marL="533400" indent="-533400" algn="ctr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None/>
            </a:pPr>
            <a:r>
              <a:rPr lang="it-IT" altLang="it-IT" sz="1800" b="1">
                <a:latin typeface="Symbol" panose="05050102010706020507" pitchFamily="18" charset="2"/>
              </a:rPr>
              <a:t>D</a:t>
            </a:r>
            <a:r>
              <a:rPr lang="it-IT" altLang="it-IT" sz="1800" b="1" i="1"/>
              <a:t>Y</a:t>
            </a:r>
            <a:r>
              <a:rPr lang="it-IT" altLang="it-IT" sz="1800"/>
              <a:t> = </a:t>
            </a:r>
            <a:r>
              <a:rPr lang="it-IT" altLang="it-IT" sz="1800" b="1">
                <a:latin typeface="Symbol" panose="05050102010706020507" pitchFamily="18" charset="2"/>
              </a:rPr>
              <a:t>D</a:t>
            </a:r>
            <a:r>
              <a:rPr lang="it-IT" altLang="it-IT" sz="1800" b="1" i="1"/>
              <a:t>DA</a:t>
            </a:r>
            <a:r>
              <a:rPr lang="it-IT" altLang="it-IT" sz="1800" b="1" i="1" baseline="-25000"/>
              <a:t>i</a:t>
            </a:r>
            <a:r>
              <a:rPr lang="it-IT" altLang="it-IT" sz="1800"/>
              <a:t> x </a:t>
            </a:r>
            <a:r>
              <a:rPr lang="it-IT" altLang="it-IT" sz="1800" b="1" i="1"/>
              <a:t>mm</a:t>
            </a:r>
            <a:r>
              <a:rPr lang="it-IT" altLang="it-IT" sz="1800"/>
              <a:t> &gt; </a:t>
            </a:r>
            <a:r>
              <a:rPr lang="it-IT" altLang="it-IT" sz="1800" b="1">
                <a:latin typeface="Symbol" panose="05050102010706020507" pitchFamily="18" charset="2"/>
              </a:rPr>
              <a:t>D</a:t>
            </a:r>
            <a:r>
              <a:rPr lang="it-IT" altLang="it-IT" sz="1800" b="1" i="1"/>
              <a:t>DA</a:t>
            </a:r>
            <a:r>
              <a:rPr lang="it-IT" altLang="it-IT" sz="1800" b="1" i="1" baseline="-25000"/>
              <a:t>i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800" b="1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</p:txBody>
      </p:sp>
      <p:sp>
        <p:nvSpPr>
          <p:cNvPr id="56326" name="Rectangle 33">
            <a:extLst>
              <a:ext uri="{FF2B5EF4-FFF2-40B4-BE49-F238E27FC236}">
                <a16:creationId xmlns:a16="http://schemas.microsoft.com/office/drawing/2014/main" id="{C92FDBF2-E999-4275-90AC-26200F276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GB" altLang="it-IT"/>
          </a:p>
        </p:txBody>
      </p:sp>
      <p:graphicFrame>
        <p:nvGraphicFramePr>
          <p:cNvPr id="1256480" name="Object 2">
            <a:extLst>
              <a:ext uri="{FF2B5EF4-FFF2-40B4-BE49-F238E27FC236}">
                <a16:creationId xmlns:a16="http://schemas.microsoft.com/office/drawing/2014/main" id="{4BBBF030-6FF1-4FFA-97D1-749C493C46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2465388"/>
          <a:ext cx="33845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3" name="Equation" r:id="rId4" imgW="1955800" imgH="393700" progId="Equation.3">
                  <p:embed/>
                </p:oleObj>
              </mc:Choice>
              <mc:Fallback>
                <p:oleObj name="Equation" r:id="rId4" imgW="19558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65388"/>
                        <a:ext cx="338455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6482" name="AutoShape 34">
            <a:extLst>
              <a:ext uri="{FF2B5EF4-FFF2-40B4-BE49-F238E27FC236}">
                <a16:creationId xmlns:a16="http://schemas.microsoft.com/office/drawing/2014/main" id="{B2396D6A-B0D3-490F-BB3F-2CA5C7511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133600"/>
            <a:ext cx="1295400" cy="431800"/>
          </a:xfrm>
          <a:prstGeom prst="cloudCallout">
            <a:avLst>
              <a:gd name="adj1" fmla="val -43750"/>
              <a:gd name="adj2" fmla="val 93384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GB" altLang="it-IT"/>
              <a:t>C</a:t>
            </a:r>
            <a:r>
              <a:rPr lang="en-GB" altLang="it-IT" baseline="-25000"/>
              <a:t>0</a:t>
            </a:r>
            <a:r>
              <a:rPr lang="en-GB" altLang="it-IT"/>
              <a:t> – bT</a:t>
            </a:r>
            <a:r>
              <a:rPr lang="en-GB" altLang="it-IT" baseline="-25000"/>
              <a:t>0</a:t>
            </a:r>
          </a:p>
        </p:txBody>
      </p:sp>
      <p:sp>
        <p:nvSpPr>
          <p:cNvPr id="1256483" name="Text Box 35">
            <a:extLst>
              <a:ext uri="{FF2B5EF4-FFF2-40B4-BE49-F238E27FC236}">
                <a16:creationId xmlns:a16="http://schemas.microsoft.com/office/drawing/2014/main" id="{584D1539-5431-47A5-8AA0-A4EBAD367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6165850"/>
            <a:ext cx="503238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GB" altLang="it-IT"/>
              <a:t>&gt; 1</a:t>
            </a:r>
          </a:p>
        </p:txBody>
      </p:sp>
      <p:grpSp>
        <p:nvGrpSpPr>
          <p:cNvPr id="2" name="Group 40">
            <a:extLst>
              <a:ext uri="{FF2B5EF4-FFF2-40B4-BE49-F238E27FC236}">
                <a16:creationId xmlns:a16="http://schemas.microsoft.com/office/drawing/2014/main" id="{6139D36C-0B96-4E6F-B497-C71855F023DF}"/>
              </a:ext>
            </a:extLst>
          </p:cNvPr>
          <p:cNvGrpSpPr>
            <a:grpSpLocks/>
          </p:cNvGrpSpPr>
          <p:nvPr/>
        </p:nvGrpSpPr>
        <p:grpSpPr bwMode="auto">
          <a:xfrm>
            <a:off x="1320800" y="2492375"/>
            <a:ext cx="3106738" cy="1223963"/>
            <a:chOff x="832" y="1570"/>
            <a:chExt cx="1957" cy="771"/>
          </a:xfrm>
        </p:grpSpPr>
        <p:sp>
          <p:nvSpPr>
            <p:cNvPr id="56330" name="Rectangle 36">
              <a:extLst>
                <a:ext uri="{FF2B5EF4-FFF2-40B4-BE49-F238E27FC236}">
                  <a16:creationId xmlns:a16="http://schemas.microsoft.com/office/drawing/2014/main" id="{C31E55F2-CC5D-46BA-8D66-F9E80C917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1570"/>
              <a:ext cx="589" cy="45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en-GB" altLang="it-IT"/>
            </a:p>
          </p:txBody>
        </p:sp>
        <p:sp>
          <p:nvSpPr>
            <p:cNvPr id="56331" name="Line 38">
              <a:extLst>
                <a:ext uri="{FF2B5EF4-FFF2-40B4-BE49-F238E27FC236}">
                  <a16:creationId xmlns:a16="http://schemas.microsoft.com/office/drawing/2014/main" id="{DE21845F-A5E9-4B1E-8BCF-F1BA56D072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1668"/>
              <a:ext cx="13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  <p:sp>
          <p:nvSpPr>
            <p:cNvPr id="56332" name="Line 39">
              <a:extLst>
                <a:ext uri="{FF2B5EF4-FFF2-40B4-BE49-F238E27FC236}">
                  <a16:creationId xmlns:a16="http://schemas.microsoft.com/office/drawing/2014/main" id="{0A5CD49D-9462-473C-B006-72C87DD3C7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" y="1661"/>
              <a:ext cx="0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6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6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6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6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256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5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56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56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56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56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56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56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56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56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56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56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56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56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56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56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6451" grpId="0" build="p"/>
      <p:bldP spid="1256482" grpId="0" animBg="1"/>
      <p:bldP spid="1256482" grpId="1" animBg="1"/>
      <p:bldP spid="12564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FB5F2B-9387-49E7-8C45-EDE2525D0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0D6F7C-72C8-4410-B0B7-4557CB565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dirty="0"/>
              <a:t>Esempio: p. 339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b = 0,7</a:t>
            </a:r>
          </a:p>
          <a:p>
            <a:pPr marL="0" indent="0">
              <a:buNone/>
            </a:pPr>
            <a:r>
              <a:rPr lang="it-IT" sz="2000" dirty="0"/>
              <a:t>h = 0,2</a:t>
            </a:r>
          </a:p>
          <a:p>
            <a:pPr marL="0" indent="0">
              <a:buNone/>
            </a:pPr>
            <a:r>
              <a:rPr lang="it-IT" sz="2000" dirty="0"/>
              <a:t>Co= 0</a:t>
            </a:r>
          </a:p>
          <a:p>
            <a:pPr marL="0" indent="0">
              <a:buNone/>
            </a:pPr>
            <a:r>
              <a:rPr lang="it-IT" sz="2000" dirty="0"/>
              <a:t>To = 20 mln €</a:t>
            </a:r>
          </a:p>
          <a:p>
            <a:pPr marL="0" indent="0">
              <a:buNone/>
            </a:pPr>
            <a:r>
              <a:rPr lang="it-IT" sz="2000" dirty="0"/>
              <a:t>Io = 200 mln €</a:t>
            </a:r>
          </a:p>
          <a:p>
            <a:pPr marL="0" indent="0">
              <a:buNone/>
            </a:pPr>
            <a:r>
              <a:rPr lang="it-IT" sz="2000" dirty="0"/>
              <a:t>G0 = 100 mln €</a:t>
            </a:r>
          </a:p>
          <a:p>
            <a:pPr marL="0" indent="0">
              <a:buNone/>
            </a:pPr>
            <a:r>
              <a:rPr lang="it-IT" sz="2000" dirty="0" err="1"/>
              <a:t>Xo</a:t>
            </a:r>
            <a:r>
              <a:rPr lang="it-IT" sz="2000" dirty="0"/>
              <a:t> = 50 mln €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 err="1"/>
              <a:t>Yo</a:t>
            </a:r>
            <a:r>
              <a:rPr lang="it-IT" sz="2000" dirty="0"/>
              <a:t> = [1/(1 – b + t)] * (– b*To + Io + Go + </a:t>
            </a:r>
            <a:r>
              <a:rPr lang="it-IT" sz="2000" dirty="0" err="1"/>
              <a:t>Xo</a:t>
            </a:r>
            <a:r>
              <a:rPr lang="it-IT" sz="2000" dirty="0"/>
              <a:t>)</a:t>
            </a:r>
          </a:p>
          <a:p>
            <a:pPr marL="0" indent="0">
              <a:buNone/>
            </a:pPr>
            <a:r>
              <a:rPr lang="it-IT" sz="2000" dirty="0" err="1"/>
              <a:t>Yo</a:t>
            </a:r>
            <a:r>
              <a:rPr lang="it-IT" sz="2000" dirty="0"/>
              <a:t> = [1/(1 – 0,7+0,2)] * (– 0,7*20 + 200 + 100 + 50) = (1/0,5) * 336 = 672 mln €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950310-61B8-48E8-9940-0801DBE315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5BCA1-B4BF-437A-B96B-0E613D753DF4}" type="slidenum">
              <a:rPr lang="it-IT" altLang="it-IT" smtClean="0"/>
              <a:pPr/>
              <a:t>22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7031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Segnaposto numero diapositiva 3">
            <a:extLst>
              <a:ext uri="{FF2B5EF4-FFF2-40B4-BE49-F238E27FC236}">
                <a16:creationId xmlns:a16="http://schemas.microsoft.com/office/drawing/2014/main" id="{E048BFE7-662C-4005-87CA-ECAF537C14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D4424CD-BCC1-4FBA-A54E-677A37553B23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229826" name="Text Box 2">
            <a:extLst>
              <a:ext uri="{FF2B5EF4-FFF2-40B4-BE49-F238E27FC236}">
                <a16:creationId xmlns:a16="http://schemas.microsoft.com/office/drawing/2014/main" id="{6063274C-B23A-4948-A9FA-4A5127A65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38" y="5521325"/>
            <a:ext cx="5683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i="1"/>
              <a:t>Y</a:t>
            </a:r>
            <a:r>
              <a:rPr lang="it-IT" altLang="it-IT" i="1" baseline="-25000"/>
              <a:t>0</a:t>
            </a:r>
            <a:endParaRPr lang="it-IT" altLang="it-IT" i="1"/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485D2148-FA3D-4922-8FC9-583070DAA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4.1) Il PIL in un sistema aperto a tassazione fissa</a:t>
            </a:r>
            <a:r>
              <a:rPr lang="en-US" altLang="it-IT" sz="1600"/>
              <a:t> </a:t>
            </a:r>
            <a:br>
              <a:rPr lang="en-US" altLang="it-IT" sz="1600"/>
            </a:br>
            <a:r>
              <a:rPr lang="en-US" altLang="it-IT" sz="1600"/>
              <a:t>b. Strada grafica: Figura 4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5370A1F-36EB-414F-A7D1-9A978379AE28}"/>
              </a:ext>
            </a:extLst>
          </p:cNvPr>
          <p:cNvGrpSpPr>
            <a:grpSpLocks/>
          </p:cNvGrpSpPr>
          <p:nvPr/>
        </p:nvGrpSpPr>
        <p:grpSpPr bwMode="auto">
          <a:xfrm>
            <a:off x="3154363" y="2655888"/>
            <a:ext cx="3062287" cy="2838450"/>
            <a:chOff x="1540" y="1595"/>
            <a:chExt cx="1929" cy="1788"/>
          </a:xfrm>
        </p:grpSpPr>
        <p:sp>
          <p:nvSpPr>
            <p:cNvPr id="58416" name="Line 5">
              <a:extLst>
                <a:ext uri="{FF2B5EF4-FFF2-40B4-BE49-F238E27FC236}">
                  <a16:creationId xmlns:a16="http://schemas.microsoft.com/office/drawing/2014/main" id="{FCFF4C10-5DBB-49B6-A6A2-E5AA321D6B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0" y="1595"/>
              <a:ext cx="1929" cy="17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17" name="Freeform 6">
              <a:extLst>
                <a:ext uri="{FF2B5EF4-FFF2-40B4-BE49-F238E27FC236}">
                  <a16:creationId xmlns:a16="http://schemas.microsoft.com/office/drawing/2014/main" id="{B2624BF1-7E2B-46EF-9FC9-9BBC8CDA9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1" y="3189"/>
              <a:ext cx="123" cy="190"/>
            </a:xfrm>
            <a:custGeom>
              <a:avLst/>
              <a:gdLst>
                <a:gd name="T0" fmla="*/ 0 w 195"/>
                <a:gd name="T1" fmla="*/ 0 h 345"/>
                <a:gd name="T2" fmla="*/ 135 w 195"/>
                <a:gd name="T3" fmla="*/ 135 h 345"/>
                <a:gd name="T4" fmla="*/ 195 w 195"/>
                <a:gd name="T5" fmla="*/ 345 h 345"/>
                <a:gd name="T6" fmla="*/ 0 60000 65536"/>
                <a:gd name="T7" fmla="*/ 0 60000 65536"/>
                <a:gd name="T8" fmla="*/ 0 60000 65536"/>
                <a:gd name="T9" fmla="*/ 0 w 195"/>
                <a:gd name="T10" fmla="*/ 0 h 345"/>
                <a:gd name="T11" fmla="*/ 195 w 195"/>
                <a:gd name="T12" fmla="*/ 345 h 3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" h="345">
                  <a:moveTo>
                    <a:pt x="0" y="0"/>
                  </a:moveTo>
                  <a:cubicBezTo>
                    <a:pt x="22" y="22"/>
                    <a:pt x="103" y="78"/>
                    <a:pt x="135" y="135"/>
                  </a:cubicBezTo>
                  <a:cubicBezTo>
                    <a:pt x="167" y="192"/>
                    <a:pt x="182" y="301"/>
                    <a:pt x="195" y="345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en-GB" altLang="it-IT"/>
            </a:p>
          </p:txBody>
        </p:sp>
        <p:sp>
          <p:nvSpPr>
            <p:cNvPr id="58418" name="Text Box 7">
              <a:extLst>
                <a:ext uri="{FF2B5EF4-FFF2-40B4-BE49-F238E27FC236}">
                  <a16:creationId xmlns:a16="http://schemas.microsoft.com/office/drawing/2014/main" id="{541153B3-4F11-483A-A0BD-D71F3482B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4" y="3139"/>
              <a:ext cx="39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/>
                <a:t>45°</a:t>
              </a:r>
            </a:p>
          </p:txBody>
        </p:sp>
      </p:grpSp>
      <p:sp>
        <p:nvSpPr>
          <p:cNvPr id="1229832" name="Line 8">
            <a:extLst>
              <a:ext uri="{FF2B5EF4-FFF2-40B4-BE49-F238E27FC236}">
                <a16:creationId xmlns:a16="http://schemas.microsoft.com/office/drawing/2014/main" id="{A285EE07-44E3-45C2-82E7-02899437F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5200" y="5692775"/>
            <a:ext cx="36036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833" name="Line 9">
            <a:extLst>
              <a:ext uri="{FF2B5EF4-FFF2-40B4-BE49-F238E27FC236}">
                <a16:creationId xmlns:a16="http://schemas.microsoft.com/office/drawing/2014/main" id="{E5156AF4-CBAE-41A9-A3A1-C4A43B9F1D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95925" y="5692775"/>
            <a:ext cx="36036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id="{159F4C64-52F1-4729-B98E-363025EF1FD4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324350"/>
            <a:ext cx="2024063" cy="720725"/>
            <a:chOff x="1089" y="2621"/>
            <a:chExt cx="1275" cy="454"/>
          </a:xfrm>
        </p:grpSpPr>
        <p:sp>
          <p:nvSpPr>
            <p:cNvPr id="58414" name="Line 11">
              <a:extLst>
                <a:ext uri="{FF2B5EF4-FFF2-40B4-BE49-F238E27FC236}">
                  <a16:creationId xmlns:a16="http://schemas.microsoft.com/office/drawing/2014/main" id="{ADC522C2-4ACD-46AC-8829-B104DC3F5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8" y="2621"/>
              <a:ext cx="82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15" name="Text Box 12">
              <a:extLst>
                <a:ext uri="{FF2B5EF4-FFF2-40B4-BE49-F238E27FC236}">
                  <a16:creationId xmlns:a16="http://schemas.microsoft.com/office/drawing/2014/main" id="{02A274BB-4428-4713-9C93-A28982740B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" y="2638"/>
              <a:ext cx="471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Y</a:t>
              </a:r>
              <a:r>
                <a:rPr lang="it-IT" altLang="it-IT" i="1">
                  <a:sym typeface="Symbol" panose="05050102010706020507" pitchFamily="18" charset="2"/>
                </a:rPr>
                <a:t></a:t>
              </a:r>
              <a:endParaRPr lang="it-IT" altLang="it-IT" i="1"/>
            </a:p>
          </p:txBody>
        </p:sp>
      </p:grpSp>
      <p:grpSp>
        <p:nvGrpSpPr>
          <p:cNvPr id="4" name="Group 13">
            <a:extLst>
              <a:ext uri="{FF2B5EF4-FFF2-40B4-BE49-F238E27FC236}">
                <a16:creationId xmlns:a16="http://schemas.microsoft.com/office/drawing/2014/main" id="{DB4CB65F-91BA-42E5-8D6D-EECF6C274053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657600"/>
            <a:ext cx="2495550" cy="2282825"/>
            <a:chOff x="1089" y="2201"/>
            <a:chExt cx="1572" cy="1438"/>
          </a:xfrm>
        </p:grpSpPr>
        <p:sp>
          <p:nvSpPr>
            <p:cNvPr id="58410" name="Line 14">
              <a:extLst>
                <a:ext uri="{FF2B5EF4-FFF2-40B4-BE49-F238E27FC236}">
                  <a16:creationId xmlns:a16="http://schemas.microsoft.com/office/drawing/2014/main" id="{35D32196-F09B-4A98-91F0-1DB4EF23D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8" y="2290"/>
              <a:ext cx="0" cy="108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11" name="Line 15">
              <a:extLst>
                <a:ext uri="{FF2B5EF4-FFF2-40B4-BE49-F238E27FC236}">
                  <a16:creationId xmlns:a16="http://schemas.microsoft.com/office/drawing/2014/main" id="{D7211C05-91EB-4286-9C28-DD337AB1E6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0" y="2292"/>
              <a:ext cx="82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12" name="Text Box 16">
              <a:extLst>
                <a:ext uri="{FF2B5EF4-FFF2-40B4-BE49-F238E27FC236}">
                  <a16:creationId xmlns:a16="http://schemas.microsoft.com/office/drawing/2014/main" id="{7DA792AC-0FBB-4EBE-A781-C716E8FDC3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2" y="3389"/>
              <a:ext cx="4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Y</a:t>
              </a:r>
              <a:r>
                <a:rPr lang="it-IT" altLang="it-IT" i="1">
                  <a:sym typeface="Symbol" panose="05050102010706020507" pitchFamily="18" charset="2"/>
                </a:rPr>
                <a:t></a:t>
              </a:r>
              <a:endParaRPr lang="it-IT" altLang="it-IT" i="1"/>
            </a:p>
          </p:txBody>
        </p:sp>
        <p:sp>
          <p:nvSpPr>
            <p:cNvPr id="58413" name="Text Box 17">
              <a:extLst>
                <a:ext uri="{FF2B5EF4-FFF2-40B4-BE49-F238E27FC236}">
                  <a16:creationId xmlns:a16="http://schemas.microsoft.com/office/drawing/2014/main" id="{2FC25C62-577B-4D33-A00C-F1AC566A0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" y="2201"/>
              <a:ext cx="40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DA</a:t>
              </a:r>
              <a:r>
                <a:rPr lang="it-IT" altLang="it-IT" i="1">
                  <a:sym typeface="Symbol" panose="05050102010706020507" pitchFamily="18" charset="2"/>
                </a:rPr>
                <a:t></a:t>
              </a:r>
              <a:endParaRPr lang="it-IT" altLang="it-IT" i="1"/>
            </a:p>
          </p:txBody>
        </p:sp>
      </p:grpSp>
      <p:grpSp>
        <p:nvGrpSpPr>
          <p:cNvPr id="5" name="Group 18">
            <a:extLst>
              <a:ext uri="{FF2B5EF4-FFF2-40B4-BE49-F238E27FC236}">
                <a16:creationId xmlns:a16="http://schemas.microsoft.com/office/drawing/2014/main" id="{157C1E03-DD4F-4ABF-9245-37D842AE063D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992438"/>
            <a:ext cx="3859213" cy="3008312"/>
            <a:chOff x="1089" y="1782"/>
            <a:chExt cx="2431" cy="1895"/>
          </a:xfrm>
        </p:grpSpPr>
        <p:sp>
          <p:nvSpPr>
            <p:cNvPr id="58406" name="Line 19">
              <a:extLst>
                <a:ext uri="{FF2B5EF4-FFF2-40B4-BE49-F238E27FC236}">
                  <a16:creationId xmlns:a16="http://schemas.microsoft.com/office/drawing/2014/main" id="{5C058C89-5375-4763-B4CD-626DCFDC3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9" y="1782"/>
              <a:ext cx="0" cy="159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07" name="Line 20">
              <a:extLst>
                <a:ext uri="{FF2B5EF4-FFF2-40B4-BE49-F238E27FC236}">
                  <a16:creationId xmlns:a16="http://schemas.microsoft.com/office/drawing/2014/main" id="{2A2B4007-F67C-4263-BB66-E3A31EBEAE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9" y="1963"/>
              <a:ext cx="171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08" name="Text Box 21">
              <a:extLst>
                <a:ext uri="{FF2B5EF4-FFF2-40B4-BE49-F238E27FC236}">
                  <a16:creationId xmlns:a16="http://schemas.microsoft.com/office/drawing/2014/main" id="{4012D672-725B-40D1-A351-E1E70B67E5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" y="3379"/>
              <a:ext cx="33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Y</a:t>
              </a:r>
              <a:r>
                <a:rPr lang="it-IT" altLang="it-IT" i="1">
                  <a:sym typeface="Symbol" panose="05050102010706020507" pitchFamily="18" charset="2"/>
                </a:rPr>
                <a:t></a:t>
              </a:r>
              <a:endParaRPr lang="it-IT" altLang="it-IT" i="1"/>
            </a:p>
          </p:txBody>
        </p:sp>
        <p:sp>
          <p:nvSpPr>
            <p:cNvPr id="58409" name="Text Box 22">
              <a:extLst>
                <a:ext uri="{FF2B5EF4-FFF2-40B4-BE49-F238E27FC236}">
                  <a16:creationId xmlns:a16="http://schemas.microsoft.com/office/drawing/2014/main" id="{92D4291C-B367-4D64-A249-9BCB5F66A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" y="1824"/>
              <a:ext cx="46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DA</a:t>
              </a:r>
              <a:r>
                <a:rPr lang="it-IT" altLang="it-IT" i="1">
                  <a:sym typeface="Symbol" panose="05050102010706020507" pitchFamily="18" charset="2"/>
                </a:rPr>
                <a:t></a:t>
              </a:r>
              <a:endParaRPr lang="it-IT" altLang="it-IT" i="1"/>
            </a:p>
          </p:txBody>
        </p:sp>
      </p:grpSp>
      <p:grpSp>
        <p:nvGrpSpPr>
          <p:cNvPr id="6" name="Group 23">
            <a:extLst>
              <a:ext uri="{FF2B5EF4-FFF2-40B4-BE49-F238E27FC236}">
                <a16:creationId xmlns:a16="http://schemas.microsoft.com/office/drawing/2014/main" id="{B6AAAFD8-5B0A-4D69-A9D0-5081DF915D9D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760663"/>
            <a:ext cx="3460750" cy="300037"/>
            <a:chOff x="1089" y="1636"/>
            <a:chExt cx="2180" cy="189"/>
          </a:xfrm>
        </p:grpSpPr>
        <p:sp>
          <p:nvSpPr>
            <p:cNvPr id="58404" name="Line 24">
              <a:extLst>
                <a:ext uri="{FF2B5EF4-FFF2-40B4-BE49-F238E27FC236}">
                  <a16:creationId xmlns:a16="http://schemas.microsoft.com/office/drawing/2014/main" id="{2C821C94-E1C5-4B08-BC2D-0A4AEC7DAA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2" y="1781"/>
              <a:ext cx="1727" cy="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05" name="Text Box 25">
              <a:extLst>
                <a:ext uri="{FF2B5EF4-FFF2-40B4-BE49-F238E27FC236}">
                  <a16:creationId xmlns:a16="http://schemas.microsoft.com/office/drawing/2014/main" id="{2ADD8614-01D3-4B42-A6C9-21187CE17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" y="1636"/>
              <a:ext cx="568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Y</a:t>
              </a:r>
              <a:r>
                <a:rPr lang="it-IT" altLang="it-IT" i="1">
                  <a:sym typeface="Symbol" panose="05050102010706020507" pitchFamily="18" charset="2"/>
                </a:rPr>
                <a:t></a:t>
              </a:r>
              <a:endParaRPr lang="it-IT" altLang="it-IT" i="1"/>
            </a:p>
          </p:txBody>
        </p:sp>
      </p:grpSp>
      <p:grpSp>
        <p:nvGrpSpPr>
          <p:cNvPr id="7" name="Group 26">
            <a:extLst>
              <a:ext uri="{FF2B5EF4-FFF2-40B4-BE49-F238E27FC236}">
                <a16:creationId xmlns:a16="http://schemas.microsoft.com/office/drawing/2014/main" id="{6FBF38B3-4B9A-4368-9BF1-AC3A09EB6CCA}"/>
              </a:ext>
            </a:extLst>
          </p:cNvPr>
          <p:cNvGrpSpPr>
            <a:grpSpLocks/>
          </p:cNvGrpSpPr>
          <p:nvPr/>
        </p:nvGrpSpPr>
        <p:grpSpPr bwMode="auto">
          <a:xfrm>
            <a:off x="2185988" y="2379663"/>
            <a:ext cx="4751387" cy="3535362"/>
            <a:chOff x="930" y="1396"/>
            <a:chExt cx="2993" cy="2227"/>
          </a:xfrm>
        </p:grpSpPr>
        <p:sp>
          <p:nvSpPr>
            <p:cNvPr id="58399" name="Line 27">
              <a:extLst>
                <a:ext uri="{FF2B5EF4-FFF2-40B4-BE49-F238E27FC236}">
                  <a16:creationId xmlns:a16="http://schemas.microsoft.com/office/drawing/2014/main" id="{78C59019-D5BE-4AE8-8907-2E593E5111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0" y="1396"/>
              <a:ext cx="0" cy="19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00" name="Text Box 28">
              <a:extLst>
                <a:ext uri="{FF2B5EF4-FFF2-40B4-BE49-F238E27FC236}">
                  <a16:creationId xmlns:a16="http://schemas.microsoft.com/office/drawing/2014/main" id="{B9A03B46-520B-4F3B-81C8-F5D6A88F42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3" y="3383"/>
              <a:ext cx="34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Y</a:t>
              </a:r>
            </a:p>
          </p:txBody>
        </p:sp>
        <p:sp>
          <p:nvSpPr>
            <p:cNvPr id="58401" name="Text Box 29">
              <a:extLst>
                <a:ext uri="{FF2B5EF4-FFF2-40B4-BE49-F238E27FC236}">
                  <a16:creationId xmlns:a16="http://schemas.microsoft.com/office/drawing/2014/main" id="{17D40E00-BC60-4194-950D-93B094B71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1396"/>
              <a:ext cx="723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DA</a:t>
              </a:r>
              <a:r>
                <a:rPr lang="it-IT" altLang="it-IT"/>
                <a:t>, </a:t>
              </a:r>
              <a:r>
                <a:rPr lang="it-IT" altLang="it-IT" i="1"/>
                <a:t>Y</a:t>
              </a:r>
            </a:p>
          </p:txBody>
        </p:sp>
        <p:sp>
          <p:nvSpPr>
            <p:cNvPr id="58402" name="Text Box 30">
              <a:extLst>
                <a:ext uri="{FF2B5EF4-FFF2-40B4-BE49-F238E27FC236}">
                  <a16:creationId xmlns:a16="http://schemas.microsoft.com/office/drawing/2014/main" id="{1407D6D1-C0F4-453B-A8E1-08A055455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3" y="3389"/>
              <a:ext cx="21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/>
                <a:t>0</a:t>
              </a:r>
            </a:p>
          </p:txBody>
        </p:sp>
        <p:sp>
          <p:nvSpPr>
            <p:cNvPr id="58403" name="Line 31">
              <a:extLst>
                <a:ext uri="{FF2B5EF4-FFF2-40B4-BE49-F238E27FC236}">
                  <a16:creationId xmlns:a16="http://schemas.microsoft.com/office/drawing/2014/main" id="{413380B1-69A0-4834-B46D-562BC3DA6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0" y="3383"/>
              <a:ext cx="238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9856" name="Text Box 32">
            <a:extLst>
              <a:ext uri="{FF2B5EF4-FFF2-40B4-BE49-F238E27FC236}">
                <a16:creationId xmlns:a16="http://schemas.microsoft.com/office/drawing/2014/main" id="{9E8AF5CD-EE63-46E6-AF48-41A61A859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650" y="2419350"/>
            <a:ext cx="1081088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/>
              <a:t>DA = Y</a:t>
            </a:r>
          </a:p>
        </p:txBody>
      </p:sp>
      <p:sp>
        <p:nvSpPr>
          <p:cNvPr id="58383" name="Line 37">
            <a:extLst>
              <a:ext uri="{FF2B5EF4-FFF2-40B4-BE49-F238E27FC236}">
                <a16:creationId xmlns:a16="http://schemas.microsoft.com/office/drawing/2014/main" id="{C24AB19E-BDEB-4E24-A1BF-C0CBC5C3A4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67063" y="4227513"/>
            <a:ext cx="758825" cy="17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8" name="Group 54">
            <a:extLst>
              <a:ext uri="{FF2B5EF4-FFF2-40B4-BE49-F238E27FC236}">
                <a16:creationId xmlns:a16="http://schemas.microsoft.com/office/drawing/2014/main" id="{F2801F17-DB00-4FB4-8281-EC3C8502DFB1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3033713"/>
            <a:ext cx="5041900" cy="1258887"/>
            <a:chOff x="1156" y="1911"/>
            <a:chExt cx="3176" cy="793"/>
          </a:xfrm>
        </p:grpSpPr>
        <p:sp>
          <p:nvSpPr>
            <p:cNvPr id="58394" name="Line 34">
              <a:extLst>
                <a:ext uri="{FF2B5EF4-FFF2-40B4-BE49-F238E27FC236}">
                  <a16:creationId xmlns:a16="http://schemas.microsoft.com/office/drawing/2014/main" id="{8F913509-89CC-43BA-8422-1955417293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5" y="1980"/>
              <a:ext cx="1929" cy="69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95" name="Text Box 35">
              <a:extLst>
                <a:ext uri="{FF2B5EF4-FFF2-40B4-BE49-F238E27FC236}">
                  <a16:creationId xmlns:a16="http://schemas.microsoft.com/office/drawing/2014/main" id="{345C0F9C-8E6B-490C-9512-8096A5E519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2507"/>
              <a:ext cx="1113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A +  I</a:t>
              </a:r>
              <a:r>
                <a:rPr lang="it-IT" altLang="it-IT" i="1" baseline="-25000"/>
                <a:t>0</a:t>
              </a:r>
              <a:r>
                <a:rPr lang="it-IT" altLang="it-IT"/>
                <a:t>+ </a:t>
              </a:r>
              <a:r>
                <a:rPr lang="it-IT" altLang="it-IT" i="1"/>
                <a:t>G</a:t>
              </a:r>
              <a:r>
                <a:rPr lang="it-IT" altLang="it-IT" i="1" baseline="-25000"/>
                <a:t>0</a:t>
              </a:r>
              <a:r>
                <a:rPr lang="it-IT" altLang="it-IT" i="1"/>
                <a:t>+ X</a:t>
              </a:r>
              <a:r>
                <a:rPr lang="it-IT" altLang="it-IT" i="1" baseline="-25000"/>
                <a:t>0</a:t>
              </a:r>
            </a:p>
          </p:txBody>
        </p:sp>
        <p:sp>
          <p:nvSpPr>
            <p:cNvPr id="58396" name="Text Box 36">
              <a:extLst>
                <a:ext uri="{FF2B5EF4-FFF2-40B4-BE49-F238E27FC236}">
                  <a16:creationId xmlns:a16="http://schemas.microsoft.com/office/drawing/2014/main" id="{164C5210-9888-495F-98E3-A8AC9B500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9" y="2475"/>
              <a:ext cx="55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b </a:t>
              </a:r>
              <a:r>
                <a:rPr lang="it-IT" altLang="it-IT"/>
                <a:t>-</a:t>
              </a:r>
              <a:r>
                <a:rPr lang="it-IT" altLang="it-IT" i="1"/>
                <a:t> h</a:t>
              </a:r>
            </a:p>
          </p:txBody>
        </p:sp>
        <p:sp>
          <p:nvSpPr>
            <p:cNvPr id="58397" name="Freeform 38">
              <a:extLst>
                <a:ext uri="{FF2B5EF4-FFF2-40B4-BE49-F238E27FC236}">
                  <a16:creationId xmlns:a16="http://schemas.microsoft.com/office/drawing/2014/main" id="{1DF96AD3-FC72-4AE1-B852-88945A560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9" y="2581"/>
              <a:ext cx="66" cy="92"/>
            </a:xfrm>
            <a:custGeom>
              <a:avLst/>
              <a:gdLst>
                <a:gd name="T0" fmla="*/ 0 w 105"/>
                <a:gd name="T1" fmla="*/ 0 h 180"/>
                <a:gd name="T2" fmla="*/ 75 w 105"/>
                <a:gd name="T3" fmla="*/ 60 h 180"/>
                <a:gd name="T4" fmla="*/ 105 w 105"/>
                <a:gd name="T5" fmla="*/ 180 h 180"/>
                <a:gd name="T6" fmla="*/ 0 60000 65536"/>
                <a:gd name="T7" fmla="*/ 0 60000 65536"/>
                <a:gd name="T8" fmla="*/ 0 60000 65536"/>
                <a:gd name="T9" fmla="*/ 0 w 105"/>
                <a:gd name="T10" fmla="*/ 0 h 180"/>
                <a:gd name="T11" fmla="*/ 105 w 105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5" h="180">
                  <a:moveTo>
                    <a:pt x="0" y="0"/>
                  </a:moveTo>
                  <a:cubicBezTo>
                    <a:pt x="12" y="12"/>
                    <a:pt x="58" y="30"/>
                    <a:pt x="75" y="60"/>
                  </a:cubicBezTo>
                  <a:cubicBezTo>
                    <a:pt x="92" y="90"/>
                    <a:pt x="99" y="155"/>
                    <a:pt x="105" y="18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en-GB" altLang="it-IT"/>
            </a:p>
          </p:txBody>
        </p:sp>
        <p:sp>
          <p:nvSpPr>
            <p:cNvPr id="58398" name="Text Box 39">
              <a:extLst>
                <a:ext uri="{FF2B5EF4-FFF2-40B4-BE49-F238E27FC236}">
                  <a16:creationId xmlns:a16="http://schemas.microsoft.com/office/drawing/2014/main" id="{3D11E90C-4DF9-4EFC-86DC-6B7E17FD98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" y="1911"/>
              <a:ext cx="408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/>
                <a:t>DA</a:t>
              </a:r>
            </a:p>
          </p:txBody>
        </p:sp>
      </p:grpSp>
      <p:sp>
        <p:nvSpPr>
          <p:cNvPr id="1229864" name="Text Box 40">
            <a:extLst>
              <a:ext uri="{FF2B5EF4-FFF2-40B4-BE49-F238E27FC236}">
                <a16:creationId xmlns:a16="http://schemas.microsoft.com/office/drawing/2014/main" id="{2586EACA-953B-4233-80C1-8FFD4520E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675" y="3357563"/>
            <a:ext cx="455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it-IT" altLang="it-IT"/>
              <a:t>E</a:t>
            </a:r>
          </a:p>
        </p:txBody>
      </p:sp>
      <p:sp>
        <p:nvSpPr>
          <p:cNvPr id="1229865" name="Line 41">
            <a:extLst>
              <a:ext uri="{FF2B5EF4-FFF2-40B4-BE49-F238E27FC236}">
                <a16:creationId xmlns:a16="http://schemas.microsoft.com/office/drawing/2014/main" id="{34D550A8-20D6-4914-8373-7140E5D83C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6863" y="3470275"/>
            <a:ext cx="0" cy="2057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866" name="Line 42">
            <a:extLst>
              <a:ext uri="{FF2B5EF4-FFF2-40B4-BE49-F238E27FC236}">
                <a16:creationId xmlns:a16="http://schemas.microsoft.com/office/drawing/2014/main" id="{58177B60-AF1F-445F-A6C5-C2BA85D8C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7538" y="3470275"/>
            <a:ext cx="22193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867" name="Text Box 43">
            <a:extLst>
              <a:ext uri="{FF2B5EF4-FFF2-40B4-BE49-F238E27FC236}">
                <a16:creationId xmlns:a16="http://schemas.microsoft.com/office/drawing/2014/main" id="{039FC293-492E-449B-973E-4D205B6F8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355975"/>
            <a:ext cx="7937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i="1"/>
              <a:t>DA</a:t>
            </a:r>
          </a:p>
        </p:txBody>
      </p:sp>
      <p:sp>
        <p:nvSpPr>
          <p:cNvPr id="1229870" name="Text Box 46">
            <a:extLst>
              <a:ext uri="{FF2B5EF4-FFF2-40B4-BE49-F238E27FC236}">
                <a16:creationId xmlns:a16="http://schemas.microsoft.com/office/drawing/2014/main" id="{19C91E86-33F6-4993-8232-396543985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805488"/>
            <a:ext cx="22987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Disegnamo la [27]</a:t>
            </a:r>
          </a:p>
        </p:txBody>
      </p:sp>
      <p:sp>
        <p:nvSpPr>
          <p:cNvPr id="1229875" name="Text Box 51">
            <a:extLst>
              <a:ext uri="{FF2B5EF4-FFF2-40B4-BE49-F238E27FC236}">
                <a16:creationId xmlns:a16="http://schemas.microsoft.com/office/drawing/2014/main" id="{7BFE2734-926B-456F-8BFA-4C5247B0C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6021388"/>
            <a:ext cx="72723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Disegnamo la </a:t>
            </a:r>
            <a:r>
              <a:rPr lang="it-IT" altLang="it-IT" sz="1700">
                <a:solidFill>
                  <a:srgbClr val="FF5050"/>
                </a:solidFill>
              </a:rPr>
              <a:t>retta di Hansen</a:t>
            </a:r>
            <a:r>
              <a:rPr lang="it-IT" altLang="it-IT" sz="1700" b="0"/>
              <a:t>: luogo geometrico di tutti i valori di </a:t>
            </a:r>
            <a:r>
              <a:rPr lang="it-IT" altLang="it-IT" sz="1700" b="0" i="1"/>
              <a:t>Y</a:t>
            </a:r>
            <a:r>
              <a:rPr lang="it-IT" altLang="it-IT" sz="1700" b="0"/>
              <a:t> e </a:t>
            </a:r>
            <a:r>
              <a:rPr lang="it-IT" altLang="it-IT" sz="1700" b="0" i="1"/>
              <a:t>DA</a:t>
            </a:r>
            <a:r>
              <a:rPr lang="it-IT" altLang="it-IT" sz="1700" b="0"/>
              <a:t> per cui </a:t>
            </a:r>
            <a:r>
              <a:rPr lang="it-IT" altLang="it-IT" sz="1700" b="0" i="1"/>
              <a:t>Y </a:t>
            </a:r>
            <a:r>
              <a:rPr lang="it-IT" altLang="it-IT" sz="1700" b="0"/>
              <a:t>= </a:t>
            </a:r>
            <a:r>
              <a:rPr lang="it-IT" altLang="it-IT" sz="1700" b="0" i="1"/>
              <a:t>DA</a:t>
            </a:r>
          </a:p>
        </p:txBody>
      </p:sp>
      <p:sp>
        <p:nvSpPr>
          <p:cNvPr id="1229876" name="Text Box 52">
            <a:extLst>
              <a:ext uri="{FF2B5EF4-FFF2-40B4-BE49-F238E27FC236}">
                <a16:creationId xmlns:a16="http://schemas.microsoft.com/office/drawing/2014/main" id="{15B77C59-9A71-4D44-8852-C3F5D1C72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6027738"/>
            <a:ext cx="72723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>
                <a:solidFill>
                  <a:srgbClr val="FF5050"/>
                </a:solidFill>
              </a:rPr>
              <a:t>PIL di equilibrio (</a:t>
            </a:r>
            <a:r>
              <a:rPr lang="it-IT" altLang="it-IT" sz="1700" i="1">
                <a:solidFill>
                  <a:srgbClr val="FF5050"/>
                </a:solidFill>
              </a:rPr>
              <a:t>Y</a:t>
            </a:r>
            <a:r>
              <a:rPr lang="it-IT" altLang="it-IT" sz="1700" i="1" baseline="-25000">
                <a:solidFill>
                  <a:srgbClr val="FF5050"/>
                </a:solidFill>
              </a:rPr>
              <a:t>0</a:t>
            </a:r>
            <a:r>
              <a:rPr lang="it-IT" altLang="it-IT" sz="1700">
                <a:solidFill>
                  <a:srgbClr val="FF5050"/>
                </a:solidFill>
              </a:rPr>
              <a:t>)</a:t>
            </a:r>
            <a:r>
              <a:rPr lang="it-IT" altLang="it-IT" sz="1700" b="0"/>
              <a:t>: co-ordinate del punto che sta simultaneamente sulla </a:t>
            </a:r>
            <a:r>
              <a:rPr lang="it-IT" altLang="it-IT" sz="1700" b="0" i="1"/>
              <a:t>DA</a:t>
            </a:r>
            <a:r>
              <a:rPr lang="it-IT" altLang="it-IT" sz="1700" b="0"/>
              <a:t> effettiva e sulla retta di Hansen</a:t>
            </a:r>
            <a:endParaRPr lang="it-IT" altLang="it-IT" sz="1700" b="0" i="1"/>
          </a:p>
        </p:txBody>
      </p:sp>
      <p:sp>
        <p:nvSpPr>
          <p:cNvPr id="1229877" name="Text Box 53">
            <a:extLst>
              <a:ext uri="{FF2B5EF4-FFF2-40B4-BE49-F238E27FC236}">
                <a16:creationId xmlns:a16="http://schemas.microsoft.com/office/drawing/2014/main" id="{976C9692-0C4D-4B58-8887-6CFF7AD90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949950"/>
            <a:ext cx="72723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>
                <a:solidFill>
                  <a:srgbClr val="FF5050"/>
                </a:solidFill>
              </a:rPr>
              <a:t>Il PIL di equilibrio (</a:t>
            </a:r>
            <a:r>
              <a:rPr lang="it-IT" altLang="it-IT" sz="1700" i="1">
                <a:solidFill>
                  <a:srgbClr val="FF5050"/>
                </a:solidFill>
              </a:rPr>
              <a:t>Y</a:t>
            </a:r>
            <a:r>
              <a:rPr lang="it-IT" altLang="it-IT" sz="1700" i="1" baseline="-25000">
                <a:solidFill>
                  <a:srgbClr val="FF5050"/>
                </a:solidFill>
              </a:rPr>
              <a:t>0</a:t>
            </a:r>
            <a:r>
              <a:rPr lang="it-IT" altLang="it-IT" sz="1700">
                <a:solidFill>
                  <a:srgbClr val="FF5050"/>
                </a:solidFill>
              </a:rPr>
              <a:t>) è stabile</a:t>
            </a:r>
            <a:r>
              <a:rPr lang="it-IT" altLang="it-IT" sz="1700" b="0"/>
              <a:t>: </a:t>
            </a:r>
            <a:r>
              <a:rPr lang="it-IT" altLang="it-IT" sz="1700" b="0" i="1"/>
              <a:t>Y’</a:t>
            </a:r>
            <a:r>
              <a:rPr lang="it-IT" altLang="it-IT" sz="1700" b="0"/>
              <a:t> &lt; </a:t>
            </a:r>
            <a:r>
              <a:rPr lang="it-IT" altLang="it-IT" sz="1700" b="0" i="1"/>
              <a:t>Y</a:t>
            </a:r>
            <a:r>
              <a:rPr lang="it-IT" altLang="it-IT" sz="1700" b="0" i="1" baseline="-25000"/>
              <a:t>0</a:t>
            </a:r>
            <a:r>
              <a:rPr lang="it-IT" altLang="it-IT" sz="1700" b="0"/>
              <a:t>; </a:t>
            </a:r>
            <a:r>
              <a:rPr lang="it-IT" altLang="it-IT" sz="1700" b="0" i="1"/>
              <a:t>Y’’</a:t>
            </a:r>
            <a:r>
              <a:rPr lang="it-IT" altLang="it-IT" sz="1700" b="0"/>
              <a:t> &gt; </a:t>
            </a:r>
            <a:r>
              <a:rPr lang="it-IT" altLang="it-IT" sz="1700" b="0" i="1"/>
              <a:t>Y</a:t>
            </a:r>
            <a:r>
              <a:rPr lang="it-IT" altLang="it-IT" sz="1700" b="0" i="1" baseline="-25000"/>
              <a:t>0</a:t>
            </a:r>
            <a:r>
              <a:rPr lang="it-IT" altLang="it-IT" sz="1700" b="0"/>
              <a:t> e principio della domanda effettiva</a:t>
            </a:r>
            <a:endParaRPr lang="it-IT" altLang="it-IT" sz="1700" b="0" i="1"/>
          </a:p>
        </p:txBody>
      </p:sp>
      <p:sp>
        <p:nvSpPr>
          <p:cNvPr id="58393" name="Rectangle 56">
            <a:extLst>
              <a:ext uri="{FF2B5EF4-FFF2-40B4-BE49-F238E27FC236}">
                <a16:creationId xmlns:a16="http://schemas.microsoft.com/office/drawing/2014/main" id="{F0934639-1892-4832-B82A-344CB69F8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GB" altLang="it-IT"/>
          </a:p>
        </p:txBody>
      </p:sp>
      <p:graphicFrame>
        <p:nvGraphicFramePr>
          <p:cNvPr id="1229879" name="Object 2">
            <a:extLst>
              <a:ext uri="{FF2B5EF4-FFF2-40B4-BE49-F238E27FC236}">
                <a16:creationId xmlns:a16="http://schemas.microsoft.com/office/drawing/2014/main" id="{32E4823C-29B7-48BB-94DE-B7013B6790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65225" y="6165850"/>
          <a:ext cx="78200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9" name="Equation" r:id="rId4" imgW="4216320" imgH="228600" progId="Equation.3">
                  <p:embed/>
                </p:oleObj>
              </mc:Choice>
              <mc:Fallback>
                <p:oleObj name="Equation" r:id="rId4" imgW="42163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6165850"/>
                        <a:ext cx="782002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229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229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229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2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29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2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2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29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29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29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29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29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29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1229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2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2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2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2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29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29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1229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26" grpId="0"/>
      <p:bldP spid="1229856" grpId="0"/>
      <p:bldP spid="1229864" grpId="0"/>
      <p:bldP spid="1229867" grpId="0"/>
      <p:bldP spid="1229870" grpId="0"/>
      <p:bldP spid="1229870" grpId="1"/>
      <p:bldP spid="1229875" grpId="0"/>
      <p:bldP spid="1229875" grpId="1"/>
      <p:bldP spid="1229876" grpId="0"/>
      <p:bldP spid="1229876" grpId="1"/>
      <p:bldP spid="1229877" grpId="0"/>
      <p:bldP spid="122987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Segnaposto numero diapositiva 5">
            <a:extLst>
              <a:ext uri="{FF2B5EF4-FFF2-40B4-BE49-F238E27FC236}">
                <a16:creationId xmlns:a16="http://schemas.microsoft.com/office/drawing/2014/main" id="{853F4FB2-37B7-4D7C-A426-1E9AEAF092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B544425-D372-48E3-90B2-3DF47A988AF4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24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60423" name="Rectangle 2">
            <a:extLst>
              <a:ext uri="{FF2B5EF4-FFF2-40B4-BE49-F238E27FC236}">
                <a16:creationId xmlns:a16="http://schemas.microsoft.com/office/drawing/2014/main" id="{D33A6D5A-1D9C-4171-A17E-7A82038E6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1528763"/>
            <a:ext cx="6985000" cy="431800"/>
          </a:xfrm>
        </p:spPr>
        <p:txBody>
          <a:bodyPr/>
          <a:lstStyle/>
          <a:p>
            <a:pPr eaLnBrk="1" hangingPunct="1"/>
            <a:r>
              <a:rPr lang="en-GB" altLang="it-IT"/>
              <a:t>Cosa dice il moltiplicatore?</a:t>
            </a:r>
            <a:br>
              <a:rPr lang="en-GB" altLang="it-IT"/>
            </a:br>
            <a:r>
              <a:rPr lang="en-GB" altLang="it-IT"/>
              <a:t>Il caso di una politica fiscale espansiva: “deficit spending”</a:t>
            </a:r>
            <a:endParaRPr lang="it-IT" altLang="it-IT"/>
          </a:p>
        </p:txBody>
      </p:sp>
      <p:sp>
        <p:nvSpPr>
          <p:cNvPr id="1320963" name="Rectangle 3">
            <a:extLst>
              <a:ext uri="{FF2B5EF4-FFF2-40B4-BE49-F238E27FC236}">
                <a16:creationId xmlns:a16="http://schemas.microsoft.com/office/drawing/2014/main" id="{716DBF88-7354-40AC-8C0C-56EE26EE9F0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90588" y="2205038"/>
            <a:ext cx="8002587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>
                <a:solidFill>
                  <a:srgbClr val="006699"/>
                </a:solidFill>
              </a:rPr>
              <a:t>La spesa pubblica passa da </a:t>
            </a:r>
            <a:r>
              <a:rPr lang="it-IT" altLang="it-IT" sz="1500" b="1" i="1">
                <a:solidFill>
                  <a:srgbClr val="006699"/>
                </a:solidFill>
              </a:rPr>
              <a:t>G</a:t>
            </a:r>
            <a:r>
              <a:rPr lang="it-IT" altLang="it-IT" sz="1500" b="1" i="1" baseline="-25000">
                <a:solidFill>
                  <a:srgbClr val="006699"/>
                </a:solidFill>
              </a:rPr>
              <a:t>0</a:t>
            </a:r>
            <a:r>
              <a:rPr lang="it-IT" altLang="it-IT" sz="1500" b="1">
                <a:solidFill>
                  <a:srgbClr val="006699"/>
                </a:solidFill>
              </a:rPr>
              <a:t> a </a:t>
            </a:r>
            <a:r>
              <a:rPr lang="it-IT" altLang="it-IT" sz="1500" b="1" i="1">
                <a:solidFill>
                  <a:srgbClr val="006699"/>
                </a:solidFill>
              </a:rPr>
              <a:t>G’</a:t>
            </a:r>
            <a:r>
              <a:rPr lang="it-IT" altLang="it-IT" sz="1500" b="1">
                <a:solidFill>
                  <a:srgbClr val="006699"/>
                </a:solidFill>
              </a:rPr>
              <a:t>, </a:t>
            </a:r>
            <a:r>
              <a:rPr lang="it-IT" altLang="it-IT" sz="1500" b="1" i="1">
                <a:solidFill>
                  <a:srgbClr val="006699"/>
                </a:solidFill>
              </a:rPr>
              <a:t>G’</a:t>
            </a:r>
            <a:r>
              <a:rPr lang="it-IT" altLang="it-IT" sz="1500" b="1">
                <a:solidFill>
                  <a:srgbClr val="006699"/>
                </a:solidFill>
              </a:rPr>
              <a:t> &gt; </a:t>
            </a:r>
            <a:r>
              <a:rPr lang="it-IT" altLang="it-IT" sz="1500" b="1" i="1">
                <a:solidFill>
                  <a:srgbClr val="006699"/>
                </a:solidFill>
              </a:rPr>
              <a:t>G</a:t>
            </a:r>
            <a:r>
              <a:rPr lang="it-IT" altLang="it-IT" sz="1500" b="1" i="1" baseline="-25000">
                <a:solidFill>
                  <a:srgbClr val="006699"/>
                </a:solidFill>
              </a:rPr>
              <a:t>0               </a:t>
            </a:r>
            <a:r>
              <a:rPr lang="it-IT" altLang="it-IT" sz="1500" b="1">
                <a:solidFill>
                  <a:srgbClr val="006699"/>
                </a:solidFill>
              </a:rPr>
              <a:t>(</a:t>
            </a:r>
            <a:r>
              <a:rPr lang="it-IT" altLang="it-IT" sz="1500" b="1" i="1">
                <a:solidFill>
                  <a:srgbClr val="006699"/>
                </a:solidFill>
              </a:rPr>
              <a:t>T</a:t>
            </a:r>
            <a:r>
              <a:rPr lang="it-IT" altLang="it-IT" sz="1500" b="1">
                <a:solidFill>
                  <a:srgbClr val="006699"/>
                </a:solidFill>
              </a:rPr>
              <a:t> costante a </a:t>
            </a:r>
            <a:r>
              <a:rPr lang="it-IT" altLang="it-IT" sz="1500" b="1" i="1">
                <a:solidFill>
                  <a:srgbClr val="006699"/>
                </a:solidFill>
              </a:rPr>
              <a:t>T</a:t>
            </a:r>
            <a:r>
              <a:rPr lang="it-IT" altLang="it-IT" sz="1500" b="1" i="1" baseline="-25000">
                <a:solidFill>
                  <a:srgbClr val="006699"/>
                </a:solidFill>
              </a:rPr>
              <a:t>0</a:t>
            </a:r>
            <a:r>
              <a:rPr lang="it-IT" altLang="it-IT" sz="1500" b="1">
                <a:solidFill>
                  <a:srgbClr val="006699"/>
                </a:solidFill>
              </a:rPr>
              <a:t>)</a:t>
            </a:r>
            <a:endParaRPr lang="it-IT" altLang="it-IT" sz="1500" b="1" baseline="-2500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i="1" baseline="-2500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>
                <a:solidFill>
                  <a:srgbClr val="006699"/>
                </a:solidFill>
              </a:rPr>
              <a:t>Due diversi livelli del PIL di equilibrio, </a:t>
            </a:r>
            <a:r>
              <a:rPr lang="it-IT" altLang="it-IT" sz="1500" b="1" i="1">
                <a:solidFill>
                  <a:srgbClr val="006699"/>
                </a:solidFill>
              </a:rPr>
              <a:t>Y</a:t>
            </a:r>
            <a:r>
              <a:rPr lang="it-IT" altLang="it-IT" sz="1500" b="1" i="1" baseline="-25000">
                <a:solidFill>
                  <a:srgbClr val="006699"/>
                </a:solidFill>
              </a:rPr>
              <a:t>0</a:t>
            </a:r>
            <a:r>
              <a:rPr lang="it-IT" altLang="it-IT" sz="1500" b="1">
                <a:solidFill>
                  <a:srgbClr val="006699"/>
                </a:solidFill>
              </a:rPr>
              <a:t> e </a:t>
            </a:r>
            <a:r>
              <a:rPr lang="it-IT" altLang="it-IT" sz="1500" b="1" i="1">
                <a:solidFill>
                  <a:srgbClr val="006699"/>
                </a:solidFill>
              </a:rPr>
              <a:t>Y’ </a:t>
            </a:r>
            <a:r>
              <a:rPr lang="it-IT" altLang="it-IT" sz="1500">
                <a:solidFill>
                  <a:srgbClr val="006699"/>
                </a:solidFill>
              </a:rPr>
              <a:t>(si ponga </a:t>
            </a:r>
            <a:r>
              <a:rPr lang="it-IT" altLang="it-IT" sz="1500" i="1">
                <a:solidFill>
                  <a:srgbClr val="006699"/>
                </a:solidFill>
              </a:rPr>
              <a:t>C</a:t>
            </a:r>
            <a:r>
              <a:rPr lang="it-IT" altLang="it-IT" sz="1500" i="1" baseline="-25000">
                <a:solidFill>
                  <a:srgbClr val="006699"/>
                </a:solidFill>
              </a:rPr>
              <a:t>0</a:t>
            </a:r>
            <a:r>
              <a:rPr lang="it-IT" altLang="it-IT" sz="1500">
                <a:solidFill>
                  <a:srgbClr val="006699"/>
                </a:solidFill>
              </a:rPr>
              <a:t> = 0)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i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i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i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i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i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i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>
                <a:solidFill>
                  <a:srgbClr val="006699"/>
                </a:solidFill>
              </a:rPr>
              <a:t>Calcolo della variazione </a:t>
            </a:r>
            <a:r>
              <a:rPr lang="it-IT" altLang="it-IT" sz="1500"/>
              <a:t>(sottraendo membro a membro la prima dalla seconda)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L’aumento della spesa pubblica comporta </a:t>
            </a:r>
            <a:r>
              <a:rPr lang="it-IT" altLang="it-IT" sz="1500" b="1">
                <a:solidFill>
                  <a:srgbClr val="FF5050"/>
                </a:solidFill>
              </a:rPr>
              <a:t>un incremento del PIL</a:t>
            </a:r>
            <a:r>
              <a:rPr lang="it-IT" altLang="it-IT" sz="1500"/>
              <a:t> in </a:t>
            </a:r>
            <a:r>
              <a:rPr lang="it-IT" altLang="it-IT" sz="1500" b="1">
                <a:solidFill>
                  <a:srgbClr val="FF5050"/>
                </a:solidFill>
              </a:rPr>
              <a:t>misura “moltiplicata”</a:t>
            </a:r>
            <a:r>
              <a:rPr lang="it-IT" altLang="it-IT" sz="1500"/>
              <a:t>, secondo un fattore moltiplicativo, o </a:t>
            </a:r>
            <a:r>
              <a:rPr lang="it-IT" altLang="it-IT" sz="1500" b="1" u="sng">
                <a:solidFill>
                  <a:srgbClr val="FF5050"/>
                </a:solidFill>
              </a:rPr>
              <a:t>moltiplicatore della spesa pubblica 1/(1 – </a:t>
            </a:r>
            <a:r>
              <a:rPr lang="it-IT" altLang="it-IT" sz="1500" b="1" i="1" u="sng">
                <a:solidFill>
                  <a:srgbClr val="FF5050"/>
                </a:solidFill>
              </a:rPr>
              <a:t>b</a:t>
            </a:r>
            <a:r>
              <a:rPr lang="it-IT" altLang="it-IT" sz="1500" b="1" u="sng">
                <a:solidFill>
                  <a:srgbClr val="FF5050"/>
                </a:solidFill>
              </a:rPr>
              <a:t> + </a:t>
            </a:r>
            <a:r>
              <a:rPr lang="it-IT" altLang="it-IT" sz="1500" b="1" i="1" u="sng">
                <a:solidFill>
                  <a:srgbClr val="FF5050"/>
                </a:solidFill>
              </a:rPr>
              <a:t>h</a:t>
            </a:r>
            <a:r>
              <a:rPr lang="it-IT" altLang="it-IT" sz="1500" b="1" u="sng">
                <a:solidFill>
                  <a:srgbClr val="FF5050"/>
                </a:solidFill>
              </a:rPr>
              <a:t>)</a:t>
            </a:r>
            <a:r>
              <a:rPr lang="it-IT" altLang="it-IT" sz="1500" b="1">
                <a:solidFill>
                  <a:srgbClr val="FF5050"/>
                </a:solidFill>
              </a:rPr>
              <a:t>; NB: 1/(1 – </a:t>
            </a:r>
            <a:r>
              <a:rPr lang="it-IT" altLang="it-IT" sz="1500" b="1" i="1">
                <a:solidFill>
                  <a:srgbClr val="FF5050"/>
                </a:solidFill>
              </a:rPr>
              <a:t>b</a:t>
            </a:r>
            <a:r>
              <a:rPr lang="it-IT" altLang="it-IT" sz="1500" b="1">
                <a:solidFill>
                  <a:srgbClr val="FF5050"/>
                </a:solidFill>
              </a:rPr>
              <a:t> + </a:t>
            </a:r>
            <a:r>
              <a:rPr lang="it-IT" altLang="it-IT" sz="1500" b="1" i="1">
                <a:solidFill>
                  <a:srgbClr val="FF5050"/>
                </a:solidFill>
              </a:rPr>
              <a:t>h</a:t>
            </a:r>
            <a:r>
              <a:rPr lang="it-IT" altLang="it-IT" sz="1500" b="1">
                <a:solidFill>
                  <a:srgbClr val="FF5050"/>
                </a:solidFill>
              </a:rPr>
              <a:t>)  &gt; 1 se </a:t>
            </a:r>
            <a:r>
              <a:rPr lang="it-IT" altLang="it-IT" sz="1500" b="1" i="1">
                <a:solidFill>
                  <a:srgbClr val="FF5050"/>
                </a:solidFill>
              </a:rPr>
              <a:t>b &gt; h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 b="1">
              <a:solidFill>
                <a:srgbClr val="3333FF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200" b="1">
                <a:solidFill>
                  <a:srgbClr val="3333FF"/>
                </a:solidFill>
              </a:rPr>
              <a:t>Esempio</a:t>
            </a:r>
            <a:r>
              <a:rPr lang="it-IT" altLang="it-IT" sz="1200"/>
              <a:t>: </a:t>
            </a:r>
            <a:r>
              <a:rPr lang="it-IT" altLang="it-IT" sz="1200" i="1"/>
              <a:t>b</a:t>
            </a:r>
            <a:r>
              <a:rPr lang="it-IT" altLang="it-IT" sz="1200"/>
              <a:t> = 0,7; </a:t>
            </a:r>
            <a:r>
              <a:rPr lang="it-IT" altLang="it-IT" sz="1200" i="1"/>
              <a:t>h = 0,2; </a:t>
            </a:r>
            <a:r>
              <a:rPr lang="it-IT" altLang="it-IT" sz="1200" i="1">
                <a:latin typeface="Symbol" panose="05050102010706020507" pitchFamily="18" charset="2"/>
              </a:rPr>
              <a:t>D</a:t>
            </a:r>
            <a:r>
              <a:rPr lang="it-IT" altLang="it-IT" sz="1200" i="1"/>
              <a:t>G = 1.000.000 </a:t>
            </a:r>
            <a:r>
              <a:rPr lang="it-IT" altLang="it-IT" sz="1200"/>
              <a:t>€ </a:t>
            </a:r>
            <a:r>
              <a:rPr lang="it-IT" altLang="it-IT" sz="1200">
                <a:sym typeface="Wingdings" panose="05000000000000000000" pitchFamily="2" charset="2"/>
              </a:rPr>
              <a:t></a:t>
            </a:r>
            <a:r>
              <a:rPr lang="it-IT" altLang="it-IT" sz="1200"/>
              <a:t> </a:t>
            </a:r>
            <a:r>
              <a:rPr lang="it-IT" altLang="it-IT" sz="1200">
                <a:latin typeface="Symbol" panose="05050102010706020507" pitchFamily="18" charset="2"/>
              </a:rPr>
              <a:t>D</a:t>
            </a:r>
            <a:r>
              <a:rPr lang="it-IT" altLang="it-IT" sz="1200"/>
              <a:t>Y = ?</a:t>
            </a:r>
            <a:endParaRPr lang="it-IT" altLang="it-IT" sz="1200" i="1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200">
                <a:cs typeface="Arial" panose="020B0604020202020204" pitchFamily="34" charset="0"/>
              </a:rPr>
              <a:t>► 1 – </a:t>
            </a:r>
            <a:r>
              <a:rPr lang="it-IT" altLang="it-IT" sz="1200" i="1">
                <a:cs typeface="Arial" panose="020B0604020202020204" pitchFamily="34" charset="0"/>
              </a:rPr>
              <a:t>b + h</a:t>
            </a:r>
            <a:r>
              <a:rPr lang="it-IT" altLang="it-IT" sz="1200">
                <a:cs typeface="Arial" panose="020B0604020202020204" pitchFamily="34" charset="0"/>
              </a:rPr>
              <a:t> = 0,5</a:t>
            </a:r>
            <a:r>
              <a:rPr lang="it-IT" altLang="it-IT" sz="1200"/>
              <a:t> </a:t>
            </a:r>
            <a:r>
              <a:rPr lang="it-IT" altLang="it-IT" sz="1200">
                <a:cs typeface="Arial" panose="020B0604020202020204" pitchFamily="34" charset="0"/>
              </a:rPr>
              <a:t>► 1/(1 – </a:t>
            </a:r>
            <a:r>
              <a:rPr lang="it-IT" altLang="it-IT" sz="1200" i="1">
                <a:cs typeface="Arial" panose="020B0604020202020204" pitchFamily="34" charset="0"/>
              </a:rPr>
              <a:t>b + h</a:t>
            </a:r>
            <a:r>
              <a:rPr lang="it-IT" altLang="it-IT" sz="1200">
                <a:cs typeface="Arial" panose="020B0604020202020204" pitchFamily="34" charset="0"/>
              </a:rPr>
              <a:t>) = </a:t>
            </a:r>
            <a:r>
              <a:rPr lang="it-IT" altLang="it-IT" sz="1200"/>
              <a:t>2, un aumento, </a:t>
            </a:r>
            <a:r>
              <a:rPr lang="it-IT" altLang="it-IT" sz="1200" i="1"/>
              <a:t>ceteris paribus</a:t>
            </a:r>
            <a:r>
              <a:rPr lang="it-IT" altLang="it-IT" sz="1200"/>
              <a:t>, di </a:t>
            </a:r>
            <a:r>
              <a:rPr lang="it-IT" altLang="it-IT" sz="1200" i="1"/>
              <a:t>G</a:t>
            </a:r>
            <a:r>
              <a:rPr lang="it-IT" altLang="it-IT" sz="1200"/>
              <a:t> pari a 1.000.000 €, determina un aumento di </a:t>
            </a:r>
            <a:r>
              <a:rPr lang="it-IT" altLang="it-IT" sz="1200" i="1"/>
              <a:t>Y</a:t>
            </a:r>
            <a:r>
              <a:rPr lang="it-IT" altLang="it-IT" sz="1200"/>
              <a:t> pari a 2.000.000 €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  <a:cs typeface="Arial" panose="020B0604020202020204" pitchFamily="34" charset="0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1321000" name="Object 2">
            <a:extLst>
              <a:ext uri="{FF2B5EF4-FFF2-40B4-BE49-F238E27FC236}">
                <a16:creationId xmlns:a16="http://schemas.microsoft.com/office/drawing/2014/main" id="{D4CA5FF4-C181-4422-9DF0-9216C602AC14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55875" y="2809875"/>
          <a:ext cx="32400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0" name="Equation" r:id="rId4" imgW="1955800" imgH="393700" progId="Equation.3">
                  <p:embed/>
                </p:oleObj>
              </mc:Choice>
              <mc:Fallback>
                <p:oleObj name="Equation" r:id="rId4" imgW="1955800" imgH="393700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809875"/>
                        <a:ext cx="324008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0966" name="Text Box 6">
            <a:extLst>
              <a:ext uri="{FF2B5EF4-FFF2-40B4-BE49-F238E27FC236}">
                <a16:creationId xmlns:a16="http://schemas.microsoft.com/office/drawing/2014/main" id="{A7DB5DEA-D35A-47E3-A739-F56B0503D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903538"/>
            <a:ext cx="11684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[34]</a:t>
            </a:r>
          </a:p>
        </p:txBody>
      </p:sp>
      <p:sp>
        <p:nvSpPr>
          <p:cNvPr id="1320969" name="Text Box 9">
            <a:extLst>
              <a:ext uri="{FF2B5EF4-FFF2-40B4-BE49-F238E27FC236}">
                <a16:creationId xmlns:a16="http://schemas.microsoft.com/office/drawing/2014/main" id="{5294F3FF-F472-4005-822D-53178CCA5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502025"/>
            <a:ext cx="122396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[35]</a:t>
            </a:r>
          </a:p>
        </p:txBody>
      </p:sp>
      <p:sp>
        <p:nvSpPr>
          <p:cNvPr id="1320972" name="Text Box 12">
            <a:extLst>
              <a:ext uri="{FF2B5EF4-FFF2-40B4-BE49-F238E27FC236}">
                <a16:creationId xmlns:a16="http://schemas.microsoft.com/office/drawing/2014/main" id="{80B78708-10AF-45B6-859B-3A9C8B3A4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508500"/>
            <a:ext cx="122396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[36]</a:t>
            </a:r>
          </a:p>
        </p:txBody>
      </p:sp>
      <p:sp>
        <p:nvSpPr>
          <p:cNvPr id="1320976" name="Rectangle 16">
            <a:extLst>
              <a:ext uri="{FF2B5EF4-FFF2-40B4-BE49-F238E27FC236}">
                <a16:creationId xmlns:a16="http://schemas.microsoft.com/office/drawing/2014/main" id="{EA8BD37D-6700-4AB0-8774-AA2C9E0B1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437063"/>
            <a:ext cx="2592388" cy="6477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GB" altLang="it-IT"/>
          </a:p>
        </p:txBody>
      </p:sp>
      <p:graphicFrame>
        <p:nvGraphicFramePr>
          <p:cNvPr id="1321002" name="Object 3">
            <a:extLst>
              <a:ext uri="{FF2B5EF4-FFF2-40B4-BE49-F238E27FC236}">
                <a16:creationId xmlns:a16="http://schemas.microsoft.com/office/drawing/2014/main" id="{5C609E07-7CC5-441F-88A8-0D407A0C34F2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62225" y="3400425"/>
          <a:ext cx="31623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1" name="Equation" r:id="rId6" imgW="1841400" imgH="393480" progId="Equation.3">
                  <p:embed/>
                </p:oleObj>
              </mc:Choice>
              <mc:Fallback>
                <p:oleObj name="Equation" r:id="rId6" imgW="1841400" imgH="39348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3400425"/>
                        <a:ext cx="31623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04" name="Object 4">
            <a:extLst>
              <a:ext uri="{FF2B5EF4-FFF2-40B4-BE49-F238E27FC236}">
                <a16:creationId xmlns:a16="http://schemas.microsoft.com/office/drawing/2014/main" id="{39282F32-EA80-4E7F-AF1C-612047E9C1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5238" y="4437063"/>
          <a:ext cx="2684462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2" name="Equation" r:id="rId8" imgW="1562040" imgH="393480" progId="Equation.3">
                  <p:embed/>
                </p:oleObj>
              </mc:Choice>
              <mc:Fallback>
                <p:oleObj name="Equation" r:id="rId8" imgW="15620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4437063"/>
                        <a:ext cx="2684462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05" name="Object 5">
            <a:extLst>
              <a:ext uri="{FF2B5EF4-FFF2-40B4-BE49-F238E27FC236}">
                <a16:creationId xmlns:a16="http://schemas.microsoft.com/office/drawing/2014/main" id="{D1E56320-7649-4764-B37F-5FDAE9BEA1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1863" y="4400550"/>
          <a:ext cx="2246312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3" name="Equation" r:id="rId10" imgW="1282680" imgH="393480" progId="Equation.3">
                  <p:embed/>
                </p:oleObj>
              </mc:Choice>
              <mc:Fallback>
                <p:oleObj name="Equation" r:id="rId10" imgW="12826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400550"/>
                        <a:ext cx="2246312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06" name="Text Box 46">
            <a:extLst>
              <a:ext uri="{FF2B5EF4-FFF2-40B4-BE49-F238E27FC236}">
                <a16:creationId xmlns:a16="http://schemas.microsoft.com/office/drawing/2014/main" id="{248B4D1D-0B5E-4235-A153-A6660834A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508500"/>
            <a:ext cx="122396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[37]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21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2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2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2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21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2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2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2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2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2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2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2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2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2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2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2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21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21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2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2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209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209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209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209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66" grpId="0"/>
      <p:bldP spid="1320969" grpId="0"/>
      <p:bldP spid="1320972" grpId="0"/>
      <p:bldP spid="1320976" grpId="0" animBg="1"/>
      <p:bldP spid="132100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egnaposto numero diapositiva 3">
            <a:extLst>
              <a:ext uri="{FF2B5EF4-FFF2-40B4-BE49-F238E27FC236}">
                <a16:creationId xmlns:a16="http://schemas.microsoft.com/office/drawing/2014/main" id="{7F04B466-5389-4537-9384-F39C7B6128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5594D49-6F7B-4CC2-963E-FF1091F8E672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25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E4F159B1-673C-4258-A18D-24514FD0D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1600"/>
              <a:t>Figura 5</a:t>
            </a:r>
            <a:br>
              <a:rPr lang="en-US" altLang="it-IT" sz="1600"/>
            </a:br>
            <a:r>
              <a:rPr lang="it-IT" altLang="it-IT" sz="1600"/>
              <a:t>Gli effetti sul PIL di una politica di “</a:t>
            </a:r>
            <a:r>
              <a:rPr lang="it-IT" altLang="it-IT" sz="1600" i="1"/>
              <a:t>deficit spending</a:t>
            </a:r>
            <a:r>
              <a:rPr lang="it-IT" altLang="it-IT" sz="1600"/>
              <a:t>” con tassaz. fissa</a:t>
            </a:r>
            <a:endParaRPr lang="en-US" altLang="it-IT" sz="1600" i="1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11EEAAF9-DC75-48ED-9E82-DB31DBD10E42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420938"/>
            <a:ext cx="4130675" cy="3579812"/>
            <a:chOff x="1565" y="1525"/>
            <a:chExt cx="2602" cy="2255"/>
          </a:xfrm>
        </p:grpSpPr>
        <p:sp>
          <p:nvSpPr>
            <p:cNvPr id="62509" name="Line 4">
              <a:extLst>
                <a:ext uri="{FF2B5EF4-FFF2-40B4-BE49-F238E27FC236}">
                  <a16:creationId xmlns:a16="http://schemas.microsoft.com/office/drawing/2014/main" id="{3BEF0EA0-05F5-477C-B3F5-8EC29827D6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83" y="1525"/>
              <a:ext cx="0" cy="200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10" name="Line 5">
              <a:extLst>
                <a:ext uri="{FF2B5EF4-FFF2-40B4-BE49-F238E27FC236}">
                  <a16:creationId xmlns:a16="http://schemas.microsoft.com/office/drawing/2014/main" id="{903C7EA3-0050-40AB-AF04-67404B66D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3" y="3534"/>
              <a:ext cx="222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11" name="Text Box 6">
              <a:extLst>
                <a:ext uri="{FF2B5EF4-FFF2-40B4-BE49-F238E27FC236}">
                  <a16:creationId xmlns:a16="http://schemas.microsoft.com/office/drawing/2014/main" id="{360E38B2-1E6A-45D7-A9F6-40D7FC0038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534"/>
              <a:ext cx="37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Y</a:t>
              </a:r>
            </a:p>
          </p:txBody>
        </p:sp>
        <p:sp>
          <p:nvSpPr>
            <p:cNvPr id="62512" name="Text Box 7">
              <a:extLst>
                <a:ext uri="{FF2B5EF4-FFF2-40B4-BE49-F238E27FC236}">
                  <a16:creationId xmlns:a16="http://schemas.microsoft.com/office/drawing/2014/main" id="{219BDFE2-1740-4942-A159-BFB4742D74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1625"/>
              <a:ext cx="495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DA</a:t>
              </a:r>
            </a:p>
          </p:txBody>
        </p:sp>
        <p:sp>
          <p:nvSpPr>
            <p:cNvPr id="62513" name="Text Box 8">
              <a:extLst>
                <a:ext uri="{FF2B5EF4-FFF2-40B4-BE49-F238E27FC236}">
                  <a16:creationId xmlns:a16="http://schemas.microsoft.com/office/drawing/2014/main" id="{5192B3AD-4CEB-441F-8EA8-91448EC237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3" y="3534"/>
              <a:ext cx="43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0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70421BD3-52AD-4D73-AC6A-209E79E4D34E}"/>
              </a:ext>
            </a:extLst>
          </p:cNvPr>
          <p:cNvGrpSpPr>
            <a:grpSpLocks/>
          </p:cNvGrpSpPr>
          <p:nvPr/>
        </p:nvGrpSpPr>
        <p:grpSpPr bwMode="auto">
          <a:xfrm>
            <a:off x="2989263" y="2641600"/>
            <a:ext cx="3778250" cy="2974975"/>
            <a:chOff x="1883" y="1664"/>
            <a:chExt cx="2380" cy="1874"/>
          </a:xfrm>
        </p:grpSpPr>
        <p:sp>
          <p:nvSpPr>
            <p:cNvPr id="62505" name="Line 10">
              <a:extLst>
                <a:ext uri="{FF2B5EF4-FFF2-40B4-BE49-F238E27FC236}">
                  <a16:creationId xmlns:a16="http://schemas.microsoft.com/office/drawing/2014/main" id="{D3E84461-D469-41B6-8BB3-3C2A8EC331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83" y="1814"/>
              <a:ext cx="1806" cy="17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2506" name="Freeform 11">
              <a:extLst>
                <a:ext uri="{FF2B5EF4-FFF2-40B4-BE49-F238E27FC236}">
                  <a16:creationId xmlns:a16="http://schemas.microsoft.com/office/drawing/2014/main" id="{C9EA2048-8475-4889-8C26-831F967D7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4" y="3333"/>
              <a:ext cx="101" cy="196"/>
            </a:xfrm>
            <a:custGeom>
              <a:avLst/>
              <a:gdLst>
                <a:gd name="T0" fmla="*/ 0 w 172"/>
                <a:gd name="T1" fmla="*/ 0 h 352"/>
                <a:gd name="T2" fmla="*/ 112 w 172"/>
                <a:gd name="T3" fmla="*/ 142 h 352"/>
                <a:gd name="T4" fmla="*/ 172 w 172"/>
                <a:gd name="T5" fmla="*/ 352 h 352"/>
                <a:gd name="T6" fmla="*/ 0 60000 65536"/>
                <a:gd name="T7" fmla="*/ 0 60000 65536"/>
                <a:gd name="T8" fmla="*/ 0 60000 65536"/>
                <a:gd name="T9" fmla="*/ 0 w 172"/>
                <a:gd name="T10" fmla="*/ 0 h 352"/>
                <a:gd name="T11" fmla="*/ 172 w 172"/>
                <a:gd name="T12" fmla="*/ 352 h 3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352">
                  <a:moveTo>
                    <a:pt x="0" y="0"/>
                  </a:moveTo>
                  <a:cubicBezTo>
                    <a:pt x="19" y="21"/>
                    <a:pt x="83" y="83"/>
                    <a:pt x="112" y="142"/>
                  </a:cubicBezTo>
                  <a:cubicBezTo>
                    <a:pt x="141" y="201"/>
                    <a:pt x="159" y="308"/>
                    <a:pt x="172" y="352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en-GB" altLang="it-IT"/>
            </a:p>
          </p:txBody>
        </p:sp>
        <p:sp>
          <p:nvSpPr>
            <p:cNvPr id="62507" name="Text Box 12">
              <a:extLst>
                <a:ext uri="{FF2B5EF4-FFF2-40B4-BE49-F238E27FC236}">
                  <a16:creationId xmlns:a16="http://schemas.microsoft.com/office/drawing/2014/main" id="{99DA8575-26BB-4410-BF4A-E799DA910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4" y="3278"/>
              <a:ext cx="365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45°</a:t>
              </a:r>
            </a:p>
          </p:txBody>
        </p:sp>
        <p:sp>
          <p:nvSpPr>
            <p:cNvPr id="62508" name="Text Box 13">
              <a:extLst>
                <a:ext uri="{FF2B5EF4-FFF2-40B4-BE49-F238E27FC236}">
                  <a16:creationId xmlns:a16="http://schemas.microsoft.com/office/drawing/2014/main" id="{5EA6966D-715A-41BD-B6DB-25921AB8B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" y="1664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DA = Y</a:t>
              </a:r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id="{EFF44709-E7FB-44F6-A058-EB674E6B8FC0}"/>
              </a:ext>
            </a:extLst>
          </p:cNvPr>
          <p:cNvGrpSpPr>
            <a:grpSpLocks/>
          </p:cNvGrpSpPr>
          <p:nvPr/>
        </p:nvGrpSpPr>
        <p:grpSpPr bwMode="auto">
          <a:xfrm>
            <a:off x="3814763" y="4294188"/>
            <a:ext cx="730250" cy="1727200"/>
            <a:chOff x="2403" y="2705"/>
            <a:chExt cx="460" cy="1088"/>
          </a:xfrm>
        </p:grpSpPr>
        <p:sp>
          <p:nvSpPr>
            <p:cNvPr id="62502" name="Freeform 15">
              <a:extLst>
                <a:ext uri="{FF2B5EF4-FFF2-40B4-BE49-F238E27FC236}">
                  <a16:creationId xmlns:a16="http://schemas.microsoft.com/office/drawing/2014/main" id="{7B007880-E228-4C3B-8D90-4CA77A0FF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" y="2889"/>
              <a:ext cx="2" cy="636"/>
            </a:xfrm>
            <a:custGeom>
              <a:avLst/>
              <a:gdLst>
                <a:gd name="T0" fmla="*/ 0 w 1"/>
                <a:gd name="T1" fmla="*/ 0 h 1140"/>
                <a:gd name="T2" fmla="*/ 0 w 1"/>
                <a:gd name="T3" fmla="*/ 1140 h 1140"/>
                <a:gd name="T4" fmla="*/ 0 60000 65536"/>
                <a:gd name="T5" fmla="*/ 0 60000 65536"/>
                <a:gd name="T6" fmla="*/ 0 w 1"/>
                <a:gd name="T7" fmla="*/ 0 h 1140"/>
                <a:gd name="T8" fmla="*/ 1 w 1"/>
                <a:gd name="T9" fmla="*/ 1140 h 11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40">
                  <a:moveTo>
                    <a:pt x="0" y="0"/>
                  </a:moveTo>
                  <a:lnTo>
                    <a:pt x="0" y="114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en-GB" altLang="it-IT"/>
            </a:p>
          </p:txBody>
        </p:sp>
        <p:sp>
          <p:nvSpPr>
            <p:cNvPr id="62503" name="Text Box 16">
              <a:extLst>
                <a:ext uri="{FF2B5EF4-FFF2-40B4-BE49-F238E27FC236}">
                  <a16:creationId xmlns:a16="http://schemas.microsoft.com/office/drawing/2014/main" id="{5FA02DD1-D4AE-44DD-8B40-ECBC1F973E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3521"/>
              <a:ext cx="44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Y</a:t>
              </a:r>
              <a:r>
                <a:rPr lang="it-IT" altLang="it-IT" i="1" baseline="-25000"/>
                <a:t>0</a:t>
              </a:r>
              <a:endParaRPr lang="it-IT" altLang="it-IT" i="1"/>
            </a:p>
          </p:txBody>
        </p:sp>
        <p:sp>
          <p:nvSpPr>
            <p:cNvPr id="62504" name="Text Box 17">
              <a:extLst>
                <a:ext uri="{FF2B5EF4-FFF2-40B4-BE49-F238E27FC236}">
                  <a16:creationId xmlns:a16="http://schemas.microsoft.com/office/drawing/2014/main" id="{29993AE6-58AF-48C7-8693-CA4DA3C83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3" y="2705"/>
              <a:ext cx="460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E</a:t>
              </a:r>
            </a:p>
          </p:txBody>
        </p:sp>
      </p:grpSp>
      <p:grpSp>
        <p:nvGrpSpPr>
          <p:cNvPr id="5" name="Group 18">
            <a:extLst>
              <a:ext uri="{FF2B5EF4-FFF2-40B4-BE49-F238E27FC236}">
                <a16:creationId xmlns:a16="http://schemas.microsoft.com/office/drawing/2014/main" id="{5FD38483-9D0D-46CA-B217-2ADB8F406CF7}"/>
              </a:ext>
            </a:extLst>
          </p:cNvPr>
          <p:cNvGrpSpPr>
            <a:grpSpLocks/>
          </p:cNvGrpSpPr>
          <p:nvPr/>
        </p:nvGrpSpPr>
        <p:grpSpPr bwMode="auto">
          <a:xfrm>
            <a:off x="4508500" y="3500438"/>
            <a:ext cx="674688" cy="2441575"/>
            <a:chOff x="2840" y="2205"/>
            <a:chExt cx="425" cy="1538"/>
          </a:xfrm>
        </p:grpSpPr>
        <p:grpSp>
          <p:nvGrpSpPr>
            <p:cNvPr id="62498" name="Group 19">
              <a:extLst>
                <a:ext uri="{FF2B5EF4-FFF2-40B4-BE49-F238E27FC236}">
                  <a16:creationId xmlns:a16="http://schemas.microsoft.com/office/drawing/2014/main" id="{19EBDC05-656C-418E-A15A-38721103C1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0" y="2504"/>
              <a:ext cx="425" cy="1239"/>
              <a:chOff x="2840" y="2504"/>
              <a:chExt cx="425" cy="1239"/>
            </a:xfrm>
          </p:grpSpPr>
          <p:sp>
            <p:nvSpPr>
              <p:cNvPr id="62500" name="Freeform 20">
                <a:extLst>
                  <a:ext uri="{FF2B5EF4-FFF2-40B4-BE49-F238E27FC236}">
                    <a16:creationId xmlns:a16="http://schemas.microsoft.com/office/drawing/2014/main" id="{2EA16C40-989E-4BBB-ABB8-D0B3A25530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7" y="2504"/>
                <a:ext cx="2" cy="1021"/>
              </a:xfrm>
              <a:custGeom>
                <a:avLst/>
                <a:gdLst>
                  <a:gd name="T0" fmla="*/ 0 w 1"/>
                  <a:gd name="T1" fmla="*/ 0 h 1830"/>
                  <a:gd name="T2" fmla="*/ 0 w 1"/>
                  <a:gd name="T3" fmla="*/ 1830 h 1830"/>
                  <a:gd name="T4" fmla="*/ 0 60000 65536"/>
                  <a:gd name="T5" fmla="*/ 0 60000 65536"/>
                  <a:gd name="T6" fmla="*/ 0 w 1"/>
                  <a:gd name="T7" fmla="*/ 0 h 1830"/>
                  <a:gd name="T8" fmla="*/ 1 w 1"/>
                  <a:gd name="T9" fmla="*/ 1830 h 18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830">
                    <a:moveTo>
                      <a:pt x="0" y="0"/>
                    </a:moveTo>
                    <a:lnTo>
                      <a:pt x="0" y="183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endParaRPr lang="en-GB" altLang="it-IT"/>
              </a:p>
            </p:txBody>
          </p:sp>
          <p:sp>
            <p:nvSpPr>
              <p:cNvPr id="62501" name="Text Box 21">
                <a:extLst>
                  <a:ext uri="{FF2B5EF4-FFF2-40B4-BE49-F238E27FC236}">
                    <a16:creationId xmlns:a16="http://schemas.microsoft.com/office/drawing/2014/main" id="{7FEA6074-696C-46E3-B108-6F91BB1261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0" y="3521"/>
                <a:ext cx="425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i="1"/>
                  <a:t>Y</a:t>
                </a:r>
                <a:r>
                  <a:rPr lang="it-IT" altLang="it-IT" i="1">
                    <a:sym typeface="Symbol" panose="05050102010706020507" pitchFamily="18" charset="2"/>
                  </a:rPr>
                  <a:t></a:t>
                </a:r>
                <a:endParaRPr lang="it-IT" altLang="it-IT" i="1"/>
              </a:p>
            </p:txBody>
          </p:sp>
        </p:grpSp>
        <p:sp>
          <p:nvSpPr>
            <p:cNvPr id="62499" name="Text Box 22">
              <a:extLst>
                <a:ext uri="{FF2B5EF4-FFF2-40B4-BE49-F238E27FC236}">
                  <a16:creationId xmlns:a16="http://schemas.microsoft.com/office/drawing/2014/main" id="{E8344E69-9513-44D1-9A4E-DCE933471E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205"/>
              <a:ext cx="22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E’</a:t>
              </a:r>
            </a:p>
          </p:txBody>
        </p:sp>
      </p:grpSp>
      <p:grpSp>
        <p:nvGrpSpPr>
          <p:cNvPr id="7" name="Group 23">
            <a:extLst>
              <a:ext uri="{FF2B5EF4-FFF2-40B4-BE49-F238E27FC236}">
                <a16:creationId xmlns:a16="http://schemas.microsoft.com/office/drawing/2014/main" id="{A7C7D935-6F9D-43F1-A53E-99EECA589B84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3802063"/>
            <a:ext cx="649288" cy="347662"/>
            <a:chOff x="3424" y="2395"/>
            <a:chExt cx="409" cy="219"/>
          </a:xfrm>
        </p:grpSpPr>
        <p:sp>
          <p:nvSpPr>
            <p:cNvPr id="62496" name="Line 24">
              <a:extLst>
                <a:ext uri="{FF2B5EF4-FFF2-40B4-BE49-F238E27FC236}">
                  <a16:creationId xmlns:a16="http://schemas.microsoft.com/office/drawing/2014/main" id="{770D4956-67C9-4F01-BD36-0F8B9F36AD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4" y="243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  <p:sp>
          <p:nvSpPr>
            <p:cNvPr id="62497" name="Text Box 25">
              <a:extLst>
                <a:ext uri="{FF2B5EF4-FFF2-40B4-BE49-F238E27FC236}">
                  <a16:creationId xmlns:a16="http://schemas.microsoft.com/office/drawing/2014/main" id="{CEF4D2B7-416F-4077-955B-1385FC772B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0" y="2395"/>
              <a:ext cx="36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>
                  <a:solidFill>
                    <a:srgbClr val="FF5050"/>
                  </a:solidFill>
                  <a:latin typeface="Symbol" panose="05050102010706020507" pitchFamily="18" charset="2"/>
                </a:rPr>
                <a:t>D</a:t>
              </a:r>
              <a:r>
                <a:rPr lang="it-IT" altLang="it-IT" i="1">
                  <a:solidFill>
                    <a:srgbClr val="FF5050"/>
                  </a:solidFill>
                </a:rPr>
                <a:t>G</a:t>
              </a:r>
            </a:p>
          </p:txBody>
        </p:sp>
      </p:grpSp>
      <p:grpSp>
        <p:nvGrpSpPr>
          <p:cNvPr id="8" name="Group 26">
            <a:extLst>
              <a:ext uri="{FF2B5EF4-FFF2-40B4-BE49-F238E27FC236}">
                <a16:creationId xmlns:a16="http://schemas.microsoft.com/office/drawing/2014/main" id="{577B44B5-1191-4209-8DCF-EED4C9CEA05C}"/>
              </a:ext>
            </a:extLst>
          </p:cNvPr>
          <p:cNvGrpSpPr>
            <a:grpSpLocks/>
          </p:cNvGrpSpPr>
          <p:nvPr/>
        </p:nvGrpSpPr>
        <p:grpSpPr bwMode="auto">
          <a:xfrm>
            <a:off x="4067175" y="6021388"/>
            <a:ext cx="649288" cy="419100"/>
            <a:chOff x="2562" y="3793"/>
            <a:chExt cx="409" cy="264"/>
          </a:xfrm>
        </p:grpSpPr>
        <p:sp>
          <p:nvSpPr>
            <p:cNvPr id="62494" name="Line 27">
              <a:extLst>
                <a:ext uri="{FF2B5EF4-FFF2-40B4-BE49-F238E27FC236}">
                  <a16:creationId xmlns:a16="http://schemas.microsoft.com/office/drawing/2014/main" id="{40FD7528-0ABF-4CF1-A9F9-F22FB2FA5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2" y="3793"/>
              <a:ext cx="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  <p:sp>
          <p:nvSpPr>
            <p:cNvPr id="62495" name="Text Box 28">
              <a:extLst>
                <a:ext uri="{FF2B5EF4-FFF2-40B4-BE49-F238E27FC236}">
                  <a16:creationId xmlns:a16="http://schemas.microsoft.com/office/drawing/2014/main" id="{38F75846-CFA7-4155-9CD3-28E945C8A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3838"/>
              <a:ext cx="36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>
                  <a:solidFill>
                    <a:srgbClr val="FF5050"/>
                  </a:solidFill>
                  <a:latin typeface="Symbol" panose="05050102010706020507" pitchFamily="18" charset="2"/>
                </a:rPr>
                <a:t>D</a:t>
              </a:r>
              <a:r>
                <a:rPr lang="it-IT" altLang="it-IT" i="1">
                  <a:solidFill>
                    <a:srgbClr val="FF5050"/>
                  </a:solidFill>
                </a:rPr>
                <a:t>Y</a:t>
              </a:r>
            </a:p>
          </p:txBody>
        </p:sp>
      </p:grpSp>
      <p:sp>
        <p:nvSpPr>
          <p:cNvPr id="1339421" name="Text Box 29">
            <a:extLst>
              <a:ext uri="{FF2B5EF4-FFF2-40B4-BE49-F238E27FC236}">
                <a16:creationId xmlns:a16="http://schemas.microsoft.com/office/drawing/2014/main" id="{3878B258-FA64-4A38-A295-E90A00841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644900"/>
            <a:ext cx="2232025" cy="15017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it-IT" altLang="it-IT">
                <a:solidFill>
                  <a:srgbClr val="FF5050"/>
                </a:solidFill>
              </a:rPr>
              <a:t>NB</a:t>
            </a:r>
            <a:r>
              <a:rPr lang="it-IT" altLang="it-IT"/>
              <a:t>: </a:t>
            </a:r>
            <a:r>
              <a:rPr lang="it-IT" altLang="it-IT" b="0"/>
              <a:t>essendo la retta di Hansen (inclinazione unitaria) più inclinata di </a:t>
            </a:r>
            <a:r>
              <a:rPr lang="it-IT" altLang="it-IT" b="0" i="1"/>
              <a:t>DA</a:t>
            </a:r>
            <a:r>
              <a:rPr lang="it-IT" altLang="it-IT" b="0"/>
              <a:t> (</a:t>
            </a:r>
            <a:r>
              <a:rPr lang="it-IT" altLang="it-IT" b="0" i="1"/>
              <a:t>b</a:t>
            </a:r>
            <a:r>
              <a:rPr lang="it-IT" altLang="it-IT" b="0"/>
              <a:t>  - </a:t>
            </a:r>
            <a:r>
              <a:rPr lang="it-IT" altLang="it-IT" b="0" i="1"/>
              <a:t>h</a:t>
            </a:r>
            <a:r>
              <a:rPr lang="it-IT" altLang="it-IT" b="0"/>
              <a:t> &lt; 1):</a:t>
            </a:r>
            <a:r>
              <a:rPr lang="it-IT" altLang="it-IT"/>
              <a:t>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it-IT" altLang="it-IT">
                <a:solidFill>
                  <a:srgbClr val="FF5050"/>
                </a:solidFill>
                <a:latin typeface="Symbol" panose="05050102010706020507" pitchFamily="18" charset="2"/>
              </a:rPr>
              <a:t>D</a:t>
            </a:r>
            <a:r>
              <a:rPr lang="it-IT" altLang="it-IT" i="1">
                <a:solidFill>
                  <a:srgbClr val="FF5050"/>
                </a:solidFill>
              </a:rPr>
              <a:t>Y</a:t>
            </a:r>
            <a:r>
              <a:rPr lang="it-IT" altLang="it-IT">
                <a:solidFill>
                  <a:srgbClr val="FF5050"/>
                </a:solidFill>
              </a:rPr>
              <a:t> &gt; </a:t>
            </a:r>
            <a:r>
              <a:rPr lang="it-IT" altLang="it-IT">
                <a:solidFill>
                  <a:srgbClr val="FF5050"/>
                </a:solidFill>
                <a:latin typeface="Symbol" panose="05050102010706020507" pitchFamily="18" charset="2"/>
              </a:rPr>
              <a:t>D</a:t>
            </a:r>
            <a:r>
              <a:rPr lang="it-IT" altLang="it-IT" i="1">
                <a:solidFill>
                  <a:srgbClr val="FF5050"/>
                </a:solidFill>
              </a:rPr>
              <a:t>G</a:t>
            </a:r>
          </a:p>
        </p:txBody>
      </p:sp>
      <p:grpSp>
        <p:nvGrpSpPr>
          <p:cNvPr id="9" name="Group 50">
            <a:extLst>
              <a:ext uri="{FF2B5EF4-FFF2-40B4-BE49-F238E27FC236}">
                <a16:creationId xmlns:a16="http://schemas.microsoft.com/office/drawing/2014/main" id="{F1A8B805-EC8D-4EB3-AA02-D49891CDCCE4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3932238"/>
            <a:ext cx="4816475" cy="1052512"/>
            <a:chOff x="1111" y="2477"/>
            <a:chExt cx="3034" cy="663"/>
          </a:xfrm>
        </p:grpSpPr>
        <p:sp>
          <p:nvSpPr>
            <p:cNvPr id="62486" name="Line 36">
              <a:extLst>
                <a:ext uri="{FF2B5EF4-FFF2-40B4-BE49-F238E27FC236}">
                  <a16:creationId xmlns:a16="http://schemas.microsoft.com/office/drawing/2014/main" id="{DCC9A174-3D2D-4EC5-9256-E847066B26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3043"/>
              <a:ext cx="4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  <p:grpSp>
          <p:nvGrpSpPr>
            <p:cNvPr id="62487" name="Group 48">
              <a:extLst>
                <a:ext uri="{FF2B5EF4-FFF2-40B4-BE49-F238E27FC236}">
                  <a16:creationId xmlns:a16="http://schemas.microsoft.com/office/drawing/2014/main" id="{F506EE7B-3582-4440-8E35-0E036B27EB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" y="2477"/>
              <a:ext cx="3034" cy="663"/>
              <a:chOff x="1111" y="2477"/>
              <a:chExt cx="3034" cy="663"/>
            </a:xfrm>
          </p:grpSpPr>
          <p:sp>
            <p:nvSpPr>
              <p:cNvPr id="62488" name="Text Box 31">
                <a:extLst>
                  <a:ext uri="{FF2B5EF4-FFF2-40B4-BE49-F238E27FC236}">
                    <a16:creationId xmlns:a16="http://schemas.microsoft.com/office/drawing/2014/main" id="{FF6344AF-2097-4B86-B613-516F557AC9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73" y="2862"/>
                <a:ext cx="471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i="1"/>
                  <a:t>b - h</a:t>
                </a:r>
              </a:p>
            </p:txBody>
          </p:sp>
          <p:grpSp>
            <p:nvGrpSpPr>
              <p:cNvPr id="62489" name="Group 32">
                <a:extLst>
                  <a:ext uri="{FF2B5EF4-FFF2-40B4-BE49-F238E27FC236}">
                    <a16:creationId xmlns:a16="http://schemas.microsoft.com/office/drawing/2014/main" id="{7B3ED23F-EFBA-4373-B777-740B1F36C8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11" y="2477"/>
                <a:ext cx="3034" cy="663"/>
                <a:chOff x="1111" y="2477"/>
                <a:chExt cx="3034" cy="663"/>
              </a:xfrm>
            </p:grpSpPr>
            <p:sp>
              <p:nvSpPr>
                <p:cNvPr id="62491" name="Freeform 33">
                  <a:extLst>
                    <a:ext uri="{FF2B5EF4-FFF2-40B4-BE49-F238E27FC236}">
                      <a16:creationId xmlns:a16="http://schemas.microsoft.com/office/drawing/2014/main" id="{E96890E7-19DE-487F-B88E-39C0BA56F8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2617"/>
                  <a:ext cx="1913" cy="419"/>
                </a:xfrm>
                <a:custGeom>
                  <a:avLst/>
                  <a:gdLst>
                    <a:gd name="T0" fmla="*/ 0 w 3247"/>
                    <a:gd name="T1" fmla="*/ 750 h 750"/>
                    <a:gd name="T2" fmla="*/ 3247 w 3247"/>
                    <a:gd name="T3" fmla="*/ 0 h 750"/>
                    <a:gd name="T4" fmla="*/ 0 60000 65536"/>
                    <a:gd name="T5" fmla="*/ 0 60000 65536"/>
                    <a:gd name="T6" fmla="*/ 0 w 3247"/>
                    <a:gd name="T7" fmla="*/ 0 h 750"/>
                    <a:gd name="T8" fmla="*/ 3247 w 3247"/>
                    <a:gd name="T9" fmla="*/ 750 h 75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247" h="750">
                      <a:moveTo>
                        <a:pt x="0" y="750"/>
                      </a:moveTo>
                      <a:lnTo>
                        <a:pt x="3247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buClrTx/>
                    <a:buSzTx/>
                    <a:buFontTx/>
                    <a:buNone/>
                  </a:pPr>
                  <a:endParaRPr lang="en-GB" altLang="it-IT"/>
                </a:p>
              </p:txBody>
            </p:sp>
            <p:sp>
              <p:nvSpPr>
                <p:cNvPr id="62492" name="Text Box 34">
                  <a:extLst>
                    <a:ext uri="{FF2B5EF4-FFF2-40B4-BE49-F238E27FC236}">
                      <a16:creationId xmlns:a16="http://schemas.microsoft.com/office/drawing/2014/main" id="{26B135B2-C4EB-486D-96B9-0205367903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11" y="2918"/>
                  <a:ext cx="835" cy="2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buClrTx/>
                    <a:buSzTx/>
                    <a:buFontTx/>
                    <a:buNone/>
                  </a:pPr>
                  <a:r>
                    <a:rPr lang="it-IT" altLang="it-IT" sz="1200" i="1"/>
                    <a:t>A + I</a:t>
                  </a:r>
                  <a:r>
                    <a:rPr lang="it-IT" altLang="it-IT" sz="1200" i="1" baseline="-25000"/>
                    <a:t>0</a:t>
                  </a:r>
                  <a:r>
                    <a:rPr lang="it-IT" altLang="it-IT" sz="1200" i="1"/>
                    <a:t> + G</a:t>
                  </a:r>
                  <a:r>
                    <a:rPr lang="it-IT" altLang="it-IT" sz="1200" i="1" baseline="-25000"/>
                    <a:t>0</a:t>
                  </a:r>
                  <a:r>
                    <a:rPr lang="it-IT" altLang="it-IT" sz="1200" i="1"/>
                    <a:t> + X</a:t>
                  </a:r>
                  <a:r>
                    <a:rPr lang="it-IT" altLang="it-IT" sz="1200" i="1" baseline="-25000"/>
                    <a:t>0</a:t>
                  </a:r>
                </a:p>
              </p:txBody>
            </p:sp>
            <p:sp>
              <p:nvSpPr>
                <p:cNvPr id="62493" name="Text Box 35">
                  <a:extLst>
                    <a:ext uri="{FF2B5EF4-FFF2-40B4-BE49-F238E27FC236}">
                      <a16:creationId xmlns:a16="http://schemas.microsoft.com/office/drawing/2014/main" id="{AAC10F18-84FE-41BD-97D6-78598BA62D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33" y="2477"/>
                  <a:ext cx="31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buClrTx/>
                    <a:buSzTx/>
                    <a:buFontTx/>
                    <a:buNone/>
                  </a:pPr>
                  <a:r>
                    <a:rPr lang="it-IT" altLang="it-IT" i="1"/>
                    <a:t>DA</a:t>
                  </a:r>
                </a:p>
              </p:txBody>
            </p:sp>
          </p:grpSp>
          <p:sp>
            <p:nvSpPr>
              <p:cNvPr id="62490" name="Freeform 37">
                <a:extLst>
                  <a:ext uri="{FF2B5EF4-FFF2-40B4-BE49-F238E27FC236}">
                    <a16:creationId xmlns:a16="http://schemas.microsoft.com/office/drawing/2014/main" id="{CB6D90B3-54F9-4DD7-A2B2-B40AF1023E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" y="2945"/>
                <a:ext cx="1" cy="91"/>
              </a:xfrm>
              <a:custGeom>
                <a:avLst/>
                <a:gdLst>
                  <a:gd name="T0" fmla="*/ 0 w 1"/>
                  <a:gd name="T1" fmla="*/ 0 h 91"/>
                  <a:gd name="T2" fmla="*/ 0 w 1"/>
                  <a:gd name="T3" fmla="*/ 45 h 91"/>
                  <a:gd name="T4" fmla="*/ 0 w 1"/>
                  <a:gd name="T5" fmla="*/ 91 h 9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91"/>
                  <a:gd name="T11" fmla="*/ 1 w 1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91">
                    <a:moveTo>
                      <a:pt x="0" y="0"/>
                    </a:moveTo>
                    <a:cubicBezTo>
                      <a:pt x="0" y="15"/>
                      <a:pt x="0" y="30"/>
                      <a:pt x="0" y="45"/>
                    </a:cubicBezTo>
                    <a:cubicBezTo>
                      <a:pt x="0" y="60"/>
                      <a:pt x="0" y="75"/>
                      <a:pt x="0" y="91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endParaRPr lang="en-GB" altLang="it-IT"/>
              </a:p>
            </p:txBody>
          </p:sp>
        </p:grpSp>
      </p:grpSp>
      <p:grpSp>
        <p:nvGrpSpPr>
          <p:cNvPr id="12" name="Group 49">
            <a:extLst>
              <a:ext uri="{FF2B5EF4-FFF2-40B4-BE49-F238E27FC236}">
                <a16:creationId xmlns:a16="http://schemas.microsoft.com/office/drawing/2014/main" id="{721B0693-90B2-4573-9FE6-12CFCD4147C6}"/>
              </a:ext>
            </a:extLst>
          </p:cNvPr>
          <p:cNvGrpSpPr>
            <a:grpSpLocks/>
          </p:cNvGrpSpPr>
          <p:nvPr/>
        </p:nvGrpSpPr>
        <p:grpSpPr bwMode="auto">
          <a:xfrm>
            <a:off x="1790700" y="3440113"/>
            <a:ext cx="5157788" cy="1128712"/>
            <a:chOff x="1128" y="2167"/>
            <a:chExt cx="3249" cy="711"/>
          </a:xfrm>
        </p:grpSpPr>
        <p:sp>
          <p:nvSpPr>
            <p:cNvPr id="62478" name="Text Box 39">
              <a:extLst>
                <a:ext uri="{FF2B5EF4-FFF2-40B4-BE49-F238E27FC236}">
                  <a16:creationId xmlns:a16="http://schemas.microsoft.com/office/drawing/2014/main" id="{108382C4-49E4-442F-8833-F3E27E49A0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2568"/>
              <a:ext cx="54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i="1"/>
                <a:t>b - h</a:t>
              </a:r>
            </a:p>
          </p:txBody>
        </p:sp>
        <p:grpSp>
          <p:nvGrpSpPr>
            <p:cNvPr id="62479" name="Group 40">
              <a:extLst>
                <a:ext uri="{FF2B5EF4-FFF2-40B4-BE49-F238E27FC236}">
                  <a16:creationId xmlns:a16="http://schemas.microsoft.com/office/drawing/2014/main" id="{D9B75960-ED37-4EC7-9D4E-76CDCD89F8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8" y="2167"/>
              <a:ext cx="3249" cy="711"/>
              <a:chOff x="1129" y="2167"/>
              <a:chExt cx="3249" cy="711"/>
            </a:xfrm>
          </p:grpSpPr>
          <p:grpSp>
            <p:nvGrpSpPr>
              <p:cNvPr id="62480" name="Group 41">
                <a:extLst>
                  <a:ext uri="{FF2B5EF4-FFF2-40B4-BE49-F238E27FC236}">
                    <a16:creationId xmlns:a16="http://schemas.microsoft.com/office/drawing/2014/main" id="{DC41A9B4-243F-493A-B5B8-AF1A05EC22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29" y="2167"/>
                <a:ext cx="3249" cy="711"/>
                <a:chOff x="1129" y="2167"/>
                <a:chExt cx="3249" cy="711"/>
              </a:xfrm>
            </p:grpSpPr>
            <p:sp>
              <p:nvSpPr>
                <p:cNvPr id="62483" name="Text Box 42">
                  <a:extLst>
                    <a:ext uri="{FF2B5EF4-FFF2-40B4-BE49-F238E27FC236}">
                      <a16:creationId xmlns:a16="http://schemas.microsoft.com/office/drawing/2014/main" id="{67B0C8E7-441D-4965-8467-5F9251D7972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5" y="2167"/>
                  <a:ext cx="583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buClrTx/>
                    <a:buSzTx/>
                    <a:buFontTx/>
                    <a:buNone/>
                  </a:pPr>
                  <a:r>
                    <a:rPr lang="it-IT" altLang="it-IT" i="1"/>
                    <a:t>DA</a:t>
                  </a:r>
                  <a:r>
                    <a:rPr lang="it-IT" altLang="it-IT" i="1">
                      <a:sym typeface="Symbol" panose="05050102010706020507" pitchFamily="18" charset="2"/>
                    </a:rPr>
                    <a:t></a:t>
                  </a:r>
                  <a:endParaRPr lang="it-IT" altLang="it-IT" i="1"/>
                </a:p>
              </p:txBody>
            </p:sp>
            <p:sp>
              <p:nvSpPr>
                <p:cNvPr id="62484" name="Freeform 43">
                  <a:extLst>
                    <a:ext uri="{FF2B5EF4-FFF2-40B4-BE49-F238E27FC236}">
                      <a16:creationId xmlns:a16="http://schemas.microsoft.com/office/drawing/2014/main" id="{26BFC864-B4DE-4CD2-B34F-D1D0F251A9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6" y="2316"/>
                  <a:ext cx="1913" cy="418"/>
                </a:xfrm>
                <a:custGeom>
                  <a:avLst/>
                  <a:gdLst>
                    <a:gd name="T0" fmla="*/ 0 w 3247"/>
                    <a:gd name="T1" fmla="*/ 750 h 750"/>
                    <a:gd name="T2" fmla="*/ 3247 w 3247"/>
                    <a:gd name="T3" fmla="*/ 0 h 750"/>
                    <a:gd name="T4" fmla="*/ 0 60000 65536"/>
                    <a:gd name="T5" fmla="*/ 0 60000 65536"/>
                    <a:gd name="T6" fmla="*/ 0 w 3247"/>
                    <a:gd name="T7" fmla="*/ 0 h 750"/>
                    <a:gd name="T8" fmla="*/ 3247 w 3247"/>
                    <a:gd name="T9" fmla="*/ 750 h 75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247" h="750">
                      <a:moveTo>
                        <a:pt x="0" y="750"/>
                      </a:moveTo>
                      <a:lnTo>
                        <a:pt x="3247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buClrTx/>
                    <a:buSzTx/>
                    <a:buFontTx/>
                    <a:buNone/>
                  </a:pPr>
                  <a:endParaRPr lang="en-GB" altLang="it-IT"/>
                </a:p>
              </p:txBody>
            </p:sp>
            <p:sp>
              <p:nvSpPr>
                <p:cNvPr id="62485" name="Text Box 44">
                  <a:extLst>
                    <a:ext uri="{FF2B5EF4-FFF2-40B4-BE49-F238E27FC236}">
                      <a16:creationId xmlns:a16="http://schemas.microsoft.com/office/drawing/2014/main" id="{4568E474-DFBE-4C24-B9C2-1ABF723963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29" y="2617"/>
                  <a:ext cx="935" cy="2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63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lnSpc>
                      <a:spcPct val="120000"/>
                    </a:lnSpc>
                    <a:spcBef>
                      <a:spcPct val="50000"/>
                    </a:spcBef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120000"/>
                    </a:lnSpc>
                    <a:spcBef>
                      <a:spcPct val="5000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buClrTx/>
                    <a:buSzTx/>
                    <a:buFontTx/>
                    <a:buNone/>
                  </a:pPr>
                  <a:r>
                    <a:rPr lang="it-IT" altLang="it-IT" sz="1200" i="1"/>
                    <a:t>A + I</a:t>
                  </a:r>
                  <a:r>
                    <a:rPr lang="it-IT" altLang="it-IT" sz="1200" i="1" baseline="-25000"/>
                    <a:t>0</a:t>
                  </a:r>
                  <a:r>
                    <a:rPr lang="it-IT" altLang="it-IT" sz="1200" i="1"/>
                    <a:t> + G’ + X</a:t>
                  </a:r>
                  <a:r>
                    <a:rPr lang="it-IT" altLang="it-IT" sz="1200" i="1" baseline="-25000"/>
                    <a:t>0</a:t>
                  </a:r>
                </a:p>
              </p:txBody>
            </p:sp>
          </p:grpSp>
          <p:sp>
            <p:nvSpPr>
              <p:cNvPr id="62481" name="Line 45">
                <a:extLst>
                  <a:ext uri="{FF2B5EF4-FFF2-40B4-BE49-F238E27FC236}">
                    <a16:creationId xmlns:a16="http://schemas.microsoft.com/office/drawing/2014/main" id="{451A97FE-E2AE-4011-9C80-AD6E8D73A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82" y="2750"/>
                <a:ext cx="49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it-IT"/>
              </a:p>
            </p:txBody>
          </p:sp>
          <p:sp>
            <p:nvSpPr>
              <p:cNvPr id="62482" name="Freeform 46">
                <a:extLst>
                  <a:ext uri="{FF2B5EF4-FFF2-40B4-BE49-F238E27FC236}">
                    <a16:creationId xmlns:a16="http://schemas.microsoft.com/office/drawing/2014/main" id="{502B51BE-A187-4F44-AF4B-DD9DDAE207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" y="2652"/>
                <a:ext cx="1" cy="91"/>
              </a:xfrm>
              <a:custGeom>
                <a:avLst/>
                <a:gdLst>
                  <a:gd name="T0" fmla="*/ 0 w 1"/>
                  <a:gd name="T1" fmla="*/ 0 h 91"/>
                  <a:gd name="T2" fmla="*/ 0 w 1"/>
                  <a:gd name="T3" fmla="*/ 45 h 91"/>
                  <a:gd name="T4" fmla="*/ 0 w 1"/>
                  <a:gd name="T5" fmla="*/ 91 h 9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91"/>
                  <a:gd name="T11" fmla="*/ 1 w 1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91">
                    <a:moveTo>
                      <a:pt x="0" y="0"/>
                    </a:moveTo>
                    <a:cubicBezTo>
                      <a:pt x="0" y="15"/>
                      <a:pt x="0" y="30"/>
                      <a:pt x="0" y="45"/>
                    </a:cubicBezTo>
                    <a:cubicBezTo>
                      <a:pt x="0" y="60"/>
                      <a:pt x="0" y="75"/>
                      <a:pt x="0" y="91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endParaRPr lang="en-GB" altLang="it-IT"/>
              </a:p>
            </p:txBody>
          </p:sp>
        </p:grpSp>
      </p:grpSp>
      <p:sp>
        <p:nvSpPr>
          <p:cNvPr id="1339439" name="Text Box 47">
            <a:extLst>
              <a:ext uri="{FF2B5EF4-FFF2-40B4-BE49-F238E27FC236}">
                <a16:creationId xmlns:a16="http://schemas.microsoft.com/office/drawing/2014/main" id="{9D811F8E-4D42-431E-9151-32132FAC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725" y="2205038"/>
            <a:ext cx="2374900" cy="8842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it-IT" altLang="it-IT" b="0"/>
              <a:t>Cosa succede alla retta </a:t>
            </a:r>
            <a:r>
              <a:rPr lang="it-IT" altLang="it-IT" i="1"/>
              <a:t>DA</a:t>
            </a:r>
            <a:r>
              <a:rPr lang="it-IT" altLang="it-IT" b="0"/>
              <a:t> se </a:t>
            </a:r>
            <a:r>
              <a:rPr lang="it-IT" altLang="it-IT" i="1"/>
              <a:t>G</a:t>
            </a:r>
            <a:r>
              <a:rPr lang="it-IT" altLang="it-IT" b="0"/>
              <a:t> passa da </a:t>
            </a:r>
            <a:r>
              <a:rPr lang="it-IT" altLang="it-IT" i="1"/>
              <a:t>G</a:t>
            </a:r>
            <a:r>
              <a:rPr lang="it-IT" altLang="it-IT" i="1" baseline="-25000"/>
              <a:t>0</a:t>
            </a:r>
            <a:r>
              <a:rPr lang="it-IT" altLang="it-IT" b="0"/>
              <a:t>  a         </a:t>
            </a:r>
            <a:r>
              <a:rPr lang="it-IT" altLang="it-IT" i="1"/>
              <a:t>G’</a:t>
            </a:r>
            <a:r>
              <a:rPr lang="it-IT" altLang="it-IT" b="0"/>
              <a:t> = </a:t>
            </a:r>
            <a:r>
              <a:rPr lang="it-IT" altLang="it-IT" i="1"/>
              <a:t>G</a:t>
            </a:r>
            <a:r>
              <a:rPr lang="it-IT" altLang="it-IT" i="1" baseline="-25000"/>
              <a:t>0</a:t>
            </a:r>
            <a:r>
              <a:rPr lang="it-IT" altLang="it-IT" b="0"/>
              <a:t> + </a:t>
            </a:r>
            <a:r>
              <a:rPr lang="it-IT" altLang="it-IT">
                <a:latin typeface="Symbol" panose="05050102010706020507" pitchFamily="18" charset="2"/>
              </a:rPr>
              <a:t>D</a:t>
            </a:r>
            <a:r>
              <a:rPr lang="it-IT" altLang="it-IT" i="1"/>
              <a:t>G</a:t>
            </a:r>
            <a:r>
              <a:rPr lang="it-IT" altLang="it-IT" b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9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9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9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9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421" grpId="0" animBg="1"/>
      <p:bldP spid="133943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egnaposto numero diapositiva 5">
            <a:extLst>
              <a:ext uri="{FF2B5EF4-FFF2-40B4-BE49-F238E27FC236}">
                <a16:creationId xmlns:a16="http://schemas.microsoft.com/office/drawing/2014/main" id="{1B8A5781-DDD7-4145-A33E-C01FABDAC6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4613E0E-CC78-46E4-8916-A6F79E79E68D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26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72709" name="Rectangle 2">
            <a:extLst>
              <a:ext uri="{FF2B5EF4-FFF2-40B4-BE49-F238E27FC236}">
                <a16:creationId xmlns:a16="http://schemas.microsoft.com/office/drawing/2014/main" id="{D81D24DA-91EF-48E1-B417-72CB32D56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 moltiplicatori: aumento di </a:t>
            </a:r>
            <a:r>
              <a:rPr lang="it-IT" altLang="it-IT" sz="2000" i="1"/>
              <a:t>G</a:t>
            </a:r>
            <a:r>
              <a:rPr lang="it-IT" altLang="it-IT" sz="2000"/>
              <a:t> o riduzione di </a:t>
            </a:r>
            <a:r>
              <a:rPr lang="it-IT" altLang="it-IT" sz="2000" i="1"/>
              <a:t>T</a:t>
            </a:r>
            <a:r>
              <a:rPr lang="it-IT" altLang="it-IT" sz="2000" i="1" baseline="-25000"/>
              <a:t>0</a:t>
            </a:r>
            <a:r>
              <a:rPr lang="it-IT" altLang="it-IT" sz="2000"/>
              <a:t> ?</a:t>
            </a:r>
          </a:p>
        </p:txBody>
      </p:sp>
      <p:sp>
        <p:nvSpPr>
          <p:cNvPr id="1347587" name="Rectangle 3">
            <a:extLst>
              <a:ext uri="{FF2B5EF4-FFF2-40B4-BE49-F238E27FC236}">
                <a16:creationId xmlns:a16="http://schemas.microsoft.com/office/drawing/2014/main" id="{C61D9728-1DB0-4D9C-BBD4-3AF83DA2B71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258888" y="2060575"/>
            <a:ext cx="748982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i="1" baseline="-2500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>
                <a:solidFill>
                  <a:srgbClr val="006699"/>
                </a:solidFill>
              </a:rPr>
              <a:t>I moltiplicatori a confronto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>
                <a:solidFill>
                  <a:srgbClr val="006699"/>
                </a:solidFill>
              </a:rPr>
              <a:t>Il primo è positivo, il secondo negativo: </a:t>
            </a:r>
            <a:r>
              <a:rPr lang="it-IT" altLang="it-IT" sz="1500"/>
              <a:t>una riduzione della tassazione ha sul PIL un effetto positivo, cioè opposto </a:t>
            </a:r>
            <a:r>
              <a:rPr lang="it-IT" altLang="it-IT" sz="1500">
                <a:cs typeface="Arial" panose="020B0604020202020204" pitchFamily="34" charset="0"/>
              </a:rPr>
              <a:t>► </a:t>
            </a:r>
            <a:r>
              <a:rPr lang="it-IT" altLang="it-IT" sz="1500"/>
              <a:t>segno (-)</a:t>
            </a:r>
            <a:endParaRPr lang="it-IT" altLang="it-IT" sz="1500" i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i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>
                <a:solidFill>
                  <a:srgbClr val="006699"/>
                </a:solidFill>
              </a:rPr>
              <a:t>Il primo è, in valore assoluto, maggiore del secondo (essendo </a:t>
            </a:r>
            <a:r>
              <a:rPr lang="it-IT" altLang="it-IT" sz="1500" b="1" i="1">
                <a:solidFill>
                  <a:srgbClr val="006699"/>
                </a:solidFill>
              </a:rPr>
              <a:t>b</a:t>
            </a:r>
            <a:r>
              <a:rPr lang="it-IT" altLang="it-IT" sz="1500" b="1">
                <a:solidFill>
                  <a:srgbClr val="006699"/>
                </a:solidFill>
              </a:rPr>
              <a:t> &lt; 1):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un aumento di </a:t>
            </a:r>
            <a:r>
              <a:rPr lang="it-IT" altLang="it-IT" sz="1500" i="1"/>
              <a:t>G</a:t>
            </a:r>
            <a:r>
              <a:rPr lang="it-IT" altLang="it-IT" sz="1500"/>
              <a:t> determina un </a:t>
            </a:r>
            <a:r>
              <a:rPr lang="it-IT" altLang="it-IT" sz="1500" b="1"/>
              <a:t>primo impatto</a:t>
            </a:r>
            <a:r>
              <a:rPr lang="it-IT" altLang="it-IT" sz="1500"/>
              <a:t> su </a:t>
            </a:r>
            <a:r>
              <a:rPr lang="it-IT" altLang="it-IT" sz="1500" i="1"/>
              <a:t>Y</a:t>
            </a:r>
            <a:r>
              <a:rPr lang="it-IT" altLang="it-IT" sz="1500"/>
              <a:t> di pari ammontare (</a:t>
            </a:r>
            <a:r>
              <a:rPr lang="it-IT" altLang="it-IT" sz="1500" b="1">
                <a:solidFill>
                  <a:srgbClr val="FF5050"/>
                </a:solidFill>
                <a:latin typeface="Symbol" panose="05050102010706020507" pitchFamily="18" charset="2"/>
              </a:rPr>
              <a:t>D</a:t>
            </a:r>
            <a:r>
              <a:rPr lang="it-IT" altLang="it-IT" sz="1500" b="1" i="1">
                <a:solidFill>
                  <a:srgbClr val="FF5050"/>
                </a:solidFill>
              </a:rPr>
              <a:t>Y</a:t>
            </a:r>
            <a:r>
              <a:rPr lang="it-IT" altLang="it-IT" sz="1500" b="1">
                <a:solidFill>
                  <a:srgbClr val="FF5050"/>
                </a:solidFill>
              </a:rPr>
              <a:t> = </a:t>
            </a:r>
            <a:r>
              <a:rPr lang="it-IT" altLang="it-IT" sz="1500" b="1">
                <a:solidFill>
                  <a:srgbClr val="FF5050"/>
                </a:solidFill>
                <a:latin typeface="Symbol" panose="05050102010706020507" pitchFamily="18" charset="2"/>
              </a:rPr>
              <a:t>D</a:t>
            </a:r>
            <a:r>
              <a:rPr lang="it-IT" altLang="it-IT" sz="1500" b="1" i="1">
                <a:solidFill>
                  <a:srgbClr val="FF5050"/>
                </a:solidFill>
              </a:rPr>
              <a:t>G</a:t>
            </a:r>
            <a:r>
              <a:rPr lang="it-IT" altLang="it-IT" sz="1500"/>
              <a:t>);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una riduzione di </a:t>
            </a:r>
            <a:r>
              <a:rPr lang="it-IT" altLang="it-IT" sz="1500" i="1"/>
              <a:t>T</a:t>
            </a:r>
            <a:r>
              <a:rPr lang="it-IT" altLang="it-IT" sz="1500"/>
              <a:t> dello stesso ammontare ( in VA </a:t>
            </a:r>
            <a:r>
              <a:rPr lang="it-IT" altLang="it-IT" sz="1500">
                <a:latin typeface="Symbol" panose="05050102010706020507" pitchFamily="18" charset="2"/>
              </a:rPr>
              <a:t>D</a:t>
            </a:r>
            <a:r>
              <a:rPr lang="it-IT" altLang="it-IT" sz="1500" i="1"/>
              <a:t>T</a:t>
            </a:r>
            <a:r>
              <a:rPr lang="it-IT" altLang="it-IT" sz="1500"/>
              <a:t> = </a:t>
            </a:r>
            <a:r>
              <a:rPr lang="it-IT" altLang="it-IT" sz="1500">
                <a:latin typeface="Symbol" panose="05050102010706020507" pitchFamily="18" charset="2"/>
              </a:rPr>
              <a:t>D</a:t>
            </a:r>
            <a:r>
              <a:rPr lang="it-IT" altLang="it-IT" sz="1500" i="1"/>
              <a:t>G</a:t>
            </a:r>
            <a:r>
              <a:rPr lang="it-IT" altLang="it-IT" sz="1500"/>
              <a:t>) determina un </a:t>
            </a:r>
            <a:r>
              <a:rPr lang="it-IT" altLang="it-IT" sz="1500" b="1"/>
              <a:t>primo impatto</a:t>
            </a:r>
            <a:r>
              <a:rPr lang="it-IT" altLang="it-IT" sz="1500"/>
              <a:t> su </a:t>
            </a:r>
            <a:r>
              <a:rPr lang="it-IT" altLang="it-IT" sz="1500" i="1"/>
              <a:t>Y</a:t>
            </a:r>
            <a:r>
              <a:rPr lang="it-IT" altLang="it-IT" sz="1500"/>
              <a:t> attraverso </a:t>
            </a:r>
            <a:r>
              <a:rPr lang="it-IT" altLang="it-IT" sz="1500" i="1"/>
              <a:t>C</a:t>
            </a:r>
            <a:r>
              <a:rPr lang="it-IT" altLang="it-IT" sz="1500"/>
              <a:t> e quindi frazionato: trascurando </a:t>
            </a:r>
            <a:r>
              <a:rPr lang="it-IT" altLang="it-IT" sz="1500" i="1"/>
              <a:t>H</a:t>
            </a:r>
            <a:r>
              <a:rPr lang="it-IT" altLang="it-IT" sz="1500"/>
              <a:t>, </a:t>
            </a:r>
            <a:r>
              <a:rPr lang="it-IT" altLang="it-IT" sz="1500" b="1">
                <a:solidFill>
                  <a:srgbClr val="FF5050"/>
                </a:solidFill>
                <a:latin typeface="Symbol" panose="05050102010706020507" pitchFamily="18" charset="2"/>
              </a:rPr>
              <a:t>D</a:t>
            </a:r>
            <a:r>
              <a:rPr lang="it-IT" altLang="it-IT" sz="1500" b="1" i="1">
                <a:solidFill>
                  <a:srgbClr val="FF5050"/>
                </a:solidFill>
              </a:rPr>
              <a:t>Y</a:t>
            </a:r>
            <a:r>
              <a:rPr lang="it-IT" altLang="it-IT" sz="1500" b="1">
                <a:solidFill>
                  <a:srgbClr val="FF5050"/>
                </a:solidFill>
              </a:rPr>
              <a:t> = </a:t>
            </a:r>
            <a:r>
              <a:rPr lang="it-IT" altLang="it-IT" sz="1500" b="1">
                <a:solidFill>
                  <a:srgbClr val="FF5050"/>
                </a:solidFill>
                <a:latin typeface="Symbol" panose="05050102010706020507" pitchFamily="18" charset="2"/>
              </a:rPr>
              <a:t>D</a:t>
            </a:r>
            <a:r>
              <a:rPr lang="it-IT" altLang="it-IT" sz="1500" b="1" i="1">
                <a:solidFill>
                  <a:srgbClr val="FF5050"/>
                </a:solidFill>
              </a:rPr>
              <a:t>C</a:t>
            </a:r>
            <a:r>
              <a:rPr lang="it-IT" altLang="it-IT" sz="1500" b="1">
                <a:solidFill>
                  <a:srgbClr val="FF5050"/>
                </a:solidFill>
              </a:rPr>
              <a:t> = </a:t>
            </a:r>
            <a:r>
              <a:rPr lang="it-IT" altLang="it-IT" sz="1500" b="1" i="1">
                <a:solidFill>
                  <a:srgbClr val="FF5050"/>
                </a:solidFill>
              </a:rPr>
              <a:t>b</a:t>
            </a:r>
            <a:r>
              <a:rPr lang="it-IT" altLang="it-IT" sz="1500" b="1">
                <a:solidFill>
                  <a:srgbClr val="FF5050"/>
                </a:solidFill>
                <a:latin typeface="Symbol" panose="05050102010706020507" pitchFamily="18" charset="2"/>
              </a:rPr>
              <a:t>D</a:t>
            </a:r>
            <a:r>
              <a:rPr lang="it-IT" altLang="it-IT" sz="1500" b="1" i="1">
                <a:solidFill>
                  <a:srgbClr val="FF5050"/>
                </a:solidFill>
              </a:rPr>
              <a:t>T</a:t>
            </a:r>
            <a:r>
              <a:rPr lang="it-IT" altLang="it-IT" sz="1500"/>
              <a:t>; e se (in VA) </a:t>
            </a:r>
            <a:r>
              <a:rPr lang="it-IT" altLang="it-IT" sz="1500">
                <a:latin typeface="Symbol" panose="05050102010706020507" pitchFamily="18" charset="2"/>
              </a:rPr>
              <a:t>D</a:t>
            </a:r>
            <a:r>
              <a:rPr lang="it-IT" altLang="it-IT" sz="1500" i="1"/>
              <a:t>T</a:t>
            </a:r>
            <a:r>
              <a:rPr lang="it-IT" altLang="it-IT" sz="1500"/>
              <a:t> = </a:t>
            </a:r>
            <a:r>
              <a:rPr lang="it-IT" altLang="it-IT" sz="1500">
                <a:latin typeface="Symbol" panose="05050102010706020507" pitchFamily="18" charset="2"/>
              </a:rPr>
              <a:t>D</a:t>
            </a:r>
            <a:r>
              <a:rPr lang="it-IT" altLang="it-IT" sz="1500" i="1"/>
              <a:t>G</a:t>
            </a:r>
            <a:r>
              <a:rPr lang="it-IT" altLang="it-IT" sz="1500"/>
              <a:t> </a:t>
            </a:r>
            <a:r>
              <a:rPr lang="it-IT" altLang="it-IT" sz="1500">
                <a:cs typeface="Arial" panose="020B0604020202020204" pitchFamily="34" charset="0"/>
              </a:rPr>
              <a:t>► </a:t>
            </a:r>
            <a:r>
              <a:rPr lang="it-IT" altLang="it-IT" sz="1500" b="1" i="1">
                <a:solidFill>
                  <a:srgbClr val="FF5050"/>
                </a:solidFill>
                <a:cs typeface="Arial" panose="020B0604020202020204" pitchFamily="34" charset="0"/>
              </a:rPr>
              <a:t>b</a:t>
            </a:r>
            <a:r>
              <a:rPr lang="it-IT" altLang="it-IT" sz="1500" b="1">
                <a:solidFill>
                  <a:srgbClr val="FF505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altLang="it-IT" sz="1500" b="1" i="1">
                <a:solidFill>
                  <a:srgbClr val="FF5050"/>
                </a:solidFill>
                <a:cs typeface="Arial" panose="020B0604020202020204" pitchFamily="34" charset="0"/>
              </a:rPr>
              <a:t>T = b</a:t>
            </a:r>
            <a:r>
              <a:rPr lang="it-IT" altLang="it-IT" sz="1500" b="1">
                <a:solidFill>
                  <a:srgbClr val="FF505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altLang="it-IT" sz="1500" b="1" i="1">
                <a:solidFill>
                  <a:srgbClr val="FF5050"/>
                </a:solidFill>
                <a:cs typeface="Arial" panose="020B0604020202020204" pitchFamily="34" charset="0"/>
              </a:rPr>
              <a:t>G </a:t>
            </a:r>
            <a:r>
              <a:rPr lang="it-IT" altLang="it-IT" sz="1500" b="1">
                <a:solidFill>
                  <a:srgbClr val="FF5050"/>
                </a:solidFill>
                <a:cs typeface="Arial" panose="020B0604020202020204" pitchFamily="34" charset="0"/>
              </a:rPr>
              <a:t> &lt; </a:t>
            </a:r>
            <a:r>
              <a:rPr lang="it-IT" altLang="it-IT" sz="1500" b="1">
                <a:solidFill>
                  <a:srgbClr val="FF505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it-IT" altLang="it-IT" sz="1500" b="1" i="1">
                <a:solidFill>
                  <a:srgbClr val="FF5050"/>
                </a:solidFill>
                <a:cs typeface="Arial" panose="020B0604020202020204" pitchFamily="34" charset="0"/>
              </a:rPr>
              <a:t>G</a:t>
            </a:r>
            <a:r>
              <a:rPr lang="it-IT" altLang="it-IT" sz="1500">
                <a:cs typeface="Arial" panose="020B0604020202020204" pitchFamily="34" charset="0"/>
              </a:rPr>
              <a:t> (essendo </a:t>
            </a:r>
            <a:r>
              <a:rPr lang="it-IT" altLang="it-IT" sz="1500" i="1">
                <a:cs typeface="Arial" panose="020B0604020202020204" pitchFamily="34" charset="0"/>
              </a:rPr>
              <a:t>b</a:t>
            </a:r>
            <a:r>
              <a:rPr lang="it-IT" altLang="it-IT" sz="1500">
                <a:cs typeface="Arial" panose="020B0604020202020204" pitchFamily="34" charset="0"/>
              </a:rPr>
              <a:t> &lt; 1)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i="1">
              <a:solidFill>
                <a:srgbClr val="FF5050"/>
              </a:solidFill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 i="1">
                <a:solidFill>
                  <a:srgbClr val="FF5050"/>
                </a:solidFill>
                <a:cs typeface="Arial" panose="020B0604020202020204" pitchFamily="34" charset="0"/>
              </a:rPr>
              <a:t>Ceteris paribus</a:t>
            </a:r>
            <a:r>
              <a:rPr lang="it-IT" altLang="it-IT" sz="1500" b="1">
                <a:solidFill>
                  <a:srgbClr val="FF5050"/>
                </a:solidFill>
                <a:cs typeface="Arial" panose="020B0604020202020204" pitchFamily="34" charset="0"/>
              </a:rPr>
              <a:t>, il deficit spending è più efficace della riduzione della tassazione fissa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>
                <a:solidFill>
                  <a:srgbClr val="FF5050"/>
                </a:solidFill>
                <a:cs typeface="Arial" panose="020B0604020202020204" pitchFamily="34" charset="0"/>
              </a:rPr>
              <a:t>… ma il deficit spending peggiora i conti dello stato… vedi dopo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  <a:cs typeface="Arial" panose="020B0604020202020204" pitchFamily="34" charset="0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1347597" name="Object 2">
            <a:extLst>
              <a:ext uri="{FF2B5EF4-FFF2-40B4-BE49-F238E27FC236}">
                <a16:creationId xmlns:a16="http://schemas.microsoft.com/office/drawing/2014/main" id="{5AC8C2CA-59FC-47D8-801B-9C875A08C97C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24525" y="2636838"/>
          <a:ext cx="3059113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3" name="Equation" r:id="rId4" imgW="1371600" imgH="393480" progId="Equation.3">
                  <p:embed/>
                </p:oleObj>
              </mc:Choice>
              <mc:Fallback>
                <p:oleObj name="Equation" r:id="rId4" imgW="1371600" imgH="393480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636838"/>
                        <a:ext cx="3059113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7590" name="Text Box 6">
            <a:extLst>
              <a:ext uri="{FF2B5EF4-FFF2-40B4-BE49-F238E27FC236}">
                <a16:creationId xmlns:a16="http://schemas.microsoft.com/office/drawing/2014/main" id="{61C60E99-3E2C-4372-8F75-C2BE350CA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925" y="2859088"/>
            <a:ext cx="7207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[45]</a:t>
            </a:r>
          </a:p>
        </p:txBody>
      </p:sp>
      <p:sp>
        <p:nvSpPr>
          <p:cNvPr id="1347593" name="Text Box 9">
            <a:extLst>
              <a:ext uri="{FF2B5EF4-FFF2-40B4-BE49-F238E27FC236}">
                <a16:creationId xmlns:a16="http://schemas.microsoft.com/office/drawing/2014/main" id="{5617C05E-DEA2-471E-93A8-A2C3DE118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886075"/>
            <a:ext cx="12811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[44]</a:t>
            </a:r>
          </a:p>
        </p:txBody>
      </p:sp>
      <p:graphicFrame>
        <p:nvGraphicFramePr>
          <p:cNvPr id="1347599" name="Object 3">
            <a:extLst>
              <a:ext uri="{FF2B5EF4-FFF2-40B4-BE49-F238E27FC236}">
                <a16:creationId xmlns:a16="http://schemas.microsoft.com/office/drawing/2014/main" id="{20F32624-BED2-4EA1-A91C-738378215B27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39975" y="2708275"/>
          <a:ext cx="25606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4" name="Equation" r:id="rId6" imgW="1282680" imgH="393480" progId="Equation.3">
                  <p:embed/>
                </p:oleObj>
              </mc:Choice>
              <mc:Fallback>
                <p:oleObj name="Equation" r:id="rId6" imgW="1282680" imgH="39348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708275"/>
                        <a:ext cx="2560638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4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4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4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4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4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4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47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47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47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47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47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47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7590" grpId="0"/>
      <p:bldP spid="134759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Segnaposto numero diapositiva 5">
            <a:extLst>
              <a:ext uri="{FF2B5EF4-FFF2-40B4-BE49-F238E27FC236}">
                <a16:creationId xmlns:a16="http://schemas.microsoft.com/office/drawing/2014/main" id="{894A72BC-DE20-4206-BE0C-CD479BB59E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924F9E82-CE6D-47CB-848A-94FD90791723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27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A8991AC1-5142-41A2-BD21-B90DEEC41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Il moltiplicatore del bilancio in pareggio:</a:t>
            </a:r>
            <a:br>
              <a:rPr lang="it-IT" altLang="it-IT"/>
            </a:br>
            <a:r>
              <a:rPr lang="it-IT" altLang="it-IT"/>
              <a:t>economia aperta vs. economia chiusa</a:t>
            </a:r>
          </a:p>
        </p:txBody>
      </p:sp>
      <p:sp>
        <p:nvSpPr>
          <p:cNvPr id="1363971" name="Rectangle 3">
            <a:extLst>
              <a:ext uri="{FF2B5EF4-FFF2-40B4-BE49-F238E27FC236}">
                <a16:creationId xmlns:a16="http://schemas.microsoft.com/office/drawing/2014/main" id="{59188FFF-A40F-471C-A25F-47DBDB6429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116013" y="2060575"/>
            <a:ext cx="7489825" cy="479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 i="1" baseline="-2500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000" b="1">
                <a:solidFill>
                  <a:srgbClr val="006699"/>
                </a:solidFill>
              </a:rPr>
              <a:t>Una politica fiscale di “</a:t>
            </a:r>
            <a:r>
              <a:rPr lang="it-IT" altLang="it-IT" sz="2000" b="1" i="1">
                <a:solidFill>
                  <a:srgbClr val="006699"/>
                </a:solidFill>
              </a:rPr>
              <a:t>deficit spending</a:t>
            </a:r>
            <a:r>
              <a:rPr lang="it-IT" altLang="it-IT" sz="2000" b="1">
                <a:solidFill>
                  <a:srgbClr val="006699"/>
                </a:solidFill>
              </a:rPr>
              <a:t>” (es., aumento di </a:t>
            </a:r>
            <a:r>
              <a:rPr lang="it-IT" altLang="it-IT" sz="2000" b="1" i="1">
                <a:solidFill>
                  <a:srgbClr val="006699"/>
                </a:solidFill>
              </a:rPr>
              <a:t>G</a:t>
            </a:r>
            <a:r>
              <a:rPr lang="it-IT" altLang="it-IT" sz="2000" b="1">
                <a:solidFill>
                  <a:srgbClr val="006699"/>
                </a:solidFill>
              </a:rPr>
              <a:t>, a </a:t>
            </a:r>
            <a:r>
              <a:rPr lang="it-IT" altLang="it-IT" sz="2000" b="1" u="sng">
                <a:solidFill>
                  <a:srgbClr val="006699"/>
                </a:solidFill>
              </a:rPr>
              <a:t>parità</a:t>
            </a:r>
            <a:r>
              <a:rPr lang="it-IT" altLang="it-IT" sz="2000" b="1">
                <a:solidFill>
                  <a:srgbClr val="006699"/>
                </a:solidFill>
              </a:rPr>
              <a:t> di </a:t>
            </a:r>
            <a:r>
              <a:rPr lang="it-IT" altLang="it-IT" sz="2000" b="1" i="1">
                <a:solidFill>
                  <a:srgbClr val="006699"/>
                </a:solidFill>
              </a:rPr>
              <a:t>T</a:t>
            </a:r>
            <a:r>
              <a:rPr lang="it-IT" altLang="it-IT" sz="2000" b="1">
                <a:solidFill>
                  <a:srgbClr val="006699"/>
                </a:solidFill>
              </a:rPr>
              <a:t>), peggiora i conti dello stato: </a:t>
            </a:r>
            <a:r>
              <a:rPr lang="it-IT" altLang="it-IT" sz="2000"/>
              <a:t>il saldo del bilancio del settore pubblico, o risparmio del settore pubblico (</a:t>
            </a:r>
            <a:r>
              <a:rPr lang="it-IT" altLang="it-IT" sz="2000" i="1"/>
              <a:t>SG</a:t>
            </a:r>
            <a:r>
              <a:rPr lang="it-IT" altLang="it-IT" sz="2000"/>
              <a:t>), peggiora</a:t>
            </a:r>
            <a:endParaRPr lang="it-IT" altLang="it-IT" sz="20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0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000" b="1" i="1"/>
              <a:t>SG</a:t>
            </a:r>
            <a:r>
              <a:rPr lang="it-IT" altLang="it-IT" sz="2000" b="1"/>
              <a:t> &gt; 0</a:t>
            </a:r>
            <a:r>
              <a:rPr lang="it-IT" altLang="it-IT" sz="2000"/>
              <a:t> all’anno </a:t>
            </a:r>
            <a:r>
              <a:rPr lang="it-IT" altLang="it-IT" sz="2000" i="1"/>
              <a:t>t</a:t>
            </a:r>
            <a:r>
              <a:rPr lang="it-IT" altLang="it-IT" sz="2000"/>
              <a:t>: bilancio del settore pubblico in </a:t>
            </a:r>
            <a:r>
              <a:rPr lang="it-IT" altLang="it-IT" sz="2000" b="1">
                <a:solidFill>
                  <a:srgbClr val="3333FF"/>
                </a:solidFill>
              </a:rPr>
              <a:t>avanzo (surplus)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0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000" b="1" i="1"/>
              <a:t>SG</a:t>
            </a:r>
            <a:r>
              <a:rPr lang="it-IT" altLang="it-IT" sz="2000" b="1"/>
              <a:t> &lt; 0</a:t>
            </a:r>
            <a:r>
              <a:rPr lang="it-IT" altLang="it-IT" sz="2000"/>
              <a:t> all’anno </a:t>
            </a:r>
            <a:r>
              <a:rPr lang="it-IT" altLang="it-IT" sz="2000" i="1"/>
              <a:t>t</a:t>
            </a:r>
            <a:r>
              <a:rPr lang="it-IT" altLang="it-IT" sz="2000"/>
              <a:t>: bilancio del settore pubblico in </a:t>
            </a:r>
            <a:r>
              <a:rPr lang="it-IT" altLang="it-IT" sz="2000" b="1">
                <a:solidFill>
                  <a:srgbClr val="3333FF"/>
                </a:solidFill>
              </a:rPr>
              <a:t>disavanzo (deficit);</a:t>
            </a:r>
            <a:r>
              <a:rPr lang="it-IT" altLang="it-IT" sz="2000"/>
              <a:t> necessità di finanziarlo</a:t>
            </a: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  <a:buFontTx/>
              <a:buNone/>
            </a:pPr>
            <a:endParaRPr lang="it-IT" altLang="it-IT" sz="1600" b="1" i="1">
              <a:ea typeface="ＭＳ Ｐゴシック" panose="020B0600070205080204" pitchFamily="34" charset="-128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000" b="1" i="1"/>
              <a:t>SG &lt; 0</a:t>
            </a:r>
            <a:r>
              <a:rPr lang="it-IT" altLang="it-IT" sz="2000"/>
              <a:t> nel corso degli anni: </a:t>
            </a:r>
            <a:r>
              <a:rPr lang="it-IT" altLang="it-IT" sz="2000" b="1">
                <a:solidFill>
                  <a:srgbClr val="3333FF"/>
                </a:solidFill>
              </a:rPr>
              <a:t>debito pubblico (cumulo di deficit)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000" b="1">
              <a:solidFill>
                <a:srgbClr val="FF505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400"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  <a:cs typeface="Arial" panose="020B0604020202020204" pitchFamily="34" charset="0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4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4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4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1363975" name="Object 2">
            <a:extLst>
              <a:ext uri="{FF2B5EF4-FFF2-40B4-BE49-F238E27FC236}">
                <a16:creationId xmlns:a16="http://schemas.microsoft.com/office/drawing/2014/main" id="{E5AF8E67-55CB-4B06-B00B-B3B8F26920A9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779838" y="3644900"/>
          <a:ext cx="17795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4" name="Equation" r:id="rId4" imgW="736560" imgH="177480" progId="Equation.3">
                  <p:embed/>
                </p:oleObj>
              </mc:Choice>
              <mc:Fallback>
                <p:oleObj name="Equation" r:id="rId4" imgW="736560" imgH="177480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644900"/>
                        <a:ext cx="177958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6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6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6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6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6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6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6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egnaposto numero diapositiva 3">
            <a:extLst>
              <a:ext uri="{FF2B5EF4-FFF2-40B4-BE49-F238E27FC236}">
                <a16:creationId xmlns:a16="http://schemas.microsoft.com/office/drawing/2014/main" id="{60675A9E-D2FE-47C4-BA1C-1F927B8821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50408A0-515B-4578-A2B1-CD337D611DEF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28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6F250FA8-7267-4085-BBAD-C699B39DF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Politica fiscale con bilancio in pareggio: </a:t>
            </a:r>
            <a:r>
              <a:rPr lang="it-IT" altLang="it-IT" i="1">
                <a:latin typeface="Symbol" panose="05050102010706020507" pitchFamily="18" charset="2"/>
              </a:rPr>
              <a:t>D</a:t>
            </a:r>
            <a:r>
              <a:rPr lang="it-IT" altLang="it-IT" i="1"/>
              <a:t>G = </a:t>
            </a:r>
            <a:r>
              <a:rPr lang="it-IT" altLang="it-IT" i="1">
                <a:latin typeface="Symbol" panose="05050102010706020507" pitchFamily="18" charset="2"/>
              </a:rPr>
              <a:t>D</a:t>
            </a:r>
            <a:r>
              <a:rPr lang="it-IT" altLang="it-IT" i="1"/>
              <a:t>T</a:t>
            </a:r>
            <a:br>
              <a:rPr lang="it-IT" altLang="it-IT" i="1"/>
            </a:br>
            <a:r>
              <a:rPr lang="it-IT" altLang="it-IT"/>
              <a:t>economia chiusa ed economia aperta</a:t>
            </a:r>
            <a:endParaRPr lang="it-IT" altLang="it-IT" i="1"/>
          </a:p>
        </p:txBody>
      </p:sp>
      <p:sp>
        <p:nvSpPr>
          <p:cNvPr id="1327107" name="Rectangle 3">
            <a:extLst>
              <a:ext uri="{FF2B5EF4-FFF2-40B4-BE49-F238E27FC236}">
                <a16:creationId xmlns:a16="http://schemas.microsoft.com/office/drawing/2014/main" id="{DAAC870C-CB3F-4FE0-8FC9-36515F2D5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133600"/>
            <a:ext cx="7488238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500" b="1">
                <a:solidFill>
                  <a:srgbClr val="006699"/>
                </a:solidFill>
              </a:rPr>
              <a:t>Politica fiscale con bilancio in pareggio</a:t>
            </a:r>
            <a:r>
              <a:rPr lang="it-IT" altLang="it-IT" sz="2500"/>
              <a:t>: l’aumento della spesa pubblica è compensato da un uguale aumento della tassazione (fissa) (</a:t>
            </a:r>
            <a:r>
              <a:rPr lang="it-IT" altLang="it-IT" sz="2500" i="1">
                <a:latin typeface="Symbol" panose="05050102010706020507" pitchFamily="18" charset="2"/>
              </a:rPr>
              <a:t>D</a:t>
            </a:r>
            <a:r>
              <a:rPr lang="it-IT" altLang="it-IT" sz="2500" i="1"/>
              <a:t>G = </a:t>
            </a:r>
            <a:r>
              <a:rPr lang="it-IT" altLang="it-IT" sz="2500" i="1">
                <a:latin typeface="Symbol" panose="05050102010706020507" pitchFamily="18" charset="2"/>
              </a:rPr>
              <a:t>D</a:t>
            </a:r>
            <a:r>
              <a:rPr lang="it-IT" altLang="it-IT" sz="2500" i="1"/>
              <a:t>T</a:t>
            </a:r>
            <a:r>
              <a:rPr lang="it-IT" altLang="it-IT" sz="2500"/>
              <a:t>)</a:t>
            </a:r>
            <a:endParaRPr lang="it-IT" altLang="it-IT" sz="2500" i="1" baseline="-250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500" b="1">
                <a:solidFill>
                  <a:srgbClr val="006699"/>
                </a:solidFill>
              </a:rPr>
              <a:t>Quale effetto avrà tale politica sul PIL?</a:t>
            </a:r>
            <a:endParaRPr lang="it-IT" altLang="it-IT" sz="2500" b="1" i="1">
              <a:solidFill>
                <a:srgbClr val="3333FF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500" b="1">
              <a:solidFill>
                <a:srgbClr val="FF505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700" b="1"/>
              <a:t>Aspettativa: </a:t>
            </a:r>
            <a:r>
              <a:rPr lang="it-IT" altLang="it-IT" sz="2700"/>
              <a:t>nessun effetto! Posizione dei pre-keynesiani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700" b="1"/>
              <a:t>Risposta effettiva</a:t>
            </a:r>
            <a:r>
              <a:rPr lang="it-IT" altLang="it-IT" sz="2700"/>
              <a:t>: un aumento del PIL, di entità diversa a seconda dell’apertura o chiusura del sistema economico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egnaposto numero diapositiva 3">
            <a:extLst>
              <a:ext uri="{FF2B5EF4-FFF2-40B4-BE49-F238E27FC236}">
                <a16:creationId xmlns:a16="http://schemas.microsoft.com/office/drawing/2014/main" id="{62C3F230-A702-4D09-9C53-C978C1606E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3935DEE-8080-4AB9-B423-D54B5167412F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29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0416F683-F59D-48D2-9162-B283CA812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900"/>
              <a:t>Politica fiscale con bilancio in pareggio: </a:t>
            </a:r>
            <a:r>
              <a:rPr lang="it-IT" altLang="it-IT" sz="1900" i="1">
                <a:latin typeface="Symbol" panose="05050102010706020507" pitchFamily="18" charset="2"/>
              </a:rPr>
              <a:t>D</a:t>
            </a:r>
            <a:r>
              <a:rPr lang="it-IT" altLang="it-IT" sz="1900" i="1"/>
              <a:t>G = </a:t>
            </a:r>
            <a:r>
              <a:rPr lang="it-IT" altLang="it-IT" sz="1900" i="1">
                <a:latin typeface="Symbol" panose="05050102010706020507" pitchFamily="18" charset="2"/>
              </a:rPr>
              <a:t>D</a:t>
            </a:r>
            <a:r>
              <a:rPr lang="it-IT" altLang="it-IT" sz="1900" i="1"/>
              <a:t>T</a:t>
            </a:r>
            <a:br>
              <a:rPr lang="it-IT" altLang="it-IT" sz="1900" i="1"/>
            </a:br>
            <a:r>
              <a:rPr lang="it-IT" altLang="it-IT" sz="1900"/>
              <a:t>Caso i): economia chiusa</a:t>
            </a:r>
          </a:p>
        </p:txBody>
      </p:sp>
      <p:sp>
        <p:nvSpPr>
          <p:cNvPr id="1368067" name="Rectangle 3">
            <a:extLst>
              <a:ext uri="{FF2B5EF4-FFF2-40B4-BE49-F238E27FC236}">
                <a16:creationId xmlns:a16="http://schemas.microsoft.com/office/drawing/2014/main" id="{FA71E27E-8145-4B70-9F5C-84F749AB0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133600"/>
            <a:ext cx="7488238" cy="453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 i="1" baseline="-2500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 b="1">
                <a:solidFill>
                  <a:srgbClr val="006699"/>
                </a:solidFill>
              </a:rPr>
              <a:t>Dati i due moltiplicatori, 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 b="1">
                <a:solidFill>
                  <a:srgbClr val="006699"/>
                </a:solidFill>
              </a:rPr>
              <a:t>La variazione del PIL </a:t>
            </a:r>
            <a:r>
              <a:rPr lang="it-IT" altLang="it-IT" sz="1700"/>
              <a:t>dovuta ad un aumento della spesa pubblica (</a:t>
            </a:r>
            <a:r>
              <a:rPr lang="it-IT" altLang="it-IT" sz="1700" b="1" i="1">
                <a:latin typeface="Symbol" panose="05050102010706020507" pitchFamily="18" charset="2"/>
              </a:rPr>
              <a:t>D</a:t>
            </a:r>
            <a:r>
              <a:rPr lang="it-IT" altLang="it-IT" sz="1700" b="1" i="1"/>
              <a:t>G</a:t>
            </a:r>
            <a:r>
              <a:rPr lang="it-IT" altLang="it-IT" sz="1700"/>
              <a:t>) accompagnato da un pari aumento della tassazione (</a:t>
            </a:r>
            <a:r>
              <a:rPr lang="it-IT" altLang="it-IT" sz="1700" b="1" i="1">
                <a:latin typeface="Symbol" panose="05050102010706020507" pitchFamily="18" charset="2"/>
              </a:rPr>
              <a:t>D</a:t>
            </a:r>
            <a:r>
              <a:rPr lang="it-IT" altLang="it-IT" sz="1700" b="1" i="1"/>
              <a:t>T</a:t>
            </a:r>
            <a:r>
              <a:rPr lang="it-IT" altLang="it-IT" sz="1700"/>
              <a:t>) sarà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/>
              <a:t>Ed essendo </a:t>
            </a:r>
            <a:r>
              <a:rPr lang="it-IT" altLang="it-IT" sz="1700" i="1">
                <a:latin typeface="Symbol" panose="05050102010706020507" pitchFamily="18" charset="2"/>
              </a:rPr>
              <a:t>D</a:t>
            </a:r>
            <a:r>
              <a:rPr lang="it-IT" altLang="it-IT" sz="1700" i="1"/>
              <a:t>G</a:t>
            </a:r>
            <a:r>
              <a:rPr lang="it-IT" altLang="it-IT" sz="1700"/>
              <a:t> = </a:t>
            </a:r>
            <a:r>
              <a:rPr lang="it-IT" altLang="it-IT" sz="1700">
                <a:latin typeface="Symbol" panose="05050102010706020507" pitchFamily="18" charset="2"/>
              </a:rPr>
              <a:t>D</a:t>
            </a:r>
            <a:r>
              <a:rPr lang="it-IT" altLang="it-IT" sz="1700" i="1"/>
              <a:t>T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i="1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i="1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i="1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700" b="1" u="sng">
                <a:solidFill>
                  <a:srgbClr val="FF5050"/>
                </a:solidFill>
              </a:rPr>
              <a:t>Teorema del bilancio in pareggio:</a:t>
            </a:r>
            <a:r>
              <a:rPr lang="it-IT" altLang="it-IT" sz="1700" b="1"/>
              <a:t> </a:t>
            </a:r>
            <a:r>
              <a:rPr lang="it-IT" altLang="it-IT" sz="1700"/>
              <a:t>una variazione, nella stessa misura, della spesa pubblica e della tassazione, produce un effetto espansivo sul PIL pari alla variazione della spesa pubblica; </a:t>
            </a:r>
            <a:r>
              <a:rPr lang="it-IT" altLang="it-IT" sz="1700" b="1">
                <a:solidFill>
                  <a:srgbClr val="3333FF"/>
                </a:solidFill>
              </a:rPr>
              <a:t>il </a:t>
            </a:r>
            <a:r>
              <a:rPr lang="it-IT" altLang="it-IT" sz="1700" b="1" i="1">
                <a:solidFill>
                  <a:srgbClr val="3333FF"/>
                </a:solidFill>
              </a:rPr>
              <a:t>moltiplicatore del bilancio in pareggio</a:t>
            </a:r>
            <a:r>
              <a:rPr lang="it-IT" altLang="it-IT" sz="1700" b="1">
                <a:solidFill>
                  <a:srgbClr val="3333FF"/>
                </a:solidFill>
              </a:rPr>
              <a:t> è uguale a 1 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3333FF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400"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700" b="1">
              <a:solidFill>
                <a:srgbClr val="006699"/>
              </a:solidFill>
              <a:cs typeface="Arial" panose="020B0604020202020204" pitchFamily="34" charset="0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4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4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4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31AE8120-710C-445E-B8D6-7EB610B31D24}"/>
              </a:ext>
            </a:extLst>
          </p:cNvPr>
          <p:cNvGrpSpPr>
            <a:grpSpLocks/>
          </p:cNvGrpSpPr>
          <p:nvPr/>
        </p:nvGrpSpPr>
        <p:grpSpPr bwMode="auto">
          <a:xfrm>
            <a:off x="5114925" y="2547938"/>
            <a:ext cx="3201988" cy="809625"/>
            <a:chOff x="3358" y="2920"/>
            <a:chExt cx="2017" cy="510"/>
          </a:xfrm>
        </p:grpSpPr>
        <p:pic>
          <p:nvPicPr>
            <p:cNvPr id="82962" name="Picture 5">
              <a:extLst>
                <a:ext uri="{FF2B5EF4-FFF2-40B4-BE49-F238E27FC236}">
                  <a16:creationId xmlns:a16="http://schemas.microsoft.com/office/drawing/2014/main" id="{01ACFF4B-7440-4BAF-8877-C8D4FD4475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" y="2920"/>
              <a:ext cx="1531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63" name="Text Box 6">
              <a:extLst>
                <a:ext uri="{FF2B5EF4-FFF2-40B4-BE49-F238E27FC236}">
                  <a16:creationId xmlns:a16="http://schemas.microsoft.com/office/drawing/2014/main" id="{78F883E2-BB47-410A-8CEB-EFFC0F49C6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8" y="3029"/>
              <a:ext cx="454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600" b="0"/>
                <a:t>[45m]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E7D38196-E130-4340-BF4A-BDF7A6BBF632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2632075"/>
            <a:ext cx="3240088" cy="725488"/>
            <a:chOff x="3561" y="3249"/>
            <a:chExt cx="1950" cy="412"/>
          </a:xfrm>
        </p:grpSpPr>
        <p:pic>
          <p:nvPicPr>
            <p:cNvPr id="82960" name="Picture 8">
              <a:extLst>
                <a:ext uri="{FF2B5EF4-FFF2-40B4-BE49-F238E27FC236}">
                  <a16:creationId xmlns:a16="http://schemas.microsoft.com/office/drawing/2014/main" id="{B2314710-F1E2-464B-AC00-EECB40990E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0" y="3249"/>
              <a:ext cx="1471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61" name="Text Box 9">
              <a:extLst>
                <a:ext uri="{FF2B5EF4-FFF2-40B4-BE49-F238E27FC236}">
                  <a16:creationId xmlns:a16="http://schemas.microsoft.com/office/drawing/2014/main" id="{926CE63A-9C25-4C78-9957-9E999EBAF8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1" y="3312"/>
              <a:ext cx="77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600" b="0"/>
                <a:t>[44m]</a:t>
              </a:r>
            </a:p>
          </p:txBody>
        </p: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90C2B759-D0E1-44B6-BC73-125B53F5DE17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4005263"/>
            <a:ext cx="6635750" cy="752475"/>
            <a:chOff x="1104" y="2478"/>
            <a:chExt cx="4180" cy="474"/>
          </a:xfrm>
        </p:grpSpPr>
        <p:pic>
          <p:nvPicPr>
            <p:cNvPr id="82958" name="Picture 11">
              <a:extLst>
                <a:ext uri="{FF2B5EF4-FFF2-40B4-BE49-F238E27FC236}">
                  <a16:creationId xmlns:a16="http://schemas.microsoft.com/office/drawing/2014/main" id="{E92E9DC3-E009-4A53-8FF1-715D70BF06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1" y="2478"/>
              <a:ext cx="3503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59" name="Text Box 12">
              <a:extLst>
                <a:ext uri="{FF2B5EF4-FFF2-40B4-BE49-F238E27FC236}">
                  <a16:creationId xmlns:a16="http://schemas.microsoft.com/office/drawing/2014/main" id="{2D8ACDB1-785F-40C9-9350-C34A5F55B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551"/>
              <a:ext cx="54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700" b="0"/>
                <a:t>[48bis]</a:t>
              </a:r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A40D3D1D-D30F-4A15-931C-2869ECD1270D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5135563"/>
            <a:ext cx="5976938" cy="741362"/>
            <a:chOff x="1111" y="3207"/>
            <a:chExt cx="3765" cy="467"/>
          </a:xfrm>
        </p:grpSpPr>
        <p:pic>
          <p:nvPicPr>
            <p:cNvPr id="82956" name="Picture 14">
              <a:extLst>
                <a:ext uri="{FF2B5EF4-FFF2-40B4-BE49-F238E27FC236}">
                  <a16:creationId xmlns:a16="http://schemas.microsoft.com/office/drawing/2014/main" id="{0BA19E29-2E21-448F-B69D-48BFF692D3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2" y="3207"/>
              <a:ext cx="3084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57" name="Text Box 15">
              <a:extLst>
                <a:ext uri="{FF2B5EF4-FFF2-40B4-BE49-F238E27FC236}">
                  <a16:creationId xmlns:a16="http://schemas.microsoft.com/office/drawing/2014/main" id="{1F694753-5C13-4116-AD75-48A957B42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283"/>
              <a:ext cx="54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700" b="0"/>
                <a:t>[48bis]</a:t>
              </a:r>
            </a:p>
          </p:txBody>
        </p:sp>
      </p:grpSp>
      <p:grpSp>
        <p:nvGrpSpPr>
          <p:cNvPr id="6" name="Group 16">
            <a:extLst>
              <a:ext uri="{FF2B5EF4-FFF2-40B4-BE49-F238E27FC236}">
                <a16:creationId xmlns:a16="http://schemas.microsoft.com/office/drawing/2014/main" id="{33BAFDA9-DE2F-4C5D-9297-B9487392DD4A}"/>
              </a:ext>
            </a:extLst>
          </p:cNvPr>
          <p:cNvGrpSpPr>
            <a:grpSpLocks/>
          </p:cNvGrpSpPr>
          <p:nvPr/>
        </p:nvGrpSpPr>
        <p:grpSpPr bwMode="auto">
          <a:xfrm>
            <a:off x="2768600" y="5084763"/>
            <a:ext cx="4899025" cy="720725"/>
            <a:chOff x="1791" y="3067"/>
            <a:chExt cx="3086" cy="454"/>
          </a:xfrm>
        </p:grpSpPr>
        <p:sp>
          <p:nvSpPr>
            <p:cNvPr id="82954" name="Oval 17">
              <a:extLst>
                <a:ext uri="{FF2B5EF4-FFF2-40B4-BE49-F238E27FC236}">
                  <a16:creationId xmlns:a16="http://schemas.microsoft.com/office/drawing/2014/main" id="{EFC6E104-D504-4453-8961-567225BC3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3067"/>
              <a:ext cx="409" cy="45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en-GB" altLang="it-IT"/>
            </a:p>
          </p:txBody>
        </p:sp>
        <p:sp>
          <p:nvSpPr>
            <p:cNvPr id="82955" name="Oval 18">
              <a:extLst>
                <a:ext uri="{FF2B5EF4-FFF2-40B4-BE49-F238E27FC236}">
                  <a16:creationId xmlns:a16="http://schemas.microsoft.com/office/drawing/2014/main" id="{9B900850-98D5-4BD5-95ED-315425732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3067"/>
              <a:ext cx="500" cy="45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en-GB" alt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68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68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3">
            <a:extLst>
              <a:ext uri="{FF2B5EF4-FFF2-40B4-BE49-F238E27FC236}">
                <a16:creationId xmlns:a16="http://schemas.microsoft.com/office/drawing/2014/main" id="{20D0A963-E8CD-4DFE-A1A9-2B56CE35AD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ADC17E99-3EEC-472C-AD1B-DCDE57B570CD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061A244-9354-4D7C-9337-AE531C3E0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Determinazione del PIL: un “modello” di riferimento</a:t>
            </a:r>
          </a:p>
        </p:txBody>
      </p:sp>
      <p:sp>
        <p:nvSpPr>
          <p:cNvPr id="1001475" name="Rectangle 3">
            <a:extLst>
              <a:ext uri="{FF2B5EF4-FFF2-40B4-BE49-F238E27FC236}">
                <a16:creationId xmlns:a16="http://schemas.microsoft.com/office/drawing/2014/main" id="{61FF1F6D-3EA4-4758-8D97-51DF740F0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2420938"/>
            <a:ext cx="7488237" cy="4103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000" b="1">
                <a:solidFill>
                  <a:srgbClr val="006699"/>
                </a:solidFill>
              </a:rPr>
              <a:t>Il modello di determinazione del PIL</a:t>
            </a:r>
            <a:r>
              <a:rPr lang="it-IT" altLang="it-IT" sz="2000"/>
              <a:t>: una stilizzazione della realtà per determinare il </a:t>
            </a:r>
            <a:r>
              <a:rPr lang="it-IT" altLang="it-IT" sz="2000" b="1"/>
              <a:t>PIL di equilibrio</a:t>
            </a:r>
            <a:r>
              <a:rPr lang="it-IT" altLang="it-IT" sz="2000"/>
              <a:t> ed analizzarne le variazioni a seguito di </a:t>
            </a:r>
            <a:r>
              <a:rPr lang="it-IT" altLang="it-IT" sz="2000" b="1"/>
              <a:t>interventi di politica economica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0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000" b="1">
                <a:solidFill>
                  <a:srgbClr val="006699"/>
                </a:solidFill>
              </a:rPr>
              <a:t>Agenda:</a:t>
            </a:r>
          </a:p>
          <a:p>
            <a:pPr marL="914400" lvl="1" indent="-457200" eaLnBrk="1" hangingPunct="1">
              <a:lnSpc>
                <a:spcPct val="80000"/>
              </a:lnSpc>
              <a:buSzTx/>
              <a:buFontTx/>
              <a:buAutoNum type="arabicPeriod"/>
            </a:pPr>
            <a:r>
              <a:rPr lang="it-IT" altLang="it-IT" sz="2000">
                <a:ea typeface="ＭＳ Ｐゴシック" panose="020B0600070205080204" pitchFamily="34" charset="-128"/>
              </a:rPr>
              <a:t>Background storico-economico del modello</a:t>
            </a:r>
          </a:p>
          <a:p>
            <a:pPr marL="914400" lvl="1" indent="-457200" eaLnBrk="1" hangingPunct="1">
              <a:lnSpc>
                <a:spcPct val="80000"/>
              </a:lnSpc>
              <a:buSzTx/>
              <a:buFontTx/>
              <a:buAutoNum type="arabicPeriod"/>
            </a:pPr>
            <a:r>
              <a:rPr lang="it-IT" altLang="it-IT" sz="2000">
                <a:ea typeface="ＭＳ Ｐゴシック" panose="020B0600070205080204" pitchFamily="34" charset="-128"/>
              </a:rPr>
              <a:t>Principali ipotesi</a:t>
            </a:r>
          </a:p>
          <a:p>
            <a:pPr marL="914400" lvl="1" indent="-457200" eaLnBrk="1" hangingPunct="1">
              <a:lnSpc>
                <a:spcPct val="80000"/>
              </a:lnSpc>
              <a:buSzTx/>
              <a:buFontTx/>
              <a:buAutoNum type="arabicPeriod"/>
            </a:pPr>
            <a:r>
              <a:rPr lang="it-IT" altLang="it-IT" sz="2000">
                <a:ea typeface="ＭＳ Ｐゴシック" panose="020B0600070205080204" pitchFamily="34" charset="-128"/>
              </a:rPr>
              <a:t>Le relazioni del modello</a:t>
            </a:r>
          </a:p>
          <a:p>
            <a:pPr marL="914400" lvl="1" indent="-457200" eaLnBrk="1" hangingPunct="1">
              <a:lnSpc>
                <a:spcPct val="80000"/>
              </a:lnSpc>
              <a:buSzTx/>
              <a:buFontTx/>
              <a:buAutoNum type="arabicPeriod"/>
            </a:pPr>
            <a:r>
              <a:rPr lang="it-IT" altLang="it-IT" sz="2000">
                <a:ea typeface="ＭＳ Ｐゴシック" panose="020B0600070205080204" pitchFamily="34" charset="-128"/>
              </a:rPr>
              <a:t>La determinazione del PIL: </a:t>
            </a:r>
            <a:r>
              <a:rPr lang="it-IT" altLang="it-IT" sz="2000" i="1">
                <a:ea typeface="ＭＳ Ｐゴシック" panose="020B0600070205080204" pitchFamily="34" charset="-128"/>
              </a:rPr>
              <a:t>benchmark</a:t>
            </a:r>
            <a:endParaRPr lang="it-IT" altLang="it-IT" sz="2000"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SzTx/>
              <a:buFontTx/>
              <a:buAutoNum type="arabicPeriod"/>
            </a:pPr>
            <a:r>
              <a:rPr lang="it-IT" altLang="it-IT" sz="2000">
                <a:ea typeface="ＭＳ Ｐゴシック" panose="020B0600070205080204" pitchFamily="34" charset="-128"/>
              </a:rPr>
              <a:t>Effetti sul PIL di manovre di politica fiscale e di variazioni della spesa autonoma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it-IT" altLang="it-IT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Segnaposto numero diapositiva 4">
            <a:extLst>
              <a:ext uri="{FF2B5EF4-FFF2-40B4-BE49-F238E27FC236}">
                <a16:creationId xmlns:a16="http://schemas.microsoft.com/office/drawing/2014/main" id="{93604756-9BB3-4CDA-9E3B-0E96916F1B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D1683E6-9DEC-46F8-B895-BCDC92E96629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30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84999" name="Rectangle 2">
            <a:extLst>
              <a:ext uri="{FF2B5EF4-FFF2-40B4-BE49-F238E27FC236}">
                <a16:creationId xmlns:a16="http://schemas.microsoft.com/office/drawing/2014/main" id="{62B0CD80-B380-452C-8123-B2D7CC90D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900"/>
              <a:t>Politica fiscale con bilancio in pareggio: </a:t>
            </a:r>
            <a:r>
              <a:rPr lang="it-IT" altLang="it-IT" sz="1900" i="1">
                <a:latin typeface="Symbol" panose="05050102010706020507" pitchFamily="18" charset="2"/>
              </a:rPr>
              <a:t>D</a:t>
            </a:r>
            <a:r>
              <a:rPr lang="it-IT" altLang="it-IT" sz="1900" i="1"/>
              <a:t>G = </a:t>
            </a:r>
            <a:r>
              <a:rPr lang="it-IT" altLang="it-IT" sz="1900" i="1">
                <a:latin typeface="Symbol" panose="05050102010706020507" pitchFamily="18" charset="2"/>
              </a:rPr>
              <a:t>D</a:t>
            </a:r>
            <a:r>
              <a:rPr lang="it-IT" altLang="it-IT" sz="1900" i="1"/>
              <a:t>T</a:t>
            </a:r>
            <a:br>
              <a:rPr lang="it-IT" altLang="it-IT" sz="1900" i="1"/>
            </a:br>
            <a:r>
              <a:rPr lang="it-IT" altLang="it-IT" sz="1900"/>
              <a:t>Caso ii): economia aperta</a:t>
            </a:r>
          </a:p>
        </p:txBody>
      </p:sp>
      <p:sp>
        <p:nvSpPr>
          <p:cNvPr id="1372163" name="Rectangle 3">
            <a:extLst>
              <a:ext uri="{FF2B5EF4-FFF2-40B4-BE49-F238E27FC236}">
                <a16:creationId xmlns:a16="http://schemas.microsoft.com/office/drawing/2014/main" id="{BBD3A570-187D-43A4-97FE-C24872973B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62025" y="2060575"/>
            <a:ext cx="821848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i="1" baseline="-2500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>
                <a:solidFill>
                  <a:srgbClr val="006699"/>
                </a:solidFill>
              </a:rPr>
              <a:t>Dati i due moltiplicatori, 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>
                <a:solidFill>
                  <a:srgbClr val="006699"/>
                </a:solidFill>
              </a:rPr>
              <a:t>La variazione del PIL </a:t>
            </a:r>
            <a:r>
              <a:rPr lang="it-IT" altLang="it-IT" sz="1500"/>
              <a:t>dovuta ad un aumento della spesa pubblica (</a:t>
            </a:r>
            <a:r>
              <a:rPr lang="it-IT" altLang="it-IT" sz="1500" b="1" i="1">
                <a:latin typeface="Symbol" panose="05050102010706020507" pitchFamily="18" charset="2"/>
              </a:rPr>
              <a:t>D</a:t>
            </a:r>
            <a:r>
              <a:rPr lang="it-IT" altLang="it-IT" sz="1500" b="1" i="1"/>
              <a:t>G</a:t>
            </a:r>
            <a:r>
              <a:rPr lang="it-IT" altLang="it-IT" sz="1500"/>
              <a:t>) accompagnato da un pari aumento della tassazione (</a:t>
            </a:r>
            <a:r>
              <a:rPr lang="it-IT" altLang="it-IT" sz="1500" b="1" i="1">
                <a:latin typeface="Symbol" panose="05050102010706020507" pitchFamily="18" charset="2"/>
              </a:rPr>
              <a:t>D</a:t>
            </a:r>
            <a:r>
              <a:rPr lang="it-IT" altLang="it-IT" sz="1500" b="1" i="1"/>
              <a:t>T</a:t>
            </a:r>
            <a:r>
              <a:rPr lang="it-IT" altLang="it-IT" sz="1500"/>
              <a:t>) sarà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Ed essendo </a:t>
            </a:r>
            <a:r>
              <a:rPr lang="it-IT" altLang="it-IT" sz="1500" i="1">
                <a:latin typeface="Symbol" panose="05050102010706020507" pitchFamily="18" charset="2"/>
              </a:rPr>
              <a:t>D</a:t>
            </a:r>
            <a:r>
              <a:rPr lang="it-IT" altLang="it-IT" sz="1500" i="1"/>
              <a:t>G</a:t>
            </a:r>
            <a:r>
              <a:rPr lang="it-IT" altLang="it-IT" sz="1500"/>
              <a:t> = </a:t>
            </a:r>
            <a:r>
              <a:rPr lang="it-IT" altLang="it-IT" sz="1500">
                <a:latin typeface="Symbol" panose="05050102010706020507" pitchFamily="18" charset="2"/>
              </a:rPr>
              <a:t>D</a:t>
            </a:r>
            <a:r>
              <a:rPr lang="it-IT" altLang="it-IT" sz="1500" i="1"/>
              <a:t>T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i="1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i="1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i="1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 u="sng">
              <a:solidFill>
                <a:srgbClr val="FF505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Essendo (1 – b)/(1 – b + h) &lt; 1 =&gt; </a:t>
            </a:r>
            <a:r>
              <a:rPr lang="it-IT" altLang="it-IT" sz="1500" b="1" i="1">
                <a:latin typeface="Symbol" panose="05050102010706020507" pitchFamily="18" charset="2"/>
              </a:rPr>
              <a:t>D</a:t>
            </a:r>
            <a:r>
              <a:rPr lang="it-IT" altLang="it-IT" sz="1500" b="1" i="1"/>
              <a:t>Y &lt; </a:t>
            </a:r>
            <a:r>
              <a:rPr lang="it-IT" altLang="it-IT" sz="1500" b="1" i="1">
                <a:latin typeface="Symbol" panose="05050102010706020507" pitchFamily="18" charset="2"/>
              </a:rPr>
              <a:t>D</a:t>
            </a:r>
            <a:r>
              <a:rPr lang="it-IT" altLang="it-IT" sz="1500" b="1" i="1"/>
              <a:t>G</a:t>
            </a:r>
            <a:r>
              <a:rPr lang="it-IT" altLang="it-IT" sz="1500"/>
              <a:t>, e non uguale come in economia chiusa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 b="1" u="sng">
                <a:solidFill>
                  <a:srgbClr val="FF5050"/>
                </a:solidFill>
              </a:rPr>
              <a:t>In economia aperta il teorema del bilancio in pareggio non vale:</a:t>
            </a:r>
            <a:r>
              <a:rPr lang="it-IT" altLang="it-IT" sz="1500" b="1"/>
              <a:t> </a:t>
            </a:r>
            <a:r>
              <a:rPr lang="it-IT" altLang="it-IT" sz="1500"/>
              <a:t>una variazione, nella stessa misura, della spesa pubblica e della tassazione, produce un effetto espansivo sul PIL meno che proporzionale rispetto a </a:t>
            </a:r>
            <a:r>
              <a:rPr lang="it-IT" altLang="it-IT" sz="1500">
                <a:latin typeface="Symbol" panose="05050102010706020507" pitchFamily="18" charset="2"/>
              </a:rPr>
              <a:t>D</a:t>
            </a:r>
            <a:r>
              <a:rPr lang="it-IT" altLang="it-IT" sz="1500"/>
              <a:t>G</a:t>
            </a:r>
            <a:r>
              <a:rPr lang="it-IT" altLang="it-IT" sz="1500" b="1">
                <a:solidFill>
                  <a:srgbClr val="3333FF"/>
                </a:solidFill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3333FF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  <a:cs typeface="Arial" panose="020B0604020202020204" pitchFamily="34" charset="0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2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72179" name="Text Box 19">
            <a:extLst>
              <a:ext uri="{FF2B5EF4-FFF2-40B4-BE49-F238E27FC236}">
                <a16:creationId xmlns:a16="http://schemas.microsoft.com/office/drawing/2014/main" id="{F6440EAC-C7A5-47DD-8CBB-AAC560037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70175"/>
            <a:ext cx="12811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[44]</a:t>
            </a:r>
          </a:p>
        </p:txBody>
      </p:sp>
      <p:graphicFrame>
        <p:nvGraphicFramePr>
          <p:cNvPr id="1372180" name="Object 2">
            <a:extLst>
              <a:ext uri="{FF2B5EF4-FFF2-40B4-BE49-F238E27FC236}">
                <a16:creationId xmlns:a16="http://schemas.microsoft.com/office/drawing/2014/main" id="{263E6A4F-128B-4346-A9D4-3DD714FBE6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9975" y="2593975"/>
          <a:ext cx="22320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5" name="Equation" r:id="rId4" imgW="1282680" imgH="393480" progId="Equation.3">
                  <p:embed/>
                </p:oleObj>
              </mc:Choice>
              <mc:Fallback>
                <p:oleObj name="Equation" r:id="rId4" imgW="12826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593975"/>
                        <a:ext cx="2232025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181" name="Text Box 21">
            <a:extLst>
              <a:ext uri="{FF2B5EF4-FFF2-40B4-BE49-F238E27FC236}">
                <a16:creationId xmlns:a16="http://schemas.microsoft.com/office/drawing/2014/main" id="{05EF9617-3D63-4EB3-B706-41CF66F3E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5575" y="2649538"/>
            <a:ext cx="12811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[45]</a:t>
            </a:r>
          </a:p>
        </p:txBody>
      </p:sp>
      <p:graphicFrame>
        <p:nvGraphicFramePr>
          <p:cNvPr id="1372182" name="Object 3">
            <a:extLst>
              <a:ext uri="{FF2B5EF4-FFF2-40B4-BE49-F238E27FC236}">
                <a16:creationId xmlns:a16="http://schemas.microsoft.com/office/drawing/2014/main" id="{EBA8AE4F-FEE1-4F8E-8F33-68F92E2C8C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4375" y="2622550"/>
          <a:ext cx="2306638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6" name="Equation" r:id="rId6" imgW="1371600" imgH="393480" progId="Equation.3">
                  <p:embed/>
                </p:oleObj>
              </mc:Choice>
              <mc:Fallback>
                <p:oleObj name="Equation" r:id="rId6" imgW="13716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5" y="2622550"/>
                        <a:ext cx="2306638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185" name="Text Box 25">
            <a:extLst>
              <a:ext uri="{FF2B5EF4-FFF2-40B4-BE49-F238E27FC236}">
                <a16:creationId xmlns:a16="http://schemas.microsoft.com/office/drawing/2014/main" id="{FDA7E1E5-C820-47C1-9201-3C7BF598F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078288"/>
            <a:ext cx="128111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[47]</a:t>
            </a:r>
          </a:p>
        </p:txBody>
      </p:sp>
      <p:graphicFrame>
        <p:nvGraphicFramePr>
          <p:cNvPr id="1372186" name="Object 4">
            <a:extLst>
              <a:ext uri="{FF2B5EF4-FFF2-40B4-BE49-F238E27FC236}">
                <a16:creationId xmlns:a16="http://schemas.microsoft.com/office/drawing/2014/main" id="{21E3938E-AB7E-498C-984B-59E9DD9160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1775" y="4024313"/>
          <a:ext cx="48958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7" name="Equation" r:id="rId8" imgW="2768400" imgH="393480" progId="Equation.3">
                  <p:embed/>
                </p:oleObj>
              </mc:Choice>
              <mc:Fallback>
                <p:oleObj name="Equation" r:id="rId8" imgW="27684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024313"/>
                        <a:ext cx="489585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189" name="Object 5">
            <a:extLst>
              <a:ext uri="{FF2B5EF4-FFF2-40B4-BE49-F238E27FC236}">
                <a16:creationId xmlns:a16="http://schemas.microsoft.com/office/drawing/2014/main" id="{9545DC14-13D2-4707-98A9-B7BDD948D1F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987675" y="5108575"/>
          <a:ext cx="45370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8" name="Equation" r:id="rId10" imgW="2857320" imgH="393480" progId="Equation.3">
                  <p:embed/>
                </p:oleObj>
              </mc:Choice>
              <mc:Fallback>
                <p:oleObj name="Equation" r:id="rId10" imgW="2857320" imgH="39348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108575"/>
                        <a:ext cx="45370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191" name="Text Box 31">
            <a:extLst>
              <a:ext uri="{FF2B5EF4-FFF2-40B4-BE49-F238E27FC236}">
                <a16:creationId xmlns:a16="http://schemas.microsoft.com/office/drawing/2014/main" id="{A1A50416-7F0A-454D-A3FC-97A827E6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5229225"/>
            <a:ext cx="128111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700" b="0"/>
              <a:t>[48]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72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2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72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72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72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72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7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7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72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72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72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72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7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7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72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72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72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72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721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721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721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721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79" grpId="0"/>
      <p:bldP spid="1372181" grpId="0"/>
      <p:bldP spid="1372185" grpId="0"/>
      <p:bldP spid="137219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Segnaposto numero diapositiva 5">
            <a:extLst>
              <a:ext uri="{FF2B5EF4-FFF2-40B4-BE49-F238E27FC236}">
                <a16:creationId xmlns:a16="http://schemas.microsoft.com/office/drawing/2014/main" id="{4FCC5147-37E7-4191-86C8-947A7E38BF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D854D86F-DEA3-49A8-88E3-C1B7D1E57A49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31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95237" name="Rectangle 2">
            <a:extLst>
              <a:ext uri="{FF2B5EF4-FFF2-40B4-BE49-F238E27FC236}">
                <a16:creationId xmlns:a16="http://schemas.microsoft.com/office/drawing/2014/main" id="{DFF55C5C-043A-4DF5-AC74-3F3A93012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1600"/>
              <a:t>4.2c) PIL di equilibrio in economia chiusa e senza PA</a:t>
            </a:r>
            <a:br>
              <a:rPr lang="it-IT" altLang="it-IT" sz="1600"/>
            </a:br>
            <a:r>
              <a:rPr lang="it-IT" altLang="it-IT" sz="1600"/>
              <a:t>un importante approfondimento … verso il modello IS - LM</a:t>
            </a:r>
          </a:p>
        </p:txBody>
      </p:sp>
      <p:sp>
        <p:nvSpPr>
          <p:cNvPr id="1305603" name="Rectangle 3">
            <a:extLst>
              <a:ext uri="{FF2B5EF4-FFF2-40B4-BE49-F238E27FC236}">
                <a16:creationId xmlns:a16="http://schemas.microsoft.com/office/drawing/2014/main" id="{921A65A2-0539-486E-876B-4D85AA43CD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181100" y="2143125"/>
            <a:ext cx="742315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La [70] per la determinazione di </a:t>
            </a:r>
            <a:r>
              <a:rPr lang="it-IT" altLang="it-IT" sz="1500" i="1"/>
              <a:t>Y</a:t>
            </a:r>
            <a:r>
              <a:rPr lang="it-IT" altLang="it-IT" sz="1500"/>
              <a:t> di equilibrio, assumendo l’</a:t>
            </a:r>
            <a:r>
              <a:rPr lang="it-IT" altLang="it-IT" sz="1500" b="1">
                <a:solidFill>
                  <a:srgbClr val="FF5050"/>
                </a:solidFill>
              </a:rPr>
              <a:t>assenza del settore pubblico</a:t>
            </a:r>
            <a:r>
              <a:rPr lang="it-IT" altLang="it-IT" sz="1500"/>
              <a:t> (nella </a:t>
            </a:r>
            <a:r>
              <a:rPr lang="it-IT" altLang="it-IT" sz="1500" i="1"/>
              <a:t>G</a:t>
            </a:r>
            <a:r>
              <a:rPr lang="it-IT" altLang="it-IT" sz="1500"/>
              <a:t> = 0) può essere riscritta come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E ricordando la [61], sempre in assenza di settore pubblico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l </a:t>
            </a:r>
            <a:r>
              <a:rPr lang="it-IT" altLang="it-IT" sz="1500" b="1">
                <a:solidFill>
                  <a:srgbClr val="FF5050"/>
                </a:solidFill>
              </a:rPr>
              <a:t>PIL è di equilibrio</a:t>
            </a:r>
            <a:r>
              <a:rPr lang="it-IT" altLang="it-IT" sz="1500"/>
              <a:t> quando il </a:t>
            </a:r>
            <a:r>
              <a:rPr lang="it-IT" altLang="it-IT" sz="1500" b="1">
                <a:solidFill>
                  <a:srgbClr val="FF5050"/>
                </a:solidFill>
              </a:rPr>
              <a:t>risparmio e uguale ex-ante agli investimenti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Il principio della </a:t>
            </a:r>
            <a:r>
              <a:rPr lang="it-IT" altLang="it-IT" sz="1500" b="1"/>
              <a:t>domanda effettiva</a:t>
            </a:r>
            <a:r>
              <a:rPr lang="it-IT" altLang="it-IT" sz="1500"/>
              <a:t> ripristina questa uguaglianza quando </a:t>
            </a:r>
            <a:r>
              <a:rPr lang="it-IT" altLang="it-IT" sz="1500" b="1" i="1"/>
              <a:t>I</a:t>
            </a:r>
            <a:r>
              <a:rPr lang="it-IT" altLang="it-IT" sz="1500"/>
              <a:t> &gt; </a:t>
            </a:r>
            <a:r>
              <a:rPr lang="it-IT" altLang="it-IT" sz="1500" b="1" i="1"/>
              <a:t>S</a:t>
            </a:r>
            <a:r>
              <a:rPr lang="it-IT" altLang="it-IT" sz="1500"/>
              <a:t> o </a:t>
            </a:r>
            <a:r>
              <a:rPr lang="it-IT" altLang="it-IT" sz="1500" b="1" i="1"/>
              <a:t>S</a:t>
            </a:r>
            <a:r>
              <a:rPr lang="it-IT" altLang="it-IT" sz="1500"/>
              <a:t> &gt; </a:t>
            </a:r>
            <a:r>
              <a:rPr lang="it-IT" altLang="it-IT" sz="1500" b="1" i="1"/>
              <a:t>I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</p:txBody>
      </p:sp>
      <p:graphicFrame>
        <p:nvGraphicFramePr>
          <p:cNvPr id="1305615" name="Object 2">
            <a:extLst>
              <a:ext uri="{FF2B5EF4-FFF2-40B4-BE49-F238E27FC236}">
                <a16:creationId xmlns:a16="http://schemas.microsoft.com/office/drawing/2014/main" id="{324B0B56-F830-4FA0-B3A1-F9A1785D2D53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51500" y="2276475"/>
          <a:ext cx="15224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0" name="Equation" r:id="rId4" imgW="723600" imgH="177480" progId="Equation.3">
                  <p:embed/>
                </p:oleObj>
              </mc:Choice>
              <mc:Fallback>
                <p:oleObj name="Equation" r:id="rId4" imgW="723600" imgH="177480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276475"/>
                        <a:ext cx="152241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>
            <a:extLst>
              <a:ext uri="{FF2B5EF4-FFF2-40B4-BE49-F238E27FC236}">
                <a16:creationId xmlns:a16="http://schemas.microsoft.com/office/drawing/2014/main" id="{82012884-B377-4A82-A7F5-E1749AB16446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2205038"/>
            <a:ext cx="1873250" cy="431800"/>
            <a:chOff x="2018" y="1531"/>
            <a:chExt cx="1238" cy="266"/>
          </a:xfrm>
        </p:grpSpPr>
        <p:pic>
          <p:nvPicPr>
            <p:cNvPr id="95248" name="Picture 5">
              <a:extLst>
                <a:ext uri="{FF2B5EF4-FFF2-40B4-BE49-F238E27FC236}">
                  <a16:creationId xmlns:a16="http://schemas.microsoft.com/office/drawing/2014/main" id="{79E984C8-011E-4748-978C-14A166B88C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1" y="1579"/>
              <a:ext cx="72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249" name="Text Box 6">
              <a:extLst>
                <a:ext uri="{FF2B5EF4-FFF2-40B4-BE49-F238E27FC236}">
                  <a16:creationId xmlns:a16="http://schemas.microsoft.com/office/drawing/2014/main" id="{6DFE83F5-4E8D-4595-98A5-BC6FB6DB0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1531"/>
              <a:ext cx="72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 b="0"/>
                <a:t>[25]</a:t>
              </a:r>
            </a:p>
          </p:txBody>
        </p:sp>
      </p:grpSp>
      <p:pic>
        <p:nvPicPr>
          <p:cNvPr id="1305608" name="Picture 8">
            <a:extLst>
              <a:ext uri="{FF2B5EF4-FFF2-40B4-BE49-F238E27FC236}">
                <a16:creationId xmlns:a16="http://schemas.microsoft.com/office/drawing/2014/main" id="{71741177-BC60-4104-84DD-DBEB1EABC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292600"/>
            <a:ext cx="14255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9">
            <a:extLst>
              <a:ext uri="{FF2B5EF4-FFF2-40B4-BE49-F238E27FC236}">
                <a16:creationId xmlns:a16="http://schemas.microsoft.com/office/drawing/2014/main" id="{6C475BCB-CBF5-4D04-887A-99C21A6588D1}"/>
              </a:ext>
            </a:extLst>
          </p:cNvPr>
          <p:cNvGrpSpPr>
            <a:grpSpLocks/>
          </p:cNvGrpSpPr>
          <p:nvPr/>
        </p:nvGrpSpPr>
        <p:grpSpPr bwMode="auto">
          <a:xfrm>
            <a:off x="3270250" y="3860800"/>
            <a:ext cx="2597150" cy="444500"/>
            <a:chOff x="2060" y="2614"/>
            <a:chExt cx="1636" cy="280"/>
          </a:xfrm>
        </p:grpSpPr>
        <p:pic>
          <p:nvPicPr>
            <p:cNvPr id="95246" name="Picture 10">
              <a:extLst>
                <a:ext uri="{FF2B5EF4-FFF2-40B4-BE49-F238E27FC236}">
                  <a16:creationId xmlns:a16="http://schemas.microsoft.com/office/drawing/2014/main" id="{F7380AE3-C274-4605-916D-0D713EC2B1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2642"/>
              <a:ext cx="10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247" name="Text Box 11">
              <a:extLst>
                <a:ext uri="{FF2B5EF4-FFF2-40B4-BE49-F238E27FC236}">
                  <a16:creationId xmlns:a16="http://schemas.microsoft.com/office/drawing/2014/main" id="{94065D0A-247A-4811-8CF8-BF15587D3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" y="2614"/>
              <a:ext cx="54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 b="0"/>
                <a:t>[71]</a:t>
              </a:r>
            </a:p>
          </p:txBody>
        </p:sp>
      </p:grpSp>
      <p:grpSp>
        <p:nvGrpSpPr>
          <p:cNvPr id="4" name="Group 12">
            <a:extLst>
              <a:ext uri="{FF2B5EF4-FFF2-40B4-BE49-F238E27FC236}">
                <a16:creationId xmlns:a16="http://schemas.microsoft.com/office/drawing/2014/main" id="{FCBA37CC-953F-4A75-8A13-949A16793504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868863"/>
            <a:ext cx="1954213" cy="414337"/>
            <a:chOff x="2103" y="3249"/>
            <a:chExt cx="1231" cy="261"/>
          </a:xfrm>
        </p:grpSpPr>
        <p:pic>
          <p:nvPicPr>
            <p:cNvPr id="95244" name="Picture 13">
              <a:extLst>
                <a:ext uri="{FF2B5EF4-FFF2-40B4-BE49-F238E27FC236}">
                  <a16:creationId xmlns:a16="http://schemas.microsoft.com/office/drawing/2014/main" id="{DF04F413-912A-453C-8881-E809F3DE85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1" y="3286"/>
              <a:ext cx="51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245" name="Text Box 14">
              <a:extLst>
                <a:ext uri="{FF2B5EF4-FFF2-40B4-BE49-F238E27FC236}">
                  <a16:creationId xmlns:a16="http://schemas.microsoft.com/office/drawing/2014/main" id="{34E9CEE0-5965-4B1B-87A7-2A395FC51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3" y="3249"/>
              <a:ext cx="408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700" b="0"/>
                <a:t>[72]</a:t>
              </a:r>
            </a:p>
          </p:txBody>
        </p:sp>
      </p:grpSp>
      <p:graphicFrame>
        <p:nvGraphicFramePr>
          <p:cNvPr id="1305617" name="Object 3">
            <a:extLst>
              <a:ext uri="{FF2B5EF4-FFF2-40B4-BE49-F238E27FC236}">
                <a16:creationId xmlns:a16="http://schemas.microsoft.com/office/drawing/2014/main" id="{B33A02DA-CD33-4C8E-A8B7-6F144B93555B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4068763" y="2781300"/>
          <a:ext cx="14398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1" name="Equation" r:id="rId10" imgW="609480" imgH="177480" progId="Equation.3">
                  <p:embed/>
                </p:oleObj>
              </mc:Choice>
              <mc:Fallback>
                <p:oleObj name="Equation" r:id="rId10" imgW="609480" imgH="17748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781300"/>
                        <a:ext cx="143986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5619" name="Text Box 19">
            <a:extLst>
              <a:ext uri="{FF2B5EF4-FFF2-40B4-BE49-F238E27FC236}">
                <a16:creationId xmlns:a16="http://schemas.microsoft.com/office/drawing/2014/main" id="{CC4DDA5D-C4DF-423F-B1AB-F07EBD536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2714625"/>
            <a:ext cx="7207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GB" altLang="it-IT" sz="1800" b="0"/>
              <a:t>[70]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0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0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0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0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0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0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0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0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0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5603" grpId="0" build="p"/>
      <p:bldP spid="13056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egnaposto numero diapositiva 5">
            <a:extLst>
              <a:ext uri="{FF2B5EF4-FFF2-40B4-BE49-F238E27FC236}">
                <a16:creationId xmlns:a16="http://schemas.microsoft.com/office/drawing/2014/main" id="{A14ED2DB-09B7-4A80-B0BE-100A71030E1E}"/>
              </a:ext>
            </a:extLst>
          </p:cNvPr>
          <p:cNvSpPr txBox="1">
            <a:spLocks noGrp="1"/>
          </p:cNvSpPr>
          <p:nvPr/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D90FBAA-94A9-42D7-80C1-B80B7E84411B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0D48C377-6701-44DC-8864-4CFEC2C06F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sz="1600"/>
              <a:t>PIL di equilibrio in economia chiusa e senza PA</a:t>
            </a:r>
            <a:br>
              <a:rPr lang="it-IT" altLang="it-IT" sz="1600"/>
            </a:br>
            <a:r>
              <a:rPr lang="it-IT" altLang="it-IT" sz="1600"/>
              <a:t>un importante approfondimento … verso il modello IS - LM</a:t>
            </a:r>
          </a:p>
        </p:txBody>
      </p:sp>
      <p:sp>
        <p:nvSpPr>
          <p:cNvPr id="1305603" name="Rectangle 3">
            <a:extLst>
              <a:ext uri="{FF2B5EF4-FFF2-40B4-BE49-F238E27FC236}">
                <a16:creationId xmlns:a16="http://schemas.microsoft.com/office/drawing/2014/main" id="{0AA5CF51-105C-458B-A77B-6975B1E6C69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1181100" y="2143125"/>
            <a:ext cx="7423150" cy="4525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La [70] per la determinazione di </a:t>
            </a:r>
            <a:r>
              <a:rPr lang="it-IT" altLang="it-IT" sz="1500" i="1"/>
              <a:t>Y</a:t>
            </a:r>
            <a:r>
              <a:rPr lang="it-IT" altLang="it-IT" sz="1500"/>
              <a:t> di equilibrio, assumendo l’</a:t>
            </a:r>
            <a:r>
              <a:rPr lang="it-IT" altLang="it-IT" sz="1500" b="1">
                <a:solidFill>
                  <a:srgbClr val="FF5050"/>
                </a:solidFill>
              </a:rPr>
              <a:t>assenza del settore pubblico</a:t>
            </a:r>
            <a:r>
              <a:rPr lang="it-IT" altLang="it-IT" sz="1500"/>
              <a:t> (nella </a:t>
            </a:r>
            <a:r>
              <a:rPr lang="it-IT" altLang="it-IT" sz="1500" i="1"/>
              <a:t>G</a:t>
            </a:r>
            <a:r>
              <a:rPr lang="it-IT" altLang="it-IT" sz="1500"/>
              <a:t> = 0) può essere riscritta come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E ricordando la [61], sempre in assenza di settore pubblico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l </a:t>
            </a:r>
            <a:r>
              <a:rPr lang="it-IT" altLang="it-IT" sz="1500" b="1">
                <a:solidFill>
                  <a:srgbClr val="FF5050"/>
                </a:solidFill>
              </a:rPr>
              <a:t>PIL è di equilibrio</a:t>
            </a:r>
            <a:r>
              <a:rPr lang="it-IT" altLang="it-IT" sz="1500"/>
              <a:t> quando il </a:t>
            </a:r>
            <a:r>
              <a:rPr lang="it-IT" altLang="it-IT" sz="1500" b="1">
                <a:solidFill>
                  <a:srgbClr val="FF5050"/>
                </a:solidFill>
              </a:rPr>
              <a:t>risparmio e uguale ex-ante agli investimenti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1500"/>
              <a:t>Il principio della </a:t>
            </a:r>
            <a:r>
              <a:rPr lang="it-IT" altLang="it-IT" sz="1500" b="1"/>
              <a:t>domanda effettiva</a:t>
            </a:r>
            <a:r>
              <a:rPr lang="it-IT" altLang="it-IT" sz="1500"/>
              <a:t> ripristina questa uguaglianza quando </a:t>
            </a:r>
            <a:r>
              <a:rPr lang="it-IT" altLang="it-IT" sz="1500" b="1" i="1"/>
              <a:t>I</a:t>
            </a:r>
            <a:r>
              <a:rPr lang="it-IT" altLang="it-IT" sz="1500"/>
              <a:t> &gt; </a:t>
            </a:r>
            <a:r>
              <a:rPr lang="it-IT" altLang="it-IT" sz="1500" b="1" i="1"/>
              <a:t>S</a:t>
            </a:r>
            <a:r>
              <a:rPr lang="it-IT" altLang="it-IT" sz="1500"/>
              <a:t> o </a:t>
            </a:r>
            <a:r>
              <a:rPr lang="it-IT" altLang="it-IT" sz="1500" b="1" i="1"/>
              <a:t>S</a:t>
            </a:r>
            <a:r>
              <a:rPr lang="it-IT" altLang="it-IT" sz="1500"/>
              <a:t> &gt; </a:t>
            </a:r>
            <a:r>
              <a:rPr lang="it-IT" altLang="it-IT" sz="1500" b="1" i="1"/>
              <a:t>I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1500"/>
          </a:p>
        </p:txBody>
      </p:sp>
      <p:graphicFrame>
        <p:nvGraphicFramePr>
          <p:cNvPr id="1305615" name="Object 5">
            <a:extLst>
              <a:ext uri="{FF2B5EF4-FFF2-40B4-BE49-F238E27FC236}">
                <a16:creationId xmlns:a16="http://schemas.microsoft.com/office/drawing/2014/main" id="{E6E6B087-B53B-4F41-A5B7-4506764D29EE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651500" y="2276475"/>
          <a:ext cx="15224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6" name="Equation" r:id="rId4" imgW="723600" imgH="177480" progId="Equation.3">
                  <p:embed/>
                </p:oleObj>
              </mc:Choice>
              <mc:Fallback>
                <p:oleObj name="Equation" r:id="rId4" imgW="723600" imgH="17748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276475"/>
                        <a:ext cx="152241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>
            <a:extLst>
              <a:ext uri="{FF2B5EF4-FFF2-40B4-BE49-F238E27FC236}">
                <a16:creationId xmlns:a16="http://schemas.microsoft.com/office/drawing/2014/main" id="{8EFF8DD0-8690-4C23-BBBC-0FCC1D17CD9F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2205038"/>
            <a:ext cx="1873250" cy="431800"/>
            <a:chOff x="2018" y="1531"/>
            <a:chExt cx="1238" cy="266"/>
          </a:xfrm>
        </p:grpSpPr>
        <p:pic>
          <p:nvPicPr>
            <p:cNvPr id="104455" name="Picture 5">
              <a:extLst>
                <a:ext uri="{FF2B5EF4-FFF2-40B4-BE49-F238E27FC236}">
                  <a16:creationId xmlns:a16="http://schemas.microsoft.com/office/drawing/2014/main" id="{EFC1DDF7-6321-45F2-85DE-9C76C053FA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1" y="1579"/>
              <a:ext cx="72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456" name="Text Box 6">
              <a:extLst>
                <a:ext uri="{FF2B5EF4-FFF2-40B4-BE49-F238E27FC236}">
                  <a16:creationId xmlns:a16="http://schemas.microsoft.com/office/drawing/2014/main" id="{DB69294A-E19A-4139-9AD4-C3DC2CF0E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1531"/>
              <a:ext cx="72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 b="0"/>
                <a:t>[25]</a:t>
              </a:r>
            </a:p>
          </p:txBody>
        </p:sp>
      </p:grpSp>
      <p:pic>
        <p:nvPicPr>
          <p:cNvPr id="1305608" name="Picture 8">
            <a:extLst>
              <a:ext uri="{FF2B5EF4-FFF2-40B4-BE49-F238E27FC236}">
                <a16:creationId xmlns:a16="http://schemas.microsoft.com/office/drawing/2014/main" id="{4F19A833-90DE-476E-A41F-9EC2C512F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292600"/>
            <a:ext cx="14255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9">
            <a:extLst>
              <a:ext uri="{FF2B5EF4-FFF2-40B4-BE49-F238E27FC236}">
                <a16:creationId xmlns:a16="http://schemas.microsoft.com/office/drawing/2014/main" id="{B7B6AE30-40AA-460D-92C3-5D0E1969AA1B}"/>
              </a:ext>
            </a:extLst>
          </p:cNvPr>
          <p:cNvGrpSpPr>
            <a:grpSpLocks/>
          </p:cNvGrpSpPr>
          <p:nvPr/>
        </p:nvGrpSpPr>
        <p:grpSpPr bwMode="auto">
          <a:xfrm>
            <a:off x="3270250" y="3860800"/>
            <a:ext cx="2597150" cy="444500"/>
            <a:chOff x="2060" y="2614"/>
            <a:chExt cx="1636" cy="280"/>
          </a:xfrm>
        </p:grpSpPr>
        <p:pic>
          <p:nvPicPr>
            <p:cNvPr id="104459" name="Picture 10">
              <a:extLst>
                <a:ext uri="{FF2B5EF4-FFF2-40B4-BE49-F238E27FC236}">
                  <a16:creationId xmlns:a16="http://schemas.microsoft.com/office/drawing/2014/main" id="{E16093A5-C333-48D8-B859-5B53A3E475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2642"/>
              <a:ext cx="10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460" name="Text Box 11">
              <a:extLst>
                <a:ext uri="{FF2B5EF4-FFF2-40B4-BE49-F238E27FC236}">
                  <a16:creationId xmlns:a16="http://schemas.microsoft.com/office/drawing/2014/main" id="{89EB2A8A-D1E9-4960-9ECA-7218889026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" y="2614"/>
              <a:ext cx="54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 b="0"/>
                <a:t>[71]</a:t>
              </a:r>
            </a:p>
          </p:txBody>
        </p:sp>
      </p:grpSp>
      <p:grpSp>
        <p:nvGrpSpPr>
          <p:cNvPr id="4" name="Group 12">
            <a:extLst>
              <a:ext uri="{FF2B5EF4-FFF2-40B4-BE49-F238E27FC236}">
                <a16:creationId xmlns:a16="http://schemas.microsoft.com/office/drawing/2014/main" id="{7E0556FB-2330-4100-9ABA-986F86412D2D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868863"/>
            <a:ext cx="1954213" cy="414337"/>
            <a:chOff x="2103" y="3249"/>
            <a:chExt cx="1231" cy="261"/>
          </a:xfrm>
        </p:grpSpPr>
        <p:pic>
          <p:nvPicPr>
            <p:cNvPr id="104462" name="Picture 13">
              <a:extLst>
                <a:ext uri="{FF2B5EF4-FFF2-40B4-BE49-F238E27FC236}">
                  <a16:creationId xmlns:a16="http://schemas.microsoft.com/office/drawing/2014/main" id="{0FC2CF31-3B56-425F-AE51-9FE98FBEEC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1" y="3286"/>
              <a:ext cx="51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463" name="Text Box 14">
              <a:extLst>
                <a:ext uri="{FF2B5EF4-FFF2-40B4-BE49-F238E27FC236}">
                  <a16:creationId xmlns:a16="http://schemas.microsoft.com/office/drawing/2014/main" id="{139D6CB3-63A6-45F8-9CC4-544B50EBE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3" y="3249"/>
              <a:ext cx="408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700" b="0"/>
                <a:t>[72]</a:t>
              </a:r>
            </a:p>
          </p:txBody>
        </p:sp>
      </p:grpSp>
      <p:graphicFrame>
        <p:nvGraphicFramePr>
          <p:cNvPr id="1305617" name="Object 16">
            <a:extLst>
              <a:ext uri="{FF2B5EF4-FFF2-40B4-BE49-F238E27FC236}">
                <a16:creationId xmlns:a16="http://schemas.microsoft.com/office/drawing/2014/main" id="{7E562BA0-BBF7-4807-B4FF-199281BAACBC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068763" y="2781300"/>
          <a:ext cx="14398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7" name="Equation" r:id="rId10" imgW="609480" imgH="177480" progId="Equation.3">
                  <p:embed/>
                </p:oleObj>
              </mc:Choice>
              <mc:Fallback>
                <p:oleObj name="Equation" r:id="rId10" imgW="609480" imgH="177480" progId="Equation.3">
                  <p:embed/>
                  <p:pic>
                    <p:nvPicPr>
                      <p:cNvPr id="0" name="Object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781300"/>
                        <a:ext cx="143986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5619" name="Text Box 19">
            <a:extLst>
              <a:ext uri="{FF2B5EF4-FFF2-40B4-BE49-F238E27FC236}">
                <a16:creationId xmlns:a16="http://schemas.microsoft.com/office/drawing/2014/main" id="{F0962F0B-6DE1-4F36-ACCE-341747E90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2714625"/>
            <a:ext cx="7207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GB" altLang="it-IT" sz="1800" b="0"/>
              <a:t>[70]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0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0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0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0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0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0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0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0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0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5603" grpId="0" build="p"/>
      <p:bldP spid="13056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3">
            <a:extLst>
              <a:ext uri="{FF2B5EF4-FFF2-40B4-BE49-F238E27FC236}">
                <a16:creationId xmlns:a16="http://schemas.microsoft.com/office/drawing/2014/main" id="{4A2E4695-2EA0-42AA-A8BA-7AC572D17C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2EA5AAE-D77A-40E4-959B-48A4A19B0372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D7B67F5-963B-42B0-8A63-4E8F588EE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Il modello del PIL: </a:t>
            </a:r>
            <a:br>
              <a:rPr lang="it-IT" altLang="it-IT" sz="2000"/>
            </a:br>
            <a:r>
              <a:rPr lang="it-IT" altLang="it-IT" sz="2000"/>
              <a:t>2</a:t>
            </a:r>
            <a:r>
              <a:rPr lang="it-IT" altLang="it-IT"/>
              <a:t>) Quattro ipotesi “fondamentali”</a:t>
            </a:r>
          </a:p>
        </p:txBody>
      </p:sp>
      <p:sp>
        <p:nvSpPr>
          <p:cNvPr id="1005571" name="Rectangle 3">
            <a:extLst>
              <a:ext uri="{FF2B5EF4-FFF2-40B4-BE49-F238E27FC236}">
                <a16:creationId xmlns:a16="http://schemas.microsoft.com/office/drawing/2014/main" id="{205597A3-8B59-42FB-AA80-CB8194630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300288"/>
            <a:ext cx="7416800" cy="4441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Clr>
                <a:srgbClr val="006699"/>
              </a:buClr>
              <a:buSzTx/>
              <a:buFont typeface="Wingdings" panose="05000000000000000000" pitchFamily="2" charset="2"/>
              <a:buAutoNum type="romanLcPeriod"/>
            </a:pPr>
            <a:r>
              <a:rPr lang="it-IT" altLang="it-IT" sz="2400" b="1">
                <a:solidFill>
                  <a:srgbClr val="006699"/>
                </a:solidFill>
              </a:rPr>
              <a:t>Riferimento al breve periodo</a:t>
            </a:r>
          </a:p>
          <a:p>
            <a:pPr marL="457200" indent="-457200" eaLnBrk="1" hangingPunct="1">
              <a:buClr>
                <a:srgbClr val="006699"/>
              </a:buClr>
              <a:buSzTx/>
              <a:buFont typeface="Wingdings" panose="05000000000000000000" pitchFamily="2" charset="2"/>
              <a:buAutoNum type="romanLcPeriod"/>
            </a:pPr>
            <a:endParaRPr lang="it-IT" altLang="it-IT" sz="2400"/>
          </a:p>
          <a:p>
            <a:pPr marL="457200" indent="-457200" eaLnBrk="1" hangingPunct="1">
              <a:buClr>
                <a:srgbClr val="006699"/>
              </a:buClr>
              <a:buSzTx/>
              <a:buFont typeface="Wingdings" panose="05000000000000000000" pitchFamily="2" charset="2"/>
              <a:buAutoNum type="romanLcPeriod"/>
            </a:pPr>
            <a:r>
              <a:rPr lang="it-IT" altLang="it-IT" sz="2400" b="1">
                <a:solidFill>
                  <a:srgbClr val="006699"/>
                </a:solidFill>
              </a:rPr>
              <a:t>Principio della “domanda effettiva”</a:t>
            </a:r>
            <a:endParaRPr lang="it-IT" altLang="it-IT" sz="2400"/>
          </a:p>
          <a:p>
            <a:pPr marL="457200" indent="-457200" eaLnBrk="1" hangingPunct="1">
              <a:buClr>
                <a:srgbClr val="006699"/>
              </a:buClr>
              <a:buSzTx/>
              <a:buFont typeface="Wingdings" panose="05000000000000000000" pitchFamily="2" charset="2"/>
              <a:buAutoNum type="romanLcPeriod"/>
            </a:pPr>
            <a:endParaRPr lang="it-IT" altLang="it-IT" sz="2400">
              <a:solidFill>
                <a:srgbClr val="006699"/>
              </a:solidFill>
            </a:endParaRPr>
          </a:p>
          <a:p>
            <a:pPr marL="457200" indent="-457200" eaLnBrk="1" hangingPunct="1">
              <a:buClr>
                <a:srgbClr val="006699"/>
              </a:buClr>
              <a:buSzTx/>
              <a:buFont typeface="Wingdings" panose="05000000000000000000" pitchFamily="2" charset="2"/>
              <a:buAutoNum type="romanLcPeriod"/>
            </a:pPr>
            <a:r>
              <a:rPr lang="it-IT" altLang="it-IT" sz="2400" b="1">
                <a:solidFill>
                  <a:srgbClr val="006699"/>
                </a:solidFill>
              </a:rPr>
              <a:t>Livello dei prezzi “esogeno”</a:t>
            </a:r>
          </a:p>
          <a:p>
            <a:pPr marL="457200" indent="-457200" eaLnBrk="1" hangingPunct="1">
              <a:buClr>
                <a:srgbClr val="006699"/>
              </a:buClr>
              <a:buSzTx/>
              <a:buFont typeface="Wingdings" panose="05000000000000000000" pitchFamily="2" charset="2"/>
              <a:buAutoNum type="romanLcPeriod"/>
            </a:pPr>
            <a:endParaRPr lang="it-IT" altLang="it-IT" sz="2400"/>
          </a:p>
          <a:p>
            <a:pPr marL="457200" indent="-457200" eaLnBrk="1" hangingPunct="1">
              <a:buClr>
                <a:srgbClr val="006699"/>
              </a:buClr>
              <a:buSzTx/>
              <a:buFont typeface="Wingdings" panose="05000000000000000000" pitchFamily="2" charset="2"/>
              <a:buAutoNum type="romanLcPeriod"/>
            </a:pPr>
            <a:r>
              <a:rPr lang="it-IT" altLang="it-IT" sz="2400" b="1">
                <a:solidFill>
                  <a:srgbClr val="006699"/>
                </a:solidFill>
              </a:rPr>
              <a:t>PIL di equilibrio in assenza di piena occupazione</a:t>
            </a:r>
            <a:endParaRPr lang="it-IT" altLang="it-IT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5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numero diapositiva 3">
            <a:extLst>
              <a:ext uri="{FF2B5EF4-FFF2-40B4-BE49-F238E27FC236}">
                <a16:creationId xmlns:a16="http://schemas.microsoft.com/office/drawing/2014/main" id="{51E14029-4385-4629-823D-DDA3CD31C4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364F7251-127E-4D28-AB88-ACFC41F81403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58115E4-230B-4BD9-B5F9-44B8BB47D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Il modello del PIL: </a:t>
            </a:r>
            <a:br>
              <a:rPr lang="it-IT" altLang="it-IT" sz="2000"/>
            </a:br>
            <a:r>
              <a:rPr lang="it-IT" altLang="it-IT" sz="2000"/>
              <a:t>3</a:t>
            </a:r>
            <a:r>
              <a:rPr lang="it-IT" altLang="it-IT"/>
              <a:t>) Le relazioni del modello</a:t>
            </a:r>
          </a:p>
        </p:txBody>
      </p:sp>
      <p:sp>
        <p:nvSpPr>
          <p:cNvPr id="1007619" name="Rectangle 3">
            <a:extLst>
              <a:ext uri="{FF2B5EF4-FFF2-40B4-BE49-F238E27FC236}">
                <a16:creationId xmlns:a16="http://schemas.microsoft.com/office/drawing/2014/main" id="{C9A4BBA3-90F3-48AA-BD90-DC75685A8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844675"/>
            <a:ext cx="6767512" cy="4873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</a:pPr>
            <a:endParaRPr lang="it-IT" altLang="it-IT" sz="1800"/>
          </a:p>
          <a:p>
            <a:pPr marL="533400" indent="-533400" eaLnBrk="1" hangingPunct="1">
              <a:lnSpc>
                <a:spcPct val="80000"/>
              </a:lnSpc>
            </a:pPr>
            <a:r>
              <a:rPr lang="it-IT" altLang="it-IT" sz="1800"/>
              <a:t>Le quattro ipotesi fondamentali si traducono in tre insiemi di relazioni fondamentali: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it-IT" altLang="it-IT" sz="1800"/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AutoNum type="alphaLcPeriod"/>
            </a:pPr>
            <a:r>
              <a:rPr lang="it-IT" altLang="it-IT" sz="1800" b="1">
                <a:solidFill>
                  <a:srgbClr val="006699"/>
                </a:solidFill>
              </a:rPr>
              <a:t>La relazione tra PIL (</a:t>
            </a:r>
            <a:r>
              <a:rPr lang="it-IT" altLang="it-IT" sz="1800" b="1" i="1">
                <a:solidFill>
                  <a:srgbClr val="006699"/>
                </a:solidFill>
              </a:rPr>
              <a:t>Y</a:t>
            </a:r>
            <a:r>
              <a:rPr lang="it-IT" altLang="it-IT" sz="1800" b="1">
                <a:solidFill>
                  <a:srgbClr val="006699"/>
                </a:solidFill>
              </a:rPr>
              <a:t>), occupazione (</a:t>
            </a:r>
            <a:r>
              <a:rPr lang="it-IT" altLang="it-IT" sz="1800" b="1" i="1">
                <a:solidFill>
                  <a:srgbClr val="006699"/>
                </a:solidFill>
              </a:rPr>
              <a:t>O</a:t>
            </a:r>
            <a:r>
              <a:rPr lang="it-IT" altLang="it-IT" sz="1800" b="1">
                <a:solidFill>
                  <a:srgbClr val="006699"/>
                </a:solidFill>
              </a:rPr>
              <a:t>) e disoccupazione (</a:t>
            </a:r>
            <a:r>
              <a:rPr lang="it-IT" altLang="it-IT" sz="1800" b="1" i="1">
                <a:solidFill>
                  <a:srgbClr val="006699"/>
                </a:solidFill>
              </a:rPr>
              <a:t>D</a:t>
            </a:r>
            <a:r>
              <a:rPr lang="it-IT" altLang="it-IT" sz="1800" b="1">
                <a:solidFill>
                  <a:srgbClr val="006699"/>
                </a:solidFill>
              </a:rPr>
              <a:t>)</a:t>
            </a:r>
          </a:p>
          <a:p>
            <a:pPr marL="914400" lvl="1" indent="-4572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Char char="l"/>
            </a:pPr>
            <a:endParaRPr lang="it-IT" altLang="it-IT" sz="1600" b="1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AutoNum type="alphaLcPeriod"/>
            </a:pPr>
            <a:endParaRPr lang="it-IT" altLang="it-IT" sz="18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AutoNum type="alphaLcPeriod"/>
            </a:pPr>
            <a:endParaRPr lang="it-IT" altLang="it-IT" sz="18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AutoNum type="alphaLcPeriod"/>
            </a:pPr>
            <a:r>
              <a:rPr lang="it-IT" altLang="it-IT" sz="1800" b="1">
                <a:solidFill>
                  <a:srgbClr val="006699"/>
                </a:solidFill>
              </a:rPr>
              <a:t>Il principio della domanda effettiva 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AutoNum type="alphaLcPeriod"/>
            </a:pPr>
            <a:endParaRPr lang="it-IT" altLang="it-IT" sz="18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</a:pPr>
            <a:r>
              <a:rPr lang="it-IT" altLang="it-IT" sz="1900" i="1"/>
              <a:t>Y</a:t>
            </a:r>
            <a:r>
              <a:rPr lang="it-IT" altLang="it-IT" sz="1900"/>
              <a:t> &gt; </a:t>
            </a:r>
            <a:r>
              <a:rPr lang="it-IT" altLang="it-IT" sz="1900" i="1"/>
              <a:t>DA </a:t>
            </a:r>
            <a:r>
              <a:rPr lang="it-IT" altLang="it-IT" sz="1900" i="1">
                <a:latin typeface="Helvetica" panose="020B0604020202020204" pitchFamily="34" charset="0"/>
              </a:rPr>
              <a:t>► aumento inatteso scorte ►riduzione produzione ►Y = DA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</a:pPr>
            <a:r>
              <a:rPr lang="it-IT" altLang="it-IT" sz="1900" i="1"/>
              <a:t>Y</a:t>
            </a:r>
            <a:r>
              <a:rPr lang="it-IT" altLang="it-IT" sz="1900"/>
              <a:t> &lt; </a:t>
            </a:r>
            <a:r>
              <a:rPr lang="it-IT" altLang="it-IT" sz="1900" i="1"/>
              <a:t>DA</a:t>
            </a:r>
            <a:r>
              <a:rPr lang="it-IT" altLang="it-IT" sz="1900" i="1">
                <a:latin typeface="Helvetica" panose="020B0604020202020204" pitchFamily="34" charset="0"/>
              </a:rPr>
              <a:t>► riduzione inattesa scorte ►aumento produzione ►Y = DA</a:t>
            </a:r>
            <a:endParaRPr lang="it-IT" altLang="it-IT" sz="1800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AutoNum type="alphaLcPeriod"/>
            </a:pPr>
            <a:endParaRPr lang="it-IT" altLang="it-IT" sz="1800" b="1">
              <a:solidFill>
                <a:srgbClr val="0066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rgbClr val="006699"/>
              </a:buClr>
              <a:buSzTx/>
              <a:buFont typeface="Wingdings" panose="05000000000000000000" pitchFamily="2" charset="2"/>
              <a:buAutoNum type="alphaLcPeriod" startAt="3"/>
            </a:pPr>
            <a:r>
              <a:rPr lang="it-IT" altLang="it-IT" sz="1800" b="1">
                <a:solidFill>
                  <a:srgbClr val="006699"/>
                </a:solidFill>
              </a:rPr>
              <a:t>Le relazioni “strutturali” della domanda aggregata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2ABB934D-6B9F-4089-9903-0AB74762E779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3357563"/>
            <a:ext cx="7273925" cy="781050"/>
            <a:chOff x="1020" y="2523"/>
            <a:chExt cx="4582" cy="492"/>
          </a:xfrm>
        </p:grpSpPr>
        <p:grpSp>
          <p:nvGrpSpPr>
            <p:cNvPr id="25606" name="Group 4">
              <a:extLst>
                <a:ext uri="{FF2B5EF4-FFF2-40B4-BE49-F238E27FC236}">
                  <a16:creationId xmlns:a16="http://schemas.microsoft.com/office/drawing/2014/main" id="{75B67501-9D87-496A-BA2F-92CDAFCE83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0" y="2614"/>
              <a:ext cx="1225" cy="288"/>
              <a:chOff x="2154" y="1979"/>
              <a:chExt cx="1452" cy="379"/>
            </a:xfrm>
          </p:grpSpPr>
          <p:pic>
            <p:nvPicPr>
              <p:cNvPr id="25610" name="Picture 5">
                <a:extLst>
                  <a:ext uri="{FF2B5EF4-FFF2-40B4-BE49-F238E27FC236}">
                    <a16:creationId xmlns:a16="http://schemas.microsoft.com/office/drawing/2014/main" id="{86A6BB03-88FC-48DF-BE8F-4DDF7088EC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9" y="2016"/>
                <a:ext cx="907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611" name="Text Box 6">
                <a:extLst>
                  <a:ext uri="{FF2B5EF4-FFF2-40B4-BE49-F238E27FC236}">
                    <a16:creationId xmlns:a16="http://schemas.microsoft.com/office/drawing/2014/main" id="{5F1C9377-819A-4DB0-9C5D-AE1B0FBB87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4" y="1979"/>
                <a:ext cx="725" cy="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000"/>
                  <a:t>[1]</a:t>
                </a:r>
              </a:p>
            </p:txBody>
          </p:sp>
        </p:grpSp>
        <p:grpSp>
          <p:nvGrpSpPr>
            <p:cNvPr id="25607" name="Group 10">
              <a:extLst>
                <a:ext uri="{FF2B5EF4-FFF2-40B4-BE49-F238E27FC236}">
                  <a16:creationId xmlns:a16="http://schemas.microsoft.com/office/drawing/2014/main" id="{BC8C659C-6127-436A-8ABD-74CAEE00F5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2" y="2523"/>
              <a:ext cx="2980" cy="492"/>
              <a:chOff x="1488" y="3755"/>
              <a:chExt cx="2980" cy="492"/>
            </a:xfrm>
          </p:grpSpPr>
          <p:pic>
            <p:nvPicPr>
              <p:cNvPr id="25608" name="Picture 11">
                <a:extLst>
                  <a:ext uri="{FF2B5EF4-FFF2-40B4-BE49-F238E27FC236}">
                    <a16:creationId xmlns:a16="http://schemas.microsoft.com/office/drawing/2014/main" id="{4129AEC8-356A-48A8-8069-19C3A1A1CC8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3755"/>
                <a:ext cx="2359" cy="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609" name="Text Box 12">
                <a:extLst>
                  <a:ext uri="{FF2B5EF4-FFF2-40B4-BE49-F238E27FC236}">
                    <a16:creationId xmlns:a16="http://schemas.microsoft.com/office/drawing/2014/main" id="{4434A1F4-99EC-4AF1-B6EE-177A8CDA6D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3793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r>
                  <a:rPr lang="it-IT" altLang="it-IT" sz="2000"/>
                  <a:t>[2]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7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7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7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7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7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7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numero diapositiva 3">
            <a:extLst>
              <a:ext uri="{FF2B5EF4-FFF2-40B4-BE49-F238E27FC236}">
                <a16:creationId xmlns:a16="http://schemas.microsoft.com/office/drawing/2014/main" id="{E0A6CFC5-9CF9-40A3-A9BE-4D45F9E0E6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E25DBDE1-120B-4121-B5CF-31C69200DA21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86B91A4-6DCE-4A86-A670-E04606DB2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Il modello del PIL: </a:t>
            </a:r>
            <a:br>
              <a:rPr lang="it-IT" altLang="it-IT" sz="2000"/>
            </a:br>
            <a:r>
              <a:rPr lang="it-IT" altLang="it-IT">
                <a:solidFill>
                  <a:schemeClr val="tx1"/>
                </a:solidFill>
              </a:rPr>
              <a:t>3.c) Le relazioni “strutturali” della domanda aggregata (</a:t>
            </a:r>
            <a:r>
              <a:rPr lang="it-IT" altLang="it-IT" i="1">
                <a:solidFill>
                  <a:schemeClr val="tx1"/>
                </a:solidFill>
              </a:rPr>
              <a:t>DA</a:t>
            </a:r>
            <a:r>
              <a:rPr lang="it-IT" altLang="it-IT">
                <a:solidFill>
                  <a:schemeClr val="tx1"/>
                </a:solidFill>
              </a:rPr>
              <a:t>)</a:t>
            </a:r>
            <a:endParaRPr lang="it-IT" altLang="it-IT" i="1">
              <a:solidFill>
                <a:schemeClr val="tx1"/>
              </a:solidFill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740BD94-AA1A-4F4E-82C4-E81800483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155825"/>
            <a:ext cx="7416800" cy="4702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2100"/>
              <a:t>	</a:t>
            </a:r>
            <a:r>
              <a:rPr lang="it-IT" altLang="it-IT" sz="2000" b="1">
                <a:solidFill>
                  <a:srgbClr val="006699"/>
                </a:solidFill>
              </a:rPr>
              <a:t>3.c.1) Le </a:t>
            </a:r>
            <a:r>
              <a:rPr lang="it-IT" altLang="it-IT" sz="2000" b="1" u="sng">
                <a:solidFill>
                  <a:srgbClr val="006699"/>
                </a:solidFill>
              </a:rPr>
              <a:t>componenti</a:t>
            </a:r>
            <a:r>
              <a:rPr lang="it-IT" altLang="it-IT" sz="2000" b="1">
                <a:solidFill>
                  <a:srgbClr val="006699"/>
                </a:solidFill>
              </a:rPr>
              <a:t> della domanda aggregata</a:t>
            </a:r>
            <a:r>
              <a:rPr lang="it-IT" altLang="it-IT" sz="2000"/>
              <a:t>: settori istituzionali del sistema economico e variabili della </a:t>
            </a:r>
            <a:r>
              <a:rPr lang="it-IT" altLang="it-IT" sz="2000" b="1" i="1"/>
              <a:t>DA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000"/>
              <a:t>Famiglie: </a:t>
            </a:r>
            <a:r>
              <a:rPr lang="it-IT" altLang="it-IT" sz="2000" b="1" i="1">
                <a:solidFill>
                  <a:srgbClr val="3333FF"/>
                </a:solidFill>
              </a:rPr>
              <a:t>C</a:t>
            </a:r>
            <a:endParaRPr lang="it-IT" altLang="it-IT" sz="20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000"/>
              <a:t>Imprese: </a:t>
            </a:r>
            <a:r>
              <a:rPr lang="it-IT" altLang="it-IT" sz="2000" b="1" i="1">
                <a:solidFill>
                  <a:srgbClr val="3333FF"/>
                </a:solidFill>
              </a:rPr>
              <a:t>I</a:t>
            </a:r>
            <a:endParaRPr lang="it-IT" altLang="it-IT" sz="20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000"/>
              <a:t>Settore pubblico: </a:t>
            </a:r>
            <a:r>
              <a:rPr lang="it-IT" altLang="it-IT" sz="2000" b="1" i="1">
                <a:solidFill>
                  <a:srgbClr val="3333FF"/>
                </a:solidFill>
              </a:rPr>
              <a:t>G</a:t>
            </a:r>
            <a:r>
              <a:rPr lang="it-IT" altLang="it-IT" sz="2000"/>
              <a:t>, </a:t>
            </a:r>
            <a:r>
              <a:rPr lang="it-IT" altLang="it-IT" sz="2000" b="1" i="1">
                <a:solidFill>
                  <a:srgbClr val="3333FF"/>
                </a:solidFill>
              </a:rPr>
              <a:t>T</a:t>
            </a:r>
            <a:r>
              <a:rPr lang="it-IT" altLang="it-IT" sz="2000"/>
              <a:t>, </a:t>
            </a:r>
            <a:r>
              <a:rPr lang="it-IT" altLang="it-IT" sz="2000" b="1" i="1">
                <a:solidFill>
                  <a:srgbClr val="3333FF"/>
                </a:solidFill>
              </a:rPr>
              <a:t>F</a:t>
            </a:r>
            <a:r>
              <a:rPr lang="it-IT" altLang="it-IT" sz="2000"/>
              <a:t>, </a:t>
            </a:r>
            <a:r>
              <a:rPr lang="it-IT" altLang="it-IT" sz="2000" b="1" i="1">
                <a:solidFill>
                  <a:srgbClr val="3333FF"/>
                </a:solidFill>
              </a:rPr>
              <a:t>N</a:t>
            </a:r>
            <a:endParaRPr lang="it-IT" altLang="it-IT" sz="20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000"/>
              <a:t>Resto del Mondo: </a:t>
            </a:r>
            <a:r>
              <a:rPr lang="it-IT" altLang="it-IT" sz="2000" b="1" i="1">
                <a:solidFill>
                  <a:srgbClr val="3333FF"/>
                </a:solidFill>
              </a:rPr>
              <a:t>Z</a:t>
            </a:r>
            <a:r>
              <a:rPr lang="it-IT" altLang="it-IT" sz="2000"/>
              <a:t>, </a:t>
            </a:r>
            <a:r>
              <a:rPr lang="it-IT" altLang="it-IT" sz="2000" b="1" i="1">
                <a:solidFill>
                  <a:srgbClr val="3333FF"/>
                </a:solidFill>
              </a:rPr>
              <a:t>H</a:t>
            </a:r>
            <a:r>
              <a:rPr lang="it-IT" altLang="it-IT" sz="2000"/>
              <a:t>, </a:t>
            </a:r>
            <a:r>
              <a:rPr lang="it-IT" altLang="it-IT" sz="2000" b="1" i="1">
                <a:solidFill>
                  <a:srgbClr val="3333FF"/>
                </a:solidFill>
              </a:rPr>
              <a:t>X</a:t>
            </a:r>
            <a:r>
              <a:rPr lang="it-IT" altLang="it-IT" sz="2000"/>
              <a:t> = </a:t>
            </a:r>
            <a:r>
              <a:rPr lang="it-IT" altLang="it-IT" sz="2000" b="1" i="1">
                <a:solidFill>
                  <a:srgbClr val="3333FF"/>
                </a:solidFill>
              </a:rPr>
              <a:t>Z</a:t>
            </a:r>
            <a:r>
              <a:rPr lang="it-IT" altLang="it-IT" sz="2000"/>
              <a:t> – </a:t>
            </a:r>
            <a:r>
              <a:rPr lang="it-IT" altLang="it-IT" sz="2000" b="1" i="1">
                <a:solidFill>
                  <a:srgbClr val="3333FF"/>
                </a:solidFill>
              </a:rPr>
              <a:t>H</a:t>
            </a:r>
            <a:endParaRPr lang="it-IT" altLang="it-IT" sz="2000"/>
          </a:p>
          <a:p>
            <a:pPr marL="457200" indent="-457200" eaLnBrk="1" hangingPunct="1">
              <a:lnSpc>
                <a:spcPct val="80000"/>
              </a:lnSpc>
            </a:pPr>
            <a:endParaRPr lang="it-IT" altLang="it-IT" sz="20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100"/>
              <a:t>Dove sono </a:t>
            </a:r>
            <a:r>
              <a:rPr lang="it-IT" altLang="it-IT" sz="2100" b="1" i="1">
                <a:solidFill>
                  <a:srgbClr val="3333FF"/>
                </a:solidFill>
              </a:rPr>
              <a:t>T</a:t>
            </a:r>
            <a:r>
              <a:rPr lang="it-IT" altLang="it-IT" sz="2100"/>
              <a:t>, </a:t>
            </a:r>
            <a:r>
              <a:rPr lang="it-IT" altLang="it-IT" sz="2100" b="1" i="1">
                <a:solidFill>
                  <a:srgbClr val="3333FF"/>
                </a:solidFill>
              </a:rPr>
              <a:t>F</a:t>
            </a:r>
            <a:r>
              <a:rPr lang="it-IT" altLang="it-IT" sz="2100"/>
              <a:t> e </a:t>
            </a:r>
            <a:r>
              <a:rPr lang="it-IT" altLang="it-IT" sz="2100" b="1" i="1">
                <a:solidFill>
                  <a:srgbClr val="3333FF"/>
                </a:solidFill>
              </a:rPr>
              <a:t>N</a:t>
            </a:r>
            <a:r>
              <a:rPr lang="it-IT" altLang="it-IT" sz="2100"/>
              <a:t>? 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100"/>
              <a:t>Entrano nel </a:t>
            </a:r>
            <a:r>
              <a:rPr lang="it-IT" altLang="it-IT" sz="2100" b="1" i="1">
                <a:solidFill>
                  <a:srgbClr val="3333FF"/>
                </a:solidFill>
              </a:rPr>
              <a:t>reddito disponibile</a:t>
            </a:r>
            <a:r>
              <a:rPr lang="it-IT" altLang="it-IT" sz="2100"/>
              <a:t> delle famiglie (</a:t>
            </a:r>
            <a:r>
              <a:rPr lang="it-IT" altLang="it-IT" sz="2100" b="1" i="1">
                <a:solidFill>
                  <a:srgbClr val="3333FF"/>
                </a:solidFill>
              </a:rPr>
              <a:t>YD</a:t>
            </a:r>
            <a:r>
              <a:rPr lang="it-IT" altLang="it-IT" sz="2100"/>
              <a:t>)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r>
              <a:rPr lang="it-IT" altLang="it-IT" sz="2100"/>
              <a:t>… ed influenzano la </a:t>
            </a:r>
            <a:r>
              <a:rPr lang="it-IT" altLang="it-IT" sz="2100" b="1" i="1"/>
              <a:t>DA </a:t>
            </a:r>
            <a:r>
              <a:rPr lang="it-IT" altLang="it-IT" sz="2100"/>
              <a:t>indirettamente, cioè attraverso </a:t>
            </a:r>
            <a:r>
              <a:rPr lang="it-IT" altLang="it-IT" sz="2100" b="1" i="1"/>
              <a:t>C</a:t>
            </a:r>
            <a:r>
              <a:rPr lang="it-IT" altLang="it-IT" sz="2100"/>
              <a:t> che dipende da </a:t>
            </a:r>
            <a:r>
              <a:rPr lang="it-IT" altLang="it-IT" sz="2100" b="1" i="1"/>
              <a:t>YD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 b="1" i="1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/>
          </a:p>
          <a:p>
            <a:pPr marL="457200" indent="-457200" eaLnBrk="1" hangingPunct="1">
              <a:lnSpc>
                <a:spcPct val="80000"/>
              </a:lnSpc>
              <a:buClr>
                <a:srgbClr val="006699"/>
              </a:buClr>
            </a:pPr>
            <a:endParaRPr lang="it-IT" altLang="it-IT" sz="2100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1479BE69-2FD7-435D-882E-3B714A0B44F0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4221163"/>
            <a:ext cx="4464050" cy="542925"/>
            <a:chOff x="1565" y="2659"/>
            <a:chExt cx="2812" cy="342"/>
          </a:xfrm>
        </p:grpSpPr>
        <p:pic>
          <p:nvPicPr>
            <p:cNvPr id="27658" name="Picture 4">
              <a:extLst>
                <a:ext uri="{FF2B5EF4-FFF2-40B4-BE49-F238E27FC236}">
                  <a16:creationId xmlns:a16="http://schemas.microsoft.com/office/drawing/2014/main" id="{F0A05C82-547D-43A3-8603-09C82A022C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" y="2728"/>
              <a:ext cx="217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9" name="Text Box 5">
              <a:extLst>
                <a:ext uri="{FF2B5EF4-FFF2-40B4-BE49-F238E27FC236}">
                  <a16:creationId xmlns:a16="http://schemas.microsoft.com/office/drawing/2014/main" id="{4FF1CC78-3BE3-400C-9D2A-F04FF1626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2659"/>
              <a:ext cx="5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2000"/>
                <a:t>[3]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6AA7DCC0-2667-4687-BFCC-E68724DF6EA9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5661025"/>
            <a:ext cx="4103687" cy="485775"/>
            <a:chOff x="1565" y="3566"/>
            <a:chExt cx="2585" cy="306"/>
          </a:xfrm>
        </p:grpSpPr>
        <p:pic>
          <p:nvPicPr>
            <p:cNvPr id="27656" name="Picture 6">
              <a:extLst>
                <a:ext uri="{FF2B5EF4-FFF2-40B4-BE49-F238E27FC236}">
                  <a16:creationId xmlns:a16="http://schemas.microsoft.com/office/drawing/2014/main" id="{49EAFB8F-319E-422E-873D-D7AF977FCF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1" y="3617"/>
              <a:ext cx="1859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7" name="Text Box 7">
              <a:extLst>
                <a:ext uri="{FF2B5EF4-FFF2-40B4-BE49-F238E27FC236}">
                  <a16:creationId xmlns:a16="http://schemas.microsoft.com/office/drawing/2014/main" id="{BA968963-10F1-41B2-AA21-18918F58E9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3566"/>
              <a:ext cx="5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2000"/>
                <a:t>[4m]</a:t>
              </a:r>
            </a:p>
          </p:txBody>
        </p:sp>
      </p:grpSp>
      <p:sp>
        <p:nvSpPr>
          <p:cNvPr id="1013770" name="Line 10">
            <a:extLst>
              <a:ext uri="{FF2B5EF4-FFF2-40B4-BE49-F238E27FC236}">
                <a16:creationId xmlns:a16="http://schemas.microsoft.com/office/drawing/2014/main" id="{82A5BC72-087C-4B3F-B9DB-EE447D9E48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4652963"/>
            <a:ext cx="360362" cy="1152525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3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3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3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3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13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13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1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1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numero diapositiva 3">
            <a:extLst>
              <a:ext uri="{FF2B5EF4-FFF2-40B4-BE49-F238E27FC236}">
                <a16:creationId xmlns:a16="http://schemas.microsoft.com/office/drawing/2014/main" id="{BE021ADA-37AE-4EF5-B90A-87C1839AAA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44023E5-7303-4D75-8D2D-86BA27502F8D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B8142B3-AC8C-44B8-B88C-E339EEC42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Il modello del PIL: </a:t>
            </a:r>
            <a:br>
              <a:rPr lang="it-IT" altLang="it-IT" sz="2000"/>
            </a:br>
            <a:r>
              <a:rPr lang="it-IT" altLang="it-IT">
                <a:solidFill>
                  <a:schemeClr val="tx1"/>
                </a:solidFill>
              </a:rPr>
              <a:t>3.c) Le relazioni “strutturali” della domanda aggregata (</a:t>
            </a:r>
            <a:r>
              <a:rPr lang="it-IT" altLang="it-IT" i="1">
                <a:solidFill>
                  <a:schemeClr val="tx1"/>
                </a:solidFill>
              </a:rPr>
              <a:t>DA</a:t>
            </a:r>
            <a:r>
              <a:rPr lang="it-IT" altLang="it-IT">
                <a:solidFill>
                  <a:schemeClr val="tx1"/>
                </a:solidFill>
              </a:rPr>
              <a:t>)</a:t>
            </a:r>
            <a:endParaRPr lang="it-IT" altLang="it-IT" i="1">
              <a:solidFill>
                <a:schemeClr val="tx1"/>
              </a:solidFill>
            </a:endParaRPr>
          </a:p>
        </p:txBody>
      </p:sp>
      <p:sp>
        <p:nvSpPr>
          <p:cNvPr id="1020931" name="Rectangle 3">
            <a:extLst>
              <a:ext uri="{FF2B5EF4-FFF2-40B4-BE49-F238E27FC236}">
                <a16:creationId xmlns:a16="http://schemas.microsoft.com/office/drawing/2014/main" id="{8C07AD3B-933D-4705-8CCF-C611D1A15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000250"/>
            <a:ext cx="7416800" cy="4702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2100"/>
              <a:t>	</a:t>
            </a:r>
            <a:r>
              <a:rPr lang="it-IT" altLang="it-IT" sz="1800" b="1">
                <a:solidFill>
                  <a:srgbClr val="3333FF"/>
                </a:solidFill>
              </a:rPr>
              <a:t>1. La funzione macroeconomica del consumo (</a:t>
            </a:r>
            <a:r>
              <a:rPr lang="it-IT" altLang="it-IT" sz="1800" b="1" i="1">
                <a:solidFill>
                  <a:srgbClr val="3333FF"/>
                </a:solidFill>
              </a:rPr>
              <a:t>C</a:t>
            </a:r>
            <a:r>
              <a:rPr lang="it-IT" altLang="it-IT" sz="1800" b="1">
                <a:solidFill>
                  <a:srgbClr val="3333FF"/>
                </a:solidFill>
              </a:rPr>
              <a:t>):</a:t>
            </a:r>
            <a:r>
              <a:rPr lang="it-IT" altLang="it-IT" sz="1800"/>
              <a:t> una relazione positiva tra </a:t>
            </a:r>
            <a:r>
              <a:rPr lang="it-IT" altLang="it-IT" sz="1800" b="1" i="1">
                <a:solidFill>
                  <a:srgbClr val="3333FF"/>
                </a:solidFill>
              </a:rPr>
              <a:t>C</a:t>
            </a:r>
            <a:r>
              <a:rPr lang="it-IT" altLang="it-IT" sz="1800"/>
              <a:t> e </a:t>
            </a:r>
            <a:r>
              <a:rPr lang="it-IT" altLang="it-IT" sz="1800" b="1" i="1">
                <a:solidFill>
                  <a:srgbClr val="3333FF"/>
                </a:solidFill>
              </a:rPr>
              <a:t>YD</a:t>
            </a:r>
            <a:r>
              <a:rPr lang="it-IT" altLang="it-IT" sz="1800"/>
              <a:t>, nel caso lineare</a:t>
            </a:r>
            <a:r>
              <a:rPr lang="it-IT" altLang="it-IT" sz="1800" b="1" i="1">
                <a:solidFill>
                  <a:srgbClr val="3333FF"/>
                </a:solidFill>
              </a:rPr>
              <a:t> </a:t>
            </a:r>
            <a:endParaRPr lang="it-IT" altLang="it-IT" sz="1800"/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1800"/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800" b="1">
                <a:solidFill>
                  <a:srgbClr val="006699"/>
                </a:solidFill>
              </a:rPr>
              <a:t>	</a:t>
            </a: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800" b="1">
                <a:solidFill>
                  <a:srgbClr val="006699"/>
                </a:solidFill>
              </a:rPr>
              <a:t>	</a:t>
            </a:r>
            <a:r>
              <a:rPr lang="it-IT" altLang="it-IT" sz="1800" b="1" i="1">
                <a:solidFill>
                  <a:srgbClr val="3333FF"/>
                </a:solidFill>
              </a:rPr>
              <a:t>C</a:t>
            </a:r>
            <a:r>
              <a:rPr lang="it-IT" altLang="it-IT" sz="1800" b="1" i="1" baseline="-25000">
                <a:solidFill>
                  <a:srgbClr val="3333FF"/>
                </a:solidFill>
              </a:rPr>
              <a:t>0</a:t>
            </a:r>
            <a:r>
              <a:rPr lang="it-IT" altLang="it-IT" sz="1800" b="1">
                <a:solidFill>
                  <a:srgbClr val="3333FF"/>
                </a:solidFill>
              </a:rPr>
              <a:t>: consumo autonomo;</a:t>
            </a:r>
            <a:r>
              <a:rPr lang="it-IT" altLang="it-IT" sz="1800"/>
              <a:t> dipendente da variabili non reddituali, (es. patrimoniali), </a:t>
            </a:r>
            <a:r>
              <a:rPr lang="it-IT" altLang="it-IT" sz="1800" b="1" i="1"/>
              <a:t>C</a:t>
            </a:r>
            <a:r>
              <a:rPr lang="it-IT" altLang="it-IT" sz="1800"/>
              <a:t> per </a:t>
            </a:r>
            <a:r>
              <a:rPr lang="it-IT" altLang="it-IT" sz="1800" b="1" i="1"/>
              <a:t>YD</a:t>
            </a:r>
            <a:r>
              <a:rPr lang="it-IT" altLang="it-IT" sz="1800"/>
              <a:t> = 0 </a:t>
            </a:r>
            <a:r>
              <a:rPr lang="it-IT" altLang="it-IT" sz="1800">
                <a:cs typeface="Arial" panose="020B0604020202020204" pitchFamily="34" charset="0"/>
              </a:rPr>
              <a:t>►</a:t>
            </a:r>
            <a:r>
              <a:rPr lang="it-IT" altLang="it-IT" sz="1800"/>
              <a:t> “consumo di sussistenza”</a:t>
            </a: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800"/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800"/>
              <a:t>	</a:t>
            </a:r>
            <a:r>
              <a:rPr lang="it-IT" altLang="it-IT" sz="1800" b="1" i="1">
                <a:solidFill>
                  <a:srgbClr val="3333FF"/>
                </a:solidFill>
              </a:rPr>
              <a:t>b</a:t>
            </a:r>
            <a:r>
              <a:rPr lang="it-IT" altLang="it-IT" sz="1800" b="1">
                <a:solidFill>
                  <a:srgbClr val="3333FF"/>
                </a:solidFill>
              </a:rPr>
              <a:t>: propensione marginale al consumo</a:t>
            </a:r>
            <a:r>
              <a:rPr lang="it-IT" altLang="it-IT" sz="1800"/>
              <a:t>; di quanto varia </a:t>
            </a:r>
            <a:r>
              <a:rPr lang="it-IT" altLang="it-IT" sz="1800" b="1" i="1"/>
              <a:t>C</a:t>
            </a:r>
            <a:r>
              <a:rPr lang="it-IT" altLang="it-IT" sz="1800"/>
              <a:t> (</a:t>
            </a:r>
            <a:r>
              <a:rPr lang="it-IT" altLang="it-IT" sz="1800" b="1" i="1">
                <a:latin typeface="Symbol" panose="05050102010706020507" pitchFamily="18" charset="2"/>
              </a:rPr>
              <a:t>D</a:t>
            </a:r>
            <a:r>
              <a:rPr lang="it-IT" altLang="it-IT" sz="1800" b="1" i="1"/>
              <a:t>C</a:t>
            </a:r>
            <a:r>
              <a:rPr lang="it-IT" altLang="it-IT" sz="1800"/>
              <a:t>), per una variazione marginale di </a:t>
            </a:r>
            <a:r>
              <a:rPr lang="it-IT" altLang="it-IT" sz="1800" b="1" i="1"/>
              <a:t>YD</a:t>
            </a:r>
            <a:r>
              <a:rPr lang="it-IT" altLang="it-IT" sz="1800"/>
              <a:t> (</a:t>
            </a:r>
            <a:r>
              <a:rPr lang="it-IT" altLang="it-IT" sz="1800" b="1" i="1">
                <a:latin typeface="Symbol" panose="05050102010706020507" pitchFamily="18" charset="2"/>
              </a:rPr>
              <a:t>D</a:t>
            </a:r>
            <a:r>
              <a:rPr lang="it-IT" altLang="it-IT" sz="1800" b="1" i="1"/>
              <a:t>YD</a:t>
            </a:r>
            <a:r>
              <a:rPr lang="it-IT" altLang="it-IT" sz="1800"/>
              <a:t>) </a:t>
            </a:r>
            <a:r>
              <a:rPr lang="it-IT" altLang="it-IT" sz="1800">
                <a:cs typeface="Arial" panose="020B0604020202020204" pitchFamily="34" charset="0"/>
              </a:rPr>
              <a:t>►</a:t>
            </a: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800">
              <a:cs typeface="Arial" panose="020B0604020202020204" pitchFamily="34" charset="0"/>
            </a:endParaRP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800">
                <a:cs typeface="Arial" panose="020B0604020202020204" pitchFamily="34" charset="0"/>
              </a:rPr>
              <a:t>	</a:t>
            </a: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800">
                <a:cs typeface="Arial" panose="020B0604020202020204" pitchFamily="34" charset="0"/>
              </a:rPr>
              <a:t>	</a:t>
            </a: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800">
                <a:cs typeface="Arial" panose="020B0604020202020204" pitchFamily="34" charset="0"/>
              </a:rPr>
              <a:t>	</a:t>
            </a:r>
            <a:r>
              <a:rPr lang="it-IT" altLang="it-IT" sz="1800" b="1" i="1">
                <a:solidFill>
                  <a:srgbClr val="3333FF"/>
                </a:solidFill>
              </a:rPr>
              <a:t>YD</a:t>
            </a:r>
            <a:r>
              <a:rPr lang="it-IT" altLang="it-IT" sz="1800" b="1">
                <a:solidFill>
                  <a:srgbClr val="3333FF"/>
                </a:solidFill>
              </a:rPr>
              <a:t>: reddito disponibile; </a:t>
            </a:r>
            <a:r>
              <a:rPr lang="it-IT" altLang="it-IT" sz="1800"/>
              <a:t>reddito al netto di imposte (</a:t>
            </a:r>
            <a:r>
              <a:rPr lang="it-IT" altLang="it-IT" sz="1800" b="1" i="1"/>
              <a:t>N</a:t>
            </a:r>
            <a:r>
              <a:rPr lang="it-IT" altLang="it-IT" sz="1800"/>
              <a:t> = </a:t>
            </a:r>
            <a:r>
              <a:rPr lang="it-IT" altLang="it-IT" sz="1800" b="1" i="1"/>
              <a:t>F</a:t>
            </a:r>
            <a:r>
              <a:rPr lang="it-IT" altLang="it-IT" sz="1800"/>
              <a:t> = 0)</a:t>
            </a:r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1800" b="1" i="1"/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2000" b="1" i="1"/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2000"/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2100"/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13A71CF1-6596-43B9-97A5-4A5DA8FE6D09}"/>
              </a:ext>
            </a:extLst>
          </p:cNvPr>
          <p:cNvGrpSpPr>
            <a:grpSpLocks/>
          </p:cNvGrpSpPr>
          <p:nvPr/>
        </p:nvGrpSpPr>
        <p:grpSpPr bwMode="auto">
          <a:xfrm>
            <a:off x="3014663" y="2686050"/>
            <a:ext cx="2881312" cy="515938"/>
            <a:chOff x="1927" y="1762"/>
            <a:chExt cx="1815" cy="325"/>
          </a:xfrm>
        </p:grpSpPr>
        <p:pic>
          <p:nvPicPr>
            <p:cNvPr id="29723" name="Picture 4">
              <a:extLst>
                <a:ext uri="{FF2B5EF4-FFF2-40B4-BE49-F238E27FC236}">
                  <a16:creationId xmlns:a16="http://schemas.microsoft.com/office/drawing/2014/main" id="{01C30B46-6F65-47E3-AB39-A0961DA562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" y="1806"/>
              <a:ext cx="1270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24" name="Text Box 5">
              <a:extLst>
                <a:ext uri="{FF2B5EF4-FFF2-40B4-BE49-F238E27FC236}">
                  <a16:creationId xmlns:a16="http://schemas.microsoft.com/office/drawing/2014/main" id="{B74D84A1-2A75-46BB-ACEF-55DF54677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1762"/>
              <a:ext cx="635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ClrTx/>
                <a:buSzTx/>
                <a:buFontTx/>
                <a:buNone/>
              </a:pPr>
              <a:r>
                <a:rPr lang="it-IT" altLang="it-IT" sz="1800">
                  <a:solidFill>
                    <a:srgbClr val="FF5050"/>
                  </a:solidFill>
                </a:rPr>
                <a:t>[6]</a:t>
              </a:r>
            </a:p>
          </p:txBody>
        </p:sp>
      </p:grpSp>
      <p:grpSp>
        <p:nvGrpSpPr>
          <p:cNvPr id="3" name="Group 20">
            <a:extLst>
              <a:ext uri="{FF2B5EF4-FFF2-40B4-BE49-F238E27FC236}">
                <a16:creationId xmlns:a16="http://schemas.microsoft.com/office/drawing/2014/main" id="{13FC4903-9B12-429E-995A-DF98796DA5A0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4859338"/>
            <a:ext cx="2774950" cy="436562"/>
            <a:chOff x="884" y="2971"/>
            <a:chExt cx="1748" cy="275"/>
          </a:xfrm>
        </p:grpSpPr>
        <p:pic>
          <p:nvPicPr>
            <p:cNvPr id="29721" name="Picture 8">
              <a:extLst>
                <a:ext uri="{FF2B5EF4-FFF2-40B4-BE49-F238E27FC236}">
                  <a16:creationId xmlns:a16="http://schemas.microsoft.com/office/drawing/2014/main" id="{E42B8D73-E392-446B-9E4A-8526DAB2AF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2" y="3030"/>
              <a:ext cx="127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22" name="Text Box 10">
              <a:extLst>
                <a:ext uri="{FF2B5EF4-FFF2-40B4-BE49-F238E27FC236}">
                  <a16:creationId xmlns:a16="http://schemas.microsoft.com/office/drawing/2014/main" id="{900BE944-8BAF-427E-AC86-8F9787858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971"/>
              <a:ext cx="635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ClrTx/>
                <a:buSzTx/>
                <a:buFontTx/>
                <a:buNone/>
              </a:pPr>
              <a:r>
                <a:rPr lang="it-IT" altLang="it-IT" sz="1800"/>
                <a:t>[7]</a:t>
              </a:r>
            </a:p>
          </p:txBody>
        </p:sp>
      </p:grpSp>
      <p:grpSp>
        <p:nvGrpSpPr>
          <p:cNvPr id="4" name="Group 21">
            <a:extLst>
              <a:ext uri="{FF2B5EF4-FFF2-40B4-BE49-F238E27FC236}">
                <a16:creationId xmlns:a16="http://schemas.microsoft.com/office/drawing/2014/main" id="{02B91E72-4F11-4713-926A-8162541F5D79}"/>
              </a:ext>
            </a:extLst>
          </p:cNvPr>
          <p:cNvGrpSpPr>
            <a:grpSpLocks/>
          </p:cNvGrpSpPr>
          <p:nvPr/>
        </p:nvGrpSpPr>
        <p:grpSpPr bwMode="auto">
          <a:xfrm>
            <a:off x="4335463" y="4792663"/>
            <a:ext cx="1858962" cy="723900"/>
            <a:chOff x="2731" y="2929"/>
            <a:chExt cx="1171" cy="456"/>
          </a:xfrm>
        </p:grpSpPr>
        <p:pic>
          <p:nvPicPr>
            <p:cNvPr id="29719" name="Picture 7">
              <a:extLst>
                <a:ext uri="{FF2B5EF4-FFF2-40B4-BE49-F238E27FC236}">
                  <a16:creationId xmlns:a16="http://schemas.microsoft.com/office/drawing/2014/main" id="{BC041CB5-DACE-49A5-BD2E-DAE2562C99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2929"/>
              <a:ext cx="659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20" name="Text Box 11">
              <a:extLst>
                <a:ext uri="{FF2B5EF4-FFF2-40B4-BE49-F238E27FC236}">
                  <a16:creationId xmlns:a16="http://schemas.microsoft.com/office/drawing/2014/main" id="{C3E2C4BD-E8B0-4015-859A-18FCC3B80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" y="2982"/>
              <a:ext cx="635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ClrTx/>
                <a:buSzTx/>
                <a:buFontTx/>
                <a:buNone/>
              </a:pPr>
              <a:r>
                <a:rPr lang="it-IT" altLang="it-IT" sz="1800"/>
                <a:t>[8]</a:t>
              </a:r>
            </a:p>
          </p:txBody>
        </p:sp>
      </p:grpSp>
      <p:sp>
        <p:nvSpPr>
          <p:cNvPr id="1020943" name="Text Box 15">
            <a:extLst>
              <a:ext uri="{FF2B5EF4-FFF2-40B4-BE49-F238E27FC236}">
                <a16:creationId xmlns:a16="http://schemas.microsoft.com/office/drawing/2014/main" id="{D9FC6E7B-F9D7-420F-A3B4-CC6BBA280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713" y="6097588"/>
            <a:ext cx="32400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800" b="0"/>
              <a:t>i) a somma fissa, </a:t>
            </a:r>
            <a:r>
              <a:rPr lang="it-IT" altLang="it-IT" sz="1800" i="1">
                <a:solidFill>
                  <a:srgbClr val="3333FF"/>
                </a:solidFill>
              </a:rPr>
              <a:t>T</a:t>
            </a:r>
            <a:r>
              <a:rPr lang="it-IT" altLang="it-IT" sz="1800" i="1" baseline="-25000">
                <a:solidFill>
                  <a:srgbClr val="3333FF"/>
                </a:solidFill>
              </a:rPr>
              <a:t>0</a:t>
            </a:r>
          </a:p>
        </p:txBody>
      </p:sp>
      <p:sp>
        <p:nvSpPr>
          <p:cNvPr id="1020944" name="Text Box 16">
            <a:extLst>
              <a:ext uri="{FF2B5EF4-FFF2-40B4-BE49-F238E27FC236}">
                <a16:creationId xmlns:a16="http://schemas.microsoft.com/office/drawing/2014/main" id="{54C2EB3D-82DD-4DBB-8AD8-528EE7A02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391275"/>
            <a:ext cx="42481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1800" b="0"/>
              <a:t>ii) secondo un’aliquota </a:t>
            </a:r>
            <a:r>
              <a:rPr lang="it-IT" altLang="it-IT" sz="1800" i="1">
                <a:solidFill>
                  <a:srgbClr val="3333FF"/>
                </a:solidFill>
              </a:rPr>
              <a:t>t</a:t>
            </a:r>
          </a:p>
        </p:txBody>
      </p:sp>
      <p:grpSp>
        <p:nvGrpSpPr>
          <p:cNvPr id="6" name="Group 23">
            <a:extLst>
              <a:ext uri="{FF2B5EF4-FFF2-40B4-BE49-F238E27FC236}">
                <a16:creationId xmlns:a16="http://schemas.microsoft.com/office/drawing/2014/main" id="{6C30B57B-EA27-4CBE-9040-3B35A13772E3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6091238"/>
            <a:ext cx="2016125" cy="433387"/>
            <a:chOff x="2925" y="3572"/>
            <a:chExt cx="1588" cy="312"/>
          </a:xfrm>
        </p:grpSpPr>
        <p:pic>
          <p:nvPicPr>
            <p:cNvPr id="29715" name="Picture 13">
              <a:extLst>
                <a:ext uri="{FF2B5EF4-FFF2-40B4-BE49-F238E27FC236}">
                  <a16:creationId xmlns:a16="http://schemas.microsoft.com/office/drawing/2014/main" id="{92243879-588D-4E8A-86E2-78E1C2F95B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" y="3607"/>
              <a:ext cx="99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6" name="Text Box 17">
              <a:extLst>
                <a:ext uri="{FF2B5EF4-FFF2-40B4-BE49-F238E27FC236}">
                  <a16:creationId xmlns:a16="http://schemas.microsoft.com/office/drawing/2014/main" id="{47163EED-F00B-46DD-AAE6-61C00E319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3572"/>
              <a:ext cx="635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ClrTx/>
                <a:buSzTx/>
                <a:buFontTx/>
                <a:buNone/>
              </a:pPr>
              <a:r>
                <a:rPr lang="it-IT" altLang="it-IT" sz="1800">
                  <a:solidFill>
                    <a:srgbClr val="FF5050"/>
                  </a:solidFill>
                </a:rPr>
                <a:t>[11]</a:t>
              </a:r>
            </a:p>
          </p:txBody>
        </p:sp>
      </p:grpSp>
      <p:grpSp>
        <p:nvGrpSpPr>
          <p:cNvPr id="7" name="Group 24">
            <a:extLst>
              <a:ext uri="{FF2B5EF4-FFF2-40B4-BE49-F238E27FC236}">
                <a16:creationId xmlns:a16="http://schemas.microsoft.com/office/drawing/2014/main" id="{C6436C53-C269-4DEE-BDCD-268D2CB0138D}"/>
              </a:ext>
            </a:extLst>
          </p:cNvPr>
          <p:cNvGrpSpPr>
            <a:grpSpLocks/>
          </p:cNvGrpSpPr>
          <p:nvPr/>
        </p:nvGrpSpPr>
        <p:grpSpPr bwMode="auto">
          <a:xfrm>
            <a:off x="4621213" y="6391275"/>
            <a:ext cx="3622675" cy="422275"/>
            <a:chOff x="2925" y="3950"/>
            <a:chExt cx="2722" cy="347"/>
          </a:xfrm>
        </p:grpSpPr>
        <p:pic>
          <p:nvPicPr>
            <p:cNvPr id="29713" name="Picture 14">
              <a:extLst>
                <a:ext uri="{FF2B5EF4-FFF2-40B4-BE49-F238E27FC236}">
                  <a16:creationId xmlns:a16="http://schemas.microsoft.com/office/drawing/2014/main" id="{EE8463DC-D75F-4173-B2F2-3A99B5CFD7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" y="4027"/>
              <a:ext cx="2132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4" name="Text Box 18">
              <a:extLst>
                <a:ext uri="{FF2B5EF4-FFF2-40B4-BE49-F238E27FC236}">
                  <a16:creationId xmlns:a16="http://schemas.microsoft.com/office/drawing/2014/main" id="{567CB580-327B-4E49-8CEC-7EC7ABCC2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3950"/>
              <a:ext cx="635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ClrTx/>
                <a:buSzTx/>
                <a:buFontTx/>
                <a:buNone/>
              </a:pPr>
              <a:r>
                <a:rPr lang="it-IT" altLang="it-IT" sz="1800">
                  <a:solidFill>
                    <a:srgbClr val="FF5050"/>
                  </a:solidFill>
                </a:rPr>
                <a:t>[14]</a:t>
              </a:r>
            </a:p>
          </p:txBody>
        </p:sp>
      </p:grpSp>
      <p:grpSp>
        <p:nvGrpSpPr>
          <p:cNvPr id="8" name="Group 31">
            <a:extLst>
              <a:ext uri="{FF2B5EF4-FFF2-40B4-BE49-F238E27FC236}">
                <a16:creationId xmlns:a16="http://schemas.microsoft.com/office/drawing/2014/main" id="{5565E2E5-3EEE-44D2-8138-1327E22806F2}"/>
              </a:ext>
            </a:extLst>
          </p:cNvPr>
          <p:cNvGrpSpPr>
            <a:grpSpLocks/>
          </p:cNvGrpSpPr>
          <p:nvPr/>
        </p:nvGrpSpPr>
        <p:grpSpPr bwMode="auto">
          <a:xfrm>
            <a:off x="1150938" y="1411288"/>
            <a:ext cx="7993062" cy="3746500"/>
            <a:chOff x="476" y="1298"/>
            <a:chExt cx="5035" cy="2360"/>
          </a:xfrm>
        </p:grpSpPr>
        <p:pic>
          <p:nvPicPr>
            <p:cNvPr id="29711" name="Picture 29" descr="numeri">
              <a:extLst>
                <a:ext uri="{FF2B5EF4-FFF2-40B4-BE49-F238E27FC236}">
                  <a16:creationId xmlns:a16="http://schemas.microsoft.com/office/drawing/2014/main" id="{8F4FC348-5BF7-4FE4-9076-281DCA54A8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1298"/>
              <a:ext cx="2760" cy="2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2" name="Text Box 30">
              <a:extLst>
                <a:ext uri="{FF2B5EF4-FFF2-40B4-BE49-F238E27FC236}">
                  <a16:creationId xmlns:a16="http://schemas.microsoft.com/office/drawing/2014/main" id="{7824878B-E847-4CF6-904A-611A5C59A3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1" y="1298"/>
              <a:ext cx="2290" cy="23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ClrTx/>
                <a:buSzTx/>
                <a:buFontTx/>
                <a:buNone/>
              </a:pPr>
              <a:r>
                <a:rPr lang="en-GB" altLang="it-IT" sz="3200"/>
                <a:t>Da adesso in poi:</a:t>
              </a:r>
            </a:p>
            <a:p>
              <a:pPr algn="ctr" eaLnBrk="1" hangingPunct="1">
                <a:buClrTx/>
                <a:buSzTx/>
                <a:buFontTx/>
                <a:buNone/>
              </a:pPr>
              <a:r>
                <a:rPr lang="en-GB" altLang="it-IT" sz="3200"/>
                <a:t>Occhio ai numeri delle equazioni</a:t>
              </a:r>
            </a:p>
            <a:p>
              <a:pPr algn="ctr" eaLnBrk="1" hangingPunct="1">
                <a:buClrTx/>
                <a:buSzTx/>
                <a:buFontTx/>
                <a:buNone/>
              </a:pPr>
              <a:endParaRPr lang="en-GB" altLang="it-IT" sz="3200"/>
            </a:p>
            <a:p>
              <a:pPr algn="ctr" eaLnBrk="1" hangingPunct="1">
                <a:buClrTx/>
                <a:buSzTx/>
                <a:buFontTx/>
                <a:buNone/>
              </a:pPr>
              <a:endParaRPr lang="en-GB" altLang="it-IT" sz="3200"/>
            </a:p>
          </p:txBody>
        </p:sp>
      </p:grpSp>
      <p:sp>
        <p:nvSpPr>
          <p:cNvPr id="1020960" name="Text Box 32">
            <a:extLst>
              <a:ext uri="{FF2B5EF4-FFF2-40B4-BE49-F238E27FC236}">
                <a16:creationId xmlns:a16="http://schemas.microsoft.com/office/drawing/2014/main" id="{DC862F96-A222-4E96-8CDF-27BCFD2A2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5373688"/>
            <a:ext cx="14398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GB" altLang="it-IT"/>
              <a:t>No estremi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D73FD8C5-DBBF-4A7C-BD64-3D30F400D1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87141" y="4881271"/>
            <a:ext cx="22479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0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0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0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0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0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uiExpand="1" build="p"/>
      <p:bldP spid="1020943" grpId="0"/>
      <p:bldP spid="1020944" grpId="0"/>
      <p:bldP spid="1020960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numero diapositiva 3">
            <a:extLst>
              <a:ext uri="{FF2B5EF4-FFF2-40B4-BE49-F238E27FC236}">
                <a16:creationId xmlns:a16="http://schemas.microsoft.com/office/drawing/2014/main" id="{9F160ECF-EDD3-4574-82E7-0C43AC7A4F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E07A033-82B4-4535-AFD1-8176604A6E34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4B84B896-CD49-4E5C-BC5D-881F53120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000"/>
              <a:t>La funzione del consumo: un esempio</a:t>
            </a:r>
            <a:br>
              <a:rPr lang="en-US" altLang="it-IT" sz="2000"/>
            </a:br>
            <a:r>
              <a:rPr lang="en-US" altLang="it-IT"/>
              <a:t>Eq [10] e Figura 1</a:t>
            </a:r>
          </a:p>
        </p:txBody>
      </p:sp>
      <p:grpSp>
        <p:nvGrpSpPr>
          <p:cNvPr id="2" name="Group 25">
            <a:extLst>
              <a:ext uri="{FF2B5EF4-FFF2-40B4-BE49-F238E27FC236}">
                <a16:creationId xmlns:a16="http://schemas.microsoft.com/office/drawing/2014/main" id="{C4031D2A-D974-4DF4-B4DB-42E228496DBA}"/>
              </a:ext>
            </a:extLst>
          </p:cNvPr>
          <p:cNvGrpSpPr>
            <a:grpSpLocks/>
          </p:cNvGrpSpPr>
          <p:nvPr/>
        </p:nvGrpSpPr>
        <p:grpSpPr bwMode="auto">
          <a:xfrm>
            <a:off x="2995613" y="3213100"/>
            <a:ext cx="3497262" cy="1941513"/>
            <a:chOff x="1887" y="2024"/>
            <a:chExt cx="2203" cy="1223"/>
          </a:xfrm>
        </p:grpSpPr>
        <p:sp>
          <p:nvSpPr>
            <p:cNvPr id="31767" name="Line 4">
              <a:extLst>
                <a:ext uri="{FF2B5EF4-FFF2-40B4-BE49-F238E27FC236}">
                  <a16:creationId xmlns:a16="http://schemas.microsoft.com/office/drawing/2014/main" id="{594D93A7-75A1-41E4-81A9-1DBA3FF664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87" y="2213"/>
              <a:ext cx="1747" cy="103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68" name="Text Box 5">
              <a:extLst>
                <a:ext uri="{FF2B5EF4-FFF2-40B4-BE49-F238E27FC236}">
                  <a16:creationId xmlns:a16="http://schemas.microsoft.com/office/drawing/2014/main" id="{641E5B61-03DA-46D8-851F-62B4D5CDBC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4" y="2024"/>
              <a:ext cx="45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C</a:t>
              </a:r>
            </a:p>
          </p:txBody>
        </p:sp>
      </p:grpSp>
      <p:sp>
        <p:nvSpPr>
          <p:cNvPr id="1025030" name="Text Box 6">
            <a:extLst>
              <a:ext uri="{FF2B5EF4-FFF2-40B4-BE49-F238E27FC236}">
                <a16:creationId xmlns:a16="http://schemas.microsoft.com/office/drawing/2014/main" id="{05755919-BA0E-4EC9-BB9E-8526EB810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941888"/>
            <a:ext cx="817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it-IT" i="1"/>
              <a:t>C</a:t>
            </a:r>
            <a:r>
              <a:rPr lang="en-US" altLang="it-IT" i="1" baseline="-25000"/>
              <a:t>0 </a:t>
            </a:r>
            <a:r>
              <a:rPr lang="en-US" altLang="it-IT" i="1"/>
              <a:t>= 10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99A3DEE1-2CB3-4EC8-B3F5-2560E14010BC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3429000"/>
            <a:ext cx="4387850" cy="2951163"/>
            <a:chOff x="1477" y="1480"/>
            <a:chExt cx="2764" cy="1859"/>
          </a:xfrm>
        </p:grpSpPr>
        <p:sp>
          <p:nvSpPr>
            <p:cNvPr id="31762" name="Text Box 8">
              <a:extLst>
                <a:ext uri="{FF2B5EF4-FFF2-40B4-BE49-F238E27FC236}">
                  <a16:creationId xmlns:a16="http://schemas.microsoft.com/office/drawing/2014/main" id="{E3AC9F0F-4496-416E-B728-9A1E23ECC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3113"/>
              <a:ext cx="28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0</a:t>
              </a:r>
            </a:p>
          </p:txBody>
        </p:sp>
        <p:sp>
          <p:nvSpPr>
            <p:cNvPr id="31763" name="Line 9">
              <a:extLst>
                <a:ext uri="{FF2B5EF4-FFF2-40B4-BE49-F238E27FC236}">
                  <a16:creationId xmlns:a16="http://schemas.microsoft.com/office/drawing/2014/main" id="{AA13A705-901A-430C-BD59-32F229421B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01" y="1480"/>
              <a:ext cx="0" cy="159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64" name="Line 10">
              <a:extLst>
                <a:ext uri="{FF2B5EF4-FFF2-40B4-BE49-F238E27FC236}">
                  <a16:creationId xmlns:a16="http://schemas.microsoft.com/office/drawing/2014/main" id="{BC6A3C37-A746-480B-BB22-649093DD7E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1" y="3079"/>
              <a:ext cx="221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1765" name="Text Box 11">
              <a:extLst>
                <a:ext uri="{FF2B5EF4-FFF2-40B4-BE49-F238E27FC236}">
                  <a16:creationId xmlns:a16="http://schemas.microsoft.com/office/drawing/2014/main" id="{DF4981C2-2153-4DF0-A219-015C98F127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4" y="3080"/>
              <a:ext cx="437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YD</a:t>
              </a:r>
              <a:endParaRPr lang="en-US" altLang="it-IT"/>
            </a:p>
          </p:txBody>
        </p:sp>
        <p:sp>
          <p:nvSpPr>
            <p:cNvPr id="31766" name="Text Box 12">
              <a:extLst>
                <a:ext uri="{FF2B5EF4-FFF2-40B4-BE49-F238E27FC236}">
                  <a16:creationId xmlns:a16="http://schemas.microsoft.com/office/drawing/2014/main" id="{09BC1421-283D-4C4B-A884-AFE59EA19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7" y="1575"/>
              <a:ext cx="54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C</a:t>
              </a:r>
            </a:p>
          </p:txBody>
        </p:sp>
      </p:grpSp>
      <p:grpSp>
        <p:nvGrpSpPr>
          <p:cNvPr id="4" name="Group 26">
            <a:extLst>
              <a:ext uri="{FF2B5EF4-FFF2-40B4-BE49-F238E27FC236}">
                <a16:creationId xmlns:a16="http://schemas.microsoft.com/office/drawing/2014/main" id="{E17A15A5-9930-41FA-8E9F-96BB9C64AF3C}"/>
              </a:ext>
            </a:extLst>
          </p:cNvPr>
          <p:cNvGrpSpPr>
            <a:grpSpLocks/>
          </p:cNvGrpSpPr>
          <p:nvPr/>
        </p:nvGrpSpPr>
        <p:grpSpPr bwMode="auto">
          <a:xfrm>
            <a:off x="3006725" y="4806950"/>
            <a:ext cx="1550988" cy="398463"/>
            <a:chOff x="1894" y="3028"/>
            <a:chExt cx="977" cy="251"/>
          </a:xfrm>
        </p:grpSpPr>
        <p:sp>
          <p:nvSpPr>
            <p:cNvPr id="31759" name="Freeform 14">
              <a:extLst>
                <a:ext uri="{FF2B5EF4-FFF2-40B4-BE49-F238E27FC236}">
                  <a16:creationId xmlns:a16="http://schemas.microsoft.com/office/drawing/2014/main" id="{55FE79C0-4507-4502-BAEF-3AC93B021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8" y="3050"/>
              <a:ext cx="131" cy="204"/>
            </a:xfrm>
            <a:custGeom>
              <a:avLst/>
              <a:gdLst>
                <a:gd name="T0" fmla="*/ 0 w 195"/>
                <a:gd name="T1" fmla="*/ 0 h 375"/>
                <a:gd name="T2" fmla="*/ 105 w 195"/>
                <a:gd name="T3" fmla="*/ 120 h 375"/>
                <a:gd name="T4" fmla="*/ 195 w 195"/>
                <a:gd name="T5" fmla="*/ 375 h 375"/>
                <a:gd name="T6" fmla="*/ 0 60000 65536"/>
                <a:gd name="T7" fmla="*/ 0 60000 65536"/>
                <a:gd name="T8" fmla="*/ 0 60000 65536"/>
                <a:gd name="T9" fmla="*/ 0 w 195"/>
                <a:gd name="T10" fmla="*/ 0 h 375"/>
                <a:gd name="T11" fmla="*/ 195 w 195"/>
                <a:gd name="T12" fmla="*/ 375 h 3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" h="375">
                  <a:moveTo>
                    <a:pt x="0" y="0"/>
                  </a:moveTo>
                  <a:cubicBezTo>
                    <a:pt x="18" y="20"/>
                    <a:pt x="72" y="57"/>
                    <a:pt x="105" y="120"/>
                  </a:cubicBezTo>
                  <a:cubicBezTo>
                    <a:pt x="138" y="183"/>
                    <a:pt x="176" y="322"/>
                    <a:pt x="195" y="375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endParaRPr lang="en-GB" altLang="it-IT"/>
            </a:p>
          </p:txBody>
        </p:sp>
        <p:sp>
          <p:nvSpPr>
            <p:cNvPr id="31760" name="Text Box 15">
              <a:extLst>
                <a:ext uri="{FF2B5EF4-FFF2-40B4-BE49-F238E27FC236}">
                  <a16:creationId xmlns:a16="http://schemas.microsoft.com/office/drawing/2014/main" id="{BFB31B5F-5E36-40BF-A345-CE7F258BAA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5" y="3028"/>
              <a:ext cx="48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en-US" altLang="it-IT" i="1"/>
                <a:t>b = 0,8</a:t>
              </a:r>
            </a:p>
          </p:txBody>
        </p:sp>
        <p:sp>
          <p:nvSpPr>
            <p:cNvPr id="31761" name="Line 16">
              <a:extLst>
                <a:ext uri="{FF2B5EF4-FFF2-40B4-BE49-F238E27FC236}">
                  <a16:creationId xmlns:a16="http://schemas.microsoft.com/office/drawing/2014/main" id="{DC1D9D61-FF3F-4B56-A9E9-74C765A6F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4" y="3255"/>
              <a:ext cx="58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" name="Group 19">
            <a:extLst>
              <a:ext uri="{FF2B5EF4-FFF2-40B4-BE49-F238E27FC236}">
                <a16:creationId xmlns:a16="http://schemas.microsoft.com/office/drawing/2014/main" id="{5A878C13-11EA-44F8-98A8-ABBB726F8EA8}"/>
              </a:ext>
            </a:extLst>
          </p:cNvPr>
          <p:cNvGrpSpPr>
            <a:grpSpLocks/>
          </p:cNvGrpSpPr>
          <p:nvPr/>
        </p:nvGrpSpPr>
        <p:grpSpPr bwMode="auto">
          <a:xfrm>
            <a:off x="2782888" y="2205038"/>
            <a:ext cx="3795712" cy="484187"/>
            <a:chOff x="1850" y="1447"/>
            <a:chExt cx="2391" cy="305"/>
          </a:xfrm>
        </p:grpSpPr>
        <p:pic>
          <p:nvPicPr>
            <p:cNvPr id="31757" name="Picture 17">
              <a:extLst>
                <a:ext uri="{FF2B5EF4-FFF2-40B4-BE49-F238E27FC236}">
                  <a16:creationId xmlns:a16="http://schemas.microsoft.com/office/drawing/2014/main" id="{571A0DB2-B7AF-45BA-9F87-E009E3831B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7" y="1492"/>
              <a:ext cx="178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8" name="Text Box 18">
              <a:extLst>
                <a:ext uri="{FF2B5EF4-FFF2-40B4-BE49-F238E27FC236}">
                  <a16:creationId xmlns:a16="http://schemas.microsoft.com/office/drawing/2014/main" id="{D1B42D0B-781F-4BAB-B744-5F61F6FEF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0" y="1447"/>
              <a:ext cx="54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/>
                <a:t>[10]</a:t>
              </a:r>
            </a:p>
          </p:txBody>
        </p: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D14B8EB5-BEC7-4E90-ABE0-2744E6448DDD}"/>
              </a:ext>
            </a:extLst>
          </p:cNvPr>
          <p:cNvGrpSpPr>
            <a:grpSpLocks/>
          </p:cNvGrpSpPr>
          <p:nvPr/>
        </p:nvGrpSpPr>
        <p:grpSpPr bwMode="auto">
          <a:xfrm>
            <a:off x="6626225" y="2498725"/>
            <a:ext cx="1008063" cy="3671888"/>
            <a:chOff x="4195" y="1616"/>
            <a:chExt cx="635" cy="2313"/>
          </a:xfrm>
        </p:grpSpPr>
        <p:sp>
          <p:nvSpPr>
            <p:cNvPr id="31754" name="Line 20">
              <a:extLst>
                <a:ext uri="{FF2B5EF4-FFF2-40B4-BE49-F238E27FC236}">
                  <a16:creationId xmlns:a16="http://schemas.microsoft.com/office/drawing/2014/main" id="{2BCF949E-C74F-4119-AD17-46DE27BDAD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1616"/>
              <a:ext cx="6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  <p:sp>
          <p:nvSpPr>
            <p:cNvPr id="31755" name="Line 22">
              <a:extLst>
                <a:ext uri="{FF2B5EF4-FFF2-40B4-BE49-F238E27FC236}">
                  <a16:creationId xmlns:a16="http://schemas.microsoft.com/office/drawing/2014/main" id="{58709BAD-E32A-4796-8833-C446928D1C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0" y="1616"/>
              <a:ext cx="0" cy="23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  <p:sp>
          <p:nvSpPr>
            <p:cNvPr id="31756" name="Line 23">
              <a:extLst>
                <a:ext uri="{FF2B5EF4-FFF2-40B4-BE49-F238E27FC236}">
                  <a16:creationId xmlns:a16="http://schemas.microsoft.com/office/drawing/2014/main" id="{416F49C0-5DCC-445F-88AE-F98503D5E5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41" y="3929"/>
              <a:ext cx="5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egnaposto numero diapositiva 3">
            <a:extLst>
              <a:ext uri="{FF2B5EF4-FFF2-40B4-BE49-F238E27FC236}">
                <a16:creationId xmlns:a16="http://schemas.microsoft.com/office/drawing/2014/main" id="{5923551A-EE5D-489D-8030-4E8BEC9024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A655345-F172-4BA2-9AD1-843D17607929}" type="slidenum">
              <a:rPr lang="it-IT" altLang="it-IT" sz="26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it-IT" altLang="it-IT" sz="2600">
              <a:solidFill>
                <a:schemeClr val="bg1"/>
              </a:solidFill>
            </a:endParaRPr>
          </a:p>
        </p:txBody>
      </p:sp>
      <p:sp>
        <p:nvSpPr>
          <p:cNvPr id="1022979" name="Rectangle 3">
            <a:extLst>
              <a:ext uri="{FF2B5EF4-FFF2-40B4-BE49-F238E27FC236}">
                <a16:creationId xmlns:a16="http://schemas.microsoft.com/office/drawing/2014/main" id="{49D016C6-BC2C-473D-94B5-DB11FD355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2111375"/>
            <a:ext cx="7416800" cy="4702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2100"/>
              <a:t>	</a:t>
            </a:r>
            <a:r>
              <a:rPr lang="it-IT" altLang="it-IT" sz="1800" b="1">
                <a:solidFill>
                  <a:srgbClr val="3333FF"/>
                </a:solidFill>
              </a:rPr>
              <a:t>1. La funzione macroeconomica del consumo (</a:t>
            </a:r>
            <a:r>
              <a:rPr lang="it-IT" altLang="it-IT" sz="1800" b="1" i="1">
                <a:solidFill>
                  <a:srgbClr val="3333FF"/>
                </a:solidFill>
              </a:rPr>
              <a:t>C</a:t>
            </a:r>
            <a:r>
              <a:rPr lang="it-IT" altLang="it-IT" sz="1800" b="1">
                <a:solidFill>
                  <a:srgbClr val="3333FF"/>
                </a:solidFill>
              </a:rPr>
              <a:t>) in funzione di </a:t>
            </a:r>
            <a:r>
              <a:rPr lang="it-IT" altLang="it-IT" sz="1800" b="1" i="1">
                <a:solidFill>
                  <a:srgbClr val="3333FF"/>
                </a:solidFill>
              </a:rPr>
              <a:t>Y</a:t>
            </a:r>
            <a:r>
              <a:rPr lang="it-IT" altLang="it-IT" sz="1800"/>
              <a:t>, nel caso lineare</a:t>
            </a: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800"/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800">
                <a:solidFill>
                  <a:srgbClr val="3333FF"/>
                </a:solidFill>
              </a:rPr>
              <a:t>	</a:t>
            </a:r>
            <a:r>
              <a:rPr lang="it-IT" altLang="it-IT" sz="1800" b="1">
                <a:solidFill>
                  <a:srgbClr val="3333FF"/>
                </a:solidFill>
              </a:rPr>
              <a:t>1a) con imposizione a somma fissa:</a:t>
            </a:r>
            <a:r>
              <a:rPr lang="it-IT" altLang="it-IT" sz="1800" b="1">
                <a:solidFill>
                  <a:srgbClr val="006699"/>
                </a:solidFill>
              </a:rPr>
              <a:t> </a:t>
            </a:r>
            <a:r>
              <a:rPr lang="it-IT" altLang="it-IT" sz="1800"/>
              <a:t>sostituire [11] in [6] </a:t>
            </a: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800"/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800" b="1">
              <a:solidFill>
                <a:srgbClr val="006699"/>
              </a:solidFill>
            </a:endParaRP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800" b="1">
              <a:solidFill>
                <a:srgbClr val="006699"/>
              </a:solidFill>
            </a:endParaRP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800" b="1">
              <a:solidFill>
                <a:srgbClr val="006699"/>
              </a:solidFill>
            </a:endParaRP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800" b="1">
                <a:solidFill>
                  <a:srgbClr val="006699"/>
                </a:solidFill>
              </a:rPr>
              <a:t>	</a:t>
            </a: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r>
              <a:rPr lang="it-IT" altLang="it-IT" sz="1800" b="1">
                <a:solidFill>
                  <a:srgbClr val="3333FF"/>
                </a:solidFill>
              </a:rPr>
              <a:t>	1b) con imposizione percentuale:</a:t>
            </a:r>
            <a:r>
              <a:rPr lang="it-IT" altLang="it-IT" sz="1800" b="1">
                <a:solidFill>
                  <a:srgbClr val="006699"/>
                </a:solidFill>
              </a:rPr>
              <a:t> </a:t>
            </a:r>
            <a:r>
              <a:rPr lang="it-IT" altLang="it-IT" sz="1800"/>
              <a:t>sostituire [14] in [6]</a:t>
            </a:r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800"/>
          </a:p>
          <a:p>
            <a:pPr marL="457200" indent="-457200" eaLnBrk="1" hangingPunct="1">
              <a:buClr>
                <a:srgbClr val="006699"/>
              </a:buClr>
              <a:buFont typeface="Wingdings" panose="05000000000000000000" pitchFamily="2" charset="2"/>
              <a:buNone/>
            </a:pPr>
            <a:endParaRPr lang="it-IT" altLang="it-IT" sz="1800" b="1" i="1"/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2000" b="1" i="1"/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2000"/>
          </a:p>
          <a:p>
            <a:pPr marL="457200" indent="-457200" eaLnBrk="1" hangingPunct="1">
              <a:buClr>
                <a:srgbClr val="006699"/>
              </a:buClr>
            </a:pPr>
            <a:endParaRPr lang="it-IT" altLang="it-IT" sz="2100"/>
          </a:p>
        </p:txBody>
      </p:sp>
      <p:grpSp>
        <p:nvGrpSpPr>
          <p:cNvPr id="2" name="Group 42">
            <a:extLst>
              <a:ext uri="{FF2B5EF4-FFF2-40B4-BE49-F238E27FC236}">
                <a16:creationId xmlns:a16="http://schemas.microsoft.com/office/drawing/2014/main" id="{D0AF8AD8-C1B2-40D2-A179-6A9AF9D576F0}"/>
              </a:ext>
            </a:extLst>
          </p:cNvPr>
          <p:cNvGrpSpPr>
            <a:grpSpLocks/>
          </p:cNvGrpSpPr>
          <p:nvPr/>
        </p:nvGrpSpPr>
        <p:grpSpPr bwMode="auto">
          <a:xfrm>
            <a:off x="1549400" y="3644900"/>
            <a:ext cx="6335713" cy="504825"/>
            <a:chOff x="976" y="2288"/>
            <a:chExt cx="3991" cy="318"/>
          </a:xfrm>
        </p:grpSpPr>
        <p:pic>
          <p:nvPicPr>
            <p:cNvPr id="33815" name="Picture 24">
              <a:extLst>
                <a:ext uri="{FF2B5EF4-FFF2-40B4-BE49-F238E27FC236}">
                  <a16:creationId xmlns:a16="http://schemas.microsoft.com/office/drawing/2014/main" id="{57561662-2FE5-43DB-B95A-2FE2649A83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2296"/>
              <a:ext cx="353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16" name="Text Box 32">
              <a:extLst>
                <a:ext uri="{FF2B5EF4-FFF2-40B4-BE49-F238E27FC236}">
                  <a16:creationId xmlns:a16="http://schemas.microsoft.com/office/drawing/2014/main" id="{D68F5B25-1A30-4B15-A187-36961634FE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6" y="2288"/>
              <a:ext cx="453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/>
                <a:t>[12]</a:t>
              </a:r>
            </a:p>
          </p:txBody>
        </p:sp>
      </p:grpSp>
      <p:grpSp>
        <p:nvGrpSpPr>
          <p:cNvPr id="3" name="Group 44">
            <a:extLst>
              <a:ext uri="{FF2B5EF4-FFF2-40B4-BE49-F238E27FC236}">
                <a16:creationId xmlns:a16="http://schemas.microsoft.com/office/drawing/2014/main" id="{5E26D8E1-B0A7-49C9-B4E2-9095A254128E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3644900"/>
            <a:ext cx="1800225" cy="1130300"/>
            <a:chOff x="3334" y="2296"/>
            <a:chExt cx="1134" cy="712"/>
          </a:xfrm>
        </p:grpSpPr>
        <p:grpSp>
          <p:nvGrpSpPr>
            <p:cNvPr id="33812" name="Group 43">
              <a:extLst>
                <a:ext uri="{FF2B5EF4-FFF2-40B4-BE49-F238E27FC236}">
                  <a16:creationId xmlns:a16="http://schemas.microsoft.com/office/drawing/2014/main" id="{90998334-2B82-45B8-8D36-76B0D87F17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34" y="2296"/>
              <a:ext cx="1134" cy="712"/>
              <a:chOff x="3334" y="2296"/>
              <a:chExt cx="1134" cy="712"/>
            </a:xfrm>
          </p:grpSpPr>
          <p:graphicFrame>
            <p:nvGraphicFramePr>
              <p:cNvPr id="33794" name="Object 2">
                <a:extLst>
                  <a:ext uri="{FF2B5EF4-FFF2-40B4-BE49-F238E27FC236}">
                    <a16:creationId xmlns:a16="http://schemas.microsoft.com/office/drawing/2014/main" id="{2132E0BB-0C58-490D-811C-B3421291D92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334" y="2687"/>
              <a:ext cx="1134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27" name="Equation" r:id="rId5" imgW="787320" imgH="228600" progId="Equation.3">
                      <p:embed/>
                    </p:oleObj>
                  </mc:Choice>
                  <mc:Fallback>
                    <p:oleObj name="Equation" r:id="rId5" imgW="787320" imgH="228600" progId="Equation.3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4" y="2687"/>
                            <a:ext cx="1134" cy="32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14" name="Rectangle 30">
                <a:extLst>
                  <a:ext uri="{FF2B5EF4-FFF2-40B4-BE49-F238E27FC236}">
                    <a16:creationId xmlns:a16="http://schemas.microsoft.com/office/drawing/2014/main" id="{35FDF2FF-20FE-4F7B-B1CE-8148F06A2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7" y="2296"/>
                <a:ext cx="908" cy="31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lnSpc>
                    <a:spcPct val="120000"/>
                  </a:lnSpc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120000"/>
                  </a:lnSpc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buClrTx/>
                  <a:buSzTx/>
                  <a:buFontTx/>
                  <a:buNone/>
                </a:pPr>
                <a:endParaRPr lang="en-GB" altLang="it-IT"/>
              </a:p>
            </p:txBody>
          </p:sp>
        </p:grpSp>
        <p:sp>
          <p:nvSpPr>
            <p:cNvPr id="33813" name="Line 34">
              <a:extLst>
                <a:ext uri="{FF2B5EF4-FFF2-40B4-BE49-F238E27FC236}">
                  <a16:creationId xmlns:a16="http://schemas.microsoft.com/office/drawing/2014/main" id="{58B739C3-AEC8-4453-9AFD-F393424B68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614"/>
              <a:ext cx="0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/>
            <a:lstStyle/>
            <a:p>
              <a:endParaRPr lang="it-IT"/>
            </a:p>
          </p:txBody>
        </p:sp>
      </p:grpSp>
      <p:sp>
        <p:nvSpPr>
          <p:cNvPr id="33799" name="Rectangle 2">
            <a:extLst>
              <a:ext uri="{FF2B5EF4-FFF2-40B4-BE49-F238E27FC236}">
                <a16:creationId xmlns:a16="http://schemas.microsoft.com/office/drawing/2014/main" id="{995012DA-E467-47C5-B0B7-D03F24781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/>
              <a:t>Il modello del PIL: </a:t>
            </a:r>
            <a:br>
              <a:rPr lang="it-IT" altLang="it-IT" sz="2000"/>
            </a:br>
            <a:r>
              <a:rPr lang="it-IT" altLang="it-IT">
                <a:solidFill>
                  <a:schemeClr val="tx1"/>
                </a:solidFill>
              </a:rPr>
              <a:t>3.c) Le relazioni “strutturali” della domanda aggregata (</a:t>
            </a:r>
            <a:r>
              <a:rPr lang="it-IT" altLang="it-IT" i="1">
                <a:solidFill>
                  <a:schemeClr val="tx1"/>
                </a:solidFill>
              </a:rPr>
              <a:t>DA</a:t>
            </a:r>
            <a:r>
              <a:rPr lang="it-IT" altLang="it-IT">
                <a:solidFill>
                  <a:schemeClr val="tx1"/>
                </a:solidFill>
              </a:rPr>
              <a:t>)</a:t>
            </a:r>
            <a:endParaRPr lang="it-IT" altLang="it-IT" i="1">
              <a:solidFill>
                <a:schemeClr val="tx1"/>
              </a:solidFill>
            </a:endParaRPr>
          </a:p>
        </p:txBody>
      </p:sp>
      <p:sp>
        <p:nvSpPr>
          <p:cNvPr id="33800" name="Rectangle 27">
            <a:extLst>
              <a:ext uri="{FF2B5EF4-FFF2-40B4-BE49-F238E27FC236}">
                <a16:creationId xmlns:a16="http://schemas.microsoft.com/office/drawing/2014/main" id="{048C3FC6-0DD8-4E2F-BF8C-79A4B1E1D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GB" altLang="it-IT"/>
          </a:p>
        </p:txBody>
      </p:sp>
      <p:grpSp>
        <p:nvGrpSpPr>
          <p:cNvPr id="5" name="Group 45">
            <a:extLst>
              <a:ext uri="{FF2B5EF4-FFF2-40B4-BE49-F238E27FC236}">
                <a16:creationId xmlns:a16="http://schemas.microsoft.com/office/drawing/2014/main" id="{717B0E1D-ADEB-4028-BE67-D46AABF0CFFB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4221163"/>
            <a:ext cx="2841625" cy="473075"/>
            <a:chOff x="975" y="2659"/>
            <a:chExt cx="1790" cy="298"/>
          </a:xfrm>
        </p:grpSpPr>
        <p:pic>
          <p:nvPicPr>
            <p:cNvPr id="33810" name="Picture 25">
              <a:extLst>
                <a:ext uri="{FF2B5EF4-FFF2-40B4-BE49-F238E27FC236}">
                  <a16:creationId xmlns:a16="http://schemas.microsoft.com/office/drawing/2014/main" id="{3ABD226C-C20B-4D15-9B9C-B419A09A95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0" y="2681"/>
              <a:ext cx="1315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11" name="Text Box 33">
              <a:extLst>
                <a:ext uri="{FF2B5EF4-FFF2-40B4-BE49-F238E27FC236}">
                  <a16:creationId xmlns:a16="http://schemas.microsoft.com/office/drawing/2014/main" id="{9492DF56-5BBC-4A82-AF18-9CC687348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2659"/>
              <a:ext cx="453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/>
                <a:t>[13]</a:t>
              </a:r>
            </a:p>
          </p:txBody>
        </p:sp>
      </p:grpSp>
      <p:grpSp>
        <p:nvGrpSpPr>
          <p:cNvPr id="6" name="Group 50">
            <a:extLst>
              <a:ext uri="{FF2B5EF4-FFF2-40B4-BE49-F238E27FC236}">
                <a16:creationId xmlns:a16="http://schemas.microsoft.com/office/drawing/2014/main" id="{61A606AD-526A-4FD3-91ED-D1A6C00326FD}"/>
              </a:ext>
            </a:extLst>
          </p:cNvPr>
          <p:cNvGrpSpPr>
            <a:grpSpLocks/>
          </p:cNvGrpSpPr>
          <p:nvPr/>
        </p:nvGrpSpPr>
        <p:grpSpPr bwMode="auto">
          <a:xfrm>
            <a:off x="1631950" y="5581650"/>
            <a:ext cx="6757988" cy="500063"/>
            <a:chOff x="1028" y="3516"/>
            <a:chExt cx="4257" cy="315"/>
          </a:xfrm>
        </p:grpSpPr>
        <p:pic>
          <p:nvPicPr>
            <p:cNvPr id="33808" name="Picture 46">
              <a:extLst>
                <a:ext uri="{FF2B5EF4-FFF2-40B4-BE49-F238E27FC236}">
                  <a16:creationId xmlns:a16="http://schemas.microsoft.com/office/drawing/2014/main" id="{AEEDB612-4CC5-4E57-AC1F-25C4E52DAB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4" y="3523"/>
              <a:ext cx="3811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9" name="Text Box 39">
              <a:extLst>
                <a:ext uri="{FF2B5EF4-FFF2-40B4-BE49-F238E27FC236}">
                  <a16:creationId xmlns:a16="http://schemas.microsoft.com/office/drawing/2014/main" id="{47A467FF-DD1B-4900-BC0A-E938AFECE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" y="3516"/>
              <a:ext cx="453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/>
                <a:t>[15]</a:t>
              </a:r>
            </a:p>
          </p:txBody>
        </p:sp>
      </p:grpSp>
      <p:sp>
        <p:nvSpPr>
          <p:cNvPr id="1023024" name="Text Box 48">
            <a:extLst>
              <a:ext uri="{FF2B5EF4-FFF2-40B4-BE49-F238E27FC236}">
                <a16:creationId xmlns:a16="http://schemas.microsoft.com/office/drawing/2014/main" id="{E70D16BB-DD41-4163-82DB-831C503FA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589338"/>
            <a:ext cx="1152525" cy="53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2400" b="0" i="1"/>
              <a:t>YD</a:t>
            </a:r>
          </a:p>
        </p:txBody>
      </p:sp>
      <p:sp>
        <p:nvSpPr>
          <p:cNvPr id="1023025" name="Text Box 49">
            <a:extLst>
              <a:ext uri="{FF2B5EF4-FFF2-40B4-BE49-F238E27FC236}">
                <a16:creationId xmlns:a16="http://schemas.microsoft.com/office/drawing/2014/main" id="{4ABEE15A-26EB-4322-BA78-884EBDA35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5556250"/>
            <a:ext cx="1225550" cy="53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lnSpc>
                <a:spcPct val="120000"/>
              </a:lnSpc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it-IT" altLang="it-IT" sz="2400" b="0" i="1"/>
              <a:t>YD</a:t>
            </a:r>
          </a:p>
        </p:txBody>
      </p:sp>
      <p:grpSp>
        <p:nvGrpSpPr>
          <p:cNvPr id="7" name="Group 52">
            <a:extLst>
              <a:ext uri="{FF2B5EF4-FFF2-40B4-BE49-F238E27FC236}">
                <a16:creationId xmlns:a16="http://schemas.microsoft.com/office/drawing/2014/main" id="{2EA80B40-1B30-4D43-8BA3-F20F8F318352}"/>
              </a:ext>
            </a:extLst>
          </p:cNvPr>
          <p:cNvGrpSpPr>
            <a:grpSpLocks/>
          </p:cNvGrpSpPr>
          <p:nvPr/>
        </p:nvGrpSpPr>
        <p:grpSpPr bwMode="auto">
          <a:xfrm>
            <a:off x="1630363" y="6148388"/>
            <a:ext cx="3949700" cy="509587"/>
            <a:chOff x="1027" y="3873"/>
            <a:chExt cx="2488" cy="321"/>
          </a:xfrm>
        </p:grpSpPr>
        <p:sp>
          <p:nvSpPr>
            <p:cNvPr id="33806" name="Text Box 40">
              <a:extLst>
                <a:ext uri="{FF2B5EF4-FFF2-40B4-BE49-F238E27FC236}">
                  <a16:creationId xmlns:a16="http://schemas.microsoft.com/office/drawing/2014/main" id="{D0EFBE4D-D62C-4D5E-92A2-5AE5265E7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7" y="3887"/>
              <a:ext cx="453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lnSpc>
                  <a:spcPct val="120000"/>
                </a:lnSpc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Tx/>
                <a:buSzTx/>
                <a:buFontTx/>
                <a:buNone/>
              </a:pPr>
              <a:r>
                <a:rPr lang="it-IT" altLang="it-IT" sz="1800"/>
                <a:t>[16]</a:t>
              </a:r>
            </a:p>
          </p:txBody>
        </p:sp>
        <p:pic>
          <p:nvPicPr>
            <p:cNvPr id="33807" name="Picture 51">
              <a:extLst>
                <a:ext uri="{FF2B5EF4-FFF2-40B4-BE49-F238E27FC236}">
                  <a16:creationId xmlns:a16="http://schemas.microsoft.com/office/drawing/2014/main" id="{58619603-7C19-4D88-B6A4-2772713AA5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9" y="3873"/>
              <a:ext cx="1996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023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1023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2979" grpId="0" build="p"/>
      <p:bldP spid="1023024" grpId="0" animBg="1"/>
      <p:bldP spid="1023024" grpId="1" animBg="1"/>
      <p:bldP spid="1023025" grpId="0" animBg="1"/>
      <p:bldP spid="1023025" grpId="1" animBg="1"/>
    </p:bldLst>
  </p:timing>
</p:sld>
</file>

<file path=ppt/theme/theme1.xml><?xml version="1.0" encoding="utf-8"?>
<a:theme xmlns:a="http://schemas.openxmlformats.org/drawingml/2006/main" name="Capsu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99FFCC"/>
      </a:accent1>
      <a:accent2>
        <a:srgbClr val="33CCCC"/>
      </a:accent2>
      <a:accent3>
        <a:srgbClr val="FFFFFF"/>
      </a:accent3>
      <a:accent4>
        <a:srgbClr val="000000"/>
      </a:accent4>
      <a:accent5>
        <a:srgbClr val="CAFFE2"/>
      </a:accent5>
      <a:accent6>
        <a:srgbClr val="2DB9B9"/>
      </a:accent6>
      <a:hlink>
        <a:srgbClr val="666699"/>
      </a:hlink>
      <a:folHlink>
        <a:srgbClr val="CC99FF"/>
      </a:folHlink>
    </a:clrScheme>
    <a:fontScheme name="Personalizzato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Designs\Capsule.pot</Template>
  <TotalTime>9353</TotalTime>
  <Words>2159</Words>
  <Application>Microsoft Office PowerPoint</Application>
  <PresentationFormat>Presentazione su schermo (4:3)</PresentationFormat>
  <Paragraphs>601</Paragraphs>
  <Slides>32</Slides>
  <Notes>31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32</vt:i4>
      </vt:variant>
    </vt:vector>
  </HeadingPairs>
  <TitlesOfParts>
    <vt:vector size="41" baseType="lpstr">
      <vt:lpstr>Arial</vt:lpstr>
      <vt:lpstr>Garamond</vt:lpstr>
      <vt:lpstr>Helvetica</vt:lpstr>
      <vt:lpstr>Symbol</vt:lpstr>
      <vt:lpstr>Times New Roman</vt:lpstr>
      <vt:lpstr>Wingdings</vt:lpstr>
      <vt:lpstr>Capsule</vt:lpstr>
      <vt:lpstr>Immagine</vt:lpstr>
      <vt:lpstr>Equation</vt:lpstr>
      <vt:lpstr>Presentazione standard di PowerPoint</vt:lpstr>
      <vt:lpstr>Determinazione del PIL e i principali problemi macroeconomici</vt:lpstr>
      <vt:lpstr>Determinazione del PIL: un “modello” di riferimento</vt:lpstr>
      <vt:lpstr>Il modello del PIL:  2) Quattro ipotesi “fondamentali”</vt:lpstr>
      <vt:lpstr>Il modello del PIL:  3) Le relazioni del modello</vt:lpstr>
      <vt:lpstr>Il modello del PIL:  3.c) Le relazioni “strutturali” della domanda aggregata (DA)</vt:lpstr>
      <vt:lpstr>Il modello del PIL:  3.c) Le relazioni “strutturali” della domanda aggregata (DA)</vt:lpstr>
      <vt:lpstr>La funzione del consumo: un esempio Eq [10] e Figura 1</vt:lpstr>
      <vt:lpstr>Il modello del PIL:  3.c) Le relazioni “strutturali” della domanda aggregata (DA)</vt:lpstr>
      <vt:lpstr> Figure 2 e 3 La funzione del consumo in relazione al reddito </vt:lpstr>
      <vt:lpstr>Il modello del PIL:  3.c) Le relazioni “strutturali” della domanda aggregata (DA)</vt:lpstr>
      <vt:lpstr>Il modello del PIL:  3.c) Le relazioni “strutturali” della domanda aggregata (DA)</vt:lpstr>
      <vt:lpstr>Il modello del PIL:  3.c) Le relazioni “strutturali” della domanda aggregata (DA)</vt:lpstr>
      <vt:lpstr>Il modello del PIL:  3.c) Le relazioni “strutturali” della domanda aggregata (DA)</vt:lpstr>
      <vt:lpstr>Il modello del PIL:  3.c) Le relazioni “strutturali” della domanda aggregata (DA)</vt:lpstr>
      <vt:lpstr>4) La determinazione del PIL di equilibrio</vt:lpstr>
      <vt:lpstr>4) La determinazione del PIL di equilibrio</vt:lpstr>
      <vt:lpstr>4) La determinazione del PIL di equilibrio: bis</vt:lpstr>
      <vt:lpstr>4.1) La determinazione del PIL di equilibrio in un sistema economico aperto con tassazione fissa</vt:lpstr>
      <vt:lpstr>4.1) La determinazione del PIL di equilibrio  in un sistema economico aperto con tassazione fissa</vt:lpstr>
      <vt:lpstr>4.1) Il moltiplicatore I in un sistema economico aperto a tassazione fissa</vt:lpstr>
      <vt:lpstr>Presentazione standard di PowerPoint</vt:lpstr>
      <vt:lpstr>4.1) Il PIL in un sistema aperto a tassazione fissa  b. Strada grafica: Figura 4</vt:lpstr>
      <vt:lpstr>Cosa dice il moltiplicatore? Il caso di una politica fiscale espansiva: “deficit spending”</vt:lpstr>
      <vt:lpstr>Figura 5 Gli effetti sul PIL di una politica di “deficit spending” con tassaz. fissa</vt:lpstr>
      <vt:lpstr>I moltiplicatori: aumento di G o riduzione di T0 ?</vt:lpstr>
      <vt:lpstr>Il moltiplicatore del bilancio in pareggio: economia aperta vs. economia chiusa</vt:lpstr>
      <vt:lpstr>Politica fiscale con bilancio in pareggio: DG = DT economia chiusa ed economia aperta</vt:lpstr>
      <vt:lpstr>Politica fiscale con bilancio in pareggio: DG = DT Caso i): economia chiusa</vt:lpstr>
      <vt:lpstr>Politica fiscale con bilancio in pareggio: DG = DT Caso ii): economia aperta</vt:lpstr>
      <vt:lpstr>4.2c) PIL di equilibrio in economia chiusa e senza PA un importante approfondimento … verso il modello IS - LM</vt:lpstr>
      <vt:lpstr>PIL di equilibrio in economia chiusa e senza PA un importante approfondimento … verso il modello IS - LM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Massimo Loi</dc:creator>
  <cp:lastModifiedBy>Luca Cattani</cp:lastModifiedBy>
  <cp:revision>731</cp:revision>
  <dcterms:created xsi:type="dcterms:W3CDTF">2011-05-12T19:25:37Z</dcterms:created>
  <dcterms:modified xsi:type="dcterms:W3CDTF">2019-12-20T22:56:25Z</dcterms:modified>
</cp:coreProperties>
</file>