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53" r:id="rId2"/>
    <p:sldId id="296" r:id="rId3"/>
    <p:sldId id="298" r:id="rId4"/>
    <p:sldId id="299" r:id="rId5"/>
    <p:sldId id="302" r:id="rId6"/>
    <p:sldId id="332" r:id="rId7"/>
    <p:sldId id="349" r:id="rId8"/>
    <p:sldId id="305" r:id="rId9"/>
    <p:sldId id="306" r:id="rId10"/>
    <p:sldId id="348" r:id="rId11"/>
    <p:sldId id="357" r:id="rId12"/>
    <p:sldId id="351" r:id="rId13"/>
    <p:sldId id="355" r:id="rId14"/>
    <p:sldId id="358" r:id="rId15"/>
    <p:sldId id="308" r:id="rId16"/>
    <p:sldId id="359" r:id="rId17"/>
    <p:sldId id="368" r:id="rId18"/>
    <p:sldId id="388" r:id="rId19"/>
    <p:sldId id="360" r:id="rId20"/>
    <p:sldId id="370" r:id="rId21"/>
    <p:sldId id="369" r:id="rId22"/>
    <p:sldId id="378" r:id="rId23"/>
    <p:sldId id="386" r:id="rId24"/>
    <p:sldId id="379" r:id="rId25"/>
    <p:sldId id="389" r:id="rId26"/>
    <p:sldId id="380" r:id="rId27"/>
    <p:sldId id="381" r:id="rId28"/>
    <p:sldId id="391" r:id="rId29"/>
    <p:sldId id="382" r:id="rId30"/>
  </p:sldIdLst>
  <p:sldSz cx="9144000" cy="6858000" type="screen4x3"/>
  <p:notesSz cx="6854825" cy="9750425"/>
  <p:defaultTextStyle>
    <a:defPPr>
      <a:defRPr lang="it-IT"/>
    </a:defPPr>
    <a:lvl1pPr algn="l" rtl="0" fontAlgn="base">
      <a:lnSpc>
        <a:spcPct val="12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12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12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12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12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  <a:srgbClr val="66FF66"/>
    <a:srgbClr val="FFFF66"/>
    <a:srgbClr val="FFCC99"/>
    <a:srgbClr val="0066FF"/>
    <a:srgbClr val="808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881" autoAdjust="0"/>
  </p:normalViewPr>
  <p:slideViewPr>
    <p:cSldViewPr>
      <p:cViewPr varScale="1">
        <p:scale>
          <a:sx n="82" d="100"/>
          <a:sy n="82" d="100"/>
        </p:scale>
        <p:origin x="142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48"/>
    </p:cViewPr>
  </p:sorterViewPr>
  <p:notesViewPr>
    <p:cSldViewPr>
      <p:cViewPr varScale="1">
        <p:scale>
          <a:sx n="55" d="100"/>
          <a:sy n="55" d="100"/>
        </p:scale>
        <p:origin x="-1242" y="-90"/>
      </p:cViewPr>
      <p:guideLst>
        <p:guide orient="horz" pos="307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>
            <a:extLst>
              <a:ext uri="{FF2B5EF4-FFF2-40B4-BE49-F238E27FC236}">
                <a16:creationId xmlns:a16="http://schemas.microsoft.com/office/drawing/2014/main" id="{8875CC63-8A96-427C-8815-5E0F6B055C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0307" name="Rectangle 3">
            <a:extLst>
              <a:ext uri="{FF2B5EF4-FFF2-40B4-BE49-F238E27FC236}">
                <a16:creationId xmlns:a16="http://schemas.microsoft.com/office/drawing/2014/main" id="{1DE861C8-740C-4B33-86BD-847693A19C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0308" name="Rectangle 4">
            <a:extLst>
              <a:ext uri="{FF2B5EF4-FFF2-40B4-BE49-F238E27FC236}">
                <a16:creationId xmlns:a16="http://schemas.microsoft.com/office/drawing/2014/main" id="{8832ECFC-3F88-4BA7-9BE3-D3EB49A4166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0309" name="Rectangle 5">
            <a:extLst>
              <a:ext uri="{FF2B5EF4-FFF2-40B4-BE49-F238E27FC236}">
                <a16:creationId xmlns:a16="http://schemas.microsoft.com/office/drawing/2014/main" id="{C46BD43A-AF02-484B-9F51-413CC9912B1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9ECB187B-0490-4C66-8681-3A1652DF85D5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563E57BF-ADFF-4802-A999-3CB942079C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8A243D09-F68B-45EF-847F-EBED2C466F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0212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F2B74E7C-994C-4386-A5CF-F0C6796E87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31838"/>
            <a:ext cx="4875212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7454F27E-9FB4-41F9-8F5B-C25C71E8C6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2325"/>
            <a:ext cx="5026025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EA9EFF05-DAEF-4ACD-BABA-F7476DF8BC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02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D4AEF7DB-050F-40D8-AF39-BD75DCBE3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48EE94C6-6D4D-44D5-9DF8-E2528E288D1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6E16998-8376-4D2A-8761-297E8EDF2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DED5C5-C406-4C0F-8E52-14C3B2FD1235}" type="slidenum">
              <a:rPr lang="it-IT" altLang="it-IT" sz="1200" smtClean="0"/>
              <a:pPr/>
              <a:t>1</a:t>
            </a:fld>
            <a:endParaRPr lang="it-IT" altLang="it-IT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C066F57-EB2D-4AFA-8474-67EF2D1B94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1E37A67-F523-44AB-A4BE-C24B03E0E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D935103-9804-4540-BD57-05A8CA2064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2ECCFE-C221-4CA8-AF7A-1FA16EBEDDF8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10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3FEC3C7-EF90-44B7-8F5B-7FB63252A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2DC95B4A-19D2-4BFA-98F6-ABA6C40F8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it-IT" sz="10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FA6181E-E6BF-4765-A26D-6798B9F1E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65808D-5EFD-4327-878B-38605CCDC598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11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FE0C045-C109-4D02-9955-24F993B8C6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9AA2D10-2F6A-4660-B867-39180F9C8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it-IT" sz="1000" dirty="0"/>
          </a:p>
          <a:p>
            <a:pPr eaLnBrk="1" hangingPunct="1">
              <a:lnSpc>
                <a:spcPct val="80000"/>
              </a:lnSpc>
            </a:pPr>
            <a:endParaRPr lang="en-GB" altLang="it-IT" sz="10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82148CA3-007C-459B-8949-5629531766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4871FF-B733-496F-AD1F-818C3F455A47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12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52B5CB6-95B8-4C52-8563-B3C4E4A6CF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B351839-157E-4209-A238-33CA80DA9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9817530-3AC8-48F6-91F4-CC82E8DC30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0A33D4-57C1-4EAD-937D-1F1FB3873A43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13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D175E1B-6283-41CC-BC57-E7670092BB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61CC84CB-1C60-4F57-ACB5-CC55F5738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it-IT" sz="10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7E3313E7-0C36-49DA-8257-E75C62F74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7C46A9-6340-4B3E-9423-0044576BF2C3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14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EDE66AA8-822D-4475-9BF7-8AC227B51D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A4B8D74-4F69-41E0-8296-E41F3544C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b="1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A6A3FFDC-54AB-4FED-9539-D2C35BE06B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755FD1-10E0-4001-B563-A3D875D2B94F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15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8C01F246-9225-41B0-8AD1-22D6FBDE7D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BB93471-3D99-4A45-AFB6-553C22729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DF12DE33-B8DA-4ACE-997C-BD161D750A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5D5308-5EB7-4DA7-ACEE-2902D52D8109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16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2664AD08-DB46-4AAD-993D-F114ED50A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5EC8FA72-17EC-43C4-9A52-A3C5DA3FC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3DB60EFE-1F09-4BF4-8308-C006C97785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E46D41-A613-442E-A81C-C6A743B8E1E5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17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E427F678-A4D5-4E1A-97AF-65D3C9ACA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0FF8E83-8CB7-4A64-B210-4226ADE715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0C8CE8DA-61F4-4078-8C89-C5CDF46C2E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599C0A-A694-4F97-B6AE-235B2AC8876A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18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0D47C254-5487-497C-AF30-D1D7DEEE9C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590CDCAF-B33D-453A-ACC4-ED871A40C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it-IT" sz="9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79C25AE-7722-4864-9399-AFF476724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055D2F-8347-4B2E-B5D5-AB309BED7003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19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D4A05F3F-BBD1-439C-B682-F1D1A33C00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48B135A2-51BE-4674-A5AA-06DC13C7E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it-IT" sz="9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CF88BC41-4546-4517-9C49-FD56F3CF0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F0CC27-99FA-4F62-B6EE-3E583E1D10DE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6A9FB1E-7DF2-4425-966E-675DBAA1B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57CB52F5-1927-4F04-BBA9-4E024978F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8045141B-6FCD-445A-A3C6-68BF5190BB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6119E9-A59F-43D8-96C9-ED36F6024B41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20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CBC14BC9-7C13-4712-8655-606714B23F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5612C083-DCC3-4E29-8E09-C5F52F7DF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dirty="0"/>
          </a:p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A09DA072-4ABE-4864-ABEA-C0F445C3E5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19D289-02A7-486B-92A2-563A2212435A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21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B61FEDF-9BB9-4F41-B5F3-C001AC1BA5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2CAF3955-5C0A-4071-BB3F-8234A5D77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42D47B37-4925-4840-AA74-BC949786AD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F3F2D2-256A-429F-8E1F-351239E2B156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22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A85871FD-EA2C-4D21-B07D-4058AC73B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AD1E1A7D-05D8-43C2-AAFD-4648221E4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dirty="0"/>
          </a:p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0CB98A7D-CFFD-414B-A289-04EFBEB057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23D5EB-6E85-4653-B386-338B7C35E4CB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23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6A1F464A-F215-4AAD-9980-4604C9535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72E13FC2-B1A7-4822-BED1-BC00E5972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F3AD2963-6E61-4800-9AD8-1084F7FF73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5D5EA1-C55D-4087-A405-29BD0B809414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24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7587" name="Rectangle 7">
            <a:extLst>
              <a:ext uri="{FF2B5EF4-FFF2-40B4-BE49-F238E27FC236}">
                <a16:creationId xmlns:a16="http://schemas.microsoft.com/office/drawing/2014/main" id="{867414C3-CE61-41E8-A0A9-EF0C52B1A35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2CB44551-35AE-46F9-A55C-C273C1CBE545}" type="slidenum">
              <a:rPr lang="it-IT" altLang="it-IT" sz="1200"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24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id="{A71F630D-C6F3-406C-9855-2A910820D4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5213" cy="3656012"/>
          </a:xfrm>
          <a:ln/>
        </p:spPr>
      </p:sp>
      <p:sp>
        <p:nvSpPr>
          <p:cNvPr id="67589" name="Rectangle 3">
            <a:extLst>
              <a:ext uri="{FF2B5EF4-FFF2-40B4-BE49-F238E27FC236}">
                <a16:creationId xmlns:a16="http://schemas.microsoft.com/office/drawing/2014/main" id="{DBFAAD65-ED24-48B9-A1E4-1D51DA6A3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6025" cy="4387850"/>
          </a:xfrm>
          <a:noFill/>
        </p:spPr>
        <p:txBody>
          <a:bodyPr lIns="91440" tIns="45720" rIns="91440" bIns="45720"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BD9992F4-8418-47BC-BD2D-98DEA0CE2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E482B8-B605-4278-A0C1-6A8459091685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25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8611" name="Rectangle 7">
            <a:extLst>
              <a:ext uri="{FF2B5EF4-FFF2-40B4-BE49-F238E27FC236}">
                <a16:creationId xmlns:a16="http://schemas.microsoft.com/office/drawing/2014/main" id="{4A0AB7C9-EF1B-4606-9C4A-73C0148F27D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BDB615BD-EF64-42B6-BCF2-3B9E7B015ED5}" type="slidenum">
              <a:rPr lang="it-IT" altLang="it-IT" sz="1200"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55475BD2-7D26-4F4A-865E-D98547FB8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5213" cy="3656012"/>
          </a:xfrm>
          <a:ln/>
        </p:spPr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F112F2B3-FEF0-42E5-AECF-94870E931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6025" cy="4387850"/>
          </a:xfrm>
          <a:noFill/>
        </p:spPr>
        <p:txBody>
          <a:bodyPr lIns="91440" tIns="45720" rIns="91440" bIns="45720"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ADFB14D5-14E1-4FFE-BD77-1850532DA2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F8D34B-0C59-41BD-91A6-2695EFD13711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26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9635" name="Rectangle 7">
            <a:extLst>
              <a:ext uri="{FF2B5EF4-FFF2-40B4-BE49-F238E27FC236}">
                <a16:creationId xmlns:a16="http://schemas.microsoft.com/office/drawing/2014/main" id="{C85D607E-764E-49BA-B816-81B6A7F7EB6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43822514-E43F-4263-ABDB-EF9FB9099DDE}" type="slidenum">
              <a:rPr lang="it-IT" altLang="it-IT" sz="1200"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26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33154655-C31E-4985-8A6D-FA43840407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5213" cy="3656012"/>
          </a:xfrm>
          <a:ln/>
        </p:spPr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CF7D4078-90C4-45DE-82A1-7BB6A68C8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6025" cy="4387850"/>
          </a:xfrm>
          <a:noFill/>
        </p:spPr>
        <p:txBody>
          <a:bodyPr lIns="91440" tIns="45720" rIns="91440" bIns="45720"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9637D488-2CFF-4E78-B913-F385EE1EC2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33242A-702A-43C8-92DC-A38A5A0D190A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27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70659" name="Rectangle 7">
            <a:extLst>
              <a:ext uri="{FF2B5EF4-FFF2-40B4-BE49-F238E27FC236}">
                <a16:creationId xmlns:a16="http://schemas.microsoft.com/office/drawing/2014/main" id="{A519C9CB-C5A4-4FA1-87ED-D07E227CFA3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A13DE6D0-F667-4627-B565-C98D251AD3AE}" type="slidenum">
              <a:rPr lang="it-IT" altLang="it-IT" sz="1200"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27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id="{FF19BEE7-2AED-4A2B-B42E-B8A18DAE5E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5213" cy="3656012"/>
          </a:xfrm>
          <a:ln/>
        </p:spPr>
      </p:sp>
      <p:sp>
        <p:nvSpPr>
          <p:cNvPr id="70661" name="Rectangle 3">
            <a:extLst>
              <a:ext uri="{FF2B5EF4-FFF2-40B4-BE49-F238E27FC236}">
                <a16:creationId xmlns:a16="http://schemas.microsoft.com/office/drawing/2014/main" id="{A3DE7EED-4A88-4296-968F-9491C54E38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6025" cy="4387850"/>
          </a:xfrm>
          <a:noFill/>
        </p:spPr>
        <p:txBody>
          <a:bodyPr lIns="91440" tIns="45720" rIns="91440" bIns="45720"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AD538B4B-9E90-4274-B090-069D37281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A59776-915D-498C-9687-CB13EF56EEA2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28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71683" name="Rectangle 7">
            <a:extLst>
              <a:ext uri="{FF2B5EF4-FFF2-40B4-BE49-F238E27FC236}">
                <a16:creationId xmlns:a16="http://schemas.microsoft.com/office/drawing/2014/main" id="{86F1D6F6-BA4A-4D06-8CC7-EA8B077FE63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D91CC28D-D5DE-4287-A9A6-5F39CBFC2300}" type="slidenum">
              <a:rPr lang="it-IT" altLang="it-IT" sz="1200"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28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id="{81D83197-FB95-4E39-86BA-0389BD79CD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5213" cy="3656012"/>
          </a:xfrm>
          <a:ln/>
        </p:spPr>
      </p:sp>
      <p:sp>
        <p:nvSpPr>
          <p:cNvPr id="71685" name="Rectangle 3">
            <a:extLst>
              <a:ext uri="{FF2B5EF4-FFF2-40B4-BE49-F238E27FC236}">
                <a16:creationId xmlns:a16="http://schemas.microsoft.com/office/drawing/2014/main" id="{5C967BE1-6720-4FC0-8340-32D5AB240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6025" cy="4387850"/>
          </a:xfrm>
          <a:noFill/>
        </p:spPr>
        <p:txBody>
          <a:bodyPr lIns="91440" tIns="45720" rIns="91440" bIns="45720"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842C95F3-A243-4524-83CB-839B473B5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142CC5-2E87-4876-A311-E5CD6E462709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29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72707" name="Rectangle 7">
            <a:extLst>
              <a:ext uri="{FF2B5EF4-FFF2-40B4-BE49-F238E27FC236}">
                <a16:creationId xmlns:a16="http://schemas.microsoft.com/office/drawing/2014/main" id="{91120431-A66C-4069-8DEE-FD582E5423A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9ABB892C-239A-4E66-B75B-C895C3FF90C2}" type="slidenum">
              <a:rPr lang="it-IT" altLang="it-IT" sz="1200"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D0CDD95A-790F-41E9-80C3-66B67BA6CE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5213" cy="3656012"/>
          </a:xfrm>
          <a:ln/>
        </p:spPr>
      </p:sp>
      <p:sp>
        <p:nvSpPr>
          <p:cNvPr id="72709" name="Rectangle 3">
            <a:extLst>
              <a:ext uri="{FF2B5EF4-FFF2-40B4-BE49-F238E27FC236}">
                <a16:creationId xmlns:a16="http://schemas.microsoft.com/office/drawing/2014/main" id="{107E5071-0FC8-44C0-8B78-2C8D19E70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6025" cy="4387850"/>
          </a:xfrm>
          <a:noFill/>
        </p:spPr>
        <p:txBody>
          <a:bodyPr lIns="91440" tIns="45720" rIns="91440" bIns="45720"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288DA5A-F0D0-4C2F-94AE-3982C319B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109B33-6EBE-4ED0-AB06-1E0CD64CF320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3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F299288-949A-49D5-B4FB-2C2C289B0E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E1F3826D-606C-4188-A446-A9204C82D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A5F2902-3824-473C-A65B-A58AEE4D05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C8ABEA-64C9-4419-B102-BDDBE3A834C3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4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0C1AC23-9463-4E15-B2AE-A8EF04A19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8688568-A8A4-426C-B14B-78154225E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it-IT" sz="8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01639B1-C7B1-4390-B6CC-F8ED259149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F13B7B-2E24-4EE6-A56C-6CA56B1F4CFF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5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32559A2-A641-4D6C-B639-3991F960B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3DA6D98-0AD3-435C-8123-72C7068CC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1699CB0-07B1-4FB9-9922-73B0A34C4B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426B92-BB81-4706-AB0E-A07F36BD6129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0485426-7F0C-4C0A-8990-DE9FC636D1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EA8FA3A-E28C-4E74-A160-25BEF8B43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it-IT" sz="8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A5AA3434-1182-48E0-BAF9-55D9D8A8D6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0789C2-A649-4B5F-AC80-642D4B843549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7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FE7503F3-E9C7-4F65-A9D6-673ABE556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BF0FE573-EA31-49C7-9049-5A53AB4D1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it-IT" sz="8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240FD87-E0C9-492A-891B-4AEFF6702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A6A272-280A-44E2-A98E-EE900FAB2C36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8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CA51E2F-FB62-4444-9BF2-8F5DC0C9DF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3AB756F-8C5F-4840-9823-9CF9C9BB4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0C61E78E-F6E0-4818-85F5-37B110A7C0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4FFE63-9D80-4E4F-AC50-F40FBFB1B1EA}" type="slidenum">
              <a:rPr lang="it-IT" altLang="it-IT" sz="1200">
                <a:latin typeface="Times New Roman" panose="02020603050405020304" pitchFamily="18" charset="0"/>
              </a:rPr>
              <a:pPr eaLnBrk="1" hangingPunct="1"/>
              <a:t>9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BB27E614-298B-4D9A-B56C-B5B2B798C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DA3D9F8B-1F74-4C97-8F14-22958F771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it-IT" sz="8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5F0C718-4B88-40E1-A9CC-22A0EA744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kumimoji="1" lang="en-GB" altLang="it-IT" sz="2400">
              <a:latin typeface="Times New Roman" panose="02020603050405020304" pitchFamily="18" charset="0"/>
            </a:endParaRP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95675F02-D562-4737-93E9-6422A80E66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7208E8FB-9F0E-4F12-A8BA-A183FA20FE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5" name="Group 55">
            <a:extLst>
              <a:ext uri="{FF2B5EF4-FFF2-40B4-BE49-F238E27FC236}">
                <a16:creationId xmlns:a16="http://schemas.microsoft.com/office/drawing/2014/main" id="{00FEFF49-28CC-4888-8DC7-CA8E1AC0173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716463" y="3908425"/>
            <a:ext cx="4176712" cy="1249363"/>
            <a:chOff x="2971" y="2462"/>
            <a:chExt cx="2631" cy="787"/>
          </a:xfrm>
        </p:grpSpPr>
        <p:graphicFrame>
          <p:nvGraphicFramePr>
            <p:cNvPr id="6" name="Object 14">
              <a:extLst>
                <a:ext uri="{FF2B5EF4-FFF2-40B4-BE49-F238E27FC236}">
                  <a16:creationId xmlns:a16="http://schemas.microsoft.com/office/drawing/2014/main" id="{70A0C90A-98EC-49AC-B3A4-2E1955C8D2E2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2971" y="2462"/>
            <a:ext cx="363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82" name="Immagine" r:id="rId3" imgW="324072" imgH="324072" progId="Word.Picture.8">
                    <p:embed/>
                  </p:oleObj>
                </mc:Choice>
                <mc:Fallback>
                  <p:oleObj name="Immagine" r:id="rId3" imgW="324072" imgH="324072" progId="Word.Picture.8">
                    <p:embed/>
                    <p:pic>
                      <p:nvPicPr>
                        <p:cNvPr id="2071" name="Object 14">
                          <a:extLst>
                            <a:ext uri="{FF2B5EF4-FFF2-40B4-BE49-F238E27FC236}">
                              <a16:creationId xmlns:a16="http://schemas.microsoft.com/office/drawing/2014/main" id="{5CDCBCD6-7E79-4AB1-98DA-650E611138A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462"/>
                          <a:ext cx="363" cy="36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339966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16">
              <a:extLst>
                <a:ext uri="{FF2B5EF4-FFF2-40B4-BE49-F238E27FC236}">
                  <a16:creationId xmlns:a16="http://schemas.microsoft.com/office/drawing/2014/main" id="{E5D14793-65DF-4CB5-85BE-B9281E4DB1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0" y="2689"/>
              <a:ext cx="2132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None/>
              </a:pPr>
              <a:r>
                <a:rPr lang="it-IT" altLang="it-IT" sz="2800" b="1">
                  <a:solidFill>
                    <a:srgbClr val="000000"/>
                  </a:solidFill>
                </a:rPr>
                <a:t>Mercati finanziari e modello IS-LM</a:t>
              </a:r>
            </a:p>
          </p:txBody>
        </p:sp>
      </p:grpSp>
      <p:grpSp>
        <p:nvGrpSpPr>
          <p:cNvPr id="8" name="Group 25">
            <a:extLst>
              <a:ext uri="{FF2B5EF4-FFF2-40B4-BE49-F238E27FC236}">
                <a16:creationId xmlns:a16="http://schemas.microsoft.com/office/drawing/2014/main" id="{A9391888-5F34-42E6-B788-CC19B211439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476375" y="2708275"/>
            <a:ext cx="3095625" cy="763588"/>
            <a:chOff x="930" y="1126"/>
            <a:chExt cx="1950" cy="481"/>
          </a:xfrm>
        </p:grpSpPr>
        <p:grpSp>
          <p:nvGrpSpPr>
            <p:cNvPr id="9" name="Group 19">
              <a:extLst>
                <a:ext uri="{FF2B5EF4-FFF2-40B4-BE49-F238E27FC236}">
                  <a16:creationId xmlns:a16="http://schemas.microsoft.com/office/drawing/2014/main" id="{176FF6E3-9046-4F0B-961F-CC7C0EE0867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800000">
              <a:off x="930" y="1153"/>
              <a:ext cx="1950" cy="454"/>
              <a:chOff x="2288" y="3080"/>
              <a:chExt cx="3072" cy="201"/>
            </a:xfrm>
          </p:grpSpPr>
          <p:sp>
            <p:nvSpPr>
              <p:cNvPr id="11" name="AutoShape 20">
                <a:extLst>
                  <a:ext uri="{FF2B5EF4-FFF2-40B4-BE49-F238E27FC236}">
                    <a16:creationId xmlns:a16="http://schemas.microsoft.com/office/drawing/2014/main" id="{D28488E1-44CC-4709-BB3C-65872B8BF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288" y="3080"/>
                <a:ext cx="2914" cy="200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2" name="AutoShape 21">
                <a:extLst>
                  <a:ext uri="{FF2B5EF4-FFF2-40B4-BE49-F238E27FC236}">
                    <a16:creationId xmlns:a16="http://schemas.microsoft.com/office/drawing/2014/main" id="{FFB39725-6CB2-4095-9A6C-CACCB44D3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6" y="3080"/>
                <a:ext cx="164" cy="201"/>
              </a:xfrm>
              <a:prstGeom prst="flowChartDelay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10" name="Text Box 24">
              <a:extLst>
                <a:ext uri="{FF2B5EF4-FFF2-40B4-BE49-F238E27FC236}">
                  <a16:creationId xmlns:a16="http://schemas.microsoft.com/office/drawing/2014/main" id="{03DDDF2A-0ADC-48EA-86E7-A8FA45F891ED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202" y="1126"/>
              <a:ext cx="1678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it-IT" sz="3400"/>
                <a:t>ECONOMIA</a:t>
              </a:r>
            </a:p>
          </p:txBody>
        </p:sp>
      </p:grpSp>
      <p:grpSp>
        <p:nvGrpSpPr>
          <p:cNvPr id="13" name="Group 54">
            <a:extLst>
              <a:ext uri="{FF2B5EF4-FFF2-40B4-BE49-F238E27FC236}">
                <a16:creationId xmlns:a16="http://schemas.microsoft.com/office/drawing/2014/main" id="{6E5DD57F-71B4-4B94-9967-43C64363DCF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716463" y="1365250"/>
            <a:ext cx="4002087" cy="1200150"/>
            <a:chOff x="2971" y="860"/>
            <a:chExt cx="2521" cy="756"/>
          </a:xfrm>
        </p:grpSpPr>
        <p:graphicFrame>
          <p:nvGraphicFramePr>
            <p:cNvPr id="14" name="Object 12">
              <a:extLst>
                <a:ext uri="{FF2B5EF4-FFF2-40B4-BE49-F238E27FC236}">
                  <a16:creationId xmlns:a16="http://schemas.microsoft.com/office/drawing/2014/main" id="{591EFF28-54E2-4174-A0A8-F8F727A79723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2971" y="860"/>
            <a:ext cx="363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83" name="Immagine" r:id="rId5" imgW="457581" imgH="447683" progId="Word.Picture.8">
                    <p:embed/>
                  </p:oleObj>
                </mc:Choice>
                <mc:Fallback>
                  <p:oleObj name="Immagine" r:id="rId5" imgW="457581" imgH="447683" progId="Word.Picture.8">
                    <p:embed/>
                    <p:pic>
                      <p:nvPicPr>
                        <p:cNvPr id="2065" name="Object 12">
                          <a:extLst>
                            <a:ext uri="{FF2B5EF4-FFF2-40B4-BE49-F238E27FC236}">
                              <a16:creationId xmlns:a16="http://schemas.microsoft.com/office/drawing/2014/main" id="{FEAE395A-795D-4018-BFC3-1C7021F1665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860"/>
                          <a:ext cx="363" cy="35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339966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E22AE217-BD8B-47A3-8516-61BAE05D2D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15" y="1056"/>
              <a:ext cx="19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None/>
              </a:pPr>
              <a:r>
                <a:rPr lang="it-IT" altLang="it-IT" sz="2800" b="1">
                  <a:solidFill>
                    <a:srgbClr val="000000"/>
                  </a:solidFill>
                </a:rPr>
                <a:t>Macroeconomia: modelli e politiche</a:t>
              </a:r>
            </a:p>
          </p:txBody>
        </p:sp>
      </p:grpSp>
      <p:grpSp>
        <p:nvGrpSpPr>
          <p:cNvPr id="16" name="Group 53">
            <a:extLst>
              <a:ext uri="{FF2B5EF4-FFF2-40B4-BE49-F238E27FC236}">
                <a16:creationId xmlns:a16="http://schemas.microsoft.com/office/drawing/2014/main" id="{D12F2389-6508-4176-8EB0-F7C98A3DFA0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557713" y="2695575"/>
            <a:ext cx="3959225" cy="776288"/>
            <a:chOff x="2871" y="1698"/>
            <a:chExt cx="2494" cy="489"/>
          </a:xfrm>
        </p:grpSpPr>
        <p:grpSp>
          <p:nvGrpSpPr>
            <p:cNvPr id="17" name="Group 5">
              <a:extLst>
                <a:ext uri="{FF2B5EF4-FFF2-40B4-BE49-F238E27FC236}">
                  <a16:creationId xmlns:a16="http://schemas.microsoft.com/office/drawing/2014/main" id="{257A7738-B9AC-41C8-B58D-803D9546779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871" y="1735"/>
              <a:ext cx="2132" cy="452"/>
              <a:chOff x="2288" y="3080"/>
              <a:chExt cx="3072" cy="201"/>
            </a:xfrm>
          </p:grpSpPr>
          <p:sp>
            <p:nvSpPr>
              <p:cNvPr id="19" name="AutoShape 6">
                <a:extLst>
                  <a:ext uri="{FF2B5EF4-FFF2-40B4-BE49-F238E27FC236}">
                    <a16:creationId xmlns:a16="http://schemas.microsoft.com/office/drawing/2014/main" id="{B93913C6-04BC-4C43-8536-2AA88662A8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flipH="1">
                <a:off x="2288" y="3080"/>
                <a:ext cx="2914" cy="200"/>
              </a:xfrm>
              <a:prstGeom prst="roundRect">
                <a:avLst>
                  <a:gd name="adj" fmla="val 0"/>
                </a:avLst>
              </a:prstGeom>
              <a:solidFill>
                <a:srgbClr val="3399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0" name="AutoShape 7">
                <a:extLst>
                  <a:ext uri="{FF2B5EF4-FFF2-40B4-BE49-F238E27FC236}">
                    <a16:creationId xmlns:a16="http://schemas.microsoft.com/office/drawing/2014/main" id="{6CBB7C6F-7871-4D4E-8AD2-A71FB3E344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196" y="3080"/>
                <a:ext cx="164" cy="201"/>
              </a:xfrm>
              <a:prstGeom prst="flowChartDelay">
                <a:avLst/>
              </a:prstGeom>
              <a:solidFill>
                <a:srgbClr val="3399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18" name="Text Box 32">
              <a:extLst>
                <a:ext uri="{FF2B5EF4-FFF2-40B4-BE49-F238E27FC236}">
                  <a16:creationId xmlns:a16="http://schemas.microsoft.com/office/drawing/2014/main" id="{04B88C4D-D1FD-458E-AD3A-657F4A6571B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052" y="1698"/>
              <a:ext cx="2313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it-IT" sz="3400" b="1">
                  <a:solidFill>
                    <a:schemeClr val="bg1"/>
                  </a:solidFill>
                </a:rPr>
                <a:t>ECONOMIA</a:t>
              </a:r>
            </a:p>
          </p:txBody>
        </p:sp>
      </p:grpSp>
      <p:sp>
        <p:nvSpPr>
          <p:cNvPr id="21" name="Rectangle 8">
            <a:extLst>
              <a:ext uri="{FF2B5EF4-FFF2-40B4-BE49-F238E27FC236}">
                <a16:creationId xmlns:a16="http://schemas.microsoft.com/office/drawing/2014/main" id="{C686B8D8-5792-444C-8F81-B42F8C9E36A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667000" y="6553200"/>
            <a:ext cx="19050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288D9DA3-32BD-4E46-8C25-495DC04B2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5195888" y="6553200"/>
            <a:ext cx="3279775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131EBEDD-0D29-42DA-B5B5-3CB6F5057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5962650"/>
            <a:ext cx="587375" cy="885825"/>
          </a:xfrm>
        </p:spPr>
        <p:txBody>
          <a:bodyPr anchorCtr="0"/>
          <a:lstStyle>
            <a:lvl1pPr>
              <a:defRPr/>
            </a:lvl1pPr>
          </a:lstStyle>
          <a:p>
            <a:fld id="{1871207B-9D7F-47D6-9675-8B0CBE4541D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0731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D20385E-7C8C-4B79-9512-E21FBF36F2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5B188-FCAE-4B9E-8093-1E6701B222E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133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57338"/>
            <a:ext cx="2057400" cy="45688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57338"/>
            <a:ext cx="6019800" cy="4568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34F775C-D8BA-4E18-89E5-959BE76EC7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CFB88-A685-4332-ABC2-D3DCA221E22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1495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80027F-F8D0-449C-818C-71D80AC49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lnSpc>
                <a:spcPct val="120000"/>
              </a:lnSpc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3A55BB-2524-47A6-BCB2-7AE91F06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lnSpc>
                <a:spcPct val="120000"/>
              </a:lnSpc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D49AC-96B0-45DD-9CB1-D8E4DCA7C7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FE9E-57C4-427F-9D70-0B0C44DCFF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210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85F60F5-D4BC-44EE-B691-85211FEA101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5C6DE-800A-46DF-8BC4-BF72F8CDA82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526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C1ED1B7-60AB-4FA3-B04B-260E93E5F7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9DDC2-1FAF-4B1F-B360-09455749CE7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5159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E9B547F-1A99-437B-A68A-222CD6D4437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F0BED-76D1-4736-B62D-B28A0B6B11F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992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E7B0E97-0444-4DCF-98DA-461255AFCC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DB9E3-DAD2-477E-901C-1E9D09266FD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68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F5F0E8D-DD5C-43EF-9884-79A440E1F4E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96BDE-B267-4930-AE06-24A43388DBE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17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892D0A2B-4662-44D2-A531-67EAC328A4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14248-EF08-4699-ACE1-3711A4E3266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948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767E907-2EA8-43D9-A5F4-1983A09DDA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1C737-E5E8-42FA-9BFD-F24B5EC37A9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654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AB6FEE5-3386-47D0-8FCC-447A9536E9D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E77AA-597C-40BB-8E50-AEDC63A8302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4740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92DEA30-ED2C-4DC0-8AF5-F3F05C47234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7" name="Rectangle 3">
              <a:extLst>
                <a:ext uri="{FF2B5EF4-FFF2-40B4-BE49-F238E27FC236}">
                  <a16:creationId xmlns:a16="http://schemas.microsoft.com/office/drawing/2014/main" id="{0A83AA1E-762C-448F-832C-24030CA0F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8" name="Rectangle 4">
              <a:extLst>
                <a:ext uri="{FF2B5EF4-FFF2-40B4-BE49-F238E27FC236}">
                  <a16:creationId xmlns:a16="http://schemas.microsoft.com/office/drawing/2014/main" id="{2E017B89-7546-4F83-ABCB-868FA226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4106" name="Rectangle 10">
            <a:extLst>
              <a:ext uri="{FF2B5EF4-FFF2-40B4-BE49-F238E27FC236}">
                <a16:creationId xmlns:a16="http://schemas.microsoft.com/office/drawing/2014/main" id="{32758EA7-B0D1-40EB-9E6E-9E90DE8CF1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ct val="0"/>
              </a:spcBef>
              <a:defRPr sz="2600" b="1">
                <a:solidFill>
                  <a:schemeClr val="bg1"/>
                </a:solidFill>
              </a:defRPr>
            </a:lvl1pPr>
          </a:lstStyle>
          <a:p>
            <a:fld id="{6B428101-116D-4FF9-A72D-80DE4C8F1D9B}" type="slidenum">
              <a:rPr lang="it-IT" altLang="it-IT"/>
              <a:pPr/>
              <a:t>‹N›</a:t>
            </a:fld>
            <a:endParaRPr lang="it-IT" altLang="it-IT"/>
          </a:p>
        </p:txBody>
      </p:sp>
      <p:grpSp>
        <p:nvGrpSpPr>
          <p:cNvPr id="1028" name="Group 11">
            <a:extLst>
              <a:ext uri="{FF2B5EF4-FFF2-40B4-BE49-F238E27FC236}">
                <a16:creationId xmlns:a16="http://schemas.microsoft.com/office/drawing/2014/main" id="{D8D31CBA-5C80-4E51-8D66-F16E9132348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258888" y="1484313"/>
            <a:ext cx="7391400" cy="576262"/>
            <a:chOff x="144" y="1248"/>
            <a:chExt cx="4656" cy="201"/>
          </a:xfrm>
        </p:grpSpPr>
        <p:sp>
          <p:nvSpPr>
            <p:cNvPr id="1035" name="AutoShape 12">
              <a:extLst>
                <a:ext uri="{FF2B5EF4-FFF2-40B4-BE49-F238E27FC236}">
                  <a16:creationId xmlns:a16="http://schemas.microsoft.com/office/drawing/2014/main" id="{877309C5-416A-4EB6-BAA9-B299D6127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6" name="AutoShape 13">
              <a:extLst>
                <a:ext uri="{FF2B5EF4-FFF2-40B4-BE49-F238E27FC236}">
                  <a16:creationId xmlns:a16="http://schemas.microsoft.com/office/drawing/2014/main" id="{A8333739-E0A7-4161-907F-CC539534A9C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grpSp>
        <p:nvGrpSpPr>
          <p:cNvPr id="1029" name="Group 32">
            <a:extLst>
              <a:ext uri="{FF2B5EF4-FFF2-40B4-BE49-F238E27FC236}">
                <a16:creationId xmlns:a16="http://schemas.microsoft.com/office/drawing/2014/main" id="{E20CC82C-4C6B-4E00-AD38-39E38876125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276600" y="260350"/>
            <a:ext cx="5867400" cy="590550"/>
            <a:chOff x="2064" y="164"/>
            <a:chExt cx="3696" cy="372"/>
          </a:xfrm>
        </p:grpSpPr>
        <p:graphicFrame>
          <p:nvGraphicFramePr>
            <p:cNvPr id="1033" name="Object 14">
              <a:extLst>
                <a:ext uri="{FF2B5EF4-FFF2-40B4-BE49-F238E27FC236}">
                  <a16:creationId xmlns:a16="http://schemas.microsoft.com/office/drawing/2014/main" id="{EC658879-4A23-40F9-9787-76CEA3B688FD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2064" y="164"/>
            <a:ext cx="294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Immagine" r:id="rId16" imgW="324072" imgH="324072" progId="Word.Picture.8">
                    <p:embed/>
                  </p:oleObj>
                </mc:Choice>
                <mc:Fallback>
                  <p:oleObj name="Immagine" r:id="rId16" imgW="324072" imgH="324072" progId="Word.Picture.8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64"/>
                          <a:ext cx="294" cy="29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339966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" name="Rectangle 16">
              <a:extLst>
                <a:ext uri="{FF2B5EF4-FFF2-40B4-BE49-F238E27FC236}">
                  <a16:creationId xmlns:a16="http://schemas.microsoft.com/office/drawing/2014/main" id="{97AE28C7-90D0-4BDC-85F2-32025EBA12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1" y="286"/>
              <a:ext cx="33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None/>
              </a:pPr>
              <a:r>
                <a:rPr lang="it-IT" altLang="it-IT" b="1"/>
                <a:t>Mercati finanziari e modello IS-LM</a:t>
              </a:r>
            </a:p>
          </p:txBody>
        </p:sp>
      </p:grpSp>
      <p:sp>
        <p:nvSpPr>
          <p:cNvPr id="1030" name="Text Box 19">
            <a:extLst>
              <a:ext uri="{FF2B5EF4-FFF2-40B4-BE49-F238E27FC236}">
                <a16:creationId xmlns:a16="http://schemas.microsoft.com/office/drawing/2014/main" id="{97602278-34D6-4E9A-B321-ACB1BD8900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9750" y="115888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b="1"/>
              <a:t>ECONOMIA</a:t>
            </a:r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DF8162D3-7BA6-40B3-840E-CF90CF2B39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1913" y="1557338"/>
            <a:ext cx="6913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it-IT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A03CA688-234D-48F9-B72B-DF25BE12D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985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Figura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  <p:bldP spid="4118" grpId="0"/>
    </p:bld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1F16F3E5-B8EA-4FDB-B4E0-56984945D7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8313" y="4076700"/>
            <a:ext cx="835183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ISTITUZIONI DI ECONOMIA POLITICA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Luca Cattani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Capitolo 9: Il modello IS-LM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it-IT" altLang="it-I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dicmebre</a:t>
            </a:r>
            <a:r>
              <a:rPr lang="it-IT" alt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</a:p>
        </p:txBody>
      </p:sp>
      <p:pic>
        <p:nvPicPr>
          <p:cNvPr id="19459" name="Picture 4" descr="SigilloLogoLAST_WhiteOK">
            <a:extLst>
              <a:ext uri="{FF2B5EF4-FFF2-40B4-BE49-F238E27FC236}">
                <a16:creationId xmlns:a16="http://schemas.microsoft.com/office/drawing/2014/main" id="{A5727B46-C204-4494-BCF2-3048E7679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2513"/>
            <a:ext cx="6264275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3">
            <a:extLst>
              <a:ext uri="{FF2B5EF4-FFF2-40B4-BE49-F238E27FC236}">
                <a16:creationId xmlns:a16="http://schemas.microsoft.com/office/drawing/2014/main" id="{E0A82E2A-26CA-491F-BA15-5F2FC09823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B3E539-32B4-4D15-A93A-503E0744598B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10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005620" name="Text Box 52">
            <a:extLst>
              <a:ext uri="{FF2B5EF4-FFF2-40B4-BE49-F238E27FC236}">
                <a16:creationId xmlns:a16="http://schemas.microsoft.com/office/drawing/2014/main" id="{BC1A6860-76A9-45C1-BC9D-211E6D635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2087563"/>
            <a:ext cx="223202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Sia 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 un nuovo tasso di interesse</a:t>
            </a:r>
          </a:p>
          <a:p>
            <a:pPr algn="ctr" eaLnBrk="1" hangingPunct="1"/>
            <a:r>
              <a:rPr lang="it-IT" altLang="it-IT" sz="1700" b="1" i="1"/>
              <a:t>i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 &gt; 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</a:t>
            </a:r>
          </a:p>
          <a:p>
            <a:pPr algn="ctr" eaLnBrk="1" hangingPunct="1"/>
            <a:r>
              <a:rPr lang="it-IT" altLang="it-IT" sz="1700" b="1" i="1"/>
              <a:t>I</a:t>
            </a:r>
            <a:r>
              <a:rPr lang="it-IT" altLang="it-IT" sz="1700"/>
              <a:t>(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), … </a:t>
            </a:r>
            <a:r>
              <a:rPr lang="it-IT" altLang="it-IT" sz="1700" b="1" i="1"/>
              <a:t>DA</a:t>
            </a:r>
            <a:r>
              <a:rPr lang="it-IT" altLang="it-IT" sz="1700"/>
              <a:t>(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) </a:t>
            </a:r>
            <a:r>
              <a:rPr lang="it-IT" altLang="it-IT" b="1">
                <a:solidFill>
                  <a:srgbClr val="FF3300"/>
                </a:solidFill>
              </a:rPr>
              <a:t>&lt;</a:t>
            </a:r>
          </a:p>
          <a:p>
            <a:pPr algn="ctr" eaLnBrk="1" hangingPunct="1"/>
            <a:r>
              <a:rPr lang="it-IT" altLang="it-IT" sz="1700" b="1" i="1"/>
              <a:t>I</a:t>
            </a:r>
            <a:r>
              <a:rPr lang="it-IT" altLang="it-IT" sz="1700" b="1"/>
              <a:t>(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 b="1"/>
              <a:t>)</a:t>
            </a:r>
            <a:r>
              <a:rPr lang="it-IT" altLang="it-IT" sz="1700"/>
              <a:t>, … </a:t>
            </a:r>
            <a:r>
              <a:rPr lang="it-IT" altLang="it-IT" sz="1700" b="1" i="1"/>
              <a:t>DA</a:t>
            </a:r>
            <a:r>
              <a:rPr lang="it-IT" altLang="it-IT" sz="1700" b="1"/>
              <a:t>(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 b="1"/>
              <a:t>)</a:t>
            </a: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EF93A2EE-A545-485A-8F3A-CC3D052A0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3.1. La costruzione grafica della curva 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IS</a:t>
            </a:r>
            <a:b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Figura 2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005571" name="Group 3">
            <a:extLst>
              <a:ext uri="{FF2B5EF4-FFF2-40B4-BE49-F238E27FC236}">
                <a16:creationId xmlns:a16="http://schemas.microsoft.com/office/drawing/2014/main" id="{63CB4C10-12E6-4803-9430-FFF007397954}"/>
              </a:ext>
            </a:extLst>
          </p:cNvPr>
          <p:cNvGrpSpPr>
            <a:grpSpLocks/>
          </p:cNvGrpSpPr>
          <p:nvPr/>
        </p:nvGrpSpPr>
        <p:grpSpPr bwMode="auto">
          <a:xfrm>
            <a:off x="3319463" y="4951413"/>
            <a:ext cx="3625850" cy="1460500"/>
            <a:chOff x="2091" y="3119"/>
            <a:chExt cx="2284" cy="920"/>
          </a:xfrm>
        </p:grpSpPr>
        <p:sp>
          <p:nvSpPr>
            <p:cNvPr id="12340" name="Line 4">
              <a:extLst>
                <a:ext uri="{FF2B5EF4-FFF2-40B4-BE49-F238E27FC236}">
                  <a16:creationId xmlns:a16="http://schemas.microsoft.com/office/drawing/2014/main" id="{85DAB713-C198-47FE-9C12-61240A3BF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1" y="3119"/>
              <a:ext cx="1846" cy="8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41" name="Text Box 5">
              <a:extLst>
                <a:ext uri="{FF2B5EF4-FFF2-40B4-BE49-F238E27FC236}">
                  <a16:creationId xmlns:a16="http://schemas.microsoft.com/office/drawing/2014/main" id="{B0A41C9C-5A02-4515-8D17-E44E723F81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7" y="3855"/>
              <a:ext cx="4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</a:p>
          </p:txBody>
        </p:sp>
      </p:grpSp>
      <p:sp>
        <p:nvSpPr>
          <p:cNvPr id="1005577" name="Text Box 9">
            <a:extLst>
              <a:ext uri="{FF2B5EF4-FFF2-40B4-BE49-F238E27FC236}">
                <a16:creationId xmlns:a16="http://schemas.microsoft.com/office/drawing/2014/main" id="{03FCA0ED-BCAC-4CE6-9A1D-279223B0C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124200"/>
            <a:ext cx="8064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E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sp>
        <p:nvSpPr>
          <p:cNvPr id="1005583" name="Text Box 15">
            <a:extLst>
              <a:ext uri="{FF2B5EF4-FFF2-40B4-BE49-F238E27FC236}">
                <a16:creationId xmlns:a16="http://schemas.microsoft.com/office/drawing/2014/main" id="{F4F186AD-C21F-4742-89BE-1DA484C49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514600"/>
            <a:ext cx="70802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E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grpSp>
        <p:nvGrpSpPr>
          <p:cNvPr id="1005585" name="Group 17">
            <a:extLst>
              <a:ext uri="{FF2B5EF4-FFF2-40B4-BE49-F238E27FC236}">
                <a16:creationId xmlns:a16="http://schemas.microsoft.com/office/drawing/2014/main" id="{1429D67A-F617-4867-9F8A-7FA9D86A93D2}"/>
              </a:ext>
            </a:extLst>
          </p:cNvPr>
          <p:cNvGrpSpPr>
            <a:grpSpLocks/>
          </p:cNvGrpSpPr>
          <p:nvPr/>
        </p:nvGrpSpPr>
        <p:grpSpPr bwMode="auto">
          <a:xfrm>
            <a:off x="3025775" y="3489325"/>
            <a:ext cx="1828800" cy="3340100"/>
            <a:chOff x="1906" y="2198"/>
            <a:chExt cx="1152" cy="2104"/>
          </a:xfrm>
        </p:grpSpPr>
        <p:sp>
          <p:nvSpPr>
            <p:cNvPr id="12334" name="Text Box 18">
              <a:extLst>
                <a:ext uri="{FF2B5EF4-FFF2-40B4-BE49-F238E27FC236}">
                  <a16:creationId xmlns:a16="http://schemas.microsoft.com/office/drawing/2014/main" id="{578619C4-A418-4842-917E-A54332459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120"/>
              <a:ext cx="56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1</a:t>
              </a:r>
            </a:p>
          </p:txBody>
        </p:sp>
        <p:grpSp>
          <p:nvGrpSpPr>
            <p:cNvPr id="12335" name="Group 19">
              <a:extLst>
                <a:ext uri="{FF2B5EF4-FFF2-40B4-BE49-F238E27FC236}">
                  <a16:creationId xmlns:a16="http://schemas.microsoft.com/office/drawing/2014/main" id="{E586E040-662A-4056-A682-26E4F2AD80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6" y="2198"/>
              <a:ext cx="815" cy="2104"/>
              <a:chOff x="1906" y="2198"/>
              <a:chExt cx="815" cy="2104"/>
            </a:xfrm>
          </p:grpSpPr>
          <p:sp>
            <p:nvSpPr>
              <p:cNvPr id="12336" name="Line 20">
                <a:extLst>
                  <a:ext uri="{FF2B5EF4-FFF2-40B4-BE49-F238E27FC236}">
                    <a16:creationId xmlns:a16="http://schemas.microsoft.com/office/drawing/2014/main" id="{F2DA13E3-74BA-4369-A65E-26869B7A2E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4" y="2198"/>
                <a:ext cx="0" cy="193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37" name="Line 21">
                <a:extLst>
                  <a:ext uri="{FF2B5EF4-FFF2-40B4-BE49-F238E27FC236}">
                    <a16:creationId xmlns:a16="http://schemas.microsoft.com/office/drawing/2014/main" id="{03BFBF57-1196-49F3-89A1-79210AE2B9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6" y="3273"/>
                <a:ext cx="53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38" name="Text Box 22">
                <a:extLst>
                  <a:ext uri="{FF2B5EF4-FFF2-40B4-BE49-F238E27FC236}">
                    <a16:creationId xmlns:a16="http://schemas.microsoft.com/office/drawing/2014/main" id="{58C70201-6B2E-4753-BC32-EDD27FD9C0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75" y="4124"/>
                <a:ext cx="446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Y</a:t>
                </a:r>
                <a:r>
                  <a:rPr lang="it-IT" altLang="it-IT" sz="1400" b="1" i="1" baseline="-25000"/>
                  <a:t>1</a:t>
                </a:r>
              </a:p>
            </p:txBody>
          </p:sp>
          <p:sp>
            <p:nvSpPr>
              <p:cNvPr id="12339" name="Text Box 23">
                <a:extLst>
                  <a:ext uri="{FF2B5EF4-FFF2-40B4-BE49-F238E27FC236}">
                    <a16:creationId xmlns:a16="http://schemas.microsoft.com/office/drawing/2014/main" id="{7C35CF9B-D3CD-4134-9A0B-FEA7467FF6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5" y="2607"/>
                <a:ext cx="404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Y</a:t>
                </a:r>
                <a:r>
                  <a:rPr lang="it-IT" altLang="it-IT" sz="1400" b="1" i="1" baseline="-25000"/>
                  <a:t>1</a:t>
                </a:r>
              </a:p>
            </p:txBody>
          </p:sp>
        </p:grpSp>
      </p:grpSp>
      <p:grpSp>
        <p:nvGrpSpPr>
          <p:cNvPr id="1005592" name="Group 24">
            <a:extLst>
              <a:ext uri="{FF2B5EF4-FFF2-40B4-BE49-F238E27FC236}">
                <a16:creationId xmlns:a16="http://schemas.microsoft.com/office/drawing/2014/main" id="{09166770-FCCD-4952-924E-F347541EE8E9}"/>
              </a:ext>
            </a:extLst>
          </p:cNvPr>
          <p:cNvGrpSpPr>
            <a:grpSpLocks/>
          </p:cNvGrpSpPr>
          <p:nvPr/>
        </p:nvGrpSpPr>
        <p:grpSpPr bwMode="auto">
          <a:xfrm>
            <a:off x="3025775" y="2865438"/>
            <a:ext cx="2592388" cy="3973512"/>
            <a:chOff x="1906" y="1805"/>
            <a:chExt cx="1633" cy="2503"/>
          </a:xfrm>
        </p:grpSpPr>
        <p:sp>
          <p:nvSpPr>
            <p:cNvPr id="12327" name="Text Box 25">
              <a:extLst>
                <a:ext uri="{FF2B5EF4-FFF2-40B4-BE49-F238E27FC236}">
                  <a16:creationId xmlns:a16="http://schemas.microsoft.com/office/drawing/2014/main" id="{D2309309-E779-4BBC-A45D-9171FA76EB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360"/>
              <a:ext cx="51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0</a:t>
              </a:r>
            </a:p>
          </p:txBody>
        </p:sp>
        <p:grpSp>
          <p:nvGrpSpPr>
            <p:cNvPr id="12328" name="Group 26">
              <a:extLst>
                <a:ext uri="{FF2B5EF4-FFF2-40B4-BE49-F238E27FC236}">
                  <a16:creationId xmlns:a16="http://schemas.microsoft.com/office/drawing/2014/main" id="{1FBF7DF8-FD2D-4930-A8A2-0064E3A2E0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6" y="1805"/>
              <a:ext cx="1369" cy="2503"/>
              <a:chOff x="1906" y="1805"/>
              <a:chExt cx="1369" cy="2503"/>
            </a:xfrm>
          </p:grpSpPr>
          <p:grpSp>
            <p:nvGrpSpPr>
              <p:cNvPr id="12329" name="Group 27">
                <a:extLst>
                  <a:ext uri="{FF2B5EF4-FFF2-40B4-BE49-F238E27FC236}">
                    <a16:creationId xmlns:a16="http://schemas.microsoft.com/office/drawing/2014/main" id="{857C1194-910F-46C3-A998-CC810561A1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06" y="1805"/>
                <a:ext cx="1369" cy="2503"/>
                <a:chOff x="1906" y="1805"/>
                <a:chExt cx="1369" cy="2503"/>
              </a:xfrm>
            </p:grpSpPr>
            <p:sp>
              <p:nvSpPr>
                <p:cNvPr id="12331" name="Line 28">
                  <a:extLst>
                    <a:ext uri="{FF2B5EF4-FFF2-40B4-BE49-F238E27FC236}">
                      <a16:creationId xmlns:a16="http://schemas.microsoft.com/office/drawing/2014/main" id="{B0B08191-BE56-456A-8CDF-FE04FEB300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79" y="1805"/>
                  <a:ext cx="0" cy="232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32" name="Line 29">
                  <a:extLst>
                    <a:ext uri="{FF2B5EF4-FFF2-40B4-BE49-F238E27FC236}">
                      <a16:creationId xmlns:a16="http://schemas.microsoft.com/office/drawing/2014/main" id="{99BA25CB-2C64-42E8-9B5A-DAA02D0BA4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06" y="3506"/>
                  <a:ext cx="1069" cy="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33" name="Text Box 30">
                  <a:extLst>
                    <a:ext uri="{FF2B5EF4-FFF2-40B4-BE49-F238E27FC236}">
                      <a16:creationId xmlns:a16="http://schemas.microsoft.com/office/drawing/2014/main" id="{63CFDF43-1D35-49CC-94B8-8CE0B1C0981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29" y="4124"/>
                  <a:ext cx="446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>
                          <a:alpha val="50195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it-IT" altLang="it-IT" sz="1400" b="1" i="1"/>
                    <a:t>Y</a:t>
                  </a:r>
                  <a:r>
                    <a:rPr lang="it-IT" altLang="it-IT" sz="1400" b="1" i="1" baseline="-25000"/>
                    <a:t>0</a:t>
                  </a:r>
                </a:p>
              </p:txBody>
            </p:sp>
          </p:grpSp>
          <p:sp>
            <p:nvSpPr>
              <p:cNvPr id="12330" name="Text Box 31">
                <a:extLst>
                  <a:ext uri="{FF2B5EF4-FFF2-40B4-BE49-F238E27FC236}">
                    <a16:creationId xmlns:a16="http://schemas.microsoft.com/office/drawing/2014/main" id="{42F61A76-EE6A-4271-8C89-C482565D92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9" y="2607"/>
                <a:ext cx="484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Y</a:t>
                </a:r>
                <a:r>
                  <a:rPr lang="it-IT" altLang="it-IT" sz="1400" b="1" i="1" baseline="-25000"/>
                  <a:t>0</a:t>
                </a:r>
              </a:p>
            </p:txBody>
          </p:sp>
        </p:grpSp>
      </p:grpSp>
      <p:grpSp>
        <p:nvGrpSpPr>
          <p:cNvPr id="1005600" name="Group 32">
            <a:extLst>
              <a:ext uri="{FF2B5EF4-FFF2-40B4-BE49-F238E27FC236}">
                <a16:creationId xmlns:a16="http://schemas.microsoft.com/office/drawing/2014/main" id="{2BC559D4-FD94-4212-81F8-5AEE86804188}"/>
              </a:ext>
            </a:extLst>
          </p:cNvPr>
          <p:cNvGrpSpPr>
            <a:grpSpLocks/>
          </p:cNvGrpSpPr>
          <p:nvPr/>
        </p:nvGrpSpPr>
        <p:grpSpPr bwMode="auto">
          <a:xfrm>
            <a:off x="3025775" y="2286000"/>
            <a:ext cx="3262313" cy="1819275"/>
            <a:chOff x="1906" y="1440"/>
            <a:chExt cx="2055" cy="1146"/>
          </a:xfrm>
        </p:grpSpPr>
        <p:sp>
          <p:nvSpPr>
            <p:cNvPr id="12322" name="Text Box 33">
              <a:extLst>
                <a:ext uri="{FF2B5EF4-FFF2-40B4-BE49-F238E27FC236}">
                  <a16:creationId xmlns:a16="http://schemas.microsoft.com/office/drawing/2014/main" id="{2A98DCD7-2058-4835-A946-252D7A116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352"/>
              <a:ext cx="36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45°</a:t>
              </a:r>
            </a:p>
          </p:txBody>
        </p:sp>
        <p:grpSp>
          <p:nvGrpSpPr>
            <p:cNvPr id="12323" name="Group 34">
              <a:extLst>
                <a:ext uri="{FF2B5EF4-FFF2-40B4-BE49-F238E27FC236}">
                  <a16:creationId xmlns:a16="http://schemas.microsoft.com/office/drawing/2014/main" id="{D73DC790-B593-4C3B-A927-D9B913BFE7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6" y="1440"/>
              <a:ext cx="2055" cy="1146"/>
              <a:chOff x="1906" y="1440"/>
              <a:chExt cx="2055" cy="1146"/>
            </a:xfrm>
          </p:grpSpPr>
          <p:sp>
            <p:nvSpPr>
              <p:cNvPr id="12324" name="Line 35">
                <a:extLst>
                  <a:ext uri="{FF2B5EF4-FFF2-40B4-BE49-F238E27FC236}">
                    <a16:creationId xmlns:a16="http://schemas.microsoft.com/office/drawing/2014/main" id="{CB910753-71FE-436C-A374-9A9908AD2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06" y="1510"/>
                <a:ext cx="1477" cy="10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25" name="Text Box 36">
                <a:extLst>
                  <a:ext uri="{FF2B5EF4-FFF2-40B4-BE49-F238E27FC236}">
                    <a16:creationId xmlns:a16="http://schemas.microsoft.com/office/drawing/2014/main" id="{58A5BBEA-9059-4810-BAD4-4C31656959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440"/>
                <a:ext cx="553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DA=Y</a:t>
                </a:r>
              </a:p>
            </p:txBody>
          </p:sp>
          <p:sp>
            <p:nvSpPr>
              <p:cNvPr id="12326" name="Arc 37">
                <a:extLst>
                  <a:ext uri="{FF2B5EF4-FFF2-40B4-BE49-F238E27FC236}">
                    <a16:creationId xmlns:a16="http://schemas.microsoft.com/office/drawing/2014/main" id="{2D7D502E-C287-492D-A48A-3A9A32377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417"/>
                <a:ext cx="103" cy="169"/>
              </a:xfrm>
              <a:custGeom>
                <a:avLst/>
                <a:gdLst>
                  <a:gd name="T0" fmla="*/ 3 w 21596"/>
                  <a:gd name="T1" fmla="*/ 0 h 21591"/>
                  <a:gd name="T2" fmla="*/ 103 w 21596"/>
                  <a:gd name="T3" fmla="*/ 166 h 21591"/>
                  <a:gd name="T4" fmla="*/ 0 w 21596"/>
                  <a:gd name="T5" fmla="*/ 169 h 2159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96" h="21591" fill="none" extrusionOk="0">
                    <a:moveTo>
                      <a:pt x="623" y="-1"/>
                    </a:moveTo>
                    <a:cubicBezTo>
                      <a:pt x="12145" y="332"/>
                      <a:pt x="21376" y="9654"/>
                      <a:pt x="21596" y="21179"/>
                    </a:cubicBezTo>
                  </a:path>
                  <a:path w="21596" h="21591" stroke="0" extrusionOk="0">
                    <a:moveTo>
                      <a:pt x="623" y="-1"/>
                    </a:moveTo>
                    <a:cubicBezTo>
                      <a:pt x="12145" y="332"/>
                      <a:pt x="21376" y="9654"/>
                      <a:pt x="21596" y="21179"/>
                    </a:cubicBezTo>
                    <a:lnTo>
                      <a:pt x="0" y="21591"/>
                    </a:lnTo>
                    <a:lnTo>
                      <a:pt x="623" y="-1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1005606" name="Group 38">
            <a:extLst>
              <a:ext uri="{FF2B5EF4-FFF2-40B4-BE49-F238E27FC236}">
                <a16:creationId xmlns:a16="http://schemas.microsoft.com/office/drawing/2014/main" id="{DA73F7AB-03FF-4D93-B9C9-80870518A7F9}"/>
              </a:ext>
            </a:extLst>
          </p:cNvPr>
          <p:cNvGrpSpPr>
            <a:grpSpLocks/>
          </p:cNvGrpSpPr>
          <p:nvPr/>
        </p:nvGrpSpPr>
        <p:grpSpPr bwMode="auto">
          <a:xfrm>
            <a:off x="2687638" y="2209800"/>
            <a:ext cx="4322762" cy="2390775"/>
            <a:chOff x="1693" y="1392"/>
            <a:chExt cx="2723" cy="1506"/>
          </a:xfrm>
        </p:grpSpPr>
        <p:sp>
          <p:nvSpPr>
            <p:cNvPr id="12318" name="Text Box 39">
              <a:extLst>
                <a:ext uri="{FF2B5EF4-FFF2-40B4-BE49-F238E27FC236}">
                  <a16:creationId xmlns:a16="http://schemas.microsoft.com/office/drawing/2014/main" id="{1F9D6CE9-E7D1-4E8A-AF5F-D60C452493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2559"/>
              <a:ext cx="277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0</a:t>
              </a:r>
            </a:p>
          </p:txBody>
        </p:sp>
        <p:sp>
          <p:nvSpPr>
            <p:cNvPr id="12319" name="Text Box 40">
              <a:extLst>
                <a:ext uri="{FF2B5EF4-FFF2-40B4-BE49-F238E27FC236}">
                  <a16:creationId xmlns:a16="http://schemas.microsoft.com/office/drawing/2014/main" id="{66713FC5-35D8-4133-A128-80A976672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2607"/>
              <a:ext cx="5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12320" name="Text Box 41">
              <a:extLst>
                <a:ext uri="{FF2B5EF4-FFF2-40B4-BE49-F238E27FC236}">
                  <a16:creationId xmlns:a16="http://schemas.microsoft.com/office/drawing/2014/main" id="{8A6901F0-9454-4FFE-A242-D215DC2DC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3" y="1420"/>
              <a:ext cx="5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DA</a:t>
              </a:r>
            </a:p>
          </p:txBody>
        </p:sp>
        <p:sp>
          <p:nvSpPr>
            <p:cNvPr id="12321" name="Freeform 42">
              <a:extLst>
                <a:ext uri="{FF2B5EF4-FFF2-40B4-BE49-F238E27FC236}">
                  <a16:creationId xmlns:a16="http://schemas.microsoft.com/office/drawing/2014/main" id="{B001AF57-68F8-4B08-938C-F835965AA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1392"/>
              <a:ext cx="2144" cy="1191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1191 h 3200"/>
                <a:gd name="T4" fmla="*/ 2144 w 3590"/>
                <a:gd name="T5" fmla="*/ 1191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05611" name="Group 43">
            <a:extLst>
              <a:ext uri="{FF2B5EF4-FFF2-40B4-BE49-F238E27FC236}">
                <a16:creationId xmlns:a16="http://schemas.microsoft.com/office/drawing/2014/main" id="{759FBA2C-6897-40CF-B800-D275540B1A64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524375"/>
            <a:ext cx="4062413" cy="2333625"/>
            <a:chOff x="1680" y="2850"/>
            <a:chExt cx="2559" cy="1470"/>
          </a:xfrm>
        </p:grpSpPr>
        <p:sp>
          <p:nvSpPr>
            <p:cNvPr id="12314" name="Text Box 44">
              <a:extLst>
                <a:ext uri="{FF2B5EF4-FFF2-40B4-BE49-F238E27FC236}">
                  <a16:creationId xmlns:a16="http://schemas.microsoft.com/office/drawing/2014/main" id="{9742400B-17C6-41D3-971A-489526E7B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850"/>
              <a:ext cx="45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12315" name="Text Box 45">
              <a:extLst>
                <a:ext uri="{FF2B5EF4-FFF2-40B4-BE49-F238E27FC236}">
                  <a16:creationId xmlns:a16="http://schemas.microsoft.com/office/drawing/2014/main" id="{4554791A-EA23-4EB4-8D66-1A9A17ACB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4130"/>
              <a:ext cx="40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12316" name="Text Box 46">
              <a:extLst>
                <a:ext uri="{FF2B5EF4-FFF2-40B4-BE49-F238E27FC236}">
                  <a16:creationId xmlns:a16="http://schemas.microsoft.com/office/drawing/2014/main" id="{6552FC48-CB07-4817-87F2-E3C8DF7F9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9" y="4119"/>
              <a:ext cx="277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0</a:t>
              </a:r>
            </a:p>
          </p:txBody>
        </p:sp>
        <p:sp>
          <p:nvSpPr>
            <p:cNvPr id="12317" name="Freeform 47">
              <a:extLst>
                <a:ext uri="{FF2B5EF4-FFF2-40B4-BE49-F238E27FC236}">
                  <a16:creationId xmlns:a16="http://schemas.microsoft.com/office/drawing/2014/main" id="{5A8C9DB6-2E9D-431A-94ED-B64E88399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2900"/>
              <a:ext cx="2171" cy="1230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1230 h 3200"/>
                <a:gd name="T4" fmla="*/ 2171 w 3590"/>
                <a:gd name="T5" fmla="*/ 1230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05616" name="Text Box 48">
            <a:extLst>
              <a:ext uri="{FF2B5EF4-FFF2-40B4-BE49-F238E27FC236}">
                <a16:creationId xmlns:a16="http://schemas.microsoft.com/office/drawing/2014/main" id="{BB391795-251B-4EEE-B811-99510A82E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2128838"/>
            <a:ext cx="22320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Sia 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il </a:t>
            </a:r>
            <a:r>
              <a:rPr lang="it-IT" altLang="it-IT" sz="1700" b="1">
                <a:solidFill>
                  <a:srgbClr val="FF3300"/>
                </a:solidFill>
              </a:rPr>
              <a:t>tasso di interesse</a:t>
            </a:r>
            <a:r>
              <a:rPr lang="it-IT" altLang="it-IT" sz="1700"/>
              <a:t> iniziale:</a:t>
            </a:r>
          </a:p>
          <a:p>
            <a:pPr algn="ctr" eaLnBrk="1" hangingPunct="1"/>
            <a:r>
              <a:rPr lang="it-IT" altLang="it-IT" sz="1700" b="1" i="1"/>
              <a:t>I</a:t>
            </a:r>
            <a:r>
              <a:rPr lang="it-IT" altLang="it-IT" sz="1700"/>
              <a:t>(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), … </a:t>
            </a:r>
            <a:r>
              <a:rPr lang="it-IT" altLang="it-IT" sz="1700" b="1" i="1"/>
              <a:t>DA</a:t>
            </a:r>
            <a:r>
              <a:rPr lang="it-IT" altLang="it-IT" sz="1700"/>
              <a:t>(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)</a:t>
            </a:r>
          </a:p>
        </p:txBody>
      </p:sp>
      <p:sp>
        <p:nvSpPr>
          <p:cNvPr id="1005617" name="Text Box 49">
            <a:extLst>
              <a:ext uri="{FF2B5EF4-FFF2-40B4-BE49-F238E27FC236}">
                <a16:creationId xmlns:a16="http://schemas.microsoft.com/office/drawing/2014/main" id="{E1F15DE3-D099-4C52-848B-E0790B806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500438"/>
            <a:ext cx="22320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Quale è il PIL di equilibrio 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per 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? </a:t>
            </a:r>
          </a:p>
        </p:txBody>
      </p:sp>
      <p:grpSp>
        <p:nvGrpSpPr>
          <p:cNvPr id="1005619" name="Group 51">
            <a:extLst>
              <a:ext uri="{FF2B5EF4-FFF2-40B4-BE49-F238E27FC236}">
                <a16:creationId xmlns:a16="http://schemas.microsoft.com/office/drawing/2014/main" id="{8F00B274-8866-47A8-AAB7-8329EEE73C02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609850"/>
            <a:ext cx="3646488" cy="3146425"/>
            <a:chOff x="1680" y="1644"/>
            <a:chExt cx="2297" cy="1982"/>
          </a:xfrm>
        </p:grpSpPr>
        <p:sp>
          <p:nvSpPr>
            <p:cNvPr id="12310" name="Line 13">
              <a:extLst>
                <a:ext uri="{FF2B5EF4-FFF2-40B4-BE49-F238E27FC236}">
                  <a16:creationId xmlns:a16="http://schemas.microsoft.com/office/drawing/2014/main" id="{5F4F8136-C177-4453-A760-54DE61F609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6" y="1711"/>
              <a:ext cx="1477" cy="3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11" name="Text Box 14">
              <a:extLst>
                <a:ext uri="{FF2B5EF4-FFF2-40B4-BE49-F238E27FC236}">
                  <a16:creationId xmlns:a16="http://schemas.microsoft.com/office/drawing/2014/main" id="{23A44426-C898-41B5-A0AB-11EB59C5B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644"/>
              <a:ext cx="55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DA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)</a:t>
              </a:r>
              <a:endParaRPr lang="it-IT" altLang="it-IT" sz="1400" b="1" baseline="30000"/>
            </a:p>
          </p:txBody>
        </p:sp>
        <p:sp>
          <p:nvSpPr>
            <p:cNvPr id="12312" name="Text Box 16">
              <a:extLst>
                <a:ext uri="{FF2B5EF4-FFF2-40B4-BE49-F238E27FC236}">
                  <a16:creationId xmlns:a16="http://schemas.microsoft.com/office/drawing/2014/main" id="{9B22898C-551D-43D8-8D39-E1DCAA88F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454"/>
              <a:ext cx="42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</a:p>
          </p:txBody>
        </p:sp>
        <p:sp>
          <p:nvSpPr>
            <p:cNvPr id="12313" name="Oval 50">
              <a:extLst>
                <a:ext uri="{FF2B5EF4-FFF2-40B4-BE49-F238E27FC236}">
                  <a16:creationId xmlns:a16="http://schemas.microsoft.com/office/drawing/2014/main" id="{18E44EF5-3DA9-4CBC-A497-9A6770562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3466"/>
              <a:ext cx="45" cy="9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1005621" name="Text Box 53">
            <a:extLst>
              <a:ext uri="{FF2B5EF4-FFF2-40B4-BE49-F238E27FC236}">
                <a16:creationId xmlns:a16="http://schemas.microsoft.com/office/drawing/2014/main" id="{3120B9E6-FDC0-4990-A52D-51F36E4F3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581525"/>
            <a:ext cx="22320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Quale è il PIL di equilibrio 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 per 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? </a:t>
            </a:r>
          </a:p>
        </p:txBody>
      </p:sp>
      <p:grpSp>
        <p:nvGrpSpPr>
          <p:cNvPr id="1005623" name="Group 55">
            <a:extLst>
              <a:ext uri="{FF2B5EF4-FFF2-40B4-BE49-F238E27FC236}">
                <a16:creationId xmlns:a16="http://schemas.microsoft.com/office/drawing/2014/main" id="{C47D5258-4933-4822-B896-60AA970A7B60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035300"/>
            <a:ext cx="3646488" cy="2287588"/>
            <a:chOff x="1680" y="1912"/>
            <a:chExt cx="2297" cy="1441"/>
          </a:xfrm>
        </p:grpSpPr>
        <p:sp>
          <p:nvSpPr>
            <p:cNvPr id="12306" name="Line 7">
              <a:extLst>
                <a:ext uri="{FF2B5EF4-FFF2-40B4-BE49-F238E27FC236}">
                  <a16:creationId xmlns:a16="http://schemas.microsoft.com/office/drawing/2014/main" id="{AAE2D7C7-3856-4D23-9EA9-17AD5B01D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6" y="1979"/>
              <a:ext cx="1477" cy="3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07" name="Text Box 8">
              <a:extLst>
                <a:ext uri="{FF2B5EF4-FFF2-40B4-BE49-F238E27FC236}">
                  <a16:creationId xmlns:a16="http://schemas.microsoft.com/office/drawing/2014/main" id="{08DFAFBD-44AC-4D89-9CC5-58A2D2D6C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912"/>
              <a:ext cx="55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DA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)</a:t>
              </a:r>
              <a:endParaRPr lang="it-IT" altLang="it-IT" sz="1400" b="1" baseline="30000"/>
            </a:p>
          </p:txBody>
        </p:sp>
        <p:sp>
          <p:nvSpPr>
            <p:cNvPr id="12308" name="Text Box 10">
              <a:extLst>
                <a:ext uri="{FF2B5EF4-FFF2-40B4-BE49-F238E27FC236}">
                  <a16:creationId xmlns:a16="http://schemas.microsoft.com/office/drawing/2014/main" id="{C1B71084-F1D1-4AA7-924A-2FE475ADD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185"/>
              <a:ext cx="48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1</a:t>
              </a:r>
            </a:p>
          </p:txBody>
        </p:sp>
        <p:sp>
          <p:nvSpPr>
            <p:cNvPr id="12309" name="Oval 54">
              <a:extLst>
                <a:ext uri="{FF2B5EF4-FFF2-40B4-BE49-F238E27FC236}">
                  <a16:creationId xmlns:a16="http://schemas.microsoft.com/office/drawing/2014/main" id="{9D710883-D2D1-4DCA-8A78-80E1A7CAE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3231"/>
              <a:ext cx="45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0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5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5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0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005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005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0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0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0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1005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1005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00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620" grpId="0"/>
      <p:bldP spid="1005620" grpId="1"/>
      <p:bldP spid="1005577" grpId="0"/>
      <p:bldP spid="1005583" grpId="0"/>
      <p:bldP spid="1005616" grpId="0"/>
      <p:bldP spid="1005616" grpId="1"/>
      <p:bldP spid="1005617" grpId="0"/>
      <p:bldP spid="1005617" grpId="1"/>
      <p:bldP spid="1005621" grpId="0"/>
      <p:bldP spid="10056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3">
            <a:extLst>
              <a:ext uri="{FF2B5EF4-FFF2-40B4-BE49-F238E27FC236}">
                <a16:creationId xmlns:a16="http://schemas.microsoft.com/office/drawing/2014/main" id="{279E4662-6CFD-4CE1-9AE9-1F3EE3BBC7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046973-C42D-4108-88A4-8421CE8EA6DB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11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029187" name="Text Box 67">
            <a:extLst>
              <a:ext uri="{FF2B5EF4-FFF2-40B4-BE49-F238E27FC236}">
                <a16:creationId xmlns:a16="http://schemas.microsoft.com/office/drawing/2014/main" id="{107E03A1-604B-455A-A626-B2F57B5C1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213100"/>
            <a:ext cx="1873250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 b="1"/>
              <a:t>Diminuzioni</a:t>
            </a:r>
            <a:r>
              <a:rPr lang="it-IT" altLang="it-IT" sz="1700"/>
              <a:t> di </a:t>
            </a:r>
            <a:r>
              <a:rPr lang="it-IT" altLang="it-IT" sz="1700" b="1" i="1"/>
              <a:t>G</a:t>
            </a:r>
            <a:r>
              <a:rPr lang="it-IT" altLang="it-IT" sz="1700"/>
              <a:t> e di qualsiasi esogena de </a:t>
            </a:r>
            <a:r>
              <a:rPr lang="it-IT" altLang="it-IT" sz="1700" b="1" i="1"/>
              <a:t>DA</a:t>
            </a:r>
            <a:r>
              <a:rPr lang="it-IT" altLang="it-IT" sz="1700"/>
              <a:t>, </a:t>
            </a:r>
            <a:r>
              <a:rPr lang="it-IT" altLang="it-IT" sz="1700" i="1"/>
              <a:t> ceteris paribus</a:t>
            </a:r>
            <a:r>
              <a:rPr lang="it-IT" altLang="it-IT" sz="1700"/>
              <a:t> </a:t>
            </a:r>
            <a:r>
              <a:rPr lang="it-IT" altLang="it-IT" sz="1700" b="1">
                <a:solidFill>
                  <a:srgbClr val="FF3300"/>
                </a:solidFill>
              </a:rPr>
              <a:t>spostano la </a:t>
            </a:r>
            <a:r>
              <a:rPr lang="it-IT" altLang="it-IT" sz="1700" b="1" i="1">
                <a:solidFill>
                  <a:srgbClr val="FF3300"/>
                </a:solidFill>
              </a:rPr>
              <a:t>IS</a:t>
            </a:r>
            <a:r>
              <a:rPr lang="it-IT" altLang="it-IT" sz="1700" b="1">
                <a:solidFill>
                  <a:srgbClr val="FF3300"/>
                </a:solidFill>
              </a:rPr>
              <a:t> parallelamente verso il basso</a:t>
            </a: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41A5E18-985B-40B2-9FAD-B2DCF2861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3.1) La curva 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IS</a:t>
            </a: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: spostamenti</a:t>
            </a:r>
            <a:b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Figura 2bis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029123" name="Group 3">
            <a:extLst>
              <a:ext uri="{FF2B5EF4-FFF2-40B4-BE49-F238E27FC236}">
                <a16:creationId xmlns:a16="http://schemas.microsoft.com/office/drawing/2014/main" id="{09873BF2-4472-477D-A4EE-59954B632299}"/>
              </a:ext>
            </a:extLst>
          </p:cNvPr>
          <p:cNvGrpSpPr>
            <a:grpSpLocks/>
          </p:cNvGrpSpPr>
          <p:nvPr/>
        </p:nvGrpSpPr>
        <p:grpSpPr bwMode="auto">
          <a:xfrm>
            <a:off x="3319463" y="4951413"/>
            <a:ext cx="3625850" cy="1460500"/>
            <a:chOff x="2091" y="3119"/>
            <a:chExt cx="2284" cy="920"/>
          </a:xfrm>
        </p:grpSpPr>
        <p:sp>
          <p:nvSpPr>
            <p:cNvPr id="13374" name="Line 4">
              <a:extLst>
                <a:ext uri="{FF2B5EF4-FFF2-40B4-BE49-F238E27FC236}">
                  <a16:creationId xmlns:a16="http://schemas.microsoft.com/office/drawing/2014/main" id="{90D6DC3A-53E6-469B-A370-2CE5975A18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1" y="3119"/>
              <a:ext cx="1846" cy="8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75" name="Text Box 5">
              <a:extLst>
                <a:ext uri="{FF2B5EF4-FFF2-40B4-BE49-F238E27FC236}">
                  <a16:creationId xmlns:a16="http://schemas.microsoft.com/office/drawing/2014/main" id="{72CECABE-2B1F-48F9-B785-B648164C9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7" y="3855"/>
              <a:ext cx="4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)</a:t>
              </a:r>
            </a:p>
          </p:txBody>
        </p:sp>
      </p:grpSp>
      <p:sp>
        <p:nvSpPr>
          <p:cNvPr id="1029126" name="Text Box 6">
            <a:extLst>
              <a:ext uri="{FF2B5EF4-FFF2-40B4-BE49-F238E27FC236}">
                <a16:creationId xmlns:a16="http://schemas.microsoft.com/office/drawing/2014/main" id="{F1EF2B93-0F33-41A2-A13E-864FBA0C9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124200"/>
            <a:ext cx="8064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E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1029127" name="Text Box 7">
            <a:extLst>
              <a:ext uri="{FF2B5EF4-FFF2-40B4-BE49-F238E27FC236}">
                <a16:creationId xmlns:a16="http://schemas.microsoft.com/office/drawing/2014/main" id="{367A5A54-9FC7-4C0F-8758-93C889A71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514600"/>
            <a:ext cx="70802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E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grpSp>
        <p:nvGrpSpPr>
          <p:cNvPr id="1029188" name="Group 68">
            <a:extLst>
              <a:ext uri="{FF2B5EF4-FFF2-40B4-BE49-F238E27FC236}">
                <a16:creationId xmlns:a16="http://schemas.microsoft.com/office/drawing/2014/main" id="{33F6252C-E39C-4470-8692-8C21656767FC}"/>
              </a:ext>
            </a:extLst>
          </p:cNvPr>
          <p:cNvGrpSpPr>
            <a:grpSpLocks/>
          </p:cNvGrpSpPr>
          <p:nvPr/>
        </p:nvGrpSpPr>
        <p:grpSpPr bwMode="auto">
          <a:xfrm>
            <a:off x="3025775" y="2865438"/>
            <a:ext cx="2592388" cy="3973512"/>
            <a:chOff x="1906" y="1805"/>
            <a:chExt cx="1633" cy="2503"/>
          </a:xfrm>
        </p:grpSpPr>
        <p:grpSp>
          <p:nvGrpSpPr>
            <p:cNvPr id="13368" name="Group 59">
              <a:extLst>
                <a:ext uri="{FF2B5EF4-FFF2-40B4-BE49-F238E27FC236}">
                  <a16:creationId xmlns:a16="http://schemas.microsoft.com/office/drawing/2014/main" id="{C292A483-5F93-4829-B793-EB82833664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6" y="1805"/>
              <a:ext cx="1633" cy="2503"/>
              <a:chOff x="1906" y="1805"/>
              <a:chExt cx="1633" cy="2503"/>
            </a:xfrm>
          </p:grpSpPr>
          <p:sp>
            <p:nvSpPr>
              <p:cNvPr id="13370" name="Text Box 16">
                <a:extLst>
                  <a:ext uri="{FF2B5EF4-FFF2-40B4-BE49-F238E27FC236}">
                    <a16:creationId xmlns:a16="http://schemas.microsoft.com/office/drawing/2014/main" id="{6703BFB0-8148-44DA-8327-5986E0FD7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113"/>
                <a:ext cx="51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E</a:t>
                </a:r>
                <a:r>
                  <a:rPr lang="it-IT" altLang="it-IT" sz="1400" b="1" i="1" baseline="-25000"/>
                  <a:t>1</a:t>
                </a:r>
              </a:p>
            </p:txBody>
          </p:sp>
          <p:sp>
            <p:nvSpPr>
              <p:cNvPr id="13371" name="Line 19">
                <a:extLst>
                  <a:ext uri="{FF2B5EF4-FFF2-40B4-BE49-F238E27FC236}">
                    <a16:creationId xmlns:a16="http://schemas.microsoft.com/office/drawing/2014/main" id="{41106AEE-684C-446C-84A9-83A750770E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9" y="1805"/>
                <a:ext cx="0" cy="232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72" name="Line 20">
                <a:extLst>
                  <a:ext uri="{FF2B5EF4-FFF2-40B4-BE49-F238E27FC236}">
                    <a16:creationId xmlns:a16="http://schemas.microsoft.com/office/drawing/2014/main" id="{790FCB12-9879-4D9A-A259-9C2884FBEC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06" y="3272"/>
                <a:ext cx="1069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73" name="Text Box 21">
                <a:extLst>
                  <a:ext uri="{FF2B5EF4-FFF2-40B4-BE49-F238E27FC236}">
                    <a16:creationId xmlns:a16="http://schemas.microsoft.com/office/drawing/2014/main" id="{92CB71E2-7B4B-4D28-B371-EEC63F6D1D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9" y="4124"/>
                <a:ext cx="44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Y</a:t>
                </a:r>
                <a:r>
                  <a:rPr lang="it-IT" altLang="it-IT" sz="1400" b="1" i="1" baseline="-25000"/>
                  <a:t>1</a:t>
                </a:r>
              </a:p>
            </p:txBody>
          </p:sp>
        </p:grpSp>
        <p:sp>
          <p:nvSpPr>
            <p:cNvPr id="13369" name="Text Box 22">
              <a:extLst>
                <a:ext uri="{FF2B5EF4-FFF2-40B4-BE49-F238E27FC236}">
                  <a16:creationId xmlns:a16="http://schemas.microsoft.com/office/drawing/2014/main" id="{B09C95C3-E132-4C59-969D-60306D0AE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9" y="2607"/>
              <a:ext cx="484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1</a:t>
              </a:r>
            </a:p>
          </p:txBody>
        </p:sp>
      </p:grpSp>
      <p:grpSp>
        <p:nvGrpSpPr>
          <p:cNvPr id="1029143" name="Group 23">
            <a:extLst>
              <a:ext uri="{FF2B5EF4-FFF2-40B4-BE49-F238E27FC236}">
                <a16:creationId xmlns:a16="http://schemas.microsoft.com/office/drawing/2014/main" id="{A9200BD8-4A46-467B-B6C4-D9D508605D2C}"/>
              </a:ext>
            </a:extLst>
          </p:cNvPr>
          <p:cNvGrpSpPr>
            <a:grpSpLocks/>
          </p:cNvGrpSpPr>
          <p:nvPr/>
        </p:nvGrpSpPr>
        <p:grpSpPr bwMode="auto">
          <a:xfrm>
            <a:off x="3025775" y="2286000"/>
            <a:ext cx="3262313" cy="1819275"/>
            <a:chOff x="1906" y="1440"/>
            <a:chExt cx="2055" cy="1146"/>
          </a:xfrm>
        </p:grpSpPr>
        <p:sp>
          <p:nvSpPr>
            <p:cNvPr id="13363" name="Text Box 24">
              <a:extLst>
                <a:ext uri="{FF2B5EF4-FFF2-40B4-BE49-F238E27FC236}">
                  <a16:creationId xmlns:a16="http://schemas.microsoft.com/office/drawing/2014/main" id="{F9B733AE-F07E-48D3-BA7B-2BFBF77FF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352"/>
              <a:ext cx="36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45°</a:t>
              </a:r>
            </a:p>
          </p:txBody>
        </p:sp>
        <p:grpSp>
          <p:nvGrpSpPr>
            <p:cNvPr id="13364" name="Group 25">
              <a:extLst>
                <a:ext uri="{FF2B5EF4-FFF2-40B4-BE49-F238E27FC236}">
                  <a16:creationId xmlns:a16="http://schemas.microsoft.com/office/drawing/2014/main" id="{02F57512-951B-4CC8-B1FD-027E4783EE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6" y="1440"/>
              <a:ext cx="2055" cy="1146"/>
              <a:chOff x="1906" y="1440"/>
              <a:chExt cx="2055" cy="1146"/>
            </a:xfrm>
          </p:grpSpPr>
          <p:sp>
            <p:nvSpPr>
              <p:cNvPr id="13365" name="Line 26">
                <a:extLst>
                  <a:ext uri="{FF2B5EF4-FFF2-40B4-BE49-F238E27FC236}">
                    <a16:creationId xmlns:a16="http://schemas.microsoft.com/office/drawing/2014/main" id="{958CC531-A541-4438-AA98-7F28D66F0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06" y="1510"/>
                <a:ext cx="1477" cy="10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66" name="Text Box 27">
                <a:extLst>
                  <a:ext uri="{FF2B5EF4-FFF2-40B4-BE49-F238E27FC236}">
                    <a16:creationId xmlns:a16="http://schemas.microsoft.com/office/drawing/2014/main" id="{595F62A1-6B35-458A-8782-163B6EC688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440"/>
                <a:ext cx="553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DA=Y</a:t>
                </a:r>
              </a:p>
            </p:txBody>
          </p:sp>
          <p:sp>
            <p:nvSpPr>
              <p:cNvPr id="13367" name="Arc 28">
                <a:extLst>
                  <a:ext uri="{FF2B5EF4-FFF2-40B4-BE49-F238E27FC236}">
                    <a16:creationId xmlns:a16="http://schemas.microsoft.com/office/drawing/2014/main" id="{45BC0176-D042-4E19-8563-C7763D42F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417"/>
                <a:ext cx="103" cy="169"/>
              </a:xfrm>
              <a:custGeom>
                <a:avLst/>
                <a:gdLst>
                  <a:gd name="T0" fmla="*/ 3 w 21596"/>
                  <a:gd name="T1" fmla="*/ 0 h 21591"/>
                  <a:gd name="T2" fmla="*/ 103 w 21596"/>
                  <a:gd name="T3" fmla="*/ 166 h 21591"/>
                  <a:gd name="T4" fmla="*/ 0 w 21596"/>
                  <a:gd name="T5" fmla="*/ 169 h 2159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96" h="21591" fill="none" extrusionOk="0">
                    <a:moveTo>
                      <a:pt x="623" y="-1"/>
                    </a:moveTo>
                    <a:cubicBezTo>
                      <a:pt x="12145" y="332"/>
                      <a:pt x="21376" y="9654"/>
                      <a:pt x="21596" y="21179"/>
                    </a:cubicBezTo>
                  </a:path>
                  <a:path w="21596" h="21591" stroke="0" extrusionOk="0">
                    <a:moveTo>
                      <a:pt x="623" y="-1"/>
                    </a:moveTo>
                    <a:cubicBezTo>
                      <a:pt x="12145" y="332"/>
                      <a:pt x="21376" y="9654"/>
                      <a:pt x="21596" y="21179"/>
                    </a:cubicBezTo>
                    <a:lnTo>
                      <a:pt x="0" y="21591"/>
                    </a:lnTo>
                    <a:lnTo>
                      <a:pt x="623" y="-1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1029149" name="Group 29">
            <a:extLst>
              <a:ext uri="{FF2B5EF4-FFF2-40B4-BE49-F238E27FC236}">
                <a16:creationId xmlns:a16="http://schemas.microsoft.com/office/drawing/2014/main" id="{D31A0F69-A443-42BC-8A01-12B1DE7B7CDC}"/>
              </a:ext>
            </a:extLst>
          </p:cNvPr>
          <p:cNvGrpSpPr>
            <a:grpSpLocks/>
          </p:cNvGrpSpPr>
          <p:nvPr/>
        </p:nvGrpSpPr>
        <p:grpSpPr bwMode="auto">
          <a:xfrm>
            <a:off x="2687638" y="2209800"/>
            <a:ext cx="4322762" cy="2390775"/>
            <a:chOff x="1693" y="1392"/>
            <a:chExt cx="2723" cy="1506"/>
          </a:xfrm>
        </p:grpSpPr>
        <p:sp>
          <p:nvSpPr>
            <p:cNvPr id="13359" name="Text Box 30">
              <a:extLst>
                <a:ext uri="{FF2B5EF4-FFF2-40B4-BE49-F238E27FC236}">
                  <a16:creationId xmlns:a16="http://schemas.microsoft.com/office/drawing/2014/main" id="{0C1018D2-28BF-4517-B70A-E13A5D544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2559"/>
              <a:ext cx="277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0</a:t>
              </a:r>
            </a:p>
          </p:txBody>
        </p:sp>
        <p:sp>
          <p:nvSpPr>
            <p:cNvPr id="13360" name="Text Box 31">
              <a:extLst>
                <a:ext uri="{FF2B5EF4-FFF2-40B4-BE49-F238E27FC236}">
                  <a16:creationId xmlns:a16="http://schemas.microsoft.com/office/drawing/2014/main" id="{CE18882C-107B-49E3-9850-6FB259FBB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2607"/>
              <a:ext cx="5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13361" name="Text Box 32">
              <a:extLst>
                <a:ext uri="{FF2B5EF4-FFF2-40B4-BE49-F238E27FC236}">
                  <a16:creationId xmlns:a16="http://schemas.microsoft.com/office/drawing/2014/main" id="{1E7B0E76-C53F-4271-A9CC-E7958A332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3" y="1420"/>
              <a:ext cx="5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DA</a:t>
              </a:r>
            </a:p>
          </p:txBody>
        </p:sp>
        <p:sp>
          <p:nvSpPr>
            <p:cNvPr id="13362" name="Freeform 33">
              <a:extLst>
                <a:ext uri="{FF2B5EF4-FFF2-40B4-BE49-F238E27FC236}">
                  <a16:creationId xmlns:a16="http://schemas.microsoft.com/office/drawing/2014/main" id="{FC7D9C9A-07BA-46DD-ADDF-D8CA25AEA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1392"/>
              <a:ext cx="2144" cy="1191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1191 h 3200"/>
                <a:gd name="T4" fmla="*/ 2144 w 3590"/>
                <a:gd name="T5" fmla="*/ 1191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9154" name="Group 34">
            <a:extLst>
              <a:ext uri="{FF2B5EF4-FFF2-40B4-BE49-F238E27FC236}">
                <a16:creationId xmlns:a16="http://schemas.microsoft.com/office/drawing/2014/main" id="{F6C54E9F-0A88-4F17-B812-A8B326A753FC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524375"/>
            <a:ext cx="4062413" cy="2333625"/>
            <a:chOff x="1680" y="2850"/>
            <a:chExt cx="2559" cy="1470"/>
          </a:xfrm>
        </p:grpSpPr>
        <p:sp>
          <p:nvSpPr>
            <p:cNvPr id="13355" name="Text Box 35">
              <a:extLst>
                <a:ext uri="{FF2B5EF4-FFF2-40B4-BE49-F238E27FC236}">
                  <a16:creationId xmlns:a16="http://schemas.microsoft.com/office/drawing/2014/main" id="{EB0B876B-4C21-4DBB-8263-C9286179B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850"/>
              <a:ext cx="45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13356" name="Text Box 36">
              <a:extLst>
                <a:ext uri="{FF2B5EF4-FFF2-40B4-BE49-F238E27FC236}">
                  <a16:creationId xmlns:a16="http://schemas.microsoft.com/office/drawing/2014/main" id="{64B57BC8-C8DA-4238-AF09-4967A8124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4130"/>
              <a:ext cx="40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13357" name="Text Box 37">
              <a:extLst>
                <a:ext uri="{FF2B5EF4-FFF2-40B4-BE49-F238E27FC236}">
                  <a16:creationId xmlns:a16="http://schemas.microsoft.com/office/drawing/2014/main" id="{FC9FB397-1AC0-4B57-960D-5CFFED8E3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9" y="4119"/>
              <a:ext cx="277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0</a:t>
              </a:r>
            </a:p>
          </p:txBody>
        </p:sp>
        <p:sp>
          <p:nvSpPr>
            <p:cNvPr id="13358" name="Freeform 38">
              <a:extLst>
                <a:ext uri="{FF2B5EF4-FFF2-40B4-BE49-F238E27FC236}">
                  <a16:creationId xmlns:a16="http://schemas.microsoft.com/office/drawing/2014/main" id="{6C941B5B-8448-4890-84BE-83505CEDE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2900"/>
              <a:ext cx="2171" cy="1230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1230 h 3200"/>
                <a:gd name="T4" fmla="*/ 2171 w 3590"/>
                <a:gd name="T5" fmla="*/ 1230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9178" name="Group 58">
            <a:extLst>
              <a:ext uri="{FF2B5EF4-FFF2-40B4-BE49-F238E27FC236}">
                <a16:creationId xmlns:a16="http://schemas.microsoft.com/office/drawing/2014/main" id="{3E299779-0452-4AA0-B302-E16AFC5CFE3A}"/>
              </a:ext>
            </a:extLst>
          </p:cNvPr>
          <p:cNvGrpSpPr>
            <a:grpSpLocks/>
          </p:cNvGrpSpPr>
          <p:nvPr/>
        </p:nvGrpSpPr>
        <p:grpSpPr bwMode="auto">
          <a:xfrm>
            <a:off x="3025775" y="2609850"/>
            <a:ext cx="3287713" cy="638175"/>
            <a:chOff x="1906" y="1644"/>
            <a:chExt cx="2071" cy="402"/>
          </a:xfrm>
        </p:grpSpPr>
        <p:sp>
          <p:nvSpPr>
            <p:cNvPr id="13353" name="Line 42">
              <a:extLst>
                <a:ext uri="{FF2B5EF4-FFF2-40B4-BE49-F238E27FC236}">
                  <a16:creationId xmlns:a16="http://schemas.microsoft.com/office/drawing/2014/main" id="{E9D4A80A-0A41-4701-9F02-FDD5DB6780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6" y="1711"/>
              <a:ext cx="1477" cy="3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54" name="Text Box 43">
              <a:extLst>
                <a:ext uri="{FF2B5EF4-FFF2-40B4-BE49-F238E27FC236}">
                  <a16:creationId xmlns:a16="http://schemas.microsoft.com/office/drawing/2014/main" id="{EA4E51BD-488C-430A-8A8C-E910D9C29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644"/>
              <a:ext cx="55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DA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,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)</a:t>
              </a:r>
              <a:endParaRPr lang="it-IT" altLang="it-IT" sz="1400" b="1" baseline="30000"/>
            </a:p>
          </p:txBody>
        </p:sp>
      </p:grpSp>
      <p:sp>
        <p:nvSpPr>
          <p:cNvPr id="13325" name="Text Box 44">
            <a:extLst>
              <a:ext uri="{FF2B5EF4-FFF2-40B4-BE49-F238E27FC236}">
                <a16:creationId xmlns:a16="http://schemas.microsoft.com/office/drawing/2014/main" id="{8CB95746-5D0D-42FD-A50A-F21A98418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3225"/>
            <a:ext cx="671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it-IT" sz="1400" b="1" i="1" baseline="-25000"/>
          </a:p>
        </p:txBody>
      </p:sp>
      <p:grpSp>
        <p:nvGrpSpPr>
          <p:cNvPr id="1029175" name="Group 55">
            <a:extLst>
              <a:ext uri="{FF2B5EF4-FFF2-40B4-BE49-F238E27FC236}">
                <a16:creationId xmlns:a16="http://schemas.microsoft.com/office/drawing/2014/main" id="{734E0207-F10C-4C04-B0E2-D4B31B6D5006}"/>
              </a:ext>
            </a:extLst>
          </p:cNvPr>
          <p:cNvGrpSpPr>
            <a:grpSpLocks/>
          </p:cNvGrpSpPr>
          <p:nvPr/>
        </p:nvGrpSpPr>
        <p:grpSpPr bwMode="auto">
          <a:xfrm>
            <a:off x="3025775" y="3035300"/>
            <a:ext cx="3287713" cy="639763"/>
            <a:chOff x="1906" y="1912"/>
            <a:chExt cx="2071" cy="403"/>
          </a:xfrm>
        </p:grpSpPr>
        <p:sp>
          <p:nvSpPr>
            <p:cNvPr id="13351" name="Line 49">
              <a:extLst>
                <a:ext uri="{FF2B5EF4-FFF2-40B4-BE49-F238E27FC236}">
                  <a16:creationId xmlns:a16="http://schemas.microsoft.com/office/drawing/2014/main" id="{B795F737-F638-4FF4-B1C5-1F9192B6A1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6" y="1979"/>
              <a:ext cx="1477" cy="3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52" name="Text Box 50">
              <a:extLst>
                <a:ext uri="{FF2B5EF4-FFF2-40B4-BE49-F238E27FC236}">
                  <a16:creationId xmlns:a16="http://schemas.microsoft.com/office/drawing/2014/main" id="{E5D9A414-619A-40F3-B51E-EC20AD01B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912"/>
              <a:ext cx="55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DA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,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)</a:t>
              </a:r>
              <a:endParaRPr lang="it-IT" altLang="it-IT" sz="1400" b="1" baseline="30000"/>
            </a:p>
          </p:txBody>
        </p:sp>
      </p:grpSp>
      <p:grpSp>
        <p:nvGrpSpPr>
          <p:cNvPr id="1029177" name="Group 57">
            <a:extLst>
              <a:ext uri="{FF2B5EF4-FFF2-40B4-BE49-F238E27FC236}">
                <a16:creationId xmlns:a16="http://schemas.microsoft.com/office/drawing/2014/main" id="{6D5C5DFF-64BF-427F-A26A-8FC0411298C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489325"/>
            <a:ext cx="2187575" cy="3340100"/>
            <a:chOff x="1680" y="2198"/>
            <a:chExt cx="1378" cy="2104"/>
          </a:xfrm>
        </p:grpSpPr>
        <p:grpSp>
          <p:nvGrpSpPr>
            <p:cNvPr id="13343" name="Group 8">
              <a:extLst>
                <a:ext uri="{FF2B5EF4-FFF2-40B4-BE49-F238E27FC236}">
                  <a16:creationId xmlns:a16="http://schemas.microsoft.com/office/drawing/2014/main" id="{01511B87-2558-48A1-8CF0-4E9F450D20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6" y="2198"/>
              <a:ext cx="1152" cy="2104"/>
              <a:chOff x="1906" y="2198"/>
              <a:chExt cx="1152" cy="2104"/>
            </a:xfrm>
          </p:grpSpPr>
          <p:sp>
            <p:nvSpPr>
              <p:cNvPr id="13345" name="Text Box 9">
                <a:extLst>
                  <a:ext uri="{FF2B5EF4-FFF2-40B4-BE49-F238E27FC236}">
                    <a16:creationId xmlns:a16="http://schemas.microsoft.com/office/drawing/2014/main" id="{3FA30435-8418-4D43-B8EA-9CB58323FB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3120"/>
                <a:ext cx="56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E</a:t>
                </a:r>
                <a:r>
                  <a:rPr lang="it-IT" altLang="it-IT" sz="1400" b="1" i="1" baseline="-25000"/>
                  <a:t>0</a:t>
                </a:r>
              </a:p>
            </p:txBody>
          </p:sp>
          <p:grpSp>
            <p:nvGrpSpPr>
              <p:cNvPr id="13346" name="Group 10">
                <a:extLst>
                  <a:ext uri="{FF2B5EF4-FFF2-40B4-BE49-F238E27FC236}">
                    <a16:creationId xmlns:a16="http://schemas.microsoft.com/office/drawing/2014/main" id="{AB07CB86-5DA9-413B-8E41-140D9A631A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06" y="2198"/>
                <a:ext cx="815" cy="2104"/>
                <a:chOff x="1906" y="2198"/>
                <a:chExt cx="815" cy="2104"/>
              </a:xfrm>
            </p:grpSpPr>
            <p:sp>
              <p:nvSpPr>
                <p:cNvPr id="13347" name="Line 11">
                  <a:extLst>
                    <a:ext uri="{FF2B5EF4-FFF2-40B4-BE49-F238E27FC236}">
                      <a16:creationId xmlns:a16="http://schemas.microsoft.com/office/drawing/2014/main" id="{BAF44FF4-FAFA-4D91-A270-40E8E33DDE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44" y="2198"/>
                  <a:ext cx="0" cy="19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3348" name="Line 12">
                  <a:extLst>
                    <a:ext uri="{FF2B5EF4-FFF2-40B4-BE49-F238E27FC236}">
                      <a16:creationId xmlns:a16="http://schemas.microsoft.com/office/drawing/2014/main" id="{A90B1D03-9EF4-4E2C-810D-2603DF0C3D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06" y="3273"/>
                  <a:ext cx="53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3349" name="Text Box 13">
                  <a:extLst>
                    <a:ext uri="{FF2B5EF4-FFF2-40B4-BE49-F238E27FC236}">
                      <a16:creationId xmlns:a16="http://schemas.microsoft.com/office/drawing/2014/main" id="{6673767A-0F5C-4BD0-820C-CC5ED4D0286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75" y="4124"/>
                  <a:ext cx="446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>
                          <a:alpha val="50195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it-IT" altLang="it-IT" sz="1400" b="1" i="1"/>
                    <a:t>Y</a:t>
                  </a:r>
                  <a:r>
                    <a:rPr lang="it-IT" altLang="it-IT" sz="1400" b="1" i="1" baseline="-25000"/>
                    <a:t>0</a:t>
                  </a:r>
                </a:p>
              </p:txBody>
            </p:sp>
            <p:sp>
              <p:nvSpPr>
                <p:cNvPr id="13350" name="Text Box 14">
                  <a:extLst>
                    <a:ext uri="{FF2B5EF4-FFF2-40B4-BE49-F238E27FC236}">
                      <a16:creationId xmlns:a16="http://schemas.microsoft.com/office/drawing/2014/main" id="{6578EB60-12BE-4E91-B56E-D05B9226C8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75" y="2607"/>
                  <a:ext cx="404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>
                          <a:alpha val="50195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it-IT" altLang="it-IT" sz="1400" b="1" i="1"/>
                    <a:t>Y</a:t>
                  </a:r>
                  <a:r>
                    <a:rPr lang="it-IT" altLang="it-IT" sz="1400" b="1" i="1" baseline="-25000"/>
                    <a:t>0</a:t>
                  </a:r>
                </a:p>
              </p:txBody>
            </p:sp>
          </p:grpSp>
        </p:grpSp>
        <p:sp>
          <p:nvSpPr>
            <p:cNvPr id="13344" name="Text Box 51">
              <a:extLst>
                <a:ext uri="{FF2B5EF4-FFF2-40B4-BE49-F238E27FC236}">
                  <a16:creationId xmlns:a16="http://schemas.microsoft.com/office/drawing/2014/main" id="{21105BEE-3FEC-45DD-8FF5-5DA735014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185"/>
              <a:ext cx="48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600" b="1" i="1">
                  <a:solidFill>
                    <a:srgbClr val="FF3300"/>
                  </a:solidFill>
                </a:rPr>
                <a:t>i</a:t>
              </a:r>
              <a:r>
                <a:rPr lang="it-IT" altLang="it-IT" sz="1600" b="1" i="1" baseline="-25000">
                  <a:solidFill>
                    <a:srgbClr val="FF3300"/>
                  </a:solidFill>
                </a:rPr>
                <a:t>0</a:t>
              </a:r>
            </a:p>
          </p:txBody>
        </p:sp>
      </p:grpSp>
      <p:sp>
        <p:nvSpPr>
          <p:cNvPr id="1029173" name="Text Box 53">
            <a:extLst>
              <a:ext uri="{FF2B5EF4-FFF2-40B4-BE49-F238E27FC236}">
                <a16:creationId xmlns:a16="http://schemas.microsoft.com/office/drawing/2014/main" id="{0E68726F-0F38-4E63-9569-FEA92D9F7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2276475"/>
            <a:ext cx="1727200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Sia </a:t>
            </a:r>
            <a:r>
              <a:rPr lang="it-IT" altLang="it-IT" sz="1700" b="1" i="1"/>
              <a:t>G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il livello iniziale della spesa pubblica:</a:t>
            </a:r>
          </a:p>
          <a:p>
            <a:pPr algn="ctr" eaLnBrk="1" hangingPunct="1"/>
            <a:r>
              <a:rPr lang="it-IT" altLang="it-IT" sz="1700" b="1" i="1"/>
              <a:t>DA</a:t>
            </a:r>
            <a:r>
              <a:rPr lang="it-IT" altLang="it-IT" sz="1700"/>
              <a:t>(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,</a:t>
            </a:r>
            <a:r>
              <a:rPr lang="it-IT" altLang="it-IT" sz="1700" b="1" i="1"/>
              <a:t>G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), </a:t>
            </a:r>
            <a:r>
              <a:rPr lang="it-IT" altLang="it-IT" sz="1700" b="1" i="1"/>
              <a:t>IS</a:t>
            </a:r>
            <a:r>
              <a:rPr lang="it-IT" altLang="it-IT" sz="1700"/>
              <a:t>(</a:t>
            </a:r>
            <a:r>
              <a:rPr lang="it-IT" altLang="it-IT" sz="1700" b="1" i="1"/>
              <a:t>G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)</a:t>
            </a:r>
          </a:p>
        </p:txBody>
      </p:sp>
      <p:sp>
        <p:nvSpPr>
          <p:cNvPr id="1029174" name="Text Box 54">
            <a:extLst>
              <a:ext uri="{FF2B5EF4-FFF2-40B4-BE49-F238E27FC236}">
                <a16:creationId xmlns:a16="http://schemas.microsoft.com/office/drawing/2014/main" id="{7A6E7A63-16EB-48E4-9987-F9DBB1F6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292600"/>
            <a:ext cx="1873250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Se la spesa pubblica aumenta da </a:t>
            </a:r>
            <a:r>
              <a:rPr lang="it-IT" altLang="it-IT" sz="1700" b="1" i="1"/>
              <a:t>G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a </a:t>
            </a:r>
            <a:r>
              <a:rPr lang="it-IT" altLang="it-IT" sz="1700" b="1" i="1"/>
              <a:t>G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, cosa succede alla </a:t>
            </a:r>
            <a:r>
              <a:rPr lang="it-IT" altLang="it-IT" sz="1700" b="1" i="1"/>
              <a:t>IS</a:t>
            </a:r>
            <a:r>
              <a:rPr lang="it-IT" altLang="it-IT" sz="1700"/>
              <a:t>? </a:t>
            </a:r>
          </a:p>
          <a:p>
            <a:pPr algn="ctr" eaLnBrk="1" hangingPunct="1"/>
            <a:r>
              <a:rPr lang="it-IT" altLang="it-IT" sz="1700" b="1" i="1"/>
              <a:t>DA</a:t>
            </a:r>
            <a:r>
              <a:rPr lang="it-IT" altLang="it-IT" sz="1700"/>
              <a:t>(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, </a:t>
            </a:r>
            <a:r>
              <a:rPr lang="it-IT" altLang="it-IT" sz="1700" b="1" i="1"/>
              <a:t>G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), </a:t>
            </a:r>
            <a:r>
              <a:rPr lang="it-IT" altLang="it-IT" sz="1700" b="1" i="1"/>
              <a:t>IS</a:t>
            </a:r>
            <a:r>
              <a:rPr lang="it-IT" altLang="it-IT" sz="1700"/>
              <a:t>(</a:t>
            </a:r>
            <a:r>
              <a:rPr lang="it-IT" altLang="it-IT" sz="1700" b="1" i="1"/>
              <a:t>G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)</a:t>
            </a:r>
          </a:p>
        </p:txBody>
      </p:sp>
      <p:grpSp>
        <p:nvGrpSpPr>
          <p:cNvPr id="1029185" name="Group 65">
            <a:extLst>
              <a:ext uri="{FF2B5EF4-FFF2-40B4-BE49-F238E27FC236}">
                <a16:creationId xmlns:a16="http://schemas.microsoft.com/office/drawing/2014/main" id="{C385D598-DF74-4F30-AEE5-966295D86708}"/>
              </a:ext>
            </a:extLst>
          </p:cNvPr>
          <p:cNvGrpSpPr>
            <a:grpSpLocks/>
          </p:cNvGrpSpPr>
          <p:nvPr/>
        </p:nvGrpSpPr>
        <p:grpSpPr bwMode="auto">
          <a:xfrm>
            <a:off x="3467100" y="4632325"/>
            <a:ext cx="3625850" cy="1460500"/>
            <a:chOff x="2184" y="2918"/>
            <a:chExt cx="2284" cy="920"/>
          </a:xfrm>
        </p:grpSpPr>
        <p:grpSp>
          <p:nvGrpSpPr>
            <p:cNvPr id="13338" name="Group 60">
              <a:extLst>
                <a:ext uri="{FF2B5EF4-FFF2-40B4-BE49-F238E27FC236}">
                  <a16:creationId xmlns:a16="http://schemas.microsoft.com/office/drawing/2014/main" id="{18AA0CD1-0EAC-4678-99B3-F55DED3B5D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84" y="2918"/>
              <a:ext cx="2284" cy="920"/>
              <a:chOff x="2091" y="3119"/>
              <a:chExt cx="2284" cy="920"/>
            </a:xfrm>
          </p:grpSpPr>
          <p:sp>
            <p:nvSpPr>
              <p:cNvPr id="13341" name="Line 61">
                <a:extLst>
                  <a:ext uri="{FF2B5EF4-FFF2-40B4-BE49-F238E27FC236}">
                    <a16:creationId xmlns:a16="http://schemas.microsoft.com/office/drawing/2014/main" id="{6EBFA823-8A21-4859-9550-4B3C9BFFF5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1" y="3119"/>
                <a:ext cx="1846" cy="80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42" name="Text Box 62">
                <a:extLst>
                  <a:ext uri="{FF2B5EF4-FFF2-40B4-BE49-F238E27FC236}">
                    <a16:creationId xmlns:a16="http://schemas.microsoft.com/office/drawing/2014/main" id="{9F54E594-888F-4A2E-B517-5F2E7C7FF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7" y="3855"/>
                <a:ext cx="438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IS</a:t>
                </a:r>
                <a:r>
                  <a:rPr lang="it-IT" altLang="it-IT" sz="1400" b="1"/>
                  <a:t>(</a:t>
                </a:r>
                <a:r>
                  <a:rPr lang="it-IT" altLang="it-IT" sz="1400" b="1" i="1"/>
                  <a:t>G</a:t>
                </a:r>
                <a:r>
                  <a:rPr lang="it-IT" altLang="it-IT" sz="1400" b="1" i="1" baseline="-25000"/>
                  <a:t>1</a:t>
                </a:r>
                <a:r>
                  <a:rPr lang="it-IT" altLang="it-IT" sz="1400" b="1"/>
                  <a:t>)</a:t>
                </a:r>
              </a:p>
            </p:txBody>
          </p:sp>
        </p:grpSp>
        <p:sp>
          <p:nvSpPr>
            <p:cNvPr id="13339" name="Line 63">
              <a:extLst>
                <a:ext uri="{FF2B5EF4-FFF2-40B4-BE49-F238E27FC236}">
                  <a16:creationId xmlns:a16="http://schemas.microsoft.com/office/drawing/2014/main" id="{15227031-4A78-408E-B815-BF098B3CFA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2" y="3657"/>
              <a:ext cx="9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40" name="Line 64">
              <a:extLst>
                <a:ext uri="{FF2B5EF4-FFF2-40B4-BE49-F238E27FC236}">
                  <a16:creationId xmlns:a16="http://schemas.microsoft.com/office/drawing/2014/main" id="{881A1FB9-868B-4EC1-BE99-3C696EF46B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5" y="3022"/>
              <a:ext cx="9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9186" name="Text Box 66">
            <a:extLst>
              <a:ext uri="{FF2B5EF4-FFF2-40B4-BE49-F238E27FC236}">
                <a16:creationId xmlns:a16="http://schemas.microsoft.com/office/drawing/2014/main" id="{316FCCF0-876F-4E6F-8F58-7220E147A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429000"/>
            <a:ext cx="17272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 b="1"/>
              <a:t>Aumenti</a:t>
            </a:r>
            <a:r>
              <a:rPr lang="it-IT" altLang="it-IT" sz="1700"/>
              <a:t> di </a:t>
            </a:r>
            <a:r>
              <a:rPr lang="it-IT" altLang="it-IT" sz="1700" i="1"/>
              <a:t>G</a:t>
            </a:r>
            <a:r>
              <a:rPr lang="it-IT" altLang="it-IT" sz="1700"/>
              <a:t>, e di qualsiasi esogena de </a:t>
            </a:r>
            <a:r>
              <a:rPr lang="it-IT" altLang="it-IT" sz="1700" b="1" i="1"/>
              <a:t>DA</a:t>
            </a:r>
            <a:r>
              <a:rPr lang="it-IT" altLang="it-IT" sz="1700"/>
              <a:t>, </a:t>
            </a:r>
            <a:r>
              <a:rPr lang="it-IT" altLang="it-IT" sz="1700" i="1"/>
              <a:t> ceteris paribus</a:t>
            </a:r>
            <a:r>
              <a:rPr lang="it-IT" altLang="it-IT" sz="1700"/>
              <a:t> </a:t>
            </a:r>
            <a:r>
              <a:rPr lang="it-IT" altLang="it-IT" sz="1700" b="1">
                <a:solidFill>
                  <a:srgbClr val="FF3300"/>
                </a:solidFill>
              </a:rPr>
              <a:t>spostano la </a:t>
            </a:r>
            <a:r>
              <a:rPr lang="it-IT" altLang="it-IT" sz="1700" b="1" i="1">
                <a:solidFill>
                  <a:srgbClr val="FF3300"/>
                </a:solidFill>
              </a:rPr>
              <a:t>IS</a:t>
            </a:r>
            <a:r>
              <a:rPr lang="it-IT" altLang="it-IT" sz="1700" b="1">
                <a:solidFill>
                  <a:srgbClr val="FF3300"/>
                </a:solidFill>
              </a:rPr>
              <a:t> parallelamente verso l’alto</a:t>
            </a:r>
          </a:p>
        </p:txBody>
      </p:sp>
      <p:grpSp>
        <p:nvGrpSpPr>
          <p:cNvPr id="1029197" name="Group 77">
            <a:extLst>
              <a:ext uri="{FF2B5EF4-FFF2-40B4-BE49-F238E27FC236}">
                <a16:creationId xmlns:a16="http://schemas.microsoft.com/office/drawing/2014/main" id="{8C9984B9-015E-4DC4-9231-3FD0515C8275}"/>
              </a:ext>
            </a:extLst>
          </p:cNvPr>
          <p:cNvGrpSpPr>
            <a:grpSpLocks/>
          </p:cNvGrpSpPr>
          <p:nvPr/>
        </p:nvGrpSpPr>
        <p:grpSpPr bwMode="auto">
          <a:xfrm>
            <a:off x="3106738" y="5129213"/>
            <a:ext cx="3625850" cy="1460500"/>
            <a:chOff x="1957" y="3249"/>
            <a:chExt cx="2284" cy="920"/>
          </a:xfrm>
        </p:grpSpPr>
        <p:grpSp>
          <p:nvGrpSpPr>
            <p:cNvPr id="13333" name="Group 70">
              <a:extLst>
                <a:ext uri="{FF2B5EF4-FFF2-40B4-BE49-F238E27FC236}">
                  <a16:creationId xmlns:a16="http://schemas.microsoft.com/office/drawing/2014/main" id="{525C5F9C-1E3F-4A4B-9BC4-C33FDF3D10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7" y="3249"/>
              <a:ext cx="2284" cy="920"/>
              <a:chOff x="2091" y="3119"/>
              <a:chExt cx="2284" cy="920"/>
            </a:xfrm>
          </p:grpSpPr>
          <p:sp>
            <p:nvSpPr>
              <p:cNvPr id="13336" name="Line 71">
                <a:extLst>
                  <a:ext uri="{FF2B5EF4-FFF2-40B4-BE49-F238E27FC236}">
                    <a16:creationId xmlns:a16="http://schemas.microsoft.com/office/drawing/2014/main" id="{7C03F56D-7884-4CA0-9583-8C7B9DFB5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1" y="3119"/>
                <a:ext cx="1846" cy="80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37" name="Text Box 72">
                <a:extLst>
                  <a:ext uri="{FF2B5EF4-FFF2-40B4-BE49-F238E27FC236}">
                    <a16:creationId xmlns:a16="http://schemas.microsoft.com/office/drawing/2014/main" id="{E60BB38D-E940-4BBE-B0C1-70D093683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7" y="3855"/>
                <a:ext cx="438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IS</a:t>
                </a:r>
                <a:r>
                  <a:rPr lang="it-IT" altLang="it-IT" sz="1400" b="1"/>
                  <a:t>(</a:t>
                </a:r>
                <a:r>
                  <a:rPr lang="it-IT" altLang="it-IT" sz="1400" b="1" i="1"/>
                  <a:t>G</a:t>
                </a:r>
                <a:r>
                  <a:rPr lang="it-IT" altLang="it-IT" sz="1400" b="1" i="1" baseline="-25000"/>
                  <a:t>2</a:t>
                </a:r>
                <a:r>
                  <a:rPr lang="it-IT" altLang="it-IT" sz="1400" b="1"/>
                  <a:t>)</a:t>
                </a:r>
              </a:p>
            </p:txBody>
          </p:sp>
        </p:grpSp>
        <p:sp>
          <p:nvSpPr>
            <p:cNvPr id="13334" name="Line 75">
              <a:extLst>
                <a:ext uri="{FF2B5EF4-FFF2-40B4-BE49-F238E27FC236}">
                  <a16:creationId xmlns:a16="http://schemas.microsoft.com/office/drawing/2014/main" id="{3622A867-EFD6-4345-A169-CF56958C9B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60" y="3847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35" name="Line 76">
              <a:extLst>
                <a:ext uri="{FF2B5EF4-FFF2-40B4-BE49-F238E27FC236}">
                  <a16:creationId xmlns:a16="http://schemas.microsoft.com/office/drawing/2014/main" id="{4F35A081-5457-4A24-91FA-783846264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8" y="3403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9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9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9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2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9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9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1029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2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9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9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1029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87" grpId="0"/>
      <p:bldP spid="1029187" grpId="1"/>
      <p:bldP spid="1029126" grpId="0"/>
      <p:bldP spid="1029173" grpId="0"/>
      <p:bldP spid="1029174" grpId="0"/>
      <p:bldP spid="1029186" grpId="0"/>
      <p:bldP spid="102918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3">
            <a:extLst>
              <a:ext uri="{FF2B5EF4-FFF2-40B4-BE49-F238E27FC236}">
                <a16:creationId xmlns:a16="http://schemas.microsoft.com/office/drawing/2014/main" id="{BEC0C3BF-97ED-44CB-8774-5516A9E62D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760EC6-6CFA-4B33-B550-66F1E76366F3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50C9295-D289-45E5-AA02-7302B6451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dirty="0">
                <a:solidFill>
                  <a:srgbClr val="FF3300"/>
                </a:solidFill>
              </a:rPr>
              <a:t>3.2 Il modello IS – LM: la </a:t>
            </a:r>
            <a:r>
              <a:rPr lang="it-IT" altLang="it-IT" sz="2000" i="1" dirty="0">
                <a:solidFill>
                  <a:srgbClr val="FF3300"/>
                </a:solidFill>
              </a:rPr>
              <a:t>LM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368B8179-2E89-4A1D-A1C3-C21E7CCB8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460625"/>
            <a:ext cx="7200900" cy="3921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95300" indent="-495300" eaLnBrk="1" hangingPunct="1"/>
            <a:endParaRPr lang="it-IT" altLang="it-IT" sz="2000" b="1" dirty="0">
              <a:solidFill>
                <a:srgbClr val="009900"/>
              </a:solidFill>
            </a:endParaRPr>
          </a:p>
          <a:p>
            <a:pPr marL="495300" indent="-495300" eaLnBrk="1" hangingPunct="1"/>
            <a:endParaRPr lang="it-IT" altLang="it-IT" sz="2000" b="1" dirty="0">
              <a:solidFill>
                <a:srgbClr val="009900"/>
              </a:solidFill>
            </a:endParaRPr>
          </a:p>
          <a:p>
            <a:pPr marL="495300" indent="-495300" eaLnBrk="1" hangingPunct="1"/>
            <a:r>
              <a:rPr lang="it-IT" altLang="it-IT" sz="2000" b="1" dirty="0">
                <a:solidFill>
                  <a:srgbClr val="009900"/>
                </a:solidFill>
              </a:rPr>
              <a:t>La curva </a:t>
            </a:r>
            <a:r>
              <a:rPr lang="it-IT" altLang="it-IT" sz="2000" b="1" i="1" dirty="0">
                <a:solidFill>
                  <a:srgbClr val="009900"/>
                </a:solidFill>
              </a:rPr>
              <a:t>LM</a:t>
            </a:r>
            <a:r>
              <a:rPr lang="it-IT" altLang="it-IT" sz="2000" b="1" dirty="0">
                <a:solidFill>
                  <a:srgbClr val="009900"/>
                </a:solidFill>
              </a:rPr>
              <a:t>:</a:t>
            </a:r>
            <a:r>
              <a:rPr lang="it-IT" altLang="it-IT" sz="2000" dirty="0"/>
              <a:t> “luogo delle combinazioni (</a:t>
            </a:r>
            <a:r>
              <a:rPr lang="it-IT" altLang="it-IT" sz="2000" b="1" i="1" dirty="0"/>
              <a:t>i</a:t>
            </a:r>
            <a:r>
              <a:rPr lang="it-IT" altLang="it-IT" sz="2000" dirty="0"/>
              <a:t>; </a:t>
            </a:r>
            <a:r>
              <a:rPr lang="it-IT" altLang="it-IT" sz="2000" b="1" i="1" dirty="0"/>
              <a:t>Y</a:t>
            </a:r>
            <a:r>
              <a:rPr lang="it-IT" altLang="it-IT" sz="2000" dirty="0"/>
              <a:t>) che garantiscono </a:t>
            </a:r>
            <a:r>
              <a:rPr lang="it-IT" altLang="it-IT" sz="2000" b="1" dirty="0">
                <a:solidFill>
                  <a:srgbClr val="FF3300"/>
                </a:solidFill>
              </a:rPr>
              <a:t>l’equilibrio sul mercato della moneta</a:t>
            </a:r>
            <a:r>
              <a:rPr lang="it-IT" altLang="it-IT" sz="2000" dirty="0"/>
              <a:t> (</a:t>
            </a:r>
            <a:r>
              <a:rPr lang="it-IT" altLang="it-IT" sz="2000" b="1" dirty="0">
                <a:solidFill>
                  <a:srgbClr val="FF3300"/>
                </a:solidFill>
              </a:rPr>
              <a:t>uguaglianza tra </a:t>
            </a:r>
            <a:r>
              <a:rPr lang="it-IT" altLang="it-IT" sz="2000" b="1" i="1" dirty="0">
                <a:solidFill>
                  <a:srgbClr val="FF3300"/>
                </a:solidFill>
              </a:rPr>
              <a:t>L</a:t>
            </a:r>
            <a:r>
              <a:rPr lang="it-IT" altLang="it-IT" sz="2000" b="1" dirty="0">
                <a:solidFill>
                  <a:srgbClr val="FF3300"/>
                </a:solidFill>
              </a:rPr>
              <a:t> e </a:t>
            </a:r>
            <a:r>
              <a:rPr lang="it-IT" altLang="it-IT" sz="2000" b="1" i="1" dirty="0">
                <a:solidFill>
                  <a:srgbClr val="FF3300"/>
                </a:solidFill>
              </a:rPr>
              <a:t>M</a:t>
            </a:r>
            <a:r>
              <a:rPr lang="it-IT" altLang="it-IT" sz="2000" dirty="0"/>
              <a:t>)</a:t>
            </a:r>
          </a:p>
          <a:p>
            <a:pPr marL="495300" indent="-495300" eaLnBrk="1" hangingPunct="1"/>
            <a:endParaRPr lang="it-IT" altLang="it-IT" sz="2000" dirty="0"/>
          </a:p>
          <a:p>
            <a:pPr marL="495300" indent="-495300" eaLnBrk="1" hangingPunct="1"/>
            <a:endParaRPr lang="it-IT" altLang="it-IT" sz="2400" dirty="0"/>
          </a:p>
          <a:p>
            <a:pPr marL="495300" indent="-495300" eaLnBrk="1" hangingPunct="1"/>
            <a:endParaRPr lang="it-IT" altLang="it-IT" sz="2400" dirty="0"/>
          </a:p>
          <a:p>
            <a:pPr marL="495300" indent="-495300" eaLnBrk="1" hangingPunct="1"/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>
            <a:extLst>
              <a:ext uri="{FF2B5EF4-FFF2-40B4-BE49-F238E27FC236}">
                <a16:creationId xmlns:a16="http://schemas.microsoft.com/office/drawing/2014/main" id="{3C36D2FA-CF15-4003-B660-5FBBC91B8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63387F-2AE2-4527-A67C-4448D0CA710D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025069" name="Text Box 45">
            <a:extLst>
              <a:ext uri="{FF2B5EF4-FFF2-40B4-BE49-F238E27FC236}">
                <a16:creationId xmlns:a16="http://schemas.microsoft.com/office/drawing/2014/main" id="{17465471-AB7D-4C63-99CC-21AA95F59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926138"/>
            <a:ext cx="5113337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Sia 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 un nuovo valore del PIL, 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 &gt; 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</a:t>
            </a:r>
          </a:p>
          <a:p>
            <a:pPr algn="ctr" eaLnBrk="1" hangingPunct="1"/>
            <a:r>
              <a:rPr lang="it-IT" altLang="it-IT" sz="1700" b="1" i="1"/>
              <a:t>L</a:t>
            </a:r>
            <a:r>
              <a:rPr lang="it-IT" altLang="it-IT" sz="1700"/>
              <a:t>(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) &gt; </a:t>
            </a:r>
            <a:r>
              <a:rPr lang="it-IT" altLang="it-IT" sz="1700" b="1" i="1"/>
              <a:t>L</a:t>
            </a:r>
            <a:r>
              <a:rPr lang="it-IT" altLang="it-IT" sz="1700" b="1"/>
              <a:t>(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0</a:t>
            </a:r>
            <a:r>
              <a:rPr lang="it-IT" altLang="it-IT" sz="1700" b="1"/>
              <a:t>)</a:t>
            </a:r>
          </a:p>
        </p:txBody>
      </p:sp>
      <p:sp>
        <p:nvSpPr>
          <p:cNvPr id="1025064" name="Text Box 40">
            <a:extLst>
              <a:ext uri="{FF2B5EF4-FFF2-40B4-BE49-F238E27FC236}">
                <a16:creationId xmlns:a16="http://schemas.microsoft.com/office/drawing/2014/main" id="{6E46EC27-EAB0-4F0D-B41F-5DD464432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13" y="5905500"/>
            <a:ext cx="388937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Sia 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il valore iniziale del PIL:</a:t>
            </a:r>
          </a:p>
          <a:p>
            <a:pPr algn="ctr" eaLnBrk="1" hangingPunct="1"/>
            <a:r>
              <a:rPr lang="it-IT" altLang="it-IT" sz="1700" b="1" i="1"/>
              <a:t>L</a:t>
            </a:r>
            <a:r>
              <a:rPr lang="it-IT" altLang="it-IT" sz="1700"/>
              <a:t>(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)</a:t>
            </a: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FC612364-4CB7-42B8-B931-9258F0F9E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3.2 La costruzione grafica della curva 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LM</a:t>
            </a:r>
            <a:b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Figura 3</a:t>
            </a:r>
            <a:endParaRPr lang="en-GB" altLang="it-IT" sz="16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025027" name="Group 3">
            <a:extLst>
              <a:ext uri="{FF2B5EF4-FFF2-40B4-BE49-F238E27FC236}">
                <a16:creationId xmlns:a16="http://schemas.microsoft.com/office/drawing/2014/main" id="{D5435EEC-EE1C-4BF3-8A54-429EE1AFD1F1}"/>
              </a:ext>
            </a:extLst>
          </p:cNvPr>
          <p:cNvGrpSpPr>
            <a:grpSpLocks/>
          </p:cNvGrpSpPr>
          <p:nvPr/>
        </p:nvGrpSpPr>
        <p:grpSpPr bwMode="auto">
          <a:xfrm>
            <a:off x="3189288" y="2616200"/>
            <a:ext cx="711200" cy="3784600"/>
            <a:chOff x="2009" y="1648"/>
            <a:chExt cx="448" cy="2384"/>
          </a:xfrm>
        </p:grpSpPr>
        <p:sp>
          <p:nvSpPr>
            <p:cNvPr id="16430" name="Line 4">
              <a:extLst>
                <a:ext uri="{FF2B5EF4-FFF2-40B4-BE49-F238E27FC236}">
                  <a16:creationId xmlns:a16="http://schemas.microsoft.com/office/drawing/2014/main" id="{72F00731-F9EA-44B5-8F02-343A797BCE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8" y="1648"/>
              <a:ext cx="0" cy="19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1" name="Text Box 5">
              <a:extLst>
                <a:ext uri="{FF2B5EF4-FFF2-40B4-BE49-F238E27FC236}">
                  <a16:creationId xmlns:a16="http://schemas.microsoft.com/office/drawing/2014/main" id="{9B0930E3-3E77-446E-903A-F6469883B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3625"/>
              <a:ext cx="44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endParaRPr lang="it-IT" altLang="it-IT" sz="1400" b="1" i="1" baseline="-25000"/>
            </a:p>
          </p:txBody>
        </p:sp>
      </p:grpSp>
      <p:grpSp>
        <p:nvGrpSpPr>
          <p:cNvPr id="1025030" name="Group 6">
            <a:extLst>
              <a:ext uri="{FF2B5EF4-FFF2-40B4-BE49-F238E27FC236}">
                <a16:creationId xmlns:a16="http://schemas.microsoft.com/office/drawing/2014/main" id="{1BBB6407-B062-4B32-9E46-7C67F64A2D8D}"/>
              </a:ext>
            </a:extLst>
          </p:cNvPr>
          <p:cNvGrpSpPr>
            <a:grpSpLocks/>
          </p:cNvGrpSpPr>
          <p:nvPr/>
        </p:nvGrpSpPr>
        <p:grpSpPr bwMode="auto">
          <a:xfrm>
            <a:off x="5467350" y="2452688"/>
            <a:ext cx="2990850" cy="2971800"/>
            <a:chOff x="3444" y="1545"/>
            <a:chExt cx="1884" cy="1872"/>
          </a:xfrm>
        </p:grpSpPr>
        <p:sp>
          <p:nvSpPr>
            <p:cNvPr id="16428" name="Line 7">
              <a:extLst>
                <a:ext uri="{FF2B5EF4-FFF2-40B4-BE49-F238E27FC236}">
                  <a16:creationId xmlns:a16="http://schemas.microsoft.com/office/drawing/2014/main" id="{ED5CF242-B288-4984-8A90-FD4E4B7E4B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4" y="1753"/>
              <a:ext cx="1437" cy="16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9" name="Text Box 8">
              <a:extLst>
                <a:ext uri="{FF2B5EF4-FFF2-40B4-BE49-F238E27FC236}">
                  <a16:creationId xmlns:a16="http://schemas.microsoft.com/office/drawing/2014/main" id="{402D1973-F214-42D0-B3F7-2B60DF8D0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1" y="1545"/>
              <a:ext cx="447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  <a:endParaRPr lang="it-IT" altLang="it-IT" sz="1400" b="1" i="1" baseline="-25000"/>
            </a:p>
          </p:txBody>
        </p:sp>
      </p:grpSp>
      <p:sp>
        <p:nvSpPr>
          <p:cNvPr id="1025041" name="Text Box 17">
            <a:extLst>
              <a:ext uri="{FF2B5EF4-FFF2-40B4-BE49-F238E27FC236}">
                <a16:creationId xmlns:a16="http://schemas.microsoft.com/office/drawing/2014/main" id="{AD4D2F81-6D54-428A-8AA3-2DF1EC23E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575" y="3076575"/>
            <a:ext cx="11398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E</a:t>
            </a:r>
            <a:r>
              <a:rPr lang="it-IT" altLang="it-IT" sz="1400" b="1" i="1" baseline="-25000"/>
              <a:t>1</a:t>
            </a:r>
          </a:p>
        </p:txBody>
      </p:sp>
      <p:grpSp>
        <p:nvGrpSpPr>
          <p:cNvPr id="1025044" name="Group 20">
            <a:extLst>
              <a:ext uri="{FF2B5EF4-FFF2-40B4-BE49-F238E27FC236}">
                <a16:creationId xmlns:a16="http://schemas.microsoft.com/office/drawing/2014/main" id="{34A11AFC-9AC9-4C37-BA5A-FDD22969D8ED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286000"/>
            <a:ext cx="4186238" cy="3962400"/>
            <a:chOff x="816" y="1440"/>
            <a:chExt cx="2637" cy="2496"/>
          </a:xfrm>
        </p:grpSpPr>
        <p:sp>
          <p:nvSpPr>
            <p:cNvPr id="16424" name="Text Box 21">
              <a:extLst>
                <a:ext uri="{FF2B5EF4-FFF2-40B4-BE49-F238E27FC236}">
                  <a16:creationId xmlns:a16="http://schemas.microsoft.com/office/drawing/2014/main" id="{BF909502-02AE-4B82-B12D-4559C3102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440"/>
              <a:ext cx="719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16425" name="Text Box 22">
              <a:extLst>
                <a:ext uri="{FF2B5EF4-FFF2-40B4-BE49-F238E27FC236}">
                  <a16:creationId xmlns:a16="http://schemas.microsoft.com/office/drawing/2014/main" id="{E2734074-8721-4187-8D8C-2A04096D0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2" y="3616"/>
              <a:ext cx="71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  <a:endParaRPr lang="it-IT" altLang="it-IT" sz="1400" b="1" baseline="-25000"/>
            </a:p>
          </p:txBody>
        </p:sp>
        <p:sp>
          <p:nvSpPr>
            <p:cNvPr id="16426" name="Text Box 23">
              <a:extLst>
                <a:ext uri="{FF2B5EF4-FFF2-40B4-BE49-F238E27FC236}">
                  <a16:creationId xmlns:a16="http://schemas.microsoft.com/office/drawing/2014/main" id="{804BC0A5-D82B-444D-BD3A-690FA1255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3625"/>
              <a:ext cx="718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</a:t>
              </a:r>
              <a:r>
                <a:rPr lang="it-IT" altLang="it-IT" sz="1400" b="1"/>
                <a:t>,</a:t>
              </a:r>
              <a:r>
                <a:rPr lang="it-IT" altLang="it-IT" sz="1400" b="1" i="1"/>
                <a:t> M</a:t>
              </a:r>
              <a:endParaRPr lang="it-IT" altLang="it-IT" sz="1400" b="1" i="1" baseline="-25000"/>
            </a:p>
          </p:txBody>
        </p:sp>
        <p:sp>
          <p:nvSpPr>
            <p:cNvPr id="16427" name="Freeform 24">
              <a:extLst>
                <a:ext uri="{FF2B5EF4-FFF2-40B4-BE49-F238E27FC236}">
                  <a16:creationId xmlns:a16="http://schemas.microsoft.com/office/drawing/2014/main" id="{5C56C327-6ED8-4B2B-B64B-12FE93D1C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" y="1466"/>
              <a:ext cx="2121" cy="2164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2164 h 3200"/>
                <a:gd name="T4" fmla="*/ 2121 w 3590"/>
                <a:gd name="T5" fmla="*/ 2164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5049" name="Group 25">
            <a:extLst>
              <a:ext uri="{FF2B5EF4-FFF2-40B4-BE49-F238E27FC236}">
                <a16:creationId xmlns:a16="http://schemas.microsoft.com/office/drawing/2014/main" id="{B3EA53D8-F1A3-46B9-A958-30C894E816DD}"/>
              </a:ext>
            </a:extLst>
          </p:cNvPr>
          <p:cNvGrpSpPr>
            <a:grpSpLocks/>
          </p:cNvGrpSpPr>
          <p:nvPr/>
        </p:nvGrpSpPr>
        <p:grpSpPr bwMode="auto">
          <a:xfrm>
            <a:off x="4860925" y="2327275"/>
            <a:ext cx="3316288" cy="3921125"/>
            <a:chOff x="3062" y="1466"/>
            <a:chExt cx="2089" cy="2470"/>
          </a:xfrm>
        </p:grpSpPr>
        <p:sp>
          <p:nvSpPr>
            <p:cNvPr id="16420" name="Text Box 26">
              <a:extLst>
                <a:ext uri="{FF2B5EF4-FFF2-40B4-BE49-F238E27FC236}">
                  <a16:creationId xmlns:a16="http://schemas.microsoft.com/office/drawing/2014/main" id="{2627E2E3-8AD0-4AE6-A501-E94A685C5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1" y="3625"/>
              <a:ext cx="270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endParaRPr lang="it-IT" altLang="it-IT" sz="1400" b="1" i="1" baseline="-25000"/>
            </a:p>
          </p:txBody>
        </p:sp>
        <p:sp>
          <p:nvSpPr>
            <p:cNvPr id="16421" name="Text Box 27">
              <a:extLst>
                <a:ext uri="{FF2B5EF4-FFF2-40B4-BE49-F238E27FC236}">
                  <a16:creationId xmlns:a16="http://schemas.microsoft.com/office/drawing/2014/main" id="{C7A9598A-2AE0-414A-B7DD-7FA5EA6096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1536"/>
              <a:ext cx="717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16422" name="Text Box 28">
              <a:extLst>
                <a:ext uri="{FF2B5EF4-FFF2-40B4-BE49-F238E27FC236}">
                  <a16:creationId xmlns:a16="http://schemas.microsoft.com/office/drawing/2014/main" id="{C8AFA183-20DD-45CC-A407-011D24AA8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4" y="3628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16423" name="Freeform 29">
              <a:extLst>
                <a:ext uri="{FF2B5EF4-FFF2-40B4-BE49-F238E27FC236}">
                  <a16:creationId xmlns:a16="http://schemas.microsoft.com/office/drawing/2014/main" id="{B82AB261-AE70-48E2-9286-9F004519E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1466"/>
              <a:ext cx="1835" cy="2164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2164 h 3200"/>
                <a:gd name="T4" fmla="*/ 1835 w 3590"/>
                <a:gd name="T5" fmla="*/ 2164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5068" name="Group 44">
            <a:extLst>
              <a:ext uri="{FF2B5EF4-FFF2-40B4-BE49-F238E27FC236}">
                <a16:creationId xmlns:a16="http://schemas.microsoft.com/office/drawing/2014/main" id="{811E0393-B37A-4F15-8591-A1F93DE69D8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937000"/>
            <a:ext cx="6321425" cy="1825625"/>
            <a:chOff x="816" y="2480"/>
            <a:chExt cx="3982" cy="1150"/>
          </a:xfrm>
        </p:grpSpPr>
        <p:sp>
          <p:nvSpPr>
            <p:cNvPr id="16414" name="Text Box 10">
              <a:extLst>
                <a:ext uri="{FF2B5EF4-FFF2-40B4-BE49-F238E27FC236}">
                  <a16:creationId xmlns:a16="http://schemas.microsoft.com/office/drawing/2014/main" id="{025E3608-A945-464D-B246-F2469D0AC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480"/>
              <a:ext cx="71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baseline="-25000"/>
                <a:t>0</a:t>
              </a:r>
            </a:p>
          </p:txBody>
        </p:sp>
        <p:grpSp>
          <p:nvGrpSpPr>
            <p:cNvPr id="16415" name="Group 30">
              <a:extLst>
                <a:ext uri="{FF2B5EF4-FFF2-40B4-BE49-F238E27FC236}">
                  <a16:creationId xmlns:a16="http://schemas.microsoft.com/office/drawing/2014/main" id="{4CA5D4B5-B300-4B62-92FE-A43897077F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2585"/>
              <a:ext cx="3982" cy="1045"/>
              <a:chOff x="816" y="2585"/>
              <a:chExt cx="3982" cy="1045"/>
            </a:xfrm>
          </p:grpSpPr>
          <p:sp>
            <p:nvSpPr>
              <p:cNvPr id="16416" name="Line 31">
                <a:extLst>
                  <a:ext uri="{FF2B5EF4-FFF2-40B4-BE49-F238E27FC236}">
                    <a16:creationId xmlns:a16="http://schemas.microsoft.com/office/drawing/2014/main" id="{89DB125B-8022-4DC5-B4ED-81B82A19FE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5" y="2726"/>
                <a:ext cx="300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6417" name="Line 32">
                <a:extLst>
                  <a:ext uri="{FF2B5EF4-FFF2-40B4-BE49-F238E27FC236}">
                    <a16:creationId xmlns:a16="http://schemas.microsoft.com/office/drawing/2014/main" id="{E020DE6C-7EAE-4CEB-86C7-5082D3B4A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2736"/>
                <a:ext cx="8" cy="89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6418" name="Text Box 33">
                <a:extLst>
                  <a:ext uri="{FF2B5EF4-FFF2-40B4-BE49-F238E27FC236}">
                    <a16:creationId xmlns:a16="http://schemas.microsoft.com/office/drawing/2014/main" id="{82BBBEC8-514A-4BA5-97DB-5B51D5FC8E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2585"/>
                <a:ext cx="719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i</a:t>
                </a:r>
                <a:r>
                  <a:rPr lang="it-IT" altLang="it-IT" sz="1400" b="1" i="1" baseline="-25000"/>
                  <a:t>0</a:t>
                </a:r>
              </a:p>
            </p:txBody>
          </p:sp>
          <p:sp>
            <p:nvSpPr>
              <p:cNvPr id="16419" name="Text Box 34">
                <a:extLst>
                  <a:ext uri="{FF2B5EF4-FFF2-40B4-BE49-F238E27FC236}">
                    <a16:creationId xmlns:a16="http://schemas.microsoft.com/office/drawing/2014/main" id="{8A40F615-4450-4FA7-AAB4-EBFAE0A2AF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688"/>
                <a:ext cx="718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E</a:t>
                </a:r>
                <a:r>
                  <a:rPr lang="it-IT" altLang="it-IT" sz="1400" b="1" i="1" baseline="-25000"/>
                  <a:t>0</a:t>
                </a:r>
              </a:p>
            </p:txBody>
          </p:sp>
        </p:grpSp>
      </p:grpSp>
      <p:grpSp>
        <p:nvGrpSpPr>
          <p:cNvPr id="1025059" name="Group 35">
            <a:extLst>
              <a:ext uri="{FF2B5EF4-FFF2-40B4-BE49-F238E27FC236}">
                <a16:creationId xmlns:a16="http://schemas.microsoft.com/office/drawing/2014/main" id="{9DC685DF-BE6A-4FF6-8298-9CF441018A9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113088"/>
            <a:ext cx="7083425" cy="2646362"/>
            <a:chOff x="816" y="1961"/>
            <a:chExt cx="4462" cy="1667"/>
          </a:xfrm>
        </p:grpSpPr>
        <p:sp>
          <p:nvSpPr>
            <p:cNvPr id="16410" name="Text Box 36">
              <a:extLst>
                <a:ext uri="{FF2B5EF4-FFF2-40B4-BE49-F238E27FC236}">
                  <a16:creationId xmlns:a16="http://schemas.microsoft.com/office/drawing/2014/main" id="{6667EB35-4B98-4B66-8E96-808A49362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961"/>
              <a:ext cx="71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baseline="-25000"/>
                <a:t>1</a:t>
              </a:r>
            </a:p>
          </p:txBody>
        </p:sp>
        <p:sp>
          <p:nvSpPr>
            <p:cNvPr id="16411" name="Line 37">
              <a:extLst>
                <a:ext uri="{FF2B5EF4-FFF2-40B4-BE49-F238E27FC236}">
                  <a16:creationId xmlns:a16="http://schemas.microsoft.com/office/drawing/2014/main" id="{6889A18D-F180-4227-A968-66428F7C41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2" y="2164"/>
              <a:ext cx="350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2" name="Line 38">
              <a:extLst>
                <a:ext uri="{FF2B5EF4-FFF2-40B4-BE49-F238E27FC236}">
                  <a16:creationId xmlns:a16="http://schemas.microsoft.com/office/drawing/2014/main" id="{30D01811-A27D-4560-8A78-520C327B98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2" y="2169"/>
              <a:ext cx="0" cy="14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3" name="Text Box 39">
              <a:extLst>
                <a:ext uri="{FF2B5EF4-FFF2-40B4-BE49-F238E27FC236}">
                  <a16:creationId xmlns:a16="http://schemas.microsoft.com/office/drawing/2014/main" id="{00C230FC-44D3-45D9-BD99-507BC26F4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112"/>
              <a:ext cx="718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1</a:t>
              </a:r>
            </a:p>
          </p:txBody>
        </p:sp>
      </p:grpSp>
      <p:grpSp>
        <p:nvGrpSpPr>
          <p:cNvPr id="1025066" name="Group 42">
            <a:extLst>
              <a:ext uri="{FF2B5EF4-FFF2-40B4-BE49-F238E27FC236}">
                <a16:creationId xmlns:a16="http://schemas.microsoft.com/office/drawing/2014/main" id="{2C9ED572-6941-4E31-877B-35F1D5E940B6}"/>
              </a:ext>
            </a:extLst>
          </p:cNvPr>
          <p:cNvGrpSpPr>
            <a:grpSpLocks/>
          </p:cNvGrpSpPr>
          <p:nvPr/>
        </p:nvGrpSpPr>
        <p:grpSpPr bwMode="auto">
          <a:xfrm>
            <a:off x="2084388" y="3513138"/>
            <a:ext cx="4667250" cy="2887662"/>
            <a:chOff x="1313" y="2213"/>
            <a:chExt cx="2940" cy="1819"/>
          </a:xfrm>
        </p:grpSpPr>
        <p:grpSp>
          <p:nvGrpSpPr>
            <p:cNvPr id="16405" name="Group 11">
              <a:extLst>
                <a:ext uri="{FF2B5EF4-FFF2-40B4-BE49-F238E27FC236}">
                  <a16:creationId xmlns:a16="http://schemas.microsoft.com/office/drawing/2014/main" id="{52479FA6-9E31-4D8C-9F82-30CCD91281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3" y="2213"/>
              <a:ext cx="2940" cy="1819"/>
              <a:chOff x="1313" y="2213"/>
              <a:chExt cx="2940" cy="1819"/>
            </a:xfrm>
          </p:grpSpPr>
          <p:sp>
            <p:nvSpPr>
              <p:cNvPr id="16407" name="Line 12">
                <a:extLst>
                  <a:ext uri="{FF2B5EF4-FFF2-40B4-BE49-F238E27FC236}">
                    <a16:creationId xmlns:a16="http://schemas.microsoft.com/office/drawing/2014/main" id="{1741783B-DC1C-4933-A43B-9C0CBFF07B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13" y="2213"/>
                <a:ext cx="1503" cy="98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6408" name="Text Box 13">
                <a:extLst>
                  <a:ext uri="{FF2B5EF4-FFF2-40B4-BE49-F238E27FC236}">
                    <a16:creationId xmlns:a16="http://schemas.microsoft.com/office/drawing/2014/main" id="{0AA58101-7400-419D-A3AE-A95D4B05E2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7" y="3050"/>
                <a:ext cx="718" cy="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L</a:t>
                </a:r>
                <a:r>
                  <a:rPr lang="it-IT" altLang="it-IT" sz="1400" b="1"/>
                  <a:t>(</a:t>
                </a:r>
                <a:r>
                  <a:rPr lang="it-IT" altLang="it-IT" sz="1400" b="1" i="1"/>
                  <a:t>Y</a:t>
                </a:r>
                <a:r>
                  <a:rPr lang="it-IT" altLang="it-IT" sz="1400" b="1" i="1" baseline="-25000"/>
                  <a:t>0</a:t>
                </a:r>
                <a:r>
                  <a:rPr lang="it-IT" altLang="it-IT" sz="1400" b="1"/>
                  <a:t>)</a:t>
                </a:r>
                <a:endParaRPr lang="it-IT" altLang="it-IT" sz="1400" b="1" baseline="-25000"/>
              </a:p>
            </p:txBody>
          </p:sp>
          <p:sp>
            <p:nvSpPr>
              <p:cNvPr id="16409" name="Text Box 14">
                <a:extLst>
                  <a:ext uri="{FF2B5EF4-FFF2-40B4-BE49-F238E27FC236}">
                    <a16:creationId xmlns:a16="http://schemas.microsoft.com/office/drawing/2014/main" id="{7633DC57-E745-458F-8DE2-F81795F2D6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" y="3625"/>
                <a:ext cx="45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Y</a:t>
                </a:r>
                <a:r>
                  <a:rPr lang="it-IT" altLang="it-IT" sz="1400" b="1" i="1" baseline="-25000"/>
                  <a:t>0</a:t>
                </a:r>
              </a:p>
            </p:txBody>
          </p:sp>
        </p:grpSp>
        <p:sp>
          <p:nvSpPr>
            <p:cNvPr id="16406" name="Oval 41">
              <a:extLst>
                <a:ext uri="{FF2B5EF4-FFF2-40B4-BE49-F238E27FC236}">
                  <a16:creationId xmlns:a16="http://schemas.microsoft.com/office/drawing/2014/main" id="{EC38A54C-B927-481F-A504-77D23E35A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360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1025067" name="Text Box 43">
            <a:extLst>
              <a:ext uri="{FF2B5EF4-FFF2-40B4-BE49-F238E27FC236}">
                <a16:creationId xmlns:a16="http://schemas.microsoft.com/office/drawing/2014/main" id="{48A87555-30F9-4438-9EA1-9C9BE3BFD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5949950"/>
            <a:ext cx="31686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Quale è il tasso di interesse di equilibrio 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per 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? </a:t>
            </a:r>
          </a:p>
        </p:txBody>
      </p:sp>
      <p:sp>
        <p:nvSpPr>
          <p:cNvPr id="1025070" name="Text Box 46">
            <a:extLst>
              <a:ext uri="{FF2B5EF4-FFF2-40B4-BE49-F238E27FC236}">
                <a16:creationId xmlns:a16="http://schemas.microsoft.com/office/drawing/2014/main" id="{3A865F5A-3C26-462D-A820-CC1FD7615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954713"/>
            <a:ext cx="295116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Quale è il tasso di interesse di  equilibrio </a:t>
            </a:r>
            <a:r>
              <a:rPr lang="it-IT" altLang="it-IT" sz="1700" b="1" i="1"/>
              <a:t>i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 per </a:t>
            </a:r>
            <a:r>
              <a:rPr lang="it-IT" altLang="it-IT" sz="1700" b="1" i="1"/>
              <a:t>Y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? </a:t>
            </a:r>
          </a:p>
        </p:txBody>
      </p:sp>
      <p:grpSp>
        <p:nvGrpSpPr>
          <p:cNvPr id="1025072" name="Group 48">
            <a:extLst>
              <a:ext uri="{FF2B5EF4-FFF2-40B4-BE49-F238E27FC236}">
                <a16:creationId xmlns:a16="http://schemas.microsoft.com/office/drawing/2014/main" id="{9C4B4436-2167-498B-9F1B-2BE796F82053}"/>
              </a:ext>
            </a:extLst>
          </p:cNvPr>
          <p:cNvGrpSpPr>
            <a:grpSpLocks/>
          </p:cNvGrpSpPr>
          <p:nvPr/>
        </p:nvGrpSpPr>
        <p:grpSpPr bwMode="auto">
          <a:xfrm>
            <a:off x="2047875" y="2616200"/>
            <a:ext cx="5559425" cy="3860800"/>
            <a:chOff x="1290" y="1648"/>
            <a:chExt cx="3502" cy="2432"/>
          </a:xfrm>
        </p:grpSpPr>
        <p:sp>
          <p:nvSpPr>
            <p:cNvPr id="16401" name="Line 16">
              <a:extLst>
                <a:ext uri="{FF2B5EF4-FFF2-40B4-BE49-F238E27FC236}">
                  <a16:creationId xmlns:a16="http://schemas.microsoft.com/office/drawing/2014/main" id="{670966B1-07B5-46BC-8E17-48C3EA0E17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0" y="1648"/>
              <a:ext cx="1617" cy="10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02" name="Text Box 18">
              <a:extLst>
                <a:ext uri="{FF2B5EF4-FFF2-40B4-BE49-F238E27FC236}">
                  <a16:creationId xmlns:a16="http://schemas.microsoft.com/office/drawing/2014/main" id="{4890892A-3099-4FA5-94F3-589D3D717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2503"/>
              <a:ext cx="71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</a:t>
              </a:r>
              <a:r>
                <a:rPr lang="it-IT" altLang="it-IT" sz="1400" b="1">
                  <a:sym typeface="Symbol" panose="05050102010706020507" pitchFamily="18" charset="2"/>
                </a:rPr>
                <a:t>(</a:t>
              </a:r>
              <a:r>
                <a:rPr lang="it-IT" altLang="it-IT" sz="1400" b="1" i="1">
                  <a:sym typeface="Symbol" panose="05050102010706020507" pitchFamily="18" charset="2"/>
                </a:rPr>
                <a:t>Y</a:t>
              </a:r>
              <a:r>
                <a:rPr lang="it-IT" altLang="it-IT" sz="1400" b="1" i="1" baseline="-25000">
                  <a:sym typeface="Symbol" panose="05050102010706020507" pitchFamily="18" charset="2"/>
                </a:rPr>
                <a:t>1</a:t>
              </a:r>
              <a:r>
                <a:rPr lang="it-IT" altLang="it-IT" sz="1400" b="1">
                  <a:sym typeface="Symbol" panose="05050102010706020507" pitchFamily="18" charset="2"/>
                </a:rPr>
                <a:t>)</a:t>
              </a:r>
              <a:endParaRPr lang="it-IT" altLang="it-IT" sz="1400" b="1" baseline="-25000"/>
            </a:p>
          </p:txBody>
        </p:sp>
        <p:sp>
          <p:nvSpPr>
            <p:cNvPr id="16403" name="Text Box 19">
              <a:extLst>
                <a:ext uri="{FF2B5EF4-FFF2-40B4-BE49-F238E27FC236}">
                  <a16:creationId xmlns:a16="http://schemas.microsoft.com/office/drawing/2014/main" id="{274A3D8A-C1A0-4F5D-8ADA-24ACEFF15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4" y="3625"/>
              <a:ext cx="44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1</a:t>
              </a:r>
            </a:p>
          </p:txBody>
        </p:sp>
        <p:sp>
          <p:nvSpPr>
            <p:cNvPr id="16404" name="Oval 47">
              <a:extLst>
                <a:ext uri="{FF2B5EF4-FFF2-40B4-BE49-F238E27FC236}">
                  <a16:creationId xmlns:a16="http://schemas.microsoft.com/office/drawing/2014/main" id="{FC240ED6-A0DC-4DAA-B742-13D12F9FF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4" y="360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02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025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5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5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2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2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025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1025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69" grpId="0"/>
      <p:bldP spid="1025069" grpId="1"/>
      <p:bldP spid="1025064" grpId="0"/>
      <p:bldP spid="1025064" grpId="1"/>
      <p:bldP spid="1025041" grpId="0"/>
      <p:bldP spid="1025067" grpId="0"/>
      <p:bldP spid="1025067" grpId="1"/>
      <p:bldP spid="1025070" grpId="0"/>
      <p:bldP spid="102507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3">
            <a:extLst>
              <a:ext uri="{FF2B5EF4-FFF2-40B4-BE49-F238E27FC236}">
                <a16:creationId xmlns:a16="http://schemas.microsoft.com/office/drawing/2014/main" id="{FD922628-2BDE-47EF-8E24-CBB5DAEF30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393C6C-C200-49B4-AC5C-46884610F850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F7D69A7-60C7-4DE0-A1A5-922D4A884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3.2) La curva 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LM</a:t>
            </a:r>
            <a:b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Figura 3bis: spostamenti della curva</a:t>
            </a:r>
            <a:endParaRPr lang="en-GB" altLang="it-IT" sz="16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031172" name="Group 4">
            <a:extLst>
              <a:ext uri="{FF2B5EF4-FFF2-40B4-BE49-F238E27FC236}">
                <a16:creationId xmlns:a16="http://schemas.microsoft.com/office/drawing/2014/main" id="{DC037290-21B2-43B1-9F25-69B1328C833A}"/>
              </a:ext>
            </a:extLst>
          </p:cNvPr>
          <p:cNvGrpSpPr>
            <a:grpSpLocks/>
          </p:cNvGrpSpPr>
          <p:nvPr/>
        </p:nvGrpSpPr>
        <p:grpSpPr bwMode="auto">
          <a:xfrm>
            <a:off x="3189288" y="2616200"/>
            <a:ext cx="711200" cy="3784600"/>
            <a:chOff x="2009" y="1648"/>
            <a:chExt cx="448" cy="2384"/>
          </a:xfrm>
        </p:grpSpPr>
        <p:sp>
          <p:nvSpPr>
            <p:cNvPr id="17462" name="Line 5">
              <a:extLst>
                <a:ext uri="{FF2B5EF4-FFF2-40B4-BE49-F238E27FC236}">
                  <a16:creationId xmlns:a16="http://schemas.microsoft.com/office/drawing/2014/main" id="{17758985-8CB0-4975-B508-AC3C5FE324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8" y="1648"/>
              <a:ext cx="0" cy="19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63" name="Text Box 6">
              <a:extLst>
                <a:ext uri="{FF2B5EF4-FFF2-40B4-BE49-F238E27FC236}">
                  <a16:creationId xmlns:a16="http://schemas.microsoft.com/office/drawing/2014/main" id="{B557187A-7E18-4338-9E4A-D8280C867C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3625"/>
              <a:ext cx="44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endParaRPr lang="it-IT" altLang="it-IT" sz="1400" b="1" i="1" baseline="-25000"/>
            </a:p>
          </p:txBody>
        </p:sp>
      </p:grpSp>
      <p:grpSp>
        <p:nvGrpSpPr>
          <p:cNvPr id="1031217" name="Group 49">
            <a:extLst>
              <a:ext uri="{FF2B5EF4-FFF2-40B4-BE49-F238E27FC236}">
                <a16:creationId xmlns:a16="http://schemas.microsoft.com/office/drawing/2014/main" id="{A39995D3-6413-4EFE-944C-0392D76CD549}"/>
              </a:ext>
            </a:extLst>
          </p:cNvPr>
          <p:cNvGrpSpPr>
            <a:grpSpLocks/>
          </p:cNvGrpSpPr>
          <p:nvPr/>
        </p:nvGrpSpPr>
        <p:grpSpPr bwMode="auto">
          <a:xfrm>
            <a:off x="5467350" y="2452688"/>
            <a:ext cx="3352800" cy="2971800"/>
            <a:chOff x="3444" y="1545"/>
            <a:chExt cx="2112" cy="1872"/>
          </a:xfrm>
        </p:grpSpPr>
        <p:sp>
          <p:nvSpPr>
            <p:cNvPr id="17460" name="Line 8">
              <a:extLst>
                <a:ext uri="{FF2B5EF4-FFF2-40B4-BE49-F238E27FC236}">
                  <a16:creationId xmlns:a16="http://schemas.microsoft.com/office/drawing/2014/main" id="{B6E58454-A5EF-4715-8946-9A5F784FC0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4" y="1753"/>
              <a:ext cx="1437" cy="16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61" name="Text Box 9">
              <a:extLst>
                <a:ext uri="{FF2B5EF4-FFF2-40B4-BE49-F238E27FC236}">
                  <a16:creationId xmlns:a16="http://schemas.microsoft.com/office/drawing/2014/main" id="{784B2E39-AF72-47DE-8922-16A8E9C22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1" y="1545"/>
              <a:ext cx="675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r>
                <a:rPr lang="it-IT" altLang="it-IT" sz="1400" b="1"/>
                <a:t>)</a:t>
              </a:r>
              <a:endParaRPr lang="it-IT" altLang="it-IT" sz="1400" b="1" baseline="-25000"/>
            </a:p>
          </p:txBody>
        </p:sp>
      </p:grpSp>
      <p:grpSp>
        <p:nvGrpSpPr>
          <p:cNvPr id="1031179" name="Group 11">
            <a:extLst>
              <a:ext uri="{FF2B5EF4-FFF2-40B4-BE49-F238E27FC236}">
                <a16:creationId xmlns:a16="http://schemas.microsoft.com/office/drawing/2014/main" id="{6AACABBB-5BC3-4477-9B98-023B0FE7E1F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286000"/>
            <a:ext cx="4186238" cy="3962400"/>
            <a:chOff x="816" y="1440"/>
            <a:chExt cx="2637" cy="2496"/>
          </a:xfrm>
        </p:grpSpPr>
        <p:sp>
          <p:nvSpPr>
            <p:cNvPr id="17456" name="Text Box 12">
              <a:extLst>
                <a:ext uri="{FF2B5EF4-FFF2-40B4-BE49-F238E27FC236}">
                  <a16:creationId xmlns:a16="http://schemas.microsoft.com/office/drawing/2014/main" id="{FB57221F-571B-491F-AC54-0FE36A505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440"/>
              <a:ext cx="719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17457" name="Text Box 13">
              <a:extLst>
                <a:ext uri="{FF2B5EF4-FFF2-40B4-BE49-F238E27FC236}">
                  <a16:creationId xmlns:a16="http://schemas.microsoft.com/office/drawing/2014/main" id="{B068DD57-C10E-4E8B-A1BF-1BC1CEBF7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2" y="3616"/>
              <a:ext cx="71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  <a:endParaRPr lang="it-IT" altLang="it-IT" sz="1400" b="1" baseline="-25000"/>
            </a:p>
          </p:txBody>
        </p:sp>
        <p:sp>
          <p:nvSpPr>
            <p:cNvPr id="17458" name="Text Box 14">
              <a:extLst>
                <a:ext uri="{FF2B5EF4-FFF2-40B4-BE49-F238E27FC236}">
                  <a16:creationId xmlns:a16="http://schemas.microsoft.com/office/drawing/2014/main" id="{29BC9E17-CF12-4676-AD1E-15D1493ADB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3625"/>
              <a:ext cx="718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</a:t>
              </a:r>
              <a:r>
                <a:rPr lang="it-IT" altLang="it-IT" sz="1400" b="1"/>
                <a:t>,</a:t>
              </a:r>
              <a:r>
                <a:rPr lang="it-IT" altLang="it-IT" sz="1400" b="1" i="1"/>
                <a:t> M</a:t>
              </a:r>
              <a:endParaRPr lang="it-IT" altLang="it-IT" sz="1400" b="1" i="1" baseline="-25000"/>
            </a:p>
          </p:txBody>
        </p:sp>
        <p:sp>
          <p:nvSpPr>
            <p:cNvPr id="17459" name="Freeform 15">
              <a:extLst>
                <a:ext uri="{FF2B5EF4-FFF2-40B4-BE49-F238E27FC236}">
                  <a16:creationId xmlns:a16="http://schemas.microsoft.com/office/drawing/2014/main" id="{7FD651DA-987A-49B2-BEC6-C426D2C36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" y="1466"/>
              <a:ext cx="2121" cy="2164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2164 h 3200"/>
                <a:gd name="T4" fmla="*/ 2121 w 3590"/>
                <a:gd name="T5" fmla="*/ 2164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31184" name="Group 16">
            <a:extLst>
              <a:ext uri="{FF2B5EF4-FFF2-40B4-BE49-F238E27FC236}">
                <a16:creationId xmlns:a16="http://schemas.microsoft.com/office/drawing/2014/main" id="{5041F6BE-5159-4D55-A905-5172535E787F}"/>
              </a:ext>
            </a:extLst>
          </p:cNvPr>
          <p:cNvGrpSpPr>
            <a:grpSpLocks/>
          </p:cNvGrpSpPr>
          <p:nvPr/>
        </p:nvGrpSpPr>
        <p:grpSpPr bwMode="auto">
          <a:xfrm>
            <a:off x="4860925" y="2327275"/>
            <a:ext cx="3316288" cy="3921125"/>
            <a:chOff x="3062" y="1466"/>
            <a:chExt cx="2089" cy="2470"/>
          </a:xfrm>
        </p:grpSpPr>
        <p:sp>
          <p:nvSpPr>
            <p:cNvPr id="17452" name="Text Box 17">
              <a:extLst>
                <a:ext uri="{FF2B5EF4-FFF2-40B4-BE49-F238E27FC236}">
                  <a16:creationId xmlns:a16="http://schemas.microsoft.com/office/drawing/2014/main" id="{7B02FB75-4C0F-4CD4-882D-7171B0528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1" y="3625"/>
              <a:ext cx="270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endParaRPr lang="it-IT" altLang="it-IT" sz="1400" b="1" i="1" baseline="-25000"/>
            </a:p>
          </p:txBody>
        </p:sp>
        <p:sp>
          <p:nvSpPr>
            <p:cNvPr id="17453" name="Text Box 18">
              <a:extLst>
                <a:ext uri="{FF2B5EF4-FFF2-40B4-BE49-F238E27FC236}">
                  <a16:creationId xmlns:a16="http://schemas.microsoft.com/office/drawing/2014/main" id="{8FE67689-1F6E-4F94-9CE9-CA4A49D8C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1536"/>
              <a:ext cx="717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17454" name="Text Box 19">
              <a:extLst>
                <a:ext uri="{FF2B5EF4-FFF2-40B4-BE49-F238E27FC236}">
                  <a16:creationId xmlns:a16="http://schemas.microsoft.com/office/drawing/2014/main" id="{39B38F58-5768-419D-BF54-6BAB5ADAC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4" y="3628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17455" name="Freeform 20">
              <a:extLst>
                <a:ext uri="{FF2B5EF4-FFF2-40B4-BE49-F238E27FC236}">
                  <a16:creationId xmlns:a16="http://schemas.microsoft.com/office/drawing/2014/main" id="{DB7EE51D-1B50-4A1D-AADA-E9551DB68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1466"/>
              <a:ext cx="1835" cy="2164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2164 h 3200"/>
                <a:gd name="T4" fmla="*/ 1835 w 3590"/>
                <a:gd name="T5" fmla="*/ 2164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31189" name="Group 21">
            <a:extLst>
              <a:ext uri="{FF2B5EF4-FFF2-40B4-BE49-F238E27FC236}">
                <a16:creationId xmlns:a16="http://schemas.microsoft.com/office/drawing/2014/main" id="{1FE7CCE1-9DB2-4503-A8B9-93349657A4EA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937000"/>
            <a:ext cx="6321425" cy="1825625"/>
            <a:chOff x="816" y="2480"/>
            <a:chExt cx="3982" cy="1150"/>
          </a:xfrm>
        </p:grpSpPr>
        <p:sp>
          <p:nvSpPr>
            <p:cNvPr id="17446" name="Text Box 22">
              <a:extLst>
                <a:ext uri="{FF2B5EF4-FFF2-40B4-BE49-F238E27FC236}">
                  <a16:creationId xmlns:a16="http://schemas.microsoft.com/office/drawing/2014/main" id="{7C800BB3-0CE4-4AFC-A0D2-7B128C81E7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480"/>
              <a:ext cx="71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baseline="-25000"/>
                <a:t>0</a:t>
              </a:r>
            </a:p>
          </p:txBody>
        </p:sp>
        <p:grpSp>
          <p:nvGrpSpPr>
            <p:cNvPr id="17447" name="Group 23">
              <a:extLst>
                <a:ext uri="{FF2B5EF4-FFF2-40B4-BE49-F238E27FC236}">
                  <a16:creationId xmlns:a16="http://schemas.microsoft.com/office/drawing/2014/main" id="{43FEA8A9-6D9A-4F00-ACB9-D80AE28693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2585"/>
              <a:ext cx="3982" cy="1045"/>
              <a:chOff x="816" y="2585"/>
              <a:chExt cx="3982" cy="1045"/>
            </a:xfrm>
          </p:grpSpPr>
          <p:sp>
            <p:nvSpPr>
              <p:cNvPr id="17448" name="Line 24">
                <a:extLst>
                  <a:ext uri="{FF2B5EF4-FFF2-40B4-BE49-F238E27FC236}">
                    <a16:creationId xmlns:a16="http://schemas.microsoft.com/office/drawing/2014/main" id="{E5715B94-7C45-4399-8F55-939A9481D7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5" y="2726"/>
                <a:ext cx="300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49" name="Line 25">
                <a:extLst>
                  <a:ext uri="{FF2B5EF4-FFF2-40B4-BE49-F238E27FC236}">
                    <a16:creationId xmlns:a16="http://schemas.microsoft.com/office/drawing/2014/main" id="{4AA3812D-EC67-4EEE-B82D-258B478537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2736"/>
                <a:ext cx="8" cy="89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50" name="Text Box 26">
                <a:extLst>
                  <a:ext uri="{FF2B5EF4-FFF2-40B4-BE49-F238E27FC236}">
                    <a16:creationId xmlns:a16="http://schemas.microsoft.com/office/drawing/2014/main" id="{02F5BF98-A665-4A73-9003-98CCD4CFAB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2585"/>
                <a:ext cx="719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i</a:t>
                </a:r>
                <a:r>
                  <a:rPr lang="it-IT" altLang="it-IT" sz="1400" b="1" i="1" baseline="-25000"/>
                  <a:t>0</a:t>
                </a:r>
              </a:p>
            </p:txBody>
          </p:sp>
          <p:sp>
            <p:nvSpPr>
              <p:cNvPr id="17451" name="Text Box 27">
                <a:extLst>
                  <a:ext uri="{FF2B5EF4-FFF2-40B4-BE49-F238E27FC236}">
                    <a16:creationId xmlns:a16="http://schemas.microsoft.com/office/drawing/2014/main" id="{4EF04FC2-37E4-406A-8550-C3DC5A4B9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688"/>
                <a:ext cx="718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E</a:t>
                </a:r>
                <a:r>
                  <a:rPr lang="it-IT" altLang="it-IT" sz="1400" b="1" i="1" baseline="-25000"/>
                  <a:t>0</a:t>
                </a:r>
              </a:p>
            </p:txBody>
          </p:sp>
        </p:grpSp>
      </p:grpSp>
      <p:grpSp>
        <p:nvGrpSpPr>
          <p:cNvPr id="1031235" name="Group 67">
            <a:extLst>
              <a:ext uri="{FF2B5EF4-FFF2-40B4-BE49-F238E27FC236}">
                <a16:creationId xmlns:a16="http://schemas.microsoft.com/office/drawing/2014/main" id="{5ED44C22-28FB-4E0C-B4FA-718E041D2C29}"/>
              </a:ext>
            </a:extLst>
          </p:cNvPr>
          <p:cNvGrpSpPr>
            <a:grpSpLocks/>
          </p:cNvGrpSpPr>
          <p:nvPr/>
        </p:nvGrpSpPr>
        <p:grpSpPr bwMode="auto">
          <a:xfrm>
            <a:off x="2084388" y="3513138"/>
            <a:ext cx="4864100" cy="2887662"/>
            <a:chOff x="1313" y="2213"/>
            <a:chExt cx="3064" cy="1819"/>
          </a:xfrm>
        </p:grpSpPr>
        <p:sp>
          <p:nvSpPr>
            <p:cNvPr id="17443" name="Line 35">
              <a:extLst>
                <a:ext uri="{FF2B5EF4-FFF2-40B4-BE49-F238E27FC236}">
                  <a16:creationId xmlns:a16="http://schemas.microsoft.com/office/drawing/2014/main" id="{FC7BBFB4-6BA6-470F-B575-C69CA0F29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2213"/>
              <a:ext cx="1503" cy="9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44" name="Text Box 36">
              <a:extLst>
                <a:ext uri="{FF2B5EF4-FFF2-40B4-BE49-F238E27FC236}">
                  <a16:creationId xmlns:a16="http://schemas.microsoft.com/office/drawing/2014/main" id="{8397FBFE-B2E3-4E42-8B90-9DC0A3ABD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3050"/>
              <a:ext cx="71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</a:t>
              </a:r>
              <a:r>
                <a:rPr lang="it-IT" altLang="it-IT" sz="1400" b="1"/>
                <a:t>(</a:t>
              </a:r>
              <a:r>
                <a:rPr lang="it-IT" altLang="it-IT" sz="1400" b="1" i="1">
                  <a:solidFill>
                    <a:srgbClr val="FF3300"/>
                  </a:solidFill>
                </a:rPr>
                <a:t>Y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0</a:t>
              </a:r>
              <a:r>
                <a:rPr lang="it-IT" altLang="it-IT" sz="1400" b="1"/>
                <a:t>)</a:t>
              </a:r>
              <a:endParaRPr lang="it-IT" altLang="it-IT" sz="1400" b="1" baseline="-25000"/>
            </a:p>
          </p:txBody>
        </p:sp>
        <p:sp>
          <p:nvSpPr>
            <p:cNvPr id="17445" name="Text Box 37">
              <a:extLst>
                <a:ext uri="{FF2B5EF4-FFF2-40B4-BE49-F238E27FC236}">
                  <a16:creationId xmlns:a16="http://schemas.microsoft.com/office/drawing/2014/main" id="{5C6BDEC0-9481-45DB-89C9-94A323625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7" y="3625"/>
              <a:ext cx="45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Y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0</a:t>
              </a:r>
            </a:p>
          </p:txBody>
        </p:sp>
      </p:grpSp>
      <p:sp>
        <p:nvSpPr>
          <p:cNvPr id="1031215" name="Text Box 47">
            <a:extLst>
              <a:ext uri="{FF2B5EF4-FFF2-40B4-BE49-F238E27FC236}">
                <a16:creationId xmlns:a16="http://schemas.microsoft.com/office/drawing/2014/main" id="{95CB1AA6-F63E-400E-97A3-2FB64778D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949950"/>
            <a:ext cx="4319588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Sia </a:t>
            </a:r>
            <a:r>
              <a:rPr lang="it-IT" altLang="it-IT" sz="1700" b="1" i="1"/>
              <a:t>M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l’offerta di moneta nominale iniziale:</a:t>
            </a:r>
          </a:p>
          <a:p>
            <a:pPr algn="ctr" eaLnBrk="1" hangingPunct="1"/>
            <a:r>
              <a:rPr lang="it-IT" altLang="it-IT" sz="1700" b="1" i="1"/>
              <a:t>LM</a:t>
            </a:r>
            <a:r>
              <a:rPr lang="it-IT" altLang="it-IT" sz="1700"/>
              <a:t>(</a:t>
            </a:r>
            <a:r>
              <a:rPr lang="it-IT" altLang="it-IT" sz="1700" b="1" i="1"/>
              <a:t>M</a:t>
            </a:r>
            <a:r>
              <a:rPr lang="it-IT" altLang="it-IT" sz="1700" b="1" i="1" baseline="-25000"/>
              <a:t>0</a:t>
            </a:r>
            <a:r>
              <a:rPr lang="it-IT" altLang="it-IT" sz="1700" b="1" i="1"/>
              <a:t>/P</a:t>
            </a:r>
            <a:r>
              <a:rPr lang="it-IT" altLang="it-IT" sz="1700"/>
              <a:t>)</a:t>
            </a:r>
          </a:p>
        </p:txBody>
      </p:sp>
      <p:sp>
        <p:nvSpPr>
          <p:cNvPr id="1031216" name="Text Box 48">
            <a:extLst>
              <a:ext uri="{FF2B5EF4-FFF2-40B4-BE49-F238E27FC236}">
                <a16:creationId xmlns:a16="http://schemas.microsoft.com/office/drawing/2014/main" id="{A1B1C4F7-AEE3-4260-9BB7-2826D605B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6018213"/>
            <a:ext cx="40671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Se l’offerta di moneta aumenta da </a:t>
            </a:r>
            <a:r>
              <a:rPr lang="it-IT" altLang="it-IT" sz="1700" b="1" i="1"/>
              <a:t>M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a </a:t>
            </a:r>
            <a:r>
              <a:rPr lang="it-IT" altLang="it-IT" sz="1700" b="1" i="1"/>
              <a:t>M</a:t>
            </a:r>
            <a:r>
              <a:rPr lang="it-IT" altLang="it-IT" sz="1700" b="1" i="1" baseline="-25000"/>
              <a:t>1</a:t>
            </a:r>
            <a:r>
              <a:rPr lang="it-IT" altLang="it-IT" sz="1700"/>
              <a:t>, cosa succede alla </a:t>
            </a:r>
            <a:r>
              <a:rPr lang="it-IT" altLang="it-IT" sz="1700" b="1" i="1"/>
              <a:t>LM</a:t>
            </a:r>
            <a:r>
              <a:rPr lang="it-IT" altLang="it-IT" sz="1700"/>
              <a:t>? </a:t>
            </a:r>
            <a:r>
              <a:rPr lang="it-IT" altLang="it-IT" sz="1700" b="1" i="1"/>
              <a:t>LM</a:t>
            </a:r>
            <a:r>
              <a:rPr lang="it-IT" altLang="it-IT" sz="1700"/>
              <a:t>(</a:t>
            </a:r>
            <a:r>
              <a:rPr lang="it-IT" altLang="it-IT" sz="1700" b="1" i="1"/>
              <a:t>M</a:t>
            </a:r>
            <a:r>
              <a:rPr lang="it-IT" altLang="it-IT" sz="1700" b="1" i="1" baseline="-25000"/>
              <a:t>1</a:t>
            </a:r>
            <a:r>
              <a:rPr lang="it-IT" altLang="it-IT" sz="1700" b="1" i="1"/>
              <a:t>/P</a:t>
            </a:r>
            <a:r>
              <a:rPr lang="it-IT" altLang="it-IT" sz="1700"/>
              <a:t>)</a:t>
            </a:r>
          </a:p>
        </p:txBody>
      </p:sp>
      <p:grpSp>
        <p:nvGrpSpPr>
          <p:cNvPr id="1031218" name="Group 50">
            <a:extLst>
              <a:ext uri="{FF2B5EF4-FFF2-40B4-BE49-F238E27FC236}">
                <a16:creationId xmlns:a16="http://schemas.microsoft.com/office/drawing/2014/main" id="{11E36D76-A5F2-4B9E-8B6F-CDC3793E7C3B}"/>
              </a:ext>
            </a:extLst>
          </p:cNvPr>
          <p:cNvGrpSpPr>
            <a:grpSpLocks/>
          </p:cNvGrpSpPr>
          <p:nvPr/>
        </p:nvGrpSpPr>
        <p:grpSpPr bwMode="auto">
          <a:xfrm>
            <a:off x="3846513" y="2622550"/>
            <a:ext cx="711200" cy="3784600"/>
            <a:chOff x="2009" y="1648"/>
            <a:chExt cx="448" cy="2384"/>
          </a:xfrm>
        </p:grpSpPr>
        <p:sp>
          <p:nvSpPr>
            <p:cNvPr id="17441" name="Line 51">
              <a:extLst>
                <a:ext uri="{FF2B5EF4-FFF2-40B4-BE49-F238E27FC236}">
                  <a16:creationId xmlns:a16="http://schemas.microsoft.com/office/drawing/2014/main" id="{EB683089-A02B-441D-BE78-E8A179DE5D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8" y="1648"/>
              <a:ext cx="0" cy="19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42" name="Text Box 52">
              <a:extLst>
                <a:ext uri="{FF2B5EF4-FFF2-40B4-BE49-F238E27FC236}">
                  <a16:creationId xmlns:a16="http://schemas.microsoft.com/office/drawing/2014/main" id="{F0EC9D27-50D9-47B7-87FE-F0192B8E7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3625"/>
              <a:ext cx="44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endParaRPr lang="it-IT" altLang="it-IT" sz="1400" b="1" i="1" baseline="-25000"/>
            </a:p>
          </p:txBody>
        </p:sp>
      </p:grpSp>
      <p:grpSp>
        <p:nvGrpSpPr>
          <p:cNvPr id="1031223" name="Group 55">
            <a:extLst>
              <a:ext uri="{FF2B5EF4-FFF2-40B4-BE49-F238E27FC236}">
                <a16:creationId xmlns:a16="http://schemas.microsoft.com/office/drawing/2014/main" id="{8503D755-31F3-4972-8C2E-86BC847A4AFD}"/>
              </a:ext>
            </a:extLst>
          </p:cNvPr>
          <p:cNvGrpSpPr>
            <a:grpSpLocks/>
          </p:cNvGrpSpPr>
          <p:nvPr/>
        </p:nvGrpSpPr>
        <p:grpSpPr bwMode="auto">
          <a:xfrm>
            <a:off x="5697538" y="2668588"/>
            <a:ext cx="3352800" cy="2971800"/>
            <a:chOff x="3444" y="1545"/>
            <a:chExt cx="2112" cy="1872"/>
          </a:xfrm>
        </p:grpSpPr>
        <p:sp>
          <p:nvSpPr>
            <p:cNvPr id="17439" name="Line 56">
              <a:extLst>
                <a:ext uri="{FF2B5EF4-FFF2-40B4-BE49-F238E27FC236}">
                  <a16:creationId xmlns:a16="http://schemas.microsoft.com/office/drawing/2014/main" id="{8D1A0895-FF83-4BF2-BDD5-5BFE0CAB4C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4" y="1753"/>
              <a:ext cx="1437" cy="16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40" name="Text Box 57">
              <a:extLst>
                <a:ext uri="{FF2B5EF4-FFF2-40B4-BE49-F238E27FC236}">
                  <a16:creationId xmlns:a16="http://schemas.microsoft.com/office/drawing/2014/main" id="{9D4B8511-39FF-4CA7-82CD-8516D98A1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1" y="1545"/>
              <a:ext cx="675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r>
                <a:rPr lang="it-IT" altLang="it-IT" sz="1400" b="1"/>
                <a:t>)</a:t>
              </a:r>
              <a:endParaRPr lang="it-IT" altLang="it-IT" sz="1400" b="1" baseline="-25000"/>
            </a:p>
          </p:txBody>
        </p:sp>
      </p:grpSp>
      <p:grpSp>
        <p:nvGrpSpPr>
          <p:cNvPr id="1031237" name="Group 69">
            <a:extLst>
              <a:ext uri="{FF2B5EF4-FFF2-40B4-BE49-F238E27FC236}">
                <a16:creationId xmlns:a16="http://schemas.microsoft.com/office/drawing/2014/main" id="{7BC807AB-237A-42BE-A771-A3C48965C4ED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4567238"/>
            <a:ext cx="6265862" cy="733425"/>
            <a:chOff x="793" y="2877"/>
            <a:chExt cx="3947" cy="462"/>
          </a:xfrm>
        </p:grpSpPr>
        <p:sp>
          <p:nvSpPr>
            <p:cNvPr id="17434" name="Text Box 10">
              <a:extLst>
                <a:ext uri="{FF2B5EF4-FFF2-40B4-BE49-F238E27FC236}">
                  <a16:creationId xmlns:a16="http://schemas.microsoft.com/office/drawing/2014/main" id="{7E24677A-DB43-43A2-B6BC-A27C73CED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" y="3026"/>
              <a:ext cx="71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1</a:t>
              </a:r>
            </a:p>
          </p:txBody>
        </p:sp>
        <p:grpSp>
          <p:nvGrpSpPr>
            <p:cNvPr id="17435" name="Group 68">
              <a:extLst>
                <a:ext uri="{FF2B5EF4-FFF2-40B4-BE49-F238E27FC236}">
                  <a16:creationId xmlns:a16="http://schemas.microsoft.com/office/drawing/2014/main" id="{A402159F-50CC-4BC6-ABA5-865F857E1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3" y="2877"/>
              <a:ext cx="3947" cy="417"/>
              <a:chOff x="793" y="2877"/>
              <a:chExt cx="3947" cy="417"/>
            </a:xfrm>
          </p:grpSpPr>
          <p:sp>
            <p:nvSpPr>
              <p:cNvPr id="17436" name="Line 53">
                <a:extLst>
                  <a:ext uri="{FF2B5EF4-FFF2-40B4-BE49-F238E27FC236}">
                    <a16:creationId xmlns:a16="http://schemas.microsoft.com/office/drawing/2014/main" id="{8967583B-20D7-4E6D-8EF7-8AF644840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3004"/>
                <a:ext cx="30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37" name="Text Box 54">
                <a:extLst>
                  <a:ext uri="{FF2B5EF4-FFF2-40B4-BE49-F238E27FC236}">
                    <a16:creationId xmlns:a16="http://schemas.microsoft.com/office/drawing/2014/main" id="{43F990F0-EEA9-4F08-9ED5-FA72CA2A08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3" y="2877"/>
                <a:ext cx="318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it-IT" sz="1400" b="1" i="1"/>
                  <a:t>i</a:t>
                </a:r>
                <a:r>
                  <a:rPr lang="it-IT" altLang="it-IT" sz="1400" b="1" i="1" baseline="-25000"/>
                  <a:t>1</a:t>
                </a:r>
              </a:p>
            </p:txBody>
          </p:sp>
          <p:sp>
            <p:nvSpPr>
              <p:cNvPr id="17438" name="Text Box 58">
                <a:extLst>
                  <a:ext uri="{FF2B5EF4-FFF2-40B4-BE49-F238E27FC236}">
                    <a16:creationId xmlns:a16="http://schemas.microsoft.com/office/drawing/2014/main" id="{3EF01002-7F54-4A7D-AA6C-648236BA48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2" y="2981"/>
                <a:ext cx="718" cy="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sz="1400" b="1" i="1"/>
                  <a:t>E</a:t>
                </a:r>
                <a:r>
                  <a:rPr lang="it-IT" altLang="it-IT" sz="1400" b="1" i="1" baseline="-25000"/>
                  <a:t>1</a:t>
                </a:r>
              </a:p>
            </p:txBody>
          </p:sp>
        </p:grpSp>
      </p:grpSp>
      <p:grpSp>
        <p:nvGrpSpPr>
          <p:cNvPr id="1031229" name="Group 61">
            <a:extLst>
              <a:ext uri="{FF2B5EF4-FFF2-40B4-BE49-F238E27FC236}">
                <a16:creationId xmlns:a16="http://schemas.microsoft.com/office/drawing/2014/main" id="{D8408E27-8F21-4DDA-8DD8-28F2B1913316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213100"/>
            <a:ext cx="1728788" cy="1944688"/>
            <a:chOff x="3696" y="2024"/>
            <a:chExt cx="1089" cy="1225"/>
          </a:xfrm>
        </p:grpSpPr>
        <p:sp>
          <p:nvSpPr>
            <p:cNvPr id="17432" name="Line 59">
              <a:extLst>
                <a:ext uri="{FF2B5EF4-FFF2-40B4-BE49-F238E27FC236}">
                  <a16:creationId xmlns:a16="http://schemas.microsoft.com/office/drawing/2014/main" id="{8013540E-181F-4654-9BA8-234094B814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2024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33" name="Line 60">
              <a:extLst>
                <a:ext uri="{FF2B5EF4-FFF2-40B4-BE49-F238E27FC236}">
                  <a16:creationId xmlns:a16="http://schemas.microsoft.com/office/drawing/2014/main" id="{FF640B6F-D9CD-4652-B918-86A732EED0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158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31230" name="Text Box 62">
            <a:extLst>
              <a:ext uri="{FF2B5EF4-FFF2-40B4-BE49-F238E27FC236}">
                <a16:creationId xmlns:a16="http://schemas.microsoft.com/office/drawing/2014/main" id="{8A17DBE5-1A87-46E0-AA0B-E413DB3BB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974850"/>
            <a:ext cx="76327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 b="1"/>
              <a:t>Aumenti</a:t>
            </a:r>
            <a:r>
              <a:rPr lang="it-IT" altLang="it-IT" sz="1700"/>
              <a:t> dell’offerta di moneta, </a:t>
            </a:r>
            <a:r>
              <a:rPr lang="it-IT" altLang="it-IT" sz="1700" i="1"/>
              <a:t>ceteris paribus</a:t>
            </a:r>
            <a:r>
              <a:rPr lang="it-IT" altLang="it-IT" sz="1700"/>
              <a:t>,</a:t>
            </a:r>
            <a:r>
              <a:rPr lang="it-IT" altLang="it-IT" sz="1700" i="1"/>
              <a:t>                                             </a:t>
            </a:r>
            <a:r>
              <a:rPr lang="it-IT" altLang="it-IT" sz="1700" b="1">
                <a:solidFill>
                  <a:srgbClr val="FF3300"/>
                </a:solidFill>
              </a:rPr>
              <a:t>spostano la </a:t>
            </a:r>
            <a:r>
              <a:rPr lang="it-IT" altLang="it-IT" sz="1700" b="1" i="1">
                <a:solidFill>
                  <a:srgbClr val="FF3300"/>
                </a:solidFill>
              </a:rPr>
              <a:t>LM</a:t>
            </a:r>
            <a:r>
              <a:rPr lang="it-IT" altLang="it-IT" sz="1700" b="1">
                <a:solidFill>
                  <a:srgbClr val="FF3300"/>
                </a:solidFill>
              </a:rPr>
              <a:t> parallelamente verso il basso</a:t>
            </a:r>
          </a:p>
        </p:txBody>
      </p:sp>
      <p:grpSp>
        <p:nvGrpSpPr>
          <p:cNvPr id="1031231" name="Group 63">
            <a:extLst>
              <a:ext uri="{FF2B5EF4-FFF2-40B4-BE49-F238E27FC236}">
                <a16:creationId xmlns:a16="http://schemas.microsoft.com/office/drawing/2014/main" id="{8F442310-BC94-48EF-A677-1E4671B70760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2133600"/>
            <a:ext cx="3352800" cy="2971800"/>
            <a:chOff x="3444" y="1545"/>
            <a:chExt cx="2112" cy="1872"/>
          </a:xfrm>
        </p:grpSpPr>
        <p:sp>
          <p:nvSpPr>
            <p:cNvPr id="17430" name="Line 64">
              <a:extLst>
                <a:ext uri="{FF2B5EF4-FFF2-40B4-BE49-F238E27FC236}">
                  <a16:creationId xmlns:a16="http://schemas.microsoft.com/office/drawing/2014/main" id="{DBA50DBA-D704-4630-B9F0-BB84E05330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4" y="1753"/>
              <a:ext cx="1437" cy="16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31" name="Text Box 65">
              <a:extLst>
                <a:ext uri="{FF2B5EF4-FFF2-40B4-BE49-F238E27FC236}">
                  <a16:creationId xmlns:a16="http://schemas.microsoft.com/office/drawing/2014/main" id="{EC7BDCC9-0382-4398-A5E7-78CD23E65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1" y="1545"/>
              <a:ext cx="675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2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r>
                <a:rPr lang="it-IT" altLang="it-IT" sz="1400" b="1"/>
                <a:t>)</a:t>
              </a:r>
              <a:endParaRPr lang="it-IT" altLang="it-IT" sz="1400" b="1" baseline="-25000"/>
            </a:p>
          </p:txBody>
        </p:sp>
      </p:grpSp>
      <p:sp>
        <p:nvSpPr>
          <p:cNvPr id="1031234" name="Text Box 66">
            <a:extLst>
              <a:ext uri="{FF2B5EF4-FFF2-40B4-BE49-F238E27FC236}">
                <a16:creationId xmlns:a16="http://schemas.microsoft.com/office/drawing/2014/main" id="{C036CD1D-46CB-4B8E-BE04-B3DA9955B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44688"/>
            <a:ext cx="76327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 b="1"/>
              <a:t>Diminuzioni</a:t>
            </a:r>
            <a:r>
              <a:rPr lang="it-IT" altLang="it-IT" sz="1700"/>
              <a:t> dell’offerta di moneta, da </a:t>
            </a:r>
            <a:r>
              <a:rPr lang="it-IT" altLang="it-IT" sz="1700" b="1" i="1"/>
              <a:t>M</a:t>
            </a:r>
            <a:r>
              <a:rPr lang="it-IT" altLang="it-IT" sz="1700" b="1" i="1" baseline="-25000"/>
              <a:t>0</a:t>
            </a:r>
            <a:r>
              <a:rPr lang="it-IT" altLang="it-IT" sz="1700"/>
              <a:t> a </a:t>
            </a:r>
            <a:r>
              <a:rPr lang="it-IT" altLang="it-IT" sz="1700" b="1" i="1"/>
              <a:t>M</a:t>
            </a:r>
            <a:r>
              <a:rPr lang="it-IT" altLang="it-IT" sz="1700" b="1" i="1" baseline="-25000"/>
              <a:t>2</a:t>
            </a:r>
            <a:r>
              <a:rPr lang="it-IT" altLang="it-IT" sz="1700"/>
              <a:t>, </a:t>
            </a:r>
            <a:r>
              <a:rPr lang="it-IT" altLang="it-IT" sz="1700" i="1"/>
              <a:t>ceteris paribus</a:t>
            </a:r>
            <a:r>
              <a:rPr lang="it-IT" altLang="it-IT" sz="1700"/>
              <a:t>,</a:t>
            </a:r>
            <a:r>
              <a:rPr lang="it-IT" altLang="it-IT" sz="1700" i="1"/>
              <a:t>                                             </a:t>
            </a:r>
            <a:r>
              <a:rPr lang="it-IT" altLang="it-IT" sz="1700" b="1">
                <a:solidFill>
                  <a:srgbClr val="FF3300"/>
                </a:solidFill>
              </a:rPr>
              <a:t>spostano la </a:t>
            </a:r>
            <a:r>
              <a:rPr lang="it-IT" altLang="it-IT" sz="1700" b="1" i="1">
                <a:solidFill>
                  <a:srgbClr val="FF3300"/>
                </a:solidFill>
              </a:rPr>
              <a:t>LM</a:t>
            </a:r>
            <a:r>
              <a:rPr lang="it-IT" altLang="it-IT" sz="1700" b="1">
                <a:solidFill>
                  <a:srgbClr val="FF3300"/>
                </a:solidFill>
              </a:rPr>
              <a:t> parallelamente verso l’alto</a:t>
            </a:r>
          </a:p>
        </p:txBody>
      </p:sp>
      <p:grpSp>
        <p:nvGrpSpPr>
          <p:cNvPr id="1031240" name="Group 72">
            <a:extLst>
              <a:ext uri="{FF2B5EF4-FFF2-40B4-BE49-F238E27FC236}">
                <a16:creationId xmlns:a16="http://schemas.microsoft.com/office/drawing/2014/main" id="{C3BD3D69-C449-4190-B3DF-FFD51CA94638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357563"/>
            <a:ext cx="1152525" cy="1366837"/>
            <a:chOff x="3696" y="2115"/>
            <a:chExt cx="726" cy="861"/>
          </a:xfrm>
        </p:grpSpPr>
        <p:sp>
          <p:nvSpPr>
            <p:cNvPr id="17428" name="Line 70">
              <a:extLst>
                <a:ext uri="{FF2B5EF4-FFF2-40B4-BE49-F238E27FC236}">
                  <a16:creationId xmlns:a16="http://schemas.microsoft.com/office/drawing/2014/main" id="{319B3D80-1A66-4D2B-A4D3-DB44070E35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96" y="2886"/>
              <a:ext cx="9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9" name="Line 71">
              <a:extLst>
                <a:ext uri="{FF2B5EF4-FFF2-40B4-BE49-F238E27FC236}">
                  <a16:creationId xmlns:a16="http://schemas.microsoft.com/office/drawing/2014/main" id="{15A7957B-34E5-43EA-9D5D-6B1F920425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31" y="2115"/>
              <a:ext cx="9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1031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3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3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31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1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3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3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1031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215" grpId="0"/>
      <p:bldP spid="1031216" grpId="0"/>
      <p:bldP spid="1031230" grpId="0"/>
      <p:bldP spid="1031230" grpId="1"/>
      <p:bldP spid="1031234" grpId="0"/>
      <p:bldP spid="103123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3">
            <a:extLst>
              <a:ext uri="{FF2B5EF4-FFF2-40B4-BE49-F238E27FC236}">
                <a16:creationId xmlns:a16="http://schemas.microsoft.com/office/drawing/2014/main" id="{2CFFE687-34BC-483B-88DF-1015BACCD4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2AD713-61B7-4131-A26F-1D04194440DD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C627444-B0B9-4A7A-8D94-9FA721174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</a:rPr>
              <a:t>3.3 Il modello </a:t>
            </a:r>
            <a:r>
              <a:rPr lang="it-IT" altLang="it-IT" sz="1600" i="1" dirty="0">
                <a:solidFill>
                  <a:srgbClr val="FF3300"/>
                </a:solidFill>
              </a:rPr>
              <a:t>IS</a:t>
            </a:r>
            <a:r>
              <a:rPr lang="it-IT" altLang="it-IT" sz="1600" dirty="0">
                <a:solidFill>
                  <a:srgbClr val="FF3300"/>
                </a:solidFill>
              </a:rPr>
              <a:t> – </a:t>
            </a:r>
            <a:r>
              <a:rPr lang="it-IT" altLang="it-IT" sz="1600" i="1" dirty="0">
                <a:solidFill>
                  <a:srgbClr val="FF3300"/>
                </a:solidFill>
              </a:rPr>
              <a:t>LM</a:t>
            </a:r>
            <a:r>
              <a:rPr lang="it-IT" altLang="it-IT" sz="1600" dirty="0">
                <a:solidFill>
                  <a:srgbClr val="FF3300"/>
                </a:solidFill>
              </a:rPr>
              <a:t> completo:</a:t>
            </a:r>
            <a:br>
              <a:rPr lang="it-IT" altLang="it-IT" sz="1600" dirty="0">
                <a:solidFill>
                  <a:srgbClr val="FF3300"/>
                </a:solidFill>
              </a:rPr>
            </a:br>
            <a:r>
              <a:rPr lang="it-IT" altLang="it-IT" sz="1600" dirty="0">
                <a:solidFill>
                  <a:srgbClr val="FF3300"/>
                </a:solidFill>
              </a:rPr>
              <a:t>PIL e tasso di interesse di equilibrio</a:t>
            </a:r>
          </a:p>
        </p:txBody>
      </p:sp>
      <p:sp>
        <p:nvSpPr>
          <p:cNvPr id="911363" name="Rectangle 3">
            <a:extLst>
              <a:ext uri="{FF2B5EF4-FFF2-40B4-BE49-F238E27FC236}">
                <a16:creationId xmlns:a16="http://schemas.microsoft.com/office/drawing/2014/main" id="{9529021D-3989-4B12-A1B9-0839282D9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2009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b="1">
              <a:solidFill>
                <a:srgbClr val="009900"/>
              </a:solidFill>
            </a:endParaRPr>
          </a:p>
          <a:p>
            <a:pPr eaLnBrk="1" hangingPunct="1"/>
            <a:endParaRPr lang="it-IT" altLang="it-IT" b="1">
              <a:solidFill>
                <a:srgbClr val="009900"/>
              </a:solidFill>
            </a:endParaRPr>
          </a:p>
          <a:p>
            <a:pPr eaLnBrk="1" hangingPunct="1"/>
            <a:r>
              <a:rPr lang="it-IT" altLang="it-IT" sz="2300" b="1">
                <a:solidFill>
                  <a:srgbClr val="009900"/>
                </a:solidFill>
              </a:rPr>
              <a:t>L’equilibrio simultaneo sul mercato dei beni e su quello della moneta:</a:t>
            </a:r>
            <a:r>
              <a:rPr lang="it-IT" altLang="it-IT" sz="2300"/>
              <a:t> la combinazione (</a:t>
            </a:r>
            <a:r>
              <a:rPr lang="it-IT" altLang="it-IT" sz="2300" b="1" i="1"/>
              <a:t>Y</a:t>
            </a:r>
            <a:r>
              <a:rPr lang="it-IT" altLang="it-IT" sz="2300" b="1" i="1" baseline="-25000"/>
              <a:t>0</a:t>
            </a:r>
            <a:r>
              <a:rPr lang="it-IT" altLang="it-IT" sz="2300"/>
              <a:t>, </a:t>
            </a:r>
            <a:r>
              <a:rPr lang="it-IT" altLang="it-IT" sz="2300" b="1" i="1"/>
              <a:t>i</a:t>
            </a:r>
            <a:r>
              <a:rPr lang="it-IT" altLang="it-IT" sz="2300" b="1" i="1" baseline="-25000"/>
              <a:t>0</a:t>
            </a:r>
            <a:r>
              <a:rPr lang="it-IT" altLang="it-IT" sz="2300"/>
              <a:t>) per cui, simultaneamente, </a:t>
            </a:r>
            <a:r>
              <a:rPr lang="it-IT" altLang="it-IT" sz="2300" b="1" i="1"/>
              <a:t>I</a:t>
            </a:r>
            <a:r>
              <a:rPr lang="it-IT" altLang="it-IT" sz="2300"/>
              <a:t> = </a:t>
            </a:r>
            <a:r>
              <a:rPr lang="it-IT" altLang="it-IT" sz="2300" b="1" i="1"/>
              <a:t>S</a:t>
            </a:r>
            <a:r>
              <a:rPr lang="it-IT" altLang="it-IT" sz="2300"/>
              <a:t> e </a:t>
            </a:r>
            <a:r>
              <a:rPr lang="it-IT" altLang="it-IT" sz="2300" b="1" i="1"/>
              <a:t>L</a:t>
            </a:r>
            <a:r>
              <a:rPr lang="it-IT" altLang="it-IT" sz="2300"/>
              <a:t> = </a:t>
            </a:r>
            <a:r>
              <a:rPr lang="it-IT" altLang="it-IT" sz="2300" b="1" i="1"/>
              <a:t>M</a:t>
            </a:r>
          </a:p>
          <a:p>
            <a:pPr eaLnBrk="1" hangingPunct="1"/>
            <a:endParaRPr lang="it-IT" altLang="it-IT" sz="2300" b="1" i="1"/>
          </a:p>
          <a:p>
            <a:pPr eaLnBrk="1" hangingPunct="1"/>
            <a:endParaRPr lang="it-IT" altLang="it-IT"/>
          </a:p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3">
            <a:extLst>
              <a:ext uri="{FF2B5EF4-FFF2-40B4-BE49-F238E27FC236}">
                <a16:creationId xmlns:a16="http://schemas.microsoft.com/office/drawing/2014/main" id="{7584EF95-34CA-4500-BF3B-6C54214729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7439A4-84F0-4074-BF3A-9E222D6B6007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FCA3CFA-6728-4B35-BB38-A7E565B9F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3.4.1) Il modello IS – LM: le politiche economiche</a:t>
            </a:r>
            <a:b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Figura 5m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– </a:t>
            </a: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Effetti di una politica monetaria espansiva</a:t>
            </a:r>
          </a:p>
        </p:txBody>
      </p:sp>
      <p:grpSp>
        <p:nvGrpSpPr>
          <p:cNvPr id="1035295" name="Group 31">
            <a:extLst>
              <a:ext uri="{FF2B5EF4-FFF2-40B4-BE49-F238E27FC236}">
                <a16:creationId xmlns:a16="http://schemas.microsoft.com/office/drawing/2014/main" id="{D46CD648-16FD-4341-BED0-5EAB062A2F0B}"/>
              </a:ext>
            </a:extLst>
          </p:cNvPr>
          <p:cNvGrpSpPr>
            <a:grpSpLocks/>
          </p:cNvGrpSpPr>
          <p:nvPr/>
        </p:nvGrpSpPr>
        <p:grpSpPr bwMode="auto">
          <a:xfrm>
            <a:off x="4292600" y="3087688"/>
            <a:ext cx="3519488" cy="2251075"/>
            <a:chOff x="2704" y="1945"/>
            <a:chExt cx="2217" cy="1418"/>
          </a:xfrm>
        </p:grpSpPr>
        <p:sp>
          <p:nvSpPr>
            <p:cNvPr id="21540" name="Line 4">
              <a:extLst>
                <a:ext uri="{FF2B5EF4-FFF2-40B4-BE49-F238E27FC236}">
                  <a16:creationId xmlns:a16="http://schemas.microsoft.com/office/drawing/2014/main" id="{C48AD926-8371-49C1-B5EC-1065EAC9CC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4" y="2053"/>
              <a:ext cx="1578" cy="13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41" name="Text Box 5">
              <a:extLst>
                <a:ext uri="{FF2B5EF4-FFF2-40B4-BE49-F238E27FC236}">
                  <a16:creationId xmlns:a16="http://schemas.microsoft.com/office/drawing/2014/main" id="{CCEC3CC0-9920-45C0-A24A-31FB97F3A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2" y="1945"/>
              <a:ext cx="63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LM</a:t>
              </a:r>
              <a:r>
                <a:rPr lang="it-IT" altLang="it-IT" sz="1400" b="1">
                  <a:solidFill>
                    <a:srgbClr val="FF3300"/>
                  </a:solidFill>
                  <a:sym typeface="Symbol" panose="05050102010706020507" pitchFamily="18" charset="2"/>
                </a:rPr>
                <a:t>(</a:t>
              </a:r>
              <a:r>
                <a:rPr lang="it-IT" altLang="it-IT" sz="1400" b="1" i="1">
                  <a:solidFill>
                    <a:srgbClr val="FF3300"/>
                  </a:solidFill>
                  <a:sym typeface="Symbol" panose="05050102010706020507" pitchFamily="18" charset="2"/>
                </a:rPr>
                <a:t>M</a:t>
              </a:r>
              <a:r>
                <a:rPr lang="it-IT" altLang="it-IT" sz="1400" b="1" i="1" baseline="-25000">
                  <a:solidFill>
                    <a:srgbClr val="FF3300"/>
                  </a:solidFill>
                  <a:sym typeface="Symbol" panose="05050102010706020507" pitchFamily="18" charset="2"/>
                </a:rPr>
                <a:t>1</a:t>
              </a:r>
              <a:r>
                <a:rPr lang="it-IT" altLang="it-IT" sz="1400" b="1">
                  <a:solidFill>
                    <a:srgbClr val="FF3300"/>
                  </a:solidFill>
                  <a:sym typeface="Symbol" panose="05050102010706020507" pitchFamily="18" charset="2"/>
                </a:rPr>
                <a:t>/</a:t>
              </a:r>
              <a:r>
                <a:rPr lang="it-IT" altLang="it-IT" sz="1400" b="1" i="1">
                  <a:solidFill>
                    <a:srgbClr val="FF3300"/>
                  </a:solidFill>
                  <a:sym typeface="Symbol" panose="05050102010706020507" pitchFamily="18" charset="2"/>
                </a:rPr>
                <a:t>P</a:t>
              </a:r>
              <a:r>
                <a:rPr lang="it-IT" altLang="it-IT" sz="1400" b="1">
                  <a:solidFill>
                    <a:srgbClr val="FF3300"/>
                  </a:solidFill>
                  <a:sym typeface="Symbol" panose="05050102010706020507" pitchFamily="18" charset="2"/>
                </a:rPr>
                <a:t>)</a:t>
              </a:r>
              <a:endParaRPr lang="it-IT" altLang="it-IT" sz="1400" b="1">
                <a:solidFill>
                  <a:srgbClr val="FF3300"/>
                </a:solidFill>
              </a:endParaRPr>
            </a:p>
          </p:txBody>
        </p:sp>
      </p:grpSp>
      <p:grpSp>
        <p:nvGrpSpPr>
          <p:cNvPr id="1035270" name="Group 6">
            <a:extLst>
              <a:ext uri="{FF2B5EF4-FFF2-40B4-BE49-F238E27FC236}">
                <a16:creationId xmlns:a16="http://schemas.microsoft.com/office/drawing/2014/main" id="{23E9BA59-294C-4C59-A281-3C07153D27E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566988"/>
            <a:ext cx="4805363" cy="3681412"/>
            <a:chOff x="1488" y="1617"/>
            <a:chExt cx="3027" cy="2319"/>
          </a:xfrm>
        </p:grpSpPr>
        <p:sp>
          <p:nvSpPr>
            <p:cNvPr id="21531" name="Text Box 7">
              <a:extLst>
                <a:ext uri="{FF2B5EF4-FFF2-40B4-BE49-F238E27FC236}">
                  <a16:creationId xmlns:a16="http://schemas.microsoft.com/office/drawing/2014/main" id="{1BE98121-F982-4215-B1DB-F7CCDE51E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490"/>
              <a:ext cx="56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1532" name="Line 8">
              <a:extLst>
                <a:ext uri="{FF2B5EF4-FFF2-40B4-BE49-F238E27FC236}">
                  <a16:creationId xmlns:a16="http://schemas.microsoft.com/office/drawing/2014/main" id="{15D5448F-189A-4E9E-8E34-ED54E2056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4" y="1989"/>
              <a:ext cx="2064" cy="1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33" name="Text Box 9">
              <a:extLst>
                <a:ext uri="{FF2B5EF4-FFF2-40B4-BE49-F238E27FC236}">
                  <a16:creationId xmlns:a16="http://schemas.microsoft.com/office/drawing/2014/main" id="{C6E67FB5-F4FA-48F9-8DDA-4EBDF053F3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3" y="3581"/>
              <a:ext cx="53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1534" name="Line 10">
              <a:extLst>
                <a:ext uri="{FF2B5EF4-FFF2-40B4-BE49-F238E27FC236}">
                  <a16:creationId xmlns:a16="http://schemas.microsoft.com/office/drawing/2014/main" id="{18922A4F-1325-44C7-A619-8A1AD317D0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744"/>
              <a:ext cx="1943" cy="16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35" name="Line 11">
              <a:extLst>
                <a:ext uri="{FF2B5EF4-FFF2-40B4-BE49-F238E27FC236}">
                  <a16:creationId xmlns:a16="http://schemas.microsoft.com/office/drawing/2014/main" id="{8F62824D-8FBF-4B49-85CC-1A51AB5A2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1" y="2609"/>
              <a:ext cx="106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36" name="Line 12">
              <a:extLst>
                <a:ext uri="{FF2B5EF4-FFF2-40B4-BE49-F238E27FC236}">
                  <a16:creationId xmlns:a16="http://schemas.microsoft.com/office/drawing/2014/main" id="{0194D925-565F-4C10-BFF1-4FA9A73848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609"/>
              <a:ext cx="0" cy="9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37" name="Text Box 13">
              <a:extLst>
                <a:ext uri="{FF2B5EF4-FFF2-40B4-BE49-F238E27FC236}">
                  <a16:creationId xmlns:a16="http://schemas.microsoft.com/office/drawing/2014/main" id="{29109EB5-FA0D-43E8-A28D-FA63E26E52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5" y="2490"/>
              <a:ext cx="507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0</a:t>
              </a:r>
            </a:p>
          </p:txBody>
        </p:sp>
        <p:sp>
          <p:nvSpPr>
            <p:cNvPr id="21538" name="Text Box 14">
              <a:extLst>
                <a:ext uri="{FF2B5EF4-FFF2-40B4-BE49-F238E27FC236}">
                  <a16:creationId xmlns:a16="http://schemas.microsoft.com/office/drawing/2014/main" id="{BCE7F435-F57E-4A83-9A89-C73838014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8" y="1617"/>
              <a:ext cx="60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r>
                <a:rPr lang="it-IT" altLang="it-IT" sz="1400" b="1"/>
                <a:t>)</a:t>
              </a:r>
              <a:endParaRPr lang="it-IT" altLang="it-IT" sz="1400" b="1" i="1"/>
            </a:p>
          </p:txBody>
        </p:sp>
        <p:sp>
          <p:nvSpPr>
            <p:cNvPr id="21539" name="Text Box 15">
              <a:extLst>
                <a:ext uri="{FF2B5EF4-FFF2-40B4-BE49-F238E27FC236}">
                  <a16:creationId xmlns:a16="http://schemas.microsoft.com/office/drawing/2014/main" id="{C353FF02-D322-48A0-9FB2-CE4B927ADD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9" y="3254"/>
              <a:ext cx="59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</a:p>
          </p:txBody>
        </p:sp>
      </p:grpSp>
      <p:grpSp>
        <p:nvGrpSpPr>
          <p:cNvPr id="1035280" name="Group 16">
            <a:extLst>
              <a:ext uri="{FF2B5EF4-FFF2-40B4-BE49-F238E27FC236}">
                <a16:creationId xmlns:a16="http://schemas.microsoft.com/office/drawing/2014/main" id="{50B73E0D-DB9F-4457-8DE0-F0784C857B9D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473575"/>
            <a:ext cx="3894138" cy="1851025"/>
            <a:chOff x="1488" y="2818"/>
            <a:chExt cx="2453" cy="1166"/>
          </a:xfrm>
        </p:grpSpPr>
        <p:sp>
          <p:nvSpPr>
            <p:cNvPr id="21526" name="Text Box 17">
              <a:extLst>
                <a:ext uri="{FF2B5EF4-FFF2-40B4-BE49-F238E27FC236}">
                  <a16:creationId xmlns:a16="http://schemas.microsoft.com/office/drawing/2014/main" id="{7065B685-6B0C-4152-9B01-66F9AB77F5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0" y="2818"/>
              <a:ext cx="63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E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1527" name="Line 18">
              <a:extLst>
                <a:ext uri="{FF2B5EF4-FFF2-40B4-BE49-F238E27FC236}">
                  <a16:creationId xmlns:a16="http://schemas.microsoft.com/office/drawing/2014/main" id="{2580EDE0-F993-4E54-881C-C2903E0FC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1" y="2936"/>
              <a:ext cx="1529" cy="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8" name="Line 19">
              <a:extLst>
                <a:ext uri="{FF2B5EF4-FFF2-40B4-BE49-F238E27FC236}">
                  <a16:creationId xmlns:a16="http://schemas.microsoft.com/office/drawing/2014/main" id="{5117DEA9-E8F7-487B-A73B-5A4B57FDC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1" y="2950"/>
              <a:ext cx="0" cy="57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9" name="Text Box 20">
              <a:extLst>
                <a:ext uri="{FF2B5EF4-FFF2-40B4-BE49-F238E27FC236}">
                  <a16:creationId xmlns:a16="http://schemas.microsoft.com/office/drawing/2014/main" id="{B33DDB2D-AF20-4E0C-A242-CBA6F3E66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8" y="3581"/>
              <a:ext cx="61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Y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  <p:sp>
          <p:nvSpPr>
            <p:cNvPr id="21530" name="Text Box 21">
              <a:extLst>
                <a:ext uri="{FF2B5EF4-FFF2-40B4-BE49-F238E27FC236}">
                  <a16:creationId xmlns:a16="http://schemas.microsoft.com/office/drawing/2014/main" id="{2B5E5385-B747-4539-9C78-565F64A88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818"/>
              <a:ext cx="543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i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</p:grpSp>
      <p:grpSp>
        <p:nvGrpSpPr>
          <p:cNvPr id="1035286" name="Group 22">
            <a:extLst>
              <a:ext uri="{FF2B5EF4-FFF2-40B4-BE49-F238E27FC236}">
                <a16:creationId xmlns:a16="http://schemas.microsoft.com/office/drawing/2014/main" id="{A4CC0212-CCAF-40E5-B215-B16C39870E5D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438400"/>
            <a:ext cx="5000625" cy="3962400"/>
            <a:chOff x="1488" y="1536"/>
            <a:chExt cx="3150" cy="2496"/>
          </a:xfrm>
        </p:grpSpPr>
        <p:sp>
          <p:nvSpPr>
            <p:cNvPr id="21522" name="Text Box 23">
              <a:extLst>
                <a:ext uri="{FF2B5EF4-FFF2-40B4-BE49-F238E27FC236}">
                  <a16:creationId xmlns:a16="http://schemas.microsoft.com/office/drawing/2014/main" id="{47993826-13B4-43FC-B016-92425D0E7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617"/>
              <a:ext cx="609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21523" name="Text Box 24">
              <a:extLst>
                <a:ext uri="{FF2B5EF4-FFF2-40B4-BE49-F238E27FC236}">
                  <a16:creationId xmlns:a16="http://schemas.microsoft.com/office/drawing/2014/main" id="{67CF4042-2CF3-4B37-9AC4-EDECE9ABD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1" y="3521"/>
              <a:ext cx="433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21524" name="Text Box 25">
              <a:extLst>
                <a:ext uri="{FF2B5EF4-FFF2-40B4-BE49-F238E27FC236}">
                  <a16:creationId xmlns:a16="http://schemas.microsoft.com/office/drawing/2014/main" id="{0C28E5AC-FDFD-4900-84EA-25B03ED1A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1" y="3581"/>
              <a:ext cx="477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21525" name="Freeform 26">
              <a:extLst>
                <a:ext uri="{FF2B5EF4-FFF2-40B4-BE49-F238E27FC236}">
                  <a16:creationId xmlns:a16="http://schemas.microsoft.com/office/drawing/2014/main" id="{49247F22-38B2-45CB-B266-D4DD02DB4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1536"/>
              <a:ext cx="2846" cy="1995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1995 h 3200"/>
                <a:gd name="T4" fmla="*/ 2846 w 3590"/>
                <a:gd name="T5" fmla="*/ 1995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35291" name="Text Box 27">
            <a:extLst>
              <a:ext uri="{FF2B5EF4-FFF2-40B4-BE49-F238E27FC236}">
                <a16:creationId xmlns:a16="http://schemas.microsoft.com/office/drawing/2014/main" id="{37DA62A6-1845-45D0-8E18-B576F4549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940425"/>
            <a:ext cx="83534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30000"/>
              </a:spcBef>
            </a:pPr>
            <a:r>
              <a:rPr lang="it-IT" altLang="it-IT" sz="1500" b="1"/>
              <a:t>Meccanismo</a:t>
            </a:r>
            <a:r>
              <a:rPr lang="it-IT" altLang="it-IT" sz="1500"/>
              <a:t>: </a:t>
            </a:r>
            <a:r>
              <a:rPr lang="it-IT" altLang="it-IT" sz="1500" i="1"/>
              <a:t>M</a:t>
            </a:r>
            <a:r>
              <a:rPr lang="it-IT" altLang="it-IT" sz="1500"/>
              <a:t> </a:t>
            </a:r>
            <a:r>
              <a:rPr lang="it-IT" altLang="it-IT" sz="1500">
                <a:sym typeface="Wingdings 3" panose="05040102010807070707" pitchFamily="18" charset="2"/>
              </a:rPr>
              <a:t> </a:t>
            </a:r>
            <a:r>
              <a:rPr lang="it-IT" altLang="it-IT" sz="1500">
                <a:sym typeface="Wingdings" panose="05000000000000000000" pitchFamily="2" charset="2"/>
              </a:rPr>
              <a:t> a parità di </a:t>
            </a:r>
            <a:r>
              <a:rPr lang="it-IT" altLang="it-IT" sz="1500" i="1">
                <a:sym typeface="Wingdings" panose="05000000000000000000" pitchFamily="2" charset="2"/>
              </a:rPr>
              <a:t>Y</a:t>
            </a:r>
            <a:r>
              <a:rPr lang="it-IT" altLang="it-IT" sz="1500">
                <a:sym typeface="Wingdings" panose="05000000000000000000" pitchFamily="2" charset="2"/>
              </a:rPr>
              <a:t>, </a:t>
            </a:r>
            <a:r>
              <a:rPr lang="it-IT" altLang="it-IT" sz="1500" i="1">
                <a:sym typeface="Wingdings" panose="05000000000000000000" pitchFamily="2" charset="2"/>
              </a:rPr>
              <a:t>i</a:t>
            </a:r>
            <a:r>
              <a:rPr lang="it-IT" altLang="it-IT" sz="1500">
                <a:sym typeface="Wingdings" panose="05000000000000000000" pitchFamily="2" charset="2"/>
              </a:rPr>
              <a:t> </a:t>
            </a:r>
            <a:r>
              <a:rPr lang="it-IT" altLang="it-IT" sz="1500">
                <a:cs typeface="Arial" panose="020B0604020202020204" pitchFamily="34" charset="0"/>
                <a:sym typeface="Wingdings 3" panose="05040102010807070707" pitchFamily="18" charset="2"/>
              </a:rPr>
              <a:t> </a:t>
            </a:r>
            <a:r>
              <a:rPr lang="it-IT" altLang="it-IT" sz="1500">
                <a:sym typeface="Wingdings" panose="05000000000000000000" pitchFamily="2" charset="2"/>
              </a:rPr>
              <a:t>per riequilibrare LM fino a </a:t>
            </a:r>
            <a:r>
              <a:rPr lang="it-IT" altLang="it-IT" sz="1500" i="1">
                <a:sym typeface="Wingdings" panose="05000000000000000000" pitchFamily="2" charset="2"/>
              </a:rPr>
              <a:t>E</a:t>
            </a:r>
            <a:r>
              <a:rPr lang="it-IT" altLang="it-IT" sz="1500" i="1" baseline="-25000">
                <a:sym typeface="Wingdings" panose="05000000000000000000" pitchFamily="2" charset="2"/>
              </a:rPr>
              <a:t>2</a:t>
            </a:r>
            <a:r>
              <a:rPr lang="it-IT" altLang="it-IT" sz="1500">
                <a:sym typeface="Wingdings" panose="05000000000000000000" pitchFamily="2" charset="2"/>
              </a:rPr>
              <a:t>  eccesso di domanda sul mercato dei beni (</a:t>
            </a:r>
            <a:r>
              <a:rPr lang="it-IT" altLang="it-IT" sz="1500" i="1">
                <a:sym typeface="Wingdings" panose="05000000000000000000" pitchFamily="2" charset="2"/>
              </a:rPr>
              <a:t>E</a:t>
            </a:r>
            <a:r>
              <a:rPr lang="it-IT" altLang="it-IT" sz="1500" i="1" baseline="-25000">
                <a:sym typeface="Wingdings" panose="05000000000000000000" pitchFamily="2" charset="2"/>
              </a:rPr>
              <a:t>2</a:t>
            </a:r>
            <a:r>
              <a:rPr lang="it-IT" altLang="it-IT" sz="1500">
                <a:sym typeface="Wingdings" panose="05000000000000000000" pitchFamily="2" charset="2"/>
              </a:rPr>
              <a:t>)  domanda effettiva e </a:t>
            </a:r>
            <a:r>
              <a:rPr lang="it-IT" altLang="it-IT" sz="1500" i="1">
                <a:sym typeface="Wingdings" panose="05000000000000000000" pitchFamily="2" charset="2"/>
              </a:rPr>
              <a:t>Y </a:t>
            </a:r>
            <a:r>
              <a:rPr lang="it-IT" altLang="it-IT">
                <a:sym typeface="Wingdings 3" panose="05040102010807070707" pitchFamily="18" charset="2"/>
              </a:rPr>
              <a:t></a:t>
            </a:r>
            <a:r>
              <a:rPr lang="it-IT" altLang="it-IT">
                <a:sym typeface="Wingdings" panose="05000000000000000000" pitchFamily="2" charset="2"/>
              </a:rPr>
              <a:t> </a:t>
            </a:r>
            <a:r>
              <a:rPr lang="it-IT" altLang="it-IT" sz="1500">
                <a:sym typeface="Wingdings" panose="05000000000000000000" pitchFamily="2" charset="2"/>
              </a:rPr>
              <a:t>per riequilibrare IS fino a </a:t>
            </a:r>
            <a:r>
              <a:rPr lang="it-IT" altLang="it-IT" sz="1500" i="1">
                <a:sym typeface="Wingdings" panose="05000000000000000000" pitchFamily="2" charset="2"/>
              </a:rPr>
              <a:t>E</a:t>
            </a:r>
            <a:r>
              <a:rPr lang="it-IT" altLang="it-IT" sz="1500" i="1" baseline="-25000">
                <a:sym typeface="Wingdings" panose="05000000000000000000" pitchFamily="2" charset="2"/>
              </a:rPr>
              <a:t>1 </a:t>
            </a:r>
            <a:r>
              <a:rPr lang="it-IT" altLang="it-IT" sz="1500">
                <a:sym typeface="Wingdings" panose="05000000000000000000" pitchFamily="2" charset="2"/>
              </a:rPr>
              <a:t> </a:t>
            </a:r>
            <a:r>
              <a:rPr lang="it-IT" altLang="it-IT" sz="1500" b="1">
                <a:sym typeface="Wingdings" panose="05000000000000000000" pitchFamily="2" charset="2"/>
              </a:rPr>
              <a:t>NB</a:t>
            </a:r>
            <a:r>
              <a:rPr lang="it-IT" altLang="it-IT" sz="1500">
                <a:sym typeface="Wingdings" panose="05000000000000000000" pitchFamily="2" charset="2"/>
              </a:rPr>
              <a:t>: aumento di </a:t>
            </a:r>
            <a:r>
              <a:rPr lang="it-IT" altLang="it-IT" sz="1500" i="1">
                <a:sym typeface="Wingdings" panose="05000000000000000000" pitchFamily="2" charset="2"/>
              </a:rPr>
              <a:t>i</a:t>
            </a:r>
            <a:r>
              <a:rPr lang="it-IT" altLang="it-IT" sz="1500">
                <a:sym typeface="Wingdings" panose="05000000000000000000" pitchFamily="2" charset="2"/>
              </a:rPr>
              <a:t> per mantenere LM in equilibrio, ma fino a </a:t>
            </a:r>
            <a:r>
              <a:rPr lang="it-IT" altLang="it-IT" sz="1500" i="1">
                <a:sym typeface="Wingdings" panose="05000000000000000000" pitchFamily="2" charset="2"/>
              </a:rPr>
              <a:t>i</a:t>
            </a:r>
            <a:r>
              <a:rPr lang="it-IT" altLang="it-IT" sz="1500" i="1" baseline="-25000">
                <a:sym typeface="Wingdings" panose="05000000000000000000" pitchFamily="2" charset="2"/>
              </a:rPr>
              <a:t>1</a:t>
            </a:r>
            <a:r>
              <a:rPr lang="it-IT" altLang="it-IT" sz="1500">
                <a:sym typeface="Wingdings" panose="05000000000000000000" pitchFamily="2" charset="2"/>
              </a:rPr>
              <a:t> &lt; i</a:t>
            </a:r>
            <a:r>
              <a:rPr lang="it-IT" altLang="it-IT" sz="1500" baseline="-25000">
                <a:sym typeface="Wingdings" panose="05000000000000000000" pitchFamily="2" charset="2"/>
              </a:rPr>
              <a:t>0</a:t>
            </a:r>
          </a:p>
        </p:txBody>
      </p:sp>
      <p:grpSp>
        <p:nvGrpSpPr>
          <p:cNvPr id="1035294" name="Group 30">
            <a:extLst>
              <a:ext uri="{FF2B5EF4-FFF2-40B4-BE49-F238E27FC236}">
                <a16:creationId xmlns:a16="http://schemas.microsoft.com/office/drawing/2014/main" id="{260EE238-72AE-4F7D-8F00-FA897E6B4585}"/>
              </a:ext>
            </a:extLst>
          </p:cNvPr>
          <p:cNvGrpSpPr>
            <a:grpSpLocks/>
          </p:cNvGrpSpPr>
          <p:nvPr/>
        </p:nvGrpSpPr>
        <p:grpSpPr bwMode="auto">
          <a:xfrm>
            <a:off x="2268538" y="4076700"/>
            <a:ext cx="2663825" cy="1873250"/>
            <a:chOff x="1429" y="2568"/>
            <a:chExt cx="1678" cy="1180"/>
          </a:xfrm>
        </p:grpSpPr>
        <p:sp>
          <p:nvSpPr>
            <p:cNvPr id="21520" name="Line 28">
              <a:extLst>
                <a:ext uri="{FF2B5EF4-FFF2-40B4-BE49-F238E27FC236}">
                  <a16:creationId xmlns:a16="http://schemas.microsoft.com/office/drawing/2014/main" id="{FCEB3C68-B7C9-44B9-95B1-CB0E47591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374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1" name="Line 29">
              <a:extLst>
                <a:ext uri="{FF2B5EF4-FFF2-40B4-BE49-F238E27FC236}">
                  <a16:creationId xmlns:a16="http://schemas.microsoft.com/office/drawing/2014/main" id="{E2ACCDC6-504D-42AE-B9AC-4C23A214C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2568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35297" name="Text Box 33">
            <a:extLst>
              <a:ext uri="{FF2B5EF4-FFF2-40B4-BE49-F238E27FC236}">
                <a16:creationId xmlns:a16="http://schemas.microsoft.com/office/drawing/2014/main" id="{8ACBAF6C-9ECF-4714-8F64-FBE23CBA2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8" y="1963738"/>
            <a:ext cx="633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/>
              <a:t>Il SEBC aumenta l’offerta di moneta, </a:t>
            </a:r>
            <a:r>
              <a:rPr lang="it-IT" altLang="it-IT">
                <a:sym typeface="Symbol" panose="05050102010706020507" pitchFamily="18" charset="2"/>
              </a:rPr>
              <a:t></a:t>
            </a:r>
            <a:r>
              <a:rPr lang="it-IT" altLang="it-IT" i="1"/>
              <a:t>M</a:t>
            </a:r>
            <a:r>
              <a:rPr lang="it-IT" altLang="it-IT"/>
              <a:t> &gt; 0</a:t>
            </a:r>
          </a:p>
        </p:txBody>
      </p:sp>
      <p:sp>
        <p:nvSpPr>
          <p:cNvPr id="1035300" name="Text Box 36">
            <a:extLst>
              <a:ext uri="{FF2B5EF4-FFF2-40B4-BE49-F238E27FC236}">
                <a16:creationId xmlns:a16="http://schemas.microsoft.com/office/drawing/2014/main" id="{8D095CD5-9683-448E-9BCC-F98B6BEBA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038" y="4975225"/>
            <a:ext cx="5048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1400" b="1" i="1"/>
              <a:t>E</a:t>
            </a:r>
            <a:r>
              <a:rPr lang="en-GB" altLang="it-IT" sz="1400" b="1" i="1" baseline="-25000"/>
              <a:t>2</a:t>
            </a:r>
          </a:p>
        </p:txBody>
      </p:sp>
      <p:sp>
        <p:nvSpPr>
          <p:cNvPr id="1035301" name="Line 37">
            <a:extLst>
              <a:ext uri="{FF2B5EF4-FFF2-40B4-BE49-F238E27FC236}">
                <a16:creationId xmlns:a16="http://schemas.microsoft.com/office/drawing/2014/main" id="{19231D92-7D87-40A0-B396-227C60626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149725"/>
            <a:ext cx="0" cy="1150938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309" name="Line 45">
            <a:extLst>
              <a:ext uri="{FF2B5EF4-FFF2-40B4-BE49-F238E27FC236}">
                <a16:creationId xmlns:a16="http://schemas.microsoft.com/office/drawing/2014/main" id="{B0528917-9529-4F5E-A337-DCA8D6D4F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3513" y="5300663"/>
            <a:ext cx="16573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310" name="Text Box 46">
            <a:extLst>
              <a:ext uri="{FF2B5EF4-FFF2-40B4-BE49-F238E27FC236}">
                <a16:creationId xmlns:a16="http://schemas.microsoft.com/office/drawing/2014/main" id="{8186FF92-A4E0-446B-8DEB-34DB5B93F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3" y="5084763"/>
            <a:ext cx="2889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1400" i="1"/>
              <a:t>i</a:t>
            </a:r>
            <a:r>
              <a:rPr lang="en-GB" altLang="it-IT" sz="1400" i="1" baseline="-25000"/>
              <a:t>2</a:t>
            </a:r>
          </a:p>
        </p:txBody>
      </p:sp>
      <p:sp>
        <p:nvSpPr>
          <p:cNvPr id="1035311" name="Line 47">
            <a:extLst>
              <a:ext uri="{FF2B5EF4-FFF2-40B4-BE49-F238E27FC236}">
                <a16:creationId xmlns:a16="http://schemas.microsoft.com/office/drawing/2014/main" id="{43F47727-E43D-42E1-AF77-45CC69A3E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6100" y="4652963"/>
            <a:ext cx="792163" cy="6477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3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5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5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3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5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5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035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91" grpId="0" animBg="1"/>
      <p:bldP spid="1035297" grpId="0"/>
      <p:bldP spid="1035300" grpId="0"/>
      <p:bldP spid="10353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3">
            <a:extLst>
              <a:ext uri="{FF2B5EF4-FFF2-40B4-BE49-F238E27FC236}">
                <a16:creationId xmlns:a16="http://schemas.microsoft.com/office/drawing/2014/main" id="{31FC978B-208F-43D4-B174-979A7418A9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37ADC8-FFE7-4AC8-9866-2D8E833837EF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9BE59DF-084F-4D58-A94A-246D63F3F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>
                <a:cs typeface="Times New Roman" panose="02020603050405020304" pitchFamily="18" charset="0"/>
              </a:rPr>
              <a:t>4.4.1) Il modello IS – LM:</a:t>
            </a:r>
            <a:br>
              <a:rPr lang="it-IT" altLang="it-IT" sz="1600">
                <a:cs typeface="Times New Roman" panose="02020603050405020304" pitchFamily="18" charset="0"/>
              </a:rPr>
            </a:br>
            <a:r>
              <a:rPr lang="it-IT" altLang="it-IT" sz="1600">
                <a:cs typeface="Times New Roman" panose="02020603050405020304" pitchFamily="18" charset="0"/>
              </a:rPr>
              <a:t>Figura 5bis</a:t>
            </a:r>
            <a:r>
              <a:rPr lang="it-IT" altLang="it-IT" sz="1600" i="1">
                <a:cs typeface="Times New Roman" panose="02020603050405020304" pitchFamily="18" charset="0"/>
              </a:rPr>
              <a:t> – </a:t>
            </a:r>
            <a:r>
              <a:rPr lang="it-IT" altLang="it-IT" sz="1600">
                <a:cs typeface="Times New Roman" panose="02020603050405020304" pitchFamily="18" charset="0"/>
              </a:rPr>
              <a:t>Effetti di una politica monetaria restrittiva</a:t>
            </a:r>
          </a:p>
        </p:txBody>
      </p:sp>
      <p:grpSp>
        <p:nvGrpSpPr>
          <p:cNvPr id="1053730" name="Group 34">
            <a:extLst>
              <a:ext uri="{FF2B5EF4-FFF2-40B4-BE49-F238E27FC236}">
                <a16:creationId xmlns:a16="http://schemas.microsoft.com/office/drawing/2014/main" id="{0ADEEB14-B87C-480C-B3A2-E88B74D1FF4A}"/>
              </a:ext>
            </a:extLst>
          </p:cNvPr>
          <p:cNvGrpSpPr>
            <a:grpSpLocks/>
          </p:cNvGrpSpPr>
          <p:nvPr/>
        </p:nvGrpSpPr>
        <p:grpSpPr bwMode="auto">
          <a:xfrm>
            <a:off x="4292600" y="3087688"/>
            <a:ext cx="3448050" cy="2251075"/>
            <a:chOff x="2704" y="1945"/>
            <a:chExt cx="2172" cy="1418"/>
          </a:xfrm>
        </p:grpSpPr>
        <p:sp>
          <p:nvSpPr>
            <p:cNvPr id="22560" name="Line 4">
              <a:extLst>
                <a:ext uri="{FF2B5EF4-FFF2-40B4-BE49-F238E27FC236}">
                  <a16:creationId xmlns:a16="http://schemas.microsoft.com/office/drawing/2014/main" id="{5A187FF8-9ECC-4953-8051-576C977651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4" y="2053"/>
              <a:ext cx="1578" cy="13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61" name="Text Box 5">
              <a:extLst>
                <a:ext uri="{FF2B5EF4-FFF2-40B4-BE49-F238E27FC236}">
                  <a16:creationId xmlns:a16="http://schemas.microsoft.com/office/drawing/2014/main" id="{43B616E5-6C66-4556-A73B-4C2F629BA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2" y="1945"/>
              <a:ext cx="59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r>
                <a:rPr lang="it-IT" altLang="it-IT" sz="1400" b="1"/>
                <a:t>) </a:t>
              </a:r>
            </a:p>
          </p:txBody>
        </p:sp>
      </p:grpSp>
      <p:grpSp>
        <p:nvGrpSpPr>
          <p:cNvPr id="1053729" name="Group 33">
            <a:extLst>
              <a:ext uri="{FF2B5EF4-FFF2-40B4-BE49-F238E27FC236}">
                <a16:creationId xmlns:a16="http://schemas.microsoft.com/office/drawing/2014/main" id="{A046B6CB-AEFD-406E-8148-745C6C32AA7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952875"/>
            <a:ext cx="2927350" cy="2295525"/>
            <a:chOff x="1488" y="2490"/>
            <a:chExt cx="1844" cy="1446"/>
          </a:xfrm>
        </p:grpSpPr>
        <p:sp>
          <p:nvSpPr>
            <p:cNvPr id="22555" name="Text Box 7">
              <a:extLst>
                <a:ext uri="{FF2B5EF4-FFF2-40B4-BE49-F238E27FC236}">
                  <a16:creationId xmlns:a16="http://schemas.microsoft.com/office/drawing/2014/main" id="{1A742F22-2CE6-44B3-9974-38E465388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490"/>
              <a:ext cx="56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i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  <p:sp>
          <p:nvSpPr>
            <p:cNvPr id="22556" name="Text Box 9">
              <a:extLst>
                <a:ext uri="{FF2B5EF4-FFF2-40B4-BE49-F238E27FC236}">
                  <a16:creationId xmlns:a16="http://schemas.microsoft.com/office/drawing/2014/main" id="{2891AFB3-278D-4629-B474-D819D4823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3" y="3581"/>
              <a:ext cx="53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Y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  <p:sp>
          <p:nvSpPr>
            <p:cNvPr id="22557" name="Line 11">
              <a:extLst>
                <a:ext uri="{FF2B5EF4-FFF2-40B4-BE49-F238E27FC236}">
                  <a16:creationId xmlns:a16="http://schemas.microsoft.com/office/drawing/2014/main" id="{68909904-2D6A-485A-85F0-14FBDB793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1" y="2609"/>
              <a:ext cx="10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58" name="Line 12">
              <a:extLst>
                <a:ext uri="{FF2B5EF4-FFF2-40B4-BE49-F238E27FC236}">
                  <a16:creationId xmlns:a16="http://schemas.microsoft.com/office/drawing/2014/main" id="{D550945D-7825-40A6-BA53-CFFA907932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609"/>
              <a:ext cx="0" cy="91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59" name="Text Box 13">
              <a:extLst>
                <a:ext uri="{FF2B5EF4-FFF2-40B4-BE49-F238E27FC236}">
                  <a16:creationId xmlns:a16="http://schemas.microsoft.com/office/drawing/2014/main" id="{4539C4B5-9636-4F7C-89CA-D5C566622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5" y="2490"/>
              <a:ext cx="507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E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1053728" name="Group 32">
            <a:extLst>
              <a:ext uri="{FF2B5EF4-FFF2-40B4-BE49-F238E27FC236}">
                <a16:creationId xmlns:a16="http://schemas.microsoft.com/office/drawing/2014/main" id="{67A7FE33-AE54-4E39-8C56-56CB77DA5801}"/>
              </a:ext>
            </a:extLst>
          </p:cNvPr>
          <p:cNvGrpSpPr>
            <a:grpSpLocks/>
          </p:cNvGrpSpPr>
          <p:nvPr/>
        </p:nvGrpSpPr>
        <p:grpSpPr bwMode="auto">
          <a:xfrm>
            <a:off x="2878138" y="2566988"/>
            <a:ext cx="4114800" cy="2800350"/>
            <a:chOff x="1813" y="1617"/>
            <a:chExt cx="2592" cy="1764"/>
          </a:xfrm>
        </p:grpSpPr>
        <p:sp>
          <p:nvSpPr>
            <p:cNvPr id="22553" name="Line 10">
              <a:extLst>
                <a:ext uri="{FF2B5EF4-FFF2-40B4-BE49-F238E27FC236}">
                  <a16:creationId xmlns:a16="http://schemas.microsoft.com/office/drawing/2014/main" id="{1D4DD258-10CF-41E8-8666-BDA5F6B0B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744"/>
              <a:ext cx="1943" cy="16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54" name="Text Box 14">
              <a:extLst>
                <a:ext uri="{FF2B5EF4-FFF2-40B4-BE49-F238E27FC236}">
                  <a16:creationId xmlns:a16="http://schemas.microsoft.com/office/drawing/2014/main" id="{7C0CDDEF-18DC-4B1E-A27E-5A2B7F931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8" y="1617"/>
              <a:ext cx="60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LM</a:t>
              </a:r>
              <a:r>
                <a:rPr lang="it-IT" altLang="it-IT" sz="1400" b="1">
                  <a:solidFill>
                    <a:srgbClr val="FF3300"/>
                  </a:solidFill>
                </a:rPr>
                <a:t>(</a:t>
              </a:r>
              <a:r>
                <a:rPr lang="it-IT" altLang="it-IT" sz="1400" b="1" i="1">
                  <a:solidFill>
                    <a:srgbClr val="FF3300"/>
                  </a:solidFill>
                </a:rPr>
                <a:t>M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2</a:t>
              </a:r>
              <a:r>
                <a:rPr lang="it-IT" altLang="it-IT" sz="1400" b="1">
                  <a:solidFill>
                    <a:srgbClr val="FF3300"/>
                  </a:solidFill>
                </a:rPr>
                <a:t>/</a:t>
              </a:r>
              <a:r>
                <a:rPr lang="it-IT" altLang="it-IT" sz="1400" b="1" i="1">
                  <a:solidFill>
                    <a:srgbClr val="FF3300"/>
                  </a:solidFill>
                </a:rPr>
                <a:t>P</a:t>
              </a:r>
              <a:r>
                <a:rPr lang="it-IT" altLang="it-IT" sz="1400" b="1">
                  <a:solidFill>
                    <a:srgbClr val="FF3300"/>
                  </a:solidFill>
                </a:rPr>
                <a:t>)</a:t>
              </a:r>
            </a:p>
          </p:txBody>
        </p:sp>
      </p:grpSp>
      <p:grpSp>
        <p:nvGrpSpPr>
          <p:cNvPr id="1053727" name="Group 31">
            <a:extLst>
              <a:ext uri="{FF2B5EF4-FFF2-40B4-BE49-F238E27FC236}">
                <a16:creationId xmlns:a16="http://schemas.microsoft.com/office/drawing/2014/main" id="{13ED8FD7-3617-475B-98C5-D4E893F570FB}"/>
              </a:ext>
            </a:extLst>
          </p:cNvPr>
          <p:cNvGrpSpPr>
            <a:grpSpLocks/>
          </p:cNvGrpSpPr>
          <p:nvPr/>
        </p:nvGrpSpPr>
        <p:grpSpPr bwMode="auto">
          <a:xfrm>
            <a:off x="2927350" y="3157538"/>
            <a:ext cx="4240213" cy="2447925"/>
            <a:chOff x="1844" y="1989"/>
            <a:chExt cx="2671" cy="1542"/>
          </a:xfrm>
        </p:grpSpPr>
        <p:sp>
          <p:nvSpPr>
            <p:cNvPr id="22551" name="Line 8">
              <a:extLst>
                <a:ext uri="{FF2B5EF4-FFF2-40B4-BE49-F238E27FC236}">
                  <a16:creationId xmlns:a16="http://schemas.microsoft.com/office/drawing/2014/main" id="{F6168F7A-7DFC-44D0-94CD-4EFF0C42D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4" y="1989"/>
              <a:ext cx="2064" cy="1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52" name="Text Box 15">
              <a:extLst>
                <a:ext uri="{FF2B5EF4-FFF2-40B4-BE49-F238E27FC236}">
                  <a16:creationId xmlns:a16="http://schemas.microsoft.com/office/drawing/2014/main" id="{D24FA618-AF60-45A3-8DA1-06F5BF640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9" y="3254"/>
              <a:ext cx="59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</a:p>
          </p:txBody>
        </p:sp>
      </p:grpSp>
      <p:grpSp>
        <p:nvGrpSpPr>
          <p:cNvPr id="1053712" name="Group 16">
            <a:extLst>
              <a:ext uri="{FF2B5EF4-FFF2-40B4-BE49-F238E27FC236}">
                <a16:creationId xmlns:a16="http://schemas.microsoft.com/office/drawing/2014/main" id="{895EC6DF-81A5-4B2D-B187-E9A7755978E8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473575"/>
            <a:ext cx="3894138" cy="1851025"/>
            <a:chOff x="1488" y="2818"/>
            <a:chExt cx="2453" cy="1166"/>
          </a:xfrm>
        </p:grpSpPr>
        <p:sp>
          <p:nvSpPr>
            <p:cNvPr id="22546" name="Text Box 17">
              <a:extLst>
                <a:ext uri="{FF2B5EF4-FFF2-40B4-BE49-F238E27FC236}">
                  <a16:creationId xmlns:a16="http://schemas.microsoft.com/office/drawing/2014/main" id="{2E60D2B9-A786-4970-8E0C-4D6FD795E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0" y="2818"/>
              <a:ext cx="63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0</a:t>
              </a:r>
            </a:p>
          </p:txBody>
        </p:sp>
        <p:sp>
          <p:nvSpPr>
            <p:cNvPr id="22547" name="Line 18">
              <a:extLst>
                <a:ext uri="{FF2B5EF4-FFF2-40B4-BE49-F238E27FC236}">
                  <a16:creationId xmlns:a16="http://schemas.microsoft.com/office/drawing/2014/main" id="{CCEE90BD-1F07-4A6E-9E5B-F3ABFCF39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1" y="2936"/>
              <a:ext cx="1529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48" name="Line 19">
              <a:extLst>
                <a:ext uri="{FF2B5EF4-FFF2-40B4-BE49-F238E27FC236}">
                  <a16:creationId xmlns:a16="http://schemas.microsoft.com/office/drawing/2014/main" id="{B4785042-0C06-468F-99FA-7B8F0E3CF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1" y="2950"/>
              <a:ext cx="0" cy="5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49" name="Text Box 20">
              <a:extLst>
                <a:ext uri="{FF2B5EF4-FFF2-40B4-BE49-F238E27FC236}">
                  <a16:creationId xmlns:a16="http://schemas.microsoft.com/office/drawing/2014/main" id="{DFC463CB-A849-4D7E-8CB0-E40EA8B6A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8" y="3581"/>
              <a:ext cx="61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2550" name="Text Box 21">
              <a:extLst>
                <a:ext uri="{FF2B5EF4-FFF2-40B4-BE49-F238E27FC236}">
                  <a16:creationId xmlns:a16="http://schemas.microsoft.com/office/drawing/2014/main" id="{ACBB4F14-3191-480F-81A3-40F0DE5871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818"/>
              <a:ext cx="543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</p:grpSp>
      <p:grpSp>
        <p:nvGrpSpPr>
          <p:cNvPr id="1053718" name="Group 22">
            <a:extLst>
              <a:ext uri="{FF2B5EF4-FFF2-40B4-BE49-F238E27FC236}">
                <a16:creationId xmlns:a16="http://schemas.microsoft.com/office/drawing/2014/main" id="{10D4CAA7-3BC6-4031-88B8-9C72A6A60BA8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438400"/>
            <a:ext cx="5000625" cy="3962400"/>
            <a:chOff x="1488" y="1536"/>
            <a:chExt cx="3150" cy="2496"/>
          </a:xfrm>
        </p:grpSpPr>
        <p:sp>
          <p:nvSpPr>
            <p:cNvPr id="22542" name="Text Box 23">
              <a:extLst>
                <a:ext uri="{FF2B5EF4-FFF2-40B4-BE49-F238E27FC236}">
                  <a16:creationId xmlns:a16="http://schemas.microsoft.com/office/drawing/2014/main" id="{0F9B128E-45CB-48BD-8400-0D649E6D0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617"/>
              <a:ext cx="609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22543" name="Text Box 24">
              <a:extLst>
                <a:ext uri="{FF2B5EF4-FFF2-40B4-BE49-F238E27FC236}">
                  <a16:creationId xmlns:a16="http://schemas.microsoft.com/office/drawing/2014/main" id="{1A4BC5AE-0670-48A7-9907-5FACCCEF3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1" y="3521"/>
              <a:ext cx="433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22544" name="Text Box 25">
              <a:extLst>
                <a:ext uri="{FF2B5EF4-FFF2-40B4-BE49-F238E27FC236}">
                  <a16:creationId xmlns:a16="http://schemas.microsoft.com/office/drawing/2014/main" id="{00506295-3628-452C-8F37-7D5B32633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1" y="3581"/>
              <a:ext cx="477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22545" name="Freeform 26">
              <a:extLst>
                <a:ext uri="{FF2B5EF4-FFF2-40B4-BE49-F238E27FC236}">
                  <a16:creationId xmlns:a16="http://schemas.microsoft.com/office/drawing/2014/main" id="{37399A0E-BB69-4011-B4DF-81985164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1536"/>
              <a:ext cx="2846" cy="1995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1995 h 3200"/>
                <a:gd name="T4" fmla="*/ 2846 w 3590"/>
                <a:gd name="T5" fmla="*/ 1995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3724" name="Group 28">
            <a:extLst>
              <a:ext uri="{FF2B5EF4-FFF2-40B4-BE49-F238E27FC236}">
                <a16:creationId xmlns:a16="http://schemas.microsoft.com/office/drawing/2014/main" id="{65C4D65A-A0A2-4B78-9C17-C1B9B8BFAD3C}"/>
              </a:ext>
            </a:extLst>
          </p:cNvPr>
          <p:cNvGrpSpPr>
            <a:grpSpLocks/>
          </p:cNvGrpSpPr>
          <p:nvPr/>
        </p:nvGrpSpPr>
        <p:grpSpPr bwMode="auto">
          <a:xfrm>
            <a:off x="2268538" y="4076700"/>
            <a:ext cx="2663825" cy="1873250"/>
            <a:chOff x="1429" y="2568"/>
            <a:chExt cx="1678" cy="1180"/>
          </a:xfrm>
        </p:grpSpPr>
        <p:sp>
          <p:nvSpPr>
            <p:cNvPr id="22540" name="Line 29">
              <a:extLst>
                <a:ext uri="{FF2B5EF4-FFF2-40B4-BE49-F238E27FC236}">
                  <a16:creationId xmlns:a16="http://schemas.microsoft.com/office/drawing/2014/main" id="{248A53F1-C588-42A3-85E5-AA86673D0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374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41" name="Line 30">
              <a:extLst>
                <a:ext uri="{FF2B5EF4-FFF2-40B4-BE49-F238E27FC236}">
                  <a16:creationId xmlns:a16="http://schemas.microsoft.com/office/drawing/2014/main" id="{7E3C79B6-E0A5-4B9D-B8F3-A91276462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2568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53731" name="Text Box 35">
            <a:extLst>
              <a:ext uri="{FF2B5EF4-FFF2-40B4-BE49-F238E27FC236}">
                <a16:creationId xmlns:a16="http://schemas.microsoft.com/office/drawing/2014/main" id="{EC0C15FE-3A8D-42C8-81C5-9BE2D23EB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1963738"/>
            <a:ext cx="633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/>
              <a:t>Il SEBC riduce l’offerta di moneta, </a:t>
            </a:r>
            <a:r>
              <a:rPr lang="it-IT" altLang="it-IT">
                <a:sym typeface="Symbol" panose="05050102010706020507" pitchFamily="18" charset="2"/>
              </a:rPr>
              <a:t></a:t>
            </a:r>
            <a:r>
              <a:rPr lang="it-IT" altLang="it-IT" i="1"/>
              <a:t>M</a:t>
            </a:r>
            <a:r>
              <a:rPr lang="it-IT" altLang="it-IT"/>
              <a:t> &lt;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3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3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5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5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3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3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53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3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53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7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3">
            <a:extLst>
              <a:ext uri="{FF2B5EF4-FFF2-40B4-BE49-F238E27FC236}">
                <a16:creationId xmlns:a16="http://schemas.microsoft.com/office/drawing/2014/main" id="{17469AEC-6875-4ADE-8470-7580000AFA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EB9753-1F3C-4F93-977E-0CBAA18C5464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AD7A45D-3AF2-43A6-A723-109708D16E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>
                <a:cs typeface="Times New Roman" panose="02020603050405020304" pitchFamily="18" charset="0"/>
              </a:rPr>
              <a:t>3.4.2) Il modello IS – LM:</a:t>
            </a:r>
            <a:br>
              <a:rPr lang="it-IT" altLang="it-IT" sz="1600">
                <a:cs typeface="Times New Roman" panose="02020603050405020304" pitchFamily="18" charset="0"/>
              </a:rPr>
            </a:br>
            <a:r>
              <a:rPr lang="it-IT" altLang="it-IT" sz="1600">
                <a:cs typeface="Times New Roman" panose="02020603050405020304" pitchFamily="18" charset="0"/>
              </a:rPr>
              <a:t>Figura 6m</a:t>
            </a:r>
            <a:r>
              <a:rPr lang="it-IT" altLang="it-IT" sz="1600" i="1">
                <a:cs typeface="Times New Roman" panose="02020603050405020304" pitchFamily="18" charset="0"/>
              </a:rPr>
              <a:t> – </a:t>
            </a:r>
            <a:r>
              <a:rPr lang="it-IT" altLang="it-IT" sz="1600">
                <a:cs typeface="Times New Roman" panose="02020603050405020304" pitchFamily="18" charset="0"/>
              </a:rPr>
              <a:t>Effetti di una politica fiscale espansiva: “crowding-out”</a:t>
            </a:r>
          </a:p>
        </p:txBody>
      </p:sp>
      <p:grpSp>
        <p:nvGrpSpPr>
          <p:cNvPr id="1120259" name="Group 3">
            <a:extLst>
              <a:ext uri="{FF2B5EF4-FFF2-40B4-BE49-F238E27FC236}">
                <a16:creationId xmlns:a16="http://schemas.microsoft.com/office/drawing/2014/main" id="{01267C91-82DA-47A6-A90B-DD0210477500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422525"/>
            <a:ext cx="4906963" cy="4206875"/>
            <a:chOff x="1536" y="1526"/>
            <a:chExt cx="3091" cy="2650"/>
          </a:xfrm>
        </p:grpSpPr>
        <p:sp>
          <p:nvSpPr>
            <p:cNvPr id="23578" name="Text Box 4">
              <a:extLst>
                <a:ext uri="{FF2B5EF4-FFF2-40B4-BE49-F238E27FC236}">
                  <a16:creationId xmlns:a16="http://schemas.microsoft.com/office/drawing/2014/main" id="{168CDAA2-46CE-4ABE-85E4-92F1BC4F0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96"/>
              <a:ext cx="60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3579" name="Text Box 5">
              <a:extLst>
                <a:ext uri="{FF2B5EF4-FFF2-40B4-BE49-F238E27FC236}">
                  <a16:creationId xmlns:a16="http://schemas.microsoft.com/office/drawing/2014/main" id="{B05980FC-0C69-45F4-9AD6-C761B1DB2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" y="3751"/>
              <a:ext cx="686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3580" name="Text Box 6">
              <a:extLst>
                <a:ext uri="{FF2B5EF4-FFF2-40B4-BE49-F238E27FC236}">
                  <a16:creationId xmlns:a16="http://schemas.microsoft.com/office/drawing/2014/main" id="{A7C15896-1D7E-4E36-B372-718B1593C0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544"/>
              <a:ext cx="61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3581" name="Text Box 7">
              <a:extLst>
                <a:ext uri="{FF2B5EF4-FFF2-40B4-BE49-F238E27FC236}">
                  <a16:creationId xmlns:a16="http://schemas.microsoft.com/office/drawing/2014/main" id="{851D7EC0-875E-4164-ACCF-2DE7925B55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" y="1526"/>
              <a:ext cx="557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</a:p>
          </p:txBody>
        </p:sp>
        <p:sp>
          <p:nvSpPr>
            <p:cNvPr id="23582" name="Text Box 8">
              <a:extLst>
                <a:ext uri="{FF2B5EF4-FFF2-40B4-BE49-F238E27FC236}">
                  <a16:creationId xmlns:a16="http://schemas.microsoft.com/office/drawing/2014/main" id="{82D1C1EB-A96F-4F4F-AD69-A3DE95094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9" y="3379"/>
              <a:ext cx="55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3583" name="Line 9">
              <a:extLst>
                <a:ext uri="{FF2B5EF4-FFF2-40B4-BE49-F238E27FC236}">
                  <a16:creationId xmlns:a16="http://schemas.microsoft.com/office/drawing/2014/main" id="{AD5B667C-7A54-435C-AE2E-EA75B1174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7" y="1950"/>
              <a:ext cx="2152" cy="16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84" name="Line 10">
              <a:extLst>
                <a:ext uri="{FF2B5EF4-FFF2-40B4-BE49-F238E27FC236}">
                  <a16:creationId xmlns:a16="http://schemas.microsoft.com/office/drawing/2014/main" id="{380BC160-92C3-4AE5-A4AF-F0E0A52AD7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3" y="1671"/>
              <a:ext cx="2028" cy="185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85" name="Line 11">
              <a:extLst>
                <a:ext uri="{FF2B5EF4-FFF2-40B4-BE49-F238E27FC236}">
                  <a16:creationId xmlns:a16="http://schemas.microsoft.com/office/drawing/2014/main" id="{E4E90706-2055-43B5-9587-B936BA1533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7" y="2648"/>
              <a:ext cx="110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86" name="Line 12">
              <a:extLst>
                <a:ext uri="{FF2B5EF4-FFF2-40B4-BE49-F238E27FC236}">
                  <a16:creationId xmlns:a16="http://schemas.microsoft.com/office/drawing/2014/main" id="{D2D47600-BA6D-4281-A8CD-BBF9BFB482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2648"/>
              <a:ext cx="0" cy="10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120269" name="Group 13">
            <a:extLst>
              <a:ext uri="{FF2B5EF4-FFF2-40B4-BE49-F238E27FC236}">
                <a16:creationId xmlns:a16="http://schemas.microsoft.com/office/drawing/2014/main" id="{B38FD268-6B93-4F02-8163-963ECE774CF6}"/>
              </a:ext>
            </a:extLst>
          </p:cNvPr>
          <p:cNvGrpSpPr>
            <a:grpSpLocks/>
          </p:cNvGrpSpPr>
          <p:nvPr/>
        </p:nvGrpSpPr>
        <p:grpSpPr bwMode="auto">
          <a:xfrm>
            <a:off x="3646488" y="2422525"/>
            <a:ext cx="3983037" cy="2416175"/>
            <a:chOff x="2297" y="1526"/>
            <a:chExt cx="2509" cy="1522"/>
          </a:xfrm>
        </p:grpSpPr>
        <p:sp>
          <p:nvSpPr>
            <p:cNvPr id="23576" name="Text Box 14">
              <a:extLst>
                <a:ext uri="{FF2B5EF4-FFF2-40B4-BE49-F238E27FC236}">
                  <a16:creationId xmlns:a16="http://schemas.microsoft.com/office/drawing/2014/main" id="{E497ECC8-E02D-4E42-B960-3CE07D5C6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7" y="2762"/>
              <a:ext cx="60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3577" name="Line 15">
              <a:extLst>
                <a:ext uri="{FF2B5EF4-FFF2-40B4-BE49-F238E27FC236}">
                  <a16:creationId xmlns:a16="http://schemas.microsoft.com/office/drawing/2014/main" id="{E26A82ED-3A9B-40C6-9EEC-EAF104A81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1526"/>
              <a:ext cx="1857" cy="13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120272" name="Group 16">
            <a:extLst>
              <a:ext uri="{FF2B5EF4-FFF2-40B4-BE49-F238E27FC236}">
                <a16:creationId xmlns:a16="http://schemas.microsoft.com/office/drawing/2014/main" id="{2244A642-B584-4FEA-8301-27CCEDFCCAB2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327400"/>
            <a:ext cx="3913188" cy="3100388"/>
            <a:chOff x="1536" y="2096"/>
            <a:chExt cx="2465" cy="1953"/>
          </a:xfrm>
        </p:grpSpPr>
        <p:sp>
          <p:nvSpPr>
            <p:cNvPr id="23571" name="Text Box 17">
              <a:extLst>
                <a:ext uri="{FF2B5EF4-FFF2-40B4-BE49-F238E27FC236}">
                  <a16:creationId xmlns:a16="http://schemas.microsoft.com/office/drawing/2014/main" id="{77DBBC29-CE17-46D8-88DE-1AB22D51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160"/>
              <a:ext cx="59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E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3572" name="Text Box 18">
              <a:extLst>
                <a:ext uri="{FF2B5EF4-FFF2-40B4-BE49-F238E27FC236}">
                  <a16:creationId xmlns:a16="http://schemas.microsoft.com/office/drawing/2014/main" id="{87A2FD55-D005-4999-A8F0-0FCCFE3526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3751"/>
              <a:ext cx="66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Y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  <p:sp>
          <p:nvSpPr>
            <p:cNvPr id="23573" name="Text Box 19">
              <a:extLst>
                <a:ext uri="{FF2B5EF4-FFF2-40B4-BE49-F238E27FC236}">
                  <a16:creationId xmlns:a16="http://schemas.microsoft.com/office/drawing/2014/main" id="{24D1AF1C-E2FF-439A-9FE8-1CDE32E03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096"/>
              <a:ext cx="60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i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  <p:sp>
          <p:nvSpPr>
            <p:cNvPr id="23574" name="Line 20">
              <a:extLst>
                <a:ext uri="{FF2B5EF4-FFF2-40B4-BE49-F238E27FC236}">
                  <a16:creationId xmlns:a16="http://schemas.microsoft.com/office/drawing/2014/main" id="{1B3EF0A9-6D50-43A8-81C5-38ECBA2AF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7" y="2248"/>
              <a:ext cx="1532" cy="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75" name="Line 21">
              <a:extLst>
                <a:ext uri="{FF2B5EF4-FFF2-40B4-BE49-F238E27FC236}">
                  <a16:creationId xmlns:a16="http://schemas.microsoft.com/office/drawing/2014/main" id="{5551E27E-E185-49CC-9221-B18BC913A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9" y="2273"/>
              <a:ext cx="0" cy="14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120278" name="Group 22">
            <a:extLst>
              <a:ext uri="{FF2B5EF4-FFF2-40B4-BE49-F238E27FC236}">
                <a16:creationId xmlns:a16="http://schemas.microsoft.com/office/drawing/2014/main" id="{48FA0EF3-7916-49FA-9B48-D244CB3FB3AA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362200"/>
            <a:ext cx="5513388" cy="4098925"/>
            <a:chOff x="1536" y="1488"/>
            <a:chExt cx="3473" cy="2582"/>
          </a:xfrm>
        </p:grpSpPr>
        <p:sp>
          <p:nvSpPr>
            <p:cNvPr id="23567" name="Text Box 23">
              <a:extLst>
                <a:ext uri="{FF2B5EF4-FFF2-40B4-BE49-F238E27FC236}">
                  <a16:creationId xmlns:a16="http://schemas.microsoft.com/office/drawing/2014/main" id="{EF622E63-DDAC-4145-BD68-DE17563C4A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526"/>
              <a:ext cx="59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23568" name="Text Box 24">
              <a:extLst>
                <a:ext uri="{FF2B5EF4-FFF2-40B4-BE49-F238E27FC236}">
                  <a16:creationId xmlns:a16="http://schemas.microsoft.com/office/drawing/2014/main" id="{0EC4A792-1C7E-413C-8FC3-DFB99DE5FB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" y="3681"/>
              <a:ext cx="59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0</a:t>
              </a:r>
            </a:p>
          </p:txBody>
        </p:sp>
        <p:sp>
          <p:nvSpPr>
            <p:cNvPr id="23569" name="Text Box 25">
              <a:extLst>
                <a:ext uri="{FF2B5EF4-FFF2-40B4-BE49-F238E27FC236}">
                  <a16:creationId xmlns:a16="http://schemas.microsoft.com/office/drawing/2014/main" id="{09A10441-2FCC-4438-842B-FB751CEA5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3" y="3751"/>
              <a:ext cx="686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23570" name="Freeform 26">
              <a:extLst>
                <a:ext uri="{FF2B5EF4-FFF2-40B4-BE49-F238E27FC236}">
                  <a16:creationId xmlns:a16="http://schemas.microsoft.com/office/drawing/2014/main" id="{A356C7BF-D1C0-4598-830C-78D3E9EF1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488"/>
              <a:ext cx="2941" cy="2203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2203 h 3200"/>
                <a:gd name="T4" fmla="*/ 2941 w 3590"/>
                <a:gd name="T5" fmla="*/ 2203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120305" name="Text Box 49">
            <a:extLst>
              <a:ext uri="{FF2B5EF4-FFF2-40B4-BE49-F238E27FC236}">
                <a16:creationId xmlns:a16="http://schemas.microsoft.com/office/drawing/2014/main" id="{1ED72EB3-89A2-40AB-A50E-4099E267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043113"/>
            <a:ext cx="86756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it-IT" altLang="it-IT"/>
              <a:t>il governo aumenta la spesa pubblica (</a:t>
            </a:r>
            <a:r>
              <a:rPr lang="it-IT" altLang="it-IT">
                <a:sym typeface="Symbol" panose="05050102010706020507" pitchFamily="18" charset="2"/>
              </a:rPr>
              <a:t></a:t>
            </a:r>
            <a:r>
              <a:rPr lang="it-IT" altLang="it-IT" i="1"/>
              <a:t>G </a:t>
            </a:r>
            <a:r>
              <a:rPr lang="it-IT" altLang="it-IT"/>
              <a:t>&gt; 0) (o </a:t>
            </a:r>
            <a:r>
              <a:rPr lang="it-IT" altLang="it-IT">
                <a:sym typeface="Symbol" panose="05050102010706020507" pitchFamily="18" charset="2"/>
              </a:rPr>
              <a:t></a:t>
            </a:r>
            <a:r>
              <a:rPr lang="it-IT" altLang="it-IT" i="1"/>
              <a:t>T </a:t>
            </a:r>
            <a:r>
              <a:rPr lang="it-IT" altLang="it-IT"/>
              <a:t>&lt; 0)</a:t>
            </a:r>
          </a:p>
          <a:p>
            <a:pPr eaLnBrk="1" hangingPunct="1"/>
            <a:endParaRPr lang="it-IT" altLang="it-IT"/>
          </a:p>
        </p:txBody>
      </p:sp>
      <p:sp>
        <p:nvSpPr>
          <p:cNvPr id="1120309" name="Line 53">
            <a:extLst>
              <a:ext uri="{FF2B5EF4-FFF2-40B4-BE49-F238E27FC236}">
                <a16:creationId xmlns:a16="http://schemas.microsoft.com/office/drawing/2014/main" id="{2899A1C8-7E94-411D-A1EB-45D927A9C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221163"/>
            <a:ext cx="15113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0310" name="Text Box 54">
            <a:extLst>
              <a:ext uri="{FF2B5EF4-FFF2-40B4-BE49-F238E27FC236}">
                <a16:creationId xmlns:a16="http://schemas.microsoft.com/office/drawing/2014/main" id="{EAA49AB8-761A-4D24-977C-8E1AB5582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300" y="3933825"/>
            <a:ext cx="5048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1400" b="1" i="1"/>
              <a:t>E’</a:t>
            </a:r>
            <a:endParaRPr lang="en-GB" altLang="it-IT" sz="1400" b="1" i="1" baseline="-25000"/>
          </a:p>
        </p:txBody>
      </p:sp>
      <p:sp>
        <p:nvSpPr>
          <p:cNvPr id="1120312" name="Line 56">
            <a:extLst>
              <a:ext uri="{FF2B5EF4-FFF2-40B4-BE49-F238E27FC236}">
                <a16:creationId xmlns:a16="http://schemas.microsoft.com/office/drawing/2014/main" id="{09A519CE-A825-4FFB-9EA6-B72354903C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36449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0313" name="Line 57">
            <a:extLst>
              <a:ext uri="{FF2B5EF4-FFF2-40B4-BE49-F238E27FC236}">
                <a16:creationId xmlns:a16="http://schemas.microsoft.com/office/drawing/2014/main" id="{7C9E5CD9-CD61-444A-BE48-EE5880B6D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60928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0315" name="Text Box 59">
            <a:extLst>
              <a:ext uri="{FF2B5EF4-FFF2-40B4-BE49-F238E27FC236}">
                <a16:creationId xmlns:a16="http://schemas.microsoft.com/office/drawing/2014/main" id="{870422AB-33C5-4247-8463-C1FF55CF6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135688"/>
            <a:ext cx="83534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30000"/>
              </a:spcBef>
            </a:pPr>
            <a:r>
              <a:rPr lang="it-IT" altLang="it-IT" sz="1400" b="1"/>
              <a:t>Meccanismo</a:t>
            </a:r>
            <a:r>
              <a:rPr lang="it-IT" altLang="it-IT" sz="1400"/>
              <a:t>: </a:t>
            </a:r>
            <a:r>
              <a:rPr lang="it-IT" altLang="it-IT" sz="1400" i="1"/>
              <a:t>G</a:t>
            </a:r>
            <a:r>
              <a:rPr lang="it-IT" altLang="it-IT" sz="1400"/>
              <a:t> </a:t>
            </a:r>
            <a:r>
              <a:rPr lang="it-IT" altLang="it-IT" sz="1400">
                <a:sym typeface="Wingdings 3" panose="05040102010807070707" pitchFamily="18" charset="2"/>
              </a:rPr>
              <a:t> </a:t>
            </a:r>
            <a:r>
              <a:rPr lang="it-IT" altLang="it-IT" sz="1400">
                <a:sym typeface="Wingdings" panose="05000000000000000000" pitchFamily="2" charset="2"/>
              </a:rPr>
              <a:t> a parità di </a:t>
            </a:r>
            <a:r>
              <a:rPr lang="it-IT" altLang="it-IT" sz="1400" i="1">
                <a:sym typeface="Wingdings" panose="05000000000000000000" pitchFamily="2" charset="2"/>
              </a:rPr>
              <a:t>i</a:t>
            </a:r>
            <a:r>
              <a:rPr lang="it-IT" altLang="it-IT" sz="1400">
                <a:sym typeface="Wingdings" panose="05000000000000000000" pitchFamily="2" charset="2"/>
              </a:rPr>
              <a:t>, </a:t>
            </a:r>
            <a:r>
              <a:rPr lang="it-IT" altLang="it-IT" sz="1400" i="1">
                <a:sym typeface="Wingdings" panose="05000000000000000000" pitchFamily="2" charset="2"/>
              </a:rPr>
              <a:t>Y</a:t>
            </a:r>
            <a:r>
              <a:rPr lang="it-IT" altLang="it-IT" sz="1400">
                <a:sym typeface="Wingdings" panose="05000000000000000000" pitchFamily="2" charset="2"/>
              </a:rPr>
              <a:t> </a:t>
            </a:r>
            <a:r>
              <a:rPr lang="it-IT" altLang="it-IT" sz="1400">
                <a:cs typeface="Arial" panose="020B0604020202020204" pitchFamily="34" charset="0"/>
                <a:sym typeface="Wingdings 3" panose="05040102010807070707" pitchFamily="18" charset="2"/>
              </a:rPr>
              <a:t> </a:t>
            </a:r>
            <a:r>
              <a:rPr lang="it-IT" altLang="it-IT" sz="1400">
                <a:sym typeface="Wingdings" panose="05000000000000000000" pitchFamily="2" charset="2"/>
              </a:rPr>
              <a:t>per riequilibrare IS fino a </a:t>
            </a:r>
            <a:r>
              <a:rPr lang="it-IT" altLang="it-IT" sz="1400" i="1">
                <a:sym typeface="Wingdings" panose="05000000000000000000" pitchFamily="2" charset="2"/>
              </a:rPr>
              <a:t>E’</a:t>
            </a:r>
            <a:r>
              <a:rPr lang="it-IT" altLang="it-IT" sz="1400">
                <a:sym typeface="Wingdings" panose="05000000000000000000" pitchFamily="2" charset="2"/>
              </a:rPr>
              <a:t>  eccesso di domanda sul mercato della moneta (</a:t>
            </a:r>
            <a:r>
              <a:rPr lang="it-IT" altLang="it-IT" sz="1400" i="1">
                <a:sym typeface="Wingdings" panose="05000000000000000000" pitchFamily="2" charset="2"/>
              </a:rPr>
              <a:t>E’</a:t>
            </a:r>
            <a:r>
              <a:rPr lang="it-IT" altLang="it-IT" sz="1400">
                <a:sym typeface="Wingdings" panose="05000000000000000000" pitchFamily="2" charset="2"/>
              </a:rPr>
              <a:t>)  operazione titoli e </a:t>
            </a:r>
            <a:r>
              <a:rPr lang="it-IT" altLang="it-IT" sz="1400" i="1">
                <a:sym typeface="Wingdings" panose="05000000000000000000" pitchFamily="2" charset="2"/>
              </a:rPr>
              <a:t>i </a:t>
            </a:r>
            <a:r>
              <a:rPr lang="it-IT" altLang="it-IT" sz="1400">
                <a:sym typeface="Wingdings 3" panose="05040102010807070707" pitchFamily="18" charset="2"/>
              </a:rPr>
              <a:t></a:t>
            </a:r>
            <a:r>
              <a:rPr lang="it-IT" altLang="it-IT" sz="1400">
                <a:sym typeface="Wingdings" panose="05000000000000000000" pitchFamily="2" charset="2"/>
              </a:rPr>
              <a:t> per riequilibrare LM fino a </a:t>
            </a:r>
            <a:r>
              <a:rPr lang="it-IT" altLang="it-IT" sz="1400" i="1">
                <a:sym typeface="Wingdings" panose="05000000000000000000" pitchFamily="2" charset="2"/>
              </a:rPr>
              <a:t>E</a:t>
            </a:r>
            <a:r>
              <a:rPr lang="it-IT" altLang="it-IT" sz="1400" i="1" baseline="-25000">
                <a:sym typeface="Wingdings" panose="05000000000000000000" pitchFamily="2" charset="2"/>
              </a:rPr>
              <a:t>1 </a:t>
            </a:r>
            <a:r>
              <a:rPr lang="it-IT" altLang="it-IT" sz="1400">
                <a:sym typeface="Wingdings" panose="05000000000000000000" pitchFamily="2" charset="2"/>
              </a:rPr>
              <a:t> </a:t>
            </a:r>
            <a:r>
              <a:rPr lang="it-IT" altLang="it-IT" sz="1400" b="1">
                <a:sym typeface="Wingdings" panose="05000000000000000000" pitchFamily="2" charset="2"/>
              </a:rPr>
              <a:t>NB</a:t>
            </a:r>
            <a:r>
              <a:rPr lang="it-IT" altLang="it-IT" sz="1400">
                <a:sym typeface="Wingdings" panose="05000000000000000000" pitchFamily="2" charset="2"/>
              </a:rPr>
              <a:t>: diminuzione di </a:t>
            </a:r>
            <a:r>
              <a:rPr lang="it-IT" altLang="it-IT" sz="1400" i="1">
                <a:sym typeface="Wingdings" panose="05000000000000000000" pitchFamily="2" charset="2"/>
              </a:rPr>
              <a:t>Y</a:t>
            </a:r>
            <a:r>
              <a:rPr lang="it-IT" altLang="it-IT" sz="1400">
                <a:sym typeface="Wingdings" panose="05000000000000000000" pitchFamily="2" charset="2"/>
              </a:rPr>
              <a:t> per mantenere IS in equilibrio, ma fino a </a:t>
            </a:r>
            <a:r>
              <a:rPr lang="it-IT" altLang="it-IT" sz="1400" i="1">
                <a:sym typeface="Wingdings" panose="05000000000000000000" pitchFamily="2" charset="2"/>
              </a:rPr>
              <a:t>Y</a:t>
            </a:r>
            <a:r>
              <a:rPr lang="it-IT" altLang="it-IT" sz="1400" i="1" baseline="-25000">
                <a:sym typeface="Wingdings" panose="05000000000000000000" pitchFamily="2" charset="2"/>
              </a:rPr>
              <a:t>1</a:t>
            </a:r>
            <a:r>
              <a:rPr lang="it-IT" altLang="it-IT" sz="1400">
                <a:sym typeface="Wingdings" panose="05000000000000000000" pitchFamily="2" charset="2"/>
              </a:rPr>
              <a:t> &gt; </a:t>
            </a:r>
            <a:r>
              <a:rPr lang="it-IT" altLang="it-IT" sz="1400" i="1">
                <a:sym typeface="Wingdings" panose="05000000000000000000" pitchFamily="2" charset="2"/>
              </a:rPr>
              <a:t>Y</a:t>
            </a:r>
            <a:r>
              <a:rPr lang="it-IT" altLang="it-IT" sz="1400" i="1" baseline="-25000">
                <a:sym typeface="Wingdings" panose="05000000000000000000" pitchFamily="2" charset="2"/>
              </a:rPr>
              <a:t>0</a:t>
            </a:r>
          </a:p>
        </p:txBody>
      </p:sp>
      <p:sp>
        <p:nvSpPr>
          <p:cNvPr id="1120316" name="Line 60">
            <a:extLst>
              <a:ext uri="{FF2B5EF4-FFF2-40B4-BE49-F238E27FC236}">
                <a16:creationId xmlns:a16="http://schemas.microsoft.com/office/drawing/2014/main" id="{0EAECB91-FDD4-4FB3-8513-18EEDF8432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19700" y="3573463"/>
            <a:ext cx="792163" cy="576262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0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2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0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0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0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305" grpId="0"/>
      <p:bldP spid="1120310" grpId="0"/>
      <p:bldP spid="11203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numero diapositiva 3">
            <a:extLst>
              <a:ext uri="{FF2B5EF4-FFF2-40B4-BE49-F238E27FC236}">
                <a16:creationId xmlns:a16="http://schemas.microsoft.com/office/drawing/2014/main" id="{23E1A3B7-9E5A-442A-8C50-FF82CF184C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4BC28C-B4ED-45D7-B9C1-6334D188BAA8}" type="slidenum">
              <a:rPr lang="it-IT" altLang="it-IT" sz="2600">
                <a:solidFill>
                  <a:schemeClr val="bg1"/>
                </a:solidFill>
              </a:rPr>
              <a:pPr eaLnBrk="1" hangingPunct="1"/>
              <a:t>19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4425E1A-8080-4438-8C9C-E96463C7D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3.4.2) Il modello IS – LM:</a:t>
            </a:r>
            <a:b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Figura 6m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– </a:t>
            </a: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Effetti di una politica fiscale espansiva: “</a:t>
            </a:r>
            <a:r>
              <a:rPr lang="it-IT" altLang="it-IT" sz="16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crowding</a:t>
            </a: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-out”</a:t>
            </a:r>
          </a:p>
        </p:txBody>
      </p:sp>
      <p:grpSp>
        <p:nvGrpSpPr>
          <p:cNvPr id="1037315" name="Group 3">
            <a:extLst>
              <a:ext uri="{FF2B5EF4-FFF2-40B4-BE49-F238E27FC236}">
                <a16:creationId xmlns:a16="http://schemas.microsoft.com/office/drawing/2014/main" id="{995D3871-A3F4-4253-98AA-C02566F37815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422525"/>
            <a:ext cx="4906963" cy="4206875"/>
            <a:chOff x="1536" y="1526"/>
            <a:chExt cx="3091" cy="2650"/>
          </a:xfrm>
        </p:grpSpPr>
        <p:sp>
          <p:nvSpPr>
            <p:cNvPr id="24615" name="Text Box 4">
              <a:extLst>
                <a:ext uri="{FF2B5EF4-FFF2-40B4-BE49-F238E27FC236}">
                  <a16:creationId xmlns:a16="http://schemas.microsoft.com/office/drawing/2014/main" id="{28DA1BC7-2D49-41BA-A6DB-97F99CB5D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96"/>
              <a:ext cx="60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4616" name="Text Box 5">
              <a:extLst>
                <a:ext uri="{FF2B5EF4-FFF2-40B4-BE49-F238E27FC236}">
                  <a16:creationId xmlns:a16="http://schemas.microsoft.com/office/drawing/2014/main" id="{CFFA2E27-56A9-4E91-8190-DAAD2212A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" y="3751"/>
              <a:ext cx="686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4617" name="Text Box 6">
              <a:extLst>
                <a:ext uri="{FF2B5EF4-FFF2-40B4-BE49-F238E27FC236}">
                  <a16:creationId xmlns:a16="http://schemas.microsoft.com/office/drawing/2014/main" id="{681E56E2-FCFE-4C91-A9E0-B780F835B5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544"/>
              <a:ext cx="61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4618" name="Text Box 7">
              <a:extLst>
                <a:ext uri="{FF2B5EF4-FFF2-40B4-BE49-F238E27FC236}">
                  <a16:creationId xmlns:a16="http://schemas.microsoft.com/office/drawing/2014/main" id="{6A10DA6C-3AC5-4D85-A265-2DFED41A8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" y="1526"/>
              <a:ext cx="557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</a:p>
          </p:txBody>
        </p:sp>
        <p:sp>
          <p:nvSpPr>
            <p:cNvPr id="24619" name="Text Box 8">
              <a:extLst>
                <a:ext uri="{FF2B5EF4-FFF2-40B4-BE49-F238E27FC236}">
                  <a16:creationId xmlns:a16="http://schemas.microsoft.com/office/drawing/2014/main" id="{30A2256E-625F-448A-8AFE-D42F8AD64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9" y="3379"/>
              <a:ext cx="55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4620" name="Line 9">
              <a:extLst>
                <a:ext uri="{FF2B5EF4-FFF2-40B4-BE49-F238E27FC236}">
                  <a16:creationId xmlns:a16="http://schemas.microsoft.com/office/drawing/2014/main" id="{AC6BA0A7-27DC-47AB-93F9-8E75600487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7" y="1950"/>
              <a:ext cx="2152" cy="16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621" name="Line 10">
              <a:extLst>
                <a:ext uri="{FF2B5EF4-FFF2-40B4-BE49-F238E27FC236}">
                  <a16:creationId xmlns:a16="http://schemas.microsoft.com/office/drawing/2014/main" id="{28A3B976-1FBD-42AB-B85F-8799F1D1F8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3" y="1671"/>
              <a:ext cx="2028" cy="185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622" name="Line 11">
              <a:extLst>
                <a:ext uri="{FF2B5EF4-FFF2-40B4-BE49-F238E27FC236}">
                  <a16:creationId xmlns:a16="http://schemas.microsoft.com/office/drawing/2014/main" id="{85F48D73-7832-4CAF-AB33-74737F00F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7" y="2648"/>
              <a:ext cx="110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623" name="Line 12">
              <a:extLst>
                <a:ext uri="{FF2B5EF4-FFF2-40B4-BE49-F238E27FC236}">
                  <a16:creationId xmlns:a16="http://schemas.microsoft.com/office/drawing/2014/main" id="{958FADAF-290F-4C02-8A06-1E734B297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2648"/>
              <a:ext cx="0" cy="10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37325" name="Group 13">
            <a:extLst>
              <a:ext uri="{FF2B5EF4-FFF2-40B4-BE49-F238E27FC236}">
                <a16:creationId xmlns:a16="http://schemas.microsoft.com/office/drawing/2014/main" id="{3CBE7F70-E5BD-4CCA-A900-53B48740BD61}"/>
              </a:ext>
            </a:extLst>
          </p:cNvPr>
          <p:cNvGrpSpPr>
            <a:grpSpLocks/>
          </p:cNvGrpSpPr>
          <p:nvPr/>
        </p:nvGrpSpPr>
        <p:grpSpPr bwMode="auto">
          <a:xfrm>
            <a:off x="3646488" y="2422525"/>
            <a:ext cx="3983037" cy="2416175"/>
            <a:chOff x="2297" y="1526"/>
            <a:chExt cx="2509" cy="1522"/>
          </a:xfrm>
        </p:grpSpPr>
        <p:sp>
          <p:nvSpPr>
            <p:cNvPr id="24613" name="Text Box 14">
              <a:extLst>
                <a:ext uri="{FF2B5EF4-FFF2-40B4-BE49-F238E27FC236}">
                  <a16:creationId xmlns:a16="http://schemas.microsoft.com/office/drawing/2014/main" id="{CAB6CDEC-EA8B-4D75-88B4-0E3B22CA2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7" y="2762"/>
              <a:ext cx="60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4614" name="Line 15">
              <a:extLst>
                <a:ext uri="{FF2B5EF4-FFF2-40B4-BE49-F238E27FC236}">
                  <a16:creationId xmlns:a16="http://schemas.microsoft.com/office/drawing/2014/main" id="{7DB81D54-6DD0-43A2-A052-27412E993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1526"/>
              <a:ext cx="1857" cy="13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37328" name="Group 16">
            <a:extLst>
              <a:ext uri="{FF2B5EF4-FFF2-40B4-BE49-F238E27FC236}">
                <a16:creationId xmlns:a16="http://schemas.microsoft.com/office/drawing/2014/main" id="{1870DF4A-B5DC-4DB2-BA08-3AE2109DD3FF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327400"/>
            <a:ext cx="3913188" cy="3100388"/>
            <a:chOff x="1536" y="2096"/>
            <a:chExt cx="2465" cy="1953"/>
          </a:xfrm>
        </p:grpSpPr>
        <p:sp>
          <p:nvSpPr>
            <p:cNvPr id="24608" name="Text Box 17">
              <a:extLst>
                <a:ext uri="{FF2B5EF4-FFF2-40B4-BE49-F238E27FC236}">
                  <a16:creationId xmlns:a16="http://schemas.microsoft.com/office/drawing/2014/main" id="{275DAF29-DD2D-4C73-B973-C6434AEAA1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160"/>
              <a:ext cx="59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E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4609" name="Text Box 18">
              <a:extLst>
                <a:ext uri="{FF2B5EF4-FFF2-40B4-BE49-F238E27FC236}">
                  <a16:creationId xmlns:a16="http://schemas.microsoft.com/office/drawing/2014/main" id="{9E35B105-7CBB-4ACA-AA14-A6571E396D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3751"/>
              <a:ext cx="66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Y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  <p:sp>
          <p:nvSpPr>
            <p:cNvPr id="24610" name="Text Box 19">
              <a:extLst>
                <a:ext uri="{FF2B5EF4-FFF2-40B4-BE49-F238E27FC236}">
                  <a16:creationId xmlns:a16="http://schemas.microsoft.com/office/drawing/2014/main" id="{A81158AC-CA0F-4367-A193-0040AD202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096"/>
              <a:ext cx="60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i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  <p:sp>
          <p:nvSpPr>
            <p:cNvPr id="24611" name="Line 20">
              <a:extLst>
                <a:ext uri="{FF2B5EF4-FFF2-40B4-BE49-F238E27FC236}">
                  <a16:creationId xmlns:a16="http://schemas.microsoft.com/office/drawing/2014/main" id="{5A18F403-3EC6-4592-B97D-6FAC93BEE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7" y="2248"/>
              <a:ext cx="1532" cy="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612" name="Line 21">
              <a:extLst>
                <a:ext uri="{FF2B5EF4-FFF2-40B4-BE49-F238E27FC236}">
                  <a16:creationId xmlns:a16="http://schemas.microsoft.com/office/drawing/2014/main" id="{5DBFEA6E-5E16-4C35-A7E1-72453009A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9" y="2273"/>
              <a:ext cx="0" cy="14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37334" name="Group 22">
            <a:extLst>
              <a:ext uri="{FF2B5EF4-FFF2-40B4-BE49-F238E27FC236}">
                <a16:creationId xmlns:a16="http://schemas.microsoft.com/office/drawing/2014/main" id="{24E032EA-964D-44AC-B05E-076A6443082C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362200"/>
            <a:ext cx="5513388" cy="4098925"/>
            <a:chOff x="1536" y="1488"/>
            <a:chExt cx="3473" cy="2582"/>
          </a:xfrm>
        </p:grpSpPr>
        <p:sp>
          <p:nvSpPr>
            <p:cNvPr id="24604" name="Text Box 23">
              <a:extLst>
                <a:ext uri="{FF2B5EF4-FFF2-40B4-BE49-F238E27FC236}">
                  <a16:creationId xmlns:a16="http://schemas.microsoft.com/office/drawing/2014/main" id="{2C93953D-8FB8-43E0-96CB-B8EBA85269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526"/>
              <a:ext cx="59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24605" name="Text Box 24">
              <a:extLst>
                <a:ext uri="{FF2B5EF4-FFF2-40B4-BE49-F238E27FC236}">
                  <a16:creationId xmlns:a16="http://schemas.microsoft.com/office/drawing/2014/main" id="{E70D5633-CC2D-463B-B484-321A25900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" y="3681"/>
              <a:ext cx="59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0</a:t>
              </a:r>
            </a:p>
          </p:txBody>
        </p:sp>
        <p:sp>
          <p:nvSpPr>
            <p:cNvPr id="24606" name="Text Box 25">
              <a:extLst>
                <a:ext uri="{FF2B5EF4-FFF2-40B4-BE49-F238E27FC236}">
                  <a16:creationId xmlns:a16="http://schemas.microsoft.com/office/drawing/2014/main" id="{6B87D4B4-E3CF-4F17-8760-6718A06B3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3" y="3751"/>
              <a:ext cx="686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24607" name="Freeform 26">
              <a:extLst>
                <a:ext uri="{FF2B5EF4-FFF2-40B4-BE49-F238E27FC236}">
                  <a16:creationId xmlns:a16="http://schemas.microsoft.com/office/drawing/2014/main" id="{E8E6D99D-C4E1-46E3-9434-609ECD4BD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488"/>
              <a:ext cx="2941" cy="2203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2203 h 3200"/>
                <a:gd name="T4" fmla="*/ 2941 w 3590"/>
                <a:gd name="T5" fmla="*/ 2203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37345" name="Group 33">
            <a:extLst>
              <a:ext uri="{FF2B5EF4-FFF2-40B4-BE49-F238E27FC236}">
                <a16:creationId xmlns:a16="http://schemas.microsoft.com/office/drawing/2014/main" id="{FA7C7379-A0A5-4225-9A0B-9F9E43974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5373688"/>
            <a:ext cx="1512888" cy="457200"/>
            <a:chOff x="2880" y="3385"/>
            <a:chExt cx="953" cy="288"/>
          </a:xfrm>
        </p:grpSpPr>
        <p:sp>
          <p:nvSpPr>
            <p:cNvPr id="24602" name="Line 31">
              <a:extLst>
                <a:ext uri="{FF2B5EF4-FFF2-40B4-BE49-F238E27FC236}">
                  <a16:creationId xmlns:a16="http://schemas.microsoft.com/office/drawing/2014/main" id="{B0AEE336-6018-451D-9586-7A3DDCF95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430"/>
              <a:ext cx="862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603" name="Text Box 32">
              <a:extLst>
                <a:ext uri="{FF2B5EF4-FFF2-40B4-BE49-F238E27FC236}">
                  <a16:creationId xmlns:a16="http://schemas.microsoft.com/office/drawing/2014/main" id="{248DFB33-AC26-40C1-8537-070022DC05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385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>
                  <a:solidFill>
                    <a:srgbClr val="0066FF"/>
                  </a:solidFill>
                  <a:latin typeface="Symbol" panose="05050102010706020507" pitchFamily="18" charset="2"/>
                </a:rPr>
                <a:t>D</a:t>
              </a:r>
              <a:r>
                <a:rPr lang="it-IT" altLang="it-IT" i="1">
                  <a:solidFill>
                    <a:srgbClr val="0066FF"/>
                  </a:solidFill>
                </a:rPr>
                <a:t>Y*</a:t>
              </a:r>
            </a:p>
          </p:txBody>
        </p:sp>
      </p:grpSp>
      <p:grpSp>
        <p:nvGrpSpPr>
          <p:cNvPr id="1037349" name="Group 37">
            <a:extLst>
              <a:ext uri="{FF2B5EF4-FFF2-40B4-BE49-F238E27FC236}">
                <a16:creationId xmlns:a16="http://schemas.microsoft.com/office/drawing/2014/main" id="{C565212C-954F-4E2E-91FC-D86251A4F74E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3944938"/>
            <a:ext cx="2376487" cy="2300287"/>
            <a:chOff x="2835" y="2485"/>
            <a:chExt cx="1497" cy="1449"/>
          </a:xfrm>
        </p:grpSpPr>
        <p:grpSp>
          <p:nvGrpSpPr>
            <p:cNvPr id="24597" name="Group 35">
              <a:extLst>
                <a:ext uri="{FF2B5EF4-FFF2-40B4-BE49-F238E27FC236}">
                  <a16:creationId xmlns:a16="http://schemas.microsoft.com/office/drawing/2014/main" id="{C2C2C2A9-DBFC-457A-844B-176E19C67A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2485"/>
              <a:ext cx="1497" cy="1172"/>
              <a:chOff x="2835" y="2485"/>
              <a:chExt cx="1497" cy="1172"/>
            </a:xfrm>
          </p:grpSpPr>
          <p:sp>
            <p:nvSpPr>
              <p:cNvPr id="24599" name="Line 29">
                <a:extLst>
                  <a:ext uri="{FF2B5EF4-FFF2-40B4-BE49-F238E27FC236}">
                    <a16:creationId xmlns:a16="http://schemas.microsoft.com/office/drawing/2014/main" id="{2A72B91B-1794-4AD8-B5F4-AD0788766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5" y="2650"/>
                <a:ext cx="952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00" name="Line 30">
                <a:extLst>
                  <a:ext uri="{FF2B5EF4-FFF2-40B4-BE49-F238E27FC236}">
                    <a16:creationId xmlns:a16="http://schemas.microsoft.com/office/drawing/2014/main" id="{DBD222F3-5C27-451D-B2B9-5BE1D83C34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87" y="2659"/>
                <a:ext cx="0" cy="998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01" name="Text Box 34">
                <a:extLst>
                  <a:ext uri="{FF2B5EF4-FFF2-40B4-BE49-F238E27FC236}">
                    <a16:creationId xmlns:a16="http://schemas.microsoft.com/office/drawing/2014/main" id="{455FFA8A-4343-41BD-890B-12475818E9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7" y="2485"/>
                <a:ext cx="545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it-IT" sz="1400" b="1" i="1">
                    <a:solidFill>
                      <a:srgbClr val="0066FF"/>
                    </a:solidFill>
                  </a:rPr>
                  <a:t>E’</a:t>
                </a:r>
              </a:p>
            </p:txBody>
          </p:sp>
        </p:grpSp>
        <p:sp>
          <p:nvSpPr>
            <p:cNvPr id="24598" name="Text Box 36">
              <a:extLst>
                <a:ext uri="{FF2B5EF4-FFF2-40B4-BE49-F238E27FC236}">
                  <a16:creationId xmlns:a16="http://schemas.microsoft.com/office/drawing/2014/main" id="{F3D9A886-4622-451C-94F1-93CFBB2E54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8" y="3715"/>
              <a:ext cx="22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b="1" i="1">
                  <a:solidFill>
                    <a:srgbClr val="0066FF"/>
                  </a:solidFill>
                </a:rPr>
                <a:t>Y’</a:t>
              </a:r>
            </a:p>
          </p:txBody>
        </p:sp>
      </p:grpSp>
      <p:grpSp>
        <p:nvGrpSpPr>
          <p:cNvPr id="1037356" name="Group 44">
            <a:extLst>
              <a:ext uri="{FF2B5EF4-FFF2-40B4-BE49-F238E27FC236}">
                <a16:creationId xmlns:a16="http://schemas.microsoft.com/office/drawing/2014/main" id="{F65FB2F3-2787-4D6E-B8A1-75DE08F4344F}"/>
              </a:ext>
            </a:extLst>
          </p:cNvPr>
          <p:cNvGrpSpPr>
            <a:grpSpLocks/>
          </p:cNvGrpSpPr>
          <p:nvPr/>
        </p:nvGrpSpPr>
        <p:grpSpPr bwMode="auto">
          <a:xfrm>
            <a:off x="5221288" y="4160838"/>
            <a:ext cx="1511300" cy="347662"/>
            <a:chOff x="3289" y="2621"/>
            <a:chExt cx="952" cy="219"/>
          </a:xfrm>
        </p:grpSpPr>
        <p:sp>
          <p:nvSpPr>
            <p:cNvPr id="24595" name="Text Box 43">
              <a:extLst>
                <a:ext uri="{FF2B5EF4-FFF2-40B4-BE49-F238E27FC236}">
                  <a16:creationId xmlns:a16="http://schemas.microsoft.com/office/drawing/2014/main" id="{42613795-D71E-466F-9A90-CE422567E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9" y="2621"/>
              <a:ext cx="95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/>
                <a:t>Spiazz.</a:t>
              </a:r>
            </a:p>
          </p:txBody>
        </p:sp>
        <p:sp>
          <p:nvSpPr>
            <p:cNvPr id="24596" name="Line 42">
              <a:extLst>
                <a:ext uri="{FF2B5EF4-FFF2-40B4-BE49-F238E27FC236}">
                  <a16:creationId xmlns:a16="http://schemas.microsoft.com/office/drawing/2014/main" id="{6C148F4E-A88C-4CD1-B0E0-16D46683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4" y="2840"/>
              <a:ext cx="40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37365" name="Group 53">
            <a:extLst>
              <a:ext uri="{FF2B5EF4-FFF2-40B4-BE49-F238E27FC236}">
                <a16:creationId xmlns:a16="http://schemas.microsoft.com/office/drawing/2014/main" id="{FA3D1ECB-1A22-4734-BAFF-ABB13B015276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4181475"/>
            <a:ext cx="4032250" cy="1562100"/>
            <a:chOff x="703" y="2634"/>
            <a:chExt cx="2540" cy="984"/>
          </a:xfrm>
        </p:grpSpPr>
        <p:grpSp>
          <p:nvGrpSpPr>
            <p:cNvPr id="24588" name="Group 50">
              <a:extLst>
                <a:ext uri="{FF2B5EF4-FFF2-40B4-BE49-F238E27FC236}">
                  <a16:creationId xmlns:a16="http://schemas.microsoft.com/office/drawing/2014/main" id="{9AF78778-6022-435D-A86C-EA3BF3A02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634"/>
              <a:ext cx="2495" cy="984"/>
              <a:chOff x="703" y="2634"/>
              <a:chExt cx="2495" cy="984"/>
            </a:xfrm>
          </p:grpSpPr>
          <p:sp>
            <p:nvSpPr>
              <p:cNvPr id="24590" name="Text Box 46">
                <a:extLst>
                  <a:ext uri="{FF2B5EF4-FFF2-40B4-BE49-F238E27FC236}">
                    <a16:creationId xmlns:a16="http://schemas.microsoft.com/office/drawing/2014/main" id="{4823F75C-838C-4A26-A42A-ED145EE5C5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3" y="2634"/>
                <a:ext cx="635" cy="9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it-IT" altLang="it-IT"/>
                  <a:t>Effetto finale della politica</a:t>
                </a:r>
              </a:p>
            </p:txBody>
          </p:sp>
          <p:grpSp>
            <p:nvGrpSpPr>
              <p:cNvPr id="24591" name="Group 49">
                <a:extLst>
                  <a:ext uri="{FF2B5EF4-FFF2-40B4-BE49-F238E27FC236}">
                    <a16:creationId xmlns:a16="http://schemas.microsoft.com/office/drawing/2014/main" id="{6F39EA43-B7E1-41FE-B074-C7D6AD4515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3022"/>
                <a:ext cx="1815" cy="227"/>
                <a:chOff x="1383" y="3022"/>
                <a:chExt cx="1815" cy="227"/>
              </a:xfrm>
            </p:grpSpPr>
            <p:sp>
              <p:nvSpPr>
                <p:cNvPr id="24592" name="Line 45">
                  <a:extLst>
                    <a:ext uri="{FF2B5EF4-FFF2-40B4-BE49-F238E27FC236}">
                      <a16:creationId xmlns:a16="http://schemas.microsoft.com/office/drawing/2014/main" id="{C18CF449-2498-4EFE-B442-DA024390A2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0" y="3022"/>
                  <a:ext cx="318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Dot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4593" name="Line 47">
                  <a:extLst>
                    <a:ext uri="{FF2B5EF4-FFF2-40B4-BE49-F238E27FC236}">
                      <a16:creationId xmlns:a16="http://schemas.microsoft.com/office/drawing/2014/main" id="{F447A155-FA45-419E-B69D-8A918F694E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3249"/>
                  <a:ext cx="163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4594" name="Line 48">
                  <a:extLst>
                    <a:ext uri="{FF2B5EF4-FFF2-40B4-BE49-F238E27FC236}">
                      <a16:creationId xmlns:a16="http://schemas.microsoft.com/office/drawing/2014/main" id="{B74012D8-4B77-45CB-B5B1-F3CBE7A635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16" y="3022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sp>
          <p:nvSpPr>
            <p:cNvPr id="24589" name="Text Box 52">
              <a:extLst>
                <a:ext uri="{FF2B5EF4-FFF2-40B4-BE49-F238E27FC236}">
                  <a16:creationId xmlns:a16="http://schemas.microsoft.com/office/drawing/2014/main" id="{C5019789-DD38-473A-8A4A-626DB4418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13"/>
              <a:ext cx="363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it-IT" sz="1600" b="1" i="1">
                  <a:solidFill>
                    <a:srgbClr val="FF3300"/>
                  </a:solidFill>
                  <a:latin typeface="Symbol" panose="05050102010706020507" pitchFamily="18" charset="2"/>
                </a:rPr>
                <a:t>D</a:t>
              </a:r>
              <a:r>
                <a:rPr lang="en-GB" altLang="it-IT" sz="1600" b="1" i="1">
                  <a:solidFill>
                    <a:srgbClr val="FF3300"/>
                  </a:solidFill>
                </a:rPr>
                <a:t>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3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3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03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7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7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3">
            <a:extLst>
              <a:ext uri="{FF2B5EF4-FFF2-40B4-BE49-F238E27FC236}">
                <a16:creationId xmlns:a16="http://schemas.microsoft.com/office/drawing/2014/main" id="{F2151DF5-2A00-4969-8C70-5B6F44FB22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9DE7F8-1299-493F-A55A-095045ACFD04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AAE61F3-0E5F-4AD9-9D54-E5067C7D1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dirty="0">
                <a:solidFill>
                  <a:srgbClr val="FF3300"/>
                </a:solidFill>
              </a:rPr>
              <a:t>Variabili finanziarie e domanda aggregata:</a:t>
            </a:r>
            <a:br>
              <a:rPr lang="it-IT" altLang="it-IT" sz="2000" dirty="0">
                <a:solidFill>
                  <a:srgbClr val="FF3300"/>
                </a:solidFill>
              </a:rPr>
            </a:br>
            <a:r>
              <a:rPr lang="it-IT" altLang="it-IT" sz="2000" dirty="0">
                <a:solidFill>
                  <a:srgbClr val="FF3300"/>
                </a:solidFill>
              </a:rPr>
              <a:t> il modello IS - LM</a:t>
            </a:r>
          </a:p>
        </p:txBody>
      </p:sp>
      <p:sp>
        <p:nvSpPr>
          <p:cNvPr id="886787" name="Rectangle 3">
            <a:extLst>
              <a:ext uri="{FF2B5EF4-FFF2-40B4-BE49-F238E27FC236}">
                <a16:creationId xmlns:a16="http://schemas.microsoft.com/office/drawing/2014/main" id="{8B194047-6A04-4AF4-878C-9862F8791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205038"/>
            <a:ext cx="7416800" cy="4652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100" b="1" dirty="0">
                <a:solidFill>
                  <a:srgbClr val="009900"/>
                </a:solidFill>
              </a:rPr>
              <a:t>Un passo indietro: </a:t>
            </a:r>
            <a:r>
              <a:rPr lang="it-IT" altLang="it-IT" sz="2100" dirty="0"/>
              <a:t>il modello di determinazione di Y (Cap. 8);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100" dirty="0">
                <a:cs typeface="Arial" panose="020B0604020202020204" pitchFamily="34" charset="0"/>
              </a:rPr>
              <a:t>	►</a:t>
            </a:r>
            <a:r>
              <a:rPr lang="it-IT" altLang="it-IT" sz="2100" dirty="0"/>
              <a:t> Assenza di </a:t>
            </a:r>
            <a:r>
              <a:rPr lang="it-IT" altLang="it-IT" sz="2100" b="1" dirty="0"/>
              <a:t>variabili finanziarie</a:t>
            </a:r>
            <a:r>
              <a:rPr lang="it-IT" altLang="it-IT" sz="21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100" dirty="0">
                <a:cs typeface="Arial" panose="020B0604020202020204" pitchFamily="34" charset="0"/>
              </a:rPr>
              <a:t>	► </a:t>
            </a:r>
            <a:r>
              <a:rPr lang="it-IT" altLang="it-IT" sz="2100" b="1" i="1" dirty="0"/>
              <a:t>I</a:t>
            </a:r>
            <a:r>
              <a:rPr lang="it-IT" altLang="it-IT" sz="2100" b="1" i="1" baseline="-25000" dirty="0"/>
              <a:t>0</a:t>
            </a:r>
            <a:r>
              <a:rPr lang="it-IT" altLang="it-IT" sz="2100" dirty="0"/>
              <a:t> e </a:t>
            </a:r>
            <a:r>
              <a:rPr lang="it-IT" altLang="it-IT" sz="2100" b="1" i="1" dirty="0"/>
              <a:t>X</a:t>
            </a:r>
            <a:r>
              <a:rPr lang="it-IT" altLang="it-IT" sz="2100" b="1" i="1" baseline="-25000" dirty="0"/>
              <a:t>0</a:t>
            </a:r>
            <a:r>
              <a:rPr lang="it-IT" altLang="it-IT" sz="2100" dirty="0"/>
              <a:t> </a:t>
            </a:r>
            <a:r>
              <a:rPr lang="it-IT" altLang="it-IT" sz="2100" b="1" dirty="0"/>
              <a:t>esogene </a:t>
            </a:r>
            <a:r>
              <a:rPr lang="it-IT" altLang="it-IT" sz="2100" dirty="0"/>
              <a:t>(</a:t>
            </a:r>
            <a:r>
              <a:rPr lang="it-IT" altLang="it-IT" sz="2100" i="1" dirty="0"/>
              <a:t>X</a:t>
            </a:r>
            <a:r>
              <a:rPr lang="it-IT" altLang="it-IT" sz="2100" dirty="0"/>
              <a:t> parzialmente)</a:t>
            </a:r>
          </a:p>
          <a:p>
            <a:pPr eaLnBrk="1" hangingPunct="1">
              <a:lnSpc>
                <a:spcPct val="90000"/>
              </a:lnSpc>
            </a:pPr>
            <a:endParaRPr lang="it-IT" altLang="it-IT" sz="21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100" b="1" dirty="0">
                <a:solidFill>
                  <a:srgbClr val="009900"/>
                </a:solidFill>
              </a:rPr>
              <a:t>Un passo avanti: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100" dirty="0">
                <a:cs typeface="Arial" panose="020B0604020202020204" pitchFamily="34" charset="0"/>
              </a:rPr>
              <a:t>	►</a:t>
            </a:r>
            <a:r>
              <a:rPr lang="it-IT" altLang="it-IT" sz="2100" dirty="0"/>
              <a:t> considerare il ruolo di </a:t>
            </a:r>
            <a:r>
              <a:rPr lang="it-IT" altLang="it-IT" sz="2100" b="1" dirty="0"/>
              <a:t>variabili finanziare</a:t>
            </a:r>
            <a:r>
              <a:rPr lang="it-IT" altLang="it-IT" sz="2100" dirty="0"/>
              <a:t> su </a:t>
            </a:r>
            <a:r>
              <a:rPr lang="it-IT" altLang="it-IT" sz="2100" b="1" i="1" dirty="0"/>
              <a:t>DA </a:t>
            </a:r>
            <a:r>
              <a:rPr lang="it-IT" altLang="it-IT" sz="2100" dirty="0"/>
              <a:t>e </a:t>
            </a:r>
            <a:r>
              <a:rPr lang="it-IT" altLang="it-IT" sz="2100" b="1" i="1" dirty="0"/>
              <a:t>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100" dirty="0">
                <a:cs typeface="Arial" panose="020B0604020202020204" pitchFamily="34" charset="0"/>
              </a:rPr>
              <a:t>	► rendere </a:t>
            </a:r>
            <a:r>
              <a:rPr lang="it-IT" altLang="it-IT" sz="2100" b="1" i="1" dirty="0"/>
              <a:t>I</a:t>
            </a:r>
            <a:r>
              <a:rPr lang="it-IT" altLang="it-IT" sz="2100" dirty="0"/>
              <a:t> e </a:t>
            </a:r>
            <a:r>
              <a:rPr lang="it-IT" altLang="it-IT" sz="2100" b="1" i="1" dirty="0"/>
              <a:t>X</a:t>
            </a:r>
            <a:r>
              <a:rPr lang="it-IT" altLang="it-IT" sz="2100" dirty="0"/>
              <a:t> </a:t>
            </a:r>
            <a:r>
              <a:rPr lang="it-IT" altLang="it-IT" sz="2100" b="1" dirty="0"/>
              <a:t>endogene </a:t>
            </a:r>
            <a:r>
              <a:rPr lang="it-IT" altLang="it-IT" sz="2100" dirty="0"/>
              <a:t>(completamente)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100" dirty="0">
                <a:cs typeface="Arial" panose="020B0604020202020204" pitchFamily="34" charset="0"/>
              </a:rPr>
              <a:t>	► </a:t>
            </a:r>
            <a:r>
              <a:rPr lang="it-IT" altLang="it-IT" sz="2100" b="1" dirty="0">
                <a:cs typeface="Arial" panose="020B0604020202020204" pitchFamily="34" charset="0"/>
              </a:rPr>
              <a:t>rideterminare Y di equilibrio</a:t>
            </a:r>
            <a:r>
              <a:rPr lang="it-IT" altLang="it-IT" sz="2100" dirty="0">
                <a:cs typeface="Arial" panose="020B0604020202020204" pitchFamily="34" charset="0"/>
              </a:rPr>
              <a:t> </a:t>
            </a:r>
            <a:r>
              <a:rPr lang="it-IT" altLang="it-IT" sz="2100" dirty="0"/>
              <a:t>studiando le “interazioni” tra mercato dei beni e mercati finanziari (mercato della moneta e mercato dei titoli) </a:t>
            </a:r>
          </a:p>
          <a:p>
            <a:pPr eaLnBrk="1" hangingPunct="1">
              <a:lnSpc>
                <a:spcPct val="90000"/>
              </a:lnSpc>
            </a:pPr>
            <a:endParaRPr lang="it-IT" altLang="it-IT" sz="21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100" b="1" dirty="0">
                <a:solidFill>
                  <a:srgbClr val="009900"/>
                </a:solidFill>
              </a:rPr>
              <a:t>Necessità di un nuovo modello, il modello </a:t>
            </a:r>
            <a:r>
              <a:rPr lang="it-IT" altLang="it-IT" sz="2100" b="1" i="1" dirty="0">
                <a:solidFill>
                  <a:srgbClr val="009900"/>
                </a:solidFill>
              </a:rPr>
              <a:t>IS-LM</a:t>
            </a:r>
            <a:r>
              <a:rPr lang="it-IT" altLang="it-IT" sz="2100" b="1" dirty="0">
                <a:solidFill>
                  <a:srgbClr val="009900"/>
                </a:solidFill>
              </a:rPr>
              <a:t>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8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8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7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numero diapositiva 3">
            <a:extLst>
              <a:ext uri="{FF2B5EF4-FFF2-40B4-BE49-F238E27FC236}">
                <a16:creationId xmlns:a16="http://schemas.microsoft.com/office/drawing/2014/main" id="{D9A13E42-D2D6-4437-87C1-5C859D07B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DC4091-F47C-48B7-8A99-5A79B4AEAB5D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20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9DB8A2A-FA58-41A8-8EAD-4C9A0DF50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3.4.2) Il modello IS – LM:</a:t>
            </a:r>
            <a:b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Figura 6bis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– </a:t>
            </a: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Politica fiscale espansiva e controllo del “</a:t>
            </a:r>
            <a:r>
              <a:rPr lang="it-IT" altLang="it-IT" sz="16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crowding</a:t>
            </a: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-out”</a:t>
            </a:r>
          </a:p>
        </p:txBody>
      </p:sp>
      <p:grpSp>
        <p:nvGrpSpPr>
          <p:cNvPr id="1057795" name="Group 3">
            <a:extLst>
              <a:ext uri="{FF2B5EF4-FFF2-40B4-BE49-F238E27FC236}">
                <a16:creationId xmlns:a16="http://schemas.microsoft.com/office/drawing/2014/main" id="{B60891D3-DB4B-4DCD-818D-0D9246D41FCB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422525"/>
            <a:ext cx="4906963" cy="4206875"/>
            <a:chOff x="1536" y="1526"/>
            <a:chExt cx="3091" cy="2650"/>
          </a:xfrm>
        </p:grpSpPr>
        <p:sp>
          <p:nvSpPr>
            <p:cNvPr id="25641" name="Text Box 4">
              <a:extLst>
                <a:ext uri="{FF2B5EF4-FFF2-40B4-BE49-F238E27FC236}">
                  <a16:creationId xmlns:a16="http://schemas.microsoft.com/office/drawing/2014/main" id="{75345244-206F-464F-9D88-03A9B540C2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96"/>
              <a:ext cx="60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5642" name="Text Box 5">
              <a:extLst>
                <a:ext uri="{FF2B5EF4-FFF2-40B4-BE49-F238E27FC236}">
                  <a16:creationId xmlns:a16="http://schemas.microsoft.com/office/drawing/2014/main" id="{8F8DB270-8096-4B32-9A00-ADC98ABB4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" y="3751"/>
              <a:ext cx="686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5643" name="Text Box 6">
              <a:extLst>
                <a:ext uri="{FF2B5EF4-FFF2-40B4-BE49-F238E27FC236}">
                  <a16:creationId xmlns:a16="http://schemas.microsoft.com/office/drawing/2014/main" id="{C99E034D-8F43-4F98-BB08-29CE4DBCC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544"/>
              <a:ext cx="61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5644" name="Text Box 7">
              <a:extLst>
                <a:ext uri="{FF2B5EF4-FFF2-40B4-BE49-F238E27FC236}">
                  <a16:creationId xmlns:a16="http://schemas.microsoft.com/office/drawing/2014/main" id="{92170A01-9CFF-4E01-B221-BCA670AD7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" y="1526"/>
              <a:ext cx="557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5645" name="Text Box 8">
              <a:extLst>
                <a:ext uri="{FF2B5EF4-FFF2-40B4-BE49-F238E27FC236}">
                  <a16:creationId xmlns:a16="http://schemas.microsoft.com/office/drawing/2014/main" id="{5AE2D7F5-6A18-47AA-AE2B-C876131EE4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9" y="3379"/>
              <a:ext cx="55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5646" name="Line 9">
              <a:extLst>
                <a:ext uri="{FF2B5EF4-FFF2-40B4-BE49-F238E27FC236}">
                  <a16:creationId xmlns:a16="http://schemas.microsoft.com/office/drawing/2014/main" id="{2F802680-7144-4EEE-A4A4-239553721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7" y="1950"/>
              <a:ext cx="2152" cy="16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47" name="Line 10">
              <a:extLst>
                <a:ext uri="{FF2B5EF4-FFF2-40B4-BE49-F238E27FC236}">
                  <a16:creationId xmlns:a16="http://schemas.microsoft.com/office/drawing/2014/main" id="{F153A001-852D-433C-ACB3-8704DD31F5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3" y="1671"/>
              <a:ext cx="2028" cy="185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48" name="Line 11">
              <a:extLst>
                <a:ext uri="{FF2B5EF4-FFF2-40B4-BE49-F238E27FC236}">
                  <a16:creationId xmlns:a16="http://schemas.microsoft.com/office/drawing/2014/main" id="{C77B0F86-0764-43E1-AF99-C6105D3ABA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7" y="2648"/>
              <a:ext cx="110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49" name="Line 12">
              <a:extLst>
                <a:ext uri="{FF2B5EF4-FFF2-40B4-BE49-F238E27FC236}">
                  <a16:creationId xmlns:a16="http://schemas.microsoft.com/office/drawing/2014/main" id="{C5892E92-8B09-446D-938A-B7320C79D1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2648"/>
              <a:ext cx="0" cy="10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7805" name="Group 13">
            <a:extLst>
              <a:ext uri="{FF2B5EF4-FFF2-40B4-BE49-F238E27FC236}">
                <a16:creationId xmlns:a16="http://schemas.microsoft.com/office/drawing/2014/main" id="{6E310FC5-C0FA-401E-90CF-82E6AAF86073}"/>
              </a:ext>
            </a:extLst>
          </p:cNvPr>
          <p:cNvGrpSpPr>
            <a:grpSpLocks/>
          </p:cNvGrpSpPr>
          <p:nvPr/>
        </p:nvGrpSpPr>
        <p:grpSpPr bwMode="auto">
          <a:xfrm>
            <a:off x="3646488" y="2422525"/>
            <a:ext cx="3983037" cy="2416175"/>
            <a:chOff x="2297" y="1526"/>
            <a:chExt cx="2509" cy="1522"/>
          </a:xfrm>
        </p:grpSpPr>
        <p:sp>
          <p:nvSpPr>
            <p:cNvPr id="25639" name="Text Box 14">
              <a:extLst>
                <a:ext uri="{FF2B5EF4-FFF2-40B4-BE49-F238E27FC236}">
                  <a16:creationId xmlns:a16="http://schemas.microsoft.com/office/drawing/2014/main" id="{DF7A11BE-848C-44CE-9ADA-499AADEF6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7" y="2762"/>
              <a:ext cx="60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5640" name="Line 15">
              <a:extLst>
                <a:ext uri="{FF2B5EF4-FFF2-40B4-BE49-F238E27FC236}">
                  <a16:creationId xmlns:a16="http://schemas.microsoft.com/office/drawing/2014/main" id="{B26789E9-8374-4B00-966A-8495FE6C1B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1526"/>
              <a:ext cx="1857" cy="139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7808" name="Group 16">
            <a:extLst>
              <a:ext uri="{FF2B5EF4-FFF2-40B4-BE49-F238E27FC236}">
                <a16:creationId xmlns:a16="http://schemas.microsoft.com/office/drawing/2014/main" id="{FDFDD008-A996-4764-A7CC-C4FC49031988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327400"/>
            <a:ext cx="3913188" cy="3100388"/>
            <a:chOff x="1536" y="2096"/>
            <a:chExt cx="2465" cy="1953"/>
          </a:xfrm>
        </p:grpSpPr>
        <p:sp>
          <p:nvSpPr>
            <p:cNvPr id="25634" name="Text Box 17">
              <a:extLst>
                <a:ext uri="{FF2B5EF4-FFF2-40B4-BE49-F238E27FC236}">
                  <a16:creationId xmlns:a16="http://schemas.microsoft.com/office/drawing/2014/main" id="{B05D34A4-33F9-4815-BEC2-C3C2BFC1F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160"/>
              <a:ext cx="59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E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5635" name="Text Box 18">
              <a:extLst>
                <a:ext uri="{FF2B5EF4-FFF2-40B4-BE49-F238E27FC236}">
                  <a16:creationId xmlns:a16="http://schemas.microsoft.com/office/drawing/2014/main" id="{3927897A-9321-49B7-8E6D-237D07287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3751"/>
              <a:ext cx="66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Y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  <p:sp>
          <p:nvSpPr>
            <p:cNvPr id="25636" name="Text Box 19">
              <a:extLst>
                <a:ext uri="{FF2B5EF4-FFF2-40B4-BE49-F238E27FC236}">
                  <a16:creationId xmlns:a16="http://schemas.microsoft.com/office/drawing/2014/main" id="{7AFE34CA-D560-46AE-B6BA-B464F23A9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096"/>
              <a:ext cx="60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>
                  <a:solidFill>
                    <a:srgbClr val="FF3300"/>
                  </a:solidFill>
                </a:rPr>
                <a:t>i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  <a:endParaRPr lang="it-IT" altLang="it-IT" sz="1400" b="1" i="1">
                <a:solidFill>
                  <a:srgbClr val="FF3300"/>
                </a:solidFill>
              </a:endParaRPr>
            </a:p>
          </p:txBody>
        </p:sp>
        <p:sp>
          <p:nvSpPr>
            <p:cNvPr id="25637" name="Line 20">
              <a:extLst>
                <a:ext uri="{FF2B5EF4-FFF2-40B4-BE49-F238E27FC236}">
                  <a16:creationId xmlns:a16="http://schemas.microsoft.com/office/drawing/2014/main" id="{B661DC54-3258-48EF-BA28-75361494AA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7" y="2248"/>
              <a:ext cx="1532" cy="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38" name="Line 21">
              <a:extLst>
                <a:ext uri="{FF2B5EF4-FFF2-40B4-BE49-F238E27FC236}">
                  <a16:creationId xmlns:a16="http://schemas.microsoft.com/office/drawing/2014/main" id="{8A9C1727-296A-42A6-8BA7-C9A4AB4EB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9" y="2273"/>
              <a:ext cx="0" cy="14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7814" name="Group 22">
            <a:extLst>
              <a:ext uri="{FF2B5EF4-FFF2-40B4-BE49-F238E27FC236}">
                <a16:creationId xmlns:a16="http://schemas.microsoft.com/office/drawing/2014/main" id="{FA39A346-D809-4C29-9F37-4EB8E8C0C665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362200"/>
            <a:ext cx="5513388" cy="4098925"/>
            <a:chOff x="1536" y="1488"/>
            <a:chExt cx="3473" cy="2582"/>
          </a:xfrm>
        </p:grpSpPr>
        <p:sp>
          <p:nvSpPr>
            <p:cNvPr id="25630" name="Text Box 23">
              <a:extLst>
                <a:ext uri="{FF2B5EF4-FFF2-40B4-BE49-F238E27FC236}">
                  <a16:creationId xmlns:a16="http://schemas.microsoft.com/office/drawing/2014/main" id="{9EA562F6-D12B-41BD-883C-A60FB323B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526"/>
              <a:ext cx="59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25631" name="Text Box 24">
              <a:extLst>
                <a:ext uri="{FF2B5EF4-FFF2-40B4-BE49-F238E27FC236}">
                  <a16:creationId xmlns:a16="http://schemas.microsoft.com/office/drawing/2014/main" id="{FCA02166-DB06-4377-AADC-E9832439E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" y="3681"/>
              <a:ext cx="59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0</a:t>
              </a:r>
            </a:p>
          </p:txBody>
        </p:sp>
        <p:sp>
          <p:nvSpPr>
            <p:cNvPr id="25632" name="Text Box 25">
              <a:extLst>
                <a:ext uri="{FF2B5EF4-FFF2-40B4-BE49-F238E27FC236}">
                  <a16:creationId xmlns:a16="http://schemas.microsoft.com/office/drawing/2014/main" id="{C5783DDA-7FF6-41EC-A296-086D9ECC5F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3" y="3751"/>
              <a:ext cx="686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25633" name="Freeform 26">
              <a:extLst>
                <a:ext uri="{FF2B5EF4-FFF2-40B4-BE49-F238E27FC236}">
                  <a16:creationId xmlns:a16="http://schemas.microsoft.com/office/drawing/2014/main" id="{E49239A3-7DAA-4BB5-B547-F0713E4AE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488"/>
              <a:ext cx="2941" cy="2203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2203 h 3200"/>
                <a:gd name="T4" fmla="*/ 2941 w 3590"/>
                <a:gd name="T5" fmla="*/ 2203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7821" name="Group 29">
            <a:extLst>
              <a:ext uri="{FF2B5EF4-FFF2-40B4-BE49-F238E27FC236}">
                <a16:creationId xmlns:a16="http://schemas.microsoft.com/office/drawing/2014/main" id="{E82367BB-BFC7-47F9-9BBE-65B53AADF26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5373688"/>
            <a:ext cx="1512888" cy="457200"/>
            <a:chOff x="2880" y="3385"/>
            <a:chExt cx="953" cy="288"/>
          </a:xfrm>
        </p:grpSpPr>
        <p:sp>
          <p:nvSpPr>
            <p:cNvPr id="25628" name="Line 30">
              <a:extLst>
                <a:ext uri="{FF2B5EF4-FFF2-40B4-BE49-F238E27FC236}">
                  <a16:creationId xmlns:a16="http://schemas.microsoft.com/office/drawing/2014/main" id="{26960FEE-641D-4C7F-9A92-EADC0E383E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430"/>
              <a:ext cx="862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9" name="Text Box 31">
              <a:extLst>
                <a:ext uri="{FF2B5EF4-FFF2-40B4-BE49-F238E27FC236}">
                  <a16:creationId xmlns:a16="http://schemas.microsoft.com/office/drawing/2014/main" id="{F365404B-2A7D-434A-A907-DF197BDB0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385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>
                  <a:solidFill>
                    <a:srgbClr val="0066FF"/>
                  </a:solidFill>
                  <a:latin typeface="Symbol" panose="05050102010706020507" pitchFamily="18" charset="2"/>
                </a:rPr>
                <a:t>D</a:t>
              </a:r>
              <a:r>
                <a:rPr lang="it-IT" altLang="it-IT" i="1">
                  <a:solidFill>
                    <a:srgbClr val="0066FF"/>
                  </a:solidFill>
                </a:rPr>
                <a:t>Y*</a:t>
              </a:r>
            </a:p>
          </p:txBody>
        </p:sp>
      </p:grpSp>
      <p:grpSp>
        <p:nvGrpSpPr>
          <p:cNvPr id="1057824" name="Group 32">
            <a:extLst>
              <a:ext uri="{FF2B5EF4-FFF2-40B4-BE49-F238E27FC236}">
                <a16:creationId xmlns:a16="http://schemas.microsoft.com/office/drawing/2014/main" id="{EA2936B8-FA8D-4AC7-B495-992491AB85FB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3944938"/>
            <a:ext cx="2376487" cy="2300287"/>
            <a:chOff x="2835" y="2485"/>
            <a:chExt cx="1497" cy="1449"/>
          </a:xfrm>
        </p:grpSpPr>
        <p:grpSp>
          <p:nvGrpSpPr>
            <p:cNvPr id="25623" name="Group 33">
              <a:extLst>
                <a:ext uri="{FF2B5EF4-FFF2-40B4-BE49-F238E27FC236}">
                  <a16:creationId xmlns:a16="http://schemas.microsoft.com/office/drawing/2014/main" id="{439A6218-7877-4B4E-802D-BD87761579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2485"/>
              <a:ext cx="1497" cy="1172"/>
              <a:chOff x="2835" y="2485"/>
              <a:chExt cx="1497" cy="1172"/>
            </a:xfrm>
          </p:grpSpPr>
          <p:sp>
            <p:nvSpPr>
              <p:cNvPr id="25625" name="Line 34">
                <a:extLst>
                  <a:ext uri="{FF2B5EF4-FFF2-40B4-BE49-F238E27FC236}">
                    <a16:creationId xmlns:a16="http://schemas.microsoft.com/office/drawing/2014/main" id="{62BC83CE-9B3A-4A3A-A042-3E9F3A39D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5" y="2650"/>
                <a:ext cx="952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26" name="Line 35">
                <a:extLst>
                  <a:ext uri="{FF2B5EF4-FFF2-40B4-BE49-F238E27FC236}">
                    <a16:creationId xmlns:a16="http://schemas.microsoft.com/office/drawing/2014/main" id="{B025F5D3-A49B-4AE6-8F74-872D257406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87" y="2659"/>
                <a:ext cx="0" cy="998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27" name="Text Box 36">
                <a:extLst>
                  <a:ext uri="{FF2B5EF4-FFF2-40B4-BE49-F238E27FC236}">
                    <a16:creationId xmlns:a16="http://schemas.microsoft.com/office/drawing/2014/main" id="{D882C91D-6BF6-4511-9A91-02CDFFF013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7" y="2485"/>
                <a:ext cx="545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it-IT" sz="1400" b="1" i="1">
                    <a:solidFill>
                      <a:srgbClr val="0066FF"/>
                    </a:solidFill>
                  </a:rPr>
                  <a:t>E’</a:t>
                </a:r>
              </a:p>
            </p:txBody>
          </p:sp>
        </p:grpSp>
        <p:sp>
          <p:nvSpPr>
            <p:cNvPr id="25624" name="Text Box 37">
              <a:extLst>
                <a:ext uri="{FF2B5EF4-FFF2-40B4-BE49-F238E27FC236}">
                  <a16:creationId xmlns:a16="http://schemas.microsoft.com/office/drawing/2014/main" id="{016D00CF-2490-4C3E-A29C-C5A8B286C5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8" y="3715"/>
              <a:ext cx="22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b="1" i="1">
                  <a:solidFill>
                    <a:srgbClr val="0066FF"/>
                  </a:solidFill>
                </a:rPr>
                <a:t>Y’</a:t>
              </a:r>
            </a:p>
          </p:txBody>
        </p:sp>
      </p:grpSp>
      <p:grpSp>
        <p:nvGrpSpPr>
          <p:cNvPr id="1057832" name="Group 40">
            <a:extLst>
              <a:ext uri="{FF2B5EF4-FFF2-40B4-BE49-F238E27FC236}">
                <a16:creationId xmlns:a16="http://schemas.microsoft.com/office/drawing/2014/main" id="{33A0E3D7-B65F-4CFB-8793-87E5A36859E5}"/>
              </a:ext>
            </a:extLst>
          </p:cNvPr>
          <p:cNvGrpSpPr>
            <a:grpSpLocks/>
          </p:cNvGrpSpPr>
          <p:nvPr/>
        </p:nvGrpSpPr>
        <p:grpSpPr bwMode="auto">
          <a:xfrm>
            <a:off x="5221288" y="4160838"/>
            <a:ext cx="1511300" cy="347662"/>
            <a:chOff x="3289" y="2621"/>
            <a:chExt cx="952" cy="219"/>
          </a:xfrm>
        </p:grpSpPr>
        <p:sp>
          <p:nvSpPr>
            <p:cNvPr id="25621" name="Text Box 41">
              <a:extLst>
                <a:ext uri="{FF2B5EF4-FFF2-40B4-BE49-F238E27FC236}">
                  <a16:creationId xmlns:a16="http://schemas.microsoft.com/office/drawing/2014/main" id="{0E013900-C051-4977-B559-47467EB7DA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9" y="2621"/>
              <a:ext cx="95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/>
                <a:t>Spiazz.</a:t>
              </a:r>
            </a:p>
          </p:txBody>
        </p:sp>
        <p:sp>
          <p:nvSpPr>
            <p:cNvPr id="25622" name="Line 42">
              <a:extLst>
                <a:ext uri="{FF2B5EF4-FFF2-40B4-BE49-F238E27FC236}">
                  <a16:creationId xmlns:a16="http://schemas.microsoft.com/office/drawing/2014/main" id="{A5B6CAB7-BE57-4A67-9BEB-77BEBD3B4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4" y="2840"/>
              <a:ext cx="40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57841" name="Text Box 49">
            <a:extLst>
              <a:ext uri="{FF2B5EF4-FFF2-40B4-BE49-F238E27FC236}">
                <a16:creationId xmlns:a16="http://schemas.microsoft.com/office/drawing/2014/main" id="{4306D9E8-2346-458E-8AB9-F6073B948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6121400"/>
            <a:ext cx="76327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/>
              <a:t>E’ possibile </a:t>
            </a:r>
            <a:r>
              <a:rPr lang="it-IT" altLang="it-IT" sz="1700" b="1"/>
              <a:t>eliminare o ridurre l’effetto spiazzamento?</a:t>
            </a:r>
            <a:r>
              <a:rPr lang="it-IT" altLang="it-IT" sz="1700"/>
              <a:t>                                   Un adeguato </a:t>
            </a:r>
            <a:r>
              <a:rPr lang="it-IT" altLang="it-IT" sz="1700" b="1">
                <a:solidFill>
                  <a:srgbClr val="FF3300"/>
                </a:solidFill>
              </a:rPr>
              <a:t>mix di politiche</a:t>
            </a:r>
            <a:r>
              <a:rPr lang="it-IT" altLang="it-IT" sz="1700"/>
              <a:t>: politica fiscale e politica monetaria espansiva</a:t>
            </a:r>
          </a:p>
        </p:txBody>
      </p:sp>
      <p:grpSp>
        <p:nvGrpSpPr>
          <p:cNvPr id="1057854" name="Group 62">
            <a:extLst>
              <a:ext uri="{FF2B5EF4-FFF2-40B4-BE49-F238E27FC236}">
                <a16:creationId xmlns:a16="http://schemas.microsoft.com/office/drawing/2014/main" id="{4E5330A6-9846-40AB-95AF-DC8A71758B4E}"/>
              </a:ext>
            </a:extLst>
          </p:cNvPr>
          <p:cNvGrpSpPr>
            <a:grpSpLocks/>
          </p:cNvGrpSpPr>
          <p:nvPr/>
        </p:nvGrpSpPr>
        <p:grpSpPr bwMode="auto">
          <a:xfrm>
            <a:off x="4529138" y="2708275"/>
            <a:ext cx="3930650" cy="2952750"/>
            <a:chOff x="2853" y="1706"/>
            <a:chExt cx="2476" cy="1860"/>
          </a:xfrm>
        </p:grpSpPr>
        <p:sp>
          <p:nvSpPr>
            <p:cNvPr id="25619" name="Line 60">
              <a:extLst>
                <a:ext uri="{FF2B5EF4-FFF2-40B4-BE49-F238E27FC236}">
                  <a16:creationId xmlns:a16="http://schemas.microsoft.com/office/drawing/2014/main" id="{2BDB834A-6488-46F1-B5B4-040DD7E75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3" y="1842"/>
              <a:ext cx="1769" cy="172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0" name="Text Box 61">
              <a:extLst>
                <a:ext uri="{FF2B5EF4-FFF2-40B4-BE49-F238E27FC236}">
                  <a16:creationId xmlns:a16="http://schemas.microsoft.com/office/drawing/2014/main" id="{BC3D538E-528F-41CB-80E1-3D4869C43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" y="1706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b="1" i="1"/>
                <a:t>LM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r>
                <a:rPr lang="it-IT" altLang="it-IT" sz="1400" b="1"/>
                <a:t>)</a:t>
              </a:r>
            </a:p>
          </p:txBody>
        </p:sp>
      </p:grpSp>
      <p:grpSp>
        <p:nvGrpSpPr>
          <p:cNvPr id="1057857" name="Group 65">
            <a:extLst>
              <a:ext uri="{FF2B5EF4-FFF2-40B4-BE49-F238E27FC236}">
                <a16:creationId xmlns:a16="http://schemas.microsoft.com/office/drawing/2014/main" id="{30ECC08D-F47A-448B-B734-DBB3571B164F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4005263"/>
            <a:ext cx="3816350" cy="347662"/>
            <a:chOff x="1701" y="2523"/>
            <a:chExt cx="2404" cy="219"/>
          </a:xfrm>
        </p:grpSpPr>
        <p:sp>
          <p:nvSpPr>
            <p:cNvPr id="25617" name="Line 63">
              <a:extLst>
                <a:ext uri="{FF2B5EF4-FFF2-40B4-BE49-F238E27FC236}">
                  <a16:creationId xmlns:a16="http://schemas.microsoft.com/office/drawing/2014/main" id="{D58B24FF-9A5F-4CA7-8DA2-F9B3C535D4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1" y="2650"/>
              <a:ext cx="208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18" name="Text Box 64">
              <a:extLst>
                <a:ext uri="{FF2B5EF4-FFF2-40B4-BE49-F238E27FC236}">
                  <a16:creationId xmlns:a16="http://schemas.microsoft.com/office/drawing/2014/main" id="{DA2665C4-591F-44D7-95B3-88515D9D8E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" y="2523"/>
              <a:ext cx="27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b="1" i="1">
                  <a:solidFill>
                    <a:srgbClr val="FF3300"/>
                  </a:solidFill>
                </a:rPr>
                <a:t>E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1057860" name="Group 68">
            <a:extLst>
              <a:ext uri="{FF2B5EF4-FFF2-40B4-BE49-F238E27FC236}">
                <a16:creationId xmlns:a16="http://schemas.microsoft.com/office/drawing/2014/main" id="{CE6A1565-0A34-43AB-9D2E-D9A6652B16BA}"/>
              </a:ext>
            </a:extLst>
          </p:cNvPr>
          <p:cNvGrpSpPr>
            <a:grpSpLocks/>
          </p:cNvGrpSpPr>
          <p:nvPr/>
        </p:nvGrpSpPr>
        <p:grpSpPr bwMode="auto">
          <a:xfrm>
            <a:off x="5884863" y="4221163"/>
            <a:ext cx="431800" cy="2019300"/>
            <a:chOff x="3707" y="2659"/>
            <a:chExt cx="272" cy="1272"/>
          </a:xfrm>
        </p:grpSpPr>
        <p:sp>
          <p:nvSpPr>
            <p:cNvPr id="25615" name="Line 66">
              <a:extLst>
                <a:ext uri="{FF2B5EF4-FFF2-40B4-BE49-F238E27FC236}">
                  <a16:creationId xmlns:a16="http://schemas.microsoft.com/office/drawing/2014/main" id="{5D105631-9957-41CC-B29D-1878FFBBF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659"/>
              <a:ext cx="0" cy="104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16" name="Text Box 67">
              <a:extLst>
                <a:ext uri="{FF2B5EF4-FFF2-40B4-BE49-F238E27FC236}">
                  <a16:creationId xmlns:a16="http://schemas.microsoft.com/office/drawing/2014/main" id="{6B0BE6E4-A845-42D0-A4DF-C4FB27B55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7" y="3712"/>
              <a:ext cx="27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b="1" i="1">
                  <a:solidFill>
                    <a:srgbClr val="FF3300"/>
                  </a:solidFill>
                </a:rPr>
                <a:t>Y</a:t>
              </a:r>
              <a:r>
                <a:rPr lang="it-IT" altLang="it-IT" sz="1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7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7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5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5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7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7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57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57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057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5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5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5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5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5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5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057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057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057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5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5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5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5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78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numero diapositiva 3">
            <a:extLst>
              <a:ext uri="{FF2B5EF4-FFF2-40B4-BE49-F238E27FC236}">
                <a16:creationId xmlns:a16="http://schemas.microsoft.com/office/drawing/2014/main" id="{BA6DB1C9-DE5D-450F-BDDC-F59839558F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68452C-7F38-4132-B3D5-C0D859BBC1B9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21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A5DB757-C547-42E2-9F4B-E4410C465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3.4.2) Il modello IS – LM:</a:t>
            </a:r>
            <a:b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Figura 7tris 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– </a:t>
            </a: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Effetti di una politica fiscale restrittiva: “</a:t>
            </a:r>
            <a:r>
              <a:rPr lang="it-IT" altLang="it-IT" sz="16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crowding</a:t>
            </a: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-in”</a:t>
            </a:r>
          </a:p>
        </p:txBody>
      </p:sp>
      <p:grpSp>
        <p:nvGrpSpPr>
          <p:cNvPr id="1055772" name="Group 28">
            <a:extLst>
              <a:ext uri="{FF2B5EF4-FFF2-40B4-BE49-F238E27FC236}">
                <a16:creationId xmlns:a16="http://schemas.microsoft.com/office/drawing/2014/main" id="{C1D31123-32AE-4A0A-A94A-B0261095B76B}"/>
              </a:ext>
            </a:extLst>
          </p:cNvPr>
          <p:cNvGrpSpPr>
            <a:grpSpLocks/>
          </p:cNvGrpSpPr>
          <p:nvPr/>
        </p:nvGrpSpPr>
        <p:grpSpPr bwMode="auto">
          <a:xfrm>
            <a:off x="3027363" y="3095625"/>
            <a:ext cx="4318000" cy="2708275"/>
            <a:chOff x="1907" y="1950"/>
            <a:chExt cx="2720" cy="1706"/>
          </a:xfrm>
        </p:grpSpPr>
        <p:sp>
          <p:nvSpPr>
            <p:cNvPr id="26662" name="Text Box 8">
              <a:extLst>
                <a:ext uri="{FF2B5EF4-FFF2-40B4-BE49-F238E27FC236}">
                  <a16:creationId xmlns:a16="http://schemas.microsoft.com/office/drawing/2014/main" id="{E72CBD66-78AF-4115-8627-B71AB860C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9" y="3379"/>
              <a:ext cx="55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6663" name="Line 9">
              <a:extLst>
                <a:ext uri="{FF2B5EF4-FFF2-40B4-BE49-F238E27FC236}">
                  <a16:creationId xmlns:a16="http://schemas.microsoft.com/office/drawing/2014/main" id="{95630CFF-3B4E-49A9-BD4E-99045CD73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7" y="1950"/>
              <a:ext cx="2152" cy="16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5771" name="Group 27">
            <a:extLst>
              <a:ext uri="{FF2B5EF4-FFF2-40B4-BE49-F238E27FC236}">
                <a16:creationId xmlns:a16="http://schemas.microsoft.com/office/drawing/2014/main" id="{9EF9EF1C-B608-4B9C-B519-288FB87C2AEE}"/>
              </a:ext>
            </a:extLst>
          </p:cNvPr>
          <p:cNvGrpSpPr>
            <a:grpSpLocks/>
          </p:cNvGrpSpPr>
          <p:nvPr/>
        </p:nvGrpSpPr>
        <p:grpSpPr bwMode="auto">
          <a:xfrm>
            <a:off x="2973388" y="2422525"/>
            <a:ext cx="4170362" cy="3171825"/>
            <a:chOff x="1873" y="1526"/>
            <a:chExt cx="2627" cy="1998"/>
          </a:xfrm>
        </p:grpSpPr>
        <p:sp>
          <p:nvSpPr>
            <p:cNvPr id="26660" name="Text Box 7">
              <a:extLst>
                <a:ext uri="{FF2B5EF4-FFF2-40B4-BE49-F238E27FC236}">
                  <a16:creationId xmlns:a16="http://schemas.microsoft.com/office/drawing/2014/main" id="{32C04847-315C-47E4-A573-6AB7F7420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" y="1526"/>
              <a:ext cx="557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LM</a:t>
              </a:r>
            </a:p>
          </p:txBody>
        </p:sp>
        <p:sp>
          <p:nvSpPr>
            <p:cNvPr id="26661" name="Line 10">
              <a:extLst>
                <a:ext uri="{FF2B5EF4-FFF2-40B4-BE49-F238E27FC236}">
                  <a16:creationId xmlns:a16="http://schemas.microsoft.com/office/drawing/2014/main" id="{5DAF3649-A47F-4BC6-9766-B3EC786570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3" y="1671"/>
              <a:ext cx="2028" cy="185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5783" name="Group 39">
            <a:extLst>
              <a:ext uri="{FF2B5EF4-FFF2-40B4-BE49-F238E27FC236}">
                <a16:creationId xmlns:a16="http://schemas.microsoft.com/office/drawing/2014/main" id="{33E554D2-4C30-4CC7-A8AB-3E5ACD75AADD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962400"/>
            <a:ext cx="3255963" cy="2667000"/>
            <a:chOff x="1536" y="2496"/>
            <a:chExt cx="2051" cy="1680"/>
          </a:xfrm>
        </p:grpSpPr>
        <p:sp>
          <p:nvSpPr>
            <p:cNvPr id="26655" name="Text Box 4">
              <a:extLst>
                <a:ext uri="{FF2B5EF4-FFF2-40B4-BE49-F238E27FC236}">
                  <a16:creationId xmlns:a16="http://schemas.microsoft.com/office/drawing/2014/main" id="{9E68CA57-8ADF-42F1-BB79-31F825C50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96"/>
              <a:ext cx="60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1</a:t>
              </a:r>
              <a:endParaRPr lang="it-IT" altLang="it-IT" sz="1400" b="1" i="1"/>
            </a:p>
          </p:txBody>
        </p:sp>
        <p:sp>
          <p:nvSpPr>
            <p:cNvPr id="26656" name="Text Box 5">
              <a:extLst>
                <a:ext uri="{FF2B5EF4-FFF2-40B4-BE49-F238E27FC236}">
                  <a16:creationId xmlns:a16="http://schemas.microsoft.com/office/drawing/2014/main" id="{9F936C19-42BC-4029-868E-1D974B5723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" y="3751"/>
              <a:ext cx="686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1</a:t>
              </a:r>
              <a:endParaRPr lang="it-IT" altLang="it-IT" sz="1400" b="1" i="1"/>
            </a:p>
          </p:txBody>
        </p:sp>
        <p:sp>
          <p:nvSpPr>
            <p:cNvPr id="26657" name="Text Box 6">
              <a:extLst>
                <a:ext uri="{FF2B5EF4-FFF2-40B4-BE49-F238E27FC236}">
                  <a16:creationId xmlns:a16="http://schemas.microsoft.com/office/drawing/2014/main" id="{2CEFA312-B6C0-419F-8423-25558C3CC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544"/>
              <a:ext cx="61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1</a:t>
              </a:r>
              <a:endParaRPr lang="it-IT" altLang="it-IT" sz="1400" b="1" i="1"/>
            </a:p>
          </p:txBody>
        </p:sp>
        <p:sp>
          <p:nvSpPr>
            <p:cNvPr id="26658" name="Line 11">
              <a:extLst>
                <a:ext uri="{FF2B5EF4-FFF2-40B4-BE49-F238E27FC236}">
                  <a16:creationId xmlns:a16="http://schemas.microsoft.com/office/drawing/2014/main" id="{621E9267-5F87-458B-8C68-69A2D37FE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7" y="2648"/>
              <a:ext cx="110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59" name="Line 12">
              <a:extLst>
                <a:ext uri="{FF2B5EF4-FFF2-40B4-BE49-F238E27FC236}">
                  <a16:creationId xmlns:a16="http://schemas.microsoft.com/office/drawing/2014/main" id="{DF705F53-0670-4739-833E-74B6C558D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2648"/>
              <a:ext cx="0" cy="10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5757" name="Group 13">
            <a:extLst>
              <a:ext uri="{FF2B5EF4-FFF2-40B4-BE49-F238E27FC236}">
                <a16:creationId xmlns:a16="http://schemas.microsoft.com/office/drawing/2014/main" id="{5C2A28A6-4E4D-446C-B5EA-199C925C3421}"/>
              </a:ext>
            </a:extLst>
          </p:cNvPr>
          <p:cNvGrpSpPr>
            <a:grpSpLocks/>
          </p:cNvGrpSpPr>
          <p:nvPr/>
        </p:nvGrpSpPr>
        <p:grpSpPr bwMode="auto">
          <a:xfrm>
            <a:off x="3646488" y="2422525"/>
            <a:ext cx="3983037" cy="2416175"/>
            <a:chOff x="2297" y="1526"/>
            <a:chExt cx="2509" cy="1522"/>
          </a:xfrm>
        </p:grpSpPr>
        <p:sp>
          <p:nvSpPr>
            <p:cNvPr id="26653" name="Text Box 14">
              <a:extLst>
                <a:ext uri="{FF2B5EF4-FFF2-40B4-BE49-F238E27FC236}">
                  <a16:creationId xmlns:a16="http://schemas.microsoft.com/office/drawing/2014/main" id="{A3BAC52E-503C-4F12-A026-380A613DE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7" y="2762"/>
              <a:ext cx="60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0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6654" name="Line 15">
              <a:extLst>
                <a:ext uri="{FF2B5EF4-FFF2-40B4-BE49-F238E27FC236}">
                  <a16:creationId xmlns:a16="http://schemas.microsoft.com/office/drawing/2014/main" id="{AE6A1032-B4BF-4839-834F-17604B24E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1526"/>
              <a:ext cx="1857" cy="13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5760" name="Group 16">
            <a:extLst>
              <a:ext uri="{FF2B5EF4-FFF2-40B4-BE49-F238E27FC236}">
                <a16:creationId xmlns:a16="http://schemas.microsoft.com/office/drawing/2014/main" id="{390A6B3C-1F7E-4058-BE10-15A86014553B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327400"/>
            <a:ext cx="3913188" cy="3100388"/>
            <a:chOff x="1536" y="2096"/>
            <a:chExt cx="2465" cy="1953"/>
          </a:xfrm>
        </p:grpSpPr>
        <p:sp>
          <p:nvSpPr>
            <p:cNvPr id="26648" name="Text Box 17">
              <a:extLst>
                <a:ext uri="{FF2B5EF4-FFF2-40B4-BE49-F238E27FC236}">
                  <a16:creationId xmlns:a16="http://schemas.microsoft.com/office/drawing/2014/main" id="{A42D04AA-CD4A-4FD2-8672-677ACB65B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160"/>
              <a:ext cx="59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E</a:t>
              </a:r>
              <a:r>
                <a:rPr lang="it-IT" altLang="it-IT" sz="1400" b="1" i="1" baseline="-25000"/>
                <a:t>0</a:t>
              </a:r>
            </a:p>
          </p:txBody>
        </p:sp>
        <p:sp>
          <p:nvSpPr>
            <p:cNvPr id="26649" name="Text Box 18">
              <a:extLst>
                <a:ext uri="{FF2B5EF4-FFF2-40B4-BE49-F238E27FC236}">
                  <a16:creationId xmlns:a16="http://schemas.microsoft.com/office/drawing/2014/main" id="{B7A2EDC8-4D0C-42FB-AECC-D60AB8E9B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3751"/>
              <a:ext cx="66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6650" name="Text Box 19">
              <a:extLst>
                <a:ext uri="{FF2B5EF4-FFF2-40B4-BE49-F238E27FC236}">
                  <a16:creationId xmlns:a16="http://schemas.microsoft.com/office/drawing/2014/main" id="{A31ECDF2-B9AE-4495-9F42-D98F2C2C8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096"/>
              <a:ext cx="60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  <a:r>
                <a:rPr lang="it-IT" altLang="it-IT" sz="1400" b="1" i="1" baseline="-25000"/>
                <a:t>0</a:t>
              </a:r>
              <a:endParaRPr lang="it-IT" altLang="it-IT" sz="1400" b="1" i="1"/>
            </a:p>
          </p:txBody>
        </p:sp>
        <p:sp>
          <p:nvSpPr>
            <p:cNvPr id="26651" name="Line 20">
              <a:extLst>
                <a:ext uri="{FF2B5EF4-FFF2-40B4-BE49-F238E27FC236}">
                  <a16:creationId xmlns:a16="http://schemas.microsoft.com/office/drawing/2014/main" id="{40C7954E-B3FE-4DFD-9070-3426E5606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7" y="2248"/>
              <a:ext cx="1532" cy="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52" name="Line 21">
              <a:extLst>
                <a:ext uri="{FF2B5EF4-FFF2-40B4-BE49-F238E27FC236}">
                  <a16:creationId xmlns:a16="http://schemas.microsoft.com/office/drawing/2014/main" id="{6FBA5AE2-C47A-456A-8199-952E4DD194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9" y="2273"/>
              <a:ext cx="0" cy="140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55766" name="Group 22">
            <a:extLst>
              <a:ext uri="{FF2B5EF4-FFF2-40B4-BE49-F238E27FC236}">
                <a16:creationId xmlns:a16="http://schemas.microsoft.com/office/drawing/2014/main" id="{04E6CC7F-78E4-45B8-8AFE-74DCDCC3722D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362200"/>
            <a:ext cx="5513388" cy="4098925"/>
            <a:chOff x="1536" y="1488"/>
            <a:chExt cx="3473" cy="2582"/>
          </a:xfrm>
        </p:grpSpPr>
        <p:sp>
          <p:nvSpPr>
            <p:cNvPr id="26644" name="Text Box 23">
              <a:extLst>
                <a:ext uri="{FF2B5EF4-FFF2-40B4-BE49-F238E27FC236}">
                  <a16:creationId xmlns:a16="http://schemas.microsoft.com/office/drawing/2014/main" id="{79A77201-D6DD-4F4F-BB92-F02DF4303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526"/>
              <a:ext cx="59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26645" name="Text Box 24">
              <a:extLst>
                <a:ext uri="{FF2B5EF4-FFF2-40B4-BE49-F238E27FC236}">
                  <a16:creationId xmlns:a16="http://schemas.microsoft.com/office/drawing/2014/main" id="{81BA058F-1D72-4984-ACC0-17F8A4BCE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" y="3681"/>
              <a:ext cx="59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0</a:t>
              </a:r>
            </a:p>
          </p:txBody>
        </p:sp>
        <p:sp>
          <p:nvSpPr>
            <p:cNvPr id="26646" name="Text Box 25">
              <a:extLst>
                <a:ext uri="{FF2B5EF4-FFF2-40B4-BE49-F238E27FC236}">
                  <a16:creationId xmlns:a16="http://schemas.microsoft.com/office/drawing/2014/main" id="{7C9A8A41-E0BC-4202-A073-D6F2A1522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3" y="3751"/>
              <a:ext cx="686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26647" name="Freeform 26">
              <a:extLst>
                <a:ext uri="{FF2B5EF4-FFF2-40B4-BE49-F238E27FC236}">
                  <a16:creationId xmlns:a16="http://schemas.microsoft.com/office/drawing/2014/main" id="{C038A364-F6D8-4C3E-9F9F-A194E6E51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488"/>
              <a:ext cx="2941" cy="2203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2203 h 3200"/>
                <a:gd name="T4" fmla="*/ 2941 w 3590"/>
                <a:gd name="T5" fmla="*/ 2203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55773" name="Text Box 29">
            <a:extLst>
              <a:ext uri="{FF2B5EF4-FFF2-40B4-BE49-F238E27FC236}">
                <a16:creationId xmlns:a16="http://schemas.microsoft.com/office/drawing/2014/main" id="{2479C7EE-E2D8-4128-9176-F7ED4FADC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092825"/>
            <a:ext cx="83883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 b="1"/>
              <a:t>NB</a:t>
            </a:r>
            <a:r>
              <a:rPr lang="it-IT" altLang="it-IT" sz="1600"/>
              <a:t>: in questo caso, il tasso di interesse gioca a favore! Il riequilibrio del mercato delle moneta richiede un </a:t>
            </a:r>
            <a:r>
              <a:rPr lang="it-IT" altLang="it-IT" sz="1600" b="1" i="1"/>
              <a:t>i</a:t>
            </a:r>
            <a:r>
              <a:rPr lang="it-IT" altLang="it-IT" sz="1600"/>
              <a:t> più basso </a:t>
            </a:r>
            <a:r>
              <a:rPr lang="it-IT" altLang="it-IT" sz="1600">
                <a:cs typeface="Arial" panose="020B0604020202020204" pitchFamily="34" charset="0"/>
              </a:rPr>
              <a:t>► altrimenti il PIL sarebbe sceso di più ► </a:t>
            </a:r>
            <a:r>
              <a:rPr lang="it-IT" altLang="it-IT" sz="1600" i="1">
                <a:cs typeface="Arial" panose="020B0604020202020204" pitchFamily="34" charset="0"/>
              </a:rPr>
              <a:t>crowding-in</a:t>
            </a:r>
          </a:p>
          <a:p>
            <a:pPr algn="ctr" eaLnBrk="1" hangingPunct="1"/>
            <a:endParaRPr lang="it-IT" altLang="it-IT" sz="1600"/>
          </a:p>
        </p:txBody>
      </p:sp>
      <p:grpSp>
        <p:nvGrpSpPr>
          <p:cNvPr id="1055781" name="Group 37">
            <a:extLst>
              <a:ext uri="{FF2B5EF4-FFF2-40B4-BE49-F238E27FC236}">
                <a16:creationId xmlns:a16="http://schemas.microsoft.com/office/drawing/2014/main" id="{7386B43F-B2E7-45DD-855C-8DA55E6DFB84}"/>
              </a:ext>
            </a:extLst>
          </p:cNvPr>
          <p:cNvGrpSpPr>
            <a:grpSpLocks/>
          </p:cNvGrpSpPr>
          <p:nvPr/>
        </p:nvGrpSpPr>
        <p:grpSpPr bwMode="auto">
          <a:xfrm>
            <a:off x="3449638" y="3141663"/>
            <a:ext cx="647700" cy="3109912"/>
            <a:chOff x="2154" y="1979"/>
            <a:chExt cx="408" cy="1959"/>
          </a:xfrm>
        </p:grpSpPr>
        <p:sp>
          <p:nvSpPr>
            <p:cNvPr id="26641" name="Text Box 30">
              <a:extLst>
                <a:ext uri="{FF2B5EF4-FFF2-40B4-BE49-F238E27FC236}">
                  <a16:creationId xmlns:a16="http://schemas.microsoft.com/office/drawing/2014/main" id="{8EA6A8F2-B5DF-4922-BC6F-04919C8B6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979"/>
              <a:ext cx="31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b="1" i="1"/>
                <a:t>E’</a:t>
              </a:r>
            </a:p>
          </p:txBody>
        </p:sp>
        <p:sp>
          <p:nvSpPr>
            <p:cNvPr id="26642" name="Line 31">
              <a:extLst>
                <a:ext uri="{FF2B5EF4-FFF2-40B4-BE49-F238E27FC236}">
                  <a16:creationId xmlns:a16="http://schemas.microsoft.com/office/drawing/2014/main" id="{976AC787-2C58-44F0-98CE-A7054B76C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2251"/>
              <a:ext cx="0" cy="14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43" name="Text Box 32">
              <a:extLst>
                <a:ext uri="{FF2B5EF4-FFF2-40B4-BE49-F238E27FC236}">
                  <a16:creationId xmlns:a16="http://schemas.microsoft.com/office/drawing/2014/main" id="{B5F2D99C-067F-4884-A745-AD47176D3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3719"/>
              <a:ext cx="27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b="1" i="1"/>
                <a:t>Y’</a:t>
              </a:r>
            </a:p>
          </p:txBody>
        </p:sp>
      </p:grpSp>
      <p:sp>
        <p:nvSpPr>
          <p:cNvPr id="1055777" name="Line 33">
            <a:extLst>
              <a:ext uri="{FF2B5EF4-FFF2-40B4-BE49-F238E27FC236}">
                <a16:creationId xmlns:a16="http://schemas.microsoft.com/office/drawing/2014/main" id="{C311995A-63AD-4945-A452-175C03F82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5661025"/>
            <a:ext cx="13684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55782" name="Group 38">
            <a:extLst>
              <a:ext uri="{FF2B5EF4-FFF2-40B4-BE49-F238E27FC236}">
                <a16:creationId xmlns:a16="http://schemas.microsoft.com/office/drawing/2014/main" id="{034D76EF-C482-4CFF-833D-DD0FD60EAE8A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4868863"/>
            <a:ext cx="935038" cy="360362"/>
            <a:chOff x="2336" y="3067"/>
            <a:chExt cx="589" cy="227"/>
          </a:xfrm>
        </p:grpSpPr>
        <p:sp>
          <p:nvSpPr>
            <p:cNvPr id="26639" name="Text Box 36">
              <a:extLst>
                <a:ext uri="{FF2B5EF4-FFF2-40B4-BE49-F238E27FC236}">
                  <a16:creationId xmlns:a16="http://schemas.microsoft.com/office/drawing/2014/main" id="{A2E4E06F-E0A0-4EA0-8CD2-A559C9751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3067"/>
              <a:ext cx="58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/>
                <a:t>Spiazz.</a:t>
              </a:r>
            </a:p>
          </p:txBody>
        </p:sp>
        <p:sp>
          <p:nvSpPr>
            <p:cNvPr id="26640" name="Line 35">
              <a:extLst>
                <a:ext uri="{FF2B5EF4-FFF2-40B4-BE49-F238E27FC236}">
                  <a16:creationId xmlns:a16="http://schemas.microsoft.com/office/drawing/2014/main" id="{3D53FD28-A4C3-4E8A-9C28-2B6716214E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3294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55784" name="Text Box 40">
            <a:extLst>
              <a:ext uri="{FF2B5EF4-FFF2-40B4-BE49-F238E27FC236}">
                <a16:creationId xmlns:a16="http://schemas.microsoft.com/office/drawing/2014/main" id="{20211520-7F7D-43A7-979A-4A565178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070100"/>
            <a:ext cx="88566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it-IT" altLang="it-IT"/>
              <a:t>il governo riduce la spesa pubblica (</a:t>
            </a:r>
            <a:r>
              <a:rPr lang="it-IT" altLang="it-IT">
                <a:sym typeface="Symbol" panose="05050102010706020507" pitchFamily="18" charset="2"/>
              </a:rPr>
              <a:t></a:t>
            </a:r>
            <a:r>
              <a:rPr lang="it-IT" altLang="it-IT" i="1"/>
              <a:t>G </a:t>
            </a:r>
            <a:r>
              <a:rPr lang="it-IT" altLang="it-IT"/>
              <a:t>&lt; 0) (o (</a:t>
            </a:r>
            <a:r>
              <a:rPr lang="it-IT" altLang="it-IT">
                <a:sym typeface="Symbol" panose="05050102010706020507" pitchFamily="18" charset="2"/>
              </a:rPr>
              <a:t></a:t>
            </a:r>
            <a:r>
              <a:rPr lang="it-IT" altLang="it-IT" i="1"/>
              <a:t>T </a:t>
            </a:r>
            <a:r>
              <a:rPr lang="it-IT" altLang="it-IT"/>
              <a:t>&gt; 0) </a:t>
            </a:r>
          </a:p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5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5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5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5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5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5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55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5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5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5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55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55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5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5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55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55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5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773" grpId="0"/>
      <p:bldP spid="10557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numero diapositiva 3">
            <a:extLst>
              <a:ext uri="{FF2B5EF4-FFF2-40B4-BE49-F238E27FC236}">
                <a16:creationId xmlns:a16="http://schemas.microsoft.com/office/drawing/2014/main" id="{B0E2DAE6-0498-4B27-B9DC-7E403DDCDA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9C1197-909B-4EDE-870F-7A67323BEEA0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35D17AC-24E6-4FFC-AFB0-357CA4E46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3.4.3) Il modello IS – LM:</a:t>
            </a:r>
            <a:b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Figura 7m</a:t>
            </a:r>
            <a:r>
              <a:rPr lang="it-IT" altLang="it-IT" sz="1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– </a:t>
            </a:r>
            <a:r>
              <a:rPr lang="it-IT" altLang="it-IT" sz="1600" dirty="0">
                <a:solidFill>
                  <a:srgbClr val="FF3300"/>
                </a:solidFill>
                <a:cs typeface="Times New Roman" panose="02020603050405020304" pitchFamily="18" charset="0"/>
              </a:rPr>
              <a:t>Politiche economiche per il pieno impiego</a:t>
            </a:r>
          </a:p>
        </p:txBody>
      </p:sp>
      <p:sp>
        <p:nvSpPr>
          <p:cNvPr id="1095684" name="Text Box 4">
            <a:extLst>
              <a:ext uri="{FF2B5EF4-FFF2-40B4-BE49-F238E27FC236}">
                <a16:creationId xmlns:a16="http://schemas.microsoft.com/office/drawing/2014/main" id="{5D3253F6-FDCE-4F70-BF55-0688D45D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025900"/>
            <a:ext cx="9604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1095685" name="Text Box 5">
            <a:extLst>
              <a:ext uri="{FF2B5EF4-FFF2-40B4-BE49-F238E27FC236}">
                <a16:creationId xmlns:a16="http://schemas.microsoft.com/office/drawing/2014/main" id="{7619B43B-C2B4-40AA-8395-8AFDB2D3A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938" y="5954713"/>
            <a:ext cx="108902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1095686" name="Text Box 6">
            <a:extLst>
              <a:ext uri="{FF2B5EF4-FFF2-40B4-BE49-F238E27FC236}">
                <a16:creationId xmlns:a16="http://schemas.microsoft.com/office/drawing/2014/main" id="{7515ADC5-D084-4958-8256-D0AFEDF0E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106863"/>
            <a:ext cx="969962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E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1095687" name="Text Box 7">
            <a:extLst>
              <a:ext uri="{FF2B5EF4-FFF2-40B4-BE49-F238E27FC236}">
                <a16:creationId xmlns:a16="http://schemas.microsoft.com/office/drawing/2014/main" id="{FFACE159-22A0-4EE9-A20B-FEC229F2F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7488" y="2205038"/>
            <a:ext cx="8842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  <a:r>
              <a:rPr lang="it-IT" altLang="it-IT" sz="1400" b="1"/>
              <a:t>(</a:t>
            </a:r>
            <a:r>
              <a:rPr lang="it-IT" altLang="it-IT" sz="1400" b="1" i="1"/>
              <a:t>M</a:t>
            </a:r>
            <a:r>
              <a:rPr lang="it-IT" altLang="it-IT" sz="1400" b="1" i="1" baseline="-25000"/>
              <a:t>0</a:t>
            </a:r>
            <a:r>
              <a:rPr lang="it-IT" altLang="it-IT" sz="1400" b="1"/>
              <a:t>/</a:t>
            </a:r>
            <a:r>
              <a:rPr lang="it-IT" altLang="it-IT" sz="1400" b="1" i="1"/>
              <a:t>P</a:t>
            </a:r>
            <a:r>
              <a:rPr lang="it-IT" altLang="it-IT" sz="1400" b="1"/>
              <a:t>)</a:t>
            </a:r>
          </a:p>
        </p:txBody>
      </p:sp>
      <p:sp>
        <p:nvSpPr>
          <p:cNvPr id="1095688" name="Text Box 8">
            <a:extLst>
              <a:ext uri="{FF2B5EF4-FFF2-40B4-BE49-F238E27FC236}">
                <a16:creationId xmlns:a16="http://schemas.microsoft.com/office/drawing/2014/main" id="{64D716E2-8BB8-4FCE-B93C-53F33A1F9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63" y="5364163"/>
            <a:ext cx="88582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</a:t>
            </a:r>
            <a:r>
              <a:rPr lang="it-IT" altLang="it-IT" sz="1400" b="1"/>
              <a:t>(</a:t>
            </a:r>
            <a:r>
              <a:rPr lang="it-IT" altLang="it-IT" sz="1400" b="1" i="1"/>
              <a:t>G</a:t>
            </a:r>
            <a:r>
              <a:rPr lang="it-IT" altLang="it-IT" sz="1400" b="1" i="1" baseline="-25000"/>
              <a:t>0</a:t>
            </a:r>
            <a:r>
              <a:rPr lang="it-IT" altLang="it-IT" sz="1400" b="1"/>
              <a:t>)</a:t>
            </a:r>
          </a:p>
        </p:txBody>
      </p:sp>
      <p:sp>
        <p:nvSpPr>
          <p:cNvPr id="1095689" name="Line 9">
            <a:extLst>
              <a:ext uri="{FF2B5EF4-FFF2-40B4-BE49-F238E27FC236}">
                <a16:creationId xmlns:a16="http://schemas.microsoft.com/office/drawing/2014/main" id="{856867CB-5BB1-4E2F-8F37-D26FBB51B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8188" y="3095625"/>
            <a:ext cx="3416300" cy="2546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5690" name="Line 10">
            <a:extLst>
              <a:ext uri="{FF2B5EF4-FFF2-40B4-BE49-F238E27FC236}">
                <a16:creationId xmlns:a16="http://schemas.microsoft.com/office/drawing/2014/main" id="{09CDAF7B-3929-4A80-98ED-16C55681B1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4575" y="2492375"/>
            <a:ext cx="3219450" cy="2941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5691" name="Line 11">
            <a:extLst>
              <a:ext uri="{FF2B5EF4-FFF2-40B4-BE49-F238E27FC236}">
                <a16:creationId xmlns:a16="http://schemas.microsoft.com/office/drawing/2014/main" id="{9FC2395C-43E3-4895-8AB8-3C6344490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267200"/>
            <a:ext cx="1944688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5692" name="Line 12">
            <a:extLst>
              <a:ext uri="{FF2B5EF4-FFF2-40B4-BE49-F238E27FC236}">
                <a16:creationId xmlns:a16="http://schemas.microsoft.com/office/drawing/2014/main" id="{69D7FC4D-6BC3-4463-9023-F432E9872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4241800"/>
            <a:ext cx="0" cy="163512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95693" name="Group 13">
            <a:extLst>
              <a:ext uri="{FF2B5EF4-FFF2-40B4-BE49-F238E27FC236}">
                <a16:creationId xmlns:a16="http://schemas.microsoft.com/office/drawing/2014/main" id="{3C68910A-92BB-4EE7-95DF-E26AA372E0C3}"/>
              </a:ext>
            </a:extLst>
          </p:cNvPr>
          <p:cNvGrpSpPr>
            <a:grpSpLocks/>
          </p:cNvGrpSpPr>
          <p:nvPr/>
        </p:nvGrpSpPr>
        <p:grpSpPr bwMode="auto">
          <a:xfrm>
            <a:off x="3829050" y="2781300"/>
            <a:ext cx="3983038" cy="2416175"/>
            <a:chOff x="2297" y="1526"/>
            <a:chExt cx="2509" cy="1522"/>
          </a:xfrm>
        </p:grpSpPr>
        <p:sp>
          <p:nvSpPr>
            <p:cNvPr id="27687" name="Text Box 14">
              <a:extLst>
                <a:ext uri="{FF2B5EF4-FFF2-40B4-BE49-F238E27FC236}">
                  <a16:creationId xmlns:a16="http://schemas.microsoft.com/office/drawing/2014/main" id="{A4E15843-A203-4406-B645-F2AB9EA96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7" y="2762"/>
              <a:ext cx="60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IS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G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)</a:t>
              </a:r>
            </a:p>
          </p:txBody>
        </p:sp>
        <p:sp>
          <p:nvSpPr>
            <p:cNvPr id="27688" name="Line 15">
              <a:extLst>
                <a:ext uri="{FF2B5EF4-FFF2-40B4-BE49-F238E27FC236}">
                  <a16:creationId xmlns:a16="http://schemas.microsoft.com/office/drawing/2014/main" id="{9FBE7EAA-9216-4418-8D00-B86F1C79A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1526"/>
              <a:ext cx="1857" cy="139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95697" name="Text Box 17">
            <a:extLst>
              <a:ext uri="{FF2B5EF4-FFF2-40B4-BE49-F238E27FC236}">
                <a16:creationId xmlns:a16="http://schemas.microsoft.com/office/drawing/2014/main" id="{889134BB-C8F0-4914-BAAE-27E5DCCBA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138" y="3500438"/>
            <a:ext cx="9413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>
                <a:solidFill>
                  <a:srgbClr val="FF3300"/>
                </a:solidFill>
              </a:rPr>
              <a:t>E</a:t>
            </a:r>
            <a:r>
              <a:rPr lang="it-IT" altLang="it-IT" sz="1400" b="1" i="1" baseline="-25000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1095698" name="Text Box 18">
            <a:extLst>
              <a:ext uri="{FF2B5EF4-FFF2-40B4-BE49-F238E27FC236}">
                <a16:creationId xmlns:a16="http://schemas.microsoft.com/office/drawing/2014/main" id="{63447478-684C-46D7-91C5-AC32E06F7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5929313"/>
            <a:ext cx="1054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800" b="1" i="1">
                <a:solidFill>
                  <a:srgbClr val="FF3300"/>
                </a:solidFill>
              </a:rPr>
              <a:t>Y</a:t>
            </a:r>
            <a:r>
              <a:rPr lang="it-IT" altLang="it-IT" sz="1800" b="1" i="1" baseline="-25000">
                <a:solidFill>
                  <a:srgbClr val="FF3300"/>
                </a:solidFill>
              </a:rPr>
              <a:t>p</a:t>
            </a:r>
            <a:endParaRPr lang="it-IT" altLang="it-IT" sz="1800" b="1" i="1">
              <a:solidFill>
                <a:srgbClr val="FF3300"/>
              </a:solidFill>
            </a:endParaRPr>
          </a:p>
        </p:txBody>
      </p:sp>
      <p:sp>
        <p:nvSpPr>
          <p:cNvPr id="1095699" name="Text Box 19">
            <a:extLst>
              <a:ext uri="{FF2B5EF4-FFF2-40B4-BE49-F238E27FC236}">
                <a16:creationId xmlns:a16="http://schemas.microsoft.com/office/drawing/2014/main" id="{10F425B7-C5C2-4CB7-A4E3-1EE61FA2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644900"/>
            <a:ext cx="9572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>
                <a:solidFill>
                  <a:srgbClr val="FF3300"/>
                </a:solidFill>
              </a:rPr>
              <a:t>i</a:t>
            </a:r>
            <a:r>
              <a:rPr lang="it-IT" altLang="it-IT" sz="1400" b="1" i="1" baseline="-25000">
                <a:solidFill>
                  <a:srgbClr val="FF3300"/>
                </a:solidFill>
              </a:rPr>
              <a:t>1</a:t>
            </a:r>
            <a:endParaRPr lang="it-IT" altLang="it-IT" sz="1400" b="1" i="1">
              <a:solidFill>
                <a:srgbClr val="FF3300"/>
              </a:solidFill>
            </a:endParaRPr>
          </a:p>
        </p:txBody>
      </p:sp>
      <p:sp>
        <p:nvSpPr>
          <p:cNvPr id="1095700" name="Line 20">
            <a:extLst>
              <a:ext uri="{FF2B5EF4-FFF2-40B4-BE49-F238E27FC236}">
                <a16:creationId xmlns:a16="http://schemas.microsoft.com/office/drawing/2014/main" id="{E63483E3-F619-4EE1-A613-931D4DE0F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2888" y="3848100"/>
            <a:ext cx="2432050" cy="95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5701" name="Line 21">
            <a:extLst>
              <a:ext uri="{FF2B5EF4-FFF2-40B4-BE49-F238E27FC236}">
                <a16:creationId xmlns:a16="http://schemas.microsoft.com/office/drawing/2014/main" id="{253FF2BD-40B9-47BA-ABAF-C4EAA18F5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3789363"/>
            <a:ext cx="0" cy="212725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95702" name="Group 22">
            <a:extLst>
              <a:ext uri="{FF2B5EF4-FFF2-40B4-BE49-F238E27FC236}">
                <a16:creationId xmlns:a16="http://schemas.microsoft.com/office/drawing/2014/main" id="{2BB7C488-D398-4147-8F34-93ED2E08B4B2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362200"/>
            <a:ext cx="5513388" cy="4098925"/>
            <a:chOff x="1536" y="1488"/>
            <a:chExt cx="3473" cy="2582"/>
          </a:xfrm>
        </p:grpSpPr>
        <p:sp>
          <p:nvSpPr>
            <p:cNvPr id="27683" name="Text Box 23">
              <a:extLst>
                <a:ext uri="{FF2B5EF4-FFF2-40B4-BE49-F238E27FC236}">
                  <a16:creationId xmlns:a16="http://schemas.microsoft.com/office/drawing/2014/main" id="{B89E0398-6D58-43E9-BF00-03DD203BD3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526"/>
              <a:ext cx="59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27684" name="Text Box 24">
              <a:extLst>
                <a:ext uri="{FF2B5EF4-FFF2-40B4-BE49-F238E27FC236}">
                  <a16:creationId xmlns:a16="http://schemas.microsoft.com/office/drawing/2014/main" id="{11766D1E-5DBD-4E9F-8ABE-7C8BB8809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" y="3681"/>
              <a:ext cx="59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0</a:t>
              </a:r>
            </a:p>
          </p:txBody>
        </p:sp>
        <p:sp>
          <p:nvSpPr>
            <p:cNvPr id="27685" name="Text Box 25">
              <a:extLst>
                <a:ext uri="{FF2B5EF4-FFF2-40B4-BE49-F238E27FC236}">
                  <a16:creationId xmlns:a16="http://schemas.microsoft.com/office/drawing/2014/main" id="{EAD0BCCE-778E-40AE-B235-DB4A19C08B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3" y="3751"/>
              <a:ext cx="686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27686" name="Freeform 26">
              <a:extLst>
                <a:ext uri="{FF2B5EF4-FFF2-40B4-BE49-F238E27FC236}">
                  <a16:creationId xmlns:a16="http://schemas.microsoft.com/office/drawing/2014/main" id="{0515FE0B-BA9E-46EE-8EC3-391FCFD52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488"/>
              <a:ext cx="2941" cy="2203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2203 h 3200"/>
                <a:gd name="T4" fmla="*/ 2941 w 3590"/>
                <a:gd name="T5" fmla="*/ 2203 h 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95719" name="Text Box 39">
            <a:extLst>
              <a:ext uri="{FF2B5EF4-FFF2-40B4-BE49-F238E27FC236}">
                <a16:creationId xmlns:a16="http://schemas.microsoft.com/office/drawing/2014/main" id="{23F85B0E-5D26-402A-97C5-E80F39266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6265863"/>
            <a:ext cx="76327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700" b="1"/>
              <a:t>Obiettivi dei </a:t>
            </a:r>
            <a:r>
              <a:rPr lang="it-IT" altLang="it-IT" sz="1700" b="1" i="1"/>
              <a:t>policy makers</a:t>
            </a:r>
            <a:r>
              <a:rPr lang="it-IT" altLang="it-IT" sz="1700" b="1"/>
              <a:t> e piena occupazione (Y</a:t>
            </a:r>
            <a:r>
              <a:rPr lang="it-IT" altLang="it-IT" sz="1700" b="1" baseline="-25000"/>
              <a:t>p</a:t>
            </a:r>
            <a:r>
              <a:rPr lang="it-IT" altLang="it-IT" sz="1700" b="1"/>
              <a:t>)</a:t>
            </a:r>
          </a:p>
        </p:txBody>
      </p:sp>
      <p:grpSp>
        <p:nvGrpSpPr>
          <p:cNvPr id="1095720" name="Group 40">
            <a:extLst>
              <a:ext uri="{FF2B5EF4-FFF2-40B4-BE49-F238E27FC236}">
                <a16:creationId xmlns:a16="http://schemas.microsoft.com/office/drawing/2014/main" id="{5B1DD2FC-C6C7-46A4-A665-DB348D807332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2730500"/>
            <a:ext cx="3930650" cy="2952750"/>
            <a:chOff x="2853" y="1706"/>
            <a:chExt cx="2476" cy="1860"/>
          </a:xfrm>
        </p:grpSpPr>
        <p:sp>
          <p:nvSpPr>
            <p:cNvPr id="27681" name="Line 41">
              <a:extLst>
                <a:ext uri="{FF2B5EF4-FFF2-40B4-BE49-F238E27FC236}">
                  <a16:creationId xmlns:a16="http://schemas.microsoft.com/office/drawing/2014/main" id="{7978421D-1FBF-49D6-8CA1-EEC49CB10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3" y="1842"/>
              <a:ext cx="1769" cy="172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82" name="Text Box 42">
              <a:extLst>
                <a:ext uri="{FF2B5EF4-FFF2-40B4-BE49-F238E27FC236}">
                  <a16:creationId xmlns:a16="http://schemas.microsoft.com/office/drawing/2014/main" id="{0BC803F8-0888-42CF-9D60-3640219EE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" y="1706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b="1" i="1"/>
                <a:t>LM</a:t>
              </a:r>
              <a:r>
                <a:rPr lang="it-IT" altLang="it-IT" sz="1400" b="1"/>
                <a:t>(</a:t>
              </a:r>
              <a:r>
                <a:rPr lang="it-IT" altLang="it-IT" sz="1400" b="1" i="1"/>
                <a:t>M</a:t>
              </a:r>
              <a:r>
                <a:rPr lang="it-IT" altLang="it-IT" sz="1400" b="1" i="1" baseline="-25000"/>
                <a:t>1</a:t>
              </a:r>
              <a:r>
                <a:rPr lang="it-IT" altLang="it-IT" sz="1400" b="1"/>
                <a:t>/</a:t>
              </a:r>
              <a:r>
                <a:rPr lang="it-IT" altLang="it-IT" sz="1400" b="1" i="1"/>
                <a:t>P</a:t>
              </a:r>
              <a:r>
                <a:rPr lang="it-IT" altLang="it-IT" sz="1400" b="1"/>
                <a:t>)</a:t>
              </a:r>
            </a:p>
          </p:txBody>
        </p:sp>
      </p:grpSp>
      <p:sp>
        <p:nvSpPr>
          <p:cNvPr id="1095724" name="Line 44">
            <a:extLst>
              <a:ext uri="{FF2B5EF4-FFF2-40B4-BE49-F238E27FC236}">
                <a16:creationId xmlns:a16="http://schemas.microsoft.com/office/drawing/2014/main" id="{3DAE31F4-A7CF-453F-A411-5C3AC3C4D7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738" y="4595813"/>
            <a:ext cx="2519362" cy="1428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5725" name="Text Box 45">
            <a:extLst>
              <a:ext uri="{FF2B5EF4-FFF2-40B4-BE49-F238E27FC236}">
                <a16:creationId xmlns:a16="http://schemas.microsoft.com/office/drawing/2014/main" id="{C00FCA62-93DD-4A8E-9475-104FFC56E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4648200"/>
            <a:ext cx="431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400" b="1" i="1">
                <a:solidFill>
                  <a:srgbClr val="FF3300"/>
                </a:solidFill>
              </a:rPr>
              <a:t>E</a:t>
            </a:r>
            <a:r>
              <a:rPr lang="it-IT" altLang="it-IT" sz="1400" b="1" i="1" baseline="-25000">
                <a:solidFill>
                  <a:srgbClr val="FF3300"/>
                </a:solidFill>
              </a:rPr>
              <a:t>M</a:t>
            </a:r>
          </a:p>
        </p:txBody>
      </p:sp>
      <p:sp>
        <p:nvSpPr>
          <p:cNvPr id="1095729" name="Text Box 49">
            <a:extLst>
              <a:ext uri="{FF2B5EF4-FFF2-40B4-BE49-F238E27FC236}">
                <a16:creationId xmlns:a16="http://schemas.microsoft.com/office/drawing/2014/main" id="{19F15D58-9B53-43AC-A754-04DB01E5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573463"/>
            <a:ext cx="16557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/>
              <a:t>1) Politica fiscale espansiva</a:t>
            </a:r>
          </a:p>
        </p:txBody>
      </p:sp>
      <p:sp>
        <p:nvSpPr>
          <p:cNvPr id="1095730" name="Text Box 50">
            <a:extLst>
              <a:ext uri="{FF2B5EF4-FFF2-40B4-BE49-F238E27FC236}">
                <a16:creationId xmlns:a16="http://schemas.microsoft.com/office/drawing/2014/main" id="{01F716B3-4A5E-4DB4-9B05-E14BFC0B3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500438"/>
            <a:ext cx="1655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/>
              <a:t>2) Politica monetaria espansiva</a:t>
            </a:r>
          </a:p>
        </p:txBody>
      </p:sp>
      <p:sp>
        <p:nvSpPr>
          <p:cNvPr id="1095731" name="Text Box 51">
            <a:extLst>
              <a:ext uri="{FF2B5EF4-FFF2-40B4-BE49-F238E27FC236}">
                <a16:creationId xmlns:a16="http://schemas.microsoft.com/office/drawing/2014/main" id="{3150C730-6572-4476-8F53-EC47F5C48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483100"/>
            <a:ext cx="95726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>
                <a:solidFill>
                  <a:srgbClr val="FF3300"/>
                </a:solidFill>
              </a:rPr>
              <a:t>i</a:t>
            </a:r>
            <a:r>
              <a:rPr lang="it-IT" altLang="it-IT" sz="1400" b="1" i="1" baseline="-25000">
                <a:solidFill>
                  <a:srgbClr val="FF3300"/>
                </a:solidFill>
              </a:rPr>
              <a:t>2</a:t>
            </a:r>
            <a:endParaRPr lang="it-IT" altLang="it-IT" sz="1400" b="1" i="1">
              <a:solidFill>
                <a:srgbClr val="FF3300"/>
              </a:solidFill>
            </a:endParaRPr>
          </a:p>
        </p:txBody>
      </p:sp>
      <p:sp>
        <p:nvSpPr>
          <p:cNvPr id="1095732" name="Line 52">
            <a:extLst>
              <a:ext uri="{FF2B5EF4-FFF2-40B4-BE49-F238E27FC236}">
                <a16:creationId xmlns:a16="http://schemas.microsoft.com/office/drawing/2014/main" id="{9D6B909E-5F7A-4A1A-BEB6-EE01BB034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6270625"/>
            <a:ext cx="360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5733" name="Text Box 53">
            <a:extLst>
              <a:ext uri="{FF2B5EF4-FFF2-40B4-BE49-F238E27FC236}">
                <a16:creationId xmlns:a16="http://schemas.microsoft.com/office/drawing/2014/main" id="{BA219B8C-A75C-4F56-9EA6-4A0247DB0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4005263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/>
              <a:t>3) Policy mix</a:t>
            </a:r>
          </a:p>
        </p:txBody>
      </p:sp>
      <p:sp>
        <p:nvSpPr>
          <p:cNvPr id="1095734" name="Line 54">
            <a:extLst>
              <a:ext uri="{FF2B5EF4-FFF2-40B4-BE49-F238E27FC236}">
                <a16:creationId xmlns:a16="http://schemas.microsoft.com/office/drawing/2014/main" id="{A6BE6BE6-FF28-4F25-B68D-DE56AC6098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2781300"/>
            <a:ext cx="2808287" cy="273526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5735" name="Line 55">
            <a:extLst>
              <a:ext uri="{FF2B5EF4-FFF2-40B4-BE49-F238E27FC236}">
                <a16:creationId xmlns:a16="http://schemas.microsoft.com/office/drawing/2014/main" id="{F971BC41-479D-4400-81B2-C2627C45D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3141663"/>
            <a:ext cx="2808288" cy="20875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5736" name="Text Box 56">
            <a:extLst>
              <a:ext uri="{FF2B5EF4-FFF2-40B4-BE49-F238E27FC236}">
                <a16:creationId xmlns:a16="http://schemas.microsoft.com/office/drawing/2014/main" id="{4DA8B627-0DDC-4B44-AD33-AF3A11C65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2497138"/>
            <a:ext cx="7207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1400" b="1" i="1">
                <a:solidFill>
                  <a:schemeClr val="bg2"/>
                </a:solidFill>
              </a:rPr>
              <a:t>LM</a:t>
            </a:r>
          </a:p>
        </p:txBody>
      </p:sp>
      <p:sp>
        <p:nvSpPr>
          <p:cNvPr id="1095737" name="Text Box 57">
            <a:extLst>
              <a:ext uri="{FF2B5EF4-FFF2-40B4-BE49-F238E27FC236}">
                <a16:creationId xmlns:a16="http://schemas.microsoft.com/office/drawing/2014/main" id="{020053FF-C9FD-4315-BFB7-7D67745E9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5084763"/>
            <a:ext cx="7207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1400" b="1" i="1">
                <a:solidFill>
                  <a:schemeClr val="bg2"/>
                </a:solidFill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5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95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5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5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95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95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5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95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95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95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9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9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9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9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9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9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9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9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9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9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95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95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95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95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09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9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9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9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9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9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9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9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9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9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9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09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9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9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9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9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95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95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9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9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9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9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1095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4" grpId="0"/>
      <p:bldP spid="1095685" grpId="0"/>
      <p:bldP spid="1095686" grpId="0"/>
      <p:bldP spid="1095687" grpId="0"/>
      <p:bldP spid="1095688" grpId="0"/>
      <p:bldP spid="1095697" grpId="0"/>
      <p:bldP spid="1095698" grpId="0"/>
      <p:bldP spid="1095699" grpId="0"/>
      <p:bldP spid="1095719" grpId="0"/>
      <p:bldP spid="1095725" grpId="0"/>
      <p:bldP spid="1095729" grpId="0"/>
      <p:bldP spid="1095729" grpId="1"/>
      <p:bldP spid="1095730" grpId="0"/>
      <p:bldP spid="1095730" grpId="1"/>
      <p:bldP spid="1095731" grpId="0"/>
      <p:bldP spid="1095733" grpId="0"/>
      <p:bldP spid="1095733" grpId="1"/>
      <p:bldP spid="1095736" grpId="0"/>
      <p:bldP spid="10957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3">
            <a:extLst>
              <a:ext uri="{FF2B5EF4-FFF2-40B4-BE49-F238E27FC236}">
                <a16:creationId xmlns:a16="http://schemas.microsoft.com/office/drawing/2014/main" id="{8B2C9BD2-76C4-480C-B1C9-D7A10319DB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2D333F-1E0E-44B7-9FBF-75BD7FF64A3D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F18CE44-7334-4596-86F4-ACBBFE08F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400" dirty="0">
                <a:solidFill>
                  <a:srgbClr val="FF3300"/>
                </a:solidFill>
              </a:rPr>
              <a:t>3.4.3) </a:t>
            </a:r>
            <a:r>
              <a:rPr lang="en-GB" altLang="it-IT" sz="2400" dirty="0" err="1">
                <a:solidFill>
                  <a:srgbClr val="FF3300"/>
                </a:solidFill>
              </a:rPr>
              <a:t>Efficacia</a:t>
            </a:r>
            <a:r>
              <a:rPr lang="en-GB" altLang="it-IT" sz="2400" dirty="0">
                <a:solidFill>
                  <a:srgbClr val="FF3300"/>
                </a:solidFill>
              </a:rPr>
              <a:t> </a:t>
            </a:r>
            <a:r>
              <a:rPr lang="en-GB" altLang="it-IT" sz="2400" dirty="0" err="1">
                <a:solidFill>
                  <a:srgbClr val="FF3300"/>
                </a:solidFill>
              </a:rPr>
              <a:t>delle</a:t>
            </a:r>
            <a:r>
              <a:rPr lang="en-GB" altLang="it-IT" sz="2400" dirty="0">
                <a:solidFill>
                  <a:srgbClr val="FF3300"/>
                </a:solidFill>
              </a:rPr>
              <a:t> </a:t>
            </a:r>
            <a:r>
              <a:rPr lang="en-GB" altLang="it-IT" sz="2400" dirty="0" err="1">
                <a:solidFill>
                  <a:srgbClr val="FF3300"/>
                </a:solidFill>
              </a:rPr>
              <a:t>politiche</a:t>
            </a:r>
            <a:r>
              <a:rPr lang="en-GB" altLang="it-IT" sz="2400" dirty="0">
                <a:solidFill>
                  <a:srgbClr val="FF3300"/>
                </a:solidFill>
              </a:rPr>
              <a:t> </a:t>
            </a:r>
            <a:r>
              <a:rPr lang="en-GB" altLang="it-IT" sz="2400" dirty="0" err="1">
                <a:solidFill>
                  <a:srgbClr val="FF3300"/>
                </a:solidFill>
              </a:rPr>
              <a:t>economiche</a:t>
            </a:r>
            <a:endParaRPr lang="en-GB" altLang="it-IT" sz="2400" dirty="0">
              <a:solidFill>
                <a:srgbClr val="FF3300"/>
              </a:solidFill>
            </a:endParaRPr>
          </a:p>
        </p:txBody>
      </p:sp>
      <p:sp>
        <p:nvSpPr>
          <p:cNvPr id="1112067" name="Rectangle 3">
            <a:extLst>
              <a:ext uri="{FF2B5EF4-FFF2-40B4-BE49-F238E27FC236}">
                <a16:creationId xmlns:a16="http://schemas.microsoft.com/office/drawing/2014/main" id="{D1B8C644-B492-4914-9E73-A76F3BE9A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276475"/>
            <a:ext cx="7715250" cy="3560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it-IT" sz="2200"/>
              <a:t>Il ruolo cruciale delle </a:t>
            </a:r>
            <a:r>
              <a:rPr lang="en-GB" altLang="it-IT" sz="2200" b="1"/>
              <a:t>reattività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200" b="1" i="1">
                <a:latin typeface="Symbol" panose="05050102010706020507" pitchFamily="18" charset="2"/>
              </a:rPr>
              <a:t>d</a:t>
            </a:r>
            <a:r>
              <a:rPr lang="en-GB" altLang="it-IT" sz="2200"/>
              <a:t>: di </a:t>
            </a:r>
            <a:r>
              <a:rPr lang="en-GB" altLang="it-IT" sz="2200" b="1" i="1"/>
              <a:t>I</a:t>
            </a:r>
            <a:r>
              <a:rPr lang="en-GB" altLang="it-IT" sz="2200"/>
              <a:t> rispetto ad </a:t>
            </a:r>
            <a:r>
              <a:rPr lang="en-GB" altLang="it-IT" sz="2200" b="1" i="1"/>
              <a:t>i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200" b="1" i="1"/>
              <a:t>k</a:t>
            </a:r>
            <a:r>
              <a:rPr lang="en-GB" altLang="it-IT" sz="2200"/>
              <a:t>: di </a:t>
            </a:r>
            <a:r>
              <a:rPr lang="en-GB" altLang="it-IT" sz="2200" b="1" i="1"/>
              <a:t>L</a:t>
            </a:r>
            <a:r>
              <a:rPr lang="en-GB" altLang="it-IT" sz="2200"/>
              <a:t> rispetto ad </a:t>
            </a:r>
            <a:r>
              <a:rPr lang="en-GB" altLang="it-IT" sz="2200" b="1" i="1"/>
              <a:t>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200" b="1" i="1"/>
              <a:t>a</a:t>
            </a:r>
            <a:r>
              <a:rPr lang="en-GB" altLang="it-IT" sz="2200"/>
              <a:t>: di </a:t>
            </a:r>
            <a:r>
              <a:rPr lang="en-GB" altLang="it-IT" sz="2200" b="1" i="1"/>
              <a:t>L</a:t>
            </a:r>
            <a:r>
              <a:rPr lang="en-GB" altLang="it-IT" sz="2200"/>
              <a:t> rispetto ad </a:t>
            </a:r>
            <a:r>
              <a:rPr lang="en-GB" altLang="it-IT" sz="2200" b="1" i="1"/>
              <a:t>i</a:t>
            </a:r>
          </a:p>
          <a:p>
            <a:pPr eaLnBrk="1" hangingPunct="1">
              <a:lnSpc>
                <a:spcPct val="80000"/>
              </a:lnSpc>
            </a:pPr>
            <a:endParaRPr lang="en-GB" altLang="it-IT" sz="2200"/>
          </a:p>
          <a:p>
            <a:pPr eaLnBrk="1" hangingPunct="1">
              <a:lnSpc>
                <a:spcPct val="80000"/>
              </a:lnSpc>
            </a:pPr>
            <a:r>
              <a:rPr lang="en-GB" altLang="it-IT" sz="2200"/>
              <a:t>A seconda dei loro valori: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200"/>
              <a:t>Politica fiscale </a:t>
            </a:r>
            <a:r>
              <a:rPr lang="en-GB" altLang="it-IT" sz="2200" b="1" i="1"/>
              <a:t>efficace</a:t>
            </a:r>
            <a:r>
              <a:rPr lang="en-GB" altLang="it-IT" sz="2200"/>
              <a:t> o </a:t>
            </a:r>
            <a:r>
              <a:rPr lang="en-GB" altLang="it-IT" sz="2200" b="1" i="1"/>
              <a:t>inefficace</a:t>
            </a:r>
            <a:r>
              <a:rPr lang="en-GB" altLang="it-IT" sz="2200"/>
              <a:t>: esempio totalmente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200"/>
              <a:t>Politica monetaria </a:t>
            </a:r>
            <a:r>
              <a:rPr lang="en-GB" altLang="it-IT" sz="2200" b="1" i="1"/>
              <a:t>efficace</a:t>
            </a:r>
            <a:r>
              <a:rPr lang="en-GB" altLang="it-IT" sz="2200"/>
              <a:t> o </a:t>
            </a:r>
            <a:r>
              <a:rPr lang="en-GB" altLang="it-IT" sz="2200" b="1" i="1"/>
              <a:t>inefficace</a:t>
            </a:r>
            <a:r>
              <a:rPr lang="en-GB" altLang="it-IT" sz="2200"/>
              <a:t>: esempio totalmente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1">
            <a:extLst>
              <a:ext uri="{FF2B5EF4-FFF2-40B4-BE49-F238E27FC236}">
                <a16:creationId xmlns:a16="http://schemas.microsoft.com/office/drawing/2014/main" id="{B6C29342-1C0D-48CB-9696-81245A2AB7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868FCF-E4EC-4021-9280-E2872A6732DA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9699" name="Segnaposto numero diapositiva 3">
            <a:extLst>
              <a:ext uri="{FF2B5EF4-FFF2-40B4-BE49-F238E27FC236}">
                <a16:creationId xmlns:a16="http://schemas.microsoft.com/office/drawing/2014/main" id="{746A269A-B433-4DCE-B334-2447107C0F9E}"/>
              </a:ext>
            </a:extLst>
          </p:cNvPr>
          <p:cNvSpPr txBox="1">
            <a:spLocks noGrp="1"/>
          </p:cNvSpPr>
          <p:nvPr/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E944B04-85C6-4734-B3DA-2177934431BD}" type="slidenum">
              <a:rPr lang="it-IT" altLang="it-IT" sz="2600" b="1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24</a:t>
            </a:fld>
            <a:endParaRPr lang="it-IT" altLang="it-IT" sz="2600" b="1">
              <a:solidFill>
                <a:schemeClr val="bg1"/>
              </a:solidFill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1CF26972-0141-4A69-A2CC-DCDE22BA3D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Figura 8. </a:t>
            </a:r>
            <a:r>
              <a:rPr lang="it-IT" altLang="it-IT" i="1" dirty="0">
                <a:solidFill>
                  <a:srgbClr val="FF3300"/>
                </a:solidFill>
                <a:cs typeface="Times New Roman" panose="02020603050405020304" pitchFamily="18" charset="0"/>
              </a:rPr>
              <a:t>– </a:t>
            </a:r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Politica fiscale totalmente inefficace</a:t>
            </a:r>
          </a:p>
        </p:txBody>
      </p:sp>
      <p:sp>
        <p:nvSpPr>
          <p:cNvPr id="33811" name="Text Box 12">
            <a:extLst>
              <a:ext uri="{FF2B5EF4-FFF2-40B4-BE49-F238E27FC236}">
                <a16:creationId xmlns:a16="http://schemas.microsoft.com/office/drawing/2014/main" id="{74ED038D-0A86-4681-9CA9-17F3F552D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91598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E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3813" name="Text Box 4">
            <a:extLst>
              <a:ext uri="{FF2B5EF4-FFF2-40B4-BE49-F238E27FC236}">
                <a16:creationId xmlns:a16="http://schemas.microsoft.com/office/drawing/2014/main" id="{9F258D75-070F-40AB-86C6-ED8ACE675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825" y="6035675"/>
            <a:ext cx="9842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3814" name="Text Box 7">
            <a:extLst>
              <a:ext uri="{FF2B5EF4-FFF2-40B4-BE49-F238E27FC236}">
                <a16:creationId xmlns:a16="http://schemas.microsoft.com/office/drawing/2014/main" id="{15398C02-D1D8-43F8-9174-61EF5806F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365625"/>
            <a:ext cx="12223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3815" name="Text Box 8">
            <a:extLst>
              <a:ext uri="{FF2B5EF4-FFF2-40B4-BE49-F238E27FC236}">
                <a16:creationId xmlns:a16="http://schemas.microsoft.com/office/drawing/2014/main" id="{732F8E4B-1373-47A9-BA3B-5FF67BD90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663" y="2532063"/>
            <a:ext cx="12541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</a:p>
        </p:txBody>
      </p:sp>
      <p:sp>
        <p:nvSpPr>
          <p:cNvPr id="33816" name="Line 9">
            <a:extLst>
              <a:ext uri="{FF2B5EF4-FFF2-40B4-BE49-F238E27FC236}">
                <a16:creationId xmlns:a16="http://schemas.microsoft.com/office/drawing/2014/main" id="{21C9DB29-37B9-4B71-B44F-55B9A2404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8800" y="3346450"/>
            <a:ext cx="3011488" cy="24558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17" name="Line 10">
            <a:extLst>
              <a:ext uri="{FF2B5EF4-FFF2-40B4-BE49-F238E27FC236}">
                <a16:creationId xmlns:a16="http://schemas.microsoft.com/office/drawing/2014/main" id="{651CB8D3-EA91-4288-BB75-2FD6D5CED4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0088" y="2743200"/>
            <a:ext cx="0" cy="32750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18" name="Text Box 13">
            <a:extLst>
              <a:ext uri="{FF2B5EF4-FFF2-40B4-BE49-F238E27FC236}">
                <a16:creationId xmlns:a16="http://schemas.microsoft.com/office/drawing/2014/main" id="{0471E677-AB22-43F6-A79F-781072548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5640388"/>
            <a:ext cx="8826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</a:t>
            </a:r>
          </a:p>
        </p:txBody>
      </p:sp>
      <p:sp>
        <p:nvSpPr>
          <p:cNvPr id="33819" name="Line 16">
            <a:extLst>
              <a:ext uri="{FF2B5EF4-FFF2-40B4-BE49-F238E27FC236}">
                <a16:creationId xmlns:a16="http://schemas.microsoft.com/office/drawing/2014/main" id="{670510C6-282F-4F97-8C14-B588ECF1FC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9888" y="4494213"/>
            <a:ext cx="1597025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09" name="Text Box 14">
            <a:extLst>
              <a:ext uri="{FF2B5EF4-FFF2-40B4-BE49-F238E27FC236}">
                <a16:creationId xmlns:a16="http://schemas.microsoft.com/office/drawing/2014/main" id="{38D2C7CB-CCCC-46BB-8B6A-14243D4D4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5850" y="4826000"/>
            <a:ext cx="890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 </a:t>
            </a:r>
            <a:r>
              <a:rPr lang="it-IT" altLang="it-IT" sz="1400" b="1" i="1">
                <a:sym typeface="Symbol" panose="05050102010706020507" pitchFamily="18" charset="2"/>
              </a:rPr>
              <a:t></a:t>
            </a:r>
            <a:endParaRPr lang="it-IT" altLang="it-IT" sz="1400" b="1" i="1"/>
          </a:p>
        </p:txBody>
      </p:sp>
      <p:sp>
        <p:nvSpPr>
          <p:cNvPr id="33810" name="Line 15">
            <a:extLst>
              <a:ext uri="{FF2B5EF4-FFF2-40B4-BE49-F238E27FC236}">
                <a16:creationId xmlns:a16="http://schemas.microsoft.com/office/drawing/2014/main" id="{2CE563C0-1A39-4E55-9EB0-4A2C732EE1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100" y="3049588"/>
            <a:ext cx="2363788" cy="19351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06" name="Text Box 11">
            <a:extLst>
              <a:ext uri="{FF2B5EF4-FFF2-40B4-BE49-F238E27FC236}">
                <a16:creationId xmlns:a16="http://schemas.microsoft.com/office/drawing/2014/main" id="{1F767F6F-1A4F-483D-A93D-E92FDE27B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29000"/>
            <a:ext cx="99218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1</a:t>
            </a:r>
            <a:endParaRPr lang="it-IT" altLang="it-IT" sz="1400" b="1"/>
          </a:p>
        </p:txBody>
      </p:sp>
      <p:sp>
        <p:nvSpPr>
          <p:cNvPr id="33807" name="Line 17">
            <a:extLst>
              <a:ext uri="{FF2B5EF4-FFF2-40B4-BE49-F238E27FC236}">
                <a16:creationId xmlns:a16="http://schemas.microsoft.com/office/drawing/2014/main" id="{28F84A40-EB9C-43AC-83A7-D85AD7EAF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8775" y="3697288"/>
            <a:ext cx="1628775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08" name="Text Box 18">
            <a:extLst>
              <a:ext uri="{FF2B5EF4-FFF2-40B4-BE49-F238E27FC236}">
                <a16:creationId xmlns:a16="http://schemas.microsoft.com/office/drawing/2014/main" id="{27EBE028-5840-4681-A92B-7E908922D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3449638"/>
            <a:ext cx="122237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83D2AE81-3C02-4037-9F3C-C89A7BCD9374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438400"/>
            <a:ext cx="5127625" cy="4113213"/>
            <a:chOff x="1680" y="1536"/>
            <a:chExt cx="3230" cy="2591"/>
          </a:xfrm>
        </p:grpSpPr>
        <p:sp>
          <p:nvSpPr>
            <p:cNvPr id="29718" name="Text Box 5">
              <a:extLst>
                <a:ext uri="{FF2B5EF4-FFF2-40B4-BE49-F238E27FC236}">
                  <a16:creationId xmlns:a16="http://schemas.microsoft.com/office/drawing/2014/main" id="{75694F42-02BA-4A34-8FC6-71CFF39B2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1573"/>
              <a:ext cx="77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29719" name="Text Box 6">
              <a:extLst>
                <a:ext uri="{FF2B5EF4-FFF2-40B4-BE49-F238E27FC236}">
                  <a16:creationId xmlns:a16="http://schemas.microsoft.com/office/drawing/2014/main" id="{03DB3486-1C03-4E81-A935-76E3E0411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1" y="3802"/>
              <a:ext cx="60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29720" name="Text Box 19">
              <a:extLst>
                <a:ext uri="{FF2B5EF4-FFF2-40B4-BE49-F238E27FC236}">
                  <a16:creationId xmlns:a16="http://schemas.microsoft.com/office/drawing/2014/main" id="{B3458FC8-7CD0-48F0-B68A-131E9141C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782"/>
              <a:ext cx="64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29721" name="Freeform 20">
              <a:extLst>
                <a:ext uri="{FF2B5EF4-FFF2-40B4-BE49-F238E27FC236}">
                  <a16:creationId xmlns:a16="http://schemas.microsoft.com/office/drawing/2014/main" id="{24DCA9F8-80CB-44BB-B6FB-6FC1513A0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536"/>
              <a:ext cx="2764" cy="2256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790 h 3200"/>
                <a:gd name="T4" fmla="*/ 1261 w 3590"/>
                <a:gd name="T5" fmla="*/ 790 h 3200"/>
                <a:gd name="T6" fmla="*/ 0 60000 65536"/>
                <a:gd name="T7" fmla="*/ 0 60000 65536"/>
                <a:gd name="T8" fmla="*/ 0 60000 65536"/>
                <a:gd name="T9" fmla="*/ 0 w 3590"/>
                <a:gd name="T10" fmla="*/ 0 h 3200"/>
                <a:gd name="T11" fmla="*/ 3590 w 3590"/>
                <a:gd name="T12" fmla="*/ 3200 h 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73493" name="Text Box 21">
            <a:extLst>
              <a:ext uri="{FF2B5EF4-FFF2-40B4-BE49-F238E27FC236}">
                <a16:creationId xmlns:a16="http://schemas.microsoft.com/office/drawing/2014/main" id="{652A8960-1888-49F6-8897-CDDEA5026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6035675"/>
            <a:ext cx="9667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P</a:t>
            </a:r>
            <a:endParaRPr lang="it-IT" altLang="it-IT" sz="1400" b="1" i="1"/>
          </a:p>
        </p:txBody>
      </p:sp>
      <p:sp>
        <p:nvSpPr>
          <p:cNvPr id="1097751" name="Oval 23">
            <a:extLst>
              <a:ext uri="{FF2B5EF4-FFF2-40B4-BE49-F238E27FC236}">
                <a16:creationId xmlns:a16="http://schemas.microsoft.com/office/drawing/2014/main" id="{086B4CC6-245E-484A-9EA8-2B7B1089BA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72113" y="5973763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97752" name="Text Box 24">
            <a:extLst>
              <a:ext uri="{FF2B5EF4-FFF2-40B4-BE49-F238E27FC236}">
                <a16:creationId xmlns:a16="http://schemas.microsoft.com/office/drawing/2014/main" id="{05CC8BF0-3235-4379-B4A1-5C90BEB45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492375"/>
            <a:ext cx="14398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b="1" i="1"/>
              <a:t>a</a:t>
            </a:r>
            <a:r>
              <a:rPr lang="en-GB" altLang="it-IT"/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7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87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9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33811" grpId="0"/>
      <p:bldP spid="33814" grpId="0"/>
      <p:bldP spid="33815" grpId="0"/>
      <p:bldP spid="33818" grpId="0"/>
      <p:bldP spid="33806" grpId="0"/>
      <p:bldP spid="33808" grpId="0"/>
      <p:bldP spid="873493" grpId="0"/>
      <p:bldP spid="1097751" grpId="0" animBg="1"/>
      <p:bldP spid="10977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numero diapositiva 1">
            <a:extLst>
              <a:ext uri="{FF2B5EF4-FFF2-40B4-BE49-F238E27FC236}">
                <a16:creationId xmlns:a16="http://schemas.microsoft.com/office/drawing/2014/main" id="{F5B0C4A5-BE9C-4CFB-BA08-F302C28029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C89179-C569-4BF1-AF47-DE3E22120930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0723" name="Segnaposto numero diapositiva 3">
            <a:extLst>
              <a:ext uri="{FF2B5EF4-FFF2-40B4-BE49-F238E27FC236}">
                <a16:creationId xmlns:a16="http://schemas.microsoft.com/office/drawing/2014/main" id="{897A48B1-EDA8-483A-A38E-B1039A441FAE}"/>
              </a:ext>
            </a:extLst>
          </p:cNvPr>
          <p:cNvSpPr txBox="1">
            <a:spLocks noGrp="1"/>
          </p:cNvSpPr>
          <p:nvPr/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C0D6818-51E2-43DE-9A97-36F5E409E7E8}" type="slidenum">
              <a:rPr lang="it-IT" altLang="it-IT" sz="2600" b="1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it-IT" altLang="it-IT" sz="2600" b="1">
              <a:solidFill>
                <a:schemeClr val="bg1"/>
              </a:solidFill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D171DDCE-AA45-4473-92A5-7827F9B714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Figura 8bis. </a:t>
            </a:r>
            <a:r>
              <a:rPr lang="it-IT" altLang="it-IT" i="1" dirty="0">
                <a:solidFill>
                  <a:srgbClr val="FF3300"/>
                </a:solidFill>
                <a:cs typeface="Times New Roman" panose="02020603050405020304" pitchFamily="18" charset="0"/>
              </a:rPr>
              <a:t>– </a:t>
            </a:r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Politica fiscale totalmente efficace</a:t>
            </a:r>
          </a:p>
        </p:txBody>
      </p:sp>
      <p:sp>
        <p:nvSpPr>
          <p:cNvPr id="33811" name="Text Box 12">
            <a:extLst>
              <a:ext uri="{FF2B5EF4-FFF2-40B4-BE49-F238E27FC236}">
                <a16:creationId xmlns:a16="http://schemas.microsoft.com/office/drawing/2014/main" id="{09472C16-46EC-4D39-A83E-C68FE3E3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91598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E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3813" name="Text Box 4">
            <a:extLst>
              <a:ext uri="{FF2B5EF4-FFF2-40B4-BE49-F238E27FC236}">
                <a16:creationId xmlns:a16="http://schemas.microsoft.com/office/drawing/2014/main" id="{A11DE432-C1B4-4FD0-BB31-40100284D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6035675"/>
            <a:ext cx="9842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3814" name="Text Box 7">
            <a:extLst>
              <a:ext uri="{FF2B5EF4-FFF2-40B4-BE49-F238E27FC236}">
                <a16:creationId xmlns:a16="http://schemas.microsoft.com/office/drawing/2014/main" id="{B5BFC1BC-D145-4727-B85A-BB301C0A9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365625"/>
            <a:ext cx="12223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3815" name="Text Box 8">
            <a:extLst>
              <a:ext uri="{FF2B5EF4-FFF2-40B4-BE49-F238E27FC236}">
                <a16:creationId xmlns:a16="http://schemas.microsoft.com/office/drawing/2014/main" id="{3E82D8B4-05C8-4C6B-979B-6829E573D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4005263"/>
            <a:ext cx="12541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</a:p>
        </p:txBody>
      </p:sp>
      <p:sp>
        <p:nvSpPr>
          <p:cNvPr id="33816" name="Line 9">
            <a:extLst>
              <a:ext uri="{FF2B5EF4-FFF2-40B4-BE49-F238E27FC236}">
                <a16:creationId xmlns:a16="http://schemas.microsoft.com/office/drawing/2014/main" id="{8BC846E4-E953-48BE-A49C-B96217DFB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8800" y="3346450"/>
            <a:ext cx="3011488" cy="24558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18" name="Text Box 13">
            <a:extLst>
              <a:ext uri="{FF2B5EF4-FFF2-40B4-BE49-F238E27FC236}">
                <a16:creationId xmlns:a16="http://schemas.microsoft.com/office/drawing/2014/main" id="{A1C637EA-9E1A-433D-941A-2CD42415D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5640388"/>
            <a:ext cx="8826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</a:t>
            </a:r>
          </a:p>
        </p:txBody>
      </p:sp>
      <p:sp>
        <p:nvSpPr>
          <p:cNvPr id="33809" name="Text Box 14">
            <a:extLst>
              <a:ext uri="{FF2B5EF4-FFF2-40B4-BE49-F238E27FC236}">
                <a16:creationId xmlns:a16="http://schemas.microsoft.com/office/drawing/2014/main" id="{249E2E9C-0172-4A71-80F0-71D716806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63" y="4826000"/>
            <a:ext cx="8905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 </a:t>
            </a:r>
            <a:r>
              <a:rPr lang="it-IT" altLang="it-IT" sz="1400" b="1" i="1">
                <a:sym typeface="Symbol" panose="05050102010706020507" pitchFamily="18" charset="2"/>
              </a:rPr>
              <a:t></a:t>
            </a:r>
            <a:endParaRPr lang="it-IT" altLang="it-IT" sz="1400" b="1" i="1"/>
          </a:p>
        </p:txBody>
      </p:sp>
      <p:sp>
        <p:nvSpPr>
          <p:cNvPr id="33810" name="Line 15">
            <a:extLst>
              <a:ext uri="{FF2B5EF4-FFF2-40B4-BE49-F238E27FC236}">
                <a16:creationId xmlns:a16="http://schemas.microsoft.com/office/drawing/2014/main" id="{F9E456DF-BE20-4037-857F-447191828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3513" y="3049588"/>
            <a:ext cx="2363787" cy="19351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06" name="Text Box 11">
            <a:extLst>
              <a:ext uri="{FF2B5EF4-FFF2-40B4-BE49-F238E27FC236}">
                <a16:creationId xmlns:a16="http://schemas.microsoft.com/office/drawing/2014/main" id="{462A2E8F-6E95-41FC-AA53-D36B97A4F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3925888"/>
            <a:ext cx="99218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1</a:t>
            </a:r>
            <a:endParaRPr lang="it-IT" altLang="it-IT" sz="1400" b="1"/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4F0CC64E-F4FB-4319-9E9D-E9BC3C6446EB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438400"/>
            <a:ext cx="5127625" cy="4113213"/>
            <a:chOff x="1680" y="1536"/>
            <a:chExt cx="3230" cy="2591"/>
          </a:xfrm>
        </p:grpSpPr>
        <p:sp>
          <p:nvSpPr>
            <p:cNvPr id="30741" name="Text Box 5">
              <a:extLst>
                <a:ext uri="{FF2B5EF4-FFF2-40B4-BE49-F238E27FC236}">
                  <a16:creationId xmlns:a16="http://schemas.microsoft.com/office/drawing/2014/main" id="{07E9F55D-4F76-4858-9516-C3BE8E4DA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1573"/>
              <a:ext cx="77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30742" name="Text Box 6">
              <a:extLst>
                <a:ext uri="{FF2B5EF4-FFF2-40B4-BE49-F238E27FC236}">
                  <a16:creationId xmlns:a16="http://schemas.microsoft.com/office/drawing/2014/main" id="{813ECD65-8439-4909-B574-ADA6E9FA2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1" y="3802"/>
              <a:ext cx="60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30743" name="Text Box 19">
              <a:extLst>
                <a:ext uri="{FF2B5EF4-FFF2-40B4-BE49-F238E27FC236}">
                  <a16:creationId xmlns:a16="http://schemas.microsoft.com/office/drawing/2014/main" id="{A1186BEE-A97C-4F42-98AF-3AFF39E8A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782"/>
              <a:ext cx="64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30744" name="Freeform 20">
              <a:extLst>
                <a:ext uri="{FF2B5EF4-FFF2-40B4-BE49-F238E27FC236}">
                  <a16:creationId xmlns:a16="http://schemas.microsoft.com/office/drawing/2014/main" id="{9D27DF82-BE2D-4C7A-AB22-380CFE896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536"/>
              <a:ext cx="2764" cy="2256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790 h 3200"/>
                <a:gd name="T4" fmla="*/ 1261 w 3590"/>
                <a:gd name="T5" fmla="*/ 790 h 3200"/>
                <a:gd name="T6" fmla="*/ 0 60000 65536"/>
                <a:gd name="T7" fmla="*/ 0 60000 65536"/>
                <a:gd name="T8" fmla="*/ 0 60000 65536"/>
                <a:gd name="T9" fmla="*/ 0 w 3590"/>
                <a:gd name="T10" fmla="*/ 0 h 3200"/>
                <a:gd name="T11" fmla="*/ 3590 w 3590"/>
                <a:gd name="T12" fmla="*/ 3200 h 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73493" name="Text Box 21">
            <a:extLst>
              <a:ext uri="{FF2B5EF4-FFF2-40B4-BE49-F238E27FC236}">
                <a16:creationId xmlns:a16="http://schemas.microsoft.com/office/drawing/2014/main" id="{57A841F6-B73E-40D5-84BB-E8EF120CF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6035675"/>
            <a:ext cx="9667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P</a:t>
            </a:r>
            <a:endParaRPr lang="it-IT" altLang="it-IT" sz="1400" b="1" i="1"/>
          </a:p>
        </p:txBody>
      </p:sp>
      <p:sp>
        <p:nvSpPr>
          <p:cNvPr id="1124375" name="Oval 23">
            <a:extLst>
              <a:ext uri="{FF2B5EF4-FFF2-40B4-BE49-F238E27FC236}">
                <a16:creationId xmlns:a16="http://schemas.microsoft.com/office/drawing/2014/main" id="{05DF4DF4-3663-4D8E-9AE4-135C9E15C5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72113" y="5973763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24376" name="Text Box 24">
            <a:extLst>
              <a:ext uri="{FF2B5EF4-FFF2-40B4-BE49-F238E27FC236}">
                <a16:creationId xmlns:a16="http://schemas.microsoft.com/office/drawing/2014/main" id="{2C0E933B-0022-4623-B61E-E73FE443A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492375"/>
            <a:ext cx="14398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b="1" i="1"/>
              <a:t>a</a:t>
            </a:r>
            <a:r>
              <a:rPr lang="en-GB" altLang="it-IT"/>
              <a:t> = infinito</a:t>
            </a:r>
          </a:p>
        </p:txBody>
      </p:sp>
      <p:sp>
        <p:nvSpPr>
          <p:cNvPr id="1124377" name="Line 25">
            <a:extLst>
              <a:ext uri="{FF2B5EF4-FFF2-40B4-BE49-F238E27FC236}">
                <a16:creationId xmlns:a16="http://schemas.microsoft.com/office/drawing/2014/main" id="{F8624135-7598-49CE-A875-BBA3C28300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6238" y="4292600"/>
            <a:ext cx="4103687" cy="714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4378" name="Line 26">
            <a:extLst>
              <a:ext uri="{FF2B5EF4-FFF2-40B4-BE49-F238E27FC236}">
                <a16:creationId xmlns:a16="http://schemas.microsoft.com/office/drawing/2014/main" id="{A8F0D12A-4595-4114-89FF-76651C4AC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4365625"/>
            <a:ext cx="0" cy="165576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4379" name="Line 27">
            <a:extLst>
              <a:ext uri="{FF2B5EF4-FFF2-40B4-BE49-F238E27FC236}">
                <a16:creationId xmlns:a16="http://schemas.microsoft.com/office/drawing/2014/main" id="{14BD2156-73B5-4E56-B0FA-F7A49734A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625" y="4340225"/>
            <a:ext cx="0" cy="165576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87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12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3811" grpId="0"/>
      <p:bldP spid="33814" grpId="0"/>
      <p:bldP spid="33815" grpId="0"/>
      <p:bldP spid="33818" grpId="0"/>
      <p:bldP spid="33806" grpId="0"/>
      <p:bldP spid="873493" grpId="0"/>
      <p:bldP spid="1124375" grpId="0" animBg="1"/>
      <p:bldP spid="112437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numero diapositiva 1">
            <a:extLst>
              <a:ext uri="{FF2B5EF4-FFF2-40B4-BE49-F238E27FC236}">
                <a16:creationId xmlns:a16="http://schemas.microsoft.com/office/drawing/2014/main" id="{B26ECFDF-1B82-42E1-9C87-B3F0294096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307677-A0B8-4220-B903-E419309656A8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1747" name="Segnaposto numero diapositiva 3">
            <a:extLst>
              <a:ext uri="{FF2B5EF4-FFF2-40B4-BE49-F238E27FC236}">
                <a16:creationId xmlns:a16="http://schemas.microsoft.com/office/drawing/2014/main" id="{25495C7A-0FDB-421F-8901-B5D051681DF7}"/>
              </a:ext>
            </a:extLst>
          </p:cNvPr>
          <p:cNvSpPr txBox="1">
            <a:spLocks noGrp="1"/>
          </p:cNvSpPr>
          <p:nvPr/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A2768E9-BFB7-46F4-B4C3-A9DECE6FEE45}" type="slidenum">
              <a:rPr lang="it-IT" altLang="it-IT" sz="2600" b="1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26</a:t>
            </a:fld>
            <a:endParaRPr lang="it-IT" altLang="it-IT" sz="2600" b="1">
              <a:solidFill>
                <a:schemeClr val="bg1"/>
              </a:solidFill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8CBB5254-E1E2-4F82-853B-E52CAAAA08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Figura 9</a:t>
            </a:r>
            <a:r>
              <a:rPr lang="it-IT" altLang="it-IT" i="1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i="1" dirty="0">
                <a:solidFill>
                  <a:srgbClr val="FF3300"/>
                </a:solidFill>
                <a:cs typeface="Times New Roman" panose="02020603050405020304" pitchFamily="18" charset="0"/>
              </a:rPr>
              <a:t>– </a:t>
            </a:r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Politiche fiscali con differente grado di efficacia</a:t>
            </a:r>
          </a:p>
        </p:txBody>
      </p:sp>
      <p:sp>
        <p:nvSpPr>
          <p:cNvPr id="34864" name="Line 23">
            <a:extLst>
              <a:ext uri="{FF2B5EF4-FFF2-40B4-BE49-F238E27FC236}">
                <a16:creationId xmlns:a16="http://schemas.microsoft.com/office/drawing/2014/main" id="{93309C62-3D85-4E9D-8963-F23344A239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54838" y="3767138"/>
            <a:ext cx="7937" cy="1798637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65" name="Text Box 34">
            <a:extLst>
              <a:ext uri="{FF2B5EF4-FFF2-40B4-BE49-F238E27FC236}">
                <a16:creationId xmlns:a16="http://schemas.microsoft.com/office/drawing/2014/main" id="{561D4C22-4765-4A70-8C08-B37753F77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562600"/>
            <a:ext cx="8064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sp>
        <p:nvSpPr>
          <p:cNvPr id="34867" name="Line 17">
            <a:extLst>
              <a:ext uri="{FF2B5EF4-FFF2-40B4-BE49-F238E27FC236}">
                <a16:creationId xmlns:a16="http://schemas.microsoft.com/office/drawing/2014/main" id="{82672C7D-8EF4-485E-9205-A7E9C6046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0950" y="3146425"/>
            <a:ext cx="1728788" cy="16779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68" name="Text Box 25">
            <a:extLst>
              <a:ext uri="{FF2B5EF4-FFF2-40B4-BE49-F238E27FC236}">
                <a16:creationId xmlns:a16="http://schemas.microsoft.com/office/drawing/2014/main" id="{B36608DD-A310-4FC3-96B8-5F8ECBCFF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4724400"/>
            <a:ext cx="8270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 </a:t>
            </a:r>
            <a:r>
              <a:rPr lang="it-IT" altLang="it-IT" sz="1400" b="1" i="1">
                <a:sym typeface="Symbol" panose="05050102010706020507" pitchFamily="18" charset="2"/>
              </a:rPr>
              <a:t></a:t>
            </a:r>
            <a:endParaRPr lang="it-IT" altLang="it-IT" sz="1400" b="1" i="1"/>
          </a:p>
        </p:txBody>
      </p:sp>
      <p:sp>
        <p:nvSpPr>
          <p:cNvPr id="34869" name="Line 31">
            <a:extLst>
              <a:ext uri="{FF2B5EF4-FFF2-40B4-BE49-F238E27FC236}">
                <a16:creationId xmlns:a16="http://schemas.microsoft.com/office/drawing/2014/main" id="{60DCFCD9-2604-4651-9DD4-80130139A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1313" y="3743325"/>
            <a:ext cx="1550987" cy="11113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70" name="Text Box 32">
            <a:extLst>
              <a:ext uri="{FF2B5EF4-FFF2-40B4-BE49-F238E27FC236}">
                <a16:creationId xmlns:a16="http://schemas.microsoft.com/office/drawing/2014/main" id="{1B4C0700-86B1-4209-B49E-C1A20C2C4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0" y="3475038"/>
            <a:ext cx="80327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sp>
        <p:nvSpPr>
          <p:cNvPr id="34871" name="Text Box 36">
            <a:extLst>
              <a:ext uri="{FF2B5EF4-FFF2-40B4-BE49-F238E27FC236}">
                <a16:creationId xmlns:a16="http://schemas.microsoft.com/office/drawing/2014/main" id="{A49C3191-A9FD-46FF-B94E-229D0C0B3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505200"/>
            <a:ext cx="8064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1</a:t>
            </a:r>
            <a:endParaRPr lang="it-IT" altLang="it-IT" sz="1400" b="1"/>
          </a:p>
        </p:txBody>
      </p:sp>
      <p:sp>
        <p:nvSpPr>
          <p:cNvPr id="34856" name="Line 18">
            <a:extLst>
              <a:ext uri="{FF2B5EF4-FFF2-40B4-BE49-F238E27FC236}">
                <a16:creationId xmlns:a16="http://schemas.microsoft.com/office/drawing/2014/main" id="{6FE425FF-EBC0-4CF2-824E-3EE43E5AF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3346450"/>
            <a:ext cx="2076450" cy="2016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57" name="Text Box 19">
            <a:extLst>
              <a:ext uri="{FF2B5EF4-FFF2-40B4-BE49-F238E27FC236}">
                <a16:creationId xmlns:a16="http://schemas.microsoft.com/office/drawing/2014/main" id="{CB37BFD2-CD57-45FB-9648-48ACB3DA0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105400"/>
            <a:ext cx="796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</a:t>
            </a:r>
          </a:p>
        </p:txBody>
      </p:sp>
      <p:sp>
        <p:nvSpPr>
          <p:cNvPr id="34858" name="Line 20">
            <a:extLst>
              <a:ext uri="{FF2B5EF4-FFF2-40B4-BE49-F238E27FC236}">
                <a16:creationId xmlns:a16="http://schemas.microsoft.com/office/drawing/2014/main" id="{DBFC391E-EA15-4E8C-8A7E-D6A749C171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3825" y="3146425"/>
            <a:ext cx="722313" cy="184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59" name="Text Box 21">
            <a:extLst>
              <a:ext uri="{FF2B5EF4-FFF2-40B4-BE49-F238E27FC236}">
                <a16:creationId xmlns:a16="http://schemas.microsoft.com/office/drawing/2014/main" id="{DAD3B110-0FBE-45A8-9F32-0F0BCA064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12938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</a:p>
        </p:txBody>
      </p:sp>
      <p:sp>
        <p:nvSpPr>
          <p:cNvPr id="34860" name="Line 22">
            <a:extLst>
              <a:ext uri="{FF2B5EF4-FFF2-40B4-BE49-F238E27FC236}">
                <a16:creationId xmlns:a16="http://schemas.microsoft.com/office/drawing/2014/main" id="{3CAC3244-4D8C-49A6-A452-52F989D657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78625" y="4195763"/>
            <a:ext cx="7938" cy="13636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61" name="Line 30">
            <a:extLst>
              <a:ext uri="{FF2B5EF4-FFF2-40B4-BE49-F238E27FC236}">
                <a16:creationId xmlns:a16="http://schemas.microsoft.com/office/drawing/2014/main" id="{3948B9FC-2BB9-41A5-8BAB-9E7C09BAA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3375" y="4192588"/>
            <a:ext cx="1406525" cy="952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62" name="Text Box 33">
            <a:extLst>
              <a:ext uri="{FF2B5EF4-FFF2-40B4-BE49-F238E27FC236}">
                <a16:creationId xmlns:a16="http://schemas.microsoft.com/office/drawing/2014/main" id="{04D4FE88-2CC7-4B6D-9931-AB7AF9A4C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0" y="3968750"/>
            <a:ext cx="8048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4863" name="Text Box 35">
            <a:extLst>
              <a:ext uri="{FF2B5EF4-FFF2-40B4-BE49-F238E27FC236}">
                <a16:creationId xmlns:a16="http://schemas.microsoft.com/office/drawing/2014/main" id="{CC6E468A-C554-442C-93A2-61C28EDE9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62600"/>
            <a:ext cx="8032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4855" name="Text Box 37">
            <a:extLst>
              <a:ext uri="{FF2B5EF4-FFF2-40B4-BE49-F238E27FC236}">
                <a16:creationId xmlns:a16="http://schemas.microsoft.com/office/drawing/2014/main" id="{E4CAE390-91DA-42C3-966C-3B3CD6DB8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267200"/>
            <a:ext cx="8048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0</a:t>
            </a:r>
            <a:endParaRPr lang="it-IT" altLang="it-IT" sz="1400" b="1"/>
          </a:p>
        </p:txBody>
      </p:sp>
      <p:sp>
        <p:nvSpPr>
          <p:cNvPr id="34844" name="Text Box 13">
            <a:extLst>
              <a:ext uri="{FF2B5EF4-FFF2-40B4-BE49-F238E27FC236}">
                <a16:creationId xmlns:a16="http://schemas.microsoft.com/office/drawing/2014/main" id="{F48E6900-6881-4F87-818A-F4AF0F808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3271838"/>
            <a:ext cx="12096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 </a:t>
            </a:r>
          </a:p>
        </p:txBody>
      </p:sp>
      <p:sp>
        <p:nvSpPr>
          <p:cNvPr id="34846" name="Line 11">
            <a:extLst>
              <a:ext uri="{FF2B5EF4-FFF2-40B4-BE49-F238E27FC236}">
                <a16:creationId xmlns:a16="http://schemas.microsoft.com/office/drawing/2014/main" id="{4ABC5038-438A-47DD-88E7-8C26FA0590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0388" y="3649663"/>
            <a:ext cx="2447925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47" name="Line 12">
            <a:extLst>
              <a:ext uri="{FF2B5EF4-FFF2-40B4-BE49-F238E27FC236}">
                <a16:creationId xmlns:a16="http://schemas.microsoft.com/office/drawing/2014/main" id="{071CAF8B-7F12-4F1B-9048-97C2A42AA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6450" y="3135313"/>
            <a:ext cx="2311400" cy="2239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48" name="Text Box 14">
            <a:extLst>
              <a:ext uri="{FF2B5EF4-FFF2-40B4-BE49-F238E27FC236}">
                <a16:creationId xmlns:a16="http://schemas.microsoft.com/office/drawing/2014/main" id="{1AB52986-D0EB-4AB2-9B8F-8ABF3821D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088" y="5167313"/>
            <a:ext cx="8588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</a:t>
            </a:r>
          </a:p>
        </p:txBody>
      </p:sp>
      <p:sp>
        <p:nvSpPr>
          <p:cNvPr id="34849" name="Line 16">
            <a:extLst>
              <a:ext uri="{FF2B5EF4-FFF2-40B4-BE49-F238E27FC236}">
                <a16:creationId xmlns:a16="http://schemas.microsoft.com/office/drawing/2014/main" id="{6F64DAB3-0F30-4BF1-A3B1-90EAFD8B92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28950" y="4106863"/>
            <a:ext cx="7938" cy="14414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50" name="Line 28">
            <a:extLst>
              <a:ext uri="{FF2B5EF4-FFF2-40B4-BE49-F238E27FC236}">
                <a16:creationId xmlns:a16="http://schemas.microsoft.com/office/drawing/2014/main" id="{878D0C26-1609-4E40-A5B3-15D2476BD3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0" y="4057650"/>
            <a:ext cx="1598613" cy="127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51" name="Text Box 39">
            <a:extLst>
              <a:ext uri="{FF2B5EF4-FFF2-40B4-BE49-F238E27FC236}">
                <a16:creationId xmlns:a16="http://schemas.microsoft.com/office/drawing/2014/main" id="{D14955FA-81D7-4639-96C7-8FAAF4A88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70325"/>
            <a:ext cx="8048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4852" name="Text Box 40">
            <a:extLst>
              <a:ext uri="{FF2B5EF4-FFF2-40B4-BE49-F238E27FC236}">
                <a16:creationId xmlns:a16="http://schemas.microsoft.com/office/drawing/2014/main" id="{2ED77DF3-7BA0-4622-84C2-4EA915CBE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5524500"/>
            <a:ext cx="8048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4853" name="Text Box 42">
            <a:extLst>
              <a:ext uri="{FF2B5EF4-FFF2-40B4-BE49-F238E27FC236}">
                <a16:creationId xmlns:a16="http://schemas.microsoft.com/office/drawing/2014/main" id="{55E56BCE-9BA1-497C-8610-46B367D7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267200"/>
            <a:ext cx="80486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0</a:t>
            </a:r>
            <a:endParaRPr lang="it-IT" altLang="it-IT" sz="1400" b="1"/>
          </a:p>
        </p:txBody>
      </p:sp>
      <p:sp>
        <p:nvSpPr>
          <p:cNvPr id="34836" name="Text Box 41">
            <a:extLst>
              <a:ext uri="{FF2B5EF4-FFF2-40B4-BE49-F238E27FC236}">
                <a16:creationId xmlns:a16="http://schemas.microsoft.com/office/drawing/2014/main" id="{37C947C2-05FC-4B6A-97C9-70B954BC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3448050"/>
            <a:ext cx="8032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1</a:t>
            </a:r>
            <a:endParaRPr lang="it-IT" altLang="it-IT" sz="1400" b="1"/>
          </a:p>
        </p:txBody>
      </p:sp>
      <p:sp>
        <p:nvSpPr>
          <p:cNvPr id="34838" name="Line 10">
            <a:extLst>
              <a:ext uri="{FF2B5EF4-FFF2-40B4-BE49-F238E27FC236}">
                <a16:creationId xmlns:a16="http://schemas.microsoft.com/office/drawing/2014/main" id="{12B01D4B-2C5A-43FD-8041-7E5FC20A2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3325" y="2928938"/>
            <a:ext cx="1728788" cy="16779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39" name="Line 15">
            <a:extLst>
              <a:ext uri="{FF2B5EF4-FFF2-40B4-BE49-F238E27FC236}">
                <a16:creationId xmlns:a16="http://schemas.microsoft.com/office/drawing/2014/main" id="{D369ABBF-1C70-4A4B-8F76-EF1FA03C6B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0913" y="3887788"/>
            <a:ext cx="9525" cy="1627187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5186B927-A03B-4AE3-9739-DD0855116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45000"/>
            <a:ext cx="9271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 </a:t>
            </a:r>
            <a:r>
              <a:rPr lang="it-IT" altLang="it-IT" sz="1400" b="1" i="1">
                <a:sym typeface="Symbol" panose="05050102010706020507" pitchFamily="18" charset="2"/>
              </a:rPr>
              <a:t></a:t>
            </a:r>
            <a:endParaRPr lang="it-IT" altLang="it-IT" sz="1400" b="1" i="1"/>
          </a:p>
        </p:txBody>
      </p:sp>
      <p:sp>
        <p:nvSpPr>
          <p:cNvPr id="34841" name="Line 29">
            <a:extLst>
              <a:ext uri="{FF2B5EF4-FFF2-40B4-BE49-F238E27FC236}">
                <a16:creationId xmlns:a16="http://schemas.microsoft.com/office/drawing/2014/main" id="{B3940DBE-38B9-4852-BB3C-164ED655B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0188" y="3857625"/>
            <a:ext cx="1936750" cy="6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42" name="Text Box 38">
            <a:extLst>
              <a:ext uri="{FF2B5EF4-FFF2-40B4-BE49-F238E27FC236}">
                <a16:creationId xmlns:a16="http://schemas.microsoft.com/office/drawing/2014/main" id="{DCFFAF72-77D1-4A5C-9126-653349829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0" y="3644900"/>
            <a:ext cx="8048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 i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sp>
        <p:nvSpPr>
          <p:cNvPr id="34843" name="Text Box 43">
            <a:extLst>
              <a:ext uri="{FF2B5EF4-FFF2-40B4-BE49-F238E27FC236}">
                <a16:creationId xmlns:a16="http://schemas.microsoft.com/office/drawing/2014/main" id="{CC7CADB9-F436-4692-AC86-D0BF507A8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5556250"/>
            <a:ext cx="8064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grpSp>
        <p:nvGrpSpPr>
          <p:cNvPr id="2" name="Group 47">
            <a:extLst>
              <a:ext uri="{FF2B5EF4-FFF2-40B4-BE49-F238E27FC236}">
                <a16:creationId xmlns:a16="http://schemas.microsoft.com/office/drawing/2014/main" id="{AAFD4C0E-621F-4D1F-9AEB-03930F4A7AF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286000"/>
            <a:ext cx="3860800" cy="3725863"/>
            <a:chOff x="768" y="1440"/>
            <a:chExt cx="2432" cy="2347"/>
          </a:xfrm>
        </p:grpSpPr>
        <p:sp>
          <p:nvSpPr>
            <p:cNvPr id="31793" name="Text Box 4">
              <a:extLst>
                <a:ext uri="{FF2B5EF4-FFF2-40B4-BE49-F238E27FC236}">
                  <a16:creationId xmlns:a16="http://schemas.microsoft.com/office/drawing/2014/main" id="{FBC4319E-FD97-4A6B-AEE8-9D2FFB097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52"/>
              <a:ext cx="327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31794" name="Text Box 5">
              <a:extLst>
                <a:ext uri="{FF2B5EF4-FFF2-40B4-BE49-F238E27FC236}">
                  <a16:creationId xmlns:a16="http://schemas.microsoft.com/office/drawing/2014/main" id="{D32E2028-CCB5-4E92-81A9-67E43BFF8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8" y="3487"/>
              <a:ext cx="30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31795" name="Text Box 6">
              <a:extLst>
                <a:ext uri="{FF2B5EF4-FFF2-40B4-BE49-F238E27FC236}">
                  <a16:creationId xmlns:a16="http://schemas.microsoft.com/office/drawing/2014/main" id="{C7A54D87-0324-4182-A01A-69B90109D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3487"/>
              <a:ext cx="423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31796" name="Freeform 27">
              <a:extLst>
                <a:ext uri="{FF2B5EF4-FFF2-40B4-BE49-F238E27FC236}">
                  <a16:creationId xmlns:a16="http://schemas.microsoft.com/office/drawing/2014/main" id="{D19BB7FF-DFC2-477E-B365-01ABFBBB9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" y="1577"/>
              <a:ext cx="2049" cy="1931"/>
            </a:xfrm>
            <a:custGeom>
              <a:avLst/>
              <a:gdLst>
                <a:gd name="T0" fmla="*/ 0 w 3180"/>
                <a:gd name="T1" fmla="*/ 0 h 2573"/>
                <a:gd name="T2" fmla="*/ 0 w 3180"/>
                <a:gd name="T3" fmla="*/ 816 h 2573"/>
                <a:gd name="T4" fmla="*/ 548 w 3180"/>
                <a:gd name="T5" fmla="*/ 816 h 2573"/>
                <a:gd name="T6" fmla="*/ 0 60000 65536"/>
                <a:gd name="T7" fmla="*/ 0 60000 65536"/>
                <a:gd name="T8" fmla="*/ 0 60000 65536"/>
                <a:gd name="T9" fmla="*/ 0 w 3180"/>
                <a:gd name="T10" fmla="*/ 0 h 2573"/>
                <a:gd name="T11" fmla="*/ 3180 w 3180"/>
                <a:gd name="T12" fmla="*/ 2573 h 25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0" h="2573">
                  <a:moveTo>
                    <a:pt x="0" y="0"/>
                  </a:moveTo>
                  <a:lnTo>
                    <a:pt x="0" y="2573"/>
                  </a:lnTo>
                  <a:lnTo>
                    <a:pt x="3180" y="257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97" name="Text Box 44">
              <a:extLst>
                <a:ext uri="{FF2B5EF4-FFF2-40B4-BE49-F238E27FC236}">
                  <a16:creationId xmlns:a16="http://schemas.microsoft.com/office/drawing/2014/main" id="{C2D29323-BDF7-40AD-A77B-5C28A9426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7" y="1440"/>
              <a:ext cx="541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I</a:t>
              </a:r>
            </a:p>
          </p:txBody>
        </p:sp>
      </p:grpSp>
      <p:grpSp>
        <p:nvGrpSpPr>
          <p:cNvPr id="3" name="Group 51">
            <a:extLst>
              <a:ext uri="{FF2B5EF4-FFF2-40B4-BE49-F238E27FC236}">
                <a16:creationId xmlns:a16="http://schemas.microsoft.com/office/drawing/2014/main" id="{A3BD2575-F7EB-4461-A7E7-02D3911779B6}"/>
              </a:ext>
            </a:extLst>
          </p:cNvPr>
          <p:cNvGrpSpPr>
            <a:grpSpLocks/>
          </p:cNvGrpSpPr>
          <p:nvPr/>
        </p:nvGrpSpPr>
        <p:grpSpPr bwMode="auto">
          <a:xfrm>
            <a:off x="5157788" y="2286000"/>
            <a:ext cx="3986212" cy="3810000"/>
            <a:chOff x="3249" y="1440"/>
            <a:chExt cx="2511" cy="2400"/>
          </a:xfrm>
        </p:grpSpPr>
        <p:sp>
          <p:nvSpPr>
            <p:cNvPr id="31788" name="Text Box 7">
              <a:extLst>
                <a:ext uri="{FF2B5EF4-FFF2-40B4-BE49-F238E27FC236}">
                  <a16:creationId xmlns:a16="http://schemas.microsoft.com/office/drawing/2014/main" id="{759B7F60-2A0F-4B81-B359-7CFA61A58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9" y="1652"/>
              <a:ext cx="47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31789" name="Text Box 8">
              <a:extLst>
                <a:ext uri="{FF2B5EF4-FFF2-40B4-BE49-F238E27FC236}">
                  <a16:creationId xmlns:a16="http://schemas.microsoft.com/office/drawing/2014/main" id="{3115FDFF-9CDF-4584-A605-69F01C1115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4" y="3482"/>
              <a:ext cx="469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31790" name="Text Box 9">
              <a:extLst>
                <a:ext uri="{FF2B5EF4-FFF2-40B4-BE49-F238E27FC236}">
                  <a16:creationId xmlns:a16="http://schemas.microsoft.com/office/drawing/2014/main" id="{079FD246-4344-49FE-9A8C-6AA0E2B11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9" y="3504"/>
              <a:ext cx="501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31791" name="Freeform 26">
              <a:extLst>
                <a:ext uri="{FF2B5EF4-FFF2-40B4-BE49-F238E27FC236}">
                  <a16:creationId xmlns:a16="http://schemas.microsoft.com/office/drawing/2014/main" id="{23EFC820-DE38-4993-A5FF-EFFA8EAB7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9" y="1577"/>
              <a:ext cx="2049" cy="1931"/>
            </a:xfrm>
            <a:custGeom>
              <a:avLst/>
              <a:gdLst>
                <a:gd name="T0" fmla="*/ 0 w 3180"/>
                <a:gd name="T1" fmla="*/ 0 h 2573"/>
                <a:gd name="T2" fmla="*/ 0 w 3180"/>
                <a:gd name="T3" fmla="*/ 816 h 2573"/>
                <a:gd name="T4" fmla="*/ 548 w 3180"/>
                <a:gd name="T5" fmla="*/ 816 h 2573"/>
                <a:gd name="T6" fmla="*/ 0 60000 65536"/>
                <a:gd name="T7" fmla="*/ 0 60000 65536"/>
                <a:gd name="T8" fmla="*/ 0 60000 65536"/>
                <a:gd name="T9" fmla="*/ 0 w 3180"/>
                <a:gd name="T10" fmla="*/ 0 h 2573"/>
                <a:gd name="T11" fmla="*/ 3180 w 3180"/>
                <a:gd name="T12" fmla="*/ 2573 h 25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0" h="2573">
                  <a:moveTo>
                    <a:pt x="0" y="0"/>
                  </a:moveTo>
                  <a:lnTo>
                    <a:pt x="0" y="2573"/>
                  </a:lnTo>
                  <a:lnTo>
                    <a:pt x="3180" y="257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92" name="Text Box 45">
              <a:extLst>
                <a:ext uri="{FF2B5EF4-FFF2-40B4-BE49-F238E27FC236}">
                  <a16:creationId xmlns:a16="http://schemas.microsoft.com/office/drawing/2014/main" id="{848210AF-1923-4AB5-9E61-AC0285398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8" y="1440"/>
              <a:ext cx="54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II</a:t>
              </a:r>
            </a:p>
          </p:txBody>
        </p:sp>
      </p:grpSp>
      <p:sp>
        <p:nvSpPr>
          <p:cNvPr id="1099824" name="Text Box 48">
            <a:extLst>
              <a:ext uri="{FF2B5EF4-FFF2-40B4-BE49-F238E27FC236}">
                <a16:creationId xmlns:a16="http://schemas.microsoft.com/office/drawing/2014/main" id="{2EE8497A-20E8-45F9-9BBE-C703A3B87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171700"/>
            <a:ext cx="14398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b="1" i="1"/>
              <a:t>a</a:t>
            </a:r>
            <a:r>
              <a:rPr lang="en-GB" altLang="it-IT"/>
              <a:t> elevato</a:t>
            </a:r>
          </a:p>
        </p:txBody>
      </p:sp>
      <p:sp>
        <p:nvSpPr>
          <p:cNvPr id="1099825" name="Text Box 49">
            <a:extLst>
              <a:ext uri="{FF2B5EF4-FFF2-40B4-BE49-F238E27FC236}">
                <a16:creationId xmlns:a16="http://schemas.microsoft.com/office/drawing/2014/main" id="{A10DF18A-1C88-4604-AAEF-41A0B0220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2154238"/>
            <a:ext cx="14398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b="1" i="1"/>
              <a:t>a</a:t>
            </a:r>
            <a:r>
              <a:rPr lang="en-GB" altLang="it-IT"/>
              <a:t> ridotto</a:t>
            </a:r>
          </a:p>
        </p:txBody>
      </p:sp>
      <p:sp>
        <p:nvSpPr>
          <p:cNvPr id="1099826" name="Text Box 50">
            <a:extLst>
              <a:ext uri="{FF2B5EF4-FFF2-40B4-BE49-F238E27FC236}">
                <a16:creationId xmlns:a16="http://schemas.microsoft.com/office/drawing/2014/main" id="{C7F2FCA0-0E61-4DF5-A010-1474718BC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868988"/>
            <a:ext cx="3527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/>
              <a:t>Politica fiscale molto efficace</a:t>
            </a:r>
          </a:p>
        </p:txBody>
      </p:sp>
      <p:sp>
        <p:nvSpPr>
          <p:cNvPr id="1099827" name="Text Box 51">
            <a:extLst>
              <a:ext uri="{FF2B5EF4-FFF2-40B4-BE49-F238E27FC236}">
                <a16:creationId xmlns:a16="http://schemas.microsoft.com/office/drawing/2014/main" id="{D495348E-A9E9-41A4-B39B-FDD612E40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864225"/>
            <a:ext cx="3527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/>
              <a:t>Politica fiscale poco efficace</a:t>
            </a:r>
          </a:p>
        </p:txBody>
      </p:sp>
      <p:sp>
        <p:nvSpPr>
          <p:cNvPr id="1099828" name="Text Box 52">
            <a:extLst>
              <a:ext uri="{FF2B5EF4-FFF2-40B4-BE49-F238E27FC236}">
                <a16:creationId xmlns:a16="http://schemas.microsoft.com/office/drawing/2014/main" id="{07BD7287-0788-4AAC-81AD-320BF577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635635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b="1"/>
              <a:t>Politica fiscale massimamente efficace?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9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9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9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9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500"/>
                                        <p:tgtEl>
                                          <p:spTgt spid="3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9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9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9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9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4865" grpId="0"/>
      <p:bldP spid="34868" grpId="0"/>
      <p:bldP spid="34870" grpId="0"/>
      <p:bldP spid="34871" grpId="0"/>
      <p:bldP spid="34857" grpId="0"/>
      <p:bldP spid="34859" grpId="0"/>
      <p:bldP spid="34862" grpId="0"/>
      <p:bldP spid="34863" grpId="0"/>
      <p:bldP spid="34855" grpId="0"/>
      <p:bldP spid="34844" grpId="0"/>
      <p:bldP spid="34848" grpId="0"/>
      <p:bldP spid="34851" grpId="0"/>
      <p:bldP spid="34852" grpId="0"/>
      <p:bldP spid="34853" grpId="0"/>
      <p:bldP spid="34836" grpId="0"/>
      <p:bldP spid="34840" grpId="0"/>
      <p:bldP spid="34842" grpId="0"/>
      <p:bldP spid="34843" grpId="0"/>
      <p:bldP spid="1099824" grpId="0" animBg="1"/>
      <p:bldP spid="1099825" grpId="0" animBg="1"/>
      <p:bldP spid="1099826" grpId="0" animBg="1"/>
      <p:bldP spid="1099827" grpId="0" animBg="1"/>
      <p:bldP spid="10998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numero diapositiva 1">
            <a:extLst>
              <a:ext uri="{FF2B5EF4-FFF2-40B4-BE49-F238E27FC236}">
                <a16:creationId xmlns:a16="http://schemas.microsoft.com/office/drawing/2014/main" id="{D28C2C78-7BC2-4DF2-80C3-BFE33B1A17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D70405-6AE1-4495-BC58-15CA71B94F1D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2771" name="Segnaposto numero diapositiva 3">
            <a:extLst>
              <a:ext uri="{FF2B5EF4-FFF2-40B4-BE49-F238E27FC236}">
                <a16:creationId xmlns:a16="http://schemas.microsoft.com/office/drawing/2014/main" id="{9C5B8D96-7640-4E9D-9A2D-F94B0ECDF48E}"/>
              </a:ext>
            </a:extLst>
          </p:cNvPr>
          <p:cNvSpPr txBox="1">
            <a:spLocks noGrp="1"/>
          </p:cNvSpPr>
          <p:nvPr/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60E23F6-5C18-414A-A58B-AF156B6FD533}" type="slidenum">
              <a:rPr lang="it-IT" altLang="it-IT" sz="2600" b="1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27</a:t>
            </a:fld>
            <a:endParaRPr lang="it-IT" altLang="it-IT" sz="2600" b="1">
              <a:solidFill>
                <a:schemeClr val="bg1"/>
              </a:solidFill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CAFEB669-E79D-49E4-87EC-7012CD91D3F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Figura 10. </a:t>
            </a:r>
            <a:r>
              <a:rPr lang="it-IT" altLang="it-IT" i="1" dirty="0">
                <a:solidFill>
                  <a:srgbClr val="FF3300"/>
                </a:solidFill>
                <a:cs typeface="Times New Roman" panose="02020603050405020304" pitchFamily="18" charset="0"/>
              </a:rPr>
              <a:t>– </a:t>
            </a:r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Politica monetaria totalmente inefficace</a:t>
            </a:r>
            <a:endParaRPr lang="it-IT" altLang="it-IT" dirty="0">
              <a:solidFill>
                <a:srgbClr val="FF3300"/>
              </a:solidFill>
            </a:endParaRPr>
          </a:p>
        </p:txBody>
      </p:sp>
      <p:sp>
        <p:nvSpPr>
          <p:cNvPr id="35863" name="Text Box 9">
            <a:extLst>
              <a:ext uri="{FF2B5EF4-FFF2-40B4-BE49-F238E27FC236}">
                <a16:creationId xmlns:a16="http://schemas.microsoft.com/office/drawing/2014/main" id="{B687EBE1-8145-4141-B730-D71D6327A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488" y="2506663"/>
            <a:ext cx="11366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</a:p>
        </p:txBody>
      </p:sp>
      <p:sp>
        <p:nvSpPr>
          <p:cNvPr id="35864" name="Text Box 11">
            <a:extLst>
              <a:ext uri="{FF2B5EF4-FFF2-40B4-BE49-F238E27FC236}">
                <a16:creationId xmlns:a16="http://schemas.microsoft.com/office/drawing/2014/main" id="{A20EB17E-31B8-46FA-BAD7-39881FEAF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05200"/>
            <a:ext cx="876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0</a:t>
            </a:r>
            <a:endParaRPr lang="it-IT" altLang="it-IT" sz="1400" b="1"/>
          </a:p>
        </p:txBody>
      </p:sp>
      <p:sp>
        <p:nvSpPr>
          <p:cNvPr id="35865" name="Line 16">
            <a:extLst>
              <a:ext uri="{FF2B5EF4-FFF2-40B4-BE49-F238E27FC236}">
                <a16:creationId xmlns:a16="http://schemas.microsoft.com/office/drawing/2014/main" id="{985702F1-455F-4191-8BEB-2F382A7E7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6088" y="3597275"/>
            <a:ext cx="1560512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66" name="Text Box 17">
            <a:extLst>
              <a:ext uri="{FF2B5EF4-FFF2-40B4-BE49-F238E27FC236}">
                <a16:creationId xmlns:a16="http://schemas.microsoft.com/office/drawing/2014/main" id="{07F593CB-89C3-4C66-85C1-A721AC02B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67088"/>
            <a:ext cx="11699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5867" name="Line 19">
            <a:extLst>
              <a:ext uri="{FF2B5EF4-FFF2-40B4-BE49-F238E27FC236}">
                <a16:creationId xmlns:a16="http://schemas.microsoft.com/office/drawing/2014/main" id="{6F606255-5CA9-4665-A3DF-FDBF09C76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7700" y="2700338"/>
            <a:ext cx="2620963" cy="1858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" name="Group 24">
            <a:extLst>
              <a:ext uri="{FF2B5EF4-FFF2-40B4-BE49-F238E27FC236}">
                <a16:creationId xmlns:a16="http://schemas.microsoft.com/office/drawing/2014/main" id="{267DFBE3-804C-45ED-B9FC-D8108D64F6DC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414588"/>
            <a:ext cx="5080000" cy="3897312"/>
            <a:chOff x="1680" y="1521"/>
            <a:chExt cx="3200" cy="2455"/>
          </a:xfrm>
        </p:grpSpPr>
        <p:sp>
          <p:nvSpPr>
            <p:cNvPr id="32792" name="Text Box 4">
              <a:extLst>
                <a:ext uri="{FF2B5EF4-FFF2-40B4-BE49-F238E27FC236}">
                  <a16:creationId xmlns:a16="http://schemas.microsoft.com/office/drawing/2014/main" id="{7031C5C5-ECDD-4A44-AAA7-4CB91E6C10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638"/>
              <a:ext cx="3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32793" name="Text Box 6">
              <a:extLst>
                <a:ext uri="{FF2B5EF4-FFF2-40B4-BE49-F238E27FC236}">
                  <a16:creationId xmlns:a16="http://schemas.microsoft.com/office/drawing/2014/main" id="{DC0F3546-EA5C-4E06-BE2E-376EFF292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8" y="1563"/>
              <a:ext cx="73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32794" name="Text Box 7">
              <a:extLst>
                <a:ext uri="{FF2B5EF4-FFF2-40B4-BE49-F238E27FC236}">
                  <a16:creationId xmlns:a16="http://schemas.microsoft.com/office/drawing/2014/main" id="{254967C3-DD95-4BC1-9ABC-ECED318F50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3" y="3646"/>
              <a:ext cx="50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32795" name="Freeform 20">
              <a:extLst>
                <a:ext uri="{FF2B5EF4-FFF2-40B4-BE49-F238E27FC236}">
                  <a16:creationId xmlns:a16="http://schemas.microsoft.com/office/drawing/2014/main" id="{8863351B-ED3B-4279-BE92-A5B338430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6" y="1521"/>
              <a:ext cx="2763" cy="2114"/>
            </a:xfrm>
            <a:custGeom>
              <a:avLst/>
              <a:gdLst>
                <a:gd name="T0" fmla="*/ 0 w 3180"/>
                <a:gd name="T1" fmla="*/ 0 h 2573"/>
                <a:gd name="T2" fmla="*/ 0 w 3180"/>
                <a:gd name="T3" fmla="*/ 1172 h 2573"/>
                <a:gd name="T4" fmla="*/ 1812 w 3180"/>
                <a:gd name="T5" fmla="*/ 1172 h 2573"/>
                <a:gd name="T6" fmla="*/ 0 60000 65536"/>
                <a:gd name="T7" fmla="*/ 0 60000 65536"/>
                <a:gd name="T8" fmla="*/ 0 60000 65536"/>
                <a:gd name="T9" fmla="*/ 0 w 3180"/>
                <a:gd name="T10" fmla="*/ 0 h 2573"/>
                <a:gd name="T11" fmla="*/ 3180 w 3180"/>
                <a:gd name="T12" fmla="*/ 2573 h 25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0" h="2573">
                  <a:moveTo>
                    <a:pt x="0" y="0"/>
                  </a:moveTo>
                  <a:lnTo>
                    <a:pt x="0" y="2573"/>
                  </a:lnTo>
                  <a:lnTo>
                    <a:pt x="3180" y="257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5851" name="Text Box 5">
            <a:extLst>
              <a:ext uri="{FF2B5EF4-FFF2-40B4-BE49-F238E27FC236}">
                <a16:creationId xmlns:a16="http://schemas.microsoft.com/office/drawing/2014/main" id="{10A20AAE-F89B-436E-878C-C3A3865DB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5788025"/>
            <a:ext cx="884237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5852" name="Text Box 8">
            <a:extLst>
              <a:ext uri="{FF2B5EF4-FFF2-40B4-BE49-F238E27FC236}">
                <a16:creationId xmlns:a16="http://schemas.microsoft.com/office/drawing/2014/main" id="{123D0A6D-FBF0-4339-8C46-9033BC061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224338"/>
            <a:ext cx="11699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sp>
        <p:nvSpPr>
          <p:cNvPr id="35853" name="Line 10">
            <a:extLst>
              <a:ext uri="{FF2B5EF4-FFF2-40B4-BE49-F238E27FC236}">
                <a16:creationId xmlns:a16="http://schemas.microsoft.com/office/drawing/2014/main" id="{CD87A54A-63DD-4539-BFE9-6F6A26CD53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30725" y="2705100"/>
            <a:ext cx="0" cy="30718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54" name="Text Box 12">
            <a:extLst>
              <a:ext uri="{FF2B5EF4-FFF2-40B4-BE49-F238E27FC236}">
                <a16:creationId xmlns:a16="http://schemas.microsoft.com/office/drawing/2014/main" id="{33B4379A-1BB4-4F45-808D-43C77EC26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343400"/>
            <a:ext cx="8604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1</a:t>
            </a:r>
            <a:endParaRPr lang="it-IT" altLang="it-IT" sz="1400" b="1"/>
          </a:p>
        </p:txBody>
      </p:sp>
      <p:sp>
        <p:nvSpPr>
          <p:cNvPr id="35855" name="Text Box 13">
            <a:extLst>
              <a:ext uri="{FF2B5EF4-FFF2-40B4-BE49-F238E27FC236}">
                <a16:creationId xmlns:a16="http://schemas.microsoft.com/office/drawing/2014/main" id="{E716D824-0B1D-4820-87D2-910DB3438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713" y="2362200"/>
            <a:ext cx="9255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</a:t>
            </a:r>
          </a:p>
        </p:txBody>
      </p:sp>
      <p:sp>
        <p:nvSpPr>
          <p:cNvPr id="35856" name="Text Box 14">
            <a:extLst>
              <a:ext uri="{FF2B5EF4-FFF2-40B4-BE49-F238E27FC236}">
                <a16:creationId xmlns:a16="http://schemas.microsoft.com/office/drawing/2014/main" id="{221E816C-6ACE-40D6-B1D7-2A011F81F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75" y="3222625"/>
            <a:ext cx="8778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  <a:r>
              <a:rPr lang="it-IT" altLang="it-IT" sz="1400" b="1" i="1">
                <a:sym typeface="Symbol" panose="05050102010706020507" pitchFamily="18" charset="2"/>
              </a:rPr>
              <a:t></a:t>
            </a:r>
            <a:endParaRPr lang="it-IT" altLang="it-IT" sz="1400" b="1" i="1"/>
          </a:p>
        </p:txBody>
      </p:sp>
      <p:sp>
        <p:nvSpPr>
          <p:cNvPr id="35857" name="Line 15">
            <a:extLst>
              <a:ext uri="{FF2B5EF4-FFF2-40B4-BE49-F238E27FC236}">
                <a16:creationId xmlns:a16="http://schemas.microsoft.com/office/drawing/2014/main" id="{A5B39A83-1160-47B5-8F49-F57F5DF1B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4368800"/>
            <a:ext cx="153035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58" name="Line 18">
            <a:extLst>
              <a:ext uri="{FF2B5EF4-FFF2-40B4-BE49-F238E27FC236}">
                <a16:creationId xmlns:a16="http://schemas.microsoft.com/office/drawing/2014/main" id="{F4E2E924-4C56-43E8-8CF5-14EA911B20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8350" y="3368675"/>
            <a:ext cx="2620963" cy="1857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3" name="Group 25">
            <a:extLst>
              <a:ext uri="{FF2B5EF4-FFF2-40B4-BE49-F238E27FC236}">
                <a16:creationId xmlns:a16="http://schemas.microsoft.com/office/drawing/2014/main" id="{5A9DB32F-7E89-4916-9FCC-84A3C0219A46}"/>
              </a:ext>
            </a:extLst>
          </p:cNvPr>
          <p:cNvGrpSpPr>
            <a:grpSpLocks/>
          </p:cNvGrpSpPr>
          <p:nvPr/>
        </p:nvGrpSpPr>
        <p:grpSpPr bwMode="auto">
          <a:xfrm>
            <a:off x="5635625" y="5638800"/>
            <a:ext cx="808038" cy="762000"/>
            <a:chOff x="3550" y="3552"/>
            <a:chExt cx="509" cy="480"/>
          </a:xfrm>
        </p:grpSpPr>
        <p:sp>
          <p:nvSpPr>
            <p:cNvPr id="32790" name="Text Box 21">
              <a:extLst>
                <a:ext uri="{FF2B5EF4-FFF2-40B4-BE49-F238E27FC236}">
                  <a16:creationId xmlns:a16="http://schemas.microsoft.com/office/drawing/2014/main" id="{204D1D01-5822-4094-9DCB-115F811B3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0" y="3639"/>
              <a:ext cx="504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  <a:r>
                <a:rPr lang="it-IT" altLang="it-IT" sz="1400" b="1" i="1" baseline="-25000"/>
                <a:t>P</a:t>
              </a:r>
              <a:endParaRPr lang="it-IT" altLang="it-IT" sz="1400" b="1" i="1"/>
            </a:p>
          </p:txBody>
        </p:sp>
        <p:sp>
          <p:nvSpPr>
            <p:cNvPr id="32791" name="Text Box 22">
              <a:extLst>
                <a:ext uri="{FF2B5EF4-FFF2-40B4-BE49-F238E27FC236}">
                  <a16:creationId xmlns:a16="http://schemas.microsoft.com/office/drawing/2014/main" id="{F76D615C-01BD-4834-A790-A8EC6054A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552"/>
              <a:ext cx="50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GB" altLang="it-IT" sz="1400" b="1" i="1"/>
            </a:p>
          </p:txBody>
        </p:sp>
      </p:grpSp>
      <p:sp>
        <p:nvSpPr>
          <p:cNvPr id="1101849" name="Oval 25">
            <a:extLst>
              <a:ext uri="{FF2B5EF4-FFF2-40B4-BE49-F238E27FC236}">
                <a16:creationId xmlns:a16="http://schemas.microsoft.com/office/drawing/2014/main" id="{86B08987-1D82-4633-B002-61573C8BDC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4525" y="5721350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01850" name="Text Box 26">
            <a:extLst>
              <a:ext uri="{FF2B5EF4-FFF2-40B4-BE49-F238E27FC236}">
                <a16:creationId xmlns:a16="http://schemas.microsoft.com/office/drawing/2014/main" id="{3FB77484-3499-4E25-95CD-3687AC221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2708275"/>
            <a:ext cx="1079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b="1" i="1">
                <a:latin typeface="Symbol" panose="05050102010706020507" pitchFamily="18" charset="2"/>
              </a:rPr>
              <a:t>d</a:t>
            </a:r>
            <a:r>
              <a:rPr lang="en-GB" altLang="it-IT"/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1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10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5863" grpId="0"/>
      <p:bldP spid="35864" grpId="0"/>
      <p:bldP spid="35866" grpId="0"/>
      <p:bldP spid="35851" grpId="0"/>
      <p:bldP spid="35852" grpId="0"/>
      <p:bldP spid="35855" grpId="0"/>
      <p:bldP spid="1101849" grpId="0" animBg="1"/>
      <p:bldP spid="11018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numero diapositiva 1">
            <a:extLst>
              <a:ext uri="{FF2B5EF4-FFF2-40B4-BE49-F238E27FC236}">
                <a16:creationId xmlns:a16="http://schemas.microsoft.com/office/drawing/2014/main" id="{EDAA2C8D-5DC9-405C-BAEC-89C38F1E43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8F4597-9207-44F1-926D-239628825CF4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3795" name="Segnaposto numero diapositiva 3">
            <a:extLst>
              <a:ext uri="{FF2B5EF4-FFF2-40B4-BE49-F238E27FC236}">
                <a16:creationId xmlns:a16="http://schemas.microsoft.com/office/drawing/2014/main" id="{4E3BB981-2D6F-488A-ACF6-1F6E794451C8}"/>
              </a:ext>
            </a:extLst>
          </p:cNvPr>
          <p:cNvSpPr txBox="1">
            <a:spLocks noGrp="1"/>
          </p:cNvSpPr>
          <p:nvPr/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1DCFBA6-5F25-4887-949F-9DFAE0D55CBC}" type="slidenum">
              <a:rPr lang="it-IT" altLang="it-IT" sz="2600" b="1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28</a:t>
            </a:fld>
            <a:endParaRPr lang="it-IT" altLang="it-IT" sz="2600" b="1">
              <a:solidFill>
                <a:schemeClr val="bg1"/>
              </a:solidFill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508CE9DD-5B10-4904-B2A9-F32407FA322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Figura 10bis. </a:t>
            </a:r>
            <a:r>
              <a:rPr lang="it-IT" altLang="it-IT" i="1" dirty="0">
                <a:solidFill>
                  <a:srgbClr val="FF3300"/>
                </a:solidFill>
                <a:cs typeface="Times New Roman" panose="02020603050405020304" pitchFamily="18" charset="0"/>
              </a:rPr>
              <a:t>– </a:t>
            </a:r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Politica monetaria totalmente efficace</a:t>
            </a:r>
          </a:p>
        </p:txBody>
      </p:sp>
      <p:sp>
        <p:nvSpPr>
          <p:cNvPr id="33811" name="Text Box 12">
            <a:extLst>
              <a:ext uri="{FF2B5EF4-FFF2-40B4-BE49-F238E27FC236}">
                <a16:creationId xmlns:a16="http://schemas.microsoft.com/office/drawing/2014/main" id="{9EC44FDE-A7AC-408C-8570-F1214A0B7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4267200"/>
            <a:ext cx="91598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E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3813" name="Text Box 4">
            <a:extLst>
              <a:ext uri="{FF2B5EF4-FFF2-40B4-BE49-F238E27FC236}">
                <a16:creationId xmlns:a16="http://schemas.microsoft.com/office/drawing/2014/main" id="{849DBA2A-698A-4AF4-8051-C363C82DA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6035675"/>
            <a:ext cx="9842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3814" name="Text Box 7">
            <a:extLst>
              <a:ext uri="{FF2B5EF4-FFF2-40B4-BE49-F238E27FC236}">
                <a16:creationId xmlns:a16="http://schemas.microsoft.com/office/drawing/2014/main" id="{FB2BE0EB-806C-4FAF-8F47-4F4BD06F6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365625"/>
            <a:ext cx="12223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3815" name="Text Box 8">
            <a:extLst>
              <a:ext uri="{FF2B5EF4-FFF2-40B4-BE49-F238E27FC236}">
                <a16:creationId xmlns:a16="http://schemas.microsoft.com/office/drawing/2014/main" id="{5076E0C2-BAFA-499B-B4D5-F1C82FED5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365625"/>
            <a:ext cx="1254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</a:t>
            </a:r>
          </a:p>
        </p:txBody>
      </p:sp>
      <p:sp>
        <p:nvSpPr>
          <p:cNvPr id="33816" name="Line 9">
            <a:extLst>
              <a:ext uri="{FF2B5EF4-FFF2-40B4-BE49-F238E27FC236}">
                <a16:creationId xmlns:a16="http://schemas.microsoft.com/office/drawing/2014/main" id="{805A4101-2EE9-4014-8FC0-7E0BCDCDDD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7538" y="3213100"/>
            <a:ext cx="2278062" cy="2157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18" name="Text Box 13">
            <a:extLst>
              <a:ext uri="{FF2B5EF4-FFF2-40B4-BE49-F238E27FC236}">
                <a16:creationId xmlns:a16="http://schemas.microsoft.com/office/drawing/2014/main" id="{B7500179-9B27-43E6-907A-7DFB217C6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068638"/>
            <a:ext cx="8826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</a:p>
        </p:txBody>
      </p:sp>
      <p:sp>
        <p:nvSpPr>
          <p:cNvPr id="33809" name="Text Box 14">
            <a:extLst>
              <a:ext uri="{FF2B5EF4-FFF2-40B4-BE49-F238E27FC236}">
                <a16:creationId xmlns:a16="http://schemas.microsoft.com/office/drawing/2014/main" id="{FEE180F5-D7A6-4548-AFEB-02C6ED654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141663"/>
            <a:ext cx="8905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 </a:t>
            </a:r>
            <a:r>
              <a:rPr lang="it-IT" altLang="it-IT" sz="1400" b="1" i="1">
                <a:sym typeface="Symbol" panose="05050102010706020507" pitchFamily="18" charset="2"/>
              </a:rPr>
              <a:t></a:t>
            </a:r>
            <a:endParaRPr lang="it-IT" altLang="it-IT" sz="1400" b="1" i="1"/>
          </a:p>
        </p:txBody>
      </p:sp>
      <p:sp>
        <p:nvSpPr>
          <p:cNvPr id="33810" name="Line 15">
            <a:extLst>
              <a:ext uri="{FF2B5EF4-FFF2-40B4-BE49-F238E27FC236}">
                <a16:creationId xmlns:a16="http://schemas.microsoft.com/office/drawing/2014/main" id="{4FA01D4B-75FF-4BD6-A553-A5C010525B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3357563"/>
            <a:ext cx="1690688" cy="16271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06" name="Text Box 11">
            <a:extLst>
              <a:ext uri="{FF2B5EF4-FFF2-40B4-BE49-F238E27FC236}">
                <a16:creationId xmlns:a16="http://schemas.microsoft.com/office/drawing/2014/main" id="{4EEBDDD8-26CA-4CFB-A754-6164375CA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3925888"/>
            <a:ext cx="99218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1</a:t>
            </a:r>
            <a:endParaRPr lang="it-IT" altLang="it-IT" sz="1400" b="1"/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ADDA9B47-F254-4CE9-B5AD-E88A4B8D60FF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438400"/>
            <a:ext cx="5127625" cy="4113213"/>
            <a:chOff x="1680" y="1536"/>
            <a:chExt cx="3230" cy="2591"/>
          </a:xfrm>
        </p:grpSpPr>
        <p:sp>
          <p:nvSpPr>
            <p:cNvPr id="3" name="Text Box 5">
              <a:extLst>
                <a:ext uri="{FF2B5EF4-FFF2-40B4-BE49-F238E27FC236}">
                  <a16:creationId xmlns:a16="http://schemas.microsoft.com/office/drawing/2014/main" id="{FEE4C98F-F1CB-4C45-A6B6-6D47ED7BB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1573"/>
              <a:ext cx="77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6B288231-052C-4B35-8BD0-0FB773205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1" y="3802"/>
              <a:ext cx="60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5" name="Text Box 19">
              <a:extLst>
                <a:ext uri="{FF2B5EF4-FFF2-40B4-BE49-F238E27FC236}">
                  <a16:creationId xmlns:a16="http://schemas.microsoft.com/office/drawing/2014/main" id="{14EEC147-2D03-400A-895C-F1F9386E33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782"/>
              <a:ext cx="64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6" name="Freeform 20">
              <a:extLst>
                <a:ext uri="{FF2B5EF4-FFF2-40B4-BE49-F238E27FC236}">
                  <a16:creationId xmlns:a16="http://schemas.microsoft.com/office/drawing/2014/main" id="{D0CD3831-518A-424B-9274-EA864E358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536"/>
              <a:ext cx="2764" cy="2256"/>
            </a:xfrm>
            <a:custGeom>
              <a:avLst/>
              <a:gdLst>
                <a:gd name="T0" fmla="*/ 0 w 3590"/>
                <a:gd name="T1" fmla="*/ 0 h 3200"/>
                <a:gd name="T2" fmla="*/ 0 w 3590"/>
                <a:gd name="T3" fmla="*/ 790 h 3200"/>
                <a:gd name="T4" fmla="*/ 1261 w 3590"/>
                <a:gd name="T5" fmla="*/ 790 h 3200"/>
                <a:gd name="T6" fmla="*/ 0 60000 65536"/>
                <a:gd name="T7" fmla="*/ 0 60000 65536"/>
                <a:gd name="T8" fmla="*/ 0 60000 65536"/>
                <a:gd name="T9" fmla="*/ 0 w 3590"/>
                <a:gd name="T10" fmla="*/ 0 h 3200"/>
                <a:gd name="T11" fmla="*/ 3590 w 3590"/>
                <a:gd name="T12" fmla="*/ 3200 h 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90" h="3200">
                  <a:moveTo>
                    <a:pt x="0" y="0"/>
                  </a:moveTo>
                  <a:lnTo>
                    <a:pt x="0" y="3200"/>
                  </a:lnTo>
                  <a:lnTo>
                    <a:pt x="3590" y="320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73493" name="Text Box 21">
            <a:extLst>
              <a:ext uri="{FF2B5EF4-FFF2-40B4-BE49-F238E27FC236}">
                <a16:creationId xmlns:a16="http://schemas.microsoft.com/office/drawing/2014/main" id="{7BEF2B5D-644B-47C3-B0E7-BB65DFCBB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6035675"/>
            <a:ext cx="9667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P</a:t>
            </a:r>
            <a:endParaRPr lang="it-IT" altLang="it-IT" sz="1400" b="1" i="1"/>
          </a:p>
        </p:txBody>
      </p:sp>
      <p:sp>
        <p:nvSpPr>
          <p:cNvPr id="1128467" name="Oval 19">
            <a:extLst>
              <a:ext uri="{FF2B5EF4-FFF2-40B4-BE49-F238E27FC236}">
                <a16:creationId xmlns:a16="http://schemas.microsoft.com/office/drawing/2014/main" id="{27CB09C0-AAF2-4A3A-B334-008451210A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72113" y="5973763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28468" name="Text Box 20">
            <a:extLst>
              <a:ext uri="{FF2B5EF4-FFF2-40B4-BE49-F238E27FC236}">
                <a16:creationId xmlns:a16="http://schemas.microsoft.com/office/drawing/2014/main" id="{27BEB91B-9652-4282-8321-66F15E2A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492375"/>
            <a:ext cx="14398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b="1" i="1">
                <a:latin typeface="Symbol" panose="05050102010706020507" pitchFamily="18" charset="2"/>
              </a:rPr>
              <a:t>d</a:t>
            </a:r>
            <a:r>
              <a:rPr lang="en-GB" altLang="it-IT"/>
              <a:t> = infinito</a:t>
            </a:r>
          </a:p>
        </p:txBody>
      </p:sp>
      <p:sp>
        <p:nvSpPr>
          <p:cNvPr id="1128469" name="Line 21">
            <a:extLst>
              <a:ext uri="{FF2B5EF4-FFF2-40B4-BE49-F238E27FC236}">
                <a16:creationId xmlns:a16="http://schemas.microsoft.com/office/drawing/2014/main" id="{C6090E38-BC13-4442-AAAC-0AB1A77E55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6238" y="4292600"/>
            <a:ext cx="4103687" cy="714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8470" name="Line 22">
            <a:extLst>
              <a:ext uri="{FF2B5EF4-FFF2-40B4-BE49-F238E27FC236}">
                <a16:creationId xmlns:a16="http://schemas.microsoft.com/office/drawing/2014/main" id="{7D477E51-F0FE-4C1E-8BC3-C807CCF00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4365625"/>
            <a:ext cx="0" cy="165576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8471" name="Line 23">
            <a:extLst>
              <a:ext uri="{FF2B5EF4-FFF2-40B4-BE49-F238E27FC236}">
                <a16:creationId xmlns:a16="http://schemas.microsoft.com/office/drawing/2014/main" id="{02C64B17-5937-469E-8CE0-32771B1E0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625" y="4340225"/>
            <a:ext cx="0" cy="165576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87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112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2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811" grpId="0"/>
      <p:bldP spid="33814" grpId="0"/>
      <p:bldP spid="33815" grpId="0"/>
      <p:bldP spid="33818" grpId="0"/>
      <p:bldP spid="33809" grpId="0"/>
      <p:bldP spid="33806" grpId="0"/>
      <p:bldP spid="873493" grpId="0"/>
      <p:bldP spid="1128467" grpId="0" animBg="1"/>
      <p:bldP spid="112846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numero diapositiva 1">
            <a:extLst>
              <a:ext uri="{FF2B5EF4-FFF2-40B4-BE49-F238E27FC236}">
                <a16:creationId xmlns:a16="http://schemas.microsoft.com/office/drawing/2014/main" id="{2A6D59EE-7740-4DB9-A892-9DA233F300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F1C1F4-F48F-4F0A-8598-4052B0D285D7}" type="slidenum">
              <a:rPr lang="it-IT" altLang="it-IT" sz="2600">
                <a:solidFill>
                  <a:schemeClr val="bg1"/>
                </a:solidFill>
              </a:rPr>
              <a:pPr eaLnBrk="1" hangingPunct="1"/>
              <a:t>29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4819" name="Segnaposto numero diapositiva 3">
            <a:extLst>
              <a:ext uri="{FF2B5EF4-FFF2-40B4-BE49-F238E27FC236}">
                <a16:creationId xmlns:a16="http://schemas.microsoft.com/office/drawing/2014/main" id="{3DA80C9B-D2D3-4072-9BDA-1FCE03310FCF}"/>
              </a:ext>
            </a:extLst>
          </p:cNvPr>
          <p:cNvSpPr txBox="1">
            <a:spLocks noGrp="1"/>
          </p:cNvSpPr>
          <p:nvPr/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D1D20D4F-0CC5-4CBC-8B8F-E1AA2A03D68D}" type="slidenum">
              <a:rPr lang="it-IT" altLang="it-IT" sz="2600" b="1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it-IT" altLang="it-IT" sz="2600" b="1">
              <a:solidFill>
                <a:schemeClr val="bg1"/>
              </a:solidFill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BED57285-6AB1-4D1F-B008-23C1389188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1557338"/>
            <a:ext cx="7275512" cy="431800"/>
          </a:xfrm>
        </p:spPr>
        <p:txBody>
          <a:bodyPr/>
          <a:lstStyle/>
          <a:p>
            <a:pPr eaLnBrk="1" hangingPunct="1"/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Figura 11.</a:t>
            </a:r>
            <a:r>
              <a:rPr lang="it-IT" altLang="it-IT" i="1" dirty="0">
                <a:solidFill>
                  <a:srgbClr val="FF3300"/>
                </a:solidFill>
                <a:cs typeface="Times New Roman" panose="02020603050405020304" pitchFamily="18" charset="0"/>
              </a:rPr>
              <a:t> – </a:t>
            </a:r>
            <a:r>
              <a:rPr lang="it-IT" altLang="it-IT" dirty="0">
                <a:solidFill>
                  <a:srgbClr val="FF3300"/>
                </a:solidFill>
                <a:cs typeface="Times New Roman" panose="02020603050405020304" pitchFamily="18" charset="0"/>
              </a:rPr>
              <a:t>Politiche monetarie con differente grado di efficacia</a:t>
            </a:r>
          </a:p>
        </p:txBody>
      </p:sp>
      <p:sp>
        <p:nvSpPr>
          <p:cNvPr id="36909" name="Text Box 7">
            <a:extLst>
              <a:ext uri="{FF2B5EF4-FFF2-40B4-BE49-F238E27FC236}">
                <a16:creationId xmlns:a16="http://schemas.microsoft.com/office/drawing/2014/main" id="{E4BBB8FC-EBB1-442A-9DFD-E09AC8C45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114800"/>
            <a:ext cx="7747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1</a:t>
            </a:r>
            <a:endParaRPr lang="it-IT" altLang="it-IT" sz="1400" b="1"/>
          </a:p>
        </p:txBody>
      </p:sp>
      <p:sp>
        <p:nvSpPr>
          <p:cNvPr id="36911" name="Text Box 16">
            <a:extLst>
              <a:ext uri="{FF2B5EF4-FFF2-40B4-BE49-F238E27FC236}">
                <a16:creationId xmlns:a16="http://schemas.microsoft.com/office/drawing/2014/main" id="{80D578B6-AE74-4773-AF84-3DF6FE0A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276600"/>
            <a:ext cx="7381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  <a:r>
              <a:rPr lang="it-IT" altLang="it-IT" sz="1400" b="1" i="1">
                <a:sym typeface="Symbol" panose="05050102010706020507" pitchFamily="18" charset="2"/>
              </a:rPr>
              <a:t></a:t>
            </a:r>
          </a:p>
        </p:txBody>
      </p:sp>
      <p:sp>
        <p:nvSpPr>
          <p:cNvPr id="36912" name="Line 21">
            <a:extLst>
              <a:ext uri="{FF2B5EF4-FFF2-40B4-BE49-F238E27FC236}">
                <a16:creationId xmlns:a16="http://schemas.microsoft.com/office/drawing/2014/main" id="{645F941F-60BE-4E21-8127-746DCD6BAA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13113" y="4313238"/>
            <a:ext cx="0" cy="149542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913" name="Line 27">
            <a:extLst>
              <a:ext uri="{FF2B5EF4-FFF2-40B4-BE49-F238E27FC236}">
                <a16:creationId xmlns:a16="http://schemas.microsoft.com/office/drawing/2014/main" id="{9AE5F2C9-0AF1-4B71-823B-827568B3D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0450" y="3440113"/>
            <a:ext cx="1792288" cy="19446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914" name="Line 33">
            <a:extLst>
              <a:ext uri="{FF2B5EF4-FFF2-40B4-BE49-F238E27FC236}">
                <a16:creationId xmlns:a16="http://schemas.microsoft.com/office/drawing/2014/main" id="{830820FE-BC86-4911-BFB9-2C3C5021F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4175" y="4308475"/>
            <a:ext cx="1660525" cy="11113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915" name="Text Box 37">
            <a:extLst>
              <a:ext uri="{FF2B5EF4-FFF2-40B4-BE49-F238E27FC236}">
                <a16:creationId xmlns:a16="http://schemas.microsoft.com/office/drawing/2014/main" id="{4D38DF65-682F-4E0E-9D84-0ED47AABC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388" y="4065588"/>
            <a:ext cx="773112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sp>
        <p:nvSpPr>
          <p:cNvPr id="36916" name="Text Box 38">
            <a:extLst>
              <a:ext uri="{FF2B5EF4-FFF2-40B4-BE49-F238E27FC236}">
                <a16:creationId xmlns:a16="http://schemas.microsoft.com/office/drawing/2014/main" id="{0FF5BD83-8D28-4759-9524-D713C1D2D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5830888"/>
            <a:ext cx="8270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sp>
        <p:nvSpPr>
          <p:cNvPr id="36900" name="Text Box 6">
            <a:extLst>
              <a:ext uri="{FF2B5EF4-FFF2-40B4-BE49-F238E27FC236}">
                <a16:creationId xmlns:a16="http://schemas.microsoft.com/office/drawing/2014/main" id="{566AFD43-65A0-4BD9-9629-82F730A96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3659188"/>
            <a:ext cx="7762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0</a:t>
            </a:r>
            <a:endParaRPr lang="it-IT" altLang="it-IT" sz="1400" b="1"/>
          </a:p>
        </p:txBody>
      </p:sp>
      <p:sp>
        <p:nvSpPr>
          <p:cNvPr id="36901" name="Line 15">
            <a:extLst>
              <a:ext uri="{FF2B5EF4-FFF2-40B4-BE49-F238E27FC236}">
                <a16:creationId xmlns:a16="http://schemas.microsoft.com/office/drawing/2014/main" id="{B8FB30E8-6CE2-426B-A1F0-B54440691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2925" y="3690938"/>
            <a:ext cx="2692400" cy="1133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902" name="Text Box 19">
            <a:extLst>
              <a:ext uri="{FF2B5EF4-FFF2-40B4-BE49-F238E27FC236}">
                <a16:creationId xmlns:a16="http://schemas.microsoft.com/office/drawing/2014/main" id="{B9E18700-3601-4826-92FE-006BF5DB4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4813300"/>
            <a:ext cx="9921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 </a:t>
            </a:r>
          </a:p>
        </p:txBody>
      </p:sp>
      <p:sp>
        <p:nvSpPr>
          <p:cNvPr id="36903" name="Line 22">
            <a:extLst>
              <a:ext uri="{FF2B5EF4-FFF2-40B4-BE49-F238E27FC236}">
                <a16:creationId xmlns:a16="http://schemas.microsoft.com/office/drawing/2014/main" id="{2D37B8D9-2E48-4AC8-8232-237DC9A66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8450" y="4117975"/>
            <a:ext cx="0" cy="16922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904" name="Line 23">
            <a:extLst>
              <a:ext uri="{FF2B5EF4-FFF2-40B4-BE49-F238E27FC236}">
                <a16:creationId xmlns:a16="http://schemas.microsoft.com/office/drawing/2014/main" id="{71DA6E63-B153-4AC3-BB8A-BF428FC3C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3700" y="4110038"/>
            <a:ext cx="1187450" cy="7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905" name="Line 28">
            <a:extLst>
              <a:ext uri="{FF2B5EF4-FFF2-40B4-BE49-F238E27FC236}">
                <a16:creationId xmlns:a16="http://schemas.microsoft.com/office/drawing/2014/main" id="{5929965B-F141-4BBF-AD10-6DC0D71596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5800" y="3125788"/>
            <a:ext cx="1795463" cy="19415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906" name="Text Box 30">
            <a:extLst>
              <a:ext uri="{FF2B5EF4-FFF2-40B4-BE49-F238E27FC236}">
                <a16:creationId xmlns:a16="http://schemas.microsoft.com/office/drawing/2014/main" id="{6E06E256-2958-4F7B-B9DC-82C66AF02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71800"/>
            <a:ext cx="7381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</a:p>
        </p:txBody>
      </p:sp>
      <p:sp>
        <p:nvSpPr>
          <p:cNvPr id="36907" name="Text Box 36">
            <a:extLst>
              <a:ext uri="{FF2B5EF4-FFF2-40B4-BE49-F238E27FC236}">
                <a16:creationId xmlns:a16="http://schemas.microsoft.com/office/drawing/2014/main" id="{CB77754D-8B51-4319-A42C-986019B56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816350"/>
            <a:ext cx="7747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6908" name="Text Box 39">
            <a:extLst>
              <a:ext uri="{FF2B5EF4-FFF2-40B4-BE49-F238E27FC236}">
                <a16:creationId xmlns:a16="http://schemas.microsoft.com/office/drawing/2014/main" id="{41B31686-FBEE-43AC-BA6E-2F41B5C76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5822950"/>
            <a:ext cx="87788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6891" name="Text Box 8">
            <a:extLst>
              <a:ext uri="{FF2B5EF4-FFF2-40B4-BE49-F238E27FC236}">
                <a16:creationId xmlns:a16="http://schemas.microsoft.com/office/drawing/2014/main" id="{55D4687F-2A61-4F57-A986-55AA298EA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3" y="3868738"/>
            <a:ext cx="77628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0</a:t>
            </a:r>
            <a:endParaRPr lang="it-IT" altLang="it-IT" sz="1400" b="1"/>
          </a:p>
        </p:txBody>
      </p:sp>
      <p:sp>
        <p:nvSpPr>
          <p:cNvPr id="36892" name="Line 18">
            <a:extLst>
              <a:ext uri="{FF2B5EF4-FFF2-40B4-BE49-F238E27FC236}">
                <a16:creationId xmlns:a16="http://schemas.microsoft.com/office/drawing/2014/main" id="{423BF211-552F-437A-937C-B7F5E559B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9488" y="3292475"/>
            <a:ext cx="1076325" cy="2266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93" name="Text Box 20">
            <a:extLst>
              <a:ext uri="{FF2B5EF4-FFF2-40B4-BE49-F238E27FC236}">
                <a16:creationId xmlns:a16="http://schemas.microsoft.com/office/drawing/2014/main" id="{F1C54B25-0C73-4CB4-881B-A8FD61DFE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110966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IS</a:t>
            </a:r>
          </a:p>
        </p:txBody>
      </p:sp>
      <p:sp>
        <p:nvSpPr>
          <p:cNvPr id="36894" name="Line 24">
            <a:extLst>
              <a:ext uri="{FF2B5EF4-FFF2-40B4-BE49-F238E27FC236}">
                <a16:creationId xmlns:a16="http://schemas.microsoft.com/office/drawing/2014/main" id="{6EB00DF5-DEAE-494E-A05B-18E79ADD97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1775" y="4416425"/>
            <a:ext cx="6350" cy="1403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95" name="Line 26">
            <a:extLst>
              <a:ext uri="{FF2B5EF4-FFF2-40B4-BE49-F238E27FC236}">
                <a16:creationId xmlns:a16="http://schemas.microsoft.com/office/drawing/2014/main" id="{C6DB16D5-E61B-4022-9F0E-BDB81591CA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7125" y="3165475"/>
            <a:ext cx="855663" cy="2257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96" name="Text Box 29">
            <a:extLst>
              <a:ext uri="{FF2B5EF4-FFF2-40B4-BE49-F238E27FC236}">
                <a16:creationId xmlns:a16="http://schemas.microsoft.com/office/drawing/2014/main" id="{7FCA3B4F-CD80-4CD7-A27C-BD4E90F20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95600"/>
            <a:ext cx="5905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</a:p>
        </p:txBody>
      </p:sp>
      <p:sp>
        <p:nvSpPr>
          <p:cNvPr id="36897" name="Line 34">
            <a:extLst>
              <a:ext uri="{FF2B5EF4-FFF2-40B4-BE49-F238E27FC236}">
                <a16:creationId xmlns:a16="http://schemas.microsoft.com/office/drawing/2014/main" id="{913EB602-8927-4B61-A17F-3FE7A67BB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0038" y="4406900"/>
            <a:ext cx="1228725" cy="952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98" name="Text Box 40">
            <a:extLst>
              <a:ext uri="{FF2B5EF4-FFF2-40B4-BE49-F238E27FC236}">
                <a16:creationId xmlns:a16="http://schemas.microsoft.com/office/drawing/2014/main" id="{09031440-B980-4A4F-85FD-8F274297A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63" y="4124325"/>
            <a:ext cx="7747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6899" name="Text Box 43">
            <a:extLst>
              <a:ext uri="{FF2B5EF4-FFF2-40B4-BE49-F238E27FC236}">
                <a16:creationId xmlns:a16="http://schemas.microsoft.com/office/drawing/2014/main" id="{57435B7D-6147-42FF-B8A1-1012A05D2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813425"/>
            <a:ext cx="681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0</a:t>
            </a:r>
            <a:endParaRPr lang="it-IT" altLang="it-IT" sz="1400" b="1" i="1"/>
          </a:p>
        </p:txBody>
      </p:sp>
      <p:sp>
        <p:nvSpPr>
          <p:cNvPr id="36884" name="Text Box 9">
            <a:extLst>
              <a:ext uri="{FF2B5EF4-FFF2-40B4-BE49-F238E27FC236}">
                <a16:creationId xmlns:a16="http://schemas.microsoft.com/office/drawing/2014/main" id="{0FB9A08B-F186-4472-9D0B-EB84D221B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4667250"/>
            <a:ext cx="774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/>
              <a:t>E</a:t>
            </a:r>
            <a:r>
              <a:rPr lang="it-IT" altLang="it-IT" sz="1400" b="1" baseline="-25000"/>
              <a:t>1</a:t>
            </a:r>
            <a:endParaRPr lang="it-IT" altLang="it-IT" sz="1400" b="1"/>
          </a:p>
        </p:txBody>
      </p:sp>
      <p:sp>
        <p:nvSpPr>
          <p:cNvPr id="36885" name="Text Box 17">
            <a:extLst>
              <a:ext uri="{FF2B5EF4-FFF2-40B4-BE49-F238E27FC236}">
                <a16:creationId xmlns:a16="http://schemas.microsoft.com/office/drawing/2014/main" id="{4F06B76D-B78A-44C9-8FFC-6E664084A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276600"/>
            <a:ext cx="523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LM</a:t>
            </a:r>
            <a:r>
              <a:rPr lang="it-IT" altLang="it-IT" sz="1400" b="1" i="1">
                <a:sym typeface="Symbol" panose="05050102010706020507" pitchFamily="18" charset="2"/>
              </a:rPr>
              <a:t></a:t>
            </a:r>
            <a:endParaRPr lang="it-IT" altLang="it-IT" sz="1400" b="1" i="1"/>
          </a:p>
        </p:txBody>
      </p:sp>
      <p:sp>
        <p:nvSpPr>
          <p:cNvPr id="36886" name="Line 25">
            <a:extLst>
              <a:ext uri="{FF2B5EF4-FFF2-40B4-BE49-F238E27FC236}">
                <a16:creationId xmlns:a16="http://schemas.microsoft.com/office/drawing/2014/main" id="{7AFBBFEF-4325-4BF3-8E83-3674A00E8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8788" y="4872038"/>
            <a:ext cx="0" cy="9302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87" name="Line 35">
            <a:extLst>
              <a:ext uri="{FF2B5EF4-FFF2-40B4-BE49-F238E27FC236}">
                <a16:creationId xmlns:a16="http://schemas.microsoft.com/office/drawing/2014/main" id="{0C2D87EC-7BA4-4176-B10B-556831F87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0988" y="4841875"/>
            <a:ext cx="1435100" cy="952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88" name="Text Box 41">
            <a:extLst>
              <a:ext uri="{FF2B5EF4-FFF2-40B4-BE49-F238E27FC236}">
                <a16:creationId xmlns:a16="http://schemas.microsoft.com/office/drawing/2014/main" id="{84012197-FA07-48E1-AD5C-220AFD58E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63" y="4598988"/>
            <a:ext cx="774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i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sp>
        <p:nvSpPr>
          <p:cNvPr id="36889" name="Text Box 42">
            <a:extLst>
              <a:ext uri="{FF2B5EF4-FFF2-40B4-BE49-F238E27FC236}">
                <a16:creationId xmlns:a16="http://schemas.microsoft.com/office/drawing/2014/main" id="{B5C39749-BDA2-4838-AC9B-918323F2E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4488" y="5819775"/>
            <a:ext cx="6731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i="1"/>
              <a:t>Y</a:t>
            </a:r>
            <a:r>
              <a:rPr lang="it-IT" altLang="it-IT" sz="1400" b="1" i="1" baseline="-25000"/>
              <a:t>1</a:t>
            </a:r>
            <a:endParaRPr lang="it-IT" altLang="it-IT" sz="1400" b="1" i="1"/>
          </a:p>
        </p:txBody>
      </p:sp>
      <p:sp>
        <p:nvSpPr>
          <p:cNvPr id="36890" name="Line 44">
            <a:extLst>
              <a:ext uri="{FF2B5EF4-FFF2-40B4-BE49-F238E27FC236}">
                <a16:creationId xmlns:a16="http://schemas.microsoft.com/office/drawing/2014/main" id="{3075807E-05C3-44D0-8C7C-17F94F0877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475" y="3436938"/>
            <a:ext cx="868363" cy="22971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" name="Group 49">
            <a:extLst>
              <a:ext uri="{FF2B5EF4-FFF2-40B4-BE49-F238E27FC236}">
                <a16:creationId xmlns:a16="http://schemas.microsoft.com/office/drawing/2014/main" id="{29DB5B83-2336-4329-95F3-A2F9C8B21688}"/>
              </a:ext>
            </a:extLst>
          </p:cNvPr>
          <p:cNvGrpSpPr>
            <a:grpSpLocks/>
          </p:cNvGrpSpPr>
          <p:nvPr/>
        </p:nvGrpSpPr>
        <p:grpSpPr bwMode="auto">
          <a:xfrm>
            <a:off x="1455738" y="2743200"/>
            <a:ext cx="3479800" cy="3548063"/>
            <a:chOff x="917" y="1728"/>
            <a:chExt cx="2192" cy="2235"/>
          </a:xfrm>
        </p:grpSpPr>
        <p:sp>
          <p:nvSpPr>
            <p:cNvPr id="34865" name="Text Box 10">
              <a:extLst>
                <a:ext uri="{FF2B5EF4-FFF2-40B4-BE49-F238E27FC236}">
                  <a16:creationId xmlns:a16="http://schemas.microsoft.com/office/drawing/2014/main" id="{D40C0BD8-9B22-4649-ACB5-89942A33E1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" y="3649"/>
              <a:ext cx="21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34866" name="Text Box 12">
              <a:extLst>
                <a:ext uri="{FF2B5EF4-FFF2-40B4-BE49-F238E27FC236}">
                  <a16:creationId xmlns:a16="http://schemas.microsoft.com/office/drawing/2014/main" id="{5CFB4539-5A2E-4921-B9CF-8B209E651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5" y="3676"/>
              <a:ext cx="2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34867" name="Text Box 14">
              <a:extLst>
                <a:ext uri="{FF2B5EF4-FFF2-40B4-BE49-F238E27FC236}">
                  <a16:creationId xmlns:a16="http://schemas.microsoft.com/office/drawing/2014/main" id="{D95D67CD-432C-45A6-B1EB-A98A477F7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7" y="1870"/>
              <a:ext cx="452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34868" name="Freeform 31">
              <a:extLst>
                <a:ext uri="{FF2B5EF4-FFF2-40B4-BE49-F238E27FC236}">
                  <a16:creationId xmlns:a16="http://schemas.microsoft.com/office/drawing/2014/main" id="{67743E44-FCA8-47F8-8C95-C2C37BF17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" y="1734"/>
              <a:ext cx="1972" cy="1921"/>
            </a:xfrm>
            <a:custGeom>
              <a:avLst/>
              <a:gdLst>
                <a:gd name="T0" fmla="*/ 0 w 3180"/>
                <a:gd name="T1" fmla="*/ 0 h 2573"/>
                <a:gd name="T2" fmla="*/ 0 w 3180"/>
                <a:gd name="T3" fmla="*/ 800 h 2573"/>
                <a:gd name="T4" fmla="*/ 470 w 3180"/>
                <a:gd name="T5" fmla="*/ 800 h 2573"/>
                <a:gd name="T6" fmla="*/ 0 60000 65536"/>
                <a:gd name="T7" fmla="*/ 0 60000 65536"/>
                <a:gd name="T8" fmla="*/ 0 60000 65536"/>
                <a:gd name="T9" fmla="*/ 0 w 3180"/>
                <a:gd name="T10" fmla="*/ 0 h 2573"/>
                <a:gd name="T11" fmla="*/ 3180 w 3180"/>
                <a:gd name="T12" fmla="*/ 2573 h 25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0" h="2573">
                  <a:moveTo>
                    <a:pt x="0" y="0"/>
                  </a:moveTo>
                  <a:lnTo>
                    <a:pt x="0" y="2573"/>
                  </a:lnTo>
                  <a:lnTo>
                    <a:pt x="3180" y="257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9" name="Text Box 45">
              <a:extLst>
                <a:ext uri="{FF2B5EF4-FFF2-40B4-BE49-F238E27FC236}">
                  <a16:creationId xmlns:a16="http://schemas.microsoft.com/office/drawing/2014/main" id="{9494AD6F-13C6-41DF-87E4-1D10FFC9F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" y="1728"/>
              <a:ext cx="46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I</a:t>
              </a:r>
            </a:p>
          </p:txBody>
        </p:sp>
      </p:grpSp>
      <p:grpSp>
        <p:nvGrpSpPr>
          <p:cNvPr id="3" name="Group 52">
            <a:extLst>
              <a:ext uri="{FF2B5EF4-FFF2-40B4-BE49-F238E27FC236}">
                <a16:creationId xmlns:a16="http://schemas.microsoft.com/office/drawing/2014/main" id="{84F3A42D-F106-4CDA-847C-90564C2075ED}"/>
              </a:ext>
            </a:extLst>
          </p:cNvPr>
          <p:cNvGrpSpPr>
            <a:grpSpLocks/>
          </p:cNvGrpSpPr>
          <p:nvPr/>
        </p:nvGrpSpPr>
        <p:grpSpPr bwMode="auto">
          <a:xfrm>
            <a:off x="5124450" y="2743200"/>
            <a:ext cx="3486150" cy="3524250"/>
            <a:chOff x="3228" y="1728"/>
            <a:chExt cx="2196" cy="2220"/>
          </a:xfrm>
        </p:grpSpPr>
        <p:sp>
          <p:nvSpPr>
            <p:cNvPr id="34860" name="Text Box 5">
              <a:extLst>
                <a:ext uri="{FF2B5EF4-FFF2-40B4-BE49-F238E27FC236}">
                  <a16:creationId xmlns:a16="http://schemas.microsoft.com/office/drawing/2014/main" id="{B7B0292B-9316-4A7D-842F-C1325334C9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8" y="1870"/>
              <a:ext cx="16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i</a:t>
              </a:r>
            </a:p>
          </p:txBody>
        </p:sp>
        <p:sp>
          <p:nvSpPr>
            <p:cNvPr id="34861" name="Text Box 11">
              <a:extLst>
                <a:ext uri="{FF2B5EF4-FFF2-40B4-BE49-F238E27FC236}">
                  <a16:creationId xmlns:a16="http://schemas.microsoft.com/office/drawing/2014/main" id="{89351F5A-31E3-4D96-A6EE-0146AFA1C9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6" y="3652"/>
              <a:ext cx="17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0</a:t>
              </a:r>
            </a:p>
          </p:txBody>
        </p:sp>
        <p:sp>
          <p:nvSpPr>
            <p:cNvPr id="34862" name="Text Box 13">
              <a:extLst>
                <a:ext uri="{FF2B5EF4-FFF2-40B4-BE49-F238E27FC236}">
                  <a16:creationId xmlns:a16="http://schemas.microsoft.com/office/drawing/2014/main" id="{A3F4BBFB-326B-405A-99E1-6D5BA801A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8" y="3681"/>
              <a:ext cx="266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 i="1"/>
                <a:t>Y</a:t>
              </a:r>
            </a:p>
          </p:txBody>
        </p:sp>
        <p:sp>
          <p:nvSpPr>
            <p:cNvPr id="34863" name="Freeform 32">
              <a:extLst>
                <a:ext uri="{FF2B5EF4-FFF2-40B4-BE49-F238E27FC236}">
                  <a16:creationId xmlns:a16="http://schemas.microsoft.com/office/drawing/2014/main" id="{AD44282F-F9BE-4AD8-B0C0-EAD3C4009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8" y="1734"/>
              <a:ext cx="1972" cy="1921"/>
            </a:xfrm>
            <a:custGeom>
              <a:avLst/>
              <a:gdLst>
                <a:gd name="T0" fmla="*/ 0 w 3180"/>
                <a:gd name="T1" fmla="*/ 0 h 2573"/>
                <a:gd name="T2" fmla="*/ 0 w 3180"/>
                <a:gd name="T3" fmla="*/ 800 h 2573"/>
                <a:gd name="T4" fmla="*/ 470 w 3180"/>
                <a:gd name="T5" fmla="*/ 800 h 2573"/>
                <a:gd name="T6" fmla="*/ 0 60000 65536"/>
                <a:gd name="T7" fmla="*/ 0 60000 65536"/>
                <a:gd name="T8" fmla="*/ 0 60000 65536"/>
                <a:gd name="T9" fmla="*/ 0 w 3180"/>
                <a:gd name="T10" fmla="*/ 0 h 2573"/>
                <a:gd name="T11" fmla="*/ 3180 w 3180"/>
                <a:gd name="T12" fmla="*/ 2573 h 25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0" h="2573">
                  <a:moveTo>
                    <a:pt x="0" y="0"/>
                  </a:moveTo>
                  <a:lnTo>
                    <a:pt x="0" y="2573"/>
                  </a:lnTo>
                  <a:lnTo>
                    <a:pt x="3180" y="257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4" name="Text Box 46">
              <a:extLst>
                <a:ext uri="{FF2B5EF4-FFF2-40B4-BE49-F238E27FC236}">
                  <a16:creationId xmlns:a16="http://schemas.microsoft.com/office/drawing/2014/main" id="{7F698584-E653-4444-8DB7-66713859B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2" y="1728"/>
              <a:ext cx="46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1400" b="1"/>
                <a:t>II</a:t>
              </a:r>
            </a:p>
          </p:txBody>
        </p:sp>
      </p:grpSp>
      <p:sp>
        <p:nvSpPr>
          <p:cNvPr id="1103920" name="Text Box 48">
            <a:extLst>
              <a:ext uri="{FF2B5EF4-FFF2-40B4-BE49-F238E27FC236}">
                <a16:creationId xmlns:a16="http://schemas.microsoft.com/office/drawing/2014/main" id="{3EFCC703-D293-4613-B3C3-1C866C50B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179638"/>
            <a:ext cx="14398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i="1">
                <a:latin typeface="Symbol" panose="05050102010706020507" pitchFamily="18" charset="2"/>
              </a:rPr>
              <a:t>d</a:t>
            </a:r>
            <a:r>
              <a:rPr lang="en-GB" altLang="it-IT"/>
              <a:t> elevato</a:t>
            </a:r>
          </a:p>
        </p:txBody>
      </p:sp>
      <p:sp>
        <p:nvSpPr>
          <p:cNvPr id="1103921" name="Text Box 49">
            <a:extLst>
              <a:ext uri="{FF2B5EF4-FFF2-40B4-BE49-F238E27FC236}">
                <a16:creationId xmlns:a16="http://schemas.microsoft.com/office/drawing/2014/main" id="{F42A2AC2-541C-462B-8662-1F59AF7D9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133600"/>
            <a:ext cx="14398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b="1" i="1">
                <a:latin typeface="Symbol" panose="05050102010706020507" pitchFamily="18" charset="2"/>
              </a:rPr>
              <a:t>d</a:t>
            </a:r>
            <a:r>
              <a:rPr lang="en-GB" altLang="it-IT"/>
              <a:t> ridotto</a:t>
            </a:r>
          </a:p>
        </p:txBody>
      </p:sp>
      <p:sp>
        <p:nvSpPr>
          <p:cNvPr id="1103922" name="Text Box 50">
            <a:extLst>
              <a:ext uri="{FF2B5EF4-FFF2-40B4-BE49-F238E27FC236}">
                <a16:creationId xmlns:a16="http://schemas.microsoft.com/office/drawing/2014/main" id="{E9957723-5769-45E6-ABCE-CFEF3950C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6110288"/>
            <a:ext cx="43195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/>
              <a:t>Politica monetaria molto efficace</a:t>
            </a:r>
          </a:p>
        </p:txBody>
      </p:sp>
      <p:sp>
        <p:nvSpPr>
          <p:cNvPr id="1103923" name="Text Box 51">
            <a:extLst>
              <a:ext uri="{FF2B5EF4-FFF2-40B4-BE49-F238E27FC236}">
                <a16:creationId xmlns:a16="http://schemas.microsoft.com/office/drawing/2014/main" id="{2F89AD1A-DED6-417A-8336-09D8CEC10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6102350"/>
            <a:ext cx="385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/>
              <a:t>Politica monetaria poco efficace</a:t>
            </a:r>
          </a:p>
        </p:txBody>
      </p:sp>
      <p:sp>
        <p:nvSpPr>
          <p:cNvPr id="1103924" name="Text Box 52">
            <a:extLst>
              <a:ext uri="{FF2B5EF4-FFF2-40B4-BE49-F238E27FC236}">
                <a16:creationId xmlns:a16="http://schemas.microsoft.com/office/drawing/2014/main" id="{E7307603-3075-4E3D-B7E3-C720FBBCA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6419850"/>
            <a:ext cx="585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b="1"/>
              <a:t>Politica monetaria massimamente efficace?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3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3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03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03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03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03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3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103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103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103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03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6909" grpId="0"/>
      <p:bldP spid="36911" grpId="0"/>
      <p:bldP spid="36915" grpId="0"/>
      <p:bldP spid="36916" grpId="0"/>
      <p:bldP spid="36900" grpId="0"/>
      <p:bldP spid="36902" grpId="0"/>
      <p:bldP spid="36906" grpId="0"/>
      <p:bldP spid="36907" grpId="0"/>
      <p:bldP spid="36908" grpId="0"/>
      <p:bldP spid="36891" grpId="0"/>
      <p:bldP spid="36896" grpId="0"/>
      <p:bldP spid="36898" grpId="0"/>
      <p:bldP spid="36899" grpId="0"/>
      <p:bldP spid="36884" grpId="0"/>
      <p:bldP spid="36885" grpId="0"/>
      <p:bldP spid="36888" grpId="0"/>
      <p:bldP spid="36889" grpId="0"/>
      <p:bldP spid="1103920" grpId="0" animBg="1"/>
      <p:bldP spid="1103921" grpId="0" animBg="1"/>
      <p:bldP spid="1103922" grpId="0" animBg="1"/>
      <p:bldP spid="1103923" grpId="0" animBg="1"/>
      <p:bldP spid="11039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3">
            <a:extLst>
              <a:ext uri="{FF2B5EF4-FFF2-40B4-BE49-F238E27FC236}">
                <a16:creationId xmlns:a16="http://schemas.microsoft.com/office/drawing/2014/main" id="{B8B14B8E-23B5-4371-8830-F7E50972DC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560648-3719-47C9-872B-7CEE846DAA44}" type="slidenum">
              <a:rPr lang="it-IT" altLang="it-IT" sz="2600">
                <a:solidFill>
                  <a:schemeClr val="bg1"/>
                </a:solidFill>
              </a:rPr>
              <a:pPr eaLnBrk="1" hangingPunct="1"/>
              <a:t>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F7FEF22-91DB-4CBF-BDBF-3937A63D4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dirty="0">
                <a:solidFill>
                  <a:srgbClr val="FF3300"/>
                </a:solidFill>
              </a:rPr>
              <a:t>Il modello IS – LM: agenda per i soli frequentanti</a:t>
            </a:r>
          </a:p>
        </p:txBody>
      </p:sp>
      <p:sp>
        <p:nvSpPr>
          <p:cNvPr id="890883" name="Rectangle 3">
            <a:extLst>
              <a:ext uri="{FF2B5EF4-FFF2-40B4-BE49-F238E27FC236}">
                <a16:creationId xmlns:a16="http://schemas.microsoft.com/office/drawing/2014/main" id="{F7CC93E2-80E6-4977-9E5F-5ED163BA6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989138"/>
            <a:ext cx="7200900" cy="3921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/>
            <a:endParaRPr lang="it-IT" altLang="it-IT" dirty="0"/>
          </a:p>
          <a:p>
            <a:pPr marL="533400" indent="-533400" eaLnBrk="1" hangingPunct="1"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2200" b="1" dirty="0" err="1">
                <a:solidFill>
                  <a:srgbClr val="009900"/>
                </a:solidFill>
              </a:rPr>
              <a:t>Endogenizzare</a:t>
            </a:r>
            <a:r>
              <a:rPr lang="it-IT" altLang="it-IT" sz="2200" b="1" dirty="0">
                <a:solidFill>
                  <a:srgbClr val="009900"/>
                </a:solidFill>
              </a:rPr>
              <a:t> gli investiment</a:t>
            </a:r>
            <a:r>
              <a:rPr lang="it-IT" altLang="it-IT" sz="2200" b="1" dirty="0"/>
              <a:t>i: la relazione tra tasso di interesse e investimenti; </a:t>
            </a:r>
            <a:r>
              <a:rPr lang="it-IT" altLang="it-IT" sz="2200" b="1" dirty="0" err="1"/>
              <a:t>endogenizzare</a:t>
            </a:r>
            <a:r>
              <a:rPr lang="it-IT" altLang="it-IT" sz="2200" b="1" dirty="0"/>
              <a:t> le esportazioni</a:t>
            </a:r>
            <a:endParaRPr lang="it-IT" altLang="it-IT" sz="2200" dirty="0"/>
          </a:p>
          <a:p>
            <a:pPr marL="533400" indent="-533400" eaLnBrk="1" hangingPunct="1"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endParaRPr lang="it-IT" altLang="it-IT" sz="2200" dirty="0"/>
          </a:p>
          <a:p>
            <a:pPr marL="533400" indent="-533400" eaLnBrk="1" hangingPunct="1"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2200" b="1" dirty="0"/>
              <a:t>Il tasso di interesse e il </a:t>
            </a:r>
            <a:r>
              <a:rPr lang="it-IT" altLang="it-IT" sz="2200" b="1" dirty="0">
                <a:solidFill>
                  <a:srgbClr val="009900"/>
                </a:solidFill>
              </a:rPr>
              <a:t>mercato della moneta</a:t>
            </a:r>
            <a:r>
              <a:rPr lang="it-IT" altLang="it-IT" sz="2200" b="1" dirty="0"/>
              <a:t> </a:t>
            </a:r>
            <a:r>
              <a:rPr lang="it-IT" altLang="it-IT" sz="2200" dirty="0"/>
              <a:t>cenni</a:t>
            </a:r>
          </a:p>
          <a:p>
            <a:pPr marL="533400" indent="-533400" eaLnBrk="1" hangingPunct="1"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endParaRPr lang="it-IT" altLang="it-IT" sz="2200" dirty="0"/>
          </a:p>
          <a:p>
            <a:pPr marL="533400" indent="-533400" eaLnBrk="1" hangingPunct="1"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2200" b="1" dirty="0"/>
              <a:t>Il modello </a:t>
            </a:r>
            <a:r>
              <a:rPr lang="it-IT" altLang="it-IT" sz="2200" b="1" dirty="0">
                <a:solidFill>
                  <a:srgbClr val="009900"/>
                </a:solidFill>
              </a:rPr>
              <a:t>IS – LM</a:t>
            </a:r>
            <a:r>
              <a:rPr lang="it-IT" altLang="it-IT" sz="2200" dirty="0"/>
              <a:t>: aspetti essenziali</a:t>
            </a:r>
          </a:p>
          <a:p>
            <a:pPr marL="533400" indent="-533400" eaLnBrk="1" hangingPunct="1"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endParaRPr lang="it-IT" altLang="it-IT" sz="2200" dirty="0"/>
          </a:p>
          <a:p>
            <a:pPr marL="533400" indent="-533400" eaLnBrk="1" hangingPunct="1"/>
            <a:endParaRPr lang="it-IT" alt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3">
            <a:extLst>
              <a:ext uri="{FF2B5EF4-FFF2-40B4-BE49-F238E27FC236}">
                <a16:creationId xmlns:a16="http://schemas.microsoft.com/office/drawing/2014/main" id="{863B2835-9FED-4304-841E-74AD60A15B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952A73-96CE-4A97-9874-0E8A773FDC88}" type="slidenum">
              <a:rPr lang="it-IT" altLang="it-IT" sz="2600">
                <a:solidFill>
                  <a:schemeClr val="bg1"/>
                </a:solidFill>
              </a:rPr>
              <a:pPr eaLnBrk="1" hangingPunct="1"/>
              <a:t>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DF77755-ADEB-4290-AEAB-36CDEF4C8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buFontTx/>
              <a:buAutoNum type="arabicPeriod"/>
            </a:pPr>
            <a:r>
              <a:rPr lang="it-IT" altLang="it-IT" sz="2000" dirty="0" err="1">
                <a:solidFill>
                  <a:srgbClr val="FF3300"/>
                </a:solidFill>
              </a:rPr>
              <a:t>Endogenizzare</a:t>
            </a:r>
            <a:r>
              <a:rPr lang="it-IT" altLang="it-IT" sz="2000" dirty="0">
                <a:solidFill>
                  <a:srgbClr val="FF3300"/>
                </a:solidFill>
              </a:rPr>
              <a:t> gli investimenti: </a:t>
            </a:r>
            <a:br>
              <a:rPr lang="it-IT" altLang="it-IT" sz="2000" dirty="0">
                <a:solidFill>
                  <a:srgbClr val="FF3300"/>
                </a:solidFill>
              </a:rPr>
            </a:br>
            <a:r>
              <a:rPr lang="it-IT" altLang="it-IT" sz="2000" dirty="0">
                <a:solidFill>
                  <a:srgbClr val="FF3300"/>
                </a:solidFill>
              </a:rPr>
              <a:t>la relazione tra tasso di interesse e investimenti</a:t>
            </a:r>
          </a:p>
        </p:txBody>
      </p:sp>
      <p:sp>
        <p:nvSpPr>
          <p:cNvPr id="892931" name="Rectangle 3">
            <a:extLst>
              <a:ext uri="{FF2B5EF4-FFF2-40B4-BE49-F238E27FC236}">
                <a16:creationId xmlns:a16="http://schemas.microsoft.com/office/drawing/2014/main" id="{8FCE6879-5624-4C5F-9C7B-02A385FDC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205038"/>
            <a:ext cx="7272338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2000" b="1">
                <a:solidFill>
                  <a:srgbClr val="339933"/>
                </a:solidFill>
              </a:rPr>
              <a:t>Il presupposto:</a:t>
            </a:r>
            <a:r>
              <a:rPr lang="it-IT" altLang="it-IT" sz="2000"/>
              <a:t> le imprese programmano </a:t>
            </a:r>
            <a:r>
              <a:rPr lang="it-IT" altLang="it-IT" sz="2000" b="1" i="1"/>
              <a:t>I</a:t>
            </a:r>
            <a:r>
              <a:rPr lang="it-IT" altLang="it-IT" sz="2000"/>
              <a:t> confrontando il loro (i) </a:t>
            </a:r>
            <a:r>
              <a:rPr lang="it-IT" altLang="it-IT" sz="2000" b="1">
                <a:solidFill>
                  <a:srgbClr val="808000"/>
                </a:solidFill>
              </a:rPr>
              <a:t>rendimento atteso</a:t>
            </a:r>
            <a:r>
              <a:rPr lang="it-IT" altLang="it-IT" sz="2000"/>
              <a:t> (“</a:t>
            </a:r>
            <a:r>
              <a:rPr lang="it-IT" altLang="it-IT" sz="2000" u="sng"/>
              <a:t>attualizzato</a:t>
            </a:r>
            <a:r>
              <a:rPr lang="it-IT" altLang="it-IT" sz="2000"/>
              <a:t>”) con il loro (ii) </a:t>
            </a:r>
            <a:r>
              <a:rPr lang="it-IT" altLang="it-IT" sz="2000" b="1">
                <a:solidFill>
                  <a:srgbClr val="808000"/>
                </a:solidFill>
              </a:rPr>
              <a:t>costo</a:t>
            </a:r>
          </a:p>
          <a:p>
            <a:pPr eaLnBrk="1" hangingPunct="1"/>
            <a:endParaRPr lang="it-IT" altLang="it-IT" sz="2000"/>
          </a:p>
          <a:p>
            <a:pPr eaLnBrk="1" hangingPunct="1"/>
            <a:r>
              <a:rPr lang="it-IT" altLang="it-IT" sz="2000"/>
              <a:t>(i) e (ii) dipendono </a:t>
            </a:r>
            <a:r>
              <a:rPr lang="it-IT" altLang="it-IT" sz="2000" b="1"/>
              <a:t>inversamente</a:t>
            </a:r>
            <a:r>
              <a:rPr lang="it-IT" altLang="it-IT" sz="2000"/>
              <a:t> dal tasso di interesse, </a:t>
            </a:r>
            <a:r>
              <a:rPr lang="it-IT" altLang="it-IT" sz="2000" b="1" i="1"/>
              <a:t>i</a:t>
            </a:r>
          </a:p>
          <a:p>
            <a:pPr eaLnBrk="1" hangingPunct="1"/>
            <a:endParaRPr lang="it-IT" altLang="it-IT" sz="2000" b="1" i="1"/>
          </a:p>
          <a:p>
            <a:pPr eaLnBrk="1" hangingPunct="1"/>
            <a:r>
              <a:rPr lang="it-IT" altLang="it-IT" sz="2000"/>
              <a:t>Quindi, </a:t>
            </a:r>
            <a:r>
              <a:rPr lang="it-IT" altLang="it-IT" sz="2000" b="1" i="1"/>
              <a:t>I</a:t>
            </a:r>
            <a:r>
              <a:rPr lang="it-IT" altLang="it-IT" sz="2000"/>
              <a:t>, dipende inversamente da </a:t>
            </a:r>
            <a:r>
              <a:rPr lang="it-IT" altLang="it-IT" sz="2000" b="1" i="1"/>
              <a:t>i</a:t>
            </a:r>
            <a:r>
              <a:rPr lang="it-IT" altLang="it-IT" sz="2000"/>
              <a:t> </a:t>
            </a:r>
            <a:r>
              <a:rPr lang="it-IT" altLang="it-IT" sz="2000">
                <a:latin typeface="Helvetica" panose="020B0604020202020204" pitchFamily="34" charset="0"/>
              </a:rPr>
              <a:t>►</a:t>
            </a:r>
            <a:r>
              <a:rPr lang="it-IT" altLang="it-IT" sz="2000"/>
              <a:t> la </a:t>
            </a:r>
            <a:r>
              <a:rPr lang="it-IT" altLang="it-IT" sz="2000" b="1">
                <a:solidFill>
                  <a:srgbClr val="009900"/>
                </a:solidFill>
              </a:rPr>
              <a:t>funzione degli investimenti (</a:t>
            </a:r>
            <a:r>
              <a:rPr lang="it-IT" altLang="it-IT" sz="2000" b="1" i="1">
                <a:solidFill>
                  <a:srgbClr val="009900"/>
                </a:solidFill>
              </a:rPr>
              <a:t>I</a:t>
            </a:r>
            <a:r>
              <a:rPr lang="it-IT" altLang="it-IT" sz="2000" b="1">
                <a:solidFill>
                  <a:srgbClr val="009900"/>
                </a:solidFill>
              </a:rPr>
              <a:t>):</a:t>
            </a:r>
            <a:endParaRPr lang="it-IT" altLang="it-IT" sz="2000"/>
          </a:p>
          <a:p>
            <a:pPr eaLnBrk="1" hangingPunct="1"/>
            <a:endParaRPr lang="it-IT" altLang="it-IT"/>
          </a:p>
          <a:p>
            <a:pPr eaLnBrk="1" hangingPunct="1"/>
            <a:endParaRPr lang="it-IT" altLang="it-IT"/>
          </a:p>
          <a:p>
            <a:pPr eaLnBrk="1" hangingPunct="1"/>
            <a:endParaRPr lang="it-IT" altLang="it-IT"/>
          </a:p>
        </p:txBody>
      </p:sp>
      <p:grpSp>
        <p:nvGrpSpPr>
          <p:cNvPr id="892935" name="Group 7">
            <a:extLst>
              <a:ext uri="{FF2B5EF4-FFF2-40B4-BE49-F238E27FC236}">
                <a16:creationId xmlns:a16="http://schemas.microsoft.com/office/drawing/2014/main" id="{3DCF6813-7DCB-49AD-96F1-B6E07BCB472E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5373688"/>
            <a:ext cx="2735262" cy="519112"/>
            <a:chOff x="1701" y="2922"/>
            <a:chExt cx="1723" cy="327"/>
          </a:xfrm>
        </p:grpSpPr>
        <p:pic>
          <p:nvPicPr>
            <p:cNvPr id="6152" name="Picture 5">
              <a:extLst>
                <a:ext uri="{FF2B5EF4-FFF2-40B4-BE49-F238E27FC236}">
                  <a16:creationId xmlns:a16="http://schemas.microsoft.com/office/drawing/2014/main" id="{3FFB5AF5-22BE-4CE8-B21B-D76EDE138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4" y="2960"/>
              <a:ext cx="970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53" name="Text Box 6">
              <a:extLst>
                <a:ext uri="{FF2B5EF4-FFF2-40B4-BE49-F238E27FC236}">
                  <a16:creationId xmlns:a16="http://schemas.microsoft.com/office/drawing/2014/main" id="{13A854E4-F442-4252-B6D5-014673210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2922"/>
              <a:ext cx="680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700"/>
                <a:t>[1]</a:t>
              </a:r>
            </a:p>
          </p:txBody>
        </p:sp>
      </p:grpSp>
      <p:sp>
        <p:nvSpPr>
          <p:cNvPr id="892941" name="Oval 13">
            <a:extLst>
              <a:ext uri="{FF2B5EF4-FFF2-40B4-BE49-F238E27FC236}">
                <a16:creationId xmlns:a16="http://schemas.microsoft.com/office/drawing/2014/main" id="{864825F8-2E9C-4204-81EF-A8E19C53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5445125"/>
            <a:ext cx="431800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92942" name="Text Box 14">
            <a:extLst>
              <a:ext uri="{FF2B5EF4-FFF2-40B4-BE49-F238E27FC236}">
                <a16:creationId xmlns:a16="http://schemas.microsoft.com/office/drawing/2014/main" id="{720C6128-A696-408C-ABE1-C2F088BC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57788"/>
            <a:ext cx="2987675" cy="982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1600" b="1">
                <a:solidFill>
                  <a:srgbClr val="FF3300"/>
                </a:solidFill>
              </a:rPr>
              <a:t>Reattività di </a:t>
            </a:r>
            <a:r>
              <a:rPr lang="en-GB" altLang="it-IT" sz="1600" b="1" i="1">
                <a:solidFill>
                  <a:srgbClr val="FF3300"/>
                </a:solidFill>
              </a:rPr>
              <a:t>I</a:t>
            </a:r>
            <a:r>
              <a:rPr lang="en-GB" altLang="it-IT" sz="1600" b="1">
                <a:solidFill>
                  <a:srgbClr val="FF3300"/>
                </a:solidFill>
              </a:rPr>
              <a:t> ad </a:t>
            </a:r>
            <a:r>
              <a:rPr lang="en-GB" altLang="it-IT" sz="1600" b="1" i="1">
                <a:solidFill>
                  <a:srgbClr val="FF3300"/>
                </a:solidFill>
              </a:rPr>
              <a:t>i</a:t>
            </a:r>
            <a:r>
              <a:rPr lang="en-GB" altLang="it-IT" sz="1600" b="1">
                <a:solidFill>
                  <a:srgbClr val="FF3300"/>
                </a:solidFill>
              </a:rPr>
              <a:t>:</a:t>
            </a:r>
            <a:r>
              <a:rPr lang="en-GB" altLang="it-IT" sz="1600"/>
              <a:t>cruciale per l’efficacia della politica economica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2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2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2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2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build="p"/>
      <p:bldP spid="892941" grpId="0" animBg="1"/>
      <p:bldP spid="8929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3">
            <a:extLst>
              <a:ext uri="{FF2B5EF4-FFF2-40B4-BE49-F238E27FC236}">
                <a16:creationId xmlns:a16="http://schemas.microsoft.com/office/drawing/2014/main" id="{A9FAA319-4F07-49ED-A04C-3C74B31905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40FE52-B091-4591-A7EF-C446C8BF82D0}" type="slidenum">
              <a:rPr lang="it-IT" altLang="it-IT" sz="2600">
                <a:solidFill>
                  <a:schemeClr val="bg1"/>
                </a:solidFill>
              </a:rPr>
              <a:pPr eaLnBrk="1" hangingPunct="1"/>
              <a:t>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7ECAC47-4156-4EFA-847E-FB9E90F4B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dirty="0">
                <a:solidFill>
                  <a:srgbClr val="FF3300"/>
                </a:solidFill>
              </a:rPr>
              <a:t>2. Il tasso di interesse e il mercato della moneta</a:t>
            </a:r>
          </a:p>
        </p:txBody>
      </p:sp>
      <p:sp>
        <p:nvSpPr>
          <p:cNvPr id="899075" name="Rectangle 3">
            <a:extLst>
              <a:ext uri="{FF2B5EF4-FFF2-40B4-BE49-F238E27FC236}">
                <a16:creationId xmlns:a16="http://schemas.microsoft.com/office/drawing/2014/main" id="{87216177-49F2-40BA-98C8-DD8702D99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2205038"/>
            <a:ext cx="6911975" cy="3921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b="1">
              <a:solidFill>
                <a:srgbClr val="009900"/>
              </a:solidFill>
            </a:endParaRPr>
          </a:p>
          <a:p>
            <a:pPr eaLnBrk="1" hangingPunct="1"/>
            <a:r>
              <a:rPr lang="it-IT" altLang="it-IT" b="1">
                <a:solidFill>
                  <a:srgbClr val="009900"/>
                </a:solidFill>
              </a:rPr>
              <a:t>Cosa determina il tasso di interesse di un sistema economico?</a:t>
            </a:r>
          </a:p>
          <a:p>
            <a:pPr eaLnBrk="1" hangingPunct="1"/>
            <a:endParaRPr lang="it-IT" altLang="it-IT" b="1">
              <a:solidFill>
                <a:srgbClr val="009900"/>
              </a:solidFill>
            </a:endParaRPr>
          </a:p>
          <a:p>
            <a:pPr eaLnBrk="1" hangingPunct="1"/>
            <a:endParaRPr lang="it-IT" altLang="it-IT" b="1">
              <a:solidFill>
                <a:srgbClr val="009900"/>
              </a:solidFill>
            </a:endParaRPr>
          </a:p>
          <a:p>
            <a:pPr eaLnBrk="1" hangingPunct="1"/>
            <a:r>
              <a:rPr lang="it-IT" altLang="it-IT" b="1">
                <a:solidFill>
                  <a:srgbClr val="009900"/>
                </a:solidFill>
              </a:rPr>
              <a:t>Mercato della moneta:</a:t>
            </a:r>
            <a:r>
              <a:rPr lang="it-IT" altLang="it-IT"/>
              <a:t> luogo “metaforico” di incontro tra D e O di moneta </a:t>
            </a:r>
            <a:r>
              <a:rPr lang="it-IT" altLang="it-IT">
                <a:sym typeface="Wingdings" panose="05000000000000000000" pitchFamily="2" charset="2"/>
              </a:rPr>
              <a:t></a:t>
            </a:r>
            <a:r>
              <a:rPr lang="it-IT" altLang="it-IT"/>
              <a:t> </a:t>
            </a:r>
            <a:r>
              <a:rPr lang="it-IT" altLang="it-IT" b="1">
                <a:solidFill>
                  <a:srgbClr val="009900"/>
                </a:solidFill>
              </a:rPr>
              <a:t>mercato dei titoli</a:t>
            </a:r>
            <a:endParaRPr lang="it-IT" altLang="it-IT"/>
          </a:p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>
            <a:extLst>
              <a:ext uri="{FF2B5EF4-FFF2-40B4-BE49-F238E27FC236}">
                <a16:creationId xmlns:a16="http://schemas.microsoft.com/office/drawing/2014/main" id="{631F0C32-91CE-455C-B0D8-57BF0EB78A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CBD138-138C-476F-A28E-3C7B532E011D}" type="slidenum">
              <a:rPr lang="it-IT" altLang="it-IT" sz="2600">
                <a:solidFill>
                  <a:schemeClr val="bg1"/>
                </a:solidFill>
              </a:rPr>
              <a:pPr eaLnBrk="1" hangingPunct="1"/>
              <a:t>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F9E1CF-AEE5-4FD8-B4EB-44CBA6C63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dirty="0">
                <a:solidFill>
                  <a:srgbClr val="FF3300"/>
                </a:solidFill>
              </a:rPr>
              <a:t>2.1 Domanda di moneta</a:t>
            </a:r>
          </a:p>
        </p:txBody>
      </p:sp>
      <p:sp>
        <p:nvSpPr>
          <p:cNvPr id="967683" name="Rectangle 3">
            <a:extLst>
              <a:ext uri="{FF2B5EF4-FFF2-40B4-BE49-F238E27FC236}">
                <a16:creationId xmlns:a16="http://schemas.microsoft.com/office/drawing/2014/main" id="{1D624DAC-A2DF-4306-B470-993408406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133600"/>
            <a:ext cx="7200900" cy="3529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81000" indent="-381000" eaLnBrk="1" hangingPunct="1">
              <a:lnSpc>
                <a:spcPct val="80000"/>
              </a:lnSpc>
            </a:pPr>
            <a:r>
              <a:rPr lang="it-IT" altLang="it-IT" sz="2000" b="1">
                <a:solidFill>
                  <a:srgbClr val="009900"/>
                </a:solidFill>
              </a:rPr>
              <a:t>La domanda nominale di moneta (</a:t>
            </a:r>
            <a:r>
              <a:rPr lang="it-IT" altLang="it-IT" sz="2000" b="1" i="1">
                <a:solidFill>
                  <a:srgbClr val="009900"/>
                </a:solidFill>
              </a:rPr>
              <a:t>L</a:t>
            </a:r>
            <a:r>
              <a:rPr lang="it-IT" altLang="it-IT" sz="2000" b="1">
                <a:solidFill>
                  <a:srgbClr val="009900"/>
                </a:solidFill>
              </a:rPr>
              <a:t>):</a:t>
            </a:r>
            <a:r>
              <a:rPr lang="it-IT" altLang="it-IT" sz="2000"/>
              <a:t> quantità di </a:t>
            </a:r>
            <a:r>
              <a:rPr lang="it-IT" altLang="it-IT" sz="2000" b="1"/>
              <a:t>moneta</a:t>
            </a:r>
            <a:r>
              <a:rPr lang="it-IT" altLang="it-IT" sz="2000"/>
              <a:t> </a:t>
            </a:r>
            <a:r>
              <a:rPr lang="it-IT" altLang="it-IT" sz="2000" b="1"/>
              <a:t>detenuta</a:t>
            </a:r>
            <a:r>
              <a:rPr lang="it-IT" altLang="it-IT" sz="2000"/>
              <a:t> da famiglie e imprese in un dato periodo di tempo per motivi: i) </a:t>
            </a:r>
            <a:r>
              <a:rPr lang="it-IT" altLang="it-IT" sz="2000" b="1"/>
              <a:t>transazionali</a:t>
            </a:r>
            <a:r>
              <a:rPr lang="it-IT" altLang="it-IT" sz="2000"/>
              <a:t>; ii) </a:t>
            </a:r>
            <a:r>
              <a:rPr lang="it-IT" altLang="it-IT" sz="2000" b="1"/>
              <a:t>precauzionali</a:t>
            </a:r>
            <a:r>
              <a:rPr lang="it-IT" altLang="it-IT" sz="2000"/>
              <a:t> e iii) </a:t>
            </a:r>
            <a:r>
              <a:rPr lang="it-IT" altLang="it-IT" sz="2000" b="1"/>
              <a:t>speculativi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it-IT" altLang="it-IT" sz="2000" b="1">
              <a:solidFill>
                <a:srgbClr val="009900"/>
              </a:solidFill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it-IT" altLang="it-IT" sz="2000" b="1" i="1"/>
              <a:t>L</a:t>
            </a:r>
            <a:r>
              <a:rPr lang="it-IT" altLang="it-IT" sz="2000"/>
              <a:t> dipende da</a:t>
            </a:r>
          </a:p>
          <a:p>
            <a:pPr marL="381000" indent="-381000" eaLnBrk="1" hangingPunct="1">
              <a:lnSpc>
                <a:spcPct val="80000"/>
              </a:lnSpc>
              <a:buClr>
                <a:srgbClr val="8080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2000" b="1" i="1">
                <a:solidFill>
                  <a:srgbClr val="808000"/>
                </a:solidFill>
              </a:rPr>
              <a:t>Y</a:t>
            </a:r>
            <a:r>
              <a:rPr lang="it-IT" altLang="it-IT" sz="2000"/>
              <a:t>: maggiore Y, maggiore il volume di transazioni, maggiore L </a:t>
            </a:r>
            <a:r>
              <a:rPr lang="it-IT" altLang="it-IT" sz="2000">
                <a:cs typeface="Arial" panose="020B0604020202020204" pitchFamily="34" charset="0"/>
              </a:rPr>
              <a:t>► (+)</a:t>
            </a:r>
            <a:endParaRPr lang="it-IT" altLang="it-IT" sz="2000" b="1" i="1">
              <a:cs typeface="Arial" panose="020B0604020202020204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8080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2000" b="1" i="1">
                <a:solidFill>
                  <a:srgbClr val="808000"/>
                </a:solidFill>
              </a:rPr>
              <a:t>i</a:t>
            </a:r>
            <a:r>
              <a:rPr lang="it-IT" altLang="it-IT" sz="2000"/>
              <a:t>: maggiore i, maggiore il “costo opportunità” di detenere moneta, minore L </a:t>
            </a:r>
            <a:r>
              <a:rPr lang="it-IT" altLang="it-IT" sz="2000">
                <a:cs typeface="Arial" panose="020B0604020202020204" pitchFamily="34" charset="0"/>
              </a:rPr>
              <a:t>► (</a:t>
            </a:r>
            <a:r>
              <a:rPr lang="it-IT" altLang="it-IT" sz="2000" b="1">
                <a:cs typeface="Arial" panose="020B0604020202020204" pitchFamily="34" charset="0"/>
              </a:rPr>
              <a:t>-)</a:t>
            </a:r>
            <a:endParaRPr lang="it-IT" altLang="it-IT" sz="2000" b="1">
              <a:solidFill>
                <a:srgbClr val="808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8080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2000" b="1" i="1">
                <a:solidFill>
                  <a:srgbClr val="808000"/>
                </a:solidFill>
              </a:rPr>
              <a:t>P</a:t>
            </a:r>
            <a:r>
              <a:rPr lang="it-IT" altLang="it-IT" sz="2000"/>
              <a:t>: maggiore P, più costose le transazioni, maggiore L </a:t>
            </a:r>
            <a:r>
              <a:rPr lang="it-IT" altLang="it-IT" sz="2000">
                <a:cs typeface="Arial" panose="020B0604020202020204" pitchFamily="34" charset="0"/>
              </a:rPr>
              <a:t>►(+)</a:t>
            </a:r>
            <a:endParaRPr lang="it-IT" altLang="it-IT" sz="2000" b="1" i="1">
              <a:cs typeface="Arial" panose="020B0604020202020204" pitchFamily="34" charset="0"/>
            </a:endParaRPr>
          </a:p>
        </p:txBody>
      </p:sp>
      <p:grpSp>
        <p:nvGrpSpPr>
          <p:cNvPr id="967684" name="Group 4">
            <a:extLst>
              <a:ext uri="{FF2B5EF4-FFF2-40B4-BE49-F238E27FC236}">
                <a16:creationId xmlns:a16="http://schemas.microsoft.com/office/drawing/2014/main" id="{F8429CC5-08DB-4D40-AF01-0A3BAFF4AA53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5876925"/>
            <a:ext cx="5094288" cy="606425"/>
            <a:chOff x="1292" y="2160"/>
            <a:chExt cx="3209" cy="382"/>
          </a:xfrm>
        </p:grpSpPr>
        <p:pic>
          <p:nvPicPr>
            <p:cNvPr id="8201" name="Picture 5">
              <a:extLst>
                <a:ext uri="{FF2B5EF4-FFF2-40B4-BE49-F238E27FC236}">
                  <a16:creationId xmlns:a16="http://schemas.microsoft.com/office/drawing/2014/main" id="{4C748038-1853-4EDD-83F0-EE6F2C687A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2205"/>
              <a:ext cx="2256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2" name="Text Box 6">
              <a:extLst>
                <a:ext uri="{FF2B5EF4-FFF2-40B4-BE49-F238E27FC236}">
                  <a16:creationId xmlns:a16="http://schemas.microsoft.com/office/drawing/2014/main" id="{54E03378-54D6-4893-B603-B636F13D3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2160"/>
              <a:ext cx="8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/>
                <a:t>[8]</a:t>
              </a:r>
            </a:p>
          </p:txBody>
        </p:sp>
      </p:grpSp>
      <p:sp>
        <p:nvSpPr>
          <p:cNvPr id="967687" name="Text Box 7">
            <a:extLst>
              <a:ext uri="{FF2B5EF4-FFF2-40B4-BE49-F238E27FC236}">
                <a16:creationId xmlns:a16="http://schemas.microsoft.com/office/drawing/2014/main" id="{5734CCA8-96B5-4B82-9040-08DDCE0D9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229225"/>
            <a:ext cx="3887787" cy="688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1600" b="1">
                <a:solidFill>
                  <a:srgbClr val="FF3300"/>
                </a:solidFill>
              </a:rPr>
              <a:t>Reattività di </a:t>
            </a:r>
            <a:r>
              <a:rPr lang="en-GB" altLang="it-IT" sz="1600" b="1" i="1">
                <a:solidFill>
                  <a:srgbClr val="FF3300"/>
                </a:solidFill>
              </a:rPr>
              <a:t>L</a:t>
            </a:r>
            <a:r>
              <a:rPr lang="en-GB" altLang="it-IT" sz="1600" b="1">
                <a:solidFill>
                  <a:srgbClr val="FF3300"/>
                </a:solidFill>
              </a:rPr>
              <a:t> a </a:t>
            </a:r>
            <a:r>
              <a:rPr lang="en-GB" altLang="it-IT" sz="1600" b="1" i="1">
                <a:solidFill>
                  <a:srgbClr val="FF3300"/>
                </a:solidFill>
              </a:rPr>
              <a:t>Y</a:t>
            </a:r>
            <a:r>
              <a:rPr lang="en-GB" altLang="it-IT" sz="1600" b="1">
                <a:solidFill>
                  <a:srgbClr val="FF3300"/>
                </a:solidFill>
              </a:rPr>
              <a:t> e </a:t>
            </a:r>
            <a:r>
              <a:rPr lang="en-GB" altLang="it-IT" sz="1600" b="1" i="1">
                <a:solidFill>
                  <a:srgbClr val="FF3300"/>
                </a:solidFill>
              </a:rPr>
              <a:t>i</a:t>
            </a:r>
            <a:r>
              <a:rPr lang="en-GB" altLang="it-IT" sz="1600" b="1">
                <a:solidFill>
                  <a:srgbClr val="FF3300"/>
                </a:solidFill>
              </a:rPr>
              <a:t>: </a:t>
            </a:r>
            <a:r>
              <a:rPr lang="en-GB" altLang="it-IT" sz="1600"/>
              <a:t>cruciali per l’efficacia della politica economica</a:t>
            </a:r>
          </a:p>
        </p:txBody>
      </p:sp>
      <p:sp>
        <p:nvSpPr>
          <p:cNvPr id="967688" name="Oval 8">
            <a:extLst>
              <a:ext uri="{FF2B5EF4-FFF2-40B4-BE49-F238E27FC236}">
                <a16:creationId xmlns:a16="http://schemas.microsoft.com/office/drawing/2014/main" id="{25EEDB61-25D5-4BB1-9CBE-06703D60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949950"/>
            <a:ext cx="433387" cy="620713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67689" name="Oval 9">
            <a:extLst>
              <a:ext uri="{FF2B5EF4-FFF2-40B4-BE49-F238E27FC236}">
                <a16:creationId xmlns:a16="http://schemas.microsoft.com/office/drawing/2014/main" id="{B3C254AA-4285-4292-83F3-E7A20302B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9950"/>
            <a:ext cx="433388" cy="620713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7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67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67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67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6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6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3" grpId="0" build="p"/>
      <p:bldP spid="967687" grpId="0" animBg="1"/>
      <p:bldP spid="967688" grpId="0" animBg="1"/>
      <p:bldP spid="9676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3">
            <a:extLst>
              <a:ext uri="{FF2B5EF4-FFF2-40B4-BE49-F238E27FC236}">
                <a16:creationId xmlns:a16="http://schemas.microsoft.com/office/drawing/2014/main" id="{95D6F846-1B21-49A1-B7CC-7AAD9D0BCB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4D9C01-919D-4F3C-B57F-2442C08D6240}" type="slidenum">
              <a:rPr lang="it-IT" altLang="it-IT" sz="2600">
                <a:solidFill>
                  <a:schemeClr val="bg1"/>
                </a:solidFill>
              </a:rPr>
              <a:pPr eaLnBrk="1" hangingPunct="1"/>
              <a:t>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2DFD6A2-E55E-4744-B8F0-C6E1979A4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dirty="0">
                <a:solidFill>
                  <a:srgbClr val="FF3300"/>
                </a:solidFill>
              </a:rPr>
              <a:t>2.2 Offerta di moneta (</a:t>
            </a:r>
            <a:r>
              <a:rPr lang="it-IT" altLang="it-IT" sz="2000" dirty="0" err="1">
                <a:solidFill>
                  <a:srgbClr val="FF3300"/>
                </a:solidFill>
              </a:rPr>
              <a:t>Parag</a:t>
            </a:r>
            <a:r>
              <a:rPr lang="it-IT" altLang="it-IT" sz="2000" dirty="0">
                <a:solidFill>
                  <a:srgbClr val="FF3300"/>
                </a:solidFill>
              </a:rPr>
              <a:t>. 13.3.2): cenni</a:t>
            </a:r>
          </a:p>
        </p:txBody>
      </p:sp>
      <p:sp>
        <p:nvSpPr>
          <p:cNvPr id="1007619" name="Rectangle 3">
            <a:extLst>
              <a:ext uri="{FF2B5EF4-FFF2-40B4-BE49-F238E27FC236}">
                <a16:creationId xmlns:a16="http://schemas.microsoft.com/office/drawing/2014/main" id="{34E2BCA1-8965-4F10-8D6D-5784D092C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205038"/>
            <a:ext cx="7272338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</a:pPr>
            <a:r>
              <a:rPr lang="it-IT" altLang="it-IT" sz="2000"/>
              <a:t>Il SEBC controlla l’offerta di moneta solo indirettamente …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</a:pPr>
            <a:r>
              <a:rPr lang="it-IT" altLang="it-IT" sz="2000"/>
              <a:t>... e sulla base di decisioni di tipo discrezionale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</a:pPr>
            <a:r>
              <a:rPr lang="it-IT" altLang="it-IT" sz="2000" b="1">
                <a:solidFill>
                  <a:srgbClr val="009900"/>
                </a:solidFill>
              </a:rPr>
              <a:t>L’offerta nominale di moneta (</a:t>
            </a:r>
            <a:r>
              <a:rPr lang="it-IT" altLang="it-IT" sz="2000" b="1" i="1">
                <a:solidFill>
                  <a:srgbClr val="009900"/>
                </a:solidFill>
              </a:rPr>
              <a:t>M</a:t>
            </a:r>
            <a:r>
              <a:rPr lang="it-IT" altLang="it-IT" sz="2000" b="1">
                <a:solidFill>
                  <a:srgbClr val="009900"/>
                </a:solidFill>
              </a:rPr>
              <a:t>)</a:t>
            </a:r>
            <a:r>
              <a:rPr lang="it-IT" altLang="it-IT" sz="2000"/>
              <a:t> può essere quindi assunta esogena e data al livello </a:t>
            </a:r>
            <a:r>
              <a:rPr lang="it-IT" altLang="it-IT" sz="2000" b="1" i="1">
                <a:solidFill>
                  <a:srgbClr val="009900"/>
                </a:solidFill>
              </a:rPr>
              <a:t>M</a:t>
            </a:r>
            <a:r>
              <a:rPr lang="it-IT" altLang="it-IT" sz="2000" b="1" baseline="-25000">
                <a:solidFill>
                  <a:srgbClr val="009900"/>
                </a:solidFill>
              </a:rPr>
              <a:t>0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 		[19]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</a:pPr>
            <a:r>
              <a:rPr lang="it-IT" altLang="it-IT" sz="2000" b="1">
                <a:solidFill>
                  <a:srgbClr val="009900"/>
                </a:solidFill>
              </a:rPr>
              <a:t>L’offerta reale di moneta</a:t>
            </a:r>
            <a:r>
              <a:rPr lang="it-IT" altLang="it-IT" sz="2000"/>
              <a:t> può essere conseguentemente indicata come 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 	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[post-19]</a:t>
            </a:r>
          </a:p>
        </p:txBody>
      </p:sp>
      <p:pic>
        <p:nvPicPr>
          <p:cNvPr id="1007623" name="Picture 7">
            <a:extLst>
              <a:ext uri="{FF2B5EF4-FFF2-40B4-BE49-F238E27FC236}">
                <a16:creationId xmlns:a16="http://schemas.microsoft.com/office/drawing/2014/main" id="{1D3A09A5-38FF-4168-9491-37F8C2F8D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652963"/>
            <a:ext cx="1295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7624" name="Picture 8">
            <a:extLst>
              <a:ext uri="{FF2B5EF4-FFF2-40B4-BE49-F238E27FC236}">
                <a16:creationId xmlns:a16="http://schemas.microsoft.com/office/drawing/2014/main" id="{40A4AEE4-B858-4D5A-B5D4-0D3D0EA7F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5876925"/>
            <a:ext cx="144145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7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7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7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7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7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7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3">
            <a:extLst>
              <a:ext uri="{FF2B5EF4-FFF2-40B4-BE49-F238E27FC236}">
                <a16:creationId xmlns:a16="http://schemas.microsoft.com/office/drawing/2014/main" id="{A9D6ED4A-5933-4685-89B5-904B57F657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4AF910-63AB-4D7E-B82C-1E5A21CC95E7}" type="slidenum">
              <a:rPr lang="it-IT" altLang="it-IT" sz="2600">
                <a:solidFill>
                  <a:schemeClr val="bg1"/>
                </a:solidFill>
              </a:rPr>
              <a:pPr eaLnBrk="1" hangingPunct="1"/>
              <a:t>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B55414B-9BC5-451D-98FD-85870A63F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dirty="0">
                <a:solidFill>
                  <a:srgbClr val="FF3300"/>
                </a:solidFill>
              </a:rPr>
              <a:t>3. Il modello IS – LM</a:t>
            </a:r>
          </a:p>
        </p:txBody>
      </p:sp>
      <p:sp>
        <p:nvSpPr>
          <p:cNvPr id="905219" name="Rectangle 3">
            <a:extLst>
              <a:ext uri="{FF2B5EF4-FFF2-40B4-BE49-F238E27FC236}">
                <a16:creationId xmlns:a16="http://schemas.microsoft.com/office/drawing/2014/main" id="{42D47078-039E-4F97-9750-E0543288E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205038"/>
            <a:ext cx="7200900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it-IT" altLang="it-IT" sz="1600" b="1"/>
              <a:t>Agenda</a:t>
            </a:r>
          </a:p>
          <a:p>
            <a:pPr eaLnBrk="1" hangingPunct="1">
              <a:lnSpc>
                <a:spcPct val="80000"/>
              </a:lnSpc>
            </a:pPr>
            <a:endParaRPr lang="it-IT" altLang="it-IT" sz="1600"/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1600" b="1">
                <a:solidFill>
                  <a:srgbClr val="009900"/>
                </a:solidFill>
              </a:rPr>
              <a:t>La curva IS: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it-IT" altLang="it-IT" sz="1400"/>
              <a:t>Definizione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it-IT" altLang="it-IT" sz="1400"/>
              <a:t>Costruzione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it-IT" altLang="it-IT" sz="1400"/>
              <a:t>Spostamenti della curva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it-IT" altLang="it-IT" sz="1400"/>
              <a:t>Punti fuori dalla curva </a:t>
            </a:r>
          </a:p>
          <a:p>
            <a:pPr marL="762000" lvl="1" indent="-304800" eaLnBrk="1" hangingPunct="1">
              <a:lnSpc>
                <a:spcPct val="80000"/>
              </a:lnSpc>
            </a:pPr>
            <a:endParaRPr lang="it-IT" altLang="it-IT" sz="1400"/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1600" b="1">
                <a:solidFill>
                  <a:srgbClr val="009900"/>
                </a:solidFill>
              </a:rPr>
              <a:t>La LM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it-IT" altLang="it-IT" sz="1400"/>
              <a:t>Definizione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it-IT" altLang="it-IT" sz="1400"/>
              <a:t>Costruzione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it-IT" altLang="it-IT" sz="1400"/>
              <a:t>Spostamenti della curva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it-IT" altLang="it-IT" sz="1400"/>
              <a:t>Punti fuori dalla curva</a:t>
            </a:r>
          </a:p>
          <a:p>
            <a:pPr marL="762000" lvl="1" indent="-304800" eaLnBrk="1" hangingPunct="1">
              <a:lnSpc>
                <a:spcPct val="80000"/>
              </a:lnSpc>
            </a:pPr>
            <a:endParaRPr lang="it-IT" altLang="it-IT" sz="1400"/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1600" b="1">
                <a:solidFill>
                  <a:srgbClr val="009900"/>
                </a:solidFill>
              </a:rPr>
              <a:t>Il modello IS-LM completo</a:t>
            </a:r>
          </a:p>
          <a:p>
            <a:pPr marL="762000" lvl="1" indent="-304800" eaLnBrk="1" hangingPunct="1">
              <a:lnSpc>
                <a:spcPct val="80000"/>
              </a:lnSpc>
              <a:buSzTx/>
              <a:buFont typeface="Arial" panose="020B0604020202020204" pitchFamily="34" charset="0"/>
              <a:buChar char="-"/>
            </a:pPr>
            <a:r>
              <a:rPr lang="it-IT" altLang="it-IT" sz="1400"/>
              <a:t>PIL e tasso di interesse di equilibrio</a:t>
            </a:r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endParaRPr lang="it-IT" altLang="it-IT" sz="160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1600" b="1">
                <a:solidFill>
                  <a:srgbClr val="009900"/>
                </a:solidFill>
              </a:rPr>
              <a:t>Le politiche</a:t>
            </a:r>
          </a:p>
          <a:p>
            <a:pPr eaLnBrk="1" hangingPunct="1">
              <a:lnSpc>
                <a:spcPct val="80000"/>
              </a:lnSpc>
            </a:pPr>
            <a:endParaRPr lang="it-IT" altLang="it-IT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0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0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05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5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05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05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5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5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52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52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3">
            <a:extLst>
              <a:ext uri="{FF2B5EF4-FFF2-40B4-BE49-F238E27FC236}">
                <a16:creationId xmlns:a16="http://schemas.microsoft.com/office/drawing/2014/main" id="{269A4478-A055-411C-B465-BD8B8CC532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281E9E-0FDD-44E3-B521-633B5B0A9762}" type="slidenum">
              <a:rPr lang="it-IT" altLang="it-IT" sz="2600">
                <a:solidFill>
                  <a:schemeClr val="bg1"/>
                </a:solidFill>
              </a:rPr>
              <a:pPr eaLnBrk="1" hangingPunct="1"/>
              <a:t>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03B9A66-B734-46CD-834A-8F732693E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dirty="0">
                <a:solidFill>
                  <a:srgbClr val="FF3300"/>
                </a:solidFill>
              </a:rPr>
              <a:t>3.1 Il modello IS – LM: la </a:t>
            </a:r>
            <a:r>
              <a:rPr lang="it-IT" altLang="it-IT" sz="2000" i="1" dirty="0">
                <a:solidFill>
                  <a:srgbClr val="FF3300"/>
                </a:solidFill>
              </a:rPr>
              <a:t>IS</a:t>
            </a:r>
          </a:p>
        </p:txBody>
      </p:sp>
      <p:sp>
        <p:nvSpPr>
          <p:cNvPr id="907267" name="Rectangle 3">
            <a:extLst>
              <a:ext uri="{FF2B5EF4-FFF2-40B4-BE49-F238E27FC236}">
                <a16:creationId xmlns:a16="http://schemas.microsoft.com/office/drawing/2014/main" id="{1BBAB55F-4CE0-4ACD-955F-7E996B41A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460625"/>
            <a:ext cx="7200900" cy="3921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95300" indent="-495300" eaLnBrk="1" hangingPunct="1"/>
            <a:endParaRPr lang="it-IT" altLang="it-IT" sz="2000" b="1" dirty="0">
              <a:solidFill>
                <a:srgbClr val="009900"/>
              </a:solidFill>
            </a:endParaRPr>
          </a:p>
          <a:p>
            <a:pPr marL="495300" indent="-495300" eaLnBrk="1" hangingPunct="1"/>
            <a:endParaRPr lang="it-IT" altLang="it-IT" sz="2000" b="1" dirty="0">
              <a:solidFill>
                <a:srgbClr val="009900"/>
              </a:solidFill>
            </a:endParaRPr>
          </a:p>
          <a:p>
            <a:pPr marL="495300" indent="-495300" eaLnBrk="1" hangingPunct="1"/>
            <a:r>
              <a:rPr lang="it-IT" altLang="it-IT" sz="2000" b="1" dirty="0">
                <a:solidFill>
                  <a:srgbClr val="009900"/>
                </a:solidFill>
              </a:rPr>
              <a:t>La curva </a:t>
            </a:r>
            <a:r>
              <a:rPr lang="it-IT" altLang="it-IT" sz="2000" b="1" i="1" dirty="0">
                <a:solidFill>
                  <a:srgbClr val="009900"/>
                </a:solidFill>
              </a:rPr>
              <a:t>IS</a:t>
            </a:r>
            <a:r>
              <a:rPr lang="it-IT" altLang="it-IT" sz="2000" b="1" dirty="0">
                <a:solidFill>
                  <a:srgbClr val="009900"/>
                </a:solidFill>
              </a:rPr>
              <a:t>:</a:t>
            </a:r>
            <a:r>
              <a:rPr lang="it-IT" altLang="it-IT" sz="2000" dirty="0"/>
              <a:t> “luogo di tutte le combinazioni (</a:t>
            </a:r>
            <a:r>
              <a:rPr lang="it-IT" altLang="it-IT" sz="2000" b="1" i="1" dirty="0"/>
              <a:t>i</a:t>
            </a:r>
            <a:r>
              <a:rPr lang="it-IT" altLang="it-IT" sz="2000" dirty="0"/>
              <a:t> ; </a:t>
            </a:r>
            <a:r>
              <a:rPr lang="it-IT" altLang="it-IT" sz="2000" b="1" i="1" dirty="0"/>
              <a:t>Y</a:t>
            </a:r>
            <a:r>
              <a:rPr lang="it-IT" altLang="it-IT" sz="2000" dirty="0"/>
              <a:t>) che garantiscono </a:t>
            </a:r>
            <a:r>
              <a:rPr lang="it-IT" altLang="it-IT" sz="2000" b="1" dirty="0">
                <a:solidFill>
                  <a:srgbClr val="FF3300"/>
                </a:solidFill>
              </a:rPr>
              <a:t>l’equilibrio</a:t>
            </a:r>
            <a:r>
              <a:rPr lang="it-IT" altLang="it-IT" sz="2000" dirty="0"/>
              <a:t> sul </a:t>
            </a:r>
            <a:r>
              <a:rPr lang="it-IT" altLang="it-IT" sz="2000" b="1" dirty="0">
                <a:solidFill>
                  <a:srgbClr val="FF3300"/>
                </a:solidFill>
              </a:rPr>
              <a:t>mercato dei beni</a:t>
            </a:r>
            <a:r>
              <a:rPr lang="it-IT" altLang="it-IT" sz="2000" dirty="0"/>
              <a:t> (</a:t>
            </a:r>
            <a:r>
              <a:rPr lang="it-IT" altLang="it-IT" sz="2000" b="1" dirty="0">
                <a:solidFill>
                  <a:srgbClr val="FF3300"/>
                </a:solidFill>
              </a:rPr>
              <a:t>uguaglianza tra </a:t>
            </a:r>
            <a:r>
              <a:rPr lang="it-IT" altLang="it-IT" sz="2000" b="1" i="1" dirty="0">
                <a:solidFill>
                  <a:srgbClr val="FF3300"/>
                </a:solidFill>
              </a:rPr>
              <a:t>S</a:t>
            </a:r>
            <a:r>
              <a:rPr lang="it-IT" altLang="it-IT" sz="2000" b="1" dirty="0">
                <a:solidFill>
                  <a:srgbClr val="FF3300"/>
                </a:solidFill>
              </a:rPr>
              <a:t> e </a:t>
            </a:r>
            <a:r>
              <a:rPr lang="it-IT" altLang="it-IT" sz="2000" b="1" i="1" dirty="0">
                <a:solidFill>
                  <a:srgbClr val="FF3300"/>
                </a:solidFill>
              </a:rPr>
              <a:t>I</a:t>
            </a:r>
            <a:r>
              <a:rPr lang="it-IT" altLang="it-IT" sz="2000" dirty="0"/>
              <a:t>)”</a:t>
            </a:r>
          </a:p>
          <a:p>
            <a:pPr marL="495300" indent="-495300" eaLnBrk="1" hangingPunct="1"/>
            <a:endParaRPr lang="it-IT" altLang="it-IT" sz="2000" dirty="0"/>
          </a:p>
          <a:p>
            <a:pPr marL="495300" indent="-495300" eaLnBrk="1" hangingPunct="1"/>
            <a:r>
              <a:rPr lang="it-IT" altLang="it-IT" sz="2000" dirty="0"/>
              <a:t>Esempi di risposte sbagliate (sentite all’esame):</a:t>
            </a:r>
          </a:p>
          <a:p>
            <a:pPr marL="495300" indent="-495300" eaLnBrk="1" hangingPunct="1"/>
            <a:r>
              <a:rPr lang="it-IT" altLang="it-IT" sz="2000" dirty="0"/>
              <a:t>“insieme di tutte le combinazioni di (</a:t>
            </a:r>
            <a:r>
              <a:rPr lang="it-IT" altLang="it-IT" sz="2000" i="1" dirty="0"/>
              <a:t>i; Y</a:t>
            </a:r>
            <a:r>
              <a:rPr lang="it-IT" altLang="it-IT" sz="2000" dirty="0"/>
              <a:t>)</a:t>
            </a:r>
          </a:p>
          <a:p>
            <a:pPr marL="495300" indent="-495300" eaLnBrk="1" hangingPunct="1"/>
            <a:r>
              <a:rPr lang="it-IT" altLang="it-IT" sz="2000" dirty="0"/>
              <a:t>“insieme di tutte le combinazioni di equilibrio di (</a:t>
            </a:r>
            <a:r>
              <a:rPr lang="it-IT" altLang="it-IT" sz="2000" i="1" dirty="0"/>
              <a:t>i; Y</a:t>
            </a:r>
            <a:r>
              <a:rPr lang="it-IT" altLang="it-IT" sz="2000" dirty="0"/>
              <a:t>)</a:t>
            </a:r>
          </a:p>
          <a:p>
            <a:pPr marL="495300" indent="-495300" eaLnBrk="1" hangingPunct="1"/>
            <a:endParaRPr lang="it-IT" altLang="it-IT" sz="2000" dirty="0"/>
          </a:p>
          <a:p>
            <a:pPr marL="495300" indent="-495300" eaLnBrk="1" hangingPunct="1"/>
            <a:endParaRPr lang="it-IT" altLang="it-IT" sz="2000" dirty="0"/>
          </a:p>
          <a:p>
            <a:pPr marL="495300" indent="-495300" eaLnBrk="1" hangingPunct="1"/>
            <a:endParaRPr lang="it-IT" alt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67" grpId="0" build="p"/>
    </p:bldLst>
  </p:timing>
</p:sld>
</file>

<file path=ppt/theme/theme1.xml><?xml version="1.0" encoding="utf-8"?>
<a:theme xmlns:a="http://schemas.openxmlformats.org/drawingml/2006/main" name="Capsule">
  <a:themeElements>
    <a:clrScheme name="Personalizzato 1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99FFCC"/>
      </a:accent1>
      <a:accent2>
        <a:srgbClr val="33CCCC"/>
      </a:accent2>
      <a:accent3>
        <a:srgbClr val="C00000"/>
      </a:accent3>
      <a:accent4>
        <a:srgbClr val="000000"/>
      </a:accent4>
      <a:accent5>
        <a:srgbClr val="CAFFE2"/>
      </a:accent5>
      <a:accent6>
        <a:srgbClr val="2DB9B9"/>
      </a:accent6>
      <a:hlink>
        <a:srgbClr val="666699"/>
      </a:hlink>
      <a:folHlink>
        <a:srgbClr val="CC99FF"/>
      </a:folHlink>
    </a:clrScheme>
    <a:fontScheme name="Personalizzato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Designs\Capsule.pot</Template>
  <TotalTime>8214</TotalTime>
  <Words>1827</Words>
  <Application>Microsoft Office PowerPoint</Application>
  <PresentationFormat>Presentazione su schermo (4:3)</PresentationFormat>
  <Paragraphs>530</Paragraphs>
  <Slides>29</Slides>
  <Notes>29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7" baseType="lpstr">
      <vt:lpstr>Arial</vt:lpstr>
      <vt:lpstr>Garamond</vt:lpstr>
      <vt:lpstr>Helvetica</vt:lpstr>
      <vt:lpstr>Symbol</vt:lpstr>
      <vt:lpstr>Times New Roman</vt:lpstr>
      <vt:lpstr>Wingdings</vt:lpstr>
      <vt:lpstr>Capsule</vt:lpstr>
      <vt:lpstr>Immagine</vt:lpstr>
      <vt:lpstr>Presentazione standard di PowerPoint</vt:lpstr>
      <vt:lpstr>Variabili finanziarie e domanda aggregata:  il modello IS - LM</vt:lpstr>
      <vt:lpstr>Il modello IS – LM: agenda per i soli frequentanti</vt:lpstr>
      <vt:lpstr>Endogenizzare gli investimenti:  la relazione tra tasso di interesse e investimenti</vt:lpstr>
      <vt:lpstr>2. Il tasso di interesse e il mercato della moneta</vt:lpstr>
      <vt:lpstr>2.1 Domanda di moneta</vt:lpstr>
      <vt:lpstr>2.2 Offerta di moneta (Parag. 13.3.2): cenni</vt:lpstr>
      <vt:lpstr>3. Il modello IS – LM</vt:lpstr>
      <vt:lpstr>3.1 Il modello IS – LM: la IS</vt:lpstr>
      <vt:lpstr>3.1. La costruzione grafica della curva IS Figura 2 </vt:lpstr>
      <vt:lpstr>3.1) La curva IS: spostamenti Figura 2bis </vt:lpstr>
      <vt:lpstr>3.2 Il modello IS – LM: la LM</vt:lpstr>
      <vt:lpstr>3.2 La costruzione grafica della curva LM Figura 3</vt:lpstr>
      <vt:lpstr>3.2) La curva LM Figura 3bis: spostamenti della curva</vt:lpstr>
      <vt:lpstr>3.3 Il modello IS – LM completo: PIL e tasso di interesse di equilibrio</vt:lpstr>
      <vt:lpstr>3.4.1) Il modello IS – LM: le politiche economiche Figura 5m – Effetti di una politica monetaria espansiva</vt:lpstr>
      <vt:lpstr>4.4.1) Il modello IS – LM: Figura 5bis – Effetti di una politica monetaria restrittiva</vt:lpstr>
      <vt:lpstr>3.4.2) Il modello IS – LM: Figura 6m – Effetti di una politica fiscale espansiva: “crowding-out”</vt:lpstr>
      <vt:lpstr>3.4.2) Il modello IS – LM: Figura 6m – Effetti di una politica fiscale espansiva: “crowding-out”</vt:lpstr>
      <vt:lpstr>3.4.2) Il modello IS – LM: Figura 6bis – Politica fiscale espansiva e controllo del “crowding-out”</vt:lpstr>
      <vt:lpstr>3.4.2) Il modello IS – LM: Figura 7tris – Effetti di una politica fiscale restrittiva: “crowding-in”</vt:lpstr>
      <vt:lpstr>3.4.3) Il modello IS – LM: Figura 7m – Politiche economiche per il pieno impiego</vt:lpstr>
      <vt:lpstr>3.4.3) Efficacia delle politiche economiche</vt:lpstr>
      <vt:lpstr>Figura 8. – Politica fiscale totalmente inefficace</vt:lpstr>
      <vt:lpstr>Figura 8bis. – Politica fiscale totalmente efficace</vt:lpstr>
      <vt:lpstr>Figura 9. – Politiche fiscali con differente grado di efficacia</vt:lpstr>
      <vt:lpstr>Figura 10. – Politica monetaria totalmente inefficace</vt:lpstr>
      <vt:lpstr>Figura 10bis. – Politica monetaria totalmente efficace</vt:lpstr>
      <vt:lpstr>Figura 11. – Politiche monetarie con differente grado di efficacia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Massimo Loi</dc:creator>
  <cp:lastModifiedBy>Luca Cattani</cp:lastModifiedBy>
  <cp:revision>665</cp:revision>
  <dcterms:created xsi:type="dcterms:W3CDTF">2004-07-15T07:19:38Z</dcterms:created>
  <dcterms:modified xsi:type="dcterms:W3CDTF">2019-12-20T22:59:31Z</dcterms:modified>
</cp:coreProperties>
</file>