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353" r:id="rId2"/>
    <p:sldId id="278" r:id="rId3"/>
    <p:sldId id="282" r:id="rId4"/>
    <p:sldId id="281" r:id="rId5"/>
    <p:sldId id="283" r:id="rId6"/>
    <p:sldId id="284" r:id="rId7"/>
    <p:sldId id="299" r:id="rId8"/>
    <p:sldId id="285" r:id="rId9"/>
    <p:sldId id="287" r:id="rId10"/>
    <p:sldId id="257" r:id="rId11"/>
    <p:sldId id="286" r:id="rId12"/>
    <p:sldId id="258" r:id="rId13"/>
    <p:sldId id="288" r:id="rId14"/>
    <p:sldId id="289" r:id="rId15"/>
    <p:sldId id="290" r:id="rId16"/>
    <p:sldId id="260" r:id="rId17"/>
    <p:sldId id="291" r:id="rId18"/>
    <p:sldId id="261" r:id="rId19"/>
    <p:sldId id="262" r:id="rId20"/>
    <p:sldId id="293" r:id="rId21"/>
    <p:sldId id="294" r:id="rId22"/>
    <p:sldId id="263" r:id="rId23"/>
    <p:sldId id="295" r:id="rId24"/>
    <p:sldId id="264" r:id="rId25"/>
    <p:sldId id="296" r:id="rId26"/>
    <p:sldId id="265" r:id="rId27"/>
    <p:sldId id="297" r:id="rId28"/>
    <p:sldId id="298" r:id="rId29"/>
    <p:sldId id="311" r:id="rId30"/>
    <p:sldId id="300" r:id="rId31"/>
    <p:sldId id="301" r:id="rId32"/>
    <p:sldId id="310" r:id="rId33"/>
    <p:sldId id="266" r:id="rId34"/>
    <p:sldId id="267" r:id="rId35"/>
    <p:sldId id="268" r:id="rId36"/>
    <p:sldId id="304" r:id="rId37"/>
    <p:sldId id="307" r:id="rId38"/>
    <p:sldId id="308" r:id="rId39"/>
    <p:sldId id="276" r:id="rId40"/>
    <p:sldId id="305" r:id="rId41"/>
    <p:sldId id="277" r:id="rId4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FF66"/>
    <a:srgbClr val="FFFF66"/>
    <a:srgbClr val="FFFF00"/>
    <a:srgbClr val="FF5050"/>
    <a:srgbClr val="00FF00"/>
    <a:srgbClr val="99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23" autoAdjust="0"/>
    <p:restoredTop sz="94632" autoAdjust="0"/>
  </p:normalViewPr>
  <p:slideViewPr>
    <p:cSldViewPr>
      <p:cViewPr varScale="1">
        <p:scale>
          <a:sx n="82" d="100"/>
          <a:sy n="82" d="100"/>
        </p:scale>
        <p:origin x="12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0"/>
    </p:cViewPr>
  </p:sorterViewPr>
  <p:notesViewPr>
    <p:cSldViewPr>
      <p:cViewPr varScale="1">
        <p:scale>
          <a:sx n="55" d="100"/>
          <a:sy n="55" d="100"/>
        </p:scale>
        <p:origin x="-12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>
            <a:extLst>
              <a:ext uri="{FF2B5EF4-FFF2-40B4-BE49-F238E27FC236}">
                <a16:creationId xmlns:a16="http://schemas.microsoft.com/office/drawing/2014/main" id="{1A97891E-831A-489F-BE92-AEDEC6B0C2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it-IT"/>
          </a:p>
        </p:txBody>
      </p:sp>
      <p:sp>
        <p:nvSpPr>
          <p:cNvPr id="610307" name="Rectangle 3">
            <a:extLst>
              <a:ext uri="{FF2B5EF4-FFF2-40B4-BE49-F238E27FC236}">
                <a16:creationId xmlns:a16="http://schemas.microsoft.com/office/drawing/2014/main" id="{B3065E20-9112-444A-A153-C810945BD1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it-IT"/>
          </a:p>
        </p:txBody>
      </p:sp>
      <p:sp>
        <p:nvSpPr>
          <p:cNvPr id="610308" name="Rectangle 4">
            <a:extLst>
              <a:ext uri="{FF2B5EF4-FFF2-40B4-BE49-F238E27FC236}">
                <a16:creationId xmlns:a16="http://schemas.microsoft.com/office/drawing/2014/main" id="{59211FEE-1450-4D09-8D4C-13A3DCD3840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it-IT"/>
          </a:p>
        </p:txBody>
      </p:sp>
      <p:sp>
        <p:nvSpPr>
          <p:cNvPr id="610309" name="Rectangle 5">
            <a:extLst>
              <a:ext uri="{FF2B5EF4-FFF2-40B4-BE49-F238E27FC236}">
                <a16:creationId xmlns:a16="http://schemas.microsoft.com/office/drawing/2014/main" id="{57E3C94D-C127-4E8A-A1AA-6BC9D1F402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b="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67F3C66-51C1-425C-A489-F73E0D22EF6E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942B7855-E605-4582-9B6F-EE9E6A4651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49660D4D-63AE-4071-8EAC-6ED602FF68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3C845540-1143-4A75-B6E2-7391F73A9C2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41E86BC6-82BA-45F5-938D-3C18EE34DD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869184CA-7667-42F8-83EA-7E83CB2B46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BBA9E973-9731-43E7-BCE6-4F9DA53A58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b="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86029EB-8B04-4124-9E7E-C5D6D8A111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132D106-651D-4C26-BAA2-CA253FC321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525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525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525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525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525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525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525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525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4CEC3763-62B3-41CE-B189-12849F5B05C9}" type="slidenum">
              <a:rPr lang="it-IT" altLang="it-IT" sz="1200" b="0"/>
              <a:pPr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it-IT" altLang="it-IT" sz="1200" b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16A453D-59D9-4147-AEB3-D1B91B73A5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B6CE4F5-84DE-46F2-BF4F-89ADBBEB3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F95D49C5-B784-47C2-9431-6AC709F826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8E127568-1006-426E-8AB3-4950F245FF9F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52FDAF64-B569-4C1A-B0C3-F96F8A546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38B51B51-B442-4243-B724-6D1F3C15A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0EEDC442-D707-4F43-97BD-795FE46BA4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49BA72AD-0ED4-4BD9-8660-1FFDEE78C394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F634FF2-3DAF-4C82-8BA3-F3D699E50A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E504E263-B778-4F1F-8D69-88F8A2D0A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GB" altLang="it-IT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6E4B00F1-6C6D-4EC0-87A0-4D9CE42B2D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117A98C3-FAC6-4725-8DAD-4D344C3F0DCF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A22663B5-D979-4F9A-8B5C-7D8D4629B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D2F4994-6D24-4F9B-9F9C-7F7E39201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7E2BCE85-213F-4F42-BF40-8159A34353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2EF10C84-7CFF-42FE-8C3F-0663339A09D5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5B9A7C75-CABA-494A-B7A8-F486DC07F5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F84C6B8-869B-4A86-80CC-A6E941230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D2970CE5-03C8-41A3-BCC7-968CF609A3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3738CCAC-FF66-4C83-B7D3-6B9569E381FB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82BC5951-4922-4ADB-9F67-24E7E1EB88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43CB06C-FCD8-4586-B5FD-338B9DE7C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A24CBA2A-1DF3-4355-A7CE-E01A89BA19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C4A8981A-2F47-4FA6-8F55-0D219DB0FDD2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83E793C-47FA-4115-92DC-9CC1DDE3DB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260A0B6F-54E8-47C1-8EE4-EACDAC6F5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45C37498-54C9-4219-A953-20C563E16E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B7EFBCA0-1649-4E68-AB17-735AFBD452C0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BA5920D2-74D5-4ACB-A271-1782630410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E593F853-14C9-4352-9BB7-9FA31E086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A69E18B4-ECF6-4C42-ADF1-51FE095264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36514113-36C8-4033-A9A7-20FE245E70C8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DBC9423D-CC4C-4F61-9C53-B50C935AF5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25F65D4C-49CC-48DA-AB25-71DF90EAB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F0DA63E8-925A-47A9-92B2-76682856D3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B7F6E22D-EB32-4C4F-8178-4A56E69724F0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D9FC8853-DE66-4F82-B5FF-9459AA97E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F0A12AB5-0B29-48D5-B4B9-75FCE568E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0805D5A7-4F92-4FF5-9AAB-EC8D8C908D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7644E2DD-E50A-467E-9D70-6007247806BC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6C06617F-87E8-4362-A7CD-693FDDD0D1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E43F8743-9E33-48A6-AED4-6A1CB4D901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288F97B-124E-4AA8-8C89-DD958F44C6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FB22B199-0F24-444A-A14E-69D91E17AA5A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290684F-1F1F-4F33-87E1-3674DD0A1E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E878A7D-7FEF-455F-8CAE-F982733AD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08A2948C-0CD0-4479-A66B-FC41EDA23D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8BECCD64-C6CD-4CAC-A738-F21BB6FD94B2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4F2AE1A4-5100-43A1-B7F2-7501617152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771C33CC-E796-4230-8319-5ED544582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813CC447-5E52-421D-A0C1-765D9EC37C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7C76F911-2F9B-4DEB-B1E7-4178093B0B2D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04CCC0B9-22AE-40B6-9B04-BF7462E0E8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0B66B2C4-0908-4A4F-95A1-C86AFD09A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3AFF2BFA-A92F-4487-95F4-D174F10B4E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875BE8EF-56D9-44DB-9650-A3DD19D86444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22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D0133AAF-D1AA-42E1-B319-1107E58B7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5B822033-8DB4-452C-8312-BEA874C48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GB" altLang="it-IT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2F805D01-D9BE-4776-BF88-EE109251D4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449A96AD-2FBE-4FF2-B6AB-E97B2199BED1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CD8FCF41-1884-431D-A6D8-F929CF99DA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DC38568C-4417-452E-B473-EA4F28025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566BD9CD-DB5D-4690-A130-4A64F30B06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CFA2B04E-C759-4982-9649-6606C7096599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24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E8E8CA62-437A-4855-B3D2-4950FA44F4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EA1FE12F-14B1-4951-8CA7-9CDF2C767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8B972B55-EC93-491B-9FEE-B72459F5E7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CF6E80E6-A0C6-42FC-B399-2A48E0EA86C6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25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CED9B760-BE39-4674-84BA-E53E2312B4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6794E4B7-0AA1-435E-9DA7-4B0ECA7CC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215BE07D-2CCF-456F-AF99-DC3055C6EA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776EF218-1387-4A8D-85CC-993BAB281E64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26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9A5475AF-D505-47A9-985D-0AA129D54F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A2C40DA3-27D8-4919-A2B5-D837DFA08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BD416D1-8068-47A3-A7C9-F95B97AF59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00AF98E8-6D50-4DBF-B97E-977C53295C34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27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5F6A284-3A7E-478E-879D-EAE3A7698E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4361BF52-75FA-46F2-963F-A2A770BAB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7676793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5F8BD8CB-1494-436E-B951-3426FD293A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151B1AC1-3E5C-4D21-88E9-6DFF30DF95AF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28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017D0E7-2666-4F24-A710-CAE435BDA5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00AD476-F6AD-46DB-85E1-BB4BE7793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1695437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E8DA2F0B-E973-4F0C-BAD1-6876B81141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49CFD5D1-F433-4934-BA71-41DF73511585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29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1741FCE-A058-45C0-AC74-F739329676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0BE2D53-8AB0-4E3A-A47F-1A59E6AD2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306035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64A7649-C9DD-49AC-B18F-BCD47EF54B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0EDE4C8A-816C-4F2C-8887-2D0D87448B59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39E8572-6C09-4D95-A094-080C440A80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4445ED2-193A-4386-9DFF-002AB5B1D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740B63F5-53A5-4871-BFD9-1FF3861EB5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336B5479-A365-46EF-B1B8-ACF662D4CF3E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3797D27-CF31-491C-83DD-A3C412D024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D213D017-7993-4CA0-9B5D-6803972B3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en-US" altLang="it-IT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327657FE-64B6-45E4-A8E2-D6C9B70D1C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4AF9CB3B-2961-4B6B-BDB4-38EC8AEBB51A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1BFDCEA9-AB92-4015-B237-978E680A0B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6AE5768F-56A8-484B-B290-2BBBC2660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>
              <a:buFontTx/>
              <a:buChar char="-"/>
            </a:pPr>
            <a:endParaRPr lang="en-US" alt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57FEBA9D-C0B9-4332-B19D-91546929D4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4D6414F8-8376-4D11-8446-D3A79D93EEDB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75BC18F6-2576-4A30-BE6F-7CAABE9A9B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6F66DD3E-95D5-47D9-B226-F563A1C9D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21203D3C-CBC5-49C3-98D5-1F5C01A821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ED38F928-A9BF-422E-B77C-78943A15EB60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0AD7A90F-456F-45E5-80F1-E59EE93592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C93A9B92-ABDE-4696-9764-60E531783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>
              <a:buFontTx/>
              <a:buChar char="-"/>
            </a:pPr>
            <a:endParaRPr lang="en-GB" altLang="it-IT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D4344EB1-1943-4A99-A600-B76FE63F9C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112AE861-BB3C-4362-93AF-3DFD4E24244F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13450969-FCEE-4FAB-9B71-723B0A62E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231952AC-D6C7-4B7A-8362-16BCCD989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15E9664A-D868-4815-B9F7-E5F171EF21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DD1ADD15-D1E2-454D-B800-C4A66B33D283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BB473CDB-5618-4908-A11A-A27A2BAA4B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A675ED11-371A-44DA-B079-80E702854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it-IT" altLang="it-IT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46EBFB21-B4B6-4A2C-8A21-A464A34E73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26728FFE-63D6-428F-BE09-540039E11923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C0AFDE36-1BE7-4718-BCAF-54AA775426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C3D97B72-F166-4853-95DC-85D044B92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CDCF67CB-2EB2-4A7A-A0FA-16B7BEADC0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556B9EA4-B53F-4CF0-AE05-9F6CFDE13AB3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73B17A8E-660E-4B8B-A641-65DB85AD39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5BD12688-8388-435B-B280-D9D73A802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it-IT" altLang="it-IT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D009B47B-9CAC-41BD-B38A-B45868A41E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D4B73366-0681-49DE-94DA-B602B5670BED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D108BAB3-2F82-4A68-A6A5-CA3E23B0DD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02774610-D818-461A-9914-11F829606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FD088756-C01F-4F5F-9F58-B7187C7563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03468F11-A1F2-4029-AB91-A435112A0087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440B27F7-4F47-4B80-882A-81A33E9E00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75EDD7FB-1C40-4C05-888D-0C0B4E16C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E3026C4-BE02-4A1F-A227-5BA531835E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9689669E-DE43-4100-A18D-DE79520D789F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BB48D25-0C3D-48DF-A51F-4F65364314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837F234-B0C3-4DE4-A939-EB5BD42EE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8E227978-A1DD-4203-A238-8BF14E53B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4028C530-5C06-4E1F-83C5-B311F64663C5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40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EC19AC0B-21F6-42DC-91B4-46A995F112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2D144DA4-51A7-4724-8214-CEC5EA55E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3E8B8580-2225-439F-96D1-33857A8DEB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DBD0D62D-517B-492E-ABC2-D4A94D0055D6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41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38DEB7CC-C03F-4A31-B2A3-BBD3171FD6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A06CE206-2923-4F82-9997-2E4F80CF0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D27C8EF2-F1DA-4B03-A709-B205597ACB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5CEB8AA8-ACA6-4511-A0C2-489B67799FB6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A49A471D-E422-4933-B71D-AB7F20E2BD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828A6E4-52A4-46A7-93FD-7C9E52A11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052EB46-0817-41F3-8386-ECFE748229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6F5435A7-8F41-40B6-8CED-48122F6B53C0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0248CA4E-EEC1-4ABB-8590-86FFF5EA34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9DF6A59-4206-49E0-8094-D4061D685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785CAEB-BF9E-42E5-BA78-E4239D0B0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16D224FF-62F5-42F1-A634-381B28441112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D1F544A3-CD97-4FF1-AA25-13FDD7586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2471EED-0D93-4A0D-A8D0-B27FB5CCB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F3F55393-A589-4D67-8223-70CCAA4E6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65B0EF7D-A86D-4355-96E8-9D5D0D85972B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D0134B6B-AD48-42CA-BF02-039981993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9E31D73-906E-48CC-8BB4-B40E459A8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it-IT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861FE40-6611-4066-A06A-8FE5A575F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BE6C8D29-FCC2-4BF2-8739-7EBEFC89FDEC}" type="slidenum">
              <a:rPr lang="it-IT" altLang="it-IT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B3ED35BE-C3E9-49B9-91DB-B4671B601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A5CAE26-A3A3-4917-A1B4-DA0A722F1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102F938-F77F-4D03-9EE9-7E0E61229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kumimoji="1" lang="en-GB" altLang="it-IT" sz="2400" b="0">
              <a:latin typeface="Times New Roman" panose="02020603050405020304" pitchFamily="18" charset="0"/>
            </a:endParaRP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02EDAA15-8149-4B55-9905-FD0875AD0D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9DA30F06-E511-4AF8-BB26-EF618D617B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pSp>
        <p:nvGrpSpPr>
          <p:cNvPr id="5" name="Group 37">
            <a:extLst>
              <a:ext uri="{FF2B5EF4-FFF2-40B4-BE49-F238E27FC236}">
                <a16:creationId xmlns:a16="http://schemas.microsoft.com/office/drawing/2014/main" id="{6726AE75-ED48-4472-8CC4-E2E9BE191D2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716463" y="3908425"/>
            <a:ext cx="3930650" cy="1249363"/>
            <a:chOff x="2971" y="2462"/>
            <a:chExt cx="2476" cy="787"/>
          </a:xfrm>
        </p:grpSpPr>
        <p:graphicFrame>
          <p:nvGraphicFramePr>
            <p:cNvPr id="6" name="Object 14">
              <a:extLst>
                <a:ext uri="{FF2B5EF4-FFF2-40B4-BE49-F238E27FC236}">
                  <a16:creationId xmlns:a16="http://schemas.microsoft.com/office/drawing/2014/main" id="{D47DE8E8-ECDB-4E7B-9BA8-8944C9E13997}"/>
                </a:ext>
              </a:extLst>
            </p:cNvPr>
            <p:cNvGraphicFramePr>
              <a:graphicFrameLocks noChangeAspect="1"/>
            </p:cNvGraphicFramePr>
            <p:nvPr userDrawn="1"/>
          </p:nvGraphicFramePr>
          <p:xfrm>
            <a:off x="2971" y="2462"/>
            <a:ext cx="363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90" name="Immagine" r:id="rId3" imgW="324072" imgH="324072" progId="Word.Picture.8">
                    <p:embed/>
                  </p:oleObj>
                </mc:Choice>
                <mc:Fallback>
                  <p:oleObj name="Immagine" r:id="rId3" imgW="324072" imgH="324072" progId="Word.Picture.8">
                    <p:embed/>
                    <p:pic>
                      <p:nvPicPr>
                        <p:cNvPr id="2071" name="Object 14">
                          <a:extLst>
                            <a:ext uri="{FF2B5EF4-FFF2-40B4-BE49-F238E27FC236}">
                              <a16:creationId xmlns:a16="http://schemas.microsoft.com/office/drawing/2014/main" id="{3B176F23-8CA1-4B5B-8AE2-E6F48AA6B7C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2462"/>
                          <a:ext cx="363" cy="36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66FF66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16">
              <a:extLst>
                <a:ext uri="{FF2B5EF4-FFF2-40B4-BE49-F238E27FC236}">
                  <a16:creationId xmlns:a16="http://schemas.microsoft.com/office/drawing/2014/main" id="{B584CF13-29A2-42C7-BC3A-872D2BF960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0" y="2689"/>
              <a:ext cx="1977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algn="ctr">
                <a:spcBef>
                  <a:spcPct val="20000"/>
                </a:spcBef>
                <a:buClr>
                  <a:schemeClr val="tx1"/>
                </a:buClr>
                <a:buSzPct val="75000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spcBef>
                  <a:spcPct val="20000"/>
                </a:spcBef>
                <a:buClr>
                  <a:schemeClr val="tx1"/>
                </a:buClr>
                <a:buSzPct val="8000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it-IT" altLang="it-IT"/>
                <a:t>Mercati dei beni in concorrenza perfetta</a:t>
              </a:r>
              <a:r>
                <a:rPr lang="en-GB" altLang="it-IT"/>
                <a:t> </a:t>
              </a:r>
              <a:endParaRPr lang="it-IT" altLang="it-IT"/>
            </a:p>
          </p:txBody>
        </p:sp>
      </p:grpSp>
      <p:grpSp>
        <p:nvGrpSpPr>
          <p:cNvPr id="8" name="Group 25">
            <a:extLst>
              <a:ext uri="{FF2B5EF4-FFF2-40B4-BE49-F238E27FC236}">
                <a16:creationId xmlns:a16="http://schemas.microsoft.com/office/drawing/2014/main" id="{AA48103F-D20E-4468-9A41-B0CC32E2D3D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476375" y="2708275"/>
            <a:ext cx="3095625" cy="763588"/>
            <a:chOff x="930" y="1126"/>
            <a:chExt cx="1950" cy="481"/>
          </a:xfrm>
        </p:grpSpPr>
        <p:grpSp>
          <p:nvGrpSpPr>
            <p:cNvPr id="9" name="Group 19">
              <a:extLst>
                <a:ext uri="{FF2B5EF4-FFF2-40B4-BE49-F238E27FC236}">
                  <a16:creationId xmlns:a16="http://schemas.microsoft.com/office/drawing/2014/main" id="{20BBEEFD-717E-4E9C-AE06-1B80CBC35FA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10800000">
              <a:off x="930" y="1153"/>
              <a:ext cx="1950" cy="454"/>
              <a:chOff x="2288" y="3080"/>
              <a:chExt cx="3072" cy="201"/>
            </a:xfrm>
          </p:grpSpPr>
          <p:sp>
            <p:nvSpPr>
              <p:cNvPr id="11" name="AutoShape 20">
                <a:extLst>
                  <a:ext uri="{FF2B5EF4-FFF2-40B4-BE49-F238E27FC236}">
                    <a16:creationId xmlns:a16="http://schemas.microsoft.com/office/drawing/2014/main" id="{8670B1F7-9A62-4458-86C2-785DE1548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288" y="3080"/>
                <a:ext cx="2914" cy="200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2" name="AutoShape 21">
                <a:extLst>
                  <a:ext uri="{FF2B5EF4-FFF2-40B4-BE49-F238E27FC236}">
                    <a16:creationId xmlns:a16="http://schemas.microsoft.com/office/drawing/2014/main" id="{FA43A86A-99A9-446C-931F-83921D619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6" y="3080"/>
                <a:ext cx="164" cy="201"/>
              </a:xfrm>
              <a:prstGeom prst="flowChartDelay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10" name="Text Box 24">
              <a:extLst>
                <a:ext uri="{FF2B5EF4-FFF2-40B4-BE49-F238E27FC236}">
                  <a16:creationId xmlns:a16="http://schemas.microsoft.com/office/drawing/2014/main" id="{C4FFFA92-6C9B-4894-8995-252369E5C665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202" y="1126"/>
              <a:ext cx="1678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it-IT" sz="3400" b="0"/>
                <a:t>ECONOMIA</a:t>
              </a:r>
            </a:p>
          </p:txBody>
        </p:sp>
      </p:grpSp>
      <p:grpSp>
        <p:nvGrpSpPr>
          <p:cNvPr id="13" name="Group 38">
            <a:extLst>
              <a:ext uri="{FF2B5EF4-FFF2-40B4-BE49-F238E27FC236}">
                <a16:creationId xmlns:a16="http://schemas.microsoft.com/office/drawing/2014/main" id="{BBC32132-2D94-40F4-9354-532AEE63C55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716463" y="1460500"/>
            <a:ext cx="4002087" cy="889000"/>
            <a:chOff x="2971" y="920"/>
            <a:chExt cx="2521" cy="560"/>
          </a:xfrm>
        </p:grpSpPr>
        <p:graphicFrame>
          <p:nvGraphicFramePr>
            <p:cNvPr id="14" name="Object 12">
              <a:extLst>
                <a:ext uri="{FF2B5EF4-FFF2-40B4-BE49-F238E27FC236}">
                  <a16:creationId xmlns:a16="http://schemas.microsoft.com/office/drawing/2014/main" id="{D8EFC6E3-1B08-496F-BE1C-9D303B7FA630}"/>
                </a:ext>
              </a:extLst>
            </p:cNvPr>
            <p:cNvGraphicFramePr>
              <a:graphicFrameLocks noChangeAspect="1"/>
            </p:cNvGraphicFramePr>
            <p:nvPr userDrawn="1"/>
          </p:nvGraphicFramePr>
          <p:xfrm>
            <a:off x="2971" y="921"/>
            <a:ext cx="363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91" name="Immagine" r:id="rId5" imgW="457581" imgH="447683" progId="Word.Picture.8">
                    <p:embed/>
                  </p:oleObj>
                </mc:Choice>
                <mc:Fallback>
                  <p:oleObj name="Immagine" r:id="rId5" imgW="457581" imgH="447683" progId="Word.Picture.8">
                    <p:embed/>
                    <p:pic>
                      <p:nvPicPr>
                        <p:cNvPr id="2065" name="Object 12">
                          <a:extLst>
                            <a:ext uri="{FF2B5EF4-FFF2-40B4-BE49-F238E27FC236}">
                              <a16:creationId xmlns:a16="http://schemas.microsoft.com/office/drawing/2014/main" id="{2160F881-2A88-4A6B-8414-E4970988574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921"/>
                          <a:ext cx="363" cy="35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66FF66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175C35F2-11BA-4101-9C09-6B9AF8B555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15" y="920"/>
              <a:ext cx="1977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algn="ctr">
                <a:spcBef>
                  <a:spcPct val="20000"/>
                </a:spcBef>
                <a:buClr>
                  <a:schemeClr val="tx1"/>
                </a:buClr>
                <a:buSzPct val="75000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spcBef>
                  <a:spcPct val="20000"/>
                </a:spcBef>
                <a:buClr>
                  <a:schemeClr val="tx1"/>
                </a:buClr>
                <a:buSzPct val="8000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it-IT" altLang="it-IT"/>
                <a:t>Microeconomia: mercati ed efficienza</a:t>
              </a:r>
            </a:p>
          </p:txBody>
        </p:sp>
      </p:grpSp>
      <p:grpSp>
        <p:nvGrpSpPr>
          <p:cNvPr id="16" name="Group 39">
            <a:extLst>
              <a:ext uri="{FF2B5EF4-FFF2-40B4-BE49-F238E27FC236}">
                <a16:creationId xmlns:a16="http://schemas.microsoft.com/office/drawing/2014/main" id="{0BDCBD8F-4FDC-4335-9ACC-66A24EA8894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557713" y="2695575"/>
            <a:ext cx="3959225" cy="776288"/>
            <a:chOff x="2871" y="1698"/>
            <a:chExt cx="2494" cy="489"/>
          </a:xfrm>
        </p:grpSpPr>
        <p:grpSp>
          <p:nvGrpSpPr>
            <p:cNvPr id="17" name="Group 5">
              <a:extLst>
                <a:ext uri="{FF2B5EF4-FFF2-40B4-BE49-F238E27FC236}">
                  <a16:creationId xmlns:a16="http://schemas.microsoft.com/office/drawing/2014/main" id="{6E9A5173-368F-48F7-955D-313326477F7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871" y="1735"/>
              <a:ext cx="2132" cy="452"/>
              <a:chOff x="2288" y="3080"/>
              <a:chExt cx="3072" cy="201"/>
            </a:xfrm>
          </p:grpSpPr>
          <p:sp>
            <p:nvSpPr>
              <p:cNvPr id="19" name="AutoShape 6">
                <a:extLst>
                  <a:ext uri="{FF2B5EF4-FFF2-40B4-BE49-F238E27FC236}">
                    <a16:creationId xmlns:a16="http://schemas.microsoft.com/office/drawing/2014/main" id="{1CF5A5E4-DDBF-40D6-8699-CB0BDBFF047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 flipH="1">
                <a:off x="2288" y="3080"/>
                <a:ext cx="2914" cy="200"/>
              </a:xfrm>
              <a:prstGeom prst="roundRect">
                <a:avLst>
                  <a:gd name="adj" fmla="val 0"/>
                </a:avLst>
              </a:pr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0" name="AutoShape 7">
                <a:extLst>
                  <a:ext uri="{FF2B5EF4-FFF2-40B4-BE49-F238E27FC236}">
                    <a16:creationId xmlns:a16="http://schemas.microsoft.com/office/drawing/2014/main" id="{76D33EB6-E588-4A9F-81C1-196DBD3CE5D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196" y="3080"/>
                <a:ext cx="164" cy="201"/>
              </a:xfrm>
              <a:prstGeom prst="flowChartDelay">
                <a:avLst/>
              </a:pr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18" name="Text Box 32">
              <a:extLst>
                <a:ext uri="{FF2B5EF4-FFF2-40B4-BE49-F238E27FC236}">
                  <a16:creationId xmlns:a16="http://schemas.microsoft.com/office/drawing/2014/main" id="{6C774832-7B03-492F-918A-8F126B67F3D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052" y="1698"/>
              <a:ext cx="2313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it-IT" sz="3400">
                  <a:solidFill>
                    <a:schemeClr val="bg1"/>
                  </a:solidFill>
                </a:rPr>
                <a:t>ECONOMIA</a:t>
              </a:r>
            </a:p>
          </p:txBody>
        </p:sp>
      </p:grpSp>
      <p:sp>
        <p:nvSpPr>
          <p:cNvPr id="21" name="Rectangle 8">
            <a:extLst>
              <a:ext uri="{FF2B5EF4-FFF2-40B4-BE49-F238E27FC236}">
                <a16:creationId xmlns:a16="http://schemas.microsoft.com/office/drawing/2014/main" id="{370A24D0-2070-4D03-AFF2-010D7124F20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667000" y="6553200"/>
            <a:ext cx="1905000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F07142CD-8D3B-4168-9009-6C78B1BAFE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5195888" y="6553200"/>
            <a:ext cx="3279775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b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7833E351-AF5C-4BCA-B220-412A08639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5962650"/>
            <a:ext cx="587375" cy="885825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9272E399-2834-42AE-B9AF-0507DA1C8BE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013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BD3FFB-B84D-4664-8A64-001A6AD73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F1391A4-C45B-435C-ACBA-6217AC51E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AB9FA59-B69A-4473-9B8A-B38E4216B5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9B9D6C-5E81-497A-A064-48D9BCEAD6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08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0BE4859-14B7-497A-A9C7-486BA0D10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1557338"/>
            <a:ext cx="1971675" cy="46196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A18518B-F0AB-4ED0-ACE5-5325C4608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557338"/>
            <a:ext cx="5762625" cy="4619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968CC11-CE8C-4AD9-9641-96F5BFA850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35DAE1-92F5-49B0-A062-728BA9DFE1C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2208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10499E-5185-4505-B904-37E3DCFE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88" y="1557338"/>
            <a:ext cx="6985000" cy="431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2780462-B4B1-4D79-B568-1839AD5C7F1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2D8819-3AE7-430A-AD92-BA7A0BD050C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3739B1E7-9E91-45A4-BA4D-34306923B5CC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35E005-18B8-4C60-B257-7081D2374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FE5E88-2D02-4E07-956F-7E76DA7C4BE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6723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004F24-34E8-46E0-8AD2-2789971372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lnSpc>
                <a:spcPct val="120000"/>
              </a:lnSpc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B1B26D-B2E5-4832-8C10-91F005473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lnSpc>
                <a:spcPct val="120000"/>
              </a:lnSpc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85874A-1C76-4718-B574-2A9239044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7F052-6DB5-495F-B893-9CC2414416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913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D8A8D7-8599-4262-9327-3942CB045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1084C6-1345-41D1-BA79-BE58F679A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CD99AA1-207C-4F30-946C-36DE345056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1050FC-0BF2-44E5-9F20-5D48CD8989A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7029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6FFE99-046D-4978-BCFB-95BF8AD45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05FC92E-F658-4FDD-A761-FAE621A7C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1B8F9D3-8630-454F-B2CF-57AA91980D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FFCD6C-6092-45FE-BEFF-30CC3DBCD2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976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4D6DD5-0ECD-4C6D-995C-8EDBBFF4F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047592-3315-4B4E-878A-6456864B6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A47F940-7724-42CF-8E37-89E11A8B5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BEC913-F5F2-48CF-B1E9-184B18ECD0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4228F0-5BB7-430B-99B2-6030C07957D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1830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F4A877-9B5C-466D-98F3-2F675EC3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7E8CF7-984F-4970-816E-4766FDD04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A512937-D539-41BD-BEF0-E3A59E3FA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7CDDCB3-4D4B-47C5-BD31-36E736A71C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38F706B-F0BA-4301-93C5-75D9E8D4DB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A1B907-3B3B-4D3B-9F86-BA314EFAF0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D9D70E-1171-4219-ACAD-1DC10C7078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35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A66584-D959-41E5-91D0-0723EE1D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D03A9D9-2521-47DE-BFF5-3EB095583D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45CEFD-1BED-44A1-9FB6-C8346DFED5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143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3045338-CB16-49AD-B029-28CC184AF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E2D1ED-B072-4B0C-8285-DAB2E2F5B1C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272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7B60EF-2D7C-4CB0-B9D4-AEC40E08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B938B8-03FF-4CBD-B72D-135B3E413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3315A14-6D06-4F33-9A95-ED712E5D4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9254D90-A117-4E32-8A46-8E5366DE86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40E797-422E-4284-96E6-AC2F4502D8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813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A2C16A-65FB-4234-A72E-504C289B8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F3FBA66-3DD3-4059-94C3-7A2264E75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BF05042-CB54-4D29-A59C-FEAFBA187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D541271-79B7-4EA6-A765-056FDD9C8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D2629C-E78C-4FFF-9ECA-DE6F8B7064A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849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EB9EF03-E02B-419B-BB81-589E277D093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8" name="Rectangle 3">
              <a:extLst>
                <a:ext uri="{FF2B5EF4-FFF2-40B4-BE49-F238E27FC236}">
                  <a16:creationId xmlns:a16="http://schemas.microsoft.com/office/drawing/2014/main" id="{4DE94F21-3779-4733-8E28-F9A8160DC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9" name="Rectangle 4">
              <a:extLst>
                <a:ext uri="{FF2B5EF4-FFF2-40B4-BE49-F238E27FC236}">
                  <a16:creationId xmlns:a16="http://schemas.microsoft.com/office/drawing/2014/main" id="{0B0BF110-FEA3-47D2-892C-E0EDEB5E1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4106" name="Rectangle 10">
            <a:extLst>
              <a:ext uri="{FF2B5EF4-FFF2-40B4-BE49-F238E27FC236}">
                <a16:creationId xmlns:a16="http://schemas.microsoft.com/office/drawing/2014/main" id="{E86FB550-694B-4A45-A670-1A3771D914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5946775"/>
            <a:ext cx="5873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2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24F4794-E09A-4E96-A1D4-6B8123DD21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grpSp>
        <p:nvGrpSpPr>
          <p:cNvPr id="1028" name="Group 11">
            <a:extLst>
              <a:ext uri="{FF2B5EF4-FFF2-40B4-BE49-F238E27FC236}">
                <a16:creationId xmlns:a16="http://schemas.microsoft.com/office/drawing/2014/main" id="{09141CDE-11F8-4AB5-BFD6-09ED7835BC1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258888" y="1484313"/>
            <a:ext cx="7391400" cy="576262"/>
            <a:chOff x="144" y="1248"/>
            <a:chExt cx="4656" cy="201"/>
          </a:xfrm>
        </p:grpSpPr>
        <p:sp>
          <p:nvSpPr>
            <p:cNvPr id="1036" name="AutoShape 12">
              <a:extLst>
                <a:ext uri="{FF2B5EF4-FFF2-40B4-BE49-F238E27FC236}">
                  <a16:creationId xmlns:a16="http://schemas.microsoft.com/office/drawing/2014/main" id="{E231FD69-739A-4EFE-9FE8-03C116A04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66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7" name="AutoShape 13">
              <a:extLst>
                <a:ext uri="{FF2B5EF4-FFF2-40B4-BE49-F238E27FC236}">
                  <a16:creationId xmlns:a16="http://schemas.microsoft.com/office/drawing/2014/main" id="{63C48327-3B47-409D-BB3A-B24B636FD6A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66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1029" name="AutoShape 5">
            <a:extLst>
              <a:ext uri="{FF2B5EF4-FFF2-40B4-BE49-F238E27FC236}">
                <a16:creationId xmlns:a16="http://schemas.microsoft.com/office/drawing/2014/main" id="{04971388-103E-42F2-A67E-91423AD0AA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kumimoji="1" lang="en-GB" altLang="it-IT" sz="2400" b="0">
              <a:latin typeface="Times New Roman" panose="02020603050405020304" pitchFamily="18" charset="0"/>
            </a:endParaRPr>
          </a:p>
        </p:txBody>
      </p:sp>
      <p:grpSp>
        <p:nvGrpSpPr>
          <p:cNvPr id="1030" name="Group 28">
            <a:extLst>
              <a:ext uri="{FF2B5EF4-FFF2-40B4-BE49-F238E27FC236}">
                <a16:creationId xmlns:a16="http://schemas.microsoft.com/office/drawing/2014/main" id="{4BA120D0-09D4-4E75-B054-261C54B4C04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276600" y="260350"/>
            <a:ext cx="5867400" cy="466725"/>
            <a:chOff x="2064" y="164"/>
            <a:chExt cx="3696" cy="294"/>
          </a:xfrm>
        </p:grpSpPr>
        <p:graphicFrame>
          <p:nvGraphicFramePr>
            <p:cNvPr id="1034" name="Object 14">
              <a:extLst>
                <a:ext uri="{FF2B5EF4-FFF2-40B4-BE49-F238E27FC236}">
                  <a16:creationId xmlns:a16="http://schemas.microsoft.com/office/drawing/2014/main" id="{C99C6700-151F-492C-BDBC-DE32E19E6E28}"/>
                </a:ext>
              </a:extLst>
            </p:cNvPr>
            <p:cNvGraphicFramePr>
              <a:graphicFrameLocks noChangeAspect="1"/>
            </p:cNvGraphicFramePr>
            <p:nvPr userDrawn="1"/>
          </p:nvGraphicFramePr>
          <p:xfrm>
            <a:off x="2064" y="164"/>
            <a:ext cx="294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Immagine" r:id="rId17" imgW="324072" imgH="324072" progId="Word.Picture.8">
                    <p:embed/>
                  </p:oleObj>
                </mc:Choice>
                <mc:Fallback>
                  <p:oleObj name="Immagine" r:id="rId17" imgW="324072" imgH="324072" progId="Word.Picture.8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64"/>
                          <a:ext cx="294" cy="29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66FF66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5" name="Rectangle 16">
              <a:extLst>
                <a:ext uri="{FF2B5EF4-FFF2-40B4-BE49-F238E27FC236}">
                  <a16:creationId xmlns:a16="http://schemas.microsoft.com/office/drawing/2014/main" id="{15AF2C5D-B35D-4874-965A-4849E5ED33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1" y="186"/>
              <a:ext cx="33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sz="2000"/>
                <a:t>Mercati dei beni in concorrenza perfetta</a:t>
              </a:r>
              <a:r>
                <a:rPr lang="en-GB" altLang="it-IT" sz="2000" b="0"/>
                <a:t> </a:t>
              </a:r>
              <a:endParaRPr lang="it-IT" altLang="it-IT" sz="2000" b="0"/>
            </a:p>
          </p:txBody>
        </p:sp>
      </p:grpSp>
      <p:sp>
        <p:nvSpPr>
          <p:cNvPr id="1031" name="Text Box 19">
            <a:extLst>
              <a:ext uri="{FF2B5EF4-FFF2-40B4-BE49-F238E27FC236}">
                <a16:creationId xmlns:a16="http://schemas.microsoft.com/office/drawing/2014/main" id="{DEB783DC-73FF-4E0A-A317-8AF84B68E6C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9750" y="115888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000"/>
              <a:t>ECONOMIA</a:t>
            </a:r>
          </a:p>
        </p:txBody>
      </p:sp>
      <p:sp>
        <p:nvSpPr>
          <p:cNvPr id="4117" name="Text Box 21">
            <a:extLst>
              <a:ext uri="{FF2B5EF4-FFF2-40B4-BE49-F238E27FC236}">
                <a16:creationId xmlns:a16="http://schemas.microsoft.com/office/drawing/2014/main" id="{0A4FFDED-F8C9-4E36-9FD0-6469A6457AD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1913" y="1557338"/>
            <a:ext cx="6913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it-IT" sz="2000" b="0"/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DB2F8B78-BFE1-483B-90A3-420BBA5C8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557338"/>
            <a:ext cx="6985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Inserire titolo Fig. o Eq (da 16 a 18 pt in bold)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/>
      <p:bldP spid="4118" grpId="0"/>
    </p:bld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scacchi.cavarzere.it/foto/posizioni/problema%2520baldi3.jpg&amp;imgrefurl=http://www.scacchi.cavarzere.it/&amp;usg=__c848t9wQERf_ffzxnF-u1i-ba2c=&amp;h=676&amp;w=676&amp;sz=111&amp;hl=it&amp;start=15&amp;um=1&amp;tbnid=eAwK-BQjDfRqIM:&amp;tbnh=139&amp;tbnw=139&amp;prev=/images%3Fq%3D3%2Bmosse%26hl%3Dit%26rlz%3D1T4HPND_itIT316IT218%26sa%3DN%26um%3D1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08F0B996-A233-4744-940A-924FB233BC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8313" y="4076700"/>
            <a:ext cx="835183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b="1">
                <a:solidFill>
                  <a:schemeClr val="bg1"/>
                </a:solidFill>
                <a:cs typeface="Arial" panose="020B0604020202020204" pitchFamily="34" charset="0"/>
              </a:rPr>
              <a:t>ISTITUZIONI DI ECONOMIA POLITICA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b="1">
                <a:solidFill>
                  <a:schemeClr val="bg1"/>
                </a:solidFill>
                <a:cs typeface="Arial" panose="020B0604020202020204" pitchFamily="34" charset="0"/>
              </a:rPr>
              <a:t>Luca Cattani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b="1">
                <a:solidFill>
                  <a:schemeClr val="bg1"/>
                </a:solidFill>
                <a:cs typeface="Arial" panose="020B0604020202020204" pitchFamily="34" charset="0"/>
              </a:rPr>
              <a:t>Capitolo 3: Il mercato dei beni e dei fattori produttivi in concorrenza perfetta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b="1">
                <a:solidFill>
                  <a:schemeClr val="bg1"/>
                </a:solidFill>
                <a:cs typeface="Arial" panose="020B0604020202020204" pitchFamily="34" charset="0"/>
              </a:rPr>
              <a:t>6 novembre 2019</a:t>
            </a:r>
          </a:p>
        </p:txBody>
      </p:sp>
      <p:pic>
        <p:nvPicPr>
          <p:cNvPr id="17411" name="Picture 4" descr="SigilloLogoLAST_WhiteOK">
            <a:extLst>
              <a:ext uri="{FF2B5EF4-FFF2-40B4-BE49-F238E27FC236}">
                <a16:creationId xmlns:a16="http://schemas.microsoft.com/office/drawing/2014/main" id="{7190C4AC-8432-4C60-BD3C-BFDA0BF54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52513"/>
            <a:ext cx="6264275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Segnaposto numero diapositiva 1">
            <a:extLst>
              <a:ext uri="{FF2B5EF4-FFF2-40B4-BE49-F238E27FC236}">
                <a16:creationId xmlns:a16="http://schemas.microsoft.com/office/drawing/2014/main" id="{840AEE65-259E-45B1-BDCD-40285FFAE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CFB25C96-CC93-46C6-AB13-2F507653FD9B}" type="slidenum">
              <a:rPr lang="it-IT" altLang="it-IT" sz="2600" smtClean="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it-IT" altLang="it-IT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numero diapositiva 3">
            <a:extLst>
              <a:ext uri="{FF2B5EF4-FFF2-40B4-BE49-F238E27FC236}">
                <a16:creationId xmlns:a16="http://schemas.microsoft.com/office/drawing/2014/main" id="{BB9678C4-AD1F-439D-8D84-30AEBDB79D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7EBC4610-E603-41E8-8D30-660003D80DC2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C38E5D1A-A09E-4DC5-8384-7D7BB70F2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Equazione [1] </a:t>
            </a:r>
            <a:r>
              <a:rPr lang="it-IT" altLang="it-IT" sz="2000"/>
              <a:t>–</a:t>
            </a:r>
            <a:r>
              <a:rPr lang="it-IT" altLang="it-IT"/>
              <a:t> Ricavi marginali in concorrenza perfetta</a:t>
            </a:r>
            <a:endParaRPr lang="en-GB" altLang="it-IT"/>
          </a:p>
        </p:txBody>
      </p:sp>
      <p:sp>
        <p:nvSpPr>
          <p:cNvPr id="41988" name="Rectangle 5">
            <a:extLst>
              <a:ext uri="{FF2B5EF4-FFF2-40B4-BE49-F238E27FC236}">
                <a16:creationId xmlns:a16="http://schemas.microsoft.com/office/drawing/2014/main" id="{E78FC8C2-5711-492B-B169-580F6BCCD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88487" name="Text Box 7">
            <a:extLst>
              <a:ext uri="{FF2B5EF4-FFF2-40B4-BE49-F238E27FC236}">
                <a16:creationId xmlns:a16="http://schemas.microsoft.com/office/drawing/2014/main" id="{F79A1CAC-D4DE-4DD0-BD4E-3C8CD8C0B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276475"/>
            <a:ext cx="6481763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800" b="0"/>
              <a:t>Da  </a:t>
            </a:r>
            <a:r>
              <a:rPr lang="it-IT" altLang="it-IT" sz="1800">
                <a:latin typeface="Symbol" panose="05050102010706020507" pitchFamily="18" charset="2"/>
              </a:rPr>
              <a:t>D</a:t>
            </a:r>
            <a:r>
              <a:rPr lang="it-IT" altLang="it-IT" sz="1800" i="1"/>
              <a:t>RT</a:t>
            </a:r>
            <a:r>
              <a:rPr lang="it-IT" altLang="it-IT" sz="1800" b="0"/>
              <a:t> = </a:t>
            </a:r>
            <a:r>
              <a:rPr lang="it-IT" altLang="it-IT" sz="1800" i="1"/>
              <a:t>p</a:t>
            </a:r>
            <a:r>
              <a:rPr lang="it-IT" altLang="it-IT" sz="1800" b="0"/>
              <a:t> x </a:t>
            </a:r>
            <a:r>
              <a:rPr lang="it-IT" altLang="it-IT" sz="1800">
                <a:latin typeface="Symbol" panose="05050102010706020507" pitchFamily="18" charset="2"/>
              </a:rPr>
              <a:t>D</a:t>
            </a:r>
            <a:r>
              <a:rPr lang="it-IT" altLang="it-IT" sz="1800" i="1"/>
              <a:t>q</a:t>
            </a:r>
            <a:r>
              <a:rPr lang="it-IT" altLang="it-IT" sz="1800" b="0"/>
              <a:t>     segue che …</a:t>
            </a:r>
          </a:p>
        </p:txBody>
      </p:sp>
      <p:grpSp>
        <p:nvGrpSpPr>
          <p:cNvPr id="788489" name="Group 9">
            <a:extLst>
              <a:ext uri="{FF2B5EF4-FFF2-40B4-BE49-F238E27FC236}">
                <a16:creationId xmlns:a16="http://schemas.microsoft.com/office/drawing/2014/main" id="{4C02F21C-2A5A-4C1F-8920-3F9386EF7C14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3382963"/>
            <a:ext cx="5068888" cy="982662"/>
            <a:chOff x="1092" y="2131"/>
            <a:chExt cx="3193" cy="619"/>
          </a:xfrm>
        </p:grpSpPr>
        <p:graphicFrame>
          <p:nvGraphicFramePr>
            <p:cNvPr id="41992" name="Object 4">
              <a:extLst>
                <a:ext uri="{FF2B5EF4-FFF2-40B4-BE49-F238E27FC236}">
                  <a16:creationId xmlns:a16="http://schemas.microsoft.com/office/drawing/2014/main" id="{122F8FE1-E578-4626-ADC7-1C09799732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7" y="2131"/>
            <a:ext cx="2358" cy="6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07" r:id="rId4" imgW="1562100" imgH="406400" progId="Equation.3">
                    <p:embed/>
                  </p:oleObj>
                </mc:Choice>
                <mc:Fallback>
                  <p:oleObj r:id="rId4" imgW="1562100" imgH="4064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2131"/>
                          <a:ext cx="2358" cy="6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93" name="Text Box 8">
              <a:extLst>
                <a:ext uri="{FF2B5EF4-FFF2-40B4-BE49-F238E27FC236}">
                  <a16:creationId xmlns:a16="http://schemas.microsoft.com/office/drawing/2014/main" id="{30966792-C05E-4B08-A89D-BCAF475788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" y="2257"/>
              <a:ext cx="544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it-IT" altLang="it-IT" sz="1800"/>
                <a:t>[1]</a:t>
              </a:r>
            </a:p>
          </p:txBody>
        </p:sp>
      </p:grpSp>
      <p:sp>
        <p:nvSpPr>
          <p:cNvPr id="788490" name="Text Box 10">
            <a:extLst>
              <a:ext uri="{FF2B5EF4-FFF2-40B4-BE49-F238E27FC236}">
                <a16:creationId xmlns:a16="http://schemas.microsoft.com/office/drawing/2014/main" id="{B3680AC7-E2C9-444D-A821-38E0B6782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213100"/>
            <a:ext cx="2520950" cy="142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FF5050"/>
                </a:solidFill>
              </a:rPr>
              <a:t>Attenzione</a:t>
            </a:r>
            <a:r>
              <a:rPr lang="it-IT" altLang="it-IT" sz="1800" b="0"/>
              <a:t>:</a:t>
            </a:r>
            <a:r>
              <a:rPr lang="it-IT" altLang="it-IT" sz="1800"/>
              <a:t> </a:t>
            </a:r>
            <a:r>
              <a:rPr lang="it-IT" altLang="it-IT" sz="1800" b="0"/>
              <a:t>(Solo) in concorrenza perfetta, il</a:t>
            </a:r>
            <a:r>
              <a:rPr lang="it-IT" altLang="it-IT" sz="1800"/>
              <a:t> </a:t>
            </a:r>
            <a:r>
              <a:rPr lang="it-IT" altLang="it-IT" sz="1800" i="1"/>
              <a:t>RMg</a:t>
            </a:r>
            <a:r>
              <a:rPr lang="it-IT" altLang="it-IT" sz="1800"/>
              <a:t> </a:t>
            </a:r>
            <a:r>
              <a:rPr lang="it-IT" altLang="it-IT" sz="1800" b="0"/>
              <a:t>è uguale al prezzo,</a:t>
            </a:r>
            <a:r>
              <a:rPr lang="it-IT" altLang="it-IT" sz="1800"/>
              <a:t> </a:t>
            </a:r>
            <a:r>
              <a:rPr lang="it-IT" altLang="it-IT" sz="1800" i="1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8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8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8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487" grpId="0"/>
      <p:bldP spid="7884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numero diapositiva 3">
            <a:extLst>
              <a:ext uri="{FF2B5EF4-FFF2-40B4-BE49-F238E27FC236}">
                <a16:creationId xmlns:a16="http://schemas.microsoft.com/office/drawing/2014/main" id="{F571898B-789B-4D27-AF51-45F3FD7A32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AE0E5DCB-F24D-4DFB-9773-EF93330A4F48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815E4CC-9516-4990-9B64-75DB9103A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Equazione [2] </a:t>
            </a:r>
            <a:r>
              <a:rPr lang="it-IT" altLang="it-IT" sz="2000"/>
              <a:t>–</a:t>
            </a:r>
            <a:r>
              <a:rPr lang="it-IT" altLang="it-IT"/>
              <a:t> Ricavi medi</a:t>
            </a:r>
            <a:endParaRPr lang="en-GB" altLang="it-IT"/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D73AD444-8CDF-405E-8787-D0B923A66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50949" name="Text Box 5">
            <a:extLst>
              <a:ext uri="{FF2B5EF4-FFF2-40B4-BE49-F238E27FC236}">
                <a16:creationId xmlns:a16="http://schemas.microsoft.com/office/drawing/2014/main" id="{B44DAB4E-CD82-48DF-81E8-D9E21DD8F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276475"/>
            <a:ext cx="6481763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800" b="0"/>
              <a:t>Da  </a:t>
            </a:r>
            <a:r>
              <a:rPr lang="it-IT" altLang="it-IT" sz="1800" i="1"/>
              <a:t>RT</a:t>
            </a:r>
            <a:r>
              <a:rPr lang="it-IT" altLang="it-IT" sz="1800" b="0"/>
              <a:t> = </a:t>
            </a:r>
            <a:r>
              <a:rPr lang="it-IT" altLang="it-IT" sz="1800" i="1"/>
              <a:t>p(q)</a:t>
            </a:r>
            <a:r>
              <a:rPr lang="it-IT" altLang="it-IT" sz="1800" b="0"/>
              <a:t> x </a:t>
            </a:r>
            <a:r>
              <a:rPr lang="it-IT" altLang="it-IT" sz="1800" i="1"/>
              <a:t>q</a:t>
            </a:r>
            <a:r>
              <a:rPr lang="it-IT" altLang="it-IT" sz="1800" b="0"/>
              <a:t>     segue che …</a:t>
            </a:r>
          </a:p>
        </p:txBody>
      </p:sp>
      <p:sp>
        <p:nvSpPr>
          <p:cNvPr id="850953" name="Text Box 9">
            <a:extLst>
              <a:ext uri="{FF2B5EF4-FFF2-40B4-BE49-F238E27FC236}">
                <a16:creationId xmlns:a16="http://schemas.microsoft.com/office/drawing/2014/main" id="{F3C3FC1E-DC63-4C89-A459-0E0974716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349500"/>
            <a:ext cx="2520950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FF5050"/>
                </a:solidFill>
              </a:rPr>
              <a:t>Attenzione</a:t>
            </a:r>
            <a:r>
              <a:rPr lang="it-IT" altLang="it-IT" sz="1800" b="0"/>
              <a:t>:</a:t>
            </a:r>
            <a:r>
              <a:rPr lang="it-IT" altLang="it-IT" sz="1800"/>
              <a:t> </a:t>
            </a:r>
            <a:r>
              <a:rPr lang="it-IT" altLang="it-IT" sz="1800" b="0"/>
              <a:t>In ogni forma di mercato,  </a:t>
            </a:r>
            <a:r>
              <a:rPr lang="it-IT" altLang="it-IT" sz="1800" i="1"/>
              <a:t>RMe</a:t>
            </a:r>
            <a:r>
              <a:rPr lang="it-IT" altLang="it-IT" sz="1800"/>
              <a:t> </a:t>
            </a:r>
            <a:r>
              <a:rPr lang="it-IT" altLang="it-IT" sz="1800" b="0"/>
              <a:t>è uguale al prezzo,</a:t>
            </a:r>
            <a:r>
              <a:rPr lang="it-IT" altLang="it-IT" sz="1800"/>
              <a:t> </a:t>
            </a:r>
            <a:r>
              <a:rPr lang="it-IT" altLang="it-IT" sz="1800" i="1"/>
              <a:t>p</a:t>
            </a:r>
            <a:r>
              <a:rPr lang="it-IT" altLang="it-IT" sz="1800"/>
              <a:t>(</a:t>
            </a:r>
            <a:r>
              <a:rPr lang="it-IT" altLang="it-IT" sz="1800" i="1"/>
              <a:t>q</a:t>
            </a:r>
            <a:r>
              <a:rPr lang="it-IT" altLang="it-IT" sz="1800"/>
              <a:t>) </a:t>
            </a:r>
            <a:r>
              <a:rPr lang="it-IT" altLang="it-IT" sz="1800">
                <a:sym typeface="Wingdings 3" panose="05040102010807070707" pitchFamily="18" charset="2"/>
              </a:rPr>
              <a:t> curva di domanda dell’impresa</a:t>
            </a:r>
          </a:p>
        </p:txBody>
      </p:sp>
      <p:graphicFrame>
        <p:nvGraphicFramePr>
          <p:cNvPr id="850954" name="Object 10">
            <a:extLst>
              <a:ext uri="{FF2B5EF4-FFF2-40B4-BE49-F238E27FC236}">
                <a16:creationId xmlns:a16="http://schemas.microsoft.com/office/drawing/2014/main" id="{447C8ABD-0C36-49CD-BDE5-4A130E3BFEB1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690688" y="3284538"/>
          <a:ext cx="4176712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" name="Equation" r:id="rId4" imgW="1828800" imgH="419100" progId="Equation.3">
                  <p:embed/>
                </p:oleObj>
              </mc:Choice>
              <mc:Fallback>
                <p:oleObj name="Equation" r:id="rId4" imgW="1828800" imgH="419100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3284538"/>
                        <a:ext cx="4176712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957" name="Text Box 13">
            <a:extLst>
              <a:ext uri="{FF2B5EF4-FFF2-40B4-BE49-F238E27FC236}">
                <a16:creationId xmlns:a16="http://schemas.microsoft.com/office/drawing/2014/main" id="{112DA2E8-DAEF-47CC-8CF2-D52072618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482975"/>
            <a:ext cx="649287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800"/>
              <a:t>[2]</a:t>
            </a:r>
          </a:p>
        </p:txBody>
      </p:sp>
      <p:sp>
        <p:nvSpPr>
          <p:cNvPr id="850958" name="Text Box 14">
            <a:extLst>
              <a:ext uri="{FF2B5EF4-FFF2-40B4-BE49-F238E27FC236}">
                <a16:creationId xmlns:a16="http://schemas.microsoft.com/office/drawing/2014/main" id="{90686882-592B-48B1-8C68-0EDE9F4F3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4700588"/>
            <a:ext cx="3205163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FF5050"/>
                </a:solidFill>
              </a:rPr>
              <a:t>Tuttavia</a:t>
            </a:r>
            <a:r>
              <a:rPr lang="it-IT" altLang="it-IT" sz="1800" b="0"/>
              <a:t>:</a:t>
            </a:r>
            <a:r>
              <a:rPr lang="it-IT" altLang="it-IT" sz="1800"/>
              <a:t> </a:t>
            </a:r>
            <a:r>
              <a:rPr lang="it-IT" altLang="it-IT" sz="1800" b="0"/>
              <a:t>in concorrenza perfetta, il prezzo è dato (dal mercato) </a:t>
            </a:r>
            <a:r>
              <a:rPr lang="it-IT" altLang="it-IT" sz="1800"/>
              <a:t>… </a:t>
            </a:r>
            <a:r>
              <a:rPr lang="it-IT" altLang="it-IT" sz="1800">
                <a:sym typeface="Wingdings 3" panose="05040102010807070707" pitchFamily="18" charset="2"/>
              </a:rPr>
              <a:t> curva di domanda dell’impresa,  </a:t>
            </a:r>
            <a:r>
              <a:rPr lang="it-IT" altLang="it-IT" sz="1800" i="1">
                <a:sym typeface="Wingdings 3" panose="05040102010807070707" pitchFamily="18" charset="2"/>
              </a:rPr>
              <a:t>p</a:t>
            </a:r>
            <a:r>
              <a:rPr lang="it-IT" altLang="it-IT" sz="1800">
                <a:sym typeface="Wingdings 3" panose="05040102010807070707" pitchFamily="18" charset="2"/>
              </a:rPr>
              <a:t>(</a:t>
            </a:r>
            <a:r>
              <a:rPr lang="it-IT" altLang="it-IT" sz="1800" i="1">
                <a:sym typeface="Wingdings 3" panose="05040102010807070707" pitchFamily="18" charset="2"/>
              </a:rPr>
              <a:t>q</a:t>
            </a:r>
            <a:r>
              <a:rPr lang="it-IT" altLang="it-IT" sz="1800">
                <a:sym typeface="Wingdings 3" panose="05040102010807070707" pitchFamily="18" charset="2"/>
              </a:rPr>
              <a:t>) = </a:t>
            </a:r>
            <a:r>
              <a:rPr lang="it-IT" altLang="it-IT" sz="1800" i="1">
                <a:sym typeface="Wingdings 3" panose="05040102010807070707" pitchFamily="18" charset="2"/>
              </a:rPr>
              <a:t>p</a:t>
            </a:r>
            <a:r>
              <a:rPr lang="it-IT" altLang="it-IT" sz="1800">
                <a:sym typeface="Wingdings 3" panose="05040102010807070707" pitchFamily="18" charset="2"/>
              </a:rPr>
              <a:t>, orizzontale</a:t>
            </a:r>
            <a:endParaRPr lang="it-IT" altLang="it-IT" sz="1800" i="1">
              <a:sym typeface="Wingdings 3" panose="050401020108070707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5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5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5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5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5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49" grpId="0"/>
      <p:bldP spid="850953" grpId="0" animBg="1"/>
      <p:bldP spid="850957" grpId="0"/>
      <p:bldP spid="8509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numero diapositiva 3">
            <a:extLst>
              <a:ext uri="{FF2B5EF4-FFF2-40B4-BE49-F238E27FC236}">
                <a16:creationId xmlns:a16="http://schemas.microsoft.com/office/drawing/2014/main" id="{E10FF2DD-F148-4B3C-9A29-25EF6C09B9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BD67BE17-E536-4773-B34C-AC28C3378171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66EB33B-6977-4E30-9B80-886686E6A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Figura 1 </a:t>
            </a:r>
            <a:r>
              <a:rPr lang="it-IT" altLang="it-IT" sz="2000"/>
              <a:t>–</a:t>
            </a:r>
            <a:r>
              <a:rPr lang="it-IT" altLang="it-IT"/>
              <a:t> La curva di domanda dell’impresa</a:t>
            </a:r>
            <a:endParaRPr lang="en-GB" altLang="it-IT"/>
          </a:p>
        </p:txBody>
      </p:sp>
      <p:grpSp>
        <p:nvGrpSpPr>
          <p:cNvPr id="790541" name="Group 13">
            <a:extLst>
              <a:ext uri="{FF2B5EF4-FFF2-40B4-BE49-F238E27FC236}">
                <a16:creationId xmlns:a16="http://schemas.microsoft.com/office/drawing/2014/main" id="{F55183C2-E2F6-4256-B3BC-985D917A7033}"/>
              </a:ext>
            </a:extLst>
          </p:cNvPr>
          <p:cNvGrpSpPr>
            <a:grpSpLocks/>
          </p:cNvGrpSpPr>
          <p:nvPr/>
        </p:nvGrpSpPr>
        <p:grpSpPr bwMode="auto">
          <a:xfrm>
            <a:off x="2305050" y="4010025"/>
            <a:ext cx="4857750" cy="563563"/>
            <a:chOff x="1452" y="2526"/>
            <a:chExt cx="3060" cy="355"/>
          </a:xfrm>
        </p:grpSpPr>
        <p:sp>
          <p:nvSpPr>
            <p:cNvPr id="46091" name="Line 7">
              <a:extLst>
                <a:ext uri="{FF2B5EF4-FFF2-40B4-BE49-F238E27FC236}">
                  <a16:creationId xmlns:a16="http://schemas.microsoft.com/office/drawing/2014/main" id="{DEEBF282-0B0D-4244-A322-558514E1C2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2" y="2787"/>
              <a:ext cx="263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6092" name="Text Box 8">
              <a:extLst>
                <a:ext uri="{FF2B5EF4-FFF2-40B4-BE49-F238E27FC236}">
                  <a16:creationId xmlns:a16="http://schemas.microsoft.com/office/drawing/2014/main" id="{CAB4801C-9C01-4B11-9FD5-440A37C72F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8" y="2526"/>
              <a:ext cx="1054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 = RMg = RMe</a:t>
              </a:r>
            </a:p>
          </p:txBody>
        </p:sp>
        <p:sp>
          <p:nvSpPr>
            <p:cNvPr id="46093" name="Text Box 9">
              <a:extLst>
                <a:ext uri="{FF2B5EF4-FFF2-40B4-BE49-F238E27FC236}">
                  <a16:creationId xmlns:a16="http://schemas.microsoft.com/office/drawing/2014/main" id="{349EF15B-5157-4E20-8F2F-E469807102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2" y="2604"/>
              <a:ext cx="26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</p:grpSp>
      <p:grpSp>
        <p:nvGrpSpPr>
          <p:cNvPr id="790540" name="Group 12">
            <a:extLst>
              <a:ext uri="{FF2B5EF4-FFF2-40B4-BE49-F238E27FC236}">
                <a16:creationId xmlns:a16="http://schemas.microsoft.com/office/drawing/2014/main" id="{C6728576-2730-490F-AABB-1B6A3A24E39E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514600"/>
            <a:ext cx="4838700" cy="3714750"/>
            <a:chOff x="1440" y="1584"/>
            <a:chExt cx="3048" cy="2340"/>
          </a:xfrm>
        </p:grpSpPr>
        <p:sp>
          <p:nvSpPr>
            <p:cNvPr id="46086" name="Line 3">
              <a:extLst>
                <a:ext uri="{FF2B5EF4-FFF2-40B4-BE49-F238E27FC236}">
                  <a16:creationId xmlns:a16="http://schemas.microsoft.com/office/drawing/2014/main" id="{CCF3E5BB-FCA2-4CD2-B2A0-DE55D39CD7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5" y="3620"/>
              <a:ext cx="263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6087" name="Line 4">
              <a:extLst>
                <a:ext uri="{FF2B5EF4-FFF2-40B4-BE49-F238E27FC236}">
                  <a16:creationId xmlns:a16="http://schemas.microsoft.com/office/drawing/2014/main" id="{C9FC5992-AC7C-4081-8A65-F11B137584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05" y="1679"/>
              <a:ext cx="0" cy="19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6088" name="Text Box 5">
              <a:extLst>
                <a:ext uri="{FF2B5EF4-FFF2-40B4-BE49-F238E27FC236}">
                  <a16:creationId xmlns:a16="http://schemas.microsoft.com/office/drawing/2014/main" id="{F1FBEA35-28B9-45BC-86D4-CD417F6AD9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3648"/>
              <a:ext cx="26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46089" name="Text Box 6">
              <a:extLst>
                <a:ext uri="{FF2B5EF4-FFF2-40B4-BE49-F238E27FC236}">
                  <a16:creationId xmlns:a16="http://schemas.microsoft.com/office/drawing/2014/main" id="{EDBCA236-F695-498A-BDAA-F038C26BD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584"/>
              <a:ext cx="351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  <p:sp>
          <p:nvSpPr>
            <p:cNvPr id="46090" name="Text Box 10">
              <a:extLst>
                <a:ext uri="{FF2B5EF4-FFF2-40B4-BE49-F238E27FC236}">
                  <a16:creationId xmlns:a16="http://schemas.microsoft.com/office/drawing/2014/main" id="{C7424C63-4745-460F-BB79-A58C1ED87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3" y="3573"/>
              <a:ext cx="264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9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numero diapositiva 3">
            <a:extLst>
              <a:ext uri="{FF2B5EF4-FFF2-40B4-BE49-F238E27FC236}">
                <a16:creationId xmlns:a16="http://schemas.microsoft.com/office/drawing/2014/main" id="{B5B09BBA-E082-4B60-B55B-12D1AE467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D0EE7D42-F9BD-4DC4-B8D3-C80174ACB467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C4FF55D-DBF0-46FA-8ACE-778AA6A18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1.i) La scelta di produzione dell’impresa nel breve periodo</a:t>
            </a:r>
          </a:p>
        </p:txBody>
      </p:sp>
      <p:sp>
        <p:nvSpPr>
          <p:cNvPr id="856067" name="Rectangle 3">
            <a:extLst>
              <a:ext uri="{FF2B5EF4-FFF2-40B4-BE49-F238E27FC236}">
                <a16:creationId xmlns:a16="http://schemas.microsoft.com/office/drawing/2014/main" id="{3F3FCBC8-4681-4806-A4A3-560A1962C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414588"/>
            <a:ext cx="7488238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 b="1" dirty="0">
                <a:solidFill>
                  <a:srgbClr val="006600"/>
                </a:solidFill>
              </a:rPr>
              <a:t>Come </a:t>
            </a:r>
            <a:r>
              <a:rPr lang="en-US" altLang="it-IT" sz="1800" b="1" dirty="0" err="1">
                <a:solidFill>
                  <a:srgbClr val="006600"/>
                </a:solidFill>
              </a:rPr>
              <a:t>variano</a:t>
            </a:r>
            <a:r>
              <a:rPr lang="en-US" altLang="it-IT" sz="1800" b="1" dirty="0">
                <a:solidFill>
                  <a:srgbClr val="006600"/>
                </a:solidFill>
              </a:rPr>
              <a:t> </a:t>
            </a:r>
            <a:r>
              <a:rPr lang="en-US" altLang="it-IT" sz="1800" b="1" dirty="0" err="1">
                <a:solidFill>
                  <a:srgbClr val="006600"/>
                </a:solidFill>
              </a:rPr>
              <a:t>i</a:t>
            </a:r>
            <a:r>
              <a:rPr lang="en-US" altLang="it-IT" sz="1800" b="1" dirty="0">
                <a:solidFill>
                  <a:srgbClr val="006600"/>
                </a:solidFill>
              </a:rPr>
              <a:t> </a:t>
            </a:r>
            <a:r>
              <a:rPr lang="en-US" altLang="it-IT" sz="1800" b="1" i="1" dirty="0">
                <a:solidFill>
                  <a:srgbClr val="006600"/>
                </a:solidFill>
              </a:rPr>
              <a:t>CT</a:t>
            </a:r>
            <a:r>
              <a:rPr lang="en-US" altLang="it-IT" sz="1800" b="1" dirty="0">
                <a:solidFill>
                  <a:srgbClr val="006600"/>
                </a:solidFill>
              </a:rPr>
              <a:t> al </a:t>
            </a:r>
            <a:r>
              <a:rPr lang="en-US" altLang="it-IT" sz="1800" b="1" dirty="0" err="1">
                <a:solidFill>
                  <a:srgbClr val="006600"/>
                </a:solidFill>
              </a:rPr>
              <a:t>variare</a:t>
            </a:r>
            <a:r>
              <a:rPr lang="en-US" altLang="it-IT" sz="1800" b="1" dirty="0">
                <a:solidFill>
                  <a:srgbClr val="006600"/>
                </a:solidFill>
              </a:rPr>
              <a:t> di </a:t>
            </a:r>
            <a:r>
              <a:rPr lang="en-US" altLang="it-IT" sz="1800" b="1" i="1" dirty="0">
                <a:solidFill>
                  <a:srgbClr val="006600"/>
                </a:solidFill>
              </a:rPr>
              <a:t>q</a:t>
            </a:r>
            <a:r>
              <a:rPr lang="en-US" altLang="it-IT" sz="1800" b="1" dirty="0">
                <a:solidFill>
                  <a:srgbClr val="006600"/>
                </a:solidFill>
              </a:rPr>
              <a:t> ?</a:t>
            </a:r>
            <a:endParaRPr lang="en-US" altLang="it-IT" sz="1800" dirty="0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b="1" dirty="0">
              <a:solidFill>
                <a:srgbClr val="006600"/>
              </a:solidFill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b="1" dirty="0">
              <a:solidFill>
                <a:srgbClr val="006600"/>
              </a:solidFill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 dirty="0"/>
              <a:t>… </a:t>
            </a:r>
            <a:r>
              <a:rPr lang="en-US" altLang="it-IT" sz="1800" dirty="0" err="1"/>
              <a:t>vedi</a:t>
            </a:r>
            <a:r>
              <a:rPr lang="en-US" altLang="it-IT" sz="1800" dirty="0"/>
              <a:t> Cap. 2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dirty="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dirty="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 dirty="0"/>
              <a:t>… in </a:t>
            </a:r>
            <a:r>
              <a:rPr lang="en-US" altLang="it-IT" sz="1800" dirty="0" err="1"/>
              <a:t>particolare</a:t>
            </a:r>
            <a:r>
              <a:rPr lang="en-US" altLang="it-IT" sz="1800" dirty="0"/>
              <a:t>,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dirty="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 b="1" dirty="0">
                <a:solidFill>
                  <a:srgbClr val="006600"/>
                </a:solidFill>
              </a:rPr>
              <a:t>le </a:t>
            </a:r>
            <a:r>
              <a:rPr lang="en-US" altLang="it-IT" sz="1800" b="1" dirty="0" err="1">
                <a:solidFill>
                  <a:srgbClr val="006600"/>
                </a:solidFill>
              </a:rPr>
              <a:t>funzioni</a:t>
            </a:r>
            <a:r>
              <a:rPr lang="en-US" altLang="it-IT" sz="1800" b="1" dirty="0">
                <a:solidFill>
                  <a:srgbClr val="006600"/>
                </a:solidFill>
              </a:rPr>
              <a:t> di </a:t>
            </a:r>
            <a:r>
              <a:rPr lang="en-US" altLang="it-IT" sz="1800" b="1" dirty="0" err="1">
                <a:solidFill>
                  <a:srgbClr val="006600"/>
                </a:solidFill>
              </a:rPr>
              <a:t>costo</a:t>
            </a:r>
            <a:r>
              <a:rPr lang="en-US" altLang="it-IT" sz="1800" b="1" dirty="0">
                <a:solidFill>
                  <a:srgbClr val="006600"/>
                </a:solidFill>
              </a:rPr>
              <a:t> medio</a:t>
            </a:r>
            <a:r>
              <a:rPr lang="en-US" altLang="it-IT" sz="1800" dirty="0"/>
              <a:t>: </a:t>
            </a:r>
            <a:r>
              <a:rPr lang="en-US" altLang="it-IT" sz="1800" dirty="0" err="1"/>
              <a:t>relazione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tra</a:t>
            </a:r>
            <a:r>
              <a:rPr lang="en-US" altLang="it-IT" sz="1800" dirty="0"/>
              <a:t> </a:t>
            </a:r>
            <a:r>
              <a:rPr lang="en-US" altLang="it-IT" sz="1800" b="1" i="1" dirty="0" err="1"/>
              <a:t>CMe</a:t>
            </a:r>
            <a:r>
              <a:rPr lang="en-US" altLang="it-IT" sz="1800" dirty="0"/>
              <a:t>, </a:t>
            </a:r>
            <a:r>
              <a:rPr lang="en-US" altLang="it-IT" sz="1800" b="1" i="1" dirty="0" err="1"/>
              <a:t>CMeF</a:t>
            </a:r>
            <a:r>
              <a:rPr lang="en-US" altLang="it-IT" sz="1800" dirty="0"/>
              <a:t> e </a:t>
            </a:r>
            <a:r>
              <a:rPr lang="en-US" altLang="it-IT" sz="1800" b="1" i="1" dirty="0" err="1"/>
              <a:t>CMeV</a:t>
            </a:r>
            <a:r>
              <a:rPr lang="en-US" altLang="it-IT" sz="1800" dirty="0"/>
              <a:t>, da un </a:t>
            </a:r>
            <a:r>
              <a:rPr lang="en-US" altLang="it-IT" sz="1800" dirty="0" err="1"/>
              <a:t>lato</a:t>
            </a:r>
            <a:r>
              <a:rPr lang="en-US" altLang="it-IT" sz="1800" dirty="0"/>
              <a:t>, e </a:t>
            </a:r>
            <a:r>
              <a:rPr lang="en-US" altLang="it-IT" sz="1800" b="1" i="1" dirty="0"/>
              <a:t>q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dall’altro</a:t>
            </a:r>
            <a:endParaRPr lang="en-US" altLang="it-IT" sz="1800" dirty="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dirty="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 b="1" dirty="0">
                <a:solidFill>
                  <a:srgbClr val="006600"/>
                </a:solidFill>
              </a:rPr>
              <a:t>la </a:t>
            </a:r>
            <a:r>
              <a:rPr lang="en-US" altLang="it-IT" sz="1800" b="1" dirty="0" err="1">
                <a:solidFill>
                  <a:srgbClr val="006600"/>
                </a:solidFill>
              </a:rPr>
              <a:t>funzione</a:t>
            </a:r>
            <a:r>
              <a:rPr lang="en-US" altLang="it-IT" sz="1800" b="1" dirty="0">
                <a:solidFill>
                  <a:srgbClr val="006600"/>
                </a:solidFill>
              </a:rPr>
              <a:t> di </a:t>
            </a:r>
            <a:r>
              <a:rPr lang="en-US" altLang="it-IT" sz="1800" b="1" dirty="0" err="1">
                <a:solidFill>
                  <a:srgbClr val="006600"/>
                </a:solidFill>
              </a:rPr>
              <a:t>costo</a:t>
            </a:r>
            <a:r>
              <a:rPr lang="en-US" altLang="it-IT" sz="1800" b="1" dirty="0">
                <a:solidFill>
                  <a:srgbClr val="006600"/>
                </a:solidFill>
              </a:rPr>
              <a:t> </a:t>
            </a:r>
            <a:r>
              <a:rPr lang="en-US" altLang="it-IT" sz="1800" b="1" dirty="0" err="1">
                <a:solidFill>
                  <a:srgbClr val="006600"/>
                </a:solidFill>
              </a:rPr>
              <a:t>marginale</a:t>
            </a:r>
            <a:r>
              <a:rPr lang="en-US" altLang="it-IT" sz="1800" dirty="0"/>
              <a:t>: </a:t>
            </a:r>
            <a:r>
              <a:rPr lang="en-US" altLang="it-IT" sz="1800" dirty="0" err="1"/>
              <a:t>relazione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tra</a:t>
            </a:r>
            <a:r>
              <a:rPr lang="en-US" altLang="it-IT" sz="1800" dirty="0"/>
              <a:t> </a:t>
            </a:r>
            <a:r>
              <a:rPr lang="en-US" altLang="it-IT" sz="1800" b="1" i="1" dirty="0" err="1"/>
              <a:t>CMg</a:t>
            </a:r>
            <a:r>
              <a:rPr lang="en-US" altLang="it-IT" sz="1800" dirty="0"/>
              <a:t> e </a:t>
            </a:r>
            <a:r>
              <a:rPr lang="en-US" altLang="it-IT" sz="1800" b="1" i="1" dirty="0"/>
              <a:t>q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dirty="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it-IT" altLang="it-IT" sz="1800" dirty="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en-US" altLang="it-IT" sz="1600" dirty="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en-US" alt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5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5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60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numero diapositiva 5">
            <a:extLst>
              <a:ext uri="{FF2B5EF4-FFF2-40B4-BE49-F238E27FC236}">
                <a16:creationId xmlns:a16="http://schemas.microsoft.com/office/drawing/2014/main" id="{124E3260-CDCC-4DF3-B971-858C20C23A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5720A988-406B-45E4-9D06-2D46B56DA24A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37CDA577-820D-491F-A3EF-891F9694D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1.i) La scelta di produzione dell’impresa nel breve periodo</a:t>
            </a:r>
          </a:p>
        </p:txBody>
      </p:sp>
      <p:sp>
        <p:nvSpPr>
          <p:cNvPr id="858115" name="Rectangle 3">
            <a:extLst>
              <a:ext uri="{FF2B5EF4-FFF2-40B4-BE49-F238E27FC236}">
                <a16:creationId xmlns:a16="http://schemas.microsoft.com/office/drawing/2014/main" id="{4EE487D8-AFAC-492A-8E48-8AD270880BD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187450" y="2133600"/>
            <a:ext cx="7343775" cy="3849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2000"/>
              <a:t>Confrontando gli andamenti di </a:t>
            </a:r>
            <a:r>
              <a:rPr lang="en-US" altLang="it-IT" sz="2000" b="1" i="1"/>
              <a:t>RT</a:t>
            </a:r>
            <a:r>
              <a:rPr lang="en-US" altLang="it-IT" sz="2000"/>
              <a:t> e </a:t>
            </a:r>
            <a:r>
              <a:rPr lang="en-US" altLang="it-IT" sz="2000" b="1" i="1"/>
              <a:t>CT</a:t>
            </a:r>
            <a:r>
              <a:rPr lang="en-US" altLang="it-IT" sz="2000"/>
              <a:t> rispetto a </a:t>
            </a:r>
            <a:r>
              <a:rPr lang="en-US" altLang="it-IT" sz="2000" b="1" i="1"/>
              <a:t>q</a:t>
            </a:r>
            <a:r>
              <a:rPr lang="en-US" altLang="it-IT" sz="2000"/>
              <a:t>, identifichiamo </a:t>
            </a:r>
            <a:r>
              <a:rPr lang="en-US" altLang="it-IT" sz="2000" b="1" i="1"/>
              <a:t>q*</a:t>
            </a:r>
            <a:r>
              <a:rPr lang="en-US" altLang="it-IT" sz="2000"/>
              <a:t> per cui il profitto – </a:t>
            </a:r>
            <a:r>
              <a:rPr lang="en-US" altLang="it-IT" sz="2000" b="1">
                <a:solidFill>
                  <a:srgbClr val="006600"/>
                </a:solidFill>
              </a:rPr>
              <a:t>in generale</a:t>
            </a:r>
            <a:r>
              <a:rPr lang="en-US" altLang="it-IT" sz="2000"/>
              <a:t> – è massimo </a:t>
            </a:r>
            <a:endParaRPr lang="en-US" altLang="it-IT" sz="2000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2000" b="1" i="1">
                <a:latin typeface="Symbol" panose="05050102010706020507" pitchFamily="18" charset="2"/>
              </a:rPr>
              <a:t>P</a:t>
            </a:r>
            <a:r>
              <a:rPr lang="en-US" altLang="it-IT" sz="2000"/>
              <a:t> (</a:t>
            </a:r>
            <a:r>
              <a:rPr lang="en-US" altLang="it-IT" sz="2000" b="1" i="1"/>
              <a:t>q</a:t>
            </a:r>
            <a:r>
              <a:rPr lang="en-US" altLang="it-IT" sz="2000"/>
              <a:t>) = </a:t>
            </a:r>
            <a:r>
              <a:rPr lang="en-US" altLang="it-IT" sz="2000" b="1" i="1"/>
              <a:t>RT</a:t>
            </a:r>
            <a:r>
              <a:rPr lang="en-US" altLang="it-IT" sz="2000"/>
              <a:t> (</a:t>
            </a:r>
            <a:r>
              <a:rPr lang="en-US" altLang="it-IT" sz="2000" b="1" i="1"/>
              <a:t>q</a:t>
            </a:r>
            <a:r>
              <a:rPr lang="en-US" altLang="it-IT" sz="2000"/>
              <a:t>) – </a:t>
            </a:r>
            <a:r>
              <a:rPr lang="en-US" altLang="it-IT" sz="2000" b="1" i="1"/>
              <a:t>CT</a:t>
            </a:r>
            <a:r>
              <a:rPr lang="en-US" altLang="it-IT" sz="2000"/>
              <a:t> (</a:t>
            </a:r>
            <a:r>
              <a:rPr lang="en-US" altLang="it-IT" sz="2000" b="1" i="1"/>
              <a:t>q</a:t>
            </a:r>
            <a:r>
              <a:rPr lang="en-US" altLang="it-IT" sz="2000"/>
              <a:t>) è massimo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2000"/>
              <a:t>se vale la seguente </a:t>
            </a:r>
            <a:r>
              <a:rPr lang="en-US" altLang="it-IT" sz="2000" b="1">
                <a:solidFill>
                  <a:srgbClr val="FF5050"/>
                </a:solidFill>
              </a:rPr>
              <a:t>condizione (necessaria) di equilibrio</a:t>
            </a:r>
            <a:endParaRPr lang="it-IT" altLang="it-IT" sz="2000" b="1">
              <a:solidFill>
                <a:srgbClr val="FF5050"/>
              </a:solidFill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en-US" altLang="it-IT" sz="1200"/>
          </a:p>
        </p:txBody>
      </p:sp>
      <p:graphicFrame>
        <p:nvGraphicFramePr>
          <p:cNvPr id="858120" name="Object 8">
            <a:extLst>
              <a:ext uri="{FF2B5EF4-FFF2-40B4-BE49-F238E27FC236}">
                <a16:creationId xmlns:a16="http://schemas.microsoft.com/office/drawing/2014/main" id="{F61E5063-CC54-4DF2-B1F2-4A70A388DB42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68538" y="4349750"/>
          <a:ext cx="27368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8" name="Equation" r:id="rId4" imgW="1218671" imgH="380835" progId="Equation.3">
                  <p:embed/>
                </p:oleObj>
              </mc:Choice>
              <mc:Fallback>
                <p:oleObj name="Equation" r:id="rId4" imgW="1218671" imgH="380835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349750"/>
                        <a:ext cx="273685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8122" name="Text Box 10">
            <a:extLst>
              <a:ext uri="{FF2B5EF4-FFF2-40B4-BE49-F238E27FC236}">
                <a16:creationId xmlns:a16="http://schemas.microsoft.com/office/drawing/2014/main" id="{539A7ECC-A920-4E0C-B512-426E604B5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465638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2000"/>
              <a:t>[3]</a:t>
            </a:r>
          </a:p>
        </p:txBody>
      </p:sp>
      <p:graphicFrame>
        <p:nvGraphicFramePr>
          <p:cNvPr id="858123" name="Object 11">
            <a:extLst>
              <a:ext uri="{FF2B5EF4-FFF2-40B4-BE49-F238E27FC236}">
                <a16:creationId xmlns:a16="http://schemas.microsoft.com/office/drawing/2014/main" id="{DECB126A-60E3-46F4-AEF9-CD5EA4C31462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39975" y="5213350"/>
          <a:ext cx="15843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9" r:id="rId6" imgW="901309" imgH="418918" progId="Equation.3">
                  <p:embed/>
                </p:oleObj>
              </mc:Choice>
              <mc:Fallback>
                <p:oleObj r:id="rId6" imgW="901309" imgH="418918" progId="Equation.3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213350"/>
                        <a:ext cx="15843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8125" name="Object 13">
            <a:extLst>
              <a:ext uri="{FF2B5EF4-FFF2-40B4-BE49-F238E27FC236}">
                <a16:creationId xmlns:a16="http://schemas.microsoft.com/office/drawing/2014/main" id="{4B33F2C5-D93E-4523-BC43-35D9726104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39975" y="6092825"/>
          <a:ext cx="15843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0" r:id="rId8" imgW="876300" imgH="203200" progId="Equation.3">
                  <p:embed/>
                </p:oleObj>
              </mc:Choice>
              <mc:Fallback>
                <p:oleObj r:id="rId8" imgW="8763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6092825"/>
                        <a:ext cx="15843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8126" name="Text Box 14">
            <a:extLst>
              <a:ext uri="{FF2B5EF4-FFF2-40B4-BE49-F238E27FC236}">
                <a16:creationId xmlns:a16="http://schemas.microsoft.com/office/drawing/2014/main" id="{C896D48E-99D3-454E-B130-9342CB5DB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5186363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2000"/>
              <a:t>[4]</a:t>
            </a:r>
          </a:p>
        </p:txBody>
      </p:sp>
      <p:sp>
        <p:nvSpPr>
          <p:cNvPr id="858127" name="Text Box 15">
            <a:extLst>
              <a:ext uri="{FF2B5EF4-FFF2-40B4-BE49-F238E27FC236}">
                <a16:creationId xmlns:a16="http://schemas.microsoft.com/office/drawing/2014/main" id="{9A4AF6C1-DA6A-4DE5-BAF5-8E789F301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5924550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2000"/>
              <a:t>[5]</a:t>
            </a:r>
          </a:p>
        </p:txBody>
      </p:sp>
      <p:sp>
        <p:nvSpPr>
          <p:cNvPr id="858128" name="Line 16">
            <a:extLst>
              <a:ext uri="{FF2B5EF4-FFF2-40B4-BE49-F238E27FC236}">
                <a16:creationId xmlns:a16="http://schemas.microsoft.com/office/drawing/2014/main" id="{2377DDE3-D8CE-4B90-85CE-BECF857B8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6237288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58129" name="Text Box 17">
            <a:extLst>
              <a:ext uri="{FF2B5EF4-FFF2-40B4-BE49-F238E27FC236}">
                <a16:creationId xmlns:a16="http://schemas.microsoft.com/office/drawing/2014/main" id="{7282CD8B-D7C3-41DC-93E2-C8407EA1E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013325"/>
            <a:ext cx="252095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1800">
                <a:solidFill>
                  <a:srgbClr val="FF5050"/>
                </a:solidFill>
              </a:rPr>
              <a:t>In ogni forma di mercato:</a:t>
            </a:r>
            <a:r>
              <a:rPr lang="en-US" altLang="it-IT" sz="1800"/>
              <a:t>           </a:t>
            </a:r>
            <a:r>
              <a:rPr lang="en-US" altLang="it-IT" sz="1800" b="0"/>
              <a:t>perchè il profitto sia massimo deve essere                     </a:t>
            </a:r>
            <a:r>
              <a:rPr lang="en-US" altLang="it-IT" sz="1800" i="1">
                <a:solidFill>
                  <a:srgbClr val="FF5050"/>
                </a:solidFill>
              </a:rPr>
              <a:t>RMg</a:t>
            </a:r>
            <a:r>
              <a:rPr lang="en-US" altLang="it-IT" sz="1800">
                <a:solidFill>
                  <a:srgbClr val="FF5050"/>
                </a:solidFill>
              </a:rPr>
              <a:t> = </a:t>
            </a:r>
            <a:r>
              <a:rPr lang="en-US" altLang="it-IT" sz="1800" i="1">
                <a:solidFill>
                  <a:srgbClr val="FF5050"/>
                </a:solidFill>
              </a:rPr>
              <a:t>CMg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5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5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5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8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8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8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8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8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58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58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8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58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8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58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58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8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58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58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58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8115" grpId="0" build="p"/>
      <p:bldP spid="858122" grpId="0"/>
      <p:bldP spid="858126" grpId="0"/>
      <p:bldP spid="858127" grpId="0"/>
      <p:bldP spid="8581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numero diapositiva 5">
            <a:extLst>
              <a:ext uri="{FF2B5EF4-FFF2-40B4-BE49-F238E27FC236}">
                <a16:creationId xmlns:a16="http://schemas.microsoft.com/office/drawing/2014/main" id="{65DE6AA1-A6B2-47D8-B70A-CD1D86E7C4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9DA1D50C-A70B-4100-A374-527ABB4D8CCF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03360E8C-FB5C-42AA-B468-122A932B0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1.i) La scelta di produzione dell’impresa nel breve periodo</a:t>
            </a:r>
          </a:p>
        </p:txBody>
      </p:sp>
      <p:sp>
        <p:nvSpPr>
          <p:cNvPr id="864259" name="Rectangle 3">
            <a:extLst>
              <a:ext uri="{FF2B5EF4-FFF2-40B4-BE49-F238E27FC236}">
                <a16:creationId xmlns:a16="http://schemas.microsoft.com/office/drawing/2014/main" id="{CA58D124-A916-4B2E-BB3C-C516322E140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187450" y="2133600"/>
            <a:ext cx="7343775" cy="3849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/>
              <a:t>Condizione di equilibrio per il massimo profitto: </a:t>
            </a:r>
            <a:r>
              <a:rPr lang="en-US" altLang="it-IT" sz="1800" b="1" i="1"/>
              <a:t>RMg</a:t>
            </a:r>
            <a:r>
              <a:rPr lang="en-US" altLang="it-IT" sz="1800"/>
              <a:t> = </a:t>
            </a:r>
            <a:r>
              <a:rPr lang="en-US" altLang="it-IT" sz="1800" b="1" i="1"/>
              <a:t>CMg</a:t>
            </a:r>
            <a:endParaRPr lang="en-US" altLang="it-IT" sz="18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b="1">
              <a:solidFill>
                <a:srgbClr val="006600"/>
              </a:solidFill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 b="1">
                <a:solidFill>
                  <a:srgbClr val="006600"/>
                </a:solidFill>
              </a:rPr>
              <a:t>2 precisazioni</a:t>
            </a:r>
            <a:r>
              <a:rPr lang="en-US" altLang="it-IT" sz="1800"/>
              <a:t>: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</a:pPr>
            <a:r>
              <a:rPr lang="en-US" altLang="it-IT" sz="1800" b="1"/>
              <a:t>1)</a:t>
            </a:r>
            <a:r>
              <a:rPr lang="en-US" altLang="it-IT" sz="1800"/>
              <a:t> In concorrenza perfetta, essendo [1] </a:t>
            </a:r>
            <a:r>
              <a:rPr lang="en-US" altLang="it-IT" sz="1800" i="1"/>
              <a:t>p</a:t>
            </a:r>
            <a:r>
              <a:rPr lang="en-US" altLang="it-IT" sz="1800"/>
              <a:t> = </a:t>
            </a:r>
            <a:r>
              <a:rPr lang="en-US" altLang="it-IT" sz="1800" i="1"/>
              <a:t>RMg</a:t>
            </a:r>
            <a:r>
              <a:rPr lang="en-US" altLang="it-IT" sz="1800"/>
              <a:t>, la </a:t>
            </a:r>
            <a:r>
              <a:rPr lang="en-US" altLang="it-IT" sz="1800" b="1"/>
              <a:t>condizione necessaria</a:t>
            </a:r>
            <a:r>
              <a:rPr lang="en-US" altLang="it-IT" sz="1800"/>
              <a:t> di equilibrio è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</a:pPr>
            <a:endParaRPr lang="en-US" altLang="it-IT" sz="1800"/>
          </a:p>
          <a:p>
            <a:pPr marL="412750" indent="-412750" algn="ctr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None/>
            </a:pPr>
            <a:r>
              <a:rPr lang="en-US" altLang="it-IT" sz="1800" b="1"/>
              <a:t>[6]</a:t>
            </a:r>
            <a:r>
              <a:rPr lang="en-US" altLang="it-IT" sz="1800"/>
              <a:t> </a:t>
            </a:r>
            <a:r>
              <a:rPr lang="en-US" altLang="it-IT" sz="1800" b="1" i="1">
                <a:solidFill>
                  <a:srgbClr val="996600"/>
                </a:solidFill>
              </a:rPr>
              <a:t>p</a:t>
            </a:r>
            <a:r>
              <a:rPr lang="en-US" altLang="it-IT" sz="1800">
                <a:solidFill>
                  <a:srgbClr val="996600"/>
                </a:solidFill>
              </a:rPr>
              <a:t> = </a:t>
            </a:r>
            <a:r>
              <a:rPr lang="en-US" altLang="it-IT" sz="1800" b="1" i="1">
                <a:solidFill>
                  <a:srgbClr val="996600"/>
                </a:solidFill>
              </a:rPr>
              <a:t>CMg</a:t>
            </a:r>
            <a:endParaRPr lang="it-IT" altLang="it-IT" sz="1800" b="1" i="1">
              <a:solidFill>
                <a:srgbClr val="996600"/>
              </a:solidFill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en-US" altLang="it-IT" sz="18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</a:pPr>
            <a:r>
              <a:rPr lang="en-US" altLang="it-IT" sz="1800" b="1"/>
              <a:t>2)</a:t>
            </a:r>
            <a:r>
              <a:rPr lang="en-US" altLang="it-IT" sz="1800"/>
              <a:t> la </a:t>
            </a:r>
            <a:r>
              <a:rPr lang="en-US" altLang="it-IT" sz="1800" b="1"/>
              <a:t>condizione</a:t>
            </a:r>
            <a:r>
              <a:rPr lang="en-US" altLang="it-IT" sz="1800"/>
              <a:t> necessaria diventa anche </a:t>
            </a:r>
            <a:r>
              <a:rPr lang="en-US" altLang="it-IT" sz="1800" b="1"/>
              <a:t>sufficiente</a:t>
            </a:r>
            <a:r>
              <a:rPr lang="en-US" altLang="it-IT" sz="1800"/>
              <a:t> se aggiungiamo che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</a:pPr>
            <a:endParaRPr lang="en-US" altLang="it-IT" sz="1800"/>
          </a:p>
          <a:p>
            <a:pPr marL="412750" indent="-412750" algn="ctr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None/>
            </a:pPr>
            <a:r>
              <a:rPr lang="en-US" altLang="it-IT" sz="1800" b="1"/>
              <a:t>[6-bis] </a:t>
            </a:r>
            <a:r>
              <a:rPr lang="en-US" altLang="it-IT" sz="1800" b="1" i="1">
                <a:solidFill>
                  <a:srgbClr val="996600"/>
                </a:solidFill>
              </a:rPr>
              <a:t>CMe</a:t>
            </a:r>
            <a:r>
              <a:rPr lang="en-US" altLang="it-IT" sz="1800" b="1">
                <a:solidFill>
                  <a:srgbClr val="996600"/>
                </a:solidFill>
              </a:rPr>
              <a:t> &lt; </a:t>
            </a:r>
            <a:r>
              <a:rPr lang="en-US" altLang="it-IT" sz="1800" b="1" i="1">
                <a:solidFill>
                  <a:srgbClr val="996600"/>
                </a:solidFill>
              </a:rPr>
              <a:t>CMg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6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6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6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64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64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numero diapositiva 3">
            <a:extLst>
              <a:ext uri="{FF2B5EF4-FFF2-40B4-BE49-F238E27FC236}">
                <a16:creationId xmlns:a16="http://schemas.microsoft.com/office/drawing/2014/main" id="{445CF568-4309-43C9-ACBC-2EBDBB17FA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BB7CCE36-0392-4986-B8E8-7F591274248C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0BBD1323-1DE5-41B5-8721-AE420255B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Figura 2 </a:t>
            </a:r>
            <a:r>
              <a:rPr lang="it-IT" altLang="it-IT" sz="2000"/>
              <a:t>–</a:t>
            </a:r>
            <a:r>
              <a:rPr lang="it-IT" altLang="it-IT"/>
              <a:t> La produzione di equilibrio nel breve periodo</a:t>
            </a:r>
            <a:endParaRPr lang="en-GB" altLang="it-IT"/>
          </a:p>
        </p:txBody>
      </p:sp>
      <p:grpSp>
        <p:nvGrpSpPr>
          <p:cNvPr id="794654" name="Group 30">
            <a:extLst>
              <a:ext uri="{FF2B5EF4-FFF2-40B4-BE49-F238E27FC236}">
                <a16:creationId xmlns:a16="http://schemas.microsoft.com/office/drawing/2014/main" id="{EB421CA1-FC2B-4CE4-A73A-12DBED16A89A}"/>
              </a:ext>
            </a:extLst>
          </p:cNvPr>
          <p:cNvGrpSpPr>
            <a:grpSpLocks/>
          </p:cNvGrpSpPr>
          <p:nvPr/>
        </p:nvGrpSpPr>
        <p:grpSpPr bwMode="auto">
          <a:xfrm>
            <a:off x="3298825" y="2374900"/>
            <a:ext cx="3500438" cy="3148013"/>
            <a:chOff x="2078" y="1496"/>
            <a:chExt cx="2205" cy="1983"/>
          </a:xfrm>
        </p:grpSpPr>
        <p:sp>
          <p:nvSpPr>
            <p:cNvPr id="54312" name="Freeform 9">
              <a:extLst>
                <a:ext uri="{FF2B5EF4-FFF2-40B4-BE49-F238E27FC236}">
                  <a16:creationId xmlns:a16="http://schemas.microsoft.com/office/drawing/2014/main" id="{BA6E2004-4C53-459C-8341-E3193D161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8" y="1769"/>
              <a:ext cx="1820" cy="1710"/>
            </a:xfrm>
            <a:custGeom>
              <a:avLst/>
              <a:gdLst>
                <a:gd name="T0" fmla="*/ 0 w 2736"/>
                <a:gd name="T1" fmla="*/ 641 h 2304"/>
                <a:gd name="T2" fmla="*/ 575 w 2736"/>
                <a:gd name="T3" fmla="*/ 1603 h 2304"/>
                <a:gd name="T4" fmla="*/ 1820 w 2736"/>
                <a:gd name="T5" fmla="*/ 0 h 23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36" h="2304">
                  <a:moveTo>
                    <a:pt x="0" y="864"/>
                  </a:moveTo>
                  <a:cubicBezTo>
                    <a:pt x="204" y="1584"/>
                    <a:pt x="408" y="2304"/>
                    <a:pt x="864" y="2160"/>
                  </a:cubicBezTo>
                  <a:cubicBezTo>
                    <a:pt x="1320" y="2016"/>
                    <a:pt x="2424" y="360"/>
                    <a:pt x="2736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4313" name="Rectangle 10">
              <a:extLst>
                <a:ext uri="{FF2B5EF4-FFF2-40B4-BE49-F238E27FC236}">
                  <a16:creationId xmlns:a16="http://schemas.microsoft.com/office/drawing/2014/main" id="{C4329620-F134-4436-9C44-D3EF7B26B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" y="1496"/>
              <a:ext cx="479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CMg</a:t>
              </a:r>
            </a:p>
          </p:txBody>
        </p:sp>
      </p:grpSp>
      <p:grpSp>
        <p:nvGrpSpPr>
          <p:cNvPr id="794643" name="Group 19">
            <a:extLst>
              <a:ext uri="{FF2B5EF4-FFF2-40B4-BE49-F238E27FC236}">
                <a16:creationId xmlns:a16="http://schemas.microsoft.com/office/drawing/2014/main" id="{4EF68B02-6BF3-4F2C-A23D-158DE4AF40D1}"/>
              </a:ext>
            </a:extLst>
          </p:cNvPr>
          <p:cNvGrpSpPr>
            <a:grpSpLocks/>
          </p:cNvGrpSpPr>
          <p:nvPr/>
        </p:nvGrpSpPr>
        <p:grpSpPr bwMode="auto">
          <a:xfrm>
            <a:off x="2630488" y="4008438"/>
            <a:ext cx="4837112" cy="871537"/>
            <a:chOff x="1657" y="2525"/>
            <a:chExt cx="3047" cy="549"/>
          </a:xfrm>
        </p:grpSpPr>
        <p:sp>
          <p:nvSpPr>
            <p:cNvPr id="54309" name="Line 4">
              <a:extLst>
                <a:ext uri="{FF2B5EF4-FFF2-40B4-BE49-F238E27FC236}">
                  <a16:creationId xmlns:a16="http://schemas.microsoft.com/office/drawing/2014/main" id="{808260EC-5752-4462-BBB4-6DE0888D3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833"/>
              <a:ext cx="2206" cy="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4310" name="Rectangle 8">
              <a:extLst>
                <a:ext uri="{FF2B5EF4-FFF2-40B4-BE49-F238E27FC236}">
                  <a16:creationId xmlns:a16="http://schemas.microsoft.com/office/drawing/2014/main" id="{DA534A4B-A71C-4084-96F1-B087D61AE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2525"/>
              <a:ext cx="1067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p* = RMg</a:t>
              </a:r>
            </a:p>
          </p:txBody>
        </p:sp>
        <p:sp>
          <p:nvSpPr>
            <p:cNvPr id="54311" name="Rectangle 14">
              <a:extLst>
                <a:ext uri="{FF2B5EF4-FFF2-40B4-BE49-F238E27FC236}">
                  <a16:creationId xmlns:a16="http://schemas.microsoft.com/office/drawing/2014/main" id="{F8B9FC4F-575B-42D8-95E7-93875A415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" y="2727"/>
              <a:ext cx="36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baseline="30000"/>
                <a:t>*</a:t>
              </a:r>
              <a:endParaRPr lang="it-IT" altLang="it-IT" i="1"/>
            </a:p>
          </p:txBody>
        </p:sp>
      </p:grpSp>
      <p:grpSp>
        <p:nvGrpSpPr>
          <p:cNvPr id="794653" name="Group 29">
            <a:extLst>
              <a:ext uri="{FF2B5EF4-FFF2-40B4-BE49-F238E27FC236}">
                <a16:creationId xmlns:a16="http://schemas.microsoft.com/office/drawing/2014/main" id="{FE9E65E7-25AC-4305-929A-EE745232606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187825"/>
            <a:ext cx="766763" cy="2419350"/>
            <a:chOff x="3072" y="2638"/>
            <a:chExt cx="483" cy="1524"/>
          </a:xfrm>
        </p:grpSpPr>
        <p:sp>
          <p:nvSpPr>
            <p:cNvPr id="54305" name="Rectangle 11">
              <a:extLst>
                <a:ext uri="{FF2B5EF4-FFF2-40B4-BE49-F238E27FC236}">
                  <a16:creationId xmlns:a16="http://schemas.microsoft.com/office/drawing/2014/main" id="{6F06F280-C888-4178-98FB-B2C3316B4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0" y="2638"/>
              <a:ext cx="289" cy="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E</a:t>
              </a:r>
            </a:p>
          </p:txBody>
        </p:sp>
        <p:grpSp>
          <p:nvGrpSpPr>
            <p:cNvPr id="54306" name="Group 22">
              <a:extLst>
                <a:ext uri="{FF2B5EF4-FFF2-40B4-BE49-F238E27FC236}">
                  <a16:creationId xmlns:a16="http://schemas.microsoft.com/office/drawing/2014/main" id="{FC45DE59-2B5D-47E4-91F8-93A4CE7DC6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836"/>
              <a:ext cx="483" cy="1326"/>
              <a:chOff x="3072" y="2836"/>
              <a:chExt cx="483" cy="1326"/>
            </a:xfrm>
          </p:grpSpPr>
          <p:sp>
            <p:nvSpPr>
              <p:cNvPr id="54307" name="Line 5">
                <a:extLst>
                  <a:ext uri="{FF2B5EF4-FFF2-40B4-BE49-F238E27FC236}">
                    <a16:creationId xmlns:a16="http://schemas.microsoft.com/office/drawing/2014/main" id="{B1D87F8E-BEF4-4183-AC97-D09BA1FA99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73" y="2836"/>
                <a:ext cx="0" cy="99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4308" name="Rectangle 7">
                <a:extLst>
                  <a:ext uri="{FF2B5EF4-FFF2-40B4-BE49-F238E27FC236}">
                    <a16:creationId xmlns:a16="http://schemas.microsoft.com/office/drawing/2014/main" id="{2911858E-CEE4-40D3-B6DB-6E3C338B7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3888"/>
                <a:ext cx="483" cy="2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q</a:t>
                </a:r>
                <a:r>
                  <a:rPr lang="it-IT" altLang="it-IT" baseline="30000"/>
                  <a:t>*</a:t>
                </a:r>
                <a:endParaRPr lang="it-IT" altLang="it-IT" i="1"/>
              </a:p>
            </p:txBody>
          </p:sp>
        </p:grpSp>
      </p:grpSp>
      <p:grpSp>
        <p:nvGrpSpPr>
          <p:cNvPr id="794645" name="Group 21">
            <a:extLst>
              <a:ext uri="{FF2B5EF4-FFF2-40B4-BE49-F238E27FC236}">
                <a16:creationId xmlns:a16="http://schemas.microsoft.com/office/drawing/2014/main" id="{AB38AE53-2B16-4B9C-9E6A-D204BB051EE4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2382838"/>
            <a:ext cx="4768850" cy="4160837"/>
            <a:chOff x="1663" y="1501"/>
            <a:chExt cx="3004" cy="2621"/>
          </a:xfrm>
        </p:grpSpPr>
        <p:sp>
          <p:nvSpPr>
            <p:cNvPr id="54301" name="Rectangle 3">
              <a:extLst>
                <a:ext uri="{FF2B5EF4-FFF2-40B4-BE49-F238E27FC236}">
                  <a16:creationId xmlns:a16="http://schemas.microsoft.com/office/drawing/2014/main" id="{18D64426-073F-4917-9F6E-D847A2E88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888"/>
              <a:ext cx="265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54302" name="Rectangle 6">
              <a:extLst>
                <a:ext uri="{FF2B5EF4-FFF2-40B4-BE49-F238E27FC236}">
                  <a16:creationId xmlns:a16="http://schemas.microsoft.com/office/drawing/2014/main" id="{F9AF07C0-1BD2-4CD5-9AD2-A972CABD7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3" y="1501"/>
              <a:ext cx="21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  <p:sp>
          <p:nvSpPr>
            <p:cNvPr id="54303" name="Freeform 13">
              <a:extLst>
                <a:ext uri="{FF2B5EF4-FFF2-40B4-BE49-F238E27FC236}">
                  <a16:creationId xmlns:a16="http://schemas.microsoft.com/office/drawing/2014/main" id="{03D8AD7E-FCC3-48BE-B7D8-A354A3CF5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1" y="1635"/>
              <a:ext cx="2776" cy="2205"/>
            </a:xfrm>
            <a:custGeom>
              <a:avLst/>
              <a:gdLst>
                <a:gd name="T0" fmla="*/ 0 w 2390"/>
                <a:gd name="T1" fmla="*/ 0 h 2970"/>
                <a:gd name="T2" fmla="*/ 0 w 2390"/>
                <a:gd name="T3" fmla="*/ 2205 h 2970"/>
                <a:gd name="T4" fmla="*/ 2776 w 2390"/>
                <a:gd name="T5" fmla="*/ 2205 h 29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90" h="2970">
                  <a:moveTo>
                    <a:pt x="0" y="0"/>
                  </a:moveTo>
                  <a:lnTo>
                    <a:pt x="0" y="2970"/>
                  </a:lnTo>
                  <a:lnTo>
                    <a:pt x="2390" y="297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4304" name="Rectangle 15">
              <a:extLst>
                <a:ext uri="{FF2B5EF4-FFF2-40B4-BE49-F238E27FC236}">
                  <a16:creationId xmlns:a16="http://schemas.microsoft.com/office/drawing/2014/main" id="{15319B8B-BEA7-4CBB-B316-7ECA18707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840"/>
              <a:ext cx="305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</p:grpSp>
      <p:grpSp>
        <p:nvGrpSpPr>
          <p:cNvPr id="794647" name="Group 23">
            <a:extLst>
              <a:ext uri="{FF2B5EF4-FFF2-40B4-BE49-F238E27FC236}">
                <a16:creationId xmlns:a16="http://schemas.microsoft.com/office/drawing/2014/main" id="{FC3AD8E3-E358-4034-853F-C7BA042FD198}"/>
              </a:ext>
            </a:extLst>
          </p:cNvPr>
          <p:cNvGrpSpPr>
            <a:grpSpLocks/>
          </p:cNvGrpSpPr>
          <p:nvPr/>
        </p:nvGrpSpPr>
        <p:grpSpPr bwMode="auto">
          <a:xfrm>
            <a:off x="3411538" y="3117850"/>
            <a:ext cx="3465512" cy="1895475"/>
            <a:chOff x="2053" y="1890"/>
            <a:chExt cx="2183" cy="1194"/>
          </a:xfrm>
        </p:grpSpPr>
        <p:sp>
          <p:nvSpPr>
            <p:cNvPr id="54299" name="Freeform 24">
              <a:extLst>
                <a:ext uri="{FF2B5EF4-FFF2-40B4-BE49-F238E27FC236}">
                  <a16:creationId xmlns:a16="http://schemas.microsoft.com/office/drawing/2014/main" id="{0F1A6372-698F-4680-98DC-3B512CD35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2090"/>
              <a:ext cx="1898" cy="994"/>
            </a:xfrm>
            <a:custGeom>
              <a:avLst/>
              <a:gdLst>
                <a:gd name="T0" fmla="*/ 0 w 2880"/>
                <a:gd name="T1" fmla="*/ 0 h 1440"/>
                <a:gd name="T2" fmla="*/ 759 w 2880"/>
                <a:gd name="T3" fmla="*/ 994 h 1440"/>
                <a:gd name="T4" fmla="*/ 1898 w 2880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0" h="1440">
                  <a:moveTo>
                    <a:pt x="0" y="0"/>
                  </a:moveTo>
                  <a:cubicBezTo>
                    <a:pt x="336" y="720"/>
                    <a:pt x="672" y="1440"/>
                    <a:pt x="1152" y="1440"/>
                  </a:cubicBezTo>
                  <a:cubicBezTo>
                    <a:pt x="1632" y="1440"/>
                    <a:pt x="2592" y="240"/>
                    <a:pt x="2880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4300" name="Rectangle 25">
              <a:extLst>
                <a:ext uri="{FF2B5EF4-FFF2-40B4-BE49-F238E27FC236}">
                  <a16:creationId xmlns:a16="http://schemas.microsoft.com/office/drawing/2014/main" id="{797C5960-3A0A-48C5-B972-78F7C77E4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2" y="1890"/>
              <a:ext cx="474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CMe</a:t>
              </a:r>
            </a:p>
          </p:txBody>
        </p:sp>
      </p:grpSp>
      <p:grpSp>
        <p:nvGrpSpPr>
          <p:cNvPr id="794652" name="Group 28">
            <a:extLst>
              <a:ext uri="{FF2B5EF4-FFF2-40B4-BE49-F238E27FC236}">
                <a16:creationId xmlns:a16="http://schemas.microsoft.com/office/drawing/2014/main" id="{FE76E4AC-1C0C-4ED9-9331-E67CB94B1C3E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192588"/>
            <a:ext cx="695325" cy="2176462"/>
            <a:chOff x="2064" y="2641"/>
            <a:chExt cx="438" cy="1371"/>
          </a:xfrm>
        </p:grpSpPr>
        <p:sp>
          <p:nvSpPr>
            <p:cNvPr id="54296" name="Rectangle 12">
              <a:extLst>
                <a:ext uri="{FF2B5EF4-FFF2-40B4-BE49-F238E27FC236}">
                  <a16:creationId xmlns:a16="http://schemas.microsoft.com/office/drawing/2014/main" id="{8F381345-2E0D-4CD2-ABB1-41808412F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3" y="2641"/>
              <a:ext cx="289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A</a:t>
              </a:r>
            </a:p>
          </p:txBody>
        </p:sp>
        <p:sp>
          <p:nvSpPr>
            <p:cNvPr id="54297" name="Line 26">
              <a:extLst>
                <a:ext uri="{FF2B5EF4-FFF2-40B4-BE49-F238E27FC236}">
                  <a16:creationId xmlns:a16="http://schemas.microsoft.com/office/drawing/2014/main" id="{E6696ECD-6C71-4890-AAED-51D8B08434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831"/>
              <a:ext cx="0" cy="9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4298" name="Text Box 27">
              <a:extLst>
                <a:ext uri="{FF2B5EF4-FFF2-40B4-BE49-F238E27FC236}">
                  <a16:creationId xmlns:a16="http://schemas.microsoft.com/office/drawing/2014/main" id="{44373D2C-2768-46A9-961C-F473403141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793"/>
              <a:ext cx="40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t-IT" i="1"/>
                <a:t>q*</a:t>
              </a:r>
              <a:r>
                <a:rPr lang="en-US" altLang="it-IT" i="1" baseline="-25000"/>
                <a:t>1</a:t>
              </a:r>
            </a:p>
          </p:txBody>
        </p:sp>
      </p:grpSp>
      <p:grpSp>
        <p:nvGrpSpPr>
          <p:cNvPr id="794659" name="Group 35">
            <a:extLst>
              <a:ext uri="{FF2B5EF4-FFF2-40B4-BE49-F238E27FC236}">
                <a16:creationId xmlns:a16="http://schemas.microsoft.com/office/drawing/2014/main" id="{71883F40-507D-4F95-AEAE-65E042695BAF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2492375"/>
            <a:ext cx="1512888" cy="1728788"/>
            <a:chOff x="2290" y="1570"/>
            <a:chExt cx="953" cy="1089"/>
          </a:xfrm>
        </p:grpSpPr>
        <p:sp>
          <p:nvSpPr>
            <p:cNvPr id="54294" name="Line 31">
              <a:extLst>
                <a:ext uri="{FF2B5EF4-FFF2-40B4-BE49-F238E27FC236}">
                  <a16:creationId xmlns:a16="http://schemas.microsoft.com/office/drawing/2014/main" id="{5402A15A-CF8B-4A03-B096-9B20024685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0" y="1842"/>
              <a:ext cx="136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4295" name="Text Box 32">
              <a:extLst>
                <a:ext uri="{FF2B5EF4-FFF2-40B4-BE49-F238E27FC236}">
                  <a16:creationId xmlns:a16="http://schemas.microsoft.com/office/drawing/2014/main" id="{AE1164D6-7865-495D-9953-79F3332D34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1570"/>
              <a:ext cx="817" cy="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t-IT"/>
                <a:t>Nel tratto decrescente di </a:t>
              </a:r>
              <a:r>
                <a:rPr lang="en-US" altLang="it-IT" i="1"/>
                <a:t>CMg</a:t>
              </a:r>
            </a:p>
            <a:p>
              <a:pPr algn="ctr" eaLnBrk="1" hangingPunct="1"/>
              <a:r>
                <a:rPr lang="en-US" altLang="it-IT" i="1">
                  <a:solidFill>
                    <a:srgbClr val="FF5050"/>
                  </a:solidFill>
                </a:rPr>
                <a:t>Conviene aumentare q</a:t>
              </a:r>
            </a:p>
          </p:txBody>
        </p:sp>
      </p:grpSp>
      <p:grpSp>
        <p:nvGrpSpPr>
          <p:cNvPr id="794660" name="Group 36">
            <a:extLst>
              <a:ext uri="{FF2B5EF4-FFF2-40B4-BE49-F238E27FC236}">
                <a16:creationId xmlns:a16="http://schemas.microsoft.com/office/drawing/2014/main" id="{C71EE8B6-12D6-4E54-83A7-08AE05A0ECCE}"/>
              </a:ext>
            </a:extLst>
          </p:cNvPr>
          <p:cNvGrpSpPr>
            <a:grpSpLocks/>
          </p:cNvGrpSpPr>
          <p:nvPr/>
        </p:nvGrpSpPr>
        <p:grpSpPr bwMode="auto">
          <a:xfrm>
            <a:off x="5076825" y="3933825"/>
            <a:ext cx="3167063" cy="1476375"/>
            <a:chOff x="3198" y="2478"/>
            <a:chExt cx="1995" cy="930"/>
          </a:xfrm>
        </p:grpSpPr>
        <p:sp>
          <p:nvSpPr>
            <p:cNvPr id="54292" name="Line 33">
              <a:extLst>
                <a:ext uri="{FF2B5EF4-FFF2-40B4-BE49-F238E27FC236}">
                  <a16:creationId xmlns:a16="http://schemas.microsoft.com/office/drawing/2014/main" id="{C661758B-9F71-44EA-9F2F-D0FF4E78CE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2840"/>
              <a:ext cx="113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4293" name="Text Box 34">
              <a:extLst>
                <a:ext uri="{FF2B5EF4-FFF2-40B4-BE49-F238E27FC236}">
                  <a16:creationId xmlns:a16="http://schemas.microsoft.com/office/drawing/2014/main" id="{11938E3B-0367-4149-84D2-BDE6504BD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1" y="2478"/>
              <a:ext cx="862" cy="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t-IT"/>
                <a:t>Nel tratto crescente di </a:t>
              </a:r>
              <a:r>
                <a:rPr lang="en-US" altLang="it-IT" i="1"/>
                <a:t>CMg</a:t>
              </a:r>
            </a:p>
            <a:p>
              <a:pPr algn="ctr" eaLnBrk="1" hangingPunct="1"/>
              <a:r>
                <a:rPr lang="en-US" altLang="it-IT" i="1">
                  <a:solidFill>
                    <a:srgbClr val="FF5050"/>
                  </a:solidFill>
                </a:rPr>
                <a:t>Non conviene aumentare q</a:t>
              </a:r>
            </a:p>
          </p:txBody>
        </p:sp>
      </p:grpSp>
      <p:grpSp>
        <p:nvGrpSpPr>
          <p:cNvPr id="794664" name="Group 40">
            <a:extLst>
              <a:ext uri="{FF2B5EF4-FFF2-40B4-BE49-F238E27FC236}">
                <a16:creationId xmlns:a16="http://schemas.microsoft.com/office/drawing/2014/main" id="{CA7E9A3E-9878-4FBB-890B-269C7932A2BA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500438"/>
            <a:ext cx="2808287" cy="1008062"/>
            <a:chOff x="431" y="2205"/>
            <a:chExt cx="1769" cy="635"/>
          </a:xfrm>
        </p:grpSpPr>
        <p:sp>
          <p:nvSpPr>
            <p:cNvPr id="54289" name="Line 37">
              <a:extLst>
                <a:ext uri="{FF2B5EF4-FFF2-40B4-BE49-F238E27FC236}">
                  <a16:creationId xmlns:a16="http://schemas.microsoft.com/office/drawing/2014/main" id="{0CA8EEBB-7211-4EBC-93F2-B82ABC9408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0" y="2296"/>
              <a:ext cx="0" cy="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4290" name="Line 38">
              <a:extLst>
                <a:ext uri="{FF2B5EF4-FFF2-40B4-BE49-F238E27FC236}">
                  <a16:creationId xmlns:a16="http://schemas.microsoft.com/office/drawing/2014/main" id="{5EED4FB0-9E3F-4119-9697-748068144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6" y="2523"/>
              <a:ext cx="10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4291" name="Text Box 39">
              <a:extLst>
                <a:ext uri="{FF2B5EF4-FFF2-40B4-BE49-F238E27FC236}">
                  <a16:creationId xmlns:a16="http://schemas.microsoft.com/office/drawing/2014/main" id="{AB8F4091-12F0-4E50-8196-B5CB2EDE13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2205"/>
              <a:ext cx="726" cy="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it-IT" altLang="it-IT">
                  <a:solidFill>
                    <a:srgbClr val="FF5050"/>
                  </a:solidFill>
                </a:rPr>
                <a:t>Produzione in perdita: </a:t>
              </a:r>
              <a:r>
                <a:rPr lang="it-IT" altLang="it-IT" i="1">
                  <a:solidFill>
                    <a:srgbClr val="FF5050"/>
                  </a:solidFill>
                </a:rPr>
                <a:t>CMe</a:t>
              </a:r>
              <a:r>
                <a:rPr lang="it-IT" altLang="it-IT">
                  <a:solidFill>
                    <a:srgbClr val="FF5050"/>
                  </a:solidFill>
                </a:rPr>
                <a:t> &gt;</a:t>
              </a:r>
              <a:r>
                <a:rPr lang="it-IT" altLang="it-IT" i="1">
                  <a:solidFill>
                    <a:srgbClr val="FF5050"/>
                  </a:solidFill>
                </a:rPr>
                <a:t> p</a:t>
              </a:r>
            </a:p>
          </p:txBody>
        </p:sp>
      </p:grpSp>
      <p:grpSp>
        <p:nvGrpSpPr>
          <p:cNvPr id="794668" name="Group 44">
            <a:extLst>
              <a:ext uri="{FF2B5EF4-FFF2-40B4-BE49-F238E27FC236}">
                <a16:creationId xmlns:a16="http://schemas.microsoft.com/office/drawing/2014/main" id="{C35BB052-1173-4AE1-96F1-E6C3F24EA476}"/>
              </a:ext>
            </a:extLst>
          </p:cNvPr>
          <p:cNvGrpSpPr>
            <a:grpSpLocks/>
          </p:cNvGrpSpPr>
          <p:nvPr/>
        </p:nvGrpSpPr>
        <p:grpSpPr bwMode="auto">
          <a:xfrm>
            <a:off x="5003800" y="4365625"/>
            <a:ext cx="3097213" cy="965200"/>
            <a:chOff x="3152" y="2750"/>
            <a:chExt cx="1951" cy="608"/>
          </a:xfrm>
        </p:grpSpPr>
        <p:sp>
          <p:nvSpPr>
            <p:cNvPr id="54286" name="Line 41">
              <a:extLst>
                <a:ext uri="{FF2B5EF4-FFF2-40B4-BE49-F238E27FC236}">
                  <a16:creationId xmlns:a16="http://schemas.microsoft.com/office/drawing/2014/main" id="{6E4217B0-1156-4A8B-994F-00322DA2B2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0" y="2822"/>
              <a:ext cx="0" cy="22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4287" name="Line 42">
              <a:extLst>
                <a:ext uri="{FF2B5EF4-FFF2-40B4-BE49-F238E27FC236}">
                  <a16:creationId xmlns:a16="http://schemas.microsoft.com/office/drawing/2014/main" id="{1DB7DB02-20BC-4B27-A0DE-B7E42DA87F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2931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4288" name="Text Box 43">
              <a:extLst>
                <a:ext uri="{FF2B5EF4-FFF2-40B4-BE49-F238E27FC236}">
                  <a16:creationId xmlns:a16="http://schemas.microsoft.com/office/drawing/2014/main" id="{23680660-B3FB-4B55-B6CE-620AEB8FDD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4" y="2750"/>
              <a:ext cx="1089" cy="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it-IT" altLang="it-IT">
                  <a:solidFill>
                    <a:srgbClr val="0000FF"/>
                  </a:solidFill>
                </a:rPr>
                <a:t>Produzione con max profitto</a:t>
              </a:r>
            </a:p>
            <a:p>
              <a:pPr algn="ctr" eaLnBrk="1" hangingPunct="1"/>
              <a:r>
                <a:rPr lang="it-IT" altLang="it-IT" i="1">
                  <a:solidFill>
                    <a:srgbClr val="0000FF"/>
                  </a:solidFill>
                </a:rPr>
                <a:t> p</a:t>
              </a:r>
              <a:r>
                <a:rPr lang="it-IT" altLang="it-IT">
                  <a:solidFill>
                    <a:srgbClr val="0000FF"/>
                  </a:solidFill>
                </a:rPr>
                <a:t> &gt; CMe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4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4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9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4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4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4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4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4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9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4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4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794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794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94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94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794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4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94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794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94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94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numero diapositiva 5">
            <a:extLst>
              <a:ext uri="{FF2B5EF4-FFF2-40B4-BE49-F238E27FC236}">
                <a16:creationId xmlns:a16="http://schemas.microsoft.com/office/drawing/2014/main" id="{A58D1A69-F64A-426F-857B-808DDE2D21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CEFBFC4F-4039-47CF-A961-CAA24B26C017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0CF7B9E0-7F9C-475F-9D46-587C01C61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1.i) La scelta di produzione dell’impresa nel breve periodo</a:t>
            </a:r>
          </a:p>
        </p:txBody>
      </p:sp>
      <p:sp>
        <p:nvSpPr>
          <p:cNvPr id="866307" name="Rectangle 3">
            <a:extLst>
              <a:ext uri="{FF2B5EF4-FFF2-40B4-BE49-F238E27FC236}">
                <a16:creationId xmlns:a16="http://schemas.microsoft.com/office/drawing/2014/main" id="{271B6547-01D5-46A3-94CD-3CA9BC10FB1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71550" y="2133600"/>
            <a:ext cx="7921625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90000"/>
              </a:lnSpc>
              <a:buClr>
                <a:srgbClr val="006600"/>
              </a:buClr>
            </a:pPr>
            <a:r>
              <a:rPr lang="en-US" altLang="it-IT" sz="1800" b="1" i="1">
                <a:solidFill>
                  <a:srgbClr val="006600"/>
                </a:solidFill>
              </a:rPr>
              <a:t>Profitto</a:t>
            </a:r>
            <a:r>
              <a:rPr lang="en-US" altLang="it-IT" sz="1800"/>
              <a:t> massimo e </a:t>
            </a:r>
            <a:r>
              <a:rPr lang="en-US" altLang="it-IT" sz="1800" b="1" i="1">
                <a:solidFill>
                  <a:srgbClr val="006600"/>
                </a:solidFill>
              </a:rPr>
              <a:t>perdita</a:t>
            </a:r>
            <a:r>
              <a:rPr lang="en-US" altLang="it-IT" sz="1800"/>
              <a:t> minima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006600"/>
              </a:buClr>
            </a:pPr>
            <a:endParaRPr lang="en-US" altLang="it-IT" sz="1800"/>
          </a:p>
          <a:p>
            <a:pPr marL="412750" indent="-412750" eaLnBrk="1" hangingPunct="1">
              <a:lnSpc>
                <a:spcPct val="90000"/>
              </a:lnSpc>
              <a:buClr>
                <a:srgbClr val="006600"/>
              </a:buClr>
            </a:pPr>
            <a:r>
              <a:rPr lang="en-US" altLang="it-IT" sz="1800"/>
              <a:t>Il punto di equilibrio dell’impresa, </a:t>
            </a:r>
            <a:r>
              <a:rPr lang="en-US" altLang="it-IT" sz="1800" b="1" i="1">
                <a:solidFill>
                  <a:srgbClr val="996600"/>
                </a:solidFill>
              </a:rPr>
              <a:t>q*</a:t>
            </a:r>
            <a:r>
              <a:rPr lang="en-US" altLang="it-IT" sz="1800"/>
              <a:t>, non dà sempre un profitto massimo positivo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006600"/>
              </a:buClr>
            </a:pPr>
            <a:endParaRPr lang="en-US" altLang="it-IT" sz="1800"/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</a:pPr>
            <a:r>
              <a:rPr lang="en-US" altLang="it-IT" sz="1800"/>
              <a:t>In generale, possiamo riscrivere il profitto </a:t>
            </a:r>
            <a:r>
              <a:rPr lang="it-IT" altLang="it-IT" sz="1800"/>
              <a:t>usando le definizioni         </a:t>
            </a:r>
            <a:r>
              <a:rPr lang="it-IT" altLang="it-IT" sz="1800" b="1" i="1">
                <a:solidFill>
                  <a:srgbClr val="006600"/>
                </a:solidFill>
              </a:rPr>
              <a:t>RMe</a:t>
            </a:r>
            <a:r>
              <a:rPr lang="it-IT" altLang="it-IT" sz="1800">
                <a:solidFill>
                  <a:srgbClr val="006600"/>
                </a:solidFill>
              </a:rPr>
              <a:t> = </a:t>
            </a:r>
            <a:r>
              <a:rPr lang="it-IT" altLang="it-IT" sz="1800" b="1" i="1">
                <a:solidFill>
                  <a:srgbClr val="006600"/>
                </a:solidFill>
              </a:rPr>
              <a:t>RT</a:t>
            </a:r>
            <a:r>
              <a:rPr lang="it-IT" altLang="it-IT" sz="1800">
                <a:solidFill>
                  <a:srgbClr val="006600"/>
                </a:solidFill>
              </a:rPr>
              <a:t>/</a:t>
            </a:r>
            <a:r>
              <a:rPr lang="it-IT" altLang="it-IT" sz="1800" b="1" i="1">
                <a:solidFill>
                  <a:srgbClr val="006600"/>
                </a:solidFill>
              </a:rPr>
              <a:t>q</a:t>
            </a:r>
            <a:r>
              <a:rPr lang="it-IT" altLang="it-IT" sz="1800"/>
              <a:t> e </a:t>
            </a:r>
            <a:r>
              <a:rPr lang="it-IT" altLang="it-IT" sz="1800" b="1" i="1">
                <a:solidFill>
                  <a:srgbClr val="006600"/>
                </a:solidFill>
              </a:rPr>
              <a:t>CMe</a:t>
            </a:r>
            <a:r>
              <a:rPr lang="it-IT" altLang="it-IT" sz="1800">
                <a:solidFill>
                  <a:srgbClr val="006600"/>
                </a:solidFill>
              </a:rPr>
              <a:t> = </a:t>
            </a:r>
            <a:r>
              <a:rPr lang="it-IT" altLang="it-IT" sz="1800" b="1" i="1">
                <a:solidFill>
                  <a:srgbClr val="006600"/>
                </a:solidFill>
              </a:rPr>
              <a:t>CT</a:t>
            </a:r>
            <a:r>
              <a:rPr lang="it-IT" altLang="it-IT" sz="1800">
                <a:solidFill>
                  <a:srgbClr val="006600"/>
                </a:solidFill>
              </a:rPr>
              <a:t>/</a:t>
            </a:r>
            <a:r>
              <a:rPr lang="it-IT" altLang="it-IT" sz="1800" b="1" i="1">
                <a:solidFill>
                  <a:srgbClr val="006600"/>
                </a:solidFill>
              </a:rPr>
              <a:t>q</a:t>
            </a:r>
            <a:r>
              <a:rPr lang="it-IT" altLang="it-IT" sz="1800"/>
              <a:t> come</a:t>
            </a:r>
            <a:endParaRPr lang="en-US" altLang="it-IT" sz="1800"/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</a:pPr>
            <a:endParaRPr lang="en-US" altLang="it-IT" sz="1800"/>
          </a:p>
          <a:p>
            <a:pPr marL="412750" indent="-412750" algn="ctr" eaLnBrk="1" hangingPunct="1">
              <a:lnSpc>
                <a:spcPct val="90000"/>
              </a:lnSpc>
              <a:buClr>
                <a:srgbClr val="996600"/>
              </a:buClr>
              <a:buFont typeface="Wingdings" panose="05000000000000000000" pitchFamily="2" charset="2"/>
              <a:buNone/>
            </a:pPr>
            <a:r>
              <a:rPr lang="en-US" altLang="it-IT" sz="1800" b="1">
                <a:latin typeface="Symbol" panose="05050102010706020507" pitchFamily="18" charset="2"/>
              </a:rPr>
              <a:t>[7]    </a:t>
            </a:r>
            <a:r>
              <a:rPr lang="en-US" altLang="it-IT" sz="1800" b="1" i="1">
                <a:solidFill>
                  <a:srgbClr val="996600"/>
                </a:solidFill>
                <a:latin typeface="Symbol" panose="05050102010706020507" pitchFamily="18" charset="2"/>
              </a:rPr>
              <a:t>P</a:t>
            </a:r>
            <a:r>
              <a:rPr lang="en-US" altLang="it-IT" sz="1800" b="1" i="1">
                <a:solidFill>
                  <a:srgbClr val="996600"/>
                </a:solidFill>
              </a:rPr>
              <a:t> </a:t>
            </a:r>
            <a:r>
              <a:rPr lang="en-US" altLang="it-IT" sz="1800" b="1">
                <a:solidFill>
                  <a:srgbClr val="996600"/>
                </a:solidFill>
              </a:rPr>
              <a:t>(</a:t>
            </a:r>
            <a:r>
              <a:rPr lang="en-US" altLang="it-IT" sz="1800" b="1" i="1">
                <a:solidFill>
                  <a:srgbClr val="996600"/>
                </a:solidFill>
              </a:rPr>
              <a:t>q</a:t>
            </a:r>
            <a:r>
              <a:rPr lang="en-US" altLang="it-IT" sz="1800" b="1">
                <a:solidFill>
                  <a:srgbClr val="996600"/>
                </a:solidFill>
              </a:rPr>
              <a:t>)</a:t>
            </a:r>
            <a:r>
              <a:rPr lang="en-US" altLang="it-IT" sz="1800"/>
              <a:t> = </a:t>
            </a:r>
            <a:r>
              <a:rPr lang="en-US" altLang="it-IT" sz="1800" i="1"/>
              <a:t>RT</a:t>
            </a:r>
            <a:r>
              <a:rPr lang="en-US" altLang="it-IT" sz="1800"/>
              <a:t> (</a:t>
            </a:r>
            <a:r>
              <a:rPr lang="en-US" altLang="it-IT" sz="1800" i="1"/>
              <a:t>q</a:t>
            </a:r>
            <a:r>
              <a:rPr lang="en-US" altLang="it-IT" sz="1800"/>
              <a:t>) – </a:t>
            </a:r>
            <a:r>
              <a:rPr lang="en-US" altLang="it-IT" sz="1800" i="1"/>
              <a:t>CT</a:t>
            </a:r>
            <a:r>
              <a:rPr lang="en-US" altLang="it-IT" sz="1800"/>
              <a:t> (</a:t>
            </a:r>
            <a:r>
              <a:rPr lang="en-US" altLang="it-IT" sz="1800" i="1"/>
              <a:t>q</a:t>
            </a:r>
            <a:r>
              <a:rPr lang="en-US" altLang="it-IT" sz="1800"/>
              <a:t>) = </a:t>
            </a:r>
            <a:r>
              <a:rPr lang="en-US" altLang="it-IT" sz="1800" i="1"/>
              <a:t>RMe</a:t>
            </a:r>
            <a:r>
              <a:rPr lang="en-US" altLang="it-IT" sz="1800"/>
              <a:t> x </a:t>
            </a:r>
            <a:r>
              <a:rPr lang="en-US" altLang="it-IT" sz="1800" i="1"/>
              <a:t>q</a:t>
            </a:r>
            <a:r>
              <a:rPr lang="en-US" altLang="it-IT" sz="1800"/>
              <a:t> – </a:t>
            </a:r>
            <a:r>
              <a:rPr lang="en-US" altLang="it-IT" sz="1800" i="1"/>
              <a:t>CMe</a:t>
            </a:r>
            <a:r>
              <a:rPr lang="en-US" altLang="it-IT" sz="1800"/>
              <a:t> x </a:t>
            </a:r>
            <a:r>
              <a:rPr lang="en-US" altLang="it-IT" sz="1800" i="1"/>
              <a:t>q</a:t>
            </a:r>
            <a:endParaRPr lang="en-US" altLang="it-IT" sz="1800" i="1">
              <a:solidFill>
                <a:srgbClr val="996600"/>
              </a:solidFill>
            </a:endParaRPr>
          </a:p>
          <a:p>
            <a:pPr marL="412750" indent="-412750" algn="ctr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None/>
            </a:pPr>
            <a:r>
              <a:rPr lang="en-US" altLang="it-IT" sz="1800" i="1">
                <a:solidFill>
                  <a:srgbClr val="996600"/>
                </a:solidFill>
              </a:rPr>
              <a:t> </a:t>
            </a:r>
            <a:r>
              <a:rPr lang="en-US" altLang="it-IT" sz="1800" b="1" i="1">
                <a:solidFill>
                  <a:srgbClr val="996600"/>
                </a:solidFill>
                <a:latin typeface="Symbol" panose="05050102010706020507" pitchFamily="18" charset="2"/>
              </a:rPr>
              <a:t>P</a:t>
            </a:r>
            <a:r>
              <a:rPr lang="en-US" altLang="it-IT" sz="1800" b="1" i="1">
                <a:solidFill>
                  <a:srgbClr val="996600"/>
                </a:solidFill>
              </a:rPr>
              <a:t> </a:t>
            </a:r>
            <a:r>
              <a:rPr lang="en-US" altLang="it-IT" sz="1800" b="1">
                <a:solidFill>
                  <a:srgbClr val="996600"/>
                </a:solidFill>
              </a:rPr>
              <a:t>(</a:t>
            </a:r>
            <a:r>
              <a:rPr lang="en-US" altLang="it-IT" sz="1800" b="1" i="1">
                <a:solidFill>
                  <a:srgbClr val="996600"/>
                </a:solidFill>
              </a:rPr>
              <a:t>q</a:t>
            </a:r>
            <a:r>
              <a:rPr lang="en-US" altLang="it-IT" sz="1800" b="1">
                <a:solidFill>
                  <a:srgbClr val="996600"/>
                </a:solidFill>
              </a:rPr>
              <a:t>) </a:t>
            </a:r>
            <a:r>
              <a:rPr lang="en-US" altLang="it-IT" sz="1800">
                <a:solidFill>
                  <a:srgbClr val="996600"/>
                </a:solidFill>
              </a:rPr>
              <a:t>=</a:t>
            </a:r>
            <a:r>
              <a:rPr lang="en-US" altLang="it-IT" sz="1800" i="1">
                <a:solidFill>
                  <a:srgbClr val="996600"/>
                </a:solidFill>
              </a:rPr>
              <a:t> </a:t>
            </a:r>
            <a:r>
              <a:rPr lang="en-US" altLang="it-IT" sz="1800" b="1" i="1">
                <a:solidFill>
                  <a:srgbClr val="996600"/>
                </a:solidFill>
              </a:rPr>
              <a:t>q</a:t>
            </a:r>
            <a:r>
              <a:rPr lang="en-US" altLang="it-IT" sz="1800" i="1">
                <a:solidFill>
                  <a:srgbClr val="996600"/>
                </a:solidFill>
              </a:rPr>
              <a:t> </a:t>
            </a:r>
            <a:r>
              <a:rPr lang="en-US" altLang="it-IT" sz="1800">
                <a:solidFill>
                  <a:srgbClr val="996600"/>
                </a:solidFill>
              </a:rPr>
              <a:t>(</a:t>
            </a:r>
            <a:r>
              <a:rPr lang="en-US" altLang="it-IT" sz="1800" b="1" i="1">
                <a:solidFill>
                  <a:srgbClr val="996600"/>
                </a:solidFill>
              </a:rPr>
              <a:t>RMe</a:t>
            </a:r>
            <a:r>
              <a:rPr lang="en-US" altLang="it-IT" sz="1800" i="1">
                <a:solidFill>
                  <a:srgbClr val="996600"/>
                </a:solidFill>
              </a:rPr>
              <a:t> – </a:t>
            </a:r>
            <a:r>
              <a:rPr lang="en-US" altLang="it-IT" sz="1800" b="1" i="1">
                <a:solidFill>
                  <a:srgbClr val="996600"/>
                </a:solidFill>
              </a:rPr>
              <a:t>CMe</a:t>
            </a:r>
            <a:r>
              <a:rPr lang="en-US" altLang="it-IT" sz="1800">
                <a:solidFill>
                  <a:srgbClr val="996600"/>
                </a:solidFill>
              </a:rPr>
              <a:t>)</a:t>
            </a:r>
            <a:endParaRPr lang="it-IT" altLang="it-IT" sz="1800">
              <a:solidFill>
                <a:srgbClr val="996600"/>
              </a:solidFill>
            </a:endParaRP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en-US" altLang="it-IT" sz="1800"/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</a:pPr>
            <a:r>
              <a:rPr lang="en-US" altLang="it-IT" sz="1800"/>
              <a:t>Per </a:t>
            </a:r>
            <a:r>
              <a:rPr lang="en-US" altLang="it-IT" sz="1800" b="1" i="1"/>
              <a:t>q*</a:t>
            </a:r>
            <a:r>
              <a:rPr lang="en-US" altLang="it-IT" sz="1800"/>
              <a:t>, per cui </a:t>
            </a:r>
            <a:r>
              <a:rPr lang="en-US" altLang="it-IT" sz="1800" b="1" i="1"/>
              <a:t>p</a:t>
            </a:r>
            <a:r>
              <a:rPr lang="en-US" altLang="it-IT" sz="1800"/>
              <a:t> = </a:t>
            </a:r>
            <a:r>
              <a:rPr lang="en-US" altLang="it-IT" sz="1800" b="1" i="1"/>
              <a:t>CMg</a:t>
            </a:r>
            <a:r>
              <a:rPr lang="en-US" altLang="it-IT" sz="1800"/>
              <a:t>, potremmo avere </a:t>
            </a:r>
            <a:r>
              <a:rPr lang="en-US" altLang="it-IT" sz="1800" b="1">
                <a:solidFill>
                  <a:srgbClr val="996600"/>
                </a:solidFill>
              </a:rPr>
              <a:t>3 casi</a:t>
            </a:r>
            <a:r>
              <a:rPr lang="en-US" altLang="it-IT" sz="1800"/>
              <a:t>: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Font typeface="Wingdings" panose="05000000000000000000" pitchFamily="2" charset="2"/>
              <a:buNone/>
            </a:pPr>
            <a:r>
              <a:rPr lang="en-US" altLang="it-IT" sz="1800"/>
              <a:t>	</a:t>
            </a:r>
            <a:r>
              <a:rPr lang="en-US" altLang="it-IT" sz="1800" b="1"/>
              <a:t>[8a]</a:t>
            </a:r>
            <a:r>
              <a:rPr lang="en-US" altLang="it-IT" sz="1800"/>
              <a:t>    </a:t>
            </a:r>
            <a:r>
              <a:rPr lang="en-US" altLang="it-IT" sz="1800" i="1"/>
              <a:t>RMe = p</a:t>
            </a:r>
            <a:r>
              <a:rPr lang="en-US" altLang="it-IT" sz="1800"/>
              <a:t> &gt; </a:t>
            </a:r>
            <a:r>
              <a:rPr lang="en-US" altLang="it-IT" sz="1800" i="1"/>
              <a:t>CMe</a:t>
            </a:r>
            <a:r>
              <a:rPr lang="en-US" altLang="it-IT" sz="1800">
                <a:sym typeface="Wingdings 3" panose="05040102010807070707" pitchFamily="18" charset="2"/>
              </a:rPr>
              <a:t> </a:t>
            </a:r>
            <a:r>
              <a:rPr lang="en-US" altLang="it-IT" sz="1800" b="1" i="1">
                <a:solidFill>
                  <a:srgbClr val="99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P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 (</a:t>
            </a:r>
            <a:r>
              <a:rPr lang="en-US" altLang="it-IT" sz="1800" b="1" i="1">
                <a:solidFill>
                  <a:srgbClr val="996600"/>
                </a:solidFill>
                <a:sym typeface="Wingdings 3" panose="05040102010807070707" pitchFamily="18" charset="2"/>
              </a:rPr>
              <a:t>q*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)</a:t>
            </a:r>
            <a:r>
              <a:rPr lang="en-US" altLang="it-IT" sz="1800">
                <a:sym typeface="Wingdings 3" panose="05040102010807070707" pitchFamily="18" charset="2"/>
              </a:rPr>
              <a:t> = </a:t>
            </a:r>
            <a:r>
              <a:rPr lang="en-US" altLang="it-IT" sz="1800" i="1">
                <a:sym typeface="Wingdings 3" panose="05040102010807070707" pitchFamily="18" charset="2"/>
              </a:rPr>
              <a:t>q*</a:t>
            </a:r>
            <a:r>
              <a:rPr lang="en-US" altLang="it-IT" sz="1800">
                <a:sym typeface="Wingdings 3" panose="05040102010807070707" pitchFamily="18" charset="2"/>
              </a:rPr>
              <a:t> (</a:t>
            </a:r>
            <a:r>
              <a:rPr lang="en-US" altLang="it-IT" sz="1800" i="1">
                <a:sym typeface="Wingdings 3" panose="05040102010807070707" pitchFamily="18" charset="2"/>
              </a:rPr>
              <a:t>RMe</a:t>
            </a:r>
            <a:r>
              <a:rPr lang="en-US" altLang="it-IT" sz="1800">
                <a:sym typeface="Wingdings 3" panose="05040102010807070707" pitchFamily="18" charset="2"/>
              </a:rPr>
              <a:t> – </a:t>
            </a:r>
            <a:r>
              <a:rPr lang="en-US" altLang="it-IT" sz="1800" i="1">
                <a:sym typeface="Wingdings 3" panose="05040102010807070707" pitchFamily="18" charset="2"/>
              </a:rPr>
              <a:t>CMe</a:t>
            </a:r>
            <a:r>
              <a:rPr lang="en-US" altLang="it-IT" sz="1800">
                <a:sym typeface="Wingdings 3" panose="05040102010807070707" pitchFamily="18" charset="2"/>
              </a:rPr>
              <a:t>) 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&gt; 0</a:t>
            </a:r>
            <a:r>
              <a:rPr lang="en-US" altLang="it-IT" sz="1800">
                <a:sym typeface="Wingdings 3" panose="05040102010807070707" pitchFamily="18" charset="2"/>
              </a:rPr>
              <a:t>  Figura 3 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Font typeface="Wingdings" panose="05000000000000000000" pitchFamily="2" charset="2"/>
              <a:buNone/>
            </a:pPr>
            <a:r>
              <a:rPr lang="en-US" altLang="it-IT" sz="1800"/>
              <a:t>	</a:t>
            </a:r>
            <a:r>
              <a:rPr lang="en-US" altLang="it-IT" sz="1800" b="1"/>
              <a:t>[8b]</a:t>
            </a:r>
            <a:r>
              <a:rPr lang="en-US" altLang="it-IT" sz="1800"/>
              <a:t>    </a:t>
            </a:r>
            <a:r>
              <a:rPr lang="en-US" altLang="it-IT" sz="1800" i="1"/>
              <a:t>RMe</a:t>
            </a:r>
            <a:r>
              <a:rPr lang="en-US" altLang="it-IT" sz="1800"/>
              <a:t> = </a:t>
            </a:r>
            <a:r>
              <a:rPr lang="en-US" altLang="it-IT" sz="1800" i="1"/>
              <a:t>p</a:t>
            </a:r>
            <a:r>
              <a:rPr lang="en-US" altLang="it-IT" sz="1800"/>
              <a:t> &lt; </a:t>
            </a:r>
            <a:r>
              <a:rPr lang="en-US" altLang="it-IT" sz="1800" i="1"/>
              <a:t>CMe</a:t>
            </a:r>
            <a:r>
              <a:rPr lang="en-US" altLang="it-IT" sz="1800">
                <a:sym typeface="Wingdings 3" panose="05040102010807070707" pitchFamily="18" charset="2"/>
              </a:rPr>
              <a:t> </a:t>
            </a:r>
            <a:r>
              <a:rPr lang="en-US" altLang="it-IT" sz="1800" b="1" i="1">
                <a:solidFill>
                  <a:srgbClr val="99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P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 (</a:t>
            </a:r>
            <a:r>
              <a:rPr lang="en-US" altLang="it-IT" sz="1800" b="1" i="1">
                <a:solidFill>
                  <a:srgbClr val="996600"/>
                </a:solidFill>
                <a:sym typeface="Wingdings 3" panose="05040102010807070707" pitchFamily="18" charset="2"/>
              </a:rPr>
              <a:t>q*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)</a:t>
            </a:r>
            <a:r>
              <a:rPr lang="en-US" altLang="it-IT" sz="1800">
                <a:sym typeface="Wingdings 3" panose="05040102010807070707" pitchFamily="18" charset="2"/>
              </a:rPr>
              <a:t> = </a:t>
            </a:r>
            <a:r>
              <a:rPr lang="en-US" altLang="it-IT" sz="1800" i="1">
                <a:sym typeface="Wingdings 3" panose="05040102010807070707" pitchFamily="18" charset="2"/>
              </a:rPr>
              <a:t>q*</a:t>
            </a:r>
            <a:r>
              <a:rPr lang="en-US" altLang="it-IT" sz="1800">
                <a:sym typeface="Wingdings 3" panose="05040102010807070707" pitchFamily="18" charset="2"/>
              </a:rPr>
              <a:t> (</a:t>
            </a:r>
            <a:r>
              <a:rPr lang="en-US" altLang="it-IT" sz="1800" i="1">
                <a:sym typeface="Wingdings 3" panose="05040102010807070707" pitchFamily="18" charset="2"/>
              </a:rPr>
              <a:t>RMe</a:t>
            </a:r>
            <a:r>
              <a:rPr lang="en-US" altLang="it-IT" sz="1800">
                <a:sym typeface="Wingdings 3" panose="05040102010807070707" pitchFamily="18" charset="2"/>
              </a:rPr>
              <a:t> – </a:t>
            </a:r>
            <a:r>
              <a:rPr lang="en-US" altLang="it-IT" sz="1800" i="1">
                <a:sym typeface="Wingdings 3" panose="05040102010807070707" pitchFamily="18" charset="2"/>
              </a:rPr>
              <a:t>CMe</a:t>
            </a:r>
            <a:r>
              <a:rPr lang="en-US" altLang="it-IT" sz="1800">
                <a:sym typeface="Wingdings 3" panose="05040102010807070707" pitchFamily="18" charset="2"/>
              </a:rPr>
              <a:t>) 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&lt; 0</a:t>
            </a:r>
            <a:r>
              <a:rPr lang="en-US" altLang="it-IT" sz="1800">
                <a:sym typeface="Wingdings 3" panose="05040102010807070707" pitchFamily="18" charset="2"/>
              </a:rPr>
              <a:t>  Figura 4 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Font typeface="Wingdings" panose="05000000000000000000" pitchFamily="2" charset="2"/>
              <a:buNone/>
            </a:pPr>
            <a:r>
              <a:rPr lang="en-US" altLang="it-IT" sz="1800"/>
              <a:t>	</a:t>
            </a:r>
            <a:r>
              <a:rPr lang="en-US" altLang="it-IT" sz="1800" b="1"/>
              <a:t>[8c]</a:t>
            </a:r>
            <a:r>
              <a:rPr lang="en-US" altLang="it-IT" sz="1800"/>
              <a:t>    </a:t>
            </a:r>
            <a:r>
              <a:rPr lang="en-US" altLang="it-IT" sz="1800" i="1"/>
              <a:t>RMe</a:t>
            </a:r>
            <a:r>
              <a:rPr lang="en-US" altLang="it-IT" sz="1800"/>
              <a:t> = </a:t>
            </a:r>
            <a:r>
              <a:rPr lang="en-US" altLang="it-IT" sz="1800" i="1"/>
              <a:t>p</a:t>
            </a:r>
            <a:r>
              <a:rPr lang="en-US" altLang="it-IT" sz="1800"/>
              <a:t> = </a:t>
            </a:r>
            <a:r>
              <a:rPr lang="en-US" altLang="it-IT" sz="1800" i="1"/>
              <a:t>CMe</a:t>
            </a:r>
            <a:r>
              <a:rPr lang="en-US" altLang="it-IT" sz="1800">
                <a:sym typeface="Wingdings 3" panose="05040102010807070707" pitchFamily="18" charset="2"/>
              </a:rPr>
              <a:t> </a:t>
            </a:r>
            <a:r>
              <a:rPr lang="en-US" altLang="it-IT" sz="1800" b="1" i="1">
                <a:solidFill>
                  <a:srgbClr val="99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P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 (</a:t>
            </a:r>
            <a:r>
              <a:rPr lang="en-US" altLang="it-IT" sz="1800" b="1" i="1">
                <a:solidFill>
                  <a:srgbClr val="996600"/>
                </a:solidFill>
                <a:sym typeface="Wingdings 3" panose="05040102010807070707" pitchFamily="18" charset="2"/>
              </a:rPr>
              <a:t>q*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)</a:t>
            </a:r>
            <a:r>
              <a:rPr lang="en-US" altLang="it-IT" sz="1800">
                <a:sym typeface="Wingdings 3" panose="05040102010807070707" pitchFamily="18" charset="2"/>
              </a:rPr>
              <a:t> = </a:t>
            </a:r>
            <a:r>
              <a:rPr lang="en-US" altLang="it-IT" sz="1800" i="1">
                <a:sym typeface="Wingdings 3" panose="05040102010807070707" pitchFamily="18" charset="2"/>
              </a:rPr>
              <a:t>q*</a:t>
            </a:r>
            <a:r>
              <a:rPr lang="en-US" altLang="it-IT" sz="1800">
                <a:sym typeface="Wingdings 3" panose="05040102010807070707" pitchFamily="18" charset="2"/>
              </a:rPr>
              <a:t> (RMe – CMe) 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= 0</a:t>
            </a:r>
            <a:r>
              <a:rPr lang="en-US" altLang="it-IT" sz="1800">
                <a:sym typeface="Wingdings 3" panose="05040102010807070707" pitchFamily="18" charset="2"/>
              </a:rPr>
              <a:t>  Figura 4bis</a:t>
            </a:r>
          </a:p>
          <a:p>
            <a:pPr marL="412750" indent="-412750" algn="ctr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None/>
            </a:pPr>
            <a:endParaRPr lang="en-US" altLang="it-IT" sz="1600">
              <a:sym typeface="Wingdings 3" panose="050401020108070707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6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6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6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6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6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66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66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66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66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0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egnaposto numero diapositiva 3">
            <a:extLst>
              <a:ext uri="{FF2B5EF4-FFF2-40B4-BE49-F238E27FC236}">
                <a16:creationId xmlns:a16="http://schemas.microsoft.com/office/drawing/2014/main" id="{0DAC2A66-DA1C-4E95-BE21-56624EAA0D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5DEA0620-A94E-4C44-83F7-C6346C9F1C8D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94E978D3-0302-40C3-A17A-26B9A5D579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Figura 3 – L’equilibrio dell’impresa                                                         Caso 8a): Profitto massimo </a:t>
            </a:r>
            <a:endParaRPr lang="en-GB" altLang="it-IT"/>
          </a:p>
        </p:txBody>
      </p:sp>
      <p:grpSp>
        <p:nvGrpSpPr>
          <p:cNvPr id="796700" name="Group 28">
            <a:extLst>
              <a:ext uri="{FF2B5EF4-FFF2-40B4-BE49-F238E27FC236}">
                <a16:creationId xmlns:a16="http://schemas.microsoft.com/office/drawing/2014/main" id="{9AC49ED9-6810-43A2-A3C6-7A4D9C5B4122}"/>
              </a:ext>
            </a:extLst>
          </p:cNvPr>
          <p:cNvGrpSpPr>
            <a:grpSpLocks/>
          </p:cNvGrpSpPr>
          <p:nvPr/>
        </p:nvGrpSpPr>
        <p:grpSpPr bwMode="auto">
          <a:xfrm>
            <a:off x="3109913" y="2417763"/>
            <a:ext cx="3465512" cy="3019425"/>
            <a:chOff x="1959" y="1523"/>
            <a:chExt cx="2183" cy="1902"/>
          </a:xfrm>
        </p:grpSpPr>
        <p:sp>
          <p:nvSpPr>
            <p:cNvPr id="58400" name="Freeform 8">
              <a:extLst>
                <a:ext uri="{FF2B5EF4-FFF2-40B4-BE49-F238E27FC236}">
                  <a16:creationId xmlns:a16="http://schemas.microsoft.com/office/drawing/2014/main" id="{4C45E923-3059-4573-868F-80F419149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9" y="1835"/>
              <a:ext cx="1803" cy="1590"/>
            </a:xfrm>
            <a:custGeom>
              <a:avLst/>
              <a:gdLst>
                <a:gd name="T0" fmla="*/ 0 w 2736"/>
                <a:gd name="T1" fmla="*/ 596 h 2304"/>
                <a:gd name="T2" fmla="*/ 569 w 2736"/>
                <a:gd name="T3" fmla="*/ 1491 h 2304"/>
                <a:gd name="T4" fmla="*/ 1803 w 2736"/>
                <a:gd name="T5" fmla="*/ 0 h 23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36" h="2304">
                  <a:moveTo>
                    <a:pt x="0" y="864"/>
                  </a:moveTo>
                  <a:cubicBezTo>
                    <a:pt x="204" y="1584"/>
                    <a:pt x="408" y="2304"/>
                    <a:pt x="864" y="2160"/>
                  </a:cubicBezTo>
                  <a:cubicBezTo>
                    <a:pt x="1320" y="2016"/>
                    <a:pt x="2424" y="360"/>
                    <a:pt x="2736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01" name="Rectangle 9">
              <a:extLst>
                <a:ext uri="{FF2B5EF4-FFF2-40B4-BE49-F238E27FC236}">
                  <a16:creationId xmlns:a16="http://schemas.microsoft.com/office/drawing/2014/main" id="{E1707AD1-4DE3-445F-83AB-B5990FD23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8" y="1523"/>
              <a:ext cx="474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CMg</a:t>
              </a:r>
            </a:p>
          </p:txBody>
        </p:sp>
      </p:grpSp>
      <p:grpSp>
        <p:nvGrpSpPr>
          <p:cNvPr id="796699" name="Group 27">
            <a:extLst>
              <a:ext uri="{FF2B5EF4-FFF2-40B4-BE49-F238E27FC236}">
                <a16:creationId xmlns:a16="http://schemas.microsoft.com/office/drawing/2014/main" id="{262E336D-A4FB-4C65-931C-6C763D7F3078}"/>
              </a:ext>
            </a:extLst>
          </p:cNvPr>
          <p:cNvGrpSpPr>
            <a:grpSpLocks/>
          </p:cNvGrpSpPr>
          <p:nvPr/>
        </p:nvGrpSpPr>
        <p:grpSpPr bwMode="auto">
          <a:xfrm>
            <a:off x="3259138" y="3000375"/>
            <a:ext cx="3465512" cy="1895475"/>
            <a:chOff x="2053" y="1890"/>
            <a:chExt cx="2183" cy="1194"/>
          </a:xfrm>
        </p:grpSpPr>
        <p:sp>
          <p:nvSpPr>
            <p:cNvPr id="58398" name="Freeform 10">
              <a:extLst>
                <a:ext uri="{FF2B5EF4-FFF2-40B4-BE49-F238E27FC236}">
                  <a16:creationId xmlns:a16="http://schemas.microsoft.com/office/drawing/2014/main" id="{568454D7-7048-48A9-B503-BAC0188D3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2090"/>
              <a:ext cx="1898" cy="994"/>
            </a:xfrm>
            <a:custGeom>
              <a:avLst/>
              <a:gdLst>
                <a:gd name="T0" fmla="*/ 0 w 2880"/>
                <a:gd name="T1" fmla="*/ 0 h 1440"/>
                <a:gd name="T2" fmla="*/ 759 w 2880"/>
                <a:gd name="T3" fmla="*/ 994 h 1440"/>
                <a:gd name="T4" fmla="*/ 1898 w 2880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0" h="1440">
                  <a:moveTo>
                    <a:pt x="0" y="0"/>
                  </a:moveTo>
                  <a:cubicBezTo>
                    <a:pt x="336" y="720"/>
                    <a:pt x="672" y="1440"/>
                    <a:pt x="1152" y="1440"/>
                  </a:cubicBezTo>
                  <a:cubicBezTo>
                    <a:pt x="1632" y="1440"/>
                    <a:pt x="2592" y="240"/>
                    <a:pt x="2880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99" name="Rectangle 11">
              <a:extLst>
                <a:ext uri="{FF2B5EF4-FFF2-40B4-BE49-F238E27FC236}">
                  <a16:creationId xmlns:a16="http://schemas.microsoft.com/office/drawing/2014/main" id="{A6DBDBB3-2387-4A56-B2B4-7C05A4B0A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2" y="1890"/>
              <a:ext cx="474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CMe</a:t>
              </a:r>
            </a:p>
          </p:txBody>
        </p:sp>
      </p:grpSp>
      <p:grpSp>
        <p:nvGrpSpPr>
          <p:cNvPr id="796708" name="Group 36">
            <a:extLst>
              <a:ext uri="{FF2B5EF4-FFF2-40B4-BE49-F238E27FC236}">
                <a16:creationId xmlns:a16="http://schemas.microsoft.com/office/drawing/2014/main" id="{5CFD5ED2-FDAE-46A5-81FA-CE1AAA88D033}"/>
              </a:ext>
            </a:extLst>
          </p:cNvPr>
          <p:cNvGrpSpPr>
            <a:grpSpLocks/>
          </p:cNvGrpSpPr>
          <p:nvPr/>
        </p:nvGrpSpPr>
        <p:grpSpPr bwMode="auto">
          <a:xfrm>
            <a:off x="2497138" y="4254500"/>
            <a:ext cx="5118100" cy="892175"/>
            <a:chOff x="1573" y="2680"/>
            <a:chExt cx="3224" cy="562"/>
          </a:xfrm>
        </p:grpSpPr>
        <p:sp>
          <p:nvSpPr>
            <p:cNvPr id="58394" name="Line 4">
              <a:extLst>
                <a:ext uri="{FF2B5EF4-FFF2-40B4-BE49-F238E27FC236}">
                  <a16:creationId xmlns:a16="http://schemas.microsoft.com/office/drawing/2014/main" id="{03937184-2ED2-435F-85D0-DF27D76F1D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832"/>
              <a:ext cx="218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58395" name="Group 24">
              <a:extLst>
                <a:ext uri="{FF2B5EF4-FFF2-40B4-BE49-F238E27FC236}">
                  <a16:creationId xmlns:a16="http://schemas.microsoft.com/office/drawing/2014/main" id="{DE8D675F-9434-407B-B6BF-75CB73CADF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3" y="2680"/>
              <a:ext cx="3224" cy="562"/>
              <a:chOff x="1576" y="2680"/>
              <a:chExt cx="3224" cy="562"/>
            </a:xfrm>
          </p:grpSpPr>
          <p:sp>
            <p:nvSpPr>
              <p:cNvPr id="58396" name="Rectangle 7">
                <a:extLst>
                  <a:ext uri="{FF2B5EF4-FFF2-40B4-BE49-F238E27FC236}">
                    <a16:creationId xmlns:a16="http://schemas.microsoft.com/office/drawing/2014/main" id="{AA9ED117-D031-48C5-AD66-73A8FDD42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" y="2680"/>
                <a:ext cx="28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p</a:t>
                </a:r>
                <a:r>
                  <a:rPr lang="it-IT" altLang="it-IT" baseline="30000"/>
                  <a:t>*</a:t>
                </a:r>
                <a:endParaRPr lang="it-IT" altLang="it-IT" i="1"/>
              </a:p>
            </p:txBody>
          </p:sp>
          <p:sp>
            <p:nvSpPr>
              <p:cNvPr id="58397" name="Text Box 16">
                <a:extLst>
                  <a:ext uri="{FF2B5EF4-FFF2-40B4-BE49-F238E27FC236}">
                    <a16:creationId xmlns:a16="http://schemas.microsoft.com/office/drawing/2014/main" id="{E873E479-B261-4611-BF13-C84B9EF212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0" y="2844"/>
                <a:ext cx="1330" cy="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p</a:t>
                </a:r>
                <a:r>
                  <a:rPr lang="it-IT" altLang="it-IT" baseline="30000"/>
                  <a:t>*</a:t>
                </a:r>
                <a:r>
                  <a:rPr lang="it-IT" altLang="it-IT" i="1"/>
                  <a:t> = RMg = RMe</a:t>
                </a:r>
              </a:p>
            </p:txBody>
          </p:sp>
        </p:grpSp>
      </p:grpSp>
      <p:grpSp>
        <p:nvGrpSpPr>
          <p:cNvPr id="796698" name="Group 26">
            <a:extLst>
              <a:ext uri="{FF2B5EF4-FFF2-40B4-BE49-F238E27FC236}">
                <a16:creationId xmlns:a16="http://schemas.microsoft.com/office/drawing/2014/main" id="{0CC4C05C-B2F9-4A2C-B96D-21129385C397}"/>
              </a:ext>
            </a:extLst>
          </p:cNvPr>
          <p:cNvGrpSpPr>
            <a:grpSpLocks/>
          </p:cNvGrpSpPr>
          <p:nvPr/>
        </p:nvGrpSpPr>
        <p:grpSpPr bwMode="auto">
          <a:xfrm>
            <a:off x="2500313" y="2493963"/>
            <a:ext cx="4692650" cy="3840162"/>
            <a:chOff x="1575" y="1571"/>
            <a:chExt cx="2956" cy="2419"/>
          </a:xfrm>
        </p:grpSpPr>
        <p:sp>
          <p:nvSpPr>
            <p:cNvPr id="58390" name="Rectangle 3">
              <a:extLst>
                <a:ext uri="{FF2B5EF4-FFF2-40B4-BE49-F238E27FC236}">
                  <a16:creationId xmlns:a16="http://schemas.microsoft.com/office/drawing/2014/main" id="{08A65620-0AF6-4990-885D-21576B635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792"/>
              <a:ext cx="286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58391" name="Rectangle 6">
              <a:extLst>
                <a:ext uri="{FF2B5EF4-FFF2-40B4-BE49-F238E27FC236}">
                  <a16:creationId xmlns:a16="http://schemas.microsoft.com/office/drawing/2014/main" id="{310D8A1A-C559-43B1-9D74-9701DA86B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5" y="1595"/>
              <a:ext cx="408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  <p:sp>
          <p:nvSpPr>
            <p:cNvPr id="58392" name="Freeform 17">
              <a:extLst>
                <a:ext uri="{FF2B5EF4-FFF2-40B4-BE49-F238E27FC236}">
                  <a16:creationId xmlns:a16="http://schemas.microsoft.com/office/drawing/2014/main" id="{F6720370-AA1C-4CD6-8F69-C51DA1D77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571"/>
              <a:ext cx="2755" cy="2187"/>
            </a:xfrm>
            <a:custGeom>
              <a:avLst/>
              <a:gdLst>
                <a:gd name="T0" fmla="*/ 0 w 2390"/>
                <a:gd name="T1" fmla="*/ 0 h 2970"/>
                <a:gd name="T2" fmla="*/ 0 w 2390"/>
                <a:gd name="T3" fmla="*/ 2187 h 2970"/>
                <a:gd name="T4" fmla="*/ 2755 w 2390"/>
                <a:gd name="T5" fmla="*/ 2187 h 29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90" h="2970">
                  <a:moveTo>
                    <a:pt x="0" y="0"/>
                  </a:moveTo>
                  <a:lnTo>
                    <a:pt x="0" y="2970"/>
                  </a:lnTo>
                  <a:lnTo>
                    <a:pt x="2390" y="297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93" name="Rectangle 18">
              <a:extLst>
                <a:ext uri="{FF2B5EF4-FFF2-40B4-BE49-F238E27FC236}">
                  <a16:creationId xmlns:a16="http://schemas.microsoft.com/office/drawing/2014/main" id="{2D87F3FB-12AE-4095-B0BA-FB0572A43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" y="3786"/>
              <a:ext cx="285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</p:grpSp>
      <p:sp>
        <p:nvSpPr>
          <p:cNvPr id="796685" name="Rectangle 13">
            <a:extLst>
              <a:ext uri="{FF2B5EF4-FFF2-40B4-BE49-F238E27FC236}">
                <a16:creationId xmlns:a16="http://schemas.microsoft.com/office/drawing/2014/main" id="{436D2D2C-0C98-44D7-850D-A2AE77747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724400"/>
            <a:ext cx="4524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ct val="0"/>
              </a:spcBef>
            </a:pPr>
            <a:r>
              <a:rPr lang="it-IT" altLang="it-IT" i="1"/>
              <a:t>A</a:t>
            </a:r>
          </a:p>
        </p:txBody>
      </p:sp>
      <p:grpSp>
        <p:nvGrpSpPr>
          <p:cNvPr id="796704" name="Group 32">
            <a:extLst>
              <a:ext uri="{FF2B5EF4-FFF2-40B4-BE49-F238E27FC236}">
                <a16:creationId xmlns:a16="http://schemas.microsoft.com/office/drawing/2014/main" id="{D73FD109-E208-4573-A7CA-B641CF4AED2B}"/>
              </a:ext>
            </a:extLst>
          </p:cNvPr>
          <p:cNvGrpSpPr>
            <a:grpSpLocks/>
          </p:cNvGrpSpPr>
          <p:nvPr/>
        </p:nvGrpSpPr>
        <p:grpSpPr bwMode="auto">
          <a:xfrm>
            <a:off x="2481263" y="4578350"/>
            <a:ext cx="2325687" cy="317500"/>
            <a:chOff x="1563" y="2884"/>
            <a:chExt cx="1465" cy="200"/>
          </a:xfrm>
        </p:grpSpPr>
        <p:sp>
          <p:nvSpPr>
            <p:cNvPr id="58388" name="Line 12">
              <a:extLst>
                <a:ext uri="{FF2B5EF4-FFF2-40B4-BE49-F238E27FC236}">
                  <a16:creationId xmlns:a16="http://schemas.microsoft.com/office/drawing/2014/main" id="{14457E6B-92B4-4389-A2B4-3E012C2082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7" y="2998"/>
              <a:ext cx="125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89" name="Rectangle 14">
              <a:extLst>
                <a:ext uri="{FF2B5EF4-FFF2-40B4-BE49-F238E27FC236}">
                  <a16:creationId xmlns:a16="http://schemas.microsoft.com/office/drawing/2014/main" id="{8FA68E7C-A42A-4BE9-9394-C1CBA8CB2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" y="2884"/>
              <a:ext cx="285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B</a:t>
              </a:r>
            </a:p>
          </p:txBody>
        </p:sp>
      </p:grpSp>
      <p:grpSp>
        <p:nvGrpSpPr>
          <p:cNvPr id="796706" name="Group 34">
            <a:extLst>
              <a:ext uri="{FF2B5EF4-FFF2-40B4-BE49-F238E27FC236}">
                <a16:creationId xmlns:a16="http://schemas.microsoft.com/office/drawing/2014/main" id="{09F265A4-B757-4C9A-B3CF-DE5E5F1DCFAC}"/>
              </a:ext>
            </a:extLst>
          </p:cNvPr>
          <p:cNvGrpSpPr>
            <a:grpSpLocks/>
          </p:cNvGrpSpPr>
          <p:nvPr/>
        </p:nvGrpSpPr>
        <p:grpSpPr bwMode="auto">
          <a:xfrm>
            <a:off x="4605338" y="4132263"/>
            <a:ext cx="520700" cy="2181225"/>
            <a:chOff x="2901" y="2603"/>
            <a:chExt cx="328" cy="1374"/>
          </a:xfrm>
        </p:grpSpPr>
        <p:grpSp>
          <p:nvGrpSpPr>
            <p:cNvPr id="58384" name="Group 31">
              <a:extLst>
                <a:ext uri="{FF2B5EF4-FFF2-40B4-BE49-F238E27FC236}">
                  <a16:creationId xmlns:a16="http://schemas.microsoft.com/office/drawing/2014/main" id="{8B51FC75-2765-465C-B8A5-5D626C5774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1" y="2603"/>
              <a:ext cx="285" cy="1157"/>
              <a:chOff x="2901" y="2603"/>
              <a:chExt cx="285" cy="1157"/>
            </a:xfrm>
          </p:grpSpPr>
          <p:sp>
            <p:nvSpPr>
              <p:cNvPr id="58386" name="Line 5">
                <a:extLst>
                  <a:ext uri="{FF2B5EF4-FFF2-40B4-BE49-F238E27FC236}">
                    <a16:creationId xmlns:a16="http://schemas.microsoft.com/office/drawing/2014/main" id="{8B00B707-2D8F-44D8-A6ED-EA9F75850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832"/>
                <a:ext cx="0" cy="92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8387" name="Rectangle 15">
                <a:extLst>
                  <a:ext uri="{FF2B5EF4-FFF2-40B4-BE49-F238E27FC236}">
                    <a16:creationId xmlns:a16="http://schemas.microsoft.com/office/drawing/2014/main" id="{FDAE014D-D3BB-48C3-9F52-B35E9F11A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" y="2603"/>
                <a:ext cx="285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E</a:t>
                </a:r>
              </a:p>
            </p:txBody>
          </p:sp>
        </p:grpSp>
        <p:sp>
          <p:nvSpPr>
            <p:cNvPr id="58385" name="Rectangle 19">
              <a:extLst>
                <a:ext uri="{FF2B5EF4-FFF2-40B4-BE49-F238E27FC236}">
                  <a16:creationId xmlns:a16="http://schemas.microsoft.com/office/drawing/2014/main" id="{47B127BE-03AE-47EB-B236-DDE6AFDF6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4" y="3779"/>
              <a:ext cx="285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i="1" baseline="30000"/>
                <a:t>*</a:t>
              </a:r>
              <a:endParaRPr lang="it-IT" altLang="it-IT" i="1"/>
            </a:p>
          </p:txBody>
        </p:sp>
      </p:grpSp>
      <p:sp>
        <p:nvSpPr>
          <p:cNvPr id="796705" name="Text Box 33">
            <a:extLst>
              <a:ext uri="{FF2B5EF4-FFF2-40B4-BE49-F238E27FC236}">
                <a16:creationId xmlns:a16="http://schemas.microsoft.com/office/drawing/2014/main" id="{62D473A9-9ED3-4151-AECE-046CFDA38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2420938"/>
            <a:ext cx="2520950" cy="1274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None/>
            </a:pPr>
            <a:r>
              <a:rPr lang="en-US" altLang="it-IT" i="1">
                <a:latin typeface="Symbol" panose="05050102010706020507" pitchFamily="18" charset="2"/>
              </a:rPr>
              <a:t>P</a:t>
            </a:r>
            <a:r>
              <a:rPr lang="en-US" altLang="it-IT"/>
              <a:t>(</a:t>
            </a:r>
            <a:r>
              <a:rPr lang="en-US" altLang="it-IT" i="1"/>
              <a:t>q*</a:t>
            </a:r>
            <a:r>
              <a:rPr lang="en-US" altLang="it-IT"/>
              <a:t>) </a:t>
            </a:r>
            <a:r>
              <a:rPr lang="en-US" altLang="it-IT" b="0"/>
              <a:t>=</a:t>
            </a:r>
            <a:r>
              <a:rPr lang="en-US" altLang="it-IT" b="0" i="1"/>
              <a:t> </a:t>
            </a:r>
            <a:r>
              <a:rPr lang="en-US" altLang="it-IT" i="1"/>
              <a:t>q*</a:t>
            </a:r>
            <a:r>
              <a:rPr lang="en-US" altLang="it-IT" sz="1600" b="0" i="1"/>
              <a:t> </a:t>
            </a:r>
            <a:r>
              <a:rPr lang="en-US" altLang="it-IT" sz="1600" b="0"/>
              <a:t>(</a:t>
            </a:r>
            <a:r>
              <a:rPr lang="en-US" altLang="it-IT" sz="1600" i="1"/>
              <a:t>RMe</a:t>
            </a:r>
            <a:r>
              <a:rPr lang="en-US" altLang="it-IT" sz="1600" b="0" i="1"/>
              <a:t> – </a:t>
            </a:r>
            <a:r>
              <a:rPr lang="en-US" altLang="it-IT" sz="1600" i="1"/>
              <a:t>CMe</a:t>
            </a:r>
            <a:r>
              <a:rPr lang="en-US" altLang="it-IT" sz="1600" b="0"/>
              <a:t>) =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Char char="P"/>
            </a:pPr>
            <a:endParaRPr lang="en-US" altLang="it-IT" sz="1600" b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None/>
            </a:pPr>
            <a:r>
              <a:rPr lang="en-US" altLang="it-IT" sz="1600" i="1"/>
              <a:t>AB x </a:t>
            </a:r>
            <a:r>
              <a:rPr lang="en-US" altLang="it-IT" sz="1600"/>
              <a:t>(</a:t>
            </a:r>
            <a:r>
              <a:rPr lang="en-US" altLang="it-IT" sz="1600" i="1"/>
              <a:t>Eq* - Aq*) </a:t>
            </a:r>
            <a:r>
              <a:rPr lang="en-US" altLang="it-IT" sz="1600" b="0" i="1"/>
              <a:t>=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None/>
            </a:pPr>
            <a:endParaRPr lang="en-US" altLang="it-IT" sz="1600" i="1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None/>
            </a:pPr>
            <a:r>
              <a:rPr lang="en-US" altLang="it-IT" sz="1600" i="1"/>
              <a:t>AB x EA</a:t>
            </a:r>
            <a:endParaRPr lang="en-US" altLang="it-IT"/>
          </a:p>
        </p:txBody>
      </p:sp>
      <p:sp>
        <p:nvSpPr>
          <p:cNvPr id="796709" name="Rectangle 37">
            <a:extLst>
              <a:ext uri="{FF2B5EF4-FFF2-40B4-BE49-F238E27FC236}">
                <a16:creationId xmlns:a16="http://schemas.microsoft.com/office/drawing/2014/main" id="{2E33FD49-032F-403B-B863-8379ADE7C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4508500"/>
            <a:ext cx="1958975" cy="246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pSp>
        <p:nvGrpSpPr>
          <p:cNvPr id="796713" name="Group 41">
            <a:extLst>
              <a:ext uri="{FF2B5EF4-FFF2-40B4-BE49-F238E27FC236}">
                <a16:creationId xmlns:a16="http://schemas.microsoft.com/office/drawing/2014/main" id="{5BB010B0-BF51-4735-92A5-20149A2B20A3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4365625"/>
            <a:ext cx="1873250" cy="612775"/>
            <a:chOff x="657" y="2733"/>
            <a:chExt cx="1180" cy="386"/>
          </a:xfrm>
        </p:grpSpPr>
        <p:sp>
          <p:nvSpPr>
            <p:cNvPr id="58382" name="Text Box 38">
              <a:extLst>
                <a:ext uri="{FF2B5EF4-FFF2-40B4-BE49-F238E27FC236}">
                  <a16:creationId xmlns:a16="http://schemas.microsoft.com/office/drawing/2014/main" id="{3630D67C-9A65-4FBE-927B-455DE4E81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2733"/>
              <a:ext cx="772" cy="38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t-IT"/>
                <a:t>Profitto Massimo</a:t>
              </a:r>
            </a:p>
          </p:txBody>
        </p:sp>
        <p:sp>
          <p:nvSpPr>
            <p:cNvPr id="58383" name="Line 40">
              <a:extLst>
                <a:ext uri="{FF2B5EF4-FFF2-40B4-BE49-F238E27FC236}">
                  <a16:creationId xmlns:a16="http://schemas.microsoft.com/office/drawing/2014/main" id="{642ED56C-2297-4B5E-A8BA-D15F149644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2886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6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6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6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6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6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6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6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6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9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6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6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6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6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96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6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96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6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85" grpId="0"/>
      <p:bldP spid="79670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numero diapositiva 3">
            <a:extLst>
              <a:ext uri="{FF2B5EF4-FFF2-40B4-BE49-F238E27FC236}">
                <a16:creationId xmlns:a16="http://schemas.microsoft.com/office/drawing/2014/main" id="{73B209A5-553F-48F1-B4E2-3E8F0DE09A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0B93B3B5-B0B2-41A1-9C88-36D7E53D3232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5E199CAA-9AA9-4DEC-88A9-617166B54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Figura 4 – L’equilibrio dell’impresa                                                        Caso 8b) Perdita minima</a:t>
            </a:r>
            <a:endParaRPr lang="en-GB" altLang="it-IT"/>
          </a:p>
        </p:txBody>
      </p:sp>
      <p:grpSp>
        <p:nvGrpSpPr>
          <p:cNvPr id="798741" name="Group 21">
            <a:extLst>
              <a:ext uri="{FF2B5EF4-FFF2-40B4-BE49-F238E27FC236}">
                <a16:creationId xmlns:a16="http://schemas.microsoft.com/office/drawing/2014/main" id="{10500708-3A5B-4D24-B6EF-B6C29010941A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5105400"/>
            <a:ext cx="4344988" cy="339725"/>
            <a:chOff x="1680" y="3216"/>
            <a:chExt cx="2737" cy="214"/>
          </a:xfrm>
        </p:grpSpPr>
        <p:sp>
          <p:nvSpPr>
            <p:cNvPr id="60447" name="Line 4">
              <a:extLst>
                <a:ext uri="{FF2B5EF4-FFF2-40B4-BE49-F238E27FC236}">
                  <a16:creationId xmlns:a16="http://schemas.microsoft.com/office/drawing/2014/main" id="{AA237227-9626-4EDB-958E-C4E0C8151A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312"/>
              <a:ext cx="254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0448" name="Rectangle 6">
              <a:extLst>
                <a:ext uri="{FF2B5EF4-FFF2-40B4-BE49-F238E27FC236}">
                  <a16:creationId xmlns:a16="http://schemas.microsoft.com/office/drawing/2014/main" id="{AB8EA788-5678-46FA-8543-AD39AC5EE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216"/>
              <a:ext cx="33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baseline="30000"/>
                <a:t>*</a:t>
              </a:r>
              <a:endParaRPr lang="it-IT" altLang="it-IT" i="1"/>
            </a:p>
          </p:txBody>
        </p:sp>
      </p:grpSp>
      <p:grpSp>
        <p:nvGrpSpPr>
          <p:cNvPr id="798743" name="Group 23">
            <a:extLst>
              <a:ext uri="{FF2B5EF4-FFF2-40B4-BE49-F238E27FC236}">
                <a16:creationId xmlns:a16="http://schemas.microsoft.com/office/drawing/2014/main" id="{E7D5CF30-5780-4B1F-9947-EDC544B8DB57}"/>
              </a:ext>
            </a:extLst>
          </p:cNvPr>
          <p:cNvGrpSpPr>
            <a:grpSpLocks/>
          </p:cNvGrpSpPr>
          <p:nvPr/>
        </p:nvGrpSpPr>
        <p:grpSpPr bwMode="auto">
          <a:xfrm>
            <a:off x="3319463" y="2505075"/>
            <a:ext cx="4030662" cy="3067050"/>
            <a:chOff x="2091" y="1578"/>
            <a:chExt cx="2539" cy="1932"/>
          </a:xfrm>
        </p:grpSpPr>
        <p:sp>
          <p:nvSpPr>
            <p:cNvPr id="60445" name="Freeform 7">
              <a:extLst>
                <a:ext uri="{FF2B5EF4-FFF2-40B4-BE49-F238E27FC236}">
                  <a16:creationId xmlns:a16="http://schemas.microsoft.com/office/drawing/2014/main" id="{A8D98C88-A123-48DD-A3F4-751E9D84D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" y="1812"/>
              <a:ext cx="2101" cy="1698"/>
            </a:xfrm>
            <a:custGeom>
              <a:avLst/>
              <a:gdLst>
                <a:gd name="T0" fmla="*/ 0 w 2736"/>
                <a:gd name="T1" fmla="*/ 637 h 2304"/>
                <a:gd name="T2" fmla="*/ 663 w 2736"/>
                <a:gd name="T3" fmla="*/ 1592 h 2304"/>
                <a:gd name="T4" fmla="*/ 2101 w 2736"/>
                <a:gd name="T5" fmla="*/ 0 h 23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36" h="2304">
                  <a:moveTo>
                    <a:pt x="0" y="864"/>
                  </a:moveTo>
                  <a:cubicBezTo>
                    <a:pt x="204" y="1584"/>
                    <a:pt x="408" y="2304"/>
                    <a:pt x="864" y="2160"/>
                  </a:cubicBezTo>
                  <a:cubicBezTo>
                    <a:pt x="1320" y="2016"/>
                    <a:pt x="2424" y="360"/>
                    <a:pt x="2736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0446" name="Rectangle 8">
              <a:extLst>
                <a:ext uri="{FF2B5EF4-FFF2-40B4-BE49-F238E27FC236}">
                  <a16:creationId xmlns:a16="http://schemas.microsoft.com/office/drawing/2014/main" id="{78AFF4BE-9BDF-48BC-B1C3-28CBBE6F2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578"/>
              <a:ext cx="553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CMg</a:t>
              </a:r>
            </a:p>
          </p:txBody>
        </p:sp>
      </p:grpSp>
      <p:grpSp>
        <p:nvGrpSpPr>
          <p:cNvPr id="798742" name="Group 22">
            <a:extLst>
              <a:ext uri="{FF2B5EF4-FFF2-40B4-BE49-F238E27FC236}">
                <a16:creationId xmlns:a16="http://schemas.microsoft.com/office/drawing/2014/main" id="{58D90686-5F57-4E65-AF08-BB00944C86B4}"/>
              </a:ext>
            </a:extLst>
          </p:cNvPr>
          <p:cNvGrpSpPr>
            <a:grpSpLocks/>
          </p:cNvGrpSpPr>
          <p:nvPr/>
        </p:nvGrpSpPr>
        <p:grpSpPr bwMode="auto">
          <a:xfrm>
            <a:off x="3492500" y="2941638"/>
            <a:ext cx="4225925" cy="2016125"/>
            <a:chOff x="2200" y="1853"/>
            <a:chExt cx="2662" cy="1270"/>
          </a:xfrm>
        </p:grpSpPr>
        <p:sp>
          <p:nvSpPr>
            <p:cNvPr id="60443" name="Freeform 9">
              <a:extLst>
                <a:ext uri="{FF2B5EF4-FFF2-40B4-BE49-F238E27FC236}">
                  <a16:creationId xmlns:a16="http://schemas.microsoft.com/office/drawing/2014/main" id="{CF149F58-5245-4EFE-9D6C-CBF38EDAF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" y="2061"/>
              <a:ext cx="2213" cy="1062"/>
            </a:xfrm>
            <a:custGeom>
              <a:avLst/>
              <a:gdLst>
                <a:gd name="T0" fmla="*/ 0 w 2880"/>
                <a:gd name="T1" fmla="*/ 0 h 1440"/>
                <a:gd name="T2" fmla="*/ 885 w 2880"/>
                <a:gd name="T3" fmla="*/ 1062 h 1440"/>
                <a:gd name="T4" fmla="*/ 2213 w 2880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0" h="1440">
                  <a:moveTo>
                    <a:pt x="0" y="0"/>
                  </a:moveTo>
                  <a:cubicBezTo>
                    <a:pt x="336" y="720"/>
                    <a:pt x="672" y="1440"/>
                    <a:pt x="1152" y="1440"/>
                  </a:cubicBezTo>
                  <a:cubicBezTo>
                    <a:pt x="1632" y="1440"/>
                    <a:pt x="2592" y="240"/>
                    <a:pt x="2880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0444" name="Rectangle 10">
              <a:extLst>
                <a:ext uri="{FF2B5EF4-FFF2-40B4-BE49-F238E27FC236}">
                  <a16:creationId xmlns:a16="http://schemas.microsoft.com/office/drawing/2014/main" id="{83997F30-0470-4983-9BFB-8855E7CB6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1853"/>
              <a:ext cx="553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CMe</a:t>
              </a:r>
            </a:p>
          </p:txBody>
        </p:sp>
      </p:grpSp>
      <p:grpSp>
        <p:nvGrpSpPr>
          <p:cNvPr id="798740" name="Group 20">
            <a:extLst>
              <a:ext uri="{FF2B5EF4-FFF2-40B4-BE49-F238E27FC236}">
                <a16:creationId xmlns:a16="http://schemas.microsoft.com/office/drawing/2014/main" id="{B0FF185D-377F-493B-BFDC-69F34E7B4C7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209800"/>
            <a:ext cx="4792663" cy="4284663"/>
            <a:chOff x="1632" y="1392"/>
            <a:chExt cx="3019" cy="2699"/>
          </a:xfrm>
        </p:grpSpPr>
        <p:sp>
          <p:nvSpPr>
            <p:cNvPr id="60439" name="Rectangle 3">
              <a:extLst>
                <a:ext uri="{FF2B5EF4-FFF2-40B4-BE49-F238E27FC236}">
                  <a16:creationId xmlns:a16="http://schemas.microsoft.com/office/drawing/2014/main" id="{166D17B1-6399-445A-B75C-AE60D9F1E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9" y="3801"/>
              <a:ext cx="33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60440" name="Rectangle 5">
              <a:extLst>
                <a:ext uri="{FF2B5EF4-FFF2-40B4-BE49-F238E27FC236}">
                  <a16:creationId xmlns:a16="http://schemas.microsoft.com/office/drawing/2014/main" id="{B8041346-57AC-4E1F-9AB0-36EB0EE12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1468"/>
              <a:ext cx="22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  <p:sp>
          <p:nvSpPr>
            <p:cNvPr id="60441" name="Freeform 16">
              <a:extLst>
                <a:ext uri="{FF2B5EF4-FFF2-40B4-BE49-F238E27FC236}">
                  <a16:creationId xmlns:a16="http://schemas.microsoft.com/office/drawing/2014/main" id="{161F89EB-37B3-4FA8-BBF4-47EB810E7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1392"/>
              <a:ext cx="2720" cy="2389"/>
            </a:xfrm>
            <a:custGeom>
              <a:avLst/>
              <a:gdLst>
                <a:gd name="T0" fmla="*/ 0 w 2390"/>
                <a:gd name="T1" fmla="*/ 0 h 2970"/>
                <a:gd name="T2" fmla="*/ 0 w 2390"/>
                <a:gd name="T3" fmla="*/ 2389 h 2970"/>
                <a:gd name="T4" fmla="*/ 2720 w 2390"/>
                <a:gd name="T5" fmla="*/ 2389 h 29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90" h="2970">
                  <a:moveTo>
                    <a:pt x="0" y="0"/>
                  </a:moveTo>
                  <a:lnTo>
                    <a:pt x="0" y="2970"/>
                  </a:lnTo>
                  <a:lnTo>
                    <a:pt x="2390" y="297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0442" name="Text Box 17">
              <a:extLst>
                <a:ext uri="{FF2B5EF4-FFF2-40B4-BE49-F238E27FC236}">
                  <a16:creationId xmlns:a16="http://schemas.microsoft.com/office/drawing/2014/main" id="{6FBCAF96-FF28-463B-9A22-68EC07A733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792"/>
              <a:ext cx="51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</p:grpSp>
      <p:grpSp>
        <p:nvGrpSpPr>
          <p:cNvPr id="798749" name="Group 29">
            <a:extLst>
              <a:ext uri="{FF2B5EF4-FFF2-40B4-BE49-F238E27FC236}">
                <a16:creationId xmlns:a16="http://schemas.microsoft.com/office/drawing/2014/main" id="{CFE5CAC5-A13E-4883-B505-ED24E9D23B38}"/>
              </a:ext>
            </a:extLst>
          </p:cNvPr>
          <p:cNvGrpSpPr>
            <a:grpSpLocks/>
          </p:cNvGrpSpPr>
          <p:nvPr/>
        </p:nvGrpSpPr>
        <p:grpSpPr bwMode="auto">
          <a:xfrm>
            <a:off x="2614613" y="4527550"/>
            <a:ext cx="1957387" cy="349250"/>
            <a:chOff x="1647" y="2852"/>
            <a:chExt cx="1233" cy="220"/>
          </a:xfrm>
        </p:grpSpPr>
        <p:sp>
          <p:nvSpPr>
            <p:cNvPr id="60437" name="Rectangle 12">
              <a:extLst>
                <a:ext uri="{FF2B5EF4-FFF2-40B4-BE49-F238E27FC236}">
                  <a16:creationId xmlns:a16="http://schemas.microsoft.com/office/drawing/2014/main" id="{7D1F0968-4724-4038-82ED-47E08ADD3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" y="2852"/>
              <a:ext cx="335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B</a:t>
              </a:r>
            </a:p>
          </p:txBody>
        </p:sp>
        <p:sp>
          <p:nvSpPr>
            <p:cNvPr id="60438" name="Line 15">
              <a:extLst>
                <a:ext uri="{FF2B5EF4-FFF2-40B4-BE49-F238E27FC236}">
                  <a16:creationId xmlns:a16="http://schemas.microsoft.com/office/drawing/2014/main" id="{33157BAB-F822-494B-A14E-504BBE4B7F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2" y="3072"/>
              <a:ext cx="10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98748" name="Group 28">
            <a:extLst>
              <a:ext uri="{FF2B5EF4-FFF2-40B4-BE49-F238E27FC236}">
                <a16:creationId xmlns:a16="http://schemas.microsoft.com/office/drawing/2014/main" id="{D8905D52-0B24-420C-AB45-7DD3E3F028A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648200"/>
            <a:ext cx="603250" cy="1347788"/>
            <a:chOff x="2880" y="2928"/>
            <a:chExt cx="380" cy="849"/>
          </a:xfrm>
        </p:grpSpPr>
        <p:sp>
          <p:nvSpPr>
            <p:cNvPr id="60435" name="Line 14">
              <a:extLst>
                <a:ext uri="{FF2B5EF4-FFF2-40B4-BE49-F238E27FC236}">
                  <a16:creationId xmlns:a16="http://schemas.microsoft.com/office/drawing/2014/main" id="{B9EEC10F-E127-4DF7-9379-1B67A3F1E3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72"/>
              <a:ext cx="0" cy="70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0436" name="Rectangle 19">
              <a:extLst>
                <a:ext uri="{FF2B5EF4-FFF2-40B4-BE49-F238E27FC236}">
                  <a16:creationId xmlns:a16="http://schemas.microsoft.com/office/drawing/2014/main" id="{6275F5C2-EFD2-438A-8AE0-609842157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928"/>
              <a:ext cx="33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E</a:t>
              </a:r>
            </a:p>
          </p:txBody>
        </p:sp>
      </p:grpSp>
      <p:grpSp>
        <p:nvGrpSpPr>
          <p:cNvPr id="798747" name="Group 27">
            <a:extLst>
              <a:ext uri="{FF2B5EF4-FFF2-40B4-BE49-F238E27FC236}">
                <a16:creationId xmlns:a16="http://schemas.microsoft.com/office/drawing/2014/main" id="{BD3F96C6-9476-4163-9DC7-BDD0255C15F4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5229225"/>
            <a:ext cx="908050" cy="1263650"/>
            <a:chOff x="2736" y="3294"/>
            <a:chExt cx="572" cy="796"/>
          </a:xfrm>
        </p:grpSpPr>
        <p:sp>
          <p:nvSpPr>
            <p:cNvPr id="60432" name="Text Box 13">
              <a:extLst>
                <a:ext uri="{FF2B5EF4-FFF2-40B4-BE49-F238E27FC236}">
                  <a16:creationId xmlns:a16="http://schemas.microsoft.com/office/drawing/2014/main" id="{B3CC278B-9C6D-4519-ABB5-7C85515EEE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792"/>
              <a:ext cx="51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baseline="30000"/>
                <a:t>*</a:t>
              </a:r>
              <a:endParaRPr lang="it-IT" altLang="it-IT" i="1"/>
            </a:p>
          </p:txBody>
        </p:sp>
        <p:sp>
          <p:nvSpPr>
            <p:cNvPr id="60433" name="Rectangle 11">
              <a:extLst>
                <a:ext uri="{FF2B5EF4-FFF2-40B4-BE49-F238E27FC236}">
                  <a16:creationId xmlns:a16="http://schemas.microsoft.com/office/drawing/2014/main" id="{0EA4E09B-34A8-430C-AF2C-89B8ABD16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360"/>
              <a:ext cx="33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A</a:t>
              </a:r>
            </a:p>
          </p:txBody>
        </p:sp>
        <p:sp>
          <p:nvSpPr>
            <p:cNvPr id="60434" name="Line 26">
              <a:extLst>
                <a:ext uri="{FF2B5EF4-FFF2-40B4-BE49-F238E27FC236}">
                  <a16:creationId xmlns:a16="http://schemas.microsoft.com/office/drawing/2014/main" id="{89B1EEA3-2ABD-4CFC-A6C7-93644A270C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294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98750" name="Text Box 30">
            <a:extLst>
              <a:ext uri="{FF2B5EF4-FFF2-40B4-BE49-F238E27FC236}">
                <a16:creationId xmlns:a16="http://schemas.microsoft.com/office/drawing/2014/main" id="{D5E46516-2885-435F-8D9B-2F3D992B8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3860800"/>
            <a:ext cx="2520950" cy="1274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None/>
            </a:pPr>
            <a:r>
              <a:rPr lang="en-US" altLang="it-IT" i="1">
                <a:latin typeface="Symbol" panose="05050102010706020507" pitchFamily="18" charset="2"/>
              </a:rPr>
              <a:t>P</a:t>
            </a:r>
            <a:r>
              <a:rPr lang="en-US" altLang="it-IT"/>
              <a:t>(</a:t>
            </a:r>
            <a:r>
              <a:rPr lang="en-US" altLang="it-IT" i="1"/>
              <a:t>q*</a:t>
            </a:r>
            <a:r>
              <a:rPr lang="en-US" altLang="it-IT"/>
              <a:t>) </a:t>
            </a:r>
            <a:r>
              <a:rPr lang="en-US" altLang="it-IT" b="0"/>
              <a:t>=</a:t>
            </a:r>
            <a:r>
              <a:rPr lang="en-US" altLang="it-IT" b="0" i="1"/>
              <a:t> </a:t>
            </a:r>
            <a:r>
              <a:rPr lang="en-US" altLang="it-IT" i="1"/>
              <a:t>q*</a:t>
            </a:r>
            <a:r>
              <a:rPr lang="en-US" altLang="it-IT" sz="1600" b="0" i="1"/>
              <a:t> </a:t>
            </a:r>
            <a:r>
              <a:rPr lang="en-US" altLang="it-IT" sz="1600" b="0"/>
              <a:t>(</a:t>
            </a:r>
            <a:r>
              <a:rPr lang="en-US" altLang="it-IT" sz="1600" i="1"/>
              <a:t>RMe</a:t>
            </a:r>
            <a:r>
              <a:rPr lang="en-US" altLang="it-IT" sz="1600" b="0" i="1"/>
              <a:t> – </a:t>
            </a:r>
            <a:r>
              <a:rPr lang="en-US" altLang="it-IT" sz="1600" i="1"/>
              <a:t>CMe</a:t>
            </a:r>
            <a:r>
              <a:rPr lang="en-US" altLang="it-IT" sz="1600" b="0"/>
              <a:t>) =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Char char="P"/>
            </a:pPr>
            <a:endParaRPr lang="en-US" altLang="it-IT" sz="1600" b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None/>
            </a:pPr>
            <a:r>
              <a:rPr lang="en-US" altLang="it-IT" sz="1600" i="1"/>
              <a:t>BE x </a:t>
            </a:r>
            <a:r>
              <a:rPr lang="en-US" altLang="it-IT" sz="1600"/>
              <a:t>(</a:t>
            </a:r>
            <a:r>
              <a:rPr lang="en-US" altLang="it-IT" sz="1600" i="1"/>
              <a:t>Aq* - Eq*) </a:t>
            </a:r>
            <a:r>
              <a:rPr lang="en-US" altLang="it-IT" sz="1600" b="0" i="1"/>
              <a:t>=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None/>
            </a:pPr>
            <a:endParaRPr lang="en-US" altLang="it-IT" sz="1600" i="1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None/>
            </a:pPr>
            <a:r>
              <a:rPr lang="en-US" altLang="it-IT" sz="1600" i="1"/>
              <a:t>BE x EA</a:t>
            </a:r>
            <a:endParaRPr lang="en-US" altLang="it-IT"/>
          </a:p>
        </p:txBody>
      </p:sp>
      <p:sp>
        <p:nvSpPr>
          <p:cNvPr id="798751" name="Rectangle 31">
            <a:extLst>
              <a:ext uri="{FF2B5EF4-FFF2-40B4-BE49-F238E27FC236}">
                <a16:creationId xmlns:a16="http://schemas.microsoft.com/office/drawing/2014/main" id="{6013771C-65B6-4DD0-B70B-C4145AC36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388" y="4899025"/>
            <a:ext cx="1584325" cy="33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pSp>
        <p:nvGrpSpPr>
          <p:cNvPr id="798753" name="Group 33">
            <a:extLst>
              <a:ext uri="{FF2B5EF4-FFF2-40B4-BE49-F238E27FC236}">
                <a16:creationId xmlns:a16="http://schemas.microsoft.com/office/drawing/2014/main" id="{0C58024C-75D4-42B3-99A5-3BB2F0F91794}"/>
              </a:ext>
            </a:extLst>
          </p:cNvPr>
          <p:cNvGrpSpPr>
            <a:grpSpLocks/>
          </p:cNvGrpSpPr>
          <p:nvPr/>
        </p:nvGrpSpPr>
        <p:grpSpPr bwMode="auto">
          <a:xfrm>
            <a:off x="1185863" y="4832350"/>
            <a:ext cx="1873250" cy="612775"/>
            <a:chOff x="657" y="2733"/>
            <a:chExt cx="1180" cy="386"/>
          </a:xfrm>
        </p:grpSpPr>
        <p:sp>
          <p:nvSpPr>
            <p:cNvPr id="60430" name="Text Box 34">
              <a:extLst>
                <a:ext uri="{FF2B5EF4-FFF2-40B4-BE49-F238E27FC236}">
                  <a16:creationId xmlns:a16="http://schemas.microsoft.com/office/drawing/2014/main" id="{B812A315-F250-44BD-A2AC-E3711D88F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2733"/>
              <a:ext cx="772" cy="38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t-IT"/>
                <a:t>Perdita Minima</a:t>
              </a:r>
            </a:p>
          </p:txBody>
        </p:sp>
        <p:sp>
          <p:nvSpPr>
            <p:cNvPr id="60431" name="Line 35">
              <a:extLst>
                <a:ext uri="{FF2B5EF4-FFF2-40B4-BE49-F238E27FC236}">
                  <a16:creationId xmlns:a16="http://schemas.microsoft.com/office/drawing/2014/main" id="{434DE099-F0DC-430A-BE36-F53E8F33A8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2886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9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8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9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8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8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8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8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8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8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79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98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98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3">
            <a:extLst>
              <a:ext uri="{FF2B5EF4-FFF2-40B4-BE49-F238E27FC236}">
                <a16:creationId xmlns:a16="http://schemas.microsoft.com/office/drawing/2014/main" id="{386B6385-164C-4B16-AFA5-6232E60A16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AE7322D4-5B5E-4BF3-8F4F-434CDA6D409B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AFD9AF7-A1F4-4E20-857F-506ADA2BC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200"/>
              <a:t>Vincoli dell’impresa e forme di mercato</a:t>
            </a:r>
          </a:p>
        </p:txBody>
      </p:sp>
      <p:sp>
        <p:nvSpPr>
          <p:cNvPr id="831491" name="Rectangle 3">
            <a:extLst>
              <a:ext uri="{FF2B5EF4-FFF2-40B4-BE49-F238E27FC236}">
                <a16:creationId xmlns:a16="http://schemas.microsoft.com/office/drawing/2014/main" id="{86D59CFB-7173-4399-95FC-3824BA691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2276475"/>
            <a:ext cx="7273925" cy="447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81000" indent="-381000" eaLnBrk="1" hangingPunct="1">
              <a:lnSpc>
                <a:spcPct val="80000"/>
              </a:lnSpc>
            </a:pPr>
            <a:r>
              <a:rPr lang="en-US" altLang="it-IT" sz="1800" dirty="0" err="1"/>
              <a:t>L’impresa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fronteggia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diversi</a:t>
            </a:r>
            <a:r>
              <a:rPr lang="en-US" altLang="it-IT" sz="1800" dirty="0"/>
              <a:t> </a:t>
            </a:r>
            <a:r>
              <a:rPr lang="en-US" altLang="it-IT" sz="1800" b="1" dirty="0" err="1">
                <a:solidFill>
                  <a:srgbClr val="006600"/>
                </a:solidFill>
              </a:rPr>
              <a:t>vincoli</a:t>
            </a:r>
            <a:r>
              <a:rPr lang="en-US" altLang="it-IT" sz="1800" dirty="0"/>
              <a:t>: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altLang="it-IT" sz="1800" dirty="0"/>
          </a:p>
          <a:p>
            <a:pPr marL="381000" indent="-381000" eaLnBrk="1" hangingPunct="1">
              <a:lnSpc>
                <a:spcPct val="80000"/>
              </a:lnSpc>
              <a:buClr>
                <a:srgbClr val="006600"/>
              </a:buClr>
              <a:buSzTx/>
              <a:buFont typeface="Wingdings" panose="05000000000000000000" pitchFamily="2" charset="2"/>
              <a:buAutoNum type="alphaLcPeriod"/>
            </a:pPr>
            <a:r>
              <a:rPr lang="en-US" altLang="it-IT" sz="1800" b="1" dirty="0" err="1">
                <a:solidFill>
                  <a:srgbClr val="006600"/>
                </a:solidFill>
              </a:rPr>
              <a:t>Vincoli</a:t>
            </a:r>
            <a:r>
              <a:rPr lang="en-US" altLang="it-IT" sz="1800" b="1" dirty="0">
                <a:solidFill>
                  <a:srgbClr val="006600"/>
                </a:solidFill>
              </a:rPr>
              <a:t> </a:t>
            </a:r>
            <a:r>
              <a:rPr lang="en-US" altLang="it-IT" sz="1800" b="1" dirty="0" err="1">
                <a:solidFill>
                  <a:srgbClr val="006600"/>
                </a:solidFill>
              </a:rPr>
              <a:t>tecnologici</a:t>
            </a:r>
            <a:r>
              <a:rPr lang="en-US" altLang="it-IT" sz="1800" dirty="0"/>
              <a:t>: la </a:t>
            </a:r>
            <a:r>
              <a:rPr lang="en-US" altLang="it-IT" sz="1800" dirty="0" err="1"/>
              <a:t>funzione</a:t>
            </a:r>
            <a:r>
              <a:rPr lang="en-US" altLang="it-IT" sz="1800" dirty="0"/>
              <a:t> di </a:t>
            </a:r>
            <a:r>
              <a:rPr lang="en-US" altLang="it-IT" sz="1800" dirty="0" err="1"/>
              <a:t>produzione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l’</a:t>
            </a:r>
            <a:r>
              <a:rPr lang="en-US" altLang="it-IT" sz="1800" b="1" i="1" dirty="0" err="1"/>
              <a:t>efficienza</a:t>
            </a:r>
            <a:r>
              <a:rPr lang="en-US" altLang="it-IT" sz="1800" b="1" i="1" dirty="0"/>
              <a:t> </a:t>
            </a:r>
            <a:r>
              <a:rPr lang="en-US" altLang="it-IT" sz="1800" b="1" i="1" dirty="0" err="1"/>
              <a:t>tecnica</a:t>
            </a:r>
            <a:r>
              <a:rPr lang="en-US" altLang="it-IT" sz="1800" dirty="0"/>
              <a:t> (Cap. 2, </a:t>
            </a:r>
            <a:r>
              <a:rPr lang="en-US" altLang="it-IT" sz="1800" dirty="0" err="1"/>
              <a:t>Parte</a:t>
            </a:r>
            <a:r>
              <a:rPr lang="en-US" altLang="it-IT" sz="1800" dirty="0"/>
              <a:t> I)</a:t>
            </a:r>
          </a:p>
          <a:p>
            <a:pPr marL="381000" indent="-381000" eaLnBrk="1" hangingPunct="1">
              <a:lnSpc>
                <a:spcPct val="80000"/>
              </a:lnSpc>
              <a:buClr>
                <a:srgbClr val="006600"/>
              </a:buClr>
              <a:buSzTx/>
              <a:buFont typeface="Wingdings" panose="05000000000000000000" pitchFamily="2" charset="2"/>
              <a:buAutoNum type="alphaLcPeriod"/>
            </a:pPr>
            <a:endParaRPr lang="en-US" altLang="it-IT" sz="1800" dirty="0"/>
          </a:p>
          <a:p>
            <a:pPr marL="381000" indent="-381000" eaLnBrk="1" hangingPunct="1">
              <a:lnSpc>
                <a:spcPct val="80000"/>
              </a:lnSpc>
              <a:buClr>
                <a:srgbClr val="006600"/>
              </a:buClr>
              <a:buSzTx/>
              <a:buFont typeface="Wingdings" panose="05000000000000000000" pitchFamily="2" charset="2"/>
              <a:buAutoNum type="alphaLcPeriod"/>
            </a:pPr>
            <a:r>
              <a:rPr lang="en-US" altLang="it-IT" sz="1800" b="1" dirty="0" err="1">
                <a:solidFill>
                  <a:srgbClr val="006600"/>
                </a:solidFill>
              </a:rPr>
              <a:t>Vincoli</a:t>
            </a:r>
            <a:r>
              <a:rPr lang="en-US" altLang="it-IT" sz="1800" b="1" dirty="0">
                <a:solidFill>
                  <a:srgbClr val="006600"/>
                </a:solidFill>
              </a:rPr>
              <a:t> </a:t>
            </a:r>
            <a:r>
              <a:rPr lang="en-US" altLang="it-IT" sz="1800" b="1" dirty="0" err="1">
                <a:solidFill>
                  <a:srgbClr val="006600"/>
                </a:solidFill>
              </a:rPr>
              <a:t>economici</a:t>
            </a:r>
            <a:r>
              <a:rPr lang="en-US" altLang="it-IT" sz="1800" dirty="0"/>
              <a:t>: </a:t>
            </a:r>
            <a:r>
              <a:rPr lang="en-US" altLang="it-IT" sz="1800" dirty="0" err="1"/>
              <a:t>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costi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dell’impresa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l’</a:t>
            </a:r>
            <a:r>
              <a:rPr lang="en-US" altLang="it-IT" sz="1800" b="1" i="1" dirty="0" err="1"/>
              <a:t>efficienza</a:t>
            </a:r>
            <a:r>
              <a:rPr lang="en-US" altLang="it-IT" sz="1800" b="1" i="1" dirty="0"/>
              <a:t> </a:t>
            </a:r>
            <a:r>
              <a:rPr lang="en-US" altLang="it-IT" sz="1800" b="1" i="1" dirty="0" err="1"/>
              <a:t>economica</a:t>
            </a:r>
            <a:r>
              <a:rPr lang="en-US" altLang="it-IT" sz="1800" b="1" i="1" dirty="0"/>
              <a:t> </a:t>
            </a:r>
            <a:r>
              <a:rPr lang="en-US" altLang="it-IT" sz="1800" dirty="0"/>
              <a:t>(Cap.2, </a:t>
            </a:r>
            <a:r>
              <a:rPr lang="en-US" altLang="it-IT" sz="1800" dirty="0" err="1"/>
              <a:t>Parte</a:t>
            </a:r>
            <a:r>
              <a:rPr lang="en-US" altLang="it-IT" sz="1800" dirty="0"/>
              <a:t> II)</a:t>
            </a:r>
          </a:p>
          <a:p>
            <a:pPr marL="381000" indent="-381000" eaLnBrk="1" hangingPunct="1">
              <a:lnSpc>
                <a:spcPct val="80000"/>
              </a:lnSpc>
              <a:buClr>
                <a:srgbClr val="006600"/>
              </a:buClr>
              <a:buSzTx/>
              <a:buFont typeface="Wingdings" panose="05000000000000000000" pitchFamily="2" charset="2"/>
              <a:buAutoNum type="alphaLcPeriod"/>
            </a:pPr>
            <a:endParaRPr lang="en-US" altLang="it-IT" sz="1800" dirty="0"/>
          </a:p>
          <a:p>
            <a:pPr marL="381000" indent="-381000" eaLnBrk="1" hangingPunct="1">
              <a:lnSpc>
                <a:spcPct val="80000"/>
              </a:lnSpc>
              <a:buClr>
                <a:srgbClr val="006600"/>
              </a:buClr>
              <a:buSzTx/>
              <a:buFont typeface="Wingdings" panose="05000000000000000000" pitchFamily="2" charset="2"/>
              <a:buAutoNum type="alphaLcPeriod"/>
            </a:pPr>
            <a:r>
              <a:rPr lang="en-US" altLang="it-IT" sz="1800" b="1" dirty="0" err="1">
                <a:solidFill>
                  <a:srgbClr val="006600"/>
                </a:solidFill>
              </a:rPr>
              <a:t>Vincoli</a:t>
            </a:r>
            <a:r>
              <a:rPr lang="en-US" altLang="it-IT" sz="1800" b="1" dirty="0">
                <a:solidFill>
                  <a:srgbClr val="006600"/>
                </a:solidFill>
              </a:rPr>
              <a:t> di </a:t>
            </a:r>
            <a:r>
              <a:rPr lang="en-US" altLang="it-IT" sz="1800" b="1" dirty="0" err="1">
                <a:solidFill>
                  <a:srgbClr val="006600"/>
                </a:solidFill>
              </a:rPr>
              <a:t>mercato</a:t>
            </a:r>
            <a:r>
              <a:rPr lang="en-US" altLang="it-IT" sz="1800" dirty="0"/>
              <a:t>: la </a:t>
            </a:r>
            <a:r>
              <a:rPr lang="en-US" altLang="it-IT" sz="1800" dirty="0" err="1"/>
              <a:t>domanda</a:t>
            </a:r>
            <a:r>
              <a:rPr lang="en-US" altLang="it-IT" sz="1800" dirty="0"/>
              <a:t> per </a:t>
            </a:r>
            <a:r>
              <a:rPr lang="en-US" altLang="it-IT" sz="1800" dirty="0" err="1"/>
              <a:t>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beni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dell’impresa</a:t>
            </a:r>
            <a:r>
              <a:rPr lang="en-US" altLang="it-IT" sz="1800" dirty="0"/>
              <a:t> e per </a:t>
            </a:r>
            <a:r>
              <a:rPr lang="en-US" altLang="it-IT" sz="1800" dirty="0" err="1"/>
              <a:t>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beni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dei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suoi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concorrenti</a:t>
            </a:r>
            <a:r>
              <a:rPr lang="en-US" altLang="it-IT" sz="1800" dirty="0"/>
              <a:t> </a:t>
            </a:r>
            <a:r>
              <a:rPr lang="en-US" altLang="it-IT" sz="1800" dirty="0">
                <a:sym typeface="Wingdings 3" panose="05040102010807070707" pitchFamily="18" charset="2"/>
              </a:rPr>
              <a:t> </a:t>
            </a:r>
            <a:r>
              <a:rPr lang="en-US" altLang="it-IT" sz="1800" b="1" i="1" dirty="0">
                <a:sym typeface="Wingdings 3" panose="05040102010807070707" pitchFamily="18" charset="2"/>
              </a:rPr>
              <a:t>forma di </a:t>
            </a:r>
            <a:r>
              <a:rPr lang="en-US" altLang="it-IT" sz="1800" b="1" i="1" dirty="0" err="1">
                <a:sym typeface="Wingdings 3" panose="05040102010807070707" pitchFamily="18" charset="2"/>
              </a:rPr>
              <a:t>mercato</a:t>
            </a:r>
            <a:r>
              <a:rPr lang="en-US" altLang="it-IT" sz="1800" b="1" i="1" dirty="0">
                <a:sym typeface="Wingdings 3" panose="05040102010807070707" pitchFamily="18" charset="2"/>
              </a:rPr>
              <a:t> </a:t>
            </a:r>
            <a:r>
              <a:rPr lang="en-US" altLang="it-IT" sz="1800" dirty="0">
                <a:sym typeface="Wingdings 3" panose="05040102010807070707" pitchFamily="18" charset="2"/>
              </a:rPr>
              <a:t>(Cap. 3 e Cap. 5) e </a:t>
            </a:r>
            <a:r>
              <a:rPr lang="en-US" altLang="it-IT" sz="1800" b="1" i="1" dirty="0" err="1">
                <a:sym typeface="Wingdings 3" panose="05040102010807070707" pitchFamily="18" charset="2"/>
              </a:rPr>
              <a:t>massimizzazione</a:t>
            </a:r>
            <a:r>
              <a:rPr lang="en-US" altLang="it-IT" sz="1800" b="1" i="1" dirty="0">
                <a:sym typeface="Wingdings 3" panose="05040102010807070707" pitchFamily="18" charset="2"/>
              </a:rPr>
              <a:t> del </a:t>
            </a:r>
            <a:r>
              <a:rPr lang="en-US" altLang="it-IT" sz="1800" b="1" i="1" dirty="0" err="1">
                <a:sym typeface="Wingdings 3" panose="05040102010807070707" pitchFamily="18" charset="2"/>
              </a:rPr>
              <a:t>profitto</a:t>
            </a:r>
            <a:endParaRPr lang="en-US" altLang="it-IT" sz="1800" b="1" i="1" dirty="0">
              <a:sym typeface="Wingdings 3" panose="05040102010807070707" pitchFamily="18" charset="2"/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006600"/>
              </a:buClr>
              <a:buSzTx/>
              <a:buFont typeface="Wingdings" panose="05000000000000000000" pitchFamily="2" charset="2"/>
              <a:buAutoNum type="alphaLcPeriod"/>
            </a:pPr>
            <a:endParaRPr lang="en-US" altLang="it-IT" sz="1800" dirty="0">
              <a:sym typeface="Wingdings 3" panose="05040102010807070707" pitchFamily="18" charset="2"/>
            </a:endParaRPr>
          </a:p>
          <a:p>
            <a:pPr marL="381000" indent="-381000" eaLnBrk="1" hangingPunct="1">
              <a:lnSpc>
                <a:spcPct val="80000"/>
              </a:lnSpc>
            </a:pPr>
            <a:endParaRPr lang="en-US" altLang="it-IT" sz="1800" dirty="0"/>
          </a:p>
          <a:p>
            <a:pPr marL="381000" indent="-381000" eaLnBrk="1" hangingPunct="1">
              <a:lnSpc>
                <a:spcPct val="80000"/>
              </a:lnSpc>
              <a:buClr>
                <a:srgbClr val="996600"/>
              </a:buClr>
            </a:pPr>
            <a:r>
              <a:rPr lang="en-US" altLang="it-IT" sz="1800" b="1" dirty="0">
                <a:solidFill>
                  <a:srgbClr val="996600"/>
                </a:solidFill>
              </a:rPr>
              <a:t>Forma di </a:t>
            </a:r>
            <a:r>
              <a:rPr lang="en-US" altLang="it-IT" sz="1800" b="1" dirty="0" err="1">
                <a:solidFill>
                  <a:srgbClr val="996600"/>
                </a:solidFill>
              </a:rPr>
              <a:t>mercato</a:t>
            </a:r>
            <a:r>
              <a:rPr lang="en-US" altLang="it-IT" sz="1800" dirty="0"/>
              <a:t>: </a:t>
            </a:r>
            <a:r>
              <a:rPr lang="it-IT" altLang="it-IT" sz="1800" dirty="0"/>
              <a:t>ipotesi sulle </a:t>
            </a:r>
            <a:r>
              <a:rPr lang="it-IT" altLang="it-IT" sz="1800" b="1" dirty="0"/>
              <a:t>caratteristiche</a:t>
            </a:r>
            <a:r>
              <a:rPr lang="it-IT" altLang="it-IT" sz="1800" dirty="0"/>
              <a:t> e sul comportamento degli agenti economici, </a:t>
            </a:r>
            <a:r>
              <a:rPr lang="it-IT" altLang="it-IT" sz="1800" b="1" dirty="0"/>
              <a:t>imprese</a:t>
            </a:r>
            <a:r>
              <a:rPr lang="it-IT" altLang="it-IT" sz="1800" dirty="0"/>
              <a:t> e </a:t>
            </a:r>
            <a:r>
              <a:rPr lang="it-IT" altLang="it-IT" sz="1800" b="1" dirty="0"/>
              <a:t>consumatori</a:t>
            </a:r>
            <a:r>
              <a:rPr lang="it-IT" altLang="it-IT" sz="1800" dirty="0"/>
              <a:t>, che operano in un mercato</a:t>
            </a:r>
            <a:endParaRPr lang="en-US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3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3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49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egnaposto numero diapositiva 3">
            <a:extLst>
              <a:ext uri="{FF2B5EF4-FFF2-40B4-BE49-F238E27FC236}">
                <a16:creationId xmlns:a16="http://schemas.microsoft.com/office/drawing/2014/main" id="{FF1509FB-0268-45C1-B5A0-FF1CC73703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18A1CCA4-7F44-4DC7-8FC7-26916DD3F940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20F91076-C186-4A24-A364-8EF9D8550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Figura 4bis – L’equilibrio dell’impresa                                                        Caso 8c) Profitto nullo</a:t>
            </a:r>
            <a:endParaRPr lang="en-GB" altLang="it-IT"/>
          </a:p>
        </p:txBody>
      </p:sp>
      <p:grpSp>
        <p:nvGrpSpPr>
          <p:cNvPr id="870403" name="Group 3">
            <a:extLst>
              <a:ext uri="{FF2B5EF4-FFF2-40B4-BE49-F238E27FC236}">
                <a16:creationId xmlns:a16="http://schemas.microsoft.com/office/drawing/2014/main" id="{41455989-9486-47F9-8A4D-1CF57661778A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5105400"/>
            <a:ext cx="4344988" cy="339725"/>
            <a:chOff x="1680" y="3216"/>
            <a:chExt cx="2737" cy="214"/>
          </a:xfrm>
        </p:grpSpPr>
        <p:sp>
          <p:nvSpPr>
            <p:cNvPr id="62487" name="Line 4">
              <a:extLst>
                <a:ext uri="{FF2B5EF4-FFF2-40B4-BE49-F238E27FC236}">
                  <a16:creationId xmlns:a16="http://schemas.microsoft.com/office/drawing/2014/main" id="{5148FB61-2F76-4FF3-9265-E855FDF760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312"/>
              <a:ext cx="254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488" name="Rectangle 5">
              <a:extLst>
                <a:ext uri="{FF2B5EF4-FFF2-40B4-BE49-F238E27FC236}">
                  <a16:creationId xmlns:a16="http://schemas.microsoft.com/office/drawing/2014/main" id="{FB784FBD-34B6-4BD7-8348-1401866AA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216"/>
              <a:ext cx="33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baseline="30000"/>
                <a:t>*</a:t>
              </a:r>
              <a:endParaRPr lang="it-IT" altLang="it-IT" i="1"/>
            </a:p>
          </p:txBody>
        </p:sp>
      </p:grpSp>
      <p:grpSp>
        <p:nvGrpSpPr>
          <p:cNvPr id="870406" name="Group 6">
            <a:extLst>
              <a:ext uri="{FF2B5EF4-FFF2-40B4-BE49-F238E27FC236}">
                <a16:creationId xmlns:a16="http://schemas.microsoft.com/office/drawing/2014/main" id="{E6C2A90F-6E78-469E-8500-0068908BDA12}"/>
              </a:ext>
            </a:extLst>
          </p:cNvPr>
          <p:cNvGrpSpPr>
            <a:grpSpLocks/>
          </p:cNvGrpSpPr>
          <p:nvPr/>
        </p:nvGrpSpPr>
        <p:grpSpPr bwMode="auto">
          <a:xfrm>
            <a:off x="3319463" y="2505075"/>
            <a:ext cx="4030662" cy="3067050"/>
            <a:chOff x="2091" y="1578"/>
            <a:chExt cx="2539" cy="1932"/>
          </a:xfrm>
        </p:grpSpPr>
        <p:sp>
          <p:nvSpPr>
            <p:cNvPr id="62485" name="Freeform 7">
              <a:extLst>
                <a:ext uri="{FF2B5EF4-FFF2-40B4-BE49-F238E27FC236}">
                  <a16:creationId xmlns:a16="http://schemas.microsoft.com/office/drawing/2014/main" id="{2E3F5424-656E-4A98-A978-D353DC592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" y="1812"/>
              <a:ext cx="2101" cy="1698"/>
            </a:xfrm>
            <a:custGeom>
              <a:avLst/>
              <a:gdLst>
                <a:gd name="T0" fmla="*/ 0 w 2736"/>
                <a:gd name="T1" fmla="*/ 637 h 2304"/>
                <a:gd name="T2" fmla="*/ 663 w 2736"/>
                <a:gd name="T3" fmla="*/ 1592 h 2304"/>
                <a:gd name="T4" fmla="*/ 2101 w 2736"/>
                <a:gd name="T5" fmla="*/ 0 h 23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36" h="2304">
                  <a:moveTo>
                    <a:pt x="0" y="864"/>
                  </a:moveTo>
                  <a:cubicBezTo>
                    <a:pt x="204" y="1584"/>
                    <a:pt x="408" y="2304"/>
                    <a:pt x="864" y="2160"/>
                  </a:cubicBezTo>
                  <a:cubicBezTo>
                    <a:pt x="1320" y="2016"/>
                    <a:pt x="2424" y="360"/>
                    <a:pt x="2736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486" name="Rectangle 8">
              <a:extLst>
                <a:ext uri="{FF2B5EF4-FFF2-40B4-BE49-F238E27FC236}">
                  <a16:creationId xmlns:a16="http://schemas.microsoft.com/office/drawing/2014/main" id="{D56451C3-D4B3-4497-8A18-F1A5EBC3D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1578"/>
              <a:ext cx="553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CMg</a:t>
              </a:r>
            </a:p>
          </p:txBody>
        </p:sp>
      </p:grpSp>
      <p:grpSp>
        <p:nvGrpSpPr>
          <p:cNvPr id="870409" name="Group 9">
            <a:extLst>
              <a:ext uri="{FF2B5EF4-FFF2-40B4-BE49-F238E27FC236}">
                <a16:creationId xmlns:a16="http://schemas.microsoft.com/office/drawing/2014/main" id="{08AB660F-8206-489F-B942-522FD2F2BE67}"/>
              </a:ext>
            </a:extLst>
          </p:cNvPr>
          <p:cNvGrpSpPr>
            <a:grpSpLocks/>
          </p:cNvGrpSpPr>
          <p:nvPr/>
        </p:nvGrpSpPr>
        <p:grpSpPr bwMode="auto">
          <a:xfrm>
            <a:off x="3319463" y="3213100"/>
            <a:ext cx="4038600" cy="2030413"/>
            <a:chOff x="2200" y="1853"/>
            <a:chExt cx="2662" cy="1270"/>
          </a:xfrm>
        </p:grpSpPr>
        <p:sp>
          <p:nvSpPr>
            <p:cNvPr id="62483" name="Freeform 10">
              <a:extLst>
                <a:ext uri="{FF2B5EF4-FFF2-40B4-BE49-F238E27FC236}">
                  <a16:creationId xmlns:a16="http://schemas.microsoft.com/office/drawing/2014/main" id="{63EE77B7-F9E3-423B-894C-67B8407FB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" y="2061"/>
              <a:ext cx="2213" cy="1062"/>
            </a:xfrm>
            <a:custGeom>
              <a:avLst/>
              <a:gdLst>
                <a:gd name="T0" fmla="*/ 0 w 2880"/>
                <a:gd name="T1" fmla="*/ 0 h 1440"/>
                <a:gd name="T2" fmla="*/ 885 w 2880"/>
                <a:gd name="T3" fmla="*/ 1062 h 1440"/>
                <a:gd name="T4" fmla="*/ 2213 w 2880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0" h="1440">
                  <a:moveTo>
                    <a:pt x="0" y="0"/>
                  </a:moveTo>
                  <a:cubicBezTo>
                    <a:pt x="336" y="720"/>
                    <a:pt x="672" y="1440"/>
                    <a:pt x="1152" y="1440"/>
                  </a:cubicBezTo>
                  <a:cubicBezTo>
                    <a:pt x="1632" y="1440"/>
                    <a:pt x="2592" y="240"/>
                    <a:pt x="2880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484" name="Rectangle 11">
              <a:extLst>
                <a:ext uri="{FF2B5EF4-FFF2-40B4-BE49-F238E27FC236}">
                  <a16:creationId xmlns:a16="http://schemas.microsoft.com/office/drawing/2014/main" id="{AD4027DC-F748-42AC-BAA0-39AD0F90B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1853"/>
              <a:ext cx="553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CMe</a:t>
              </a:r>
            </a:p>
          </p:txBody>
        </p:sp>
      </p:grpSp>
      <p:grpSp>
        <p:nvGrpSpPr>
          <p:cNvPr id="870412" name="Group 12">
            <a:extLst>
              <a:ext uri="{FF2B5EF4-FFF2-40B4-BE49-F238E27FC236}">
                <a16:creationId xmlns:a16="http://schemas.microsoft.com/office/drawing/2014/main" id="{3A346DC6-8824-4CEA-BE0D-E149A50177D3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209800"/>
            <a:ext cx="4792663" cy="4284663"/>
            <a:chOff x="1632" y="1392"/>
            <a:chExt cx="3019" cy="2699"/>
          </a:xfrm>
        </p:grpSpPr>
        <p:sp>
          <p:nvSpPr>
            <p:cNvPr id="62479" name="Rectangle 13">
              <a:extLst>
                <a:ext uri="{FF2B5EF4-FFF2-40B4-BE49-F238E27FC236}">
                  <a16:creationId xmlns:a16="http://schemas.microsoft.com/office/drawing/2014/main" id="{021E1EB6-526E-4F8D-B348-4A1D351A9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9" y="3801"/>
              <a:ext cx="33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62480" name="Rectangle 14">
              <a:extLst>
                <a:ext uri="{FF2B5EF4-FFF2-40B4-BE49-F238E27FC236}">
                  <a16:creationId xmlns:a16="http://schemas.microsoft.com/office/drawing/2014/main" id="{A7EE2BB5-D744-4C38-B7E2-E9E231A14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1468"/>
              <a:ext cx="22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  <p:sp>
          <p:nvSpPr>
            <p:cNvPr id="62481" name="Freeform 15">
              <a:extLst>
                <a:ext uri="{FF2B5EF4-FFF2-40B4-BE49-F238E27FC236}">
                  <a16:creationId xmlns:a16="http://schemas.microsoft.com/office/drawing/2014/main" id="{55510C7B-9570-4575-9152-641F406D0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1392"/>
              <a:ext cx="2720" cy="2389"/>
            </a:xfrm>
            <a:custGeom>
              <a:avLst/>
              <a:gdLst>
                <a:gd name="T0" fmla="*/ 0 w 2390"/>
                <a:gd name="T1" fmla="*/ 0 h 2970"/>
                <a:gd name="T2" fmla="*/ 0 w 2390"/>
                <a:gd name="T3" fmla="*/ 2389 h 2970"/>
                <a:gd name="T4" fmla="*/ 2720 w 2390"/>
                <a:gd name="T5" fmla="*/ 2389 h 29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90" h="2970">
                  <a:moveTo>
                    <a:pt x="0" y="0"/>
                  </a:moveTo>
                  <a:lnTo>
                    <a:pt x="0" y="2970"/>
                  </a:lnTo>
                  <a:lnTo>
                    <a:pt x="2390" y="297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482" name="Text Box 16">
              <a:extLst>
                <a:ext uri="{FF2B5EF4-FFF2-40B4-BE49-F238E27FC236}">
                  <a16:creationId xmlns:a16="http://schemas.microsoft.com/office/drawing/2014/main" id="{2519FB73-808D-4B93-9B12-0F8451208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792"/>
              <a:ext cx="51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</p:grpSp>
      <p:grpSp>
        <p:nvGrpSpPr>
          <p:cNvPr id="870432" name="Group 32">
            <a:extLst>
              <a:ext uri="{FF2B5EF4-FFF2-40B4-BE49-F238E27FC236}">
                <a16:creationId xmlns:a16="http://schemas.microsoft.com/office/drawing/2014/main" id="{70BD4DFB-104A-4800-A02D-6A3811796AF5}"/>
              </a:ext>
            </a:extLst>
          </p:cNvPr>
          <p:cNvGrpSpPr>
            <a:grpSpLocks/>
          </p:cNvGrpSpPr>
          <p:nvPr/>
        </p:nvGrpSpPr>
        <p:grpSpPr bwMode="auto">
          <a:xfrm>
            <a:off x="4400550" y="5229225"/>
            <a:ext cx="908050" cy="1263650"/>
            <a:chOff x="2736" y="3294"/>
            <a:chExt cx="572" cy="796"/>
          </a:xfrm>
        </p:grpSpPr>
        <p:sp>
          <p:nvSpPr>
            <p:cNvPr id="62476" name="Text Box 24">
              <a:extLst>
                <a:ext uri="{FF2B5EF4-FFF2-40B4-BE49-F238E27FC236}">
                  <a16:creationId xmlns:a16="http://schemas.microsoft.com/office/drawing/2014/main" id="{240AB5A0-C34B-4550-BFFC-EA6B353D53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792"/>
              <a:ext cx="51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baseline="30000"/>
                <a:t>*</a:t>
              </a:r>
              <a:endParaRPr lang="it-IT" altLang="it-IT" i="1"/>
            </a:p>
          </p:txBody>
        </p:sp>
        <p:sp>
          <p:nvSpPr>
            <p:cNvPr id="62477" name="Rectangle 25">
              <a:extLst>
                <a:ext uri="{FF2B5EF4-FFF2-40B4-BE49-F238E27FC236}">
                  <a16:creationId xmlns:a16="http://schemas.microsoft.com/office/drawing/2014/main" id="{FCCCEB2E-7AB8-4C63-B4A5-866033424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360"/>
              <a:ext cx="33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A</a:t>
              </a:r>
            </a:p>
          </p:txBody>
        </p:sp>
        <p:sp>
          <p:nvSpPr>
            <p:cNvPr id="62478" name="Line 26">
              <a:extLst>
                <a:ext uri="{FF2B5EF4-FFF2-40B4-BE49-F238E27FC236}">
                  <a16:creationId xmlns:a16="http://schemas.microsoft.com/office/drawing/2014/main" id="{95697BAE-B80D-489B-B6E8-0B481BA5CD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294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70427" name="Text Box 27">
            <a:extLst>
              <a:ext uri="{FF2B5EF4-FFF2-40B4-BE49-F238E27FC236}">
                <a16:creationId xmlns:a16="http://schemas.microsoft.com/office/drawing/2014/main" id="{7B313016-7E65-476E-A8E5-48AF04392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3860800"/>
            <a:ext cx="2520950" cy="1274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None/>
            </a:pPr>
            <a:r>
              <a:rPr lang="en-US" altLang="it-IT" i="1">
                <a:latin typeface="Symbol" panose="05050102010706020507" pitchFamily="18" charset="2"/>
              </a:rPr>
              <a:t>P</a:t>
            </a:r>
            <a:r>
              <a:rPr lang="en-US" altLang="it-IT"/>
              <a:t>(</a:t>
            </a:r>
            <a:r>
              <a:rPr lang="en-US" altLang="it-IT" i="1"/>
              <a:t>q*</a:t>
            </a:r>
            <a:r>
              <a:rPr lang="en-US" altLang="it-IT"/>
              <a:t>) </a:t>
            </a:r>
            <a:r>
              <a:rPr lang="en-US" altLang="it-IT" b="0"/>
              <a:t>=</a:t>
            </a:r>
            <a:r>
              <a:rPr lang="en-US" altLang="it-IT" b="0" i="1"/>
              <a:t> </a:t>
            </a:r>
            <a:r>
              <a:rPr lang="en-US" altLang="it-IT" i="1"/>
              <a:t>q*</a:t>
            </a:r>
            <a:r>
              <a:rPr lang="en-US" altLang="it-IT" sz="1600" b="0" i="1"/>
              <a:t> </a:t>
            </a:r>
            <a:r>
              <a:rPr lang="en-US" altLang="it-IT" sz="1600" b="0"/>
              <a:t>(</a:t>
            </a:r>
            <a:r>
              <a:rPr lang="en-US" altLang="it-IT" sz="1600" i="1"/>
              <a:t>RMe</a:t>
            </a:r>
            <a:r>
              <a:rPr lang="en-US" altLang="it-IT" sz="1600" b="0" i="1"/>
              <a:t> – </a:t>
            </a:r>
            <a:r>
              <a:rPr lang="en-US" altLang="it-IT" sz="1600" i="1"/>
              <a:t>CMe</a:t>
            </a:r>
            <a:r>
              <a:rPr lang="en-US" altLang="it-IT" sz="1600" b="0"/>
              <a:t>) =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Char char="P"/>
            </a:pPr>
            <a:endParaRPr lang="en-US" altLang="it-IT" sz="1600" b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None/>
            </a:pPr>
            <a:r>
              <a:rPr lang="en-US" altLang="it-IT" sz="1600" i="1"/>
              <a:t>AE x </a:t>
            </a:r>
            <a:r>
              <a:rPr lang="en-US" altLang="it-IT" sz="1600"/>
              <a:t>(</a:t>
            </a:r>
            <a:r>
              <a:rPr lang="en-US" altLang="it-IT" sz="1600" i="1"/>
              <a:t>Aq* - Aq*) </a:t>
            </a:r>
            <a:r>
              <a:rPr lang="en-US" altLang="it-IT" sz="1600" b="0" i="1"/>
              <a:t>=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None/>
            </a:pPr>
            <a:endParaRPr lang="en-US" altLang="it-IT" sz="1600" i="1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Font typeface="Symbol" panose="05050102010706020507" pitchFamily="18" charset="2"/>
              <a:buNone/>
            </a:pPr>
            <a:r>
              <a:rPr lang="en-US" altLang="it-IT" sz="1600" i="1"/>
              <a:t>0</a:t>
            </a:r>
            <a:endParaRPr lang="en-US" altLang="it-IT"/>
          </a:p>
        </p:txBody>
      </p:sp>
      <p:sp>
        <p:nvSpPr>
          <p:cNvPr id="870433" name="Text Box 33">
            <a:extLst>
              <a:ext uri="{FF2B5EF4-FFF2-40B4-BE49-F238E27FC236}">
                <a16:creationId xmlns:a16="http://schemas.microsoft.com/office/drawing/2014/main" id="{1356281C-79E5-470B-BA74-C9CF6E629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041900"/>
            <a:ext cx="15398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/>
              <a:t>CMe(</a:t>
            </a:r>
            <a:r>
              <a:rPr lang="en-US" altLang="it-IT" i="1"/>
              <a:t>q*</a:t>
            </a:r>
            <a:r>
              <a:rPr lang="en-US" altLang="it-IT"/>
              <a:t>) =</a:t>
            </a:r>
          </a:p>
        </p:txBody>
      </p:sp>
      <p:sp>
        <p:nvSpPr>
          <p:cNvPr id="870434" name="Text Box 34">
            <a:extLst>
              <a:ext uri="{FF2B5EF4-FFF2-40B4-BE49-F238E27FC236}">
                <a16:creationId xmlns:a16="http://schemas.microsoft.com/office/drawing/2014/main" id="{945C941F-A877-4100-8F4A-BBD4DB417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941888"/>
            <a:ext cx="43338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i="1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7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70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7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7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87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7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7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7" grpId="0" animBg="1"/>
      <p:bldP spid="870433" grpId="0"/>
      <p:bldP spid="8704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numero diapositiva 3">
            <a:extLst>
              <a:ext uri="{FF2B5EF4-FFF2-40B4-BE49-F238E27FC236}">
                <a16:creationId xmlns:a16="http://schemas.microsoft.com/office/drawing/2014/main" id="{01B2D311-E163-47CD-989F-6BFF3BECA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195C759D-3B98-4350-8CD2-AED2A5E37BBA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79C066EE-6EA4-43ED-92F8-E19418F25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1.ii) La curva di offerta dell’impresa nel breve periodo</a:t>
            </a:r>
          </a:p>
        </p:txBody>
      </p:sp>
      <p:sp>
        <p:nvSpPr>
          <p:cNvPr id="872451" name="Rectangle 3">
            <a:extLst>
              <a:ext uri="{FF2B5EF4-FFF2-40B4-BE49-F238E27FC236}">
                <a16:creationId xmlns:a16="http://schemas.microsoft.com/office/drawing/2014/main" id="{650C1B4D-9B74-4851-ABF6-243F33183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2276475"/>
            <a:ext cx="7273925" cy="447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90000"/>
              </a:lnSpc>
            </a:pPr>
            <a:r>
              <a:rPr lang="en-US" altLang="it-IT" sz="2000"/>
              <a:t>Come varia la </a:t>
            </a:r>
            <a:r>
              <a:rPr lang="en-US" altLang="it-IT" sz="2000" b="1" i="1">
                <a:solidFill>
                  <a:srgbClr val="996600"/>
                </a:solidFill>
              </a:rPr>
              <a:t>scelta ottima</a:t>
            </a:r>
            <a:r>
              <a:rPr lang="en-US" altLang="it-IT" sz="2000"/>
              <a:t> (q*) dell’impresa (di breve periodo) al variare del </a:t>
            </a:r>
            <a:r>
              <a:rPr lang="en-US" altLang="it-IT" sz="2000" b="1" i="1">
                <a:solidFill>
                  <a:srgbClr val="996600"/>
                </a:solidFill>
              </a:rPr>
              <a:t>prezzo di mercato (p)</a:t>
            </a:r>
            <a:r>
              <a:rPr lang="en-US" altLang="it-IT" sz="2000"/>
              <a:t>?</a:t>
            </a:r>
          </a:p>
          <a:p>
            <a:pPr marL="412750" indent="-412750" eaLnBrk="1" hangingPunct="1">
              <a:lnSpc>
                <a:spcPct val="90000"/>
              </a:lnSpc>
            </a:pPr>
            <a:endParaRPr lang="en-US" altLang="it-IT" sz="2000"/>
          </a:p>
          <a:p>
            <a:pPr marL="412750" indent="-412750" eaLnBrk="1" hangingPunct="1">
              <a:lnSpc>
                <a:spcPct val="90000"/>
              </a:lnSpc>
            </a:pPr>
            <a:r>
              <a:rPr lang="en-US" altLang="it-IT" sz="2000"/>
              <a:t>essendo </a:t>
            </a:r>
            <a:r>
              <a:rPr lang="en-US" altLang="it-IT" sz="2000" b="1" i="1"/>
              <a:t>q*</a:t>
            </a:r>
            <a:r>
              <a:rPr lang="en-US" altLang="it-IT" sz="2000"/>
              <a:t> identificato da </a:t>
            </a:r>
            <a:r>
              <a:rPr lang="en-US" altLang="it-IT" sz="2000" b="1" i="1"/>
              <a:t>p</a:t>
            </a:r>
            <a:r>
              <a:rPr lang="en-US" altLang="it-IT" sz="2000"/>
              <a:t> = </a:t>
            </a:r>
            <a:r>
              <a:rPr lang="en-US" altLang="it-IT" sz="2000" b="1" i="1"/>
              <a:t>CMg</a:t>
            </a:r>
            <a:r>
              <a:rPr lang="en-US" altLang="it-IT" sz="2000"/>
              <a:t>, diversi livelli di p identificano diverse q* </a:t>
            </a:r>
            <a:endParaRPr lang="en-US" altLang="it-IT" sz="2000" b="1"/>
          </a:p>
          <a:p>
            <a:pPr marL="412750" indent="-412750" eaLnBrk="1" hangingPunct="1">
              <a:lnSpc>
                <a:spcPct val="90000"/>
              </a:lnSpc>
            </a:pPr>
            <a:endParaRPr lang="en-US" altLang="it-IT" sz="2000"/>
          </a:p>
          <a:p>
            <a:pPr marL="412750" indent="-412750" eaLnBrk="1" hangingPunct="1">
              <a:lnSpc>
                <a:spcPct val="90000"/>
              </a:lnSpc>
            </a:pPr>
            <a:r>
              <a:rPr lang="en-US" altLang="it-IT" sz="2000"/>
              <a:t>per </a:t>
            </a:r>
            <a:r>
              <a:rPr lang="en-US" altLang="it-IT" sz="2000" i="1"/>
              <a:t>p</a:t>
            </a:r>
            <a:r>
              <a:rPr lang="en-US" altLang="it-IT" sz="2000"/>
              <a:t> = </a:t>
            </a:r>
            <a:r>
              <a:rPr lang="en-US" altLang="it-IT" sz="2000" b="1" i="1">
                <a:solidFill>
                  <a:srgbClr val="006600"/>
                </a:solidFill>
              </a:rPr>
              <a:t>p</a:t>
            </a:r>
            <a:r>
              <a:rPr lang="en-US" altLang="it-IT" sz="2000" b="1" i="1" baseline="-25000">
                <a:solidFill>
                  <a:srgbClr val="006600"/>
                </a:solidFill>
              </a:rPr>
              <a:t>0</a:t>
            </a:r>
            <a:r>
              <a:rPr lang="en-US" altLang="it-IT" sz="2000"/>
              <a:t> </a:t>
            </a:r>
            <a:r>
              <a:rPr lang="en-US" altLang="it-IT" sz="2000">
                <a:sym typeface="Wingdings 3" panose="05040102010807070707" pitchFamily="18" charset="2"/>
              </a:rPr>
              <a:t> </a:t>
            </a:r>
            <a:r>
              <a:rPr lang="en-US" altLang="it-IT" sz="2000" b="1" i="1">
                <a:solidFill>
                  <a:srgbClr val="006600"/>
                </a:solidFill>
                <a:sym typeface="Wingdings 3" panose="05040102010807070707" pitchFamily="18" charset="2"/>
              </a:rPr>
              <a:t>q*</a:t>
            </a:r>
            <a:r>
              <a:rPr lang="en-US" altLang="it-IT" sz="2000" b="1" i="1" baseline="-25000">
                <a:solidFill>
                  <a:srgbClr val="006600"/>
                </a:solidFill>
                <a:sym typeface="Wingdings 3" panose="05040102010807070707" pitchFamily="18" charset="2"/>
              </a:rPr>
              <a:t>0</a:t>
            </a:r>
            <a:r>
              <a:rPr lang="en-US" altLang="it-IT" sz="2000">
                <a:sym typeface="Wingdings 3" panose="05040102010807070707" pitchFamily="18" charset="2"/>
              </a:rPr>
              <a:t> tale per cui </a:t>
            </a:r>
            <a:r>
              <a:rPr lang="en-US" altLang="it-IT" sz="2000" b="1" i="1">
                <a:sym typeface="Wingdings 3" panose="05040102010807070707" pitchFamily="18" charset="2"/>
              </a:rPr>
              <a:t>p</a:t>
            </a:r>
            <a:r>
              <a:rPr lang="en-US" altLang="it-IT" sz="2000" b="1" i="1" baseline="-25000">
                <a:sym typeface="Wingdings 3" panose="05040102010807070707" pitchFamily="18" charset="2"/>
              </a:rPr>
              <a:t>0</a:t>
            </a:r>
            <a:r>
              <a:rPr lang="en-US" altLang="it-IT" sz="2000">
                <a:sym typeface="Wingdings 3" panose="05040102010807070707" pitchFamily="18" charset="2"/>
              </a:rPr>
              <a:t> = </a:t>
            </a:r>
            <a:r>
              <a:rPr lang="en-US" altLang="it-IT" sz="2000" b="1" i="1">
                <a:sym typeface="Wingdings 3" panose="05040102010807070707" pitchFamily="18" charset="2"/>
              </a:rPr>
              <a:t>CMg </a:t>
            </a:r>
            <a:r>
              <a:rPr lang="en-US" altLang="it-IT" sz="2000" b="1">
                <a:sym typeface="Wingdings 3" panose="05040102010807070707" pitchFamily="18" charset="2"/>
              </a:rPr>
              <a:t>(</a:t>
            </a:r>
            <a:r>
              <a:rPr lang="en-US" altLang="it-IT" sz="2000" b="1" i="1">
                <a:sym typeface="Wingdings 3" panose="05040102010807070707" pitchFamily="18" charset="2"/>
              </a:rPr>
              <a:t>q*</a:t>
            </a:r>
            <a:r>
              <a:rPr lang="en-US" altLang="it-IT" sz="2000" b="1" i="1" baseline="-25000">
                <a:sym typeface="Wingdings 3" panose="05040102010807070707" pitchFamily="18" charset="2"/>
              </a:rPr>
              <a:t>0</a:t>
            </a:r>
            <a:r>
              <a:rPr lang="en-US" altLang="it-IT" sz="2000" b="1">
                <a:sym typeface="Wingdings 3" panose="05040102010807070707" pitchFamily="18" charset="2"/>
              </a:rPr>
              <a:t>)</a:t>
            </a:r>
          </a:p>
          <a:p>
            <a:pPr marL="412750" indent="-412750" eaLnBrk="1" hangingPunct="1">
              <a:lnSpc>
                <a:spcPct val="90000"/>
              </a:lnSpc>
            </a:pPr>
            <a:r>
              <a:rPr lang="en-US" altLang="it-IT" sz="2000">
                <a:sym typeface="Wingdings 3" panose="05040102010807070707" pitchFamily="18" charset="2"/>
              </a:rPr>
              <a:t>per </a:t>
            </a:r>
            <a:r>
              <a:rPr lang="en-US" altLang="it-IT" sz="2000" i="1">
                <a:sym typeface="Wingdings 3" panose="05040102010807070707" pitchFamily="18" charset="2"/>
              </a:rPr>
              <a:t>p</a:t>
            </a:r>
            <a:r>
              <a:rPr lang="en-US" altLang="it-IT" sz="2000">
                <a:sym typeface="Wingdings 3" panose="05040102010807070707" pitchFamily="18" charset="2"/>
              </a:rPr>
              <a:t> = </a:t>
            </a:r>
            <a:r>
              <a:rPr lang="en-US" altLang="it-IT" sz="2000" b="1" i="1">
                <a:solidFill>
                  <a:srgbClr val="006600"/>
                </a:solidFill>
                <a:sym typeface="Wingdings 3" panose="05040102010807070707" pitchFamily="18" charset="2"/>
              </a:rPr>
              <a:t>p</a:t>
            </a:r>
            <a:r>
              <a:rPr lang="en-US" altLang="it-IT" sz="2000" b="1" i="1" baseline="-25000">
                <a:solidFill>
                  <a:srgbClr val="006600"/>
                </a:solidFill>
                <a:sym typeface="Wingdings 3" panose="05040102010807070707" pitchFamily="18" charset="2"/>
              </a:rPr>
              <a:t>0+</a:t>
            </a:r>
            <a:r>
              <a:rPr lang="en-US" altLang="it-IT" sz="2000">
                <a:sym typeface="Wingdings 3" panose="05040102010807070707" pitchFamily="18" charset="2"/>
              </a:rPr>
              <a:t>  </a:t>
            </a:r>
            <a:r>
              <a:rPr lang="en-US" altLang="it-IT" sz="2000" b="1" i="1">
                <a:solidFill>
                  <a:srgbClr val="006600"/>
                </a:solidFill>
                <a:sym typeface="Wingdings 3" panose="05040102010807070707" pitchFamily="18" charset="2"/>
              </a:rPr>
              <a:t>q*</a:t>
            </a:r>
            <a:r>
              <a:rPr lang="en-US" altLang="it-IT" sz="2000" b="1" i="1" baseline="-25000">
                <a:solidFill>
                  <a:srgbClr val="006600"/>
                </a:solidFill>
                <a:sym typeface="Wingdings 3" panose="05040102010807070707" pitchFamily="18" charset="2"/>
              </a:rPr>
              <a:t>0+</a:t>
            </a:r>
            <a:r>
              <a:rPr lang="en-US" altLang="it-IT" sz="2000">
                <a:sym typeface="Wingdings 3" panose="05040102010807070707" pitchFamily="18" charset="2"/>
              </a:rPr>
              <a:t> tale per cui </a:t>
            </a:r>
            <a:r>
              <a:rPr lang="en-US" altLang="it-IT" sz="2000" b="1" i="1">
                <a:sym typeface="Wingdings 3" panose="05040102010807070707" pitchFamily="18" charset="2"/>
              </a:rPr>
              <a:t>p</a:t>
            </a:r>
            <a:r>
              <a:rPr lang="en-US" altLang="it-IT" sz="2000" b="1" i="1" baseline="-25000">
                <a:sym typeface="Wingdings 3" panose="05040102010807070707" pitchFamily="18" charset="2"/>
              </a:rPr>
              <a:t>0+</a:t>
            </a:r>
            <a:r>
              <a:rPr lang="en-US" altLang="it-IT" sz="2000">
                <a:sym typeface="Wingdings 3" panose="05040102010807070707" pitchFamily="18" charset="2"/>
              </a:rPr>
              <a:t> = </a:t>
            </a:r>
            <a:r>
              <a:rPr lang="en-US" altLang="it-IT" sz="2000" b="1" i="1">
                <a:sym typeface="Wingdings 3" panose="05040102010807070707" pitchFamily="18" charset="2"/>
              </a:rPr>
              <a:t>CMg </a:t>
            </a:r>
            <a:r>
              <a:rPr lang="en-US" altLang="it-IT" sz="2000" b="1">
                <a:sym typeface="Wingdings 3" panose="05040102010807070707" pitchFamily="18" charset="2"/>
              </a:rPr>
              <a:t>(</a:t>
            </a:r>
            <a:r>
              <a:rPr lang="en-US" altLang="it-IT" sz="2000" b="1" i="1">
                <a:sym typeface="Wingdings 3" panose="05040102010807070707" pitchFamily="18" charset="2"/>
              </a:rPr>
              <a:t>q*</a:t>
            </a:r>
            <a:r>
              <a:rPr lang="en-US" altLang="it-IT" sz="2000" b="1" i="1" baseline="-25000">
                <a:sym typeface="Wingdings 3" panose="05040102010807070707" pitchFamily="18" charset="2"/>
              </a:rPr>
              <a:t>0+</a:t>
            </a:r>
            <a:r>
              <a:rPr lang="en-US" altLang="it-IT" sz="2000" b="1">
                <a:sym typeface="Wingdings 3" panose="05040102010807070707" pitchFamily="18" charset="2"/>
              </a:rPr>
              <a:t>)</a:t>
            </a:r>
            <a:endParaRPr lang="en-US" altLang="it-IT" sz="2000" b="1" i="1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90000"/>
              </a:lnSpc>
            </a:pPr>
            <a:r>
              <a:rPr lang="en-US" altLang="it-IT" sz="2000">
                <a:sym typeface="Wingdings 3" panose="05040102010807070707" pitchFamily="18" charset="2"/>
              </a:rPr>
              <a:t>per </a:t>
            </a:r>
            <a:r>
              <a:rPr lang="en-US" altLang="it-IT" sz="2000" i="1">
                <a:sym typeface="Wingdings 3" panose="05040102010807070707" pitchFamily="18" charset="2"/>
              </a:rPr>
              <a:t>p</a:t>
            </a:r>
            <a:r>
              <a:rPr lang="en-US" altLang="it-IT" sz="2000">
                <a:sym typeface="Wingdings 3" panose="05040102010807070707" pitchFamily="18" charset="2"/>
              </a:rPr>
              <a:t> = </a:t>
            </a:r>
            <a:r>
              <a:rPr lang="en-US" altLang="it-IT" sz="2000" b="1" i="1">
                <a:solidFill>
                  <a:srgbClr val="006600"/>
                </a:solidFill>
                <a:sym typeface="Wingdings 3" panose="05040102010807070707" pitchFamily="18" charset="2"/>
              </a:rPr>
              <a:t>p</a:t>
            </a:r>
            <a:r>
              <a:rPr lang="en-US" altLang="it-IT" sz="2000" b="1" i="1" baseline="-25000">
                <a:solidFill>
                  <a:srgbClr val="006600"/>
                </a:solidFill>
                <a:sym typeface="Wingdings 3" panose="05040102010807070707" pitchFamily="18" charset="2"/>
              </a:rPr>
              <a:t>1</a:t>
            </a:r>
            <a:r>
              <a:rPr lang="en-US" altLang="it-IT" sz="2000">
                <a:sym typeface="Wingdings 3" panose="05040102010807070707" pitchFamily="18" charset="2"/>
              </a:rPr>
              <a:t>  </a:t>
            </a:r>
            <a:r>
              <a:rPr lang="en-US" altLang="it-IT" sz="2000" b="1" i="1">
                <a:solidFill>
                  <a:srgbClr val="006600"/>
                </a:solidFill>
                <a:sym typeface="Wingdings 3" panose="05040102010807070707" pitchFamily="18" charset="2"/>
              </a:rPr>
              <a:t>q*</a:t>
            </a:r>
            <a:r>
              <a:rPr lang="en-US" altLang="it-IT" sz="2000" b="1" i="1" baseline="-25000">
                <a:solidFill>
                  <a:srgbClr val="006600"/>
                </a:solidFill>
                <a:sym typeface="Wingdings 3" panose="05040102010807070707" pitchFamily="18" charset="2"/>
              </a:rPr>
              <a:t>1</a:t>
            </a:r>
            <a:r>
              <a:rPr lang="en-US" altLang="it-IT" sz="2000">
                <a:sym typeface="Wingdings 3" panose="05040102010807070707" pitchFamily="18" charset="2"/>
              </a:rPr>
              <a:t> tale per cui </a:t>
            </a:r>
            <a:r>
              <a:rPr lang="en-US" altLang="it-IT" sz="2000" b="1" i="1">
                <a:sym typeface="Wingdings 3" panose="05040102010807070707" pitchFamily="18" charset="2"/>
              </a:rPr>
              <a:t>p</a:t>
            </a:r>
            <a:r>
              <a:rPr lang="en-US" altLang="it-IT" sz="2000" b="1" i="1" baseline="-25000">
                <a:sym typeface="Wingdings 3" panose="05040102010807070707" pitchFamily="18" charset="2"/>
              </a:rPr>
              <a:t>1</a:t>
            </a:r>
            <a:r>
              <a:rPr lang="en-US" altLang="it-IT" sz="2000">
                <a:sym typeface="Wingdings 3" panose="05040102010807070707" pitchFamily="18" charset="2"/>
              </a:rPr>
              <a:t> = </a:t>
            </a:r>
            <a:r>
              <a:rPr lang="en-US" altLang="it-IT" sz="2000" b="1" i="1">
                <a:sym typeface="Wingdings 3" panose="05040102010807070707" pitchFamily="18" charset="2"/>
              </a:rPr>
              <a:t>CMg </a:t>
            </a:r>
            <a:r>
              <a:rPr lang="en-US" altLang="it-IT" sz="2000" b="1">
                <a:sym typeface="Wingdings 3" panose="05040102010807070707" pitchFamily="18" charset="2"/>
              </a:rPr>
              <a:t>(</a:t>
            </a:r>
            <a:r>
              <a:rPr lang="en-US" altLang="it-IT" sz="2000" b="1" i="1">
                <a:sym typeface="Wingdings 3" panose="05040102010807070707" pitchFamily="18" charset="2"/>
              </a:rPr>
              <a:t>q*</a:t>
            </a:r>
            <a:r>
              <a:rPr lang="en-US" altLang="it-IT" sz="2000" b="1" i="1" baseline="-25000">
                <a:sym typeface="Wingdings 3" panose="05040102010807070707" pitchFamily="18" charset="2"/>
              </a:rPr>
              <a:t>1</a:t>
            </a:r>
            <a:r>
              <a:rPr lang="en-US" altLang="it-IT" sz="2000" b="1">
                <a:sym typeface="Wingdings 3" panose="05040102010807070707" pitchFamily="18" charset="2"/>
              </a:rPr>
              <a:t>)</a:t>
            </a:r>
            <a:endParaRPr lang="en-US" altLang="it-IT" sz="2000" b="1" i="1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90000"/>
              </a:lnSpc>
            </a:pPr>
            <a:r>
              <a:rPr lang="en-US" altLang="it-IT" sz="2000">
                <a:sym typeface="Wingdings 3" panose="05040102010807070707" pitchFamily="18" charset="2"/>
              </a:rPr>
              <a:t>…</a:t>
            </a:r>
          </a:p>
          <a:p>
            <a:pPr marL="412750" indent="-412750" eaLnBrk="1" hangingPunct="1">
              <a:lnSpc>
                <a:spcPct val="90000"/>
              </a:lnSpc>
            </a:pPr>
            <a:endParaRPr lang="en-US" altLang="it-IT" sz="2000" b="1" i="1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90000"/>
              </a:lnSpc>
            </a:pPr>
            <a:r>
              <a:rPr lang="en-US" altLang="it-IT" sz="2000">
                <a:sym typeface="Wingdings 3" panose="05040102010807070707" pitchFamily="18" charset="2"/>
              </a:rPr>
              <a:t>La relazione tra </a:t>
            </a:r>
            <a:r>
              <a:rPr lang="en-US" altLang="it-IT" sz="2000" b="1" i="1">
                <a:sym typeface="Wingdings 3" panose="05040102010807070707" pitchFamily="18" charset="2"/>
              </a:rPr>
              <a:t>p</a:t>
            </a:r>
            <a:r>
              <a:rPr lang="en-US" altLang="it-IT" sz="2000">
                <a:sym typeface="Wingdings 3" panose="05040102010807070707" pitchFamily="18" charset="2"/>
              </a:rPr>
              <a:t> e </a:t>
            </a:r>
            <a:r>
              <a:rPr lang="en-US" altLang="it-IT" sz="2000" b="1" i="1">
                <a:sym typeface="Wingdings 3" panose="05040102010807070707" pitchFamily="18" charset="2"/>
              </a:rPr>
              <a:t>q*</a:t>
            </a:r>
            <a:r>
              <a:rPr lang="en-US" altLang="it-IT" sz="2000">
                <a:sym typeface="Wingdings 3" panose="05040102010807070707" pitchFamily="18" charset="2"/>
              </a:rPr>
              <a:t> è detta </a:t>
            </a:r>
            <a:r>
              <a:rPr lang="en-US" altLang="it-IT" sz="2000" b="1">
                <a:solidFill>
                  <a:srgbClr val="FF5050"/>
                </a:solidFill>
                <a:sym typeface="Wingdings 3" panose="05040102010807070707" pitchFamily="18" charset="2"/>
              </a:rPr>
              <a:t>curva di offerta dell’impresa del breve periodo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7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7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7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7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7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7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7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4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numero diapositiva 3">
            <a:extLst>
              <a:ext uri="{FF2B5EF4-FFF2-40B4-BE49-F238E27FC236}">
                <a16:creationId xmlns:a16="http://schemas.microsoft.com/office/drawing/2014/main" id="{BDB7A7FE-4ECE-44B5-BF01-6340782FD5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C2E1E975-A1D9-4927-A23D-55FCCFB49104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22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66563" name="Rectangle 1026">
            <a:extLst>
              <a:ext uri="{FF2B5EF4-FFF2-40B4-BE49-F238E27FC236}">
                <a16:creationId xmlns:a16="http://schemas.microsoft.com/office/drawing/2014/main" id="{FDF833DE-5E3F-4B28-BBD4-FA05D753FD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Figura 5m </a:t>
            </a:r>
            <a:r>
              <a:rPr lang="it-IT" altLang="it-IT" sz="2000"/>
              <a:t>–</a:t>
            </a:r>
            <a:r>
              <a:rPr lang="it-IT" altLang="it-IT"/>
              <a:t> La curva di offerta di breve periodo del’impresa</a:t>
            </a:r>
            <a:endParaRPr lang="en-GB" altLang="it-IT"/>
          </a:p>
        </p:txBody>
      </p:sp>
      <p:grpSp>
        <p:nvGrpSpPr>
          <p:cNvPr id="800792" name="Group 1048">
            <a:extLst>
              <a:ext uri="{FF2B5EF4-FFF2-40B4-BE49-F238E27FC236}">
                <a16:creationId xmlns:a16="http://schemas.microsoft.com/office/drawing/2014/main" id="{1D640054-F7DB-4849-AF54-8591B0A23B41}"/>
              </a:ext>
            </a:extLst>
          </p:cNvPr>
          <p:cNvGrpSpPr>
            <a:grpSpLocks/>
          </p:cNvGrpSpPr>
          <p:nvPr/>
        </p:nvGrpSpPr>
        <p:grpSpPr bwMode="auto">
          <a:xfrm>
            <a:off x="3871913" y="2646363"/>
            <a:ext cx="3094037" cy="1546225"/>
            <a:chOff x="2439" y="1667"/>
            <a:chExt cx="1949" cy="974"/>
          </a:xfrm>
        </p:grpSpPr>
        <p:sp>
          <p:nvSpPr>
            <p:cNvPr id="66626" name="Freeform 1030">
              <a:extLst>
                <a:ext uri="{FF2B5EF4-FFF2-40B4-BE49-F238E27FC236}">
                  <a16:creationId xmlns:a16="http://schemas.microsoft.com/office/drawing/2014/main" id="{217A8320-00B7-440B-A852-725ADB90E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" y="1798"/>
              <a:ext cx="1415" cy="843"/>
            </a:xfrm>
            <a:custGeom>
              <a:avLst/>
              <a:gdLst>
                <a:gd name="T0" fmla="*/ 0 w 2445"/>
                <a:gd name="T1" fmla="*/ 0 h 1227"/>
                <a:gd name="T2" fmla="*/ 304 w 2445"/>
                <a:gd name="T3" fmla="*/ 835 h 1227"/>
                <a:gd name="T4" fmla="*/ 1415 w 2445"/>
                <a:gd name="T5" fmla="*/ 52 h 1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45" h="1227">
                  <a:moveTo>
                    <a:pt x="0" y="0"/>
                  </a:moveTo>
                  <a:cubicBezTo>
                    <a:pt x="59" y="601"/>
                    <a:pt x="118" y="1203"/>
                    <a:pt x="525" y="1215"/>
                  </a:cubicBezTo>
                  <a:cubicBezTo>
                    <a:pt x="932" y="1227"/>
                    <a:pt x="1688" y="651"/>
                    <a:pt x="2445" y="75"/>
                  </a:cubicBezTo>
                </a:path>
              </a:pathLst>
            </a:cu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27" name="Text Box 1033">
              <a:extLst>
                <a:ext uri="{FF2B5EF4-FFF2-40B4-BE49-F238E27FC236}">
                  <a16:creationId xmlns:a16="http://schemas.microsoft.com/office/drawing/2014/main" id="{183D6255-4637-4259-9188-5F2B6A818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4" y="1667"/>
              <a:ext cx="564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CMe</a:t>
              </a:r>
            </a:p>
          </p:txBody>
        </p:sp>
      </p:grpSp>
      <p:grpSp>
        <p:nvGrpSpPr>
          <p:cNvPr id="800793" name="Group 1049">
            <a:extLst>
              <a:ext uri="{FF2B5EF4-FFF2-40B4-BE49-F238E27FC236}">
                <a16:creationId xmlns:a16="http://schemas.microsoft.com/office/drawing/2014/main" id="{4A2902AB-E86A-4797-8B9B-5BF37D998C66}"/>
              </a:ext>
            </a:extLst>
          </p:cNvPr>
          <p:cNvGrpSpPr>
            <a:grpSpLocks/>
          </p:cNvGrpSpPr>
          <p:nvPr/>
        </p:nvGrpSpPr>
        <p:grpSpPr bwMode="auto">
          <a:xfrm>
            <a:off x="3592513" y="3498850"/>
            <a:ext cx="3086100" cy="1423988"/>
            <a:chOff x="2263" y="2204"/>
            <a:chExt cx="1944" cy="897"/>
          </a:xfrm>
        </p:grpSpPr>
        <p:sp>
          <p:nvSpPr>
            <p:cNvPr id="66624" name="Freeform 1031">
              <a:extLst>
                <a:ext uri="{FF2B5EF4-FFF2-40B4-BE49-F238E27FC236}">
                  <a16:creationId xmlns:a16="http://schemas.microsoft.com/office/drawing/2014/main" id="{E6F5E8EE-22EE-4569-B232-31FEB72DC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3" y="2256"/>
              <a:ext cx="1415" cy="845"/>
            </a:xfrm>
            <a:custGeom>
              <a:avLst/>
              <a:gdLst>
                <a:gd name="T0" fmla="*/ 0 w 2445"/>
                <a:gd name="T1" fmla="*/ 0 h 1227"/>
                <a:gd name="T2" fmla="*/ 304 w 2445"/>
                <a:gd name="T3" fmla="*/ 837 h 1227"/>
                <a:gd name="T4" fmla="*/ 1415 w 2445"/>
                <a:gd name="T5" fmla="*/ 52 h 1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45" h="1227">
                  <a:moveTo>
                    <a:pt x="0" y="0"/>
                  </a:moveTo>
                  <a:cubicBezTo>
                    <a:pt x="59" y="601"/>
                    <a:pt x="118" y="1203"/>
                    <a:pt x="525" y="1215"/>
                  </a:cubicBezTo>
                  <a:cubicBezTo>
                    <a:pt x="932" y="1227"/>
                    <a:pt x="1688" y="651"/>
                    <a:pt x="2445" y="75"/>
                  </a:cubicBezTo>
                </a:path>
              </a:pathLst>
            </a:custGeom>
            <a:noFill/>
            <a:ln w="2540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25" name="Text Box 1034">
              <a:extLst>
                <a:ext uri="{FF2B5EF4-FFF2-40B4-BE49-F238E27FC236}">
                  <a16:creationId xmlns:a16="http://schemas.microsoft.com/office/drawing/2014/main" id="{24099F11-375B-40CA-B341-54390A0A4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3" y="2204"/>
              <a:ext cx="564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CMeV</a:t>
              </a:r>
            </a:p>
          </p:txBody>
        </p:sp>
      </p:grpSp>
      <p:grpSp>
        <p:nvGrpSpPr>
          <p:cNvPr id="800791" name="Group 1047">
            <a:extLst>
              <a:ext uri="{FF2B5EF4-FFF2-40B4-BE49-F238E27FC236}">
                <a16:creationId xmlns:a16="http://schemas.microsoft.com/office/drawing/2014/main" id="{27AC2D85-5ABA-43B6-ABA4-C4AD6E24ABCB}"/>
              </a:ext>
            </a:extLst>
          </p:cNvPr>
          <p:cNvGrpSpPr>
            <a:grpSpLocks/>
          </p:cNvGrpSpPr>
          <p:nvPr/>
        </p:nvGrpSpPr>
        <p:grpSpPr bwMode="auto">
          <a:xfrm>
            <a:off x="3425825" y="2286000"/>
            <a:ext cx="2387600" cy="3195638"/>
            <a:chOff x="2158" y="1440"/>
            <a:chExt cx="1504" cy="2013"/>
          </a:xfrm>
        </p:grpSpPr>
        <p:sp>
          <p:nvSpPr>
            <p:cNvPr id="66622" name="Freeform 1032">
              <a:extLst>
                <a:ext uri="{FF2B5EF4-FFF2-40B4-BE49-F238E27FC236}">
                  <a16:creationId xmlns:a16="http://schemas.microsoft.com/office/drawing/2014/main" id="{14A8E7FB-B6AB-46F0-9A7D-2CBA13F3A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8" y="1626"/>
              <a:ext cx="895" cy="1827"/>
            </a:xfrm>
            <a:custGeom>
              <a:avLst/>
              <a:gdLst>
                <a:gd name="T0" fmla="*/ 0 w 1650"/>
                <a:gd name="T1" fmla="*/ 1084 h 2655"/>
                <a:gd name="T2" fmla="*/ 65 w 1650"/>
                <a:gd name="T3" fmla="*/ 1610 h 2655"/>
                <a:gd name="T4" fmla="*/ 382 w 1650"/>
                <a:gd name="T5" fmla="*/ 1559 h 2655"/>
                <a:gd name="T6" fmla="*/ 895 w 1650"/>
                <a:gd name="T7" fmla="*/ 0 h 26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50" h="2655">
                  <a:moveTo>
                    <a:pt x="0" y="1575"/>
                  </a:moveTo>
                  <a:cubicBezTo>
                    <a:pt x="1" y="1900"/>
                    <a:pt x="3" y="2225"/>
                    <a:pt x="120" y="2340"/>
                  </a:cubicBezTo>
                  <a:cubicBezTo>
                    <a:pt x="237" y="2455"/>
                    <a:pt x="450" y="2655"/>
                    <a:pt x="705" y="2265"/>
                  </a:cubicBezTo>
                  <a:cubicBezTo>
                    <a:pt x="960" y="1875"/>
                    <a:pt x="1305" y="937"/>
                    <a:pt x="1650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23" name="Text Box 1035">
              <a:extLst>
                <a:ext uri="{FF2B5EF4-FFF2-40B4-BE49-F238E27FC236}">
                  <a16:creationId xmlns:a16="http://schemas.microsoft.com/office/drawing/2014/main" id="{BEDC93D7-23F7-45B5-BA3E-AB03FDBF3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8" y="1440"/>
              <a:ext cx="63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CMg</a:t>
              </a:r>
            </a:p>
          </p:txBody>
        </p:sp>
      </p:grpSp>
      <p:grpSp>
        <p:nvGrpSpPr>
          <p:cNvPr id="800794" name="Group 1050">
            <a:extLst>
              <a:ext uri="{FF2B5EF4-FFF2-40B4-BE49-F238E27FC236}">
                <a16:creationId xmlns:a16="http://schemas.microsoft.com/office/drawing/2014/main" id="{333F879B-AD09-4BD5-9BB2-62DBB3DDACC7}"/>
              </a:ext>
            </a:extLst>
          </p:cNvPr>
          <p:cNvGrpSpPr>
            <a:grpSpLocks/>
          </p:cNvGrpSpPr>
          <p:nvPr/>
        </p:nvGrpSpPr>
        <p:grpSpPr bwMode="auto">
          <a:xfrm>
            <a:off x="2719388" y="3908425"/>
            <a:ext cx="4276725" cy="476250"/>
            <a:chOff x="1713" y="2462"/>
            <a:chExt cx="2694" cy="300"/>
          </a:xfrm>
        </p:grpSpPr>
        <p:sp>
          <p:nvSpPr>
            <p:cNvPr id="66620" name="Line 1036">
              <a:extLst>
                <a:ext uri="{FF2B5EF4-FFF2-40B4-BE49-F238E27FC236}">
                  <a16:creationId xmlns:a16="http://schemas.microsoft.com/office/drawing/2014/main" id="{1F383D54-8356-4FBF-B99A-CA8E41EE31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7" y="2638"/>
              <a:ext cx="24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21" name="Text Box 1037">
              <a:extLst>
                <a:ext uri="{FF2B5EF4-FFF2-40B4-BE49-F238E27FC236}">
                  <a16:creationId xmlns:a16="http://schemas.microsoft.com/office/drawing/2014/main" id="{B9751A4B-FEED-4A5E-98B8-788628574E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" y="2462"/>
              <a:ext cx="295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baseline="-25000"/>
                <a:t>1</a:t>
              </a:r>
              <a:endParaRPr lang="it-IT" altLang="it-IT" i="1"/>
            </a:p>
          </p:txBody>
        </p:sp>
      </p:grpSp>
      <p:grpSp>
        <p:nvGrpSpPr>
          <p:cNvPr id="800795" name="Group 1051">
            <a:extLst>
              <a:ext uri="{FF2B5EF4-FFF2-40B4-BE49-F238E27FC236}">
                <a16:creationId xmlns:a16="http://schemas.microsoft.com/office/drawing/2014/main" id="{D6B4A97F-6F0B-427F-A24C-CD181E16E78E}"/>
              </a:ext>
            </a:extLst>
          </p:cNvPr>
          <p:cNvGrpSpPr>
            <a:grpSpLocks/>
          </p:cNvGrpSpPr>
          <p:nvPr/>
        </p:nvGrpSpPr>
        <p:grpSpPr bwMode="auto">
          <a:xfrm>
            <a:off x="2719388" y="4602163"/>
            <a:ext cx="4400550" cy="557212"/>
            <a:chOff x="1713" y="2899"/>
            <a:chExt cx="2772" cy="351"/>
          </a:xfrm>
        </p:grpSpPr>
        <p:sp>
          <p:nvSpPr>
            <p:cNvPr id="66618" name="Line 1038">
              <a:extLst>
                <a:ext uri="{FF2B5EF4-FFF2-40B4-BE49-F238E27FC236}">
                  <a16:creationId xmlns:a16="http://schemas.microsoft.com/office/drawing/2014/main" id="{E470868B-53C6-484D-A97E-7AE888AC8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7" y="3094"/>
              <a:ext cx="251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19" name="Text Box 1039">
              <a:extLst>
                <a:ext uri="{FF2B5EF4-FFF2-40B4-BE49-F238E27FC236}">
                  <a16:creationId xmlns:a16="http://schemas.microsoft.com/office/drawing/2014/main" id="{AF5F7874-D177-4F4A-9E5C-DF1152D94B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" y="2899"/>
              <a:ext cx="382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baseline="-25000"/>
                <a:t>2</a:t>
              </a:r>
              <a:endParaRPr lang="it-IT" altLang="it-IT" i="1"/>
            </a:p>
          </p:txBody>
        </p:sp>
      </p:grpSp>
      <p:grpSp>
        <p:nvGrpSpPr>
          <p:cNvPr id="800819" name="Group 1075">
            <a:extLst>
              <a:ext uri="{FF2B5EF4-FFF2-40B4-BE49-F238E27FC236}">
                <a16:creationId xmlns:a16="http://schemas.microsoft.com/office/drawing/2014/main" id="{A515BCE4-737F-484E-A4D1-0D3D5FC7111B}"/>
              </a:ext>
            </a:extLst>
          </p:cNvPr>
          <p:cNvGrpSpPr>
            <a:grpSpLocks/>
          </p:cNvGrpSpPr>
          <p:nvPr/>
        </p:nvGrpSpPr>
        <p:grpSpPr bwMode="auto">
          <a:xfrm>
            <a:off x="3971925" y="4911725"/>
            <a:ext cx="606425" cy="1741488"/>
            <a:chOff x="2502" y="3094"/>
            <a:chExt cx="382" cy="1097"/>
          </a:xfrm>
        </p:grpSpPr>
        <p:sp>
          <p:nvSpPr>
            <p:cNvPr id="66616" name="Line 1042">
              <a:extLst>
                <a:ext uri="{FF2B5EF4-FFF2-40B4-BE49-F238E27FC236}">
                  <a16:creationId xmlns:a16="http://schemas.microsoft.com/office/drawing/2014/main" id="{B603E11D-6217-4321-8CA2-7A8A232D3C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3" y="3094"/>
              <a:ext cx="0" cy="72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17" name="Text Box 1043">
              <a:extLst>
                <a:ext uri="{FF2B5EF4-FFF2-40B4-BE49-F238E27FC236}">
                  <a16:creationId xmlns:a16="http://schemas.microsoft.com/office/drawing/2014/main" id="{EE595376-E53C-4FB5-956A-87D00F8BE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2" y="3840"/>
              <a:ext cx="382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i="1" baseline="-25000"/>
                <a:t>A</a:t>
              </a:r>
              <a:endParaRPr lang="it-IT" altLang="it-IT" i="1"/>
            </a:p>
          </p:txBody>
        </p:sp>
      </p:grpSp>
      <p:grpSp>
        <p:nvGrpSpPr>
          <p:cNvPr id="800790" name="Group 1046">
            <a:extLst>
              <a:ext uri="{FF2B5EF4-FFF2-40B4-BE49-F238E27FC236}">
                <a16:creationId xmlns:a16="http://schemas.microsoft.com/office/drawing/2014/main" id="{7C6BD128-EDDC-4F3A-BC34-C54655AC0974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398713"/>
            <a:ext cx="5254625" cy="4254500"/>
            <a:chOff x="1296" y="1511"/>
            <a:chExt cx="3310" cy="2680"/>
          </a:xfrm>
        </p:grpSpPr>
        <p:sp>
          <p:nvSpPr>
            <p:cNvPr id="66611" name="Line 1027">
              <a:extLst>
                <a:ext uri="{FF2B5EF4-FFF2-40B4-BE49-F238E27FC236}">
                  <a16:creationId xmlns:a16="http://schemas.microsoft.com/office/drawing/2014/main" id="{34B4BD3E-4C97-474F-96AB-886CDA4F13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6" y="1548"/>
              <a:ext cx="0" cy="228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12" name="Rectangle 1028">
              <a:extLst>
                <a:ext uri="{FF2B5EF4-FFF2-40B4-BE49-F238E27FC236}">
                  <a16:creationId xmlns:a16="http://schemas.microsoft.com/office/drawing/2014/main" id="{924D6595-63D9-4291-B00A-CF5F81D00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511"/>
              <a:ext cx="680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p, CMe, CMeV, CMg</a:t>
              </a:r>
            </a:p>
          </p:txBody>
        </p:sp>
        <p:sp>
          <p:nvSpPr>
            <p:cNvPr id="66613" name="Line 1029">
              <a:extLst>
                <a:ext uri="{FF2B5EF4-FFF2-40B4-BE49-F238E27FC236}">
                  <a16:creationId xmlns:a16="http://schemas.microsoft.com/office/drawing/2014/main" id="{C2D07DE7-5901-4135-A10E-20014BF3B5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7" y="3827"/>
              <a:ext cx="250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14" name="Text Box 1040">
              <a:extLst>
                <a:ext uri="{FF2B5EF4-FFF2-40B4-BE49-F238E27FC236}">
                  <a16:creationId xmlns:a16="http://schemas.microsoft.com/office/drawing/2014/main" id="{2A26BE4D-FE72-407F-A7AA-887AAC7793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3840"/>
              <a:ext cx="382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  <p:sp>
          <p:nvSpPr>
            <p:cNvPr id="66615" name="Text Box 1044">
              <a:extLst>
                <a:ext uri="{FF2B5EF4-FFF2-40B4-BE49-F238E27FC236}">
                  <a16:creationId xmlns:a16="http://schemas.microsoft.com/office/drawing/2014/main" id="{1C6B1ADC-58BA-4886-9CD0-55CCDD89E5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3840"/>
              <a:ext cx="382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</p:grpSp>
      <p:grpSp>
        <p:nvGrpSpPr>
          <p:cNvPr id="800801" name="Group 1057">
            <a:extLst>
              <a:ext uri="{FF2B5EF4-FFF2-40B4-BE49-F238E27FC236}">
                <a16:creationId xmlns:a16="http://schemas.microsoft.com/office/drawing/2014/main" id="{2491C280-6273-4077-81D1-685A9E79A4AB}"/>
              </a:ext>
            </a:extLst>
          </p:cNvPr>
          <p:cNvGrpSpPr>
            <a:grpSpLocks/>
          </p:cNvGrpSpPr>
          <p:nvPr/>
        </p:nvGrpSpPr>
        <p:grpSpPr bwMode="auto">
          <a:xfrm>
            <a:off x="2728913" y="3284538"/>
            <a:ext cx="4291012" cy="347662"/>
            <a:chOff x="1719" y="2069"/>
            <a:chExt cx="2703" cy="219"/>
          </a:xfrm>
        </p:grpSpPr>
        <p:sp>
          <p:nvSpPr>
            <p:cNvPr id="66609" name="Line 1053">
              <a:extLst>
                <a:ext uri="{FF2B5EF4-FFF2-40B4-BE49-F238E27FC236}">
                  <a16:creationId xmlns:a16="http://schemas.microsoft.com/office/drawing/2014/main" id="{303150BF-2952-4890-BD6B-5D1FBE700E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2205"/>
              <a:ext cx="24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10" name="Text Box 1054">
              <a:extLst>
                <a:ext uri="{FF2B5EF4-FFF2-40B4-BE49-F238E27FC236}">
                  <a16:creationId xmlns:a16="http://schemas.microsoft.com/office/drawing/2014/main" id="{AB39B93A-2057-4255-AE80-21A8079A9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" y="2069"/>
              <a:ext cx="31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i="1"/>
                <a:t>p</a:t>
              </a:r>
              <a:r>
                <a:rPr lang="it-IT" altLang="it-IT" i="1" baseline="-25000"/>
                <a:t>0</a:t>
              </a:r>
            </a:p>
          </p:txBody>
        </p:sp>
      </p:grpSp>
      <p:grpSp>
        <p:nvGrpSpPr>
          <p:cNvPr id="800802" name="Group 1058">
            <a:extLst>
              <a:ext uri="{FF2B5EF4-FFF2-40B4-BE49-F238E27FC236}">
                <a16:creationId xmlns:a16="http://schemas.microsoft.com/office/drawing/2014/main" id="{22ACF668-153F-4A28-A2AE-911B144776D9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3500438"/>
            <a:ext cx="576262" cy="2868612"/>
            <a:chOff x="2789" y="2205"/>
            <a:chExt cx="363" cy="1807"/>
          </a:xfrm>
        </p:grpSpPr>
        <p:sp>
          <p:nvSpPr>
            <p:cNvPr id="66607" name="Line 1055">
              <a:extLst>
                <a:ext uri="{FF2B5EF4-FFF2-40B4-BE49-F238E27FC236}">
                  <a16:creationId xmlns:a16="http://schemas.microsoft.com/office/drawing/2014/main" id="{714A686D-0C81-4AAB-9400-A02158F163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205"/>
              <a:ext cx="0" cy="16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08" name="Text Box 1056">
              <a:extLst>
                <a:ext uri="{FF2B5EF4-FFF2-40B4-BE49-F238E27FC236}">
                  <a16:creationId xmlns:a16="http://schemas.microsoft.com/office/drawing/2014/main" id="{91FD7A0B-6071-4565-9695-BB56231A3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" y="3793"/>
              <a:ext cx="363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i="1"/>
                <a:t>q</a:t>
              </a:r>
              <a:r>
                <a:rPr lang="it-IT" altLang="it-IT" i="1" baseline="-25000"/>
                <a:t>0</a:t>
              </a:r>
            </a:p>
          </p:txBody>
        </p:sp>
      </p:grpSp>
      <p:grpSp>
        <p:nvGrpSpPr>
          <p:cNvPr id="800803" name="Group 1059">
            <a:extLst>
              <a:ext uri="{FF2B5EF4-FFF2-40B4-BE49-F238E27FC236}">
                <a16:creationId xmlns:a16="http://schemas.microsoft.com/office/drawing/2014/main" id="{7B09382E-A928-462F-A717-2AF31669010D}"/>
              </a:ext>
            </a:extLst>
          </p:cNvPr>
          <p:cNvGrpSpPr>
            <a:grpSpLocks/>
          </p:cNvGrpSpPr>
          <p:nvPr/>
        </p:nvGrpSpPr>
        <p:grpSpPr bwMode="auto">
          <a:xfrm>
            <a:off x="2714625" y="2852738"/>
            <a:ext cx="4291013" cy="347662"/>
            <a:chOff x="1719" y="2069"/>
            <a:chExt cx="2703" cy="219"/>
          </a:xfrm>
        </p:grpSpPr>
        <p:sp>
          <p:nvSpPr>
            <p:cNvPr id="66605" name="Line 1060">
              <a:extLst>
                <a:ext uri="{FF2B5EF4-FFF2-40B4-BE49-F238E27FC236}">
                  <a16:creationId xmlns:a16="http://schemas.microsoft.com/office/drawing/2014/main" id="{A3812631-4635-454C-AB90-813CEBD91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2205"/>
              <a:ext cx="24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06" name="Text Box 1061">
              <a:extLst>
                <a:ext uri="{FF2B5EF4-FFF2-40B4-BE49-F238E27FC236}">
                  <a16:creationId xmlns:a16="http://schemas.microsoft.com/office/drawing/2014/main" id="{E9B859B6-9EC3-4BE9-811B-47FC7D62E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" y="2069"/>
              <a:ext cx="31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i="1"/>
                <a:t>p</a:t>
              </a:r>
              <a:r>
                <a:rPr lang="it-IT" altLang="it-IT" i="1" baseline="-25000"/>
                <a:t>0+</a:t>
              </a:r>
            </a:p>
          </p:txBody>
        </p:sp>
      </p:grpSp>
      <p:grpSp>
        <p:nvGrpSpPr>
          <p:cNvPr id="800808" name="Group 1064">
            <a:extLst>
              <a:ext uri="{FF2B5EF4-FFF2-40B4-BE49-F238E27FC236}">
                <a16:creationId xmlns:a16="http://schemas.microsoft.com/office/drawing/2014/main" id="{319E737E-D08A-4087-8D1F-4313AAF3A438}"/>
              </a:ext>
            </a:extLst>
          </p:cNvPr>
          <p:cNvGrpSpPr>
            <a:grpSpLocks/>
          </p:cNvGrpSpPr>
          <p:nvPr/>
        </p:nvGrpSpPr>
        <p:grpSpPr bwMode="auto">
          <a:xfrm>
            <a:off x="4673600" y="3068638"/>
            <a:ext cx="863600" cy="3300412"/>
            <a:chOff x="2944" y="1933"/>
            <a:chExt cx="544" cy="2079"/>
          </a:xfrm>
        </p:grpSpPr>
        <p:sp>
          <p:nvSpPr>
            <p:cNvPr id="66603" name="Line 1062">
              <a:extLst>
                <a:ext uri="{FF2B5EF4-FFF2-40B4-BE49-F238E27FC236}">
                  <a16:creationId xmlns:a16="http://schemas.microsoft.com/office/drawing/2014/main" id="{D3B64BC9-DBD6-4C00-85E6-217016F4A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0" y="1933"/>
              <a:ext cx="0" cy="19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04" name="Text Box 1063">
              <a:extLst>
                <a:ext uri="{FF2B5EF4-FFF2-40B4-BE49-F238E27FC236}">
                  <a16:creationId xmlns:a16="http://schemas.microsoft.com/office/drawing/2014/main" id="{7A30ACEF-6A8E-4864-AD33-80F900511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" y="3793"/>
              <a:ext cx="544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i="1"/>
                <a:t>q</a:t>
              </a:r>
              <a:r>
                <a:rPr lang="it-IT" altLang="it-IT" i="1" baseline="-25000"/>
                <a:t>0+</a:t>
              </a:r>
            </a:p>
          </p:txBody>
        </p:sp>
      </p:grpSp>
      <p:sp>
        <p:nvSpPr>
          <p:cNvPr id="800809" name="Text Box 1065">
            <a:extLst>
              <a:ext uri="{FF2B5EF4-FFF2-40B4-BE49-F238E27FC236}">
                <a16:creationId xmlns:a16="http://schemas.microsoft.com/office/drawing/2014/main" id="{EF0EB23D-0B65-4D6D-B5DB-7311A481B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3167063"/>
            <a:ext cx="4318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i="1"/>
              <a:t>E</a:t>
            </a:r>
          </a:p>
        </p:txBody>
      </p:sp>
      <p:sp>
        <p:nvSpPr>
          <p:cNvPr id="800810" name="Text Box 1066">
            <a:extLst>
              <a:ext uri="{FF2B5EF4-FFF2-40B4-BE49-F238E27FC236}">
                <a16:creationId xmlns:a16="http://schemas.microsoft.com/office/drawing/2014/main" id="{E871A06A-76C3-481A-8AC3-96450C401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794000"/>
            <a:ext cx="4318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i="1"/>
              <a:t>F</a:t>
            </a:r>
          </a:p>
        </p:txBody>
      </p:sp>
      <p:sp>
        <p:nvSpPr>
          <p:cNvPr id="800812" name="Freeform 1068">
            <a:extLst>
              <a:ext uri="{FF2B5EF4-FFF2-40B4-BE49-F238E27FC236}">
                <a16:creationId xmlns:a16="http://schemas.microsoft.com/office/drawing/2014/main" id="{6FDB37E6-B48A-4C73-B875-E20E0E42B02F}"/>
              </a:ext>
            </a:extLst>
          </p:cNvPr>
          <p:cNvSpPr>
            <a:spLocks/>
          </p:cNvSpPr>
          <p:nvPr/>
        </p:nvSpPr>
        <p:spPr bwMode="auto">
          <a:xfrm>
            <a:off x="4370388" y="2565400"/>
            <a:ext cx="488950" cy="1584325"/>
          </a:xfrm>
          <a:custGeom>
            <a:avLst/>
            <a:gdLst>
              <a:gd name="T0" fmla="*/ 0 w 317"/>
              <a:gd name="T1" fmla="*/ 1584325 h 998"/>
              <a:gd name="T2" fmla="*/ 209770 w 317"/>
              <a:gd name="T3" fmla="*/ 935038 h 998"/>
              <a:gd name="T4" fmla="*/ 488950 w 317"/>
              <a:gd name="T5" fmla="*/ 0 h 9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7" h="998">
                <a:moveTo>
                  <a:pt x="0" y="998"/>
                </a:moveTo>
                <a:cubicBezTo>
                  <a:pt x="41" y="876"/>
                  <a:pt x="83" y="755"/>
                  <a:pt x="136" y="589"/>
                </a:cubicBezTo>
                <a:cubicBezTo>
                  <a:pt x="189" y="423"/>
                  <a:pt x="253" y="211"/>
                  <a:pt x="317" y="0"/>
                </a:cubicBezTo>
              </a:path>
            </a:pathLst>
          </a:custGeom>
          <a:noFill/>
          <a:ln w="25400" cap="flat" cmpd="sng">
            <a:solidFill>
              <a:srgbClr val="3333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00813" name="Text Box 1069">
            <a:extLst>
              <a:ext uri="{FF2B5EF4-FFF2-40B4-BE49-F238E27FC236}">
                <a16:creationId xmlns:a16="http://schemas.microsoft.com/office/drawing/2014/main" id="{544E69C1-D97B-40E5-8421-270D5540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3873500"/>
            <a:ext cx="287338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i="1"/>
              <a:t>G</a:t>
            </a:r>
          </a:p>
        </p:txBody>
      </p:sp>
      <p:grpSp>
        <p:nvGrpSpPr>
          <p:cNvPr id="800816" name="Group 1072">
            <a:extLst>
              <a:ext uri="{FF2B5EF4-FFF2-40B4-BE49-F238E27FC236}">
                <a16:creationId xmlns:a16="http://schemas.microsoft.com/office/drawing/2014/main" id="{18785695-BF12-4E80-8B34-95648A9C9F1E}"/>
              </a:ext>
            </a:extLst>
          </p:cNvPr>
          <p:cNvGrpSpPr>
            <a:grpSpLocks/>
          </p:cNvGrpSpPr>
          <p:nvPr/>
        </p:nvGrpSpPr>
        <p:grpSpPr bwMode="auto">
          <a:xfrm>
            <a:off x="4224338" y="4149725"/>
            <a:ext cx="433387" cy="2220913"/>
            <a:chOff x="2661" y="2614"/>
            <a:chExt cx="273" cy="1399"/>
          </a:xfrm>
        </p:grpSpPr>
        <p:sp>
          <p:nvSpPr>
            <p:cNvPr id="66601" name="Line 1070">
              <a:extLst>
                <a:ext uri="{FF2B5EF4-FFF2-40B4-BE49-F238E27FC236}">
                  <a16:creationId xmlns:a16="http://schemas.microsoft.com/office/drawing/2014/main" id="{8096AF36-CCEB-4489-97E5-4BC0AB249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614"/>
              <a:ext cx="0" cy="1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02" name="Text Box 1071">
              <a:extLst>
                <a:ext uri="{FF2B5EF4-FFF2-40B4-BE49-F238E27FC236}">
                  <a16:creationId xmlns:a16="http://schemas.microsoft.com/office/drawing/2014/main" id="{A507FE10-F52D-44D6-90E7-5A3458698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794"/>
              <a:ext cx="273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i="1"/>
                <a:t>q</a:t>
              </a:r>
              <a:r>
                <a:rPr lang="it-IT" altLang="it-IT" i="1" baseline="-25000"/>
                <a:t>1</a:t>
              </a:r>
            </a:p>
          </p:txBody>
        </p:sp>
      </p:grpSp>
      <p:sp>
        <p:nvSpPr>
          <p:cNvPr id="800817" name="Text Box 1073">
            <a:extLst>
              <a:ext uri="{FF2B5EF4-FFF2-40B4-BE49-F238E27FC236}">
                <a16:creationId xmlns:a16="http://schemas.microsoft.com/office/drawing/2014/main" id="{4011CA6B-1FB1-4759-901D-467D5D60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4581525"/>
            <a:ext cx="3603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i="1"/>
              <a:t>A</a:t>
            </a:r>
          </a:p>
        </p:txBody>
      </p:sp>
      <p:sp>
        <p:nvSpPr>
          <p:cNvPr id="800818" name="Text Box 1074">
            <a:extLst>
              <a:ext uri="{FF2B5EF4-FFF2-40B4-BE49-F238E27FC236}">
                <a16:creationId xmlns:a16="http://schemas.microsoft.com/office/drawing/2014/main" id="{AFB31F38-2C8E-4CA6-872E-811313226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141663"/>
            <a:ext cx="13684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>
                <a:solidFill>
                  <a:srgbClr val="3333FF"/>
                </a:solidFill>
              </a:rPr>
              <a:t>Profitti positivi (escluso G)</a:t>
            </a:r>
          </a:p>
        </p:txBody>
      </p:sp>
      <p:sp>
        <p:nvSpPr>
          <p:cNvPr id="800820" name="Freeform 1076">
            <a:extLst>
              <a:ext uri="{FF2B5EF4-FFF2-40B4-BE49-F238E27FC236}">
                <a16:creationId xmlns:a16="http://schemas.microsoft.com/office/drawing/2014/main" id="{7DFB3EC2-5CD0-4C55-A8F0-DE11A676CB70}"/>
              </a:ext>
            </a:extLst>
          </p:cNvPr>
          <p:cNvSpPr>
            <a:spLocks/>
          </p:cNvSpPr>
          <p:nvPr/>
        </p:nvSpPr>
        <p:spPr bwMode="auto">
          <a:xfrm>
            <a:off x="4140200" y="4206875"/>
            <a:ext cx="215900" cy="647700"/>
          </a:xfrm>
          <a:custGeom>
            <a:avLst/>
            <a:gdLst>
              <a:gd name="T0" fmla="*/ 0 w 136"/>
              <a:gd name="T1" fmla="*/ 647700 h 408"/>
              <a:gd name="T2" fmla="*/ 215900 w 136"/>
              <a:gd name="T3" fmla="*/ 0 h 40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6" h="408">
                <a:moveTo>
                  <a:pt x="0" y="408"/>
                </a:moveTo>
                <a:cubicBezTo>
                  <a:pt x="56" y="238"/>
                  <a:pt x="113" y="68"/>
                  <a:pt x="136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00821" name="Text Box 1077">
            <a:extLst>
              <a:ext uri="{FF2B5EF4-FFF2-40B4-BE49-F238E27FC236}">
                <a16:creationId xmlns:a16="http://schemas.microsoft.com/office/drawing/2014/main" id="{3610A2B9-6614-4A7D-9EAE-922D82CB5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292600"/>
            <a:ext cx="2735262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>
                <a:solidFill>
                  <a:srgbClr val="FF5050"/>
                </a:solidFill>
              </a:rPr>
              <a:t>Perdite con copertura di </a:t>
            </a:r>
            <a:r>
              <a:rPr lang="it-IT" altLang="it-IT" i="1">
                <a:solidFill>
                  <a:srgbClr val="FF5050"/>
                </a:solidFill>
              </a:rPr>
              <a:t>CV</a:t>
            </a:r>
            <a:r>
              <a:rPr lang="it-IT" altLang="it-IT">
                <a:solidFill>
                  <a:srgbClr val="FF5050"/>
                </a:solidFill>
              </a:rPr>
              <a:t> (escluso A)</a:t>
            </a:r>
          </a:p>
        </p:txBody>
      </p:sp>
      <p:grpSp>
        <p:nvGrpSpPr>
          <p:cNvPr id="800829" name="Group 1085">
            <a:extLst>
              <a:ext uri="{FF2B5EF4-FFF2-40B4-BE49-F238E27FC236}">
                <a16:creationId xmlns:a16="http://schemas.microsoft.com/office/drawing/2014/main" id="{B2C33DC8-F05A-4092-B92C-097E7C67CD3E}"/>
              </a:ext>
            </a:extLst>
          </p:cNvPr>
          <p:cNvGrpSpPr>
            <a:grpSpLocks/>
          </p:cNvGrpSpPr>
          <p:nvPr/>
        </p:nvGrpSpPr>
        <p:grpSpPr bwMode="auto">
          <a:xfrm>
            <a:off x="4341813" y="3989388"/>
            <a:ext cx="4622800" cy="2679700"/>
            <a:chOff x="2735" y="2513"/>
            <a:chExt cx="2912" cy="1688"/>
          </a:xfrm>
        </p:grpSpPr>
        <p:sp>
          <p:nvSpPr>
            <p:cNvPr id="66597" name="Text Box 1078">
              <a:extLst>
                <a:ext uri="{FF2B5EF4-FFF2-40B4-BE49-F238E27FC236}">
                  <a16:creationId xmlns:a16="http://schemas.microsoft.com/office/drawing/2014/main" id="{B201C4C9-4EA5-4A73-BB27-02E41E499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2" y="2513"/>
              <a:ext cx="131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it-IT" altLang="it-IT" i="1">
                  <a:solidFill>
                    <a:srgbClr val="996600"/>
                  </a:solidFill>
                </a:rPr>
                <a:t>Break-Even-Point</a:t>
              </a:r>
            </a:p>
          </p:txBody>
        </p:sp>
        <p:sp>
          <p:nvSpPr>
            <p:cNvPr id="66598" name="Line 1082">
              <a:extLst>
                <a:ext uri="{FF2B5EF4-FFF2-40B4-BE49-F238E27FC236}">
                  <a16:creationId xmlns:a16="http://schemas.microsoft.com/office/drawing/2014/main" id="{4050856C-C09C-4A1D-BBA0-6E4C8C29EF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4" y="2704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599" name="Line 1083">
              <a:extLst>
                <a:ext uri="{FF2B5EF4-FFF2-40B4-BE49-F238E27FC236}">
                  <a16:creationId xmlns:a16="http://schemas.microsoft.com/office/drawing/2014/main" id="{9DE86FBC-6A90-4B54-BBAB-2879F92D0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4173"/>
              <a:ext cx="25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00" name="Line 1084">
              <a:extLst>
                <a:ext uri="{FF2B5EF4-FFF2-40B4-BE49-F238E27FC236}">
                  <a16:creationId xmlns:a16="http://schemas.microsoft.com/office/drawing/2014/main" id="{82F9D8F2-9758-46A6-BB13-1B9A70BE81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4" y="3974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00832" name="Freeform 1088">
            <a:extLst>
              <a:ext uri="{FF2B5EF4-FFF2-40B4-BE49-F238E27FC236}">
                <a16:creationId xmlns:a16="http://schemas.microsoft.com/office/drawing/2014/main" id="{D9BA77B4-2CE0-4EB8-8A24-4CDDBCCD8B29}"/>
              </a:ext>
            </a:extLst>
          </p:cNvPr>
          <p:cNvSpPr>
            <a:spLocks/>
          </p:cNvSpPr>
          <p:nvPr/>
        </p:nvSpPr>
        <p:spPr bwMode="auto">
          <a:xfrm>
            <a:off x="3751263" y="4913313"/>
            <a:ext cx="360362" cy="419100"/>
          </a:xfrm>
          <a:custGeom>
            <a:avLst/>
            <a:gdLst>
              <a:gd name="T0" fmla="*/ 0 w 227"/>
              <a:gd name="T1" fmla="*/ 358775 h 264"/>
              <a:gd name="T2" fmla="*/ 144462 w 227"/>
              <a:gd name="T3" fmla="*/ 358775 h 264"/>
              <a:gd name="T4" fmla="*/ 360362 w 227"/>
              <a:gd name="T5" fmla="*/ 0 h 2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264">
                <a:moveTo>
                  <a:pt x="0" y="226"/>
                </a:moveTo>
                <a:cubicBezTo>
                  <a:pt x="26" y="245"/>
                  <a:pt x="53" y="264"/>
                  <a:pt x="91" y="226"/>
                </a:cubicBezTo>
                <a:cubicBezTo>
                  <a:pt x="129" y="188"/>
                  <a:pt x="178" y="94"/>
                  <a:pt x="227" y="0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00833" name="Text Box 1089">
            <a:extLst>
              <a:ext uri="{FF2B5EF4-FFF2-40B4-BE49-F238E27FC236}">
                <a16:creationId xmlns:a16="http://schemas.microsoft.com/office/drawing/2014/main" id="{7430556A-8136-433A-8278-863A43720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157788"/>
            <a:ext cx="23034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>
                <a:solidFill>
                  <a:srgbClr val="FF5050"/>
                </a:solidFill>
              </a:rPr>
              <a:t>Perdite senza copertura di </a:t>
            </a:r>
            <a:r>
              <a:rPr lang="it-IT" altLang="it-IT" i="1">
                <a:solidFill>
                  <a:srgbClr val="FF5050"/>
                </a:solidFill>
              </a:rPr>
              <a:t>CV</a:t>
            </a:r>
          </a:p>
        </p:txBody>
      </p:sp>
      <p:grpSp>
        <p:nvGrpSpPr>
          <p:cNvPr id="800841" name="Group 1097">
            <a:extLst>
              <a:ext uri="{FF2B5EF4-FFF2-40B4-BE49-F238E27FC236}">
                <a16:creationId xmlns:a16="http://schemas.microsoft.com/office/drawing/2014/main" id="{6056970B-6012-4263-9424-D240E4508369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554538"/>
            <a:ext cx="3240087" cy="2043112"/>
            <a:chOff x="567" y="2869"/>
            <a:chExt cx="2041" cy="1287"/>
          </a:xfrm>
        </p:grpSpPr>
        <p:sp>
          <p:nvSpPr>
            <p:cNvPr id="66593" name="Text Box 1091">
              <a:extLst>
                <a:ext uri="{FF2B5EF4-FFF2-40B4-BE49-F238E27FC236}">
                  <a16:creationId xmlns:a16="http://schemas.microsoft.com/office/drawing/2014/main" id="{A733DFCF-6590-44C5-9FE3-D6C41F7250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2869"/>
              <a:ext cx="1134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it-IT" altLang="it-IT" i="1">
                  <a:solidFill>
                    <a:srgbClr val="996600"/>
                  </a:solidFill>
                </a:rPr>
                <a:t>Fermata della produzione</a:t>
              </a:r>
            </a:p>
          </p:txBody>
        </p:sp>
        <p:sp>
          <p:nvSpPr>
            <p:cNvPr id="66594" name="Line 1094">
              <a:extLst>
                <a:ext uri="{FF2B5EF4-FFF2-40B4-BE49-F238E27FC236}">
                  <a16:creationId xmlns:a16="http://schemas.microsoft.com/office/drawing/2014/main" id="{C9A9DC32-8352-4663-AE05-AA70B1E0C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3249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595" name="Line 1095">
              <a:extLst>
                <a:ext uri="{FF2B5EF4-FFF2-40B4-BE49-F238E27FC236}">
                  <a16:creationId xmlns:a16="http://schemas.microsoft.com/office/drawing/2014/main" id="{09F0FA02-E952-4EC1-B2B0-859E0F85C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4156"/>
              <a:ext cx="1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596" name="Line 1096">
              <a:extLst>
                <a:ext uri="{FF2B5EF4-FFF2-40B4-BE49-F238E27FC236}">
                  <a16:creationId xmlns:a16="http://schemas.microsoft.com/office/drawing/2014/main" id="{015088C3-1BF8-48D4-A0A2-99C89A89EC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8" y="402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0845" name="Group 1101">
            <a:extLst>
              <a:ext uri="{FF2B5EF4-FFF2-40B4-BE49-F238E27FC236}">
                <a16:creationId xmlns:a16="http://schemas.microsoft.com/office/drawing/2014/main" id="{C4ADF278-F675-4316-B62B-CD4C3A6CA6D3}"/>
              </a:ext>
            </a:extLst>
          </p:cNvPr>
          <p:cNvGrpSpPr>
            <a:grpSpLocks/>
          </p:cNvGrpSpPr>
          <p:nvPr/>
        </p:nvGrpSpPr>
        <p:grpSpPr bwMode="auto">
          <a:xfrm>
            <a:off x="4124325" y="2133600"/>
            <a:ext cx="5019675" cy="2808288"/>
            <a:chOff x="2598" y="1344"/>
            <a:chExt cx="3162" cy="1769"/>
          </a:xfrm>
        </p:grpSpPr>
        <p:sp>
          <p:nvSpPr>
            <p:cNvPr id="66590" name="Line 1098">
              <a:extLst>
                <a:ext uri="{FF2B5EF4-FFF2-40B4-BE49-F238E27FC236}">
                  <a16:creationId xmlns:a16="http://schemas.microsoft.com/office/drawing/2014/main" id="{1A27EC1F-FBF9-49D3-BA6E-2F1B6D649E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8" y="1616"/>
              <a:ext cx="472" cy="14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591" name="Line 1099">
              <a:extLst>
                <a:ext uri="{FF2B5EF4-FFF2-40B4-BE49-F238E27FC236}">
                  <a16:creationId xmlns:a16="http://schemas.microsoft.com/office/drawing/2014/main" id="{6B192A13-3ACD-4F8F-8488-1A2C1C48F7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61" y="1434"/>
              <a:ext cx="113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592" name="Text Box 1100">
              <a:extLst>
                <a:ext uri="{FF2B5EF4-FFF2-40B4-BE49-F238E27FC236}">
                  <a16:creationId xmlns:a16="http://schemas.microsoft.com/office/drawing/2014/main" id="{BB42D277-2D42-45A6-AB99-F0DB2FEE5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1344"/>
              <a:ext cx="1519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5050"/>
                  </a:solidFill>
                </a:rPr>
                <a:t>Curva di offerta</a:t>
              </a:r>
              <a:r>
                <a:rPr lang="it-IT" altLang="it-IT"/>
                <a:t>: </a:t>
              </a:r>
              <a:r>
                <a:rPr lang="it-IT" altLang="it-IT" i="1"/>
                <a:t>CMg </a:t>
              </a:r>
              <a:r>
                <a:rPr lang="it-IT" altLang="it-IT"/>
                <a:t>per</a:t>
              </a:r>
              <a:r>
                <a:rPr lang="it-IT" altLang="it-IT" i="1"/>
                <a:t> p &gt; </a:t>
              </a:r>
              <a:r>
                <a:rPr lang="it-IT" altLang="it-IT"/>
                <a:t>Min(</a:t>
              </a:r>
              <a:r>
                <a:rPr lang="it-IT" altLang="it-IT" i="1"/>
                <a:t>CMeV</a:t>
              </a:r>
              <a:r>
                <a:rPr lang="it-IT" altLang="it-IT"/>
                <a:t>)</a:t>
              </a:r>
              <a:endParaRPr lang="it-IT" altLang="it-IT" baseline="-25000"/>
            </a:p>
          </p:txBody>
        </p:sp>
      </p:grpSp>
      <p:sp>
        <p:nvSpPr>
          <p:cNvPr id="800846" name="Text Box 1102">
            <a:extLst>
              <a:ext uri="{FF2B5EF4-FFF2-40B4-BE49-F238E27FC236}">
                <a16:creationId xmlns:a16="http://schemas.microsoft.com/office/drawing/2014/main" id="{E1B9590F-7184-4595-A8F8-219A9EC78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4013" y="2636838"/>
            <a:ext cx="15843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/>
              <a:t>Crescente!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0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0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0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0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0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80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0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800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80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80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80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00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00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800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80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80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80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00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0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80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80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80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80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80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800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800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80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80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0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0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809" grpId="0"/>
      <p:bldP spid="800810" grpId="0"/>
      <p:bldP spid="800813" grpId="0"/>
      <p:bldP spid="800817" grpId="0"/>
      <p:bldP spid="800818" grpId="0"/>
      <p:bldP spid="800821" grpId="0"/>
      <p:bldP spid="800833" grpId="0"/>
      <p:bldP spid="8008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numero diapositiva 3">
            <a:extLst>
              <a:ext uri="{FF2B5EF4-FFF2-40B4-BE49-F238E27FC236}">
                <a16:creationId xmlns:a16="http://schemas.microsoft.com/office/drawing/2014/main" id="{BA39D59A-ABE1-4546-B46A-773C60A6DB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037AE698-3207-4BF7-8CAF-5070EF935C82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BA0C2624-DE37-4D1D-AC0B-9351BCB8A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1.iii) La curva di offerta dell’industria nel breve periodo</a:t>
            </a:r>
          </a:p>
        </p:txBody>
      </p:sp>
      <p:sp>
        <p:nvSpPr>
          <p:cNvPr id="874499" name="Rectangle 3">
            <a:extLst>
              <a:ext uri="{FF2B5EF4-FFF2-40B4-BE49-F238E27FC236}">
                <a16:creationId xmlns:a16="http://schemas.microsoft.com/office/drawing/2014/main" id="{8C17ECE3-C800-430B-99D0-D051104E9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2133600"/>
            <a:ext cx="7416800" cy="4824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80000"/>
              </a:lnSpc>
            </a:pPr>
            <a:r>
              <a:rPr lang="en-US" altLang="it-IT" sz="1800" b="1"/>
              <a:t>Industria</a:t>
            </a:r>
            <a:r>
              <a:rPr lang="en-US" altLang="it-IT" sz="1800"/>
              <a:t>: insieme di imprese che producono beni omogenei (es. l’industria chimica, dei trasporti, ecc.)</a:t>
            </a:r>
          </a:p>
          <a:p>
            <a:pPr marL="412750" indent="-412750" eaLnBrk="1" hangingPunct="1">
              <a:lnSpc>
                <a:spcPct val="80000"/>
              </a:lnSpc>
            </a:pPr>
            <a:endParaRPr lang="en-US" altLang="it-IT" sz="1800"/>
          </a:p>
          <a:p>
            <a:pPr marL="412750" indent="-412750" eaLnBrk="1" hangingPunct="1">
              <a:lnSpc>
                <a:spcPct val="80000"/>
              </a:lnSpc>
            </a:pPr>
            <a:r>
              <a:rPr lang="en-US" altLang="it-IT" sz="1800"/>
              <a:t>Come varia la </a:t>
            </a:r>
            <a:r>
              <a:rPr lang="en-US" altLang="it-IT" sz="1800" b="1" i="1">
                <a:solidFill>
                  <a:srgbClr val="996600"/>
                </a:solidFill>
              </a:rPr>
              <a:t>quantità offerta da un settore</a:t>
            </a:r>
            <a:r>
              <a:rPr lang="en-US" altLang="it-IT" sz="1800"/>
              <a:t> (industria), </a:t>
            </a:r>
            <a:r>
              <a:rPr lang="en-US" altLang="it-IT" sz="1800" b="1" i="1">
                <a:solidFill>
                  <a:srgbClr val="996600"/>
                </a:solidFill>
              </a:rPr>
              <a:t>Q</a:t>
            </a:r>
            <a:r>
              <a:rPr lang="en-US" altLang="it-IT" sz="1800"/>
              <a:t>, al variare del prezzo di </a:t>
            </a:r>
            <a:r>
              <a:rPr lang="en-US" altLang="it-IT" sz="1800" b="1" i="1">
                <a:solidFill>
                  <a:srgbClr val="996600"/>
                </a:solidFill>
              </a:rPr>
              <a:t>mercato</a:t>
            </a:r>
            <a:r>
              <a:rPr lang="en-US" altLang="it-IT" sz="1800" b="1">
                <a:solidFill>
                  <a:srgbClr val="996600"/>
                </a:solidFill>
              </a:rPr>
              <a:t>, </a:t>
            </a:r>
            <a:r>
              <a:rPr lang="en-US" altLang="it-IT" sz="1800" b="1" i="1">
                <a:solidFill>
                  <a:srgbClr val="996600"/>
                </a:solidFill>
              </a:rPr>
              <a:t>p</a:t>
            </a:r>
            <a:r>
              <a:rPr lang="en-US" altLang="it-IT" sz="1800"/>
              <a:t>?</a:t>
            </a:r>
          </a:p>
          <a:p>
            <a:pPr marL="412750" indent="-412750" eaLnBrk="1" hangingPunct="1">
              <a:lnSpc>
                <a:spcPct val="80000"/>
              </a:lnSpc>
            </a:pPr>
            <a:endParaRPr lang="en-US" altLang="it-IT" sz="1800"/>
          </a:p>
          <a:p>
            <a:pPr marL="412750" indent="-412750" eaLnBrk="1" hangingPunct="1">
              <a:lnSpc>
                <a:spcPct val="80000"/>
              </a:lnSpc>
            </a:pPr>
            <a:r>
              <a:rPr lang="en-US" altLang="it-IT" sz="1800" b="1" i="1"/>
              <a:t>Q</a:t>
            </a:r>
            <a:r>
              <a:rPr lang="en-US" altLang="it-IT" sz="1800"/>
              <a:t>, per un certo prezzo, </a:t>
            </a:r>
            <a:r>
              <a:rPr lang="en-US" altLang="it-IT" sz="1800" b="1" i="1"/>
              <a:t>p</a:t>
            </a:r>
            <a:r>
              <a:rPr lang="en-US" altLang="it-IT" sz="1800"/>
              <a:t>, è la somma delle quantità ottime delle singole imprese </a:t>
            </a:r>
            <a:r>
              <a:rPr lang="en-US" altLang="it-IT" sz="1800" i="1"/>
              <a:t>x</a:t>
            </a:r>
            <a:r>
              <a:rPr lang="en-US" altLang="it-IT" sz="1800"/>
              <a:t>, </a:t>
            </a:r>
            <a:r>
              <a:rPr lang="en-US" altLang="it-IT" sz="1800" i="1"/>
              <a:t>y</a:t>
            </a:r>
            <a:r>
              <a:rPr lang="en-US" altLang="it-IT" sz="1800"/>
              <a:t>, …, cioè </a:t>
            </a:r>
            <a:r>
              <a:rPr lang="en-US" altLang="it-IT" sz="1800" b="1" i="1"/>
              <a:t>q</a:t>
            </a:r>
            <a:r>
              <a:rPr lang="en-US" altLang="it-IT" sz="1800" b="1" i="1" baseline="-25000"/>
              <a:t>x</a:t>
            </a:r>
            <a:r>
              <a:rPr lang="en-US" altLang="it-IT" sz="1800"/>
              <a:t>, </a:t>
            </a:r>
            <a:r>
              <a:rPr lang="en-US" altLang="it-IT" sz="1800" b="1" i="1"/>
              <a:t>q</a:t>
            </a:r>
            <a:r>
              <a:rPr lang="en-US" altLang="it-IT" sz="1800" b="1" i="1" baseline="-25000"/>
              <a:t>y</a:t>
            </a:r>
            <a:r>
              <a:rPr lang="en-US" altLang="it-IT" sz="1800"/>
              <a:t>, …,  che lo compongono</a:t>
            </a:r>
            <a:endParaRPr lang="en-US" altLang="it-IT" sz="1800" b="1"/>
          </a:p>
          <a:p>
            <a:pPr marL="412750" indent="-412750" eaLnBrk="1" hangingPunct="1">
              <a:lnSpc>
                <a:spcPct val="80000"/>
              </a:lnSpc>
            </a:pPr>
            <a:endParaRPr lang="en-US" altLang="it-IT" sz="1800"/>
          </a:p>
          <a:p>
            <a:pPr marL="412750" indent="-412750" eaLnBrk="1" hangingPunct="1">
              <a:lnSpc>
                <a:spcPct val="80000"/>
              </a:lnSpc>
              <a:buClr>
                <a:srgbClr val="FF5050"/>
              </a:buClr>
            </a:pPr>
            <a:r>
              <a:rPr lang="en-US" altLang="it-IT" sz="1800" b="1">
                <a:solidFill>
                  <a:srgbClr val="FF5050"/>
                </a:solidFill>
                <a:sym typeface="Wingdings 3" panose="05040102010807070707" pitchFamily="18" charset="2"/>
              </a:rPr>
              <a:t>La curva di offerta di breve periodo del settore</a:t>
            </a:r>
            <a:r>
              <a:rPr lang="en-US" altLang="it-IT" sz="1800">
                <a:sym typeface="Wingdings 3" panose="05040102010807070707" pitchFamily="18" charset="2"/>
              </a:rPr>
              <a:t>: </a:t>
            </a:r>
            <a:r>
              <a:rPr lang="en-US" altLang="it-IT" sz="1800" b="1" i="1">
                <a:solidFill>
                  <a:srgbClr val="996600"/>
                </a:solidFill>
                <a:sym typeface="Wingdings 3" panose="05040102010807070707" pitchFamily="18" charset="2"/>
              </a:rPr>
              <a:t>relazione </a:t>
            </a:r>
            <a:r>
              <a:rPr lang="en-US" altLang="it-IT" sz="1800">
                <a:sym typeface="Wingdings 3" panose="05040102010807070707" pitchFamily="18" charset="2"/>
              </a:rPr>
              <a:t>tra </a:t>
            </a:r>
            <a:r>
              <a:rPr lang="en-US" altLang="it-IT" sz="1800" b="1" i="1">
                <a:solidFill>
                  <a:srgbClr val="996600"/>
                </a:solidFill>
                <a:sym typeface="Wingdings 3" panose="05040102010807070707" pitchFamily="18" charset="2"/>
              </a:rPr>
              <a:t>p</a:t>
            </a:r>
            <a:r>
              <a:rPr lang="en-US" altLang="it-IT" sz="1800">
                <a:sym typeface="Wingdings 3" panose="05040102010807070707" pitchFamily="18" charset="2"/>
              </a:rPr>
              <a:t> e somma delle </a:t>
            </a:r>
            <a:r>
              <a:rPr lang="en-US" altLang="it-IT" sz="1800" b="1" i="1">
                <a:solidFill>
                  <a:srgbClr val="996600"/>
                </a:solidFill>
                <a:sym typeface="Wingdings 3" panose="05040102010807070707" pitchFamily="18" charset="2"/>
              </a:rPr>
              <a:t>scelte ottime</a:t>
            </a:r>
            <a:r>
              <a:rPr lang="en-US" altLang="it-IT" sz="1800">
                <a:sym typeface="Wingdings 3" panose="05040102010807070707" pitchFamily="18" charset="2"/>
              </a:rPr>
              <a:t> di breve periodo;  “</a:t>
            </a:r>
            <a:r>
              <a:rPr lang="en-US" altLang="it-IT" sz="1800" b="1">
                <a:sym typeface="Wingdings 3" panose="05040102010807070707" pitchFamily="18" charset="2"/>
              </a:rPr>
              <a:t>somma orizzontale</a:t>
            </a:r>
            <a:r>
              <a:rPr lang="en-US" altLang="it-IT" sz="1800">
                <a:sym typeface="Wingdings 3" panose="05040102010807070707" pitchFamily="18" charset="2"/>
              </a:rPr>
              <a:t>” delle </a:t>
            </a:r>
            <a:r>
              <a:rPr lang="en-US" altLang="it-IT" sz="1800" b="1">
                <a:sym typeface="Wingdings 3" panose="05040102010807070707" pitchFamily="18" charset="2"/>
              </a:rPr>
              <a:t>curve di offerta</a:t>
            </a:r>
            <a:r>
              <a:rPr lang="en-US" altLang="it-IT" sz="1800">
                <a:sym typeface="Wingdings 3" panose="05040102010807070707" pitchFamily="18" charset="2"/>
              </a:rPr>
              <a:t> di breve periodo delle </a:t>
            </a:r>
            <a:r>
              <a:rPr lang="en-US" altLang="it-IT" sz="1800" b="1">
                <a:sym typeface="Wingdings 3" panose="05040102010807070707" pitchFamily="18" charset="2"/>
              </a:rPr>
              <a:t>imprese </a:t>
            </a:r>
            <a:r>
              <a:rPr lang="en-US" altLang="it-IT" sz="1800">
                <a:sym typeface="Wingdings 3" panose="05040102010807070707" pitchFamily="18" charset="2"/>
              </a:rPr>
              <a:t>componenti … dei pezzi rilevanti delle loro curve di </a:t>
            </a:r>
            <a:r>
              <a:rPr lang="en-US" altLang="it-IT" sz="1800" b="1" i="1">
                <a:sym typeface="Wingdings 3" panose="05040102010807070707" pitchFamily="18" charset="2"/>
              </a:rPr>
              <a:t>CMg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FF5050"/>
              </a:buClr>
            </a:pPr>
            <a:endParaRPr lang="en-US" altLang="it-IT" sz="1800" b="1" i="1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FF5050"/>
              </a:buClr>
            </a:pPr>
            <a:r>
              <a:rPr lang="en-US" altLang="it-IT" sz="1800" b="1">
                <a:solidFill>
                  <a:srgbClr val="FF5050"/>
                </a:solidFill>
                <a:sym typeface="Wingdings 3" panose="05040102010807070707" pitchFamily="18" charset="2"/>
              </a:rPr>
              <a:t>NB</a:t>
            </a:r>
            <a:r>
              <a:rPr lang="en-US" altLang="it-IT" sz="1800">
                <a:sym typeface="Wingdings 3" panose="05040102010807070707" pitchFamily="18" charset="2"/>
              </a:rPr>
              <a:t>: l’aumento (la diminuzione) del numero di imprese </a:t>
            </a:r>
            <a:r>
              <a:rPr lang="en-US" altLang="it-IT" sz="1800" b="1">
                <a:sym typeface="Wingdings 3" panose="05040102010807070707" pitchFamily="18" charset="2"/>
              </a:rPr>
              <a:t>sposta la curva di offerta</a:t>
            </a:r>
            <a:r>
              <a:rPr lang="en-US" altLang="it-IT" sz="1800">
                <a:sym typeface="Wingdings 3" panose="05040102010807070707" pitchFamily="18" charset="2"/>
              </a:rPr>
              <a:t> parallelamente verso destra (sinistra)… ricorda effetto traino ed effetto sostituzione nell’analisi della domanda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7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7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7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7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7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4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egnaposto numero diapositiva 3">
            <a:extLst>
              <a:ext uri="{FF2B5EF4-FFF2-40B4-BE49-F238E27FC236}">
                <a16:creationId xmlns:a16="http://schemas.microsoft.com/office/drawing/2014/main" id="{CB2BA3CC-7E52-4B90-8B17-0741113BB2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BA7352AD-1728-4176-9735-398593EDDF57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24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C8A40E6C-770B-476E-95AB-578E8F0C4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Figura 6m </a:t>
            </a:r>
            <a:r>
              <a:rPr lang="it-IT" altLang="it-IT" sz="2000"/>
              <a:t>–</a:t>
            </a:r>
            <a:r>
              <a:rPr lang="it-IT" altLang="it-IT"/>
              <a:t> </a:t>
            </a:r>
            <a:r>
              <a:rPr lang="it-IT" altLang="it-IT">
                <a:cs typeface="Times New Roman" panose="02020603050405020304" pitchFamily="18" charset="0"/>
              </a:rPr>
              <a:t>La derivazione della curva di offerta dell’industria</a:t>
            </a:r>
            <a:r>
              <a:rPr lang="it-IT" altLang="it-IT"/>
              <a:t> </a:t>
            </a:r>
            <a:endParaRPr lang="en-GB" altLang="it-IT"/>
          </a:p>
        </p:txBody>
      </p:sp>
      <p:grpSp>
        <p:nvGrpSpPr>
          <p:cNvPr id="802872" name="Group 56">
            <a:extLst>
              <a:ext uri="{FF2B5EF4-FFF2-40B4-BE49-F238E27FC236}">
                <a16:creationId xmlns:a16="http://schemas.microsoft.com/office/drawing/2014/main" id="{F40FC993-128F-44E7-A6E5-36BED3BDD10D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735513"/>
            <a:ext cx="6524625" cy="295275"/>
            <a:chOff x="720" y="2983"/>
            <a:chExt cx="4110" cy="186"/>
          </a:xfrm>
        </p:grpSpPr>
        <p:sp>
          <p:nvSpPr>
            <p:cNvPr id="70727" name="Line 8">
              <a:extLst>
                <a:ext uri="{FF2B5EF4-FFF2-40B4-BE49-F238E27FC236}">
                  <a16:creationId xmlns:a16="http://schemas.microsoft.com/office/drawing/2014/main" id="{B135FAF9-20A8-47DB-8166-9C27ADD500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1" y="3116"/>
              <a:ext cx="388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0728" name="Text Box 12">
              <a:extLst>
                <a:ext uri="{FF2B5EF4-FFF2-40B4-BE49-F238E27FC236}">
                  <a16:creationId xmlns:a16="http://schemas.microsoft.com/office/drawing/2014/main" id="{5F2CBE00-32AE-4F8E-93C0-E4C1FFEA7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983"/>
              <a:ext cx="210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baseline="-25000"/>
                <a:t>0</a:t>
              </a:r>
              <a:endParaRPr lang="it-IT" altLang="it-IT" i="1"/>
            </a:p>
          </p:txBody>
        </p:sp>
      </p:grpSp>
      <p:grpSp>
        <p:nvGrpSpPr>
          <p:cNvPr id="802865" name="Group 49">
            <a:extLst>
              <a:ext uri="{FF2B5EF4-FFF2-40B4-BE49-F238E27FC236}">
                <a16:creationId xmlns:a16="http://schemas.microsoft.com/office/drawing/2014/main" id="{2AA18787-2EA1-42E3-83B8-7C64A986F55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219575"/>
            <a:ext cx="6989763" cy="398463"/>
            <a:chOff x="720" y="2658"/>
            <a:chExt cx="4403" cy="251"/>
          </a:xfrm>
        </p:grpSpPr>
        <p:sp>
          <p:nvSpPr>
            <p:cNvPr id="70725" name="Text Box 13">
              <a:extLst>
                <a:ext uri="{FF2B5EF4-FFF2-40B4-BE49-F238E27FC236}">
                  <a16:creationId xmlns:a16="http://schemas.microsoft.com/office/drawing/2014/main" id="{91A9C417-A3B5-4A13-80DA-AC78446A25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658"/>
              <a:ext cx="210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baseline="-25000"/>
                <a:t>1</a:t>
              </a:r>
              <a:endParaRPr lang="it-IT" altLang="it-IT" i="1"/>
            </a:p>
          </p:txBody>
        </p:sp>
        <p:sp>
          <p:nvSpPr>
            <p:cNvPr id="70726" name="Line 27">
              <a:extLst>
                <a:ext uri="{FF2B5EF4-FFF2-40B4-BE49-F238E27FC236}">
                  <a16:creationId xmlns:a16="http://schemas.microsoft.com/office/drawing/2014/main" id="{C748199E-5E3D-4B02-8D82-70DE8E0F68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1" y="2752"/>
              <a:ext cx="418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2866" name="Group 50">
            <a:extLst>
              <a:ext uri="{FF2B5EF4-FFF2-40B4-BE49-F238E27FC236}">
                <a16:creationId xmlns:a16="http://schemas.microsoft.com/office/drawing/2014/main" id="{39D7C3E4-399F-4B4B-98C3-F653913EFC12}"/>
              </a:ext>
            </a:extLst>
          </p:cNvPr>
          <p:cNvGrpSpPr>
            <a:grpSpLocks/>
          </p:cNvGrpSpPr>
          <p:nvPr/>
        </p:nvGrpSpPr>
        <p:grpSpPr bwMode="auto">
          <a:xfrm>
            <a:off x="1946275" y="4373563"/>
            <a:ext cx="576263" cy="2017712"/>
            <a:chOff x="1226" y="2755"/>
            <a:chExt cx="363" cy="1271"/>
          </a:xfrm>
        </p:grpSpPr>
        <p:sp>
          <p:nvSpPr>
            <p:cNvPr id="70723" name="Freeform 9">
              <a:extLst>
                <a:ext uri="{FF2B5EF4-FFF2-40B4-BE49-F238E27FC236}">
                  <a16:creationId xmlns:a16="http://schemas.microsoft.com/office/drawing/2014/main" id="{076551DD-4E47-4907-9AFE-D0AB5A461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" y="2755"/>
              <a:ext cx="0" cy="985"/>
            </a:xfrm>
            <a:custGeom>
              <a:avLst/>
              <a:gdLst>
                <a:gd name="T0" fmla="*/ 0 w 1"/>
                <a:gd name="T1" fmla="*/ 0 h 1630"/>
                <a:gd name="T2" fmla="*/ 0 w 1"/>
                <a:gd name="T3" fmla="*/ 985 h 16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630">
                  <a:moveTo>
                    <a:pt x="0" y="0"/>
                  </a:moveTo>
                  <a:lnTo>
                    <a:pt x="0" y="1630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0724" name="Text Box 11">
              <a:extLst>
                <a:ext uri="{FF2B5EF4-FFF2-40B4-BE49-F238E27FC236}">
                  <a16:creationId xmlns:a16="http://schemas.microsoft.com/office/drawing/2014/main" id="{6A1AE320-109E-4E9A-A2AA-47A12F5517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6" y="3752"/>
              <a:ext cx="363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i="1" baseline="-25000"/>
                <a:t>x</a:t>
              </a:r>
              <a:endParaRPr lang="it-IT" altLang="it-IT" i="1"/>
            </a:p>
          </p:txBody>
        </p:sp>
      </p:grpSp>
      <p:grpSp>
        <p:nvGrpSpPr>
          <p:cNvPr id="802867" name="Group 51">
            <a:extLst>
              <a:ext uri="{FF2B5EF4-FFF2-40B4-BE49-F238E27FC236}">
                <a16:creationId xmlns:a16="http://schemas.microsoft.com/office/drawing/2014/main" id="{7E5BB53C-F959-4219-819A-BFE4825CAE9D}"/>
              </a:ext>
            </a:extLst>
          </p:cNvPr>
          <p:cNvGrpSpPr>
            <a:grpSpLocks/>
          </p:cNvGrpSpPr>
          <p:nvPr/>
        </p:nvGrpSpPr>
        <p:grpSpPr bwMode="auto">
          <a:xfrm>
            <a:off x="4576763" y="4368800"/>
            <a:ext cx="571500" cy="1990725"/>
            <a:chOff x="2883" y="2752"/>
            <a:chExt cx="360" cy="1254"/>
          </a:xfrm>
        </p:grpSpPr>
        <p:sp>
          <p:nvSpPr>
            <p:cNvPr id="70721" name="Freeform 10">
              <a:extLst>
                <a:ext uri="{FF2B5EF4-FFF2-40B4-BE49-F238E27FC236}">
                  <a16:creationId xmlns:a16="http://schemas.microsoft.com/office/drawing/2014/main" id="{FE6AA5FB-8F42-4200-B6FB-F5BD2B9AD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7" y="2752"/>
              <a:ext cx="0" cy="996"/>
            </a:xfrm>
            <a:custGeom>
              <a:avLst/>
              <a:gdLst>
                <a:gd name="T0" fmla="*/ 0 w 1"/>
                <a:gd name="T1" fmla="*/ 0 h 1610"/>
                <a:gd name="T2" fmla="*/ 0 w 1"/>
                <a:gd name="T3" fmla="*/ 996 h 16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610">
                  <a:moveTo>
                    <a:pt x="0" y="0"/>
                  </a:moveTo>
                  <a:lnTo>
                    <a:pt x="0" y="1610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0722" name="Text Box 20">
              <a:extLst>
                <a:ext uri="{FF2B5EF4-FFF2-40B4-BE49-F238E27FC236}">
                  <a16:creationId xmlns:a16="http://schemas.microsoft.com/office/drawing/2014/main" id="{ED906587-8A08-47E0-B79E-22627CE71E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3" y="3749"/>
              <a:ext cx="360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i="1" baseline="-25000"/>
                <a:t>y</a:t>
              </a:r>
              <a:endParaRPr lang="it-IT" altLang="it-IT" i="1"/>
            </a:p>
          </p:txBody>
        </p:sp>
      </p:grpSp>
      <p:grpSp>
        <p:nvGrpSpPr>
          <p:cNvPr id="802873" name="Group 57">
            <a:extLst>
              <a:ext uri="{FF2B5EF4-FFF2-40B4-BE49-F238E27FC236}">
                <a16:creationId xmlns:a16="http://schemas.microsoft.com/office/drawing/2014/main" id="{BC80E09A-920C-4023-8C0A-727FD84F8A15}"/>
              </a:ext>
            </a:extLst>
          </p:cNvPr>
          <p:cNvGrpSpPr>
            <a:grpSpLocks/>
          </p:cNvGrpSpPr>
          <p:nvPr/>
        </p:nvGrpSpPr>
        <p:grpSpPr bwMode="auto">
          <a:xfrm>
            <a:off x="2476500" y="4368800"/>
            <a:ext cx="747713" cy="2019300"/>
            <a:chOff x="1560" y="2752"/>
            <a:chExt cx="471" cy="1272"/>
          </a:xfrm>
        </p:grpSpPr>
        <p:sp>
          <p:nvSpPr>
            <p:cNvPr id="70719" name="Text Box 19">
              <a:extLst>
                <a:ext uri="{FF2B5EF4-FFF2-40B4-BE49-F238E27FC236}">
                  <a16:creationId xmlns:a16="http://schemas.microsoft.com/office/drawing/2014/main" id="{2AB999AD-126C-48B9-993E-E2FFA887C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3734"/>
              <a:ext cx="47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>
                  <a:sym typeface="Symbol" panose="05050102010706020507" pitchFamily="18" charset="2"/>
                </a:rPr>
                <a:t></a:t>
              </a:r>
              <a:r>
                <a:rPr lang="it-IT" altLang="it-IT" i="1" baseline="-25000"/>
                <a:t>x</a:t>
              </a:r>
              <a:endParaRPr lang="it-IT" altLang="it-IT" i="1"/>
            </a:p>
          </p:txBody>
        </p:sp>
        <p:sp>
          <p:nvSpPr>
            <p:cNvPr id="70720" name="Line 22">
              <a:extLst>
                <a:ext uri="{FF2B5EF4-FFF2-40B4-BE49-F238E27FC236}">
                  <a16:creationId xmlns:a16="http://schemas.microsoft.com/office/drawing/2014/main" id="{2DB24620-E107-4E8D-8AB3-62DD2F17A3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25" y="2752"/>
              <a:ext cx="2" cy="9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2874" name="Group 58">
            <a:extLst>
              <a:ext uri="{FF2B5EF4-FFF2-40B4-BE49-F238E27FC236}">
                <a16:creationId xmlns:a16="http://schemas.microsoft.com/office/drawing/2014/main" id="{C278259B-E7D1-4054-B5AA-7DC2EBB32581}"/>
              </a:ext>
            </a:extLst>
          </p:cNvPr>
          <p:cNvGrpSpPr>
            <a:grpSpLocks/>
          </p:cNvGrpSpPr>
          <p:nvPr/>
        </p:nvGrpSpPr>
        <p:grpSpPr bwMode="auto">
          <a:xfrm>
            <a:off x="5018088" y="4371975"/>
            <a:ext cx="749300" cy="2085975"/>
            <a:chOff x="3161" y="2754"/>
            <a:chExt cx="472" cy="1314"/>
          </a:xfrm>
        </p:grpSpPr>
        <p:sp>
          <p:nvSpPr>
            <p:cNvPr id="70717" name="Text Box 21">
              <a:extLst>
                <a:ext uri="{FF2B5EF4-FFF2-40B4-BE49-F238E27FC236}">
                  <a16:creationId xmlns:a16="http://schemas.microsoft.com/office/drawing/2014/main" id="{5185F43A-D00D-4E0C-8AF5-D5E1D932DC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1" y="3733"/>
              <a:ext cx="472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>
                  <a:sym typeface="Symbol" panose="05050102010706020507" pitchFamily="18" charset="2"/>
                </a:rPr>
                <a:t></a:t>
              </a:r>
              <a:r>
                <a:rPr lang="it-IT" altLang="it-IT" i="1" baseline="-25000"/>
                <a:t>y</a:t>
              </a:r>
              <a:endParaRPr lang="it-IT" altLang="it-IT" i="1"/>
            </a:p>
          </p:txBody>
        </p:sp>
        <p:sp>
          <p:nvSpPr>
            <p:cNvPr id="70718" name="Line 24">
              <a:extLst>
                <a:ext uri="{FF2B5EF4-FFF2-40B4-BE49-F238E27FC236}">
                  <a16:creationId xmlns:a16="http://schemas.microsoft.com/office/drawing/2014/main" id="{C6F68027-E9C2-451D-899A-B591F06885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" y="2754"/>
              <a:ext cx="0" cy="99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2881" name="Group 65">
            <a:extLst>
              <a:ext uri="{FF2B5EF4-FFF2-40B4-BE49-F238E27FC236}">
                <a16:creationId xmlns:a16="http://schemas.microsoft.com/office/drawing/2014/main" id="{889DFE5E-D604-4F08-B92A-CEF82A124F40}"/>
              </a:ext>
            </a:extLst>
          </p:cNvPr>
          <p:cNvGrpSpPr>
            <a:grpSpLocks/>
          </p:cNvGrpSpPr>
          <p:nvPr/>
        </p:nvGrpSpPr>
        <p:grpSpPr bwMode="auto">
          <a:xfrm>
            <a:off x="6804025" y="4371975"/>
            <a:ext cx="1271588" cy="2152650"/>
            <a:chOff x="4286" y="2754"/>
            <a:chExt cx="801" cy="1356"/>
          </a:xfrm>
        </p:grpSpPr>
        <p:sp>
          <p:nvSpPr>
            <p:cNvPr id="70713" name="Text Box 18">
              <a:extLst>
                <a:ext uri="{FF2B5EF4-FFF2-40B4-BE49-F238E27FC236}">
                  <a16:creationId xmlns:a16="http://schemas.microsoft.com/office/drawing/2014/main" id="{80F5D83D-83F8-408C-90F5-BC66685058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6" y="3784"/>
              <a:ext cx="80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i="1" baseline="-25000"/>
                <a:t>x</a:t>
              </a:r>
              <a:r>
                <a:rPr lang="it-IT" altLang="it-IT" i="1"/>
                <a:t> + q</a:t>
              </a:r>
              <a:r>
                <a:rPr lang="it-IT" altLang="it-IT" i="1" baseline="-25000"/>
                <a:t>y</a:t>
              </a:r>
              <a:r>
                <a:rPr lang="it-IT" altLang="it-IT" i="1"/>
                <a:t> = Q</a:t>
              </a:r>
            </a:p>
          </p:txBody>
        </p:sp>
        <p:grpSp>
          <p:nvGrpSpPr>
            <p:cNvPr id="70714" name="Group 59">
              <a:extLst>
                <a:ext uri="{FF2B5EF4-FFF2-40B4-BE49-F238E27FC236}">
                  <a16:creationId xmlns:a16="http://schemas.microsoft.com/office/drawing/2014/main" id="{FB80AAF2-A20D-4DF6-ABE1-FF3855254A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0" y="2754"/>
              <a:ext cx="383" cy="992"/>
              <a:chOff x="4560" y="2754"/>
              <a:chExt cx="383" cy="992"/>
            </a:xfrm>
          </p:grpSpPr>
          <p:sp>
            <p:nvSpPr>
              <p:cNvPr id="70715" name="Line 25">
                <a:extLst>
                  <a:ext uri="{FF2B5EF4-FFF2-40B4-BE49-F238E27FC236}">
                    <a16:creationId xmlns:a16="http://schemas.microsoft.com/office/drawing/2014/main" id="{DE08AED0-9451-4964-B12D-F1BBE4290C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0" y="2754"/>
                <a:ext cx="0" cy="99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716" name="Text Box 33">
                <a:extLst>
                  <a:ext uri="{FF2B5EF4-FFF2-40B4-BE49-F238E27FC236}">
                    <a16:creationId xmlns:a16="http://schemas.microsoft.com/office/drawing/2014/main" id="{5F5C489B-4F04-44C9-BD09-E6AE347482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0" y="2928"/>
                <a:ext cx="383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A</a:t>
                </a:r>
              </a:p>
            </p:txBody>
          </p:sp>
        </p:grpSp>
      </p:grpSp>
      <p:grpSp>
        <p:nvGrpSpPr>
          <p:cNvPr id="802863" name="Group 47">
            <a:extLst>
              <a:ext uri="{FF2B5EF4-FFF2-40B4-BE49-F238E27FC236}">
                <a16:creationId xmlns:a16="http://schemas.microsoft.com/office/drawing/2014/main" id="{14B5E7CC-3E02-42E3-A8B4-A6BA12C98013}"/>
              </a:ext>
            </a:extLst>
          </p:cNvPr>
          <p:cNvGrpSpPr>
            <a:grpSpLocks/>
          </p:cNvGrpSpPr>
          <p:nvPr/>
        </p:nvGrpSpPr>
        <p:grpSpPr bwMode="auto">
          <a:xfrm>
            <a:off x="1709738" y="3322638"/>
            <a:ext cx="2044700" cy="1878012"/>
            <a:chOff x="1077" y="2093"/>
            <a:chExt cx="1288" cy="1183"/>
          </a:xfrm>
        </p:grpSpPr>
        <p:sp>
          <p:nvSpPr>
            <p:cNvPr id="70711" name="Freeform 23">
              <a:extLst>
                <a:ext uri="{FF2B5EF4-FFF2-40B4-BE49-F238E27FC236}">
                  <a16:creationId xmlns:a16="http://schemas.microsoft.com/office/drawing/2014/main" id="{E0197A03-7A5B-4503-B66D-9CBC585EB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" y="2315"/>
              <a:ext cx="1012" cy="961"/>
            </a:xfrm>
            <a:custGeom>
              <a:avLst/>
              <a:gdLst>
                <a:gd name="T0" fmla="*/ 0 w 1560"/>
                <a:gd name="T1" fmla="*/ 961 h 1575"/>
                <a:gd name="T2" fmla="*/ 457 w 1560"/>
                <a:gd name="T3" fmla="*/ 650 h 1575"/>
                <a:gd name="T4" fmla="*/ 1012 w 1560"/>
                <a:gd name="T5" fmla="*/ 0 h 15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0" h="1575">
                  <a:moveTo>
                    <a:pt x="0" y="1575"/>
                  </a:moveTo>
                  <a:cubicBezTo>
                    <a:pt x="222" y="1451"/>
                    <a:pt x="445" y="1327"/>
                    <a:pt x="705" y="1065"/>
                  </a:cubicBezTo>
                  <a:cubicBezTo>
                    <a:pt x="965" y="803"/>
                    <a:pt x="1262" y="401"/>
                    <a:pt x="1560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0712" name="Text Box 35">
              <a:extLst>
                <a:ext uri="{FF2B5EF4-FFF2-40B4-BE49-F238E27FC236}">
                  <a16:creationId xmlns:a16="http://schemas.microsoft.com/office/drawing/2014/main" id="{BD42435E-3891-4E53-A64E-6A2BC3A76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7" y="2093"/>
              <a:ext cx="618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i="1"/>
                <a:t>CMg</a:t>
              </a:r>
              <a:r>
                <a:rPr lang="it-IT" altLang="it-IT" i="1" baseline="-25000"/>
                <a:t>x</a:t>
              </a:r>
              <a:endParaRPr lang="it-IT" altLang="it-IT" i="1"/>
            </a:p>
          </p:txBody>
        </p:sp>
      </p:grpSp>
      <p:grpSp>
        <p:nvGrpSpPr>
          <p:cNvPr id="802864" name="Group 48">
            <a:extLst>
              <a:ext uri="{FF2B5EF4-FFF2-40B4-BE49-F238E27FC236}">
                <a16:creationId xmlns:a16="http://schemas.microsoft.com/office/drawing/2014/main" id="{F498D16E-F891-452C-9E09-9D7EC75BBAEE}"/>
              </a:ext>
            </a:extLst>
          </p:cNvPr>
          <p:cNvGrpSpPr>
            <a:grpSpLocks/>
          </p:cNvGrpSpPr>
          <p:nvPr/>
        </p:nvGrpSpPr>
        <p:grpSpPr bwMode="auto">
          <a:xfrm>
            <a:off x="4251325" y="3313113"/>
            <a:ext cx="1778000" cy="1854200"/>
            <a:chOff x="2678" y="2087"/>
            <a:chExt cx="1120" cy="1168"/>
          </a:xfrm>
        </p:grpSpPr>
        <p:sp>
          <p:nvSpPr>
            <p:cNvPr id="70709" name="Freeform 26">
              <a:extLst>
                <a:ext uri="{FF2B5EF4-FFF2-40B4-BE49-F238E27FC236}">
                  <a16:creationId xmlns:a16="http://schemas.microsoft.com/office/drawing/2014/main" id="{C47C5F5F-3B1E-43B7-A48D-909599043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" y="2302"/>
              <a:ext cx="788" cy="953"/>
            </a:xfrm>
            <a:custGeom>
              <a:avLst/>
              <a:gdLst>
                <a:gd name="T0" fmla="*/ 0 w 1110"/>
                <a:gd name="T1" fmla="*/ 953 h 1635"/>
                <a:gd name="T2" fmla="*/ 437 w 1110"/>
                <a:gd name="T3" fmla="*/ 717 h 1635"/>
                <a:gd name="T4" fmla="*/ 788 w 1110"/>
                <a:gd name="T5" fmla="*/ 0 h 16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10" h="1635">
                  <a:moveTo>
                    <a:pt x="0" y="1635"/>
                  </a:moveTo>
                  <a:cubicBezTo>
                    <a:pt x="215" y="1568"/>
                    <a:pt x="430" y="1502"/>
                    <a:pt x="615" y="1230"/>
                  </a:cubicBezTo>
                  <a:cubicBezTo>
                    <a:pt x="800" y="958"/>
                    <a:pt x="955" y="479"/>
                    <a:pt x="1110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0710" name="Text Box 36">
              <a:extLst>
                <a:ext uri="{FF2B5EF4-FFF2-40B4-BE49-F238E27FC236}">
                  <a16:creationId xmlns:a16="http://schemas.microsoft.com/office/drawing/2014/main" id="{3171B256-D368-49BE-80E5-F419BCB5BB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8" y="2087"/>
              <a:ext cx="56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i="1"/>
                <a:t>CMg</a:t>
              </a:r>
              <a:r>
                <a:rPr lang="it-IT" altLang="it-IT" i="1" baseline="-25000"/>
                <a:t>y</a:t>
              </a:r>
              <a:endParaRPr lang="it-IT" altLang="it-IT" i="1"/>
            </a:p>
          </p:txBody>
        </p:sp>
      </p:grpSp>
      <p:grpSp>
        <p:nvGrpSpPr>
          <p:cNvPr id="802861" name="Group 45">
            <a:extLst>
              <a:ext uri="{FF2B5EF4-FFF2-40B4-BE49-F238E27FC236}">
                <a16:creationId xmlns:a16="http://schemas.microsoft.com/office/drawing/2014/main" id="{383A86E0-C589-4353-A2D4-5FD741653F2E}"/>
              </a:ext>
            </a:extLst>
          </p:cNvPr>
          <p:cNvGrpSpPr>
            <a:grpSpLocks/>
          </p:cNvGrpSpPr>
          <p:nvPr/>
        </p:nvGrpSpPr>
        <p:grpSpPr bwMode="auto">
          <a:xfrm>
            <a:off x="1158875" y="2819400"/>
            <a:ext cx="7680325" cy="3644900"/>
            <a:chOff x="730" y="1776"/>
            <a:chExt cx="4838" cy="2296"/>
          </a:xfrm>
        </p:grpSpPr>
        <p:sp>
          <p:nvSpPr>
            <p:cNvPr id="70695" name="Text Box 30">
              <a:extLst>
                <a:ext uri="{FF2B5EF4-FFF2-40B4-BE49-F238E27FC236}">
                  <a16:creationId xmlns:a16="http://schemas.microsoft.com/office/drawing/2014/main" id="{1D18B8EB-34B3-49D2-A2F7-692CBB8662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9" y="3754"/>
              <a:ext cx="353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i="1" baseline="-25000"/>
                <a:t>x</a:t>
              </a:r>
              <a:endParaRPr lang="it-IT" altLang="it-IT" i="1"/>
            </a:p>
          </p:txBody>
        </p:sp>
        <p:sp>
          <p:nvSpPr>
            <p:cNvPr id="70696" name="Text Box 31">
              <a:extLst>
                <a:ext uri="{FF2B5EF4-FFF2-40B4-BE49-F238E27FC236}">
                  <a16:creationId xmlns:a16="http://schemas.microsoft.com/office/drawing/2014/main" id="{676A4D4F-D924-49B2-B42F-D023A10A1D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0" y="3749"/>
              <a:ext cx="334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i="1" baseline="-25000"/>
                <a:t>y</a:t>
              </a:r>
              <a:endParaRPr lang="it-IT" altLang="it-IT" i="1"/>
            </a:p>
          </p:txBody>
        </p:sp>
        <p:grpSp>
          <p:nvGrpSpPr>
            <p:cNvPr id="70697" name="Group 41">
              <a:extLst>
                <a:ext uri="{FF2B5EF4-FFF2-40B4-BE49-F238E27FC236}">
                  <a16:creationId xmlns:a16="http://schemas.microsoft.com/office/drawing/2014/main" id="{6EAE031A-56C4-4491-9A86-9EA043D4EF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0" y="1776"/>
              <a:ext cx="4838" cy="2296"/>
              <a:chOff x="730" y="1776"/>
              <a:chExt cx="4838" cy="2296"/>
            </a:xfrm>
          </p:grpSpPr>
          <p:sp>
            <p:nvSpPr>
              <p:cNvPr id="70698" name="Text Box 3">
                <a:extLst>
                  <a:ext uri="{FF2B5EF4-FFF2-40B4-BE49-F238E27FC236}">
                    <a16:creationId xmlns:a16="http://schemas.microsoft.com/office/drawing/2014/main" id="{B8B4D266-2131-4FB0-A582-FBE2F8EF11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63" y="3752"/>
                <a:ext cx="305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sz="2400" i="1" baseline="-25000"/>
                  <a:t>Q</a:t>
                </a:r>
              </a:p>
            </p:txBody>
          </p:sp>
          <p:sp>
            <p:nvSpPr>
              <p:cNvPr id="70699" name="Text Box 4">
                <a:extLst>
                  <a:ext uri="{FF2B5EF4-FFF2-40B4-BE49-F238E27FC236}">
                    <a16:creationId xmlns:a16="http://schemas.microsoft.com/office/drawing/2014/main" id="{13740390-276D-4689-A804-91FB6061DF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0" y="3746"/>
                <a:ext cx="353" cy="3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/>
                  <a:t>0</a:t>
                </a:r>
              </a:p>
            </p:txBody>
          </p:sp>
          <p:sp>
            <p:nvSpPr>
              <p:cNvPr id="70700" name="Text Box 5">
                <a:extLst>
                  <a:ext uri="{FF2B5EF4-FFF2-40B4-BE49-F238E27FC236}">
                    <a16:creationId xmlns:a16="http://schemas.microsoft.com/office/drawing/2014/main" id="{635F5C18-DE8E-4F43-AA0C-F6FE317C9F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5" y="1776"/>
                <a:ext cx="707" cy="2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i="1"/>
                  <a:t>p</a:t>
                </a:r>
              </a:p>
            </p:txBody>
          </p:sp>
          <p:sp>
            <p:nvSpPr>
              <p:cNvPr id="70701" name="Line 6">
                <a:extLst>
                  <a:ext uri="{FF2B5EF4-FFF2-40B4-BE49-F238E27FC236}">
                    <a16:creationId xmlns:a16="http://schemas.microsoft.com/office/drawing/2014/main" id="{67A77454-237A-4D43-A8C4-DD5973B524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4" y="3743"/>
                <a:ext cx="4485" cy="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702" name="Text Box 14">
                <a:extLst>
                  <a:ext uri="{FF2B5EF4-FFF2-40B4-BE49-F238E27FC236}">
                    <a16:creationId xmlns:a16="http://schemas.microsoft.com/office/drawing/2014/main" id="{956AE9EC-EED9-40FC-BF2F-A90DD147A5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9" y="1778"/>
                <a:ext cx="23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i="1"/>
                  <a:t>p</a:t>
                </a:r>
              </a:p>
            </p:txBody>
          </p:sp>
          <p:sp>
            <p:nvSpPr>
              <p:cNvPr id="70703" name="Text Box 15">
                <a:extLst>
                  <a:ext uri="{FF2B5EF4-FFF2-40B4-BE49-F238E27FC236}">
                    <a16:creationId xmlns:a16="http://schemas.microsoft.com/office/drawing/2014/main" id="{616488B5-FAE0-4250-A816-5A11FE260F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67" y="1778"/>
                <a:ext cx="70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i="1"/>
                  <a:t>p</a:t>
                </a:r>
              </a:p>
            </p:txBody>
          </p:sp>
          <p:sp>
            <p:nvSpPr>
              <p:cNvPr id="70704" name="Text Box 16">
                <a:extLst>
                  <a:ext uri="{FF2B5EF4-FFF2-40B4-BE49-F238E27FC236}">
                    <a16:creationId xmlns:a16="http://schemas.microsoft.com/office/drawing/2014/main" id="{18991BCF-5D4F-4B60-8065-29E07A38AF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09" y="1788"/>
                <a:ext cx="708" cy="2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/>
                  <a:t>(</a:t>
                </a:r>
                <a:r>
                  <a:rPr lang="it-IT" altLang="it-IT" i="1"/>
                  <a:t>x</a:t>
                </a:r>
                <a:r>
                  <a:rPr lang="it-IT" altLang="it-IT"/>
                  <a:t>)</a:t>
                </a:r>
                <a:endParaRPr lang="it-IT" altLang="it-IT" i="1"/>
              </a:p>
            </p:txBody>
          </p:sp>
          <p:sp>
            <p:nvSpPr>
              <p:cNvPr id="70705" name="Text Box 17">
                <a:extLst>
                  <a:ext uri="{FF2B5EF4-FFF2-40B4-BE49-F238E27FC236}">
                    <a16:creationId xmlns:a16="http://schemas.microsoft.com/office/drawing/2014/main" id="{73F7FE6E-2574-4E4B-8A11-FE5BC14DE5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1788"/>
                <a:ext cx="707" cy="2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/>
                  <a:t>(</a:t>
                </a:r>
                <a:r>
                  <a:rPr lang="it-IT" altLang="it-IT" i="1"/>
                  <a:t>y</a:t>
                </a:r>
                <a:r>
                  <a:rPr lang="it-IT" altLang="it-IT"/>
                  <a:t>)</a:t>
                </a:r>
                <a:endParaRPr lang="it-IT" altLang="it-IT" i="1"/>
              </a:p>
            </p:txBody>
          </p:sp>
          <p:sp>
            <p:nvSpPr>
              <p:cNvPr id="70706" name="Line 37">
                <a:extLst>
                  <a:ext uri="{FF2B5EF4-FFF2-40B4-BE49-F238E27FC236}">
                    <a16:creationId xmlns:a16="http://schemas.microsoft.com/office/drawing/2014/main" id="{5142FBDD-F02E-4F06-930F-5F40E7C114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41" y="1794"/>
                <a:ext cx="0" cy="194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707" name="Line 38">
                <a:extLst>
                  <a:ext uri="{FF2B5EF4-FFF2-40B4-BE49-F238E27FC236}">
                    <a16:creationId xmlns:a16="http://schemas.microsoft.com/office/drawing/2014/main" id="{6B0E0010-EB3A-49C8-838D-4D8129E2AC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1" y="1793"/>
                <a:ext cx="0" cy="194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708" name="Line 39">
                <a:extLst>
                  <a:ext uri="{FF2B5EF4-FFF2-40B4-BE49-F238E27FC236}">
                    <a16:creationId xmlns:a16="http://schemas.microsoft.com/office/drawing/2014/main" id="{5CF7BB47-88C6-4EC5-9789-17D2B7DF35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52" y="1793"/>
                <a:ext cx="0" cy="194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02877" name="Group 61">
            <a:extLst>
              <a:ext uri="{FF2B5EF4-FFF2-40B4-BE49-F238E27FC236}">
                <a16:creationId xmlns:a16="http://schemas.microsoft.com/office/drawing/2014/main" id="{2C3888B5-28D9-4089-9EEE-AA708CFB98BA}"/>
              </a:ext>
            </a:extLst>
          </p:cNvPr>
          <p:cNvGrpSpPr>
            <a:grpSpLocks/>
          </p:cNvGrpSpPr>
          <p:nvPr/>
        </p:nvGrpSpPr>
        <p:grpSpPr bwMode="auto">
          <a:xfrm>
            <a:off x="7961313" y="4191000"/>
            <a:ext cx="1219200" cy="2693988"/>
            <a:chOff x="5015" y="2640"/>
            <a:chExt cx="768" cy="1697"/>
          </a:xfrm>
        </p:grpSpPr>
        <p:sp>
          <p:nvSpPr>
            <p:cNvPr id="70690" name="Text Box 34">
              <a:extLst>
                <a:ext uri="{FF2B5EF4-FFF2-40B4-BE49-F238E27FC236}">
                  <a16:creationId xmlns:a16="http://schemas.microsoft.com/office/drawing/2014/main" id="{FC190FFC-C4E3-4B54-8F56-72E494BC75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4" y="2640"/>
              <a:ext cx="304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B</a:t>
              </a:r>
            </a:p>
          </p:txBody>
        </p:sp>
        <p:grpSp>
          <p:nvGrpSpPr>
            <p:cNvPr id="70691" name="Group 55">
              <a:extLst>
                <a:ext uri="{FF2B5EF4-FFF2-40B4-BE49-F238E27FC236}">
                  <a16:creationId xmlns:a16="http://schemas.microsoft.com/office/drawing/2014/main" id="{9B983487-7F7A-41DD-8554-E227A94E10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5" y="2752"/>
              <a:ext cx="768" cy="1585"/>
              <a:chOff x="5015" y="2752"/>
              <a:chExt cx="768" cy="1585"/>
            </a:xfrm>
          </p:grpSpPr>
          <p:sp>
            <p:nvSpPr>
              <p:cNvPr id="70692" name="Text Box 7">
                <a:extLst>
                  <a:ext uri="{FF2B5EF4-FFF2-40B4-BE49-F238E27FC236}">
                    <a16:creationId xmlns:a16="http://schemas.microsoft.com/office/drawing/2014/main" id="{86D8C525-78E4-45D6-9317-BE852C20EB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15" y="3924"/>
                <a:ext cx="768" cy="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altLang="it-IT" i="1"/>
                  <a:t>Q</a:t>
                </a:r>
                <a:r>
                  <a:rPr lang="it-IT" altLang="it-IT">
                    <a:sym typeface="Symbol" panose="05050102010706020507" pitchFamily="18" charset="2"/>
                  </a:rPr>
                  <a:t>=</a:t>
                </a:r>
                <a:r>
                  <a:rPr lang="it-IT" altLang="it-IT" i="1">
                    <a:sym typeface="Symbol" panose="05050102010706020507" pitchFamily="18" charset="2"/>
                  </a:rPr>
                  <a:t>q’</a:t>
                </a:r>
                <a:r>
                  <a:rPr lang="it-IT" altLang="it-IT" i="1" baseline="-25000">
                    <a:sym typeface="Symbol" panose="05050102010706020507" pitchFamily="18" charset="2"/>
                  </a:rPr>
                  <a:t>x</a:t>
                </a:r>
                <a:r>
                  <a:rPr lang="it-IT" altLang="it-IT">
                    <a:sym typeface="Symbol" panose="05050102010706020507" pitchFamily="18" charset="2"/>
                  </a:rPr>
                  <a:t> + </a:t>
                </a:r>
                <a:r>
                  <a:rPr lang="it-IT" altLang="it-IT" i="1">
                    <a:sym typeface="Symbol" panose="05050102010706020507" pitchFamily="18" charset="2"/>
                  </a:rPr>
                  <a:t>q’</a:t>
                </a:r>
                <a:r>
                  <a:rPr lang="it-IT" altLang="it-IT" i="1" baseline="-25000">
                    <a:sym typeface="Symbol" panose="05050102010706020507" pitchFamily="18" charset="2"/>
                  </a:rPr>
                  <a:t>y</a:t>
                </a:r>
                <a:endParaRPr lang="it-IT" altLang="it-IT" i="1" baseline="-25000"/>
              </a:p>
            </p:txBody>
          </p:sp>
          <p:sp>
            <p:nvSpPr>
              <p:cNvPr id="70693" name="Line 28">
                <a:extLst>
                  <a:ext uri="{FF2B5EF4-FFF2-40B4-BE49-F238E27FC236}">
                    <a16:creationId xmlns:a16="http://schemas.microsoft.com/office/drawing/2014/main" id="{038003B1-307F-4A69-A76D-2A0309A54C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4" y="2752"/>
                <a:ext cx="0" cy="99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694" name="Line 54">
                <a:extLst>
                  <a:ext uri="{FF2B5EF4-FFF2-40B4-BE49-F238E27FC236}">
                    <a16:creationId xmlns:a16="http://schemas.microsoft.com/office/drawing/2014/main" id="{CA7D0B76-27A0-4121-86EA-2B789612D4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48" y="379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02880" name="Group 64">
            <a:extLst>
              <a:ext uri="{FF2B5EF4-FFF2-40B4-BE49-F238E27FC236}">
                <a16:creationId xmlns:a16="http://schemas.microsoft.com/office/drawing/2014/main" id="{5F020BDA-E06A-41BC-92C8-96F2DB99D399}"/>
              </a:ext>
            </a:extLst>
          </p:cNvPr>
          <p:cNvGrpSpPr>
            <a:grpSpLocks/>
          </p:cNvGrpSpPr>
          <p:nvPr/>
        </p:nvGrpSpPr>
        <p:grpSpPr bwMode="auto">
          <a:xfrm>
            <a:off x="6804025" y="2681288"/>
            <a:ext cx="1970088" cy="2457450"/>
            <a:chOff x="4286" y="1689"/>
            <a:chExt cx="1241" cy="1548"/>
          </a:xfrm>
        </p:grpSpPr>
        <p:grpSp>
          <p:nvGrpSpPr>
            <p:cNvPr id="70686" name="Group 62">
              <a:extLst>
                <a:ext uri="{FF2B5EF4-FFF2-40B4-BE49-F238E27FC236}">
                  <a16:creationId xmlns:a16="http://schemas.microsoft.com/office/drawing/2014/main" id="{5F4BBCBA-38DD-40F6-BB2C-EDD89A9E0C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7" y="2139"/>
              <a:ext cx="1000" cy="1098"/>
              <a:chOff x="4527" y="2139"/>
              <a:chExt cx="1000" cy="1098"/>
            </a:xfrm>
          </p:grpSpPr>
          <p:sp>
            <p:nvSpPr>
              <p:cNvPr id="70688" name="Freeform 29">
                <a:extLst>
                  <a:ext uri="{FF2B5EF4-FFF2-40B4-BE49-F238E27FC236}">
                    <a16:creationId xmlns:a16="http://schemas.microsoft.com/office/drawing/2014/main" id="{1723C8B8-0E1F-4CCF-BB7E-295026CC38BA}"/>
                  </a:ext>
                </a:extLst>
              </p:cNvPr>
              <p:cNvSpPr>
                <a:spLocks/>
              </p:cNvSpPr>
              <p:nvPr/>
            </p:nvSpPr>
            <p:spPr bwMode="auto">
              <a:xfrm rot="161809">
                <a:off x="4527" y="2199"/>
                <a:ext cx="879" cy="1038"/>
              </a:xfrm>
              <a:custGeom>
                <a:avLst/>
                <a:gdLst>
                  <a:gd name="T0" fmla="*/ 0 w 1335"/>
                  <a:gd name="T1" fmla="*/ 1038 h 1725"/>
                  <a:gd name="T2" fmla="*/ 425 w 1335"/>
                  <a:gd name="T3" fmla="*/ 794 h 1725"/>
                  <a:gd name="T4" fmla="*/ 879 w 1335"/>
                  <a:gd name="T5" fmla="*/ 0 h 17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35" h="1725">
                    <a:moveTo>
                      <a:pt x="0" y="1725"/>
                    </a:moveTo>
                    <a:cubicBezTo>
                      <a:pt x="211" y="1666"/>
                      <a:pt x="422" y="1608"/>
                      <a:pt x="645" y="1320"/>
                    </a:cubicBezTo>
                    <a:cubicBezTo>
                      <a:pt x="868" y="1032"/>
                      <a:pt x="1101" y="516"/>
                      <a:pt x="1335" y="0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689" name="Text Box 32">
                <a:extLst>
                  <a:ext uri="{FF2B5EF4-FFF2-40B4-BE49-F238E27FC236}">
                    <a16:creationId xmlns:a16="http://schemas.microsoft.com/office/drawing/2014/main" id="{96D26407-B85F-42A2-A6AA-11FFB5CAB7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44" y="2139"/>
                <a:ext cx="383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S</a:t>
                </a:r>
              </a:p>
            </p:txBody>
          </p:sp>
        </p:grpSp>
        <p:sp>
          <p:nvSpPr>
            <p:cNvPr id="70687" name="Text Box 63">
              <a:extLst>
                <a:ext uri="{FF2B5EF4-FFF2-40B4-BE49-F238E27FC236}">
                  <a16:creationId xmlns:a16="http://schemas.microsoft.com/office/drawing/2014/main" id="{DFB95B9C-2300-47E6-8739-24DE4EA45A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6" y="1689"/>
              <a:ext cx="1225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t-IT"/>
                <a:t>Curva di offerta dell’industria</a:t>
              </a:r>
            </a:p>
          </p:txBody>
        </p:sp>
      </p:grpSp>
      <p:grpSp>
        <p:nvGrpSpPr>
          <p:cNvPr id="802882" name="Group 66">
            <a:extLst>
              <a:ext uri="{FF2B5EF4-FFF2-40B4-BE49-F238E27FC236}">
                <a16:creationId xmlns:a16="http://schemas.microsoft.com/office/drawing/2014/main" id="{5F1101BD-6213-4988-BD73-6ECA712EA51C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2843213"/>
            <a:ext cx="1970087" cy="2457450"/>
            <a:chOff x="4286" y="1689"/>
            <a:chExt cx="1241" cy="1548"/>
          </a:xfrm>
        </p:grpSpPr>
        <p:grpSp>
          <p:nvGrpSpPr>
            <p:cNvPr id="70682" name="Group 67">
              <a:extLst>
                <a:ext uri="{FF2B5EF4-FFF2-40B4-BE49-F238E27FC236}">
                  <a16:creationId xmlns:a16="http://schemas.microsoft.com/office/drawing/2014/main" id="{DB75751D-4C6A-4E03-9BA4-5EC083F4C0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7" y="2139"/>
              <a:ext cx="1000" cy="1098"/>
              <a:chOff x="4527" y="2139"/>
              <a:chExt cx="1000" cy="1098"/>
            </a:xfrm>
          </p:grpSpPr>
          <p:sp>
            <p:nvSpPr>
              <p:cNvPr id="70684" name="Freeform 68">
                <a:extLst>
                  <a:ext uri="{FF2B5EF4-FFF2-40B4-BE49-F238E27FC236}">
                    <a16:creationId xmlns:a16="http://schemas.microsoft.com/office/drawing/2014/main" id="{1009E312-6648-40CF-9AAA-61841876422A}"/>
                  </a:ext>
                </a:extLst>
              </p:cNvPr>
              <p:cNvSpPr>
                <a:spLocks/>
              </p:cNvSpPr>
              <p:nvPr/>
            </p:nvSpPr>
            <p:spPr bwMode="auto">
              <a:xfrm rot="161809">
                <a:off x="4527" y="2199"/>
                <a:ext cx="879" cy="1038"/>
              </a:xfrm>
              <a:custGeom>
                <a:avLst/>
                <a:gdLst>
                  <a:gd name="T0" fmla="*/ 0 w 1335"/>
                  <a:gd name="T1" fmla="*/ 1038 h 1725"/>
                  <a:gd name="T2" fmla="*/ 425 w 1335"/>
                  <a:gd name="T3" fmla="*/ 794 h 1725"/>
                  <a:gd name="T4" fmla="*/ 879 w 1335"/>
                  <a:gd name="T5" fmla="*/ 0 h 17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35" h="1725">
                    <a:moveTo>
                      <a:pt x="0" y="1725"/>
                    </a:moveTo>
                    <a:cubicBezTo>
                      <a:pt x="211" y="1666"/>
                      <a:pt x="422" y="1608"/>
                      <a:pt x="645" y="1320"/>
                    </a:cubicBezTo>
                    <a:cubicBezTo>
                      <a:pt x="868" y="1032"/>
                      <a:pt x="1101" y="516"/>
                      <a:pt x="1335" y="0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685" name="Text Box 69">
                <a:extLst>
                  <a:ext uri="{FF2B5EF4-FFF2-40B4-BE49-F238E27FC236}">
                    <a16:creationId xmlns:a16="http://schemas.microsoft.com/office/drawing/2014/main" id="{C3C4CDC5-53F8-4E77-8C1D-1A14E2A156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44" y="2139"/>
                <a:ext cx="383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S’</a:t>
                </a:r>
              </a:p>
            </p:txBody>
          </p:sp>
        </p:grpSp>
        <p:sp>
          <p:nvSpPr>
            <p:cNvPr id="70683" name="Text Box 70">
              <a:extLst>
                <a:ext uri="{FF2B5EF4-FFF2-40B4-BE49-F238E27FC236}">
                  <a16:creationId xmlns:a16="http://schemas.microsoft.com/office/drawing/2014/main" id="{BA6F522E-84E2-4BDD-8B78-651221957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6" y="1689"/>
              <a:ext cx="122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t-IT"/>
            </a:p>
          </p:txBody>
        </p:sp>
      </p:grpSp>
      <p:grpSp>
        <p:nvGrpSpPr>
          <p:cNvPr id="802895" name="Group 79">
            <a:extLst>
              <a:ext uri="{FF2B5EF4-FFF2-40B4-BE49-F238E27FC236}">
                <a16:creationId xmlns:a16="http://schemas.microsoft.com/office/drawing/2014/main" id="{D74C94D9-8E4E-4046-88A8-584C03205617}"/>
              </a:ext>
            </a:extLst>
          </p:cNvPr>
          <p:cNvGrpSpPr>
            <a:grpSpLocks/>
          </p:cNvGrpSpPr>
          <p:nvPr/>
        </p:nvGrpSpPr>
        <p:grpSpPr bwMode="auto">
          <a:xfrm>
            <a:off x="6516688" y="3284538"/>
            <a:ext cx="2376487" cy="1657350"/>
            <a:chOff x="4105" y="2069"/>
            <a:chExt cx="1497" cy="1044"/>
          </a:xfrm>
        </p:grpSpPr>
        <p:sp>
          <p:nvSpPr>
            <p:cNvPr id="70674" name="Line 74">
              <a:extLst>
                <a:ext uri="{FF2B5EF4-FFF2-40B4-BE49-F238E27FC236}">
                  <a16:creationId xmlns:a16="http://schemas.microsoft.com/office/drawing/2014/main" id="{464527FC-78EC-4C4E-B39C-60A418E9BE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3" y="2432"/>
              <a:ext cx="77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70675" name="Group 78">
              <a:extLst>
                <a:ext uri="{FF2B5EF4-FFF2-40B4-BE49-F238E27FC236}">
                  <a16:creationId xmlns:a16="http://schemas.microsoft.com/office/drawing/2014/main" id="{6D85C420-D79C-4BF7-851F-7ED0BF3F97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5" y="2069"/>
              <a:ext cx="1497" cy="1044"/>
              <a:chOff x="4105" y="2069"/>
              <a:chExt cx="1497" cy="1044"/>
            </a:xfrm>
          </p:grpSpPr>
          <p:sp>
            <p:nvSpPr>
              <p:cNvPr id="70676" name="Line 71">
                <a:extLst>
                  <a:ext uri="{FF2B5EF4-FFF2-40B4-BE49-F238E27FC236}">
                    <a16:creationId xmlns:a16="http://schemas.microsoft.com/office/drawing/2014/main" id="{B890FAB6-9B3D-4504-9FFE-892798D63D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0" y="3113"/>
                <a:ext cx="45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677" name="Line 72">
                <a:extLst>
                  <a:ext uri="{FF2B5EF4-FFF2-40B4-BE49-F238E27FC236}">
                    <a16:creationId xmlns:a16="http://schemas.microsoft.com/office/drawing/2014/main" id="{B302371C-AD26-41C0-AD77-FEFAAEB2DD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10" y="2750"/>
                <a:ext cx="446" cy="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678" name="Line 73">
                <a:extLst>
                  <a:ext uri="{FF2B5EF4-FFF2-40B4-BE49-F238E27FC236}">
                    <a16:creationId xmlns:a16="http://schemas.microsoft.com/office/drawing/2014/main" id="{B75057B1-A108-41FB-9064-C2D582BE55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8" y="2432"/>
                <a:ext cx="499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679" name="Text Box 75">
                <a:extLst>
                  <a:ext uri="{FF2B5EF4-FFF2-40B4-BE49-F238E27FC236}">
                    <a16:creationId xmlns:a16="http://schemas.microsoft.com/office/drawing/2014/main" id="{09E37675-BD29-4CA8-9632-0E57D39E2C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5" y="2069"/>
                <a:ext cx="771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it-IT"/>
                  <a:t>Un’impresa in più (</a:t>
                </a:r>
                <a:r>
                  <a:rPr lang="en-US" altLang="it-IT" i="1"/>
                  <a:t>z</a:t>
                </a:r>
                <a:r>
                  <a:rPr lang="en-US" altLang="it-IT"/>
                  <a:t>)</a:t>
                </a:r>
              </a:p>
            </p:txBody>
          </p:sp>
          <p:sp>
            <p:nvSpPr>
              <p:cNvPr id="70680" name="Text Box 76">
                <a:extLst>
                  <a:ext uri="{FF2B5EF4-FFF2-40B4-BE49-F238E27FC236}">
                    <a16:creationId xmlns:a16="http://schemas.microsoft.com/office/drawing/2014/main" id="{74AD10F7-29F9-46E9-AF96-772F2A097B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1" y="2886"/>
                <a:ext cx="227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t-IT" i="1"/>
                  <a:t>q</a:t>
                </a:r>
                <a:r>
                  <a:rPr lang="en-US" altLang="it-IT" i="1" baseline="-25000"/>
                  <a:t>z</a:t>
                </a:r>
              </a:p>
            </p:txBody>
          </p:sp>
          <p:sp>
            <p:nvSpPr>
              <p:cNvPr id="70681" name="Text Box 77">
                <a:extLst>
                  <a:ext uri="{FF2B5EF4-FFF2-40B4-BE49-F238E27FC236}">
                    <a16:creationId xmlns:a16="http://schemas.microsoft.com/office/drawing/2014/main" id="{6A3B7323-D2D9-4F8D-837C-476A28E1B0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4" y="2478"/>
                <a:ext cx="318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t-IT" i="1"/>
                  <a:t>q’</a:t>
                </a:r>
                <a:r>
                  <a:rPr lang="en-US" altLang="it-IT" i="1" baseline="-25000"/>
                  <a:t>z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2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2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2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2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2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2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2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2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2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2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2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2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2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2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2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2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2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2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02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02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02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02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egnaposto numero diapositiva 3">
            <a:extLst>
              <a:ext uri="{FF2B5EF4-FFF2-40B4-BE49-F238E27FC236}">
                <a16:creationId xmlns:a16="http://schemas.microsoft.com/office/drawing/2014/main" id="{9F8751D2-7B15-4837-AB56-8F93C624DB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7EF7727A-9906-4E97-8DE7-65491004502D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25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36274077-55F1-4A37-8E8A-EA79BF37B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1.iii) Curva di offerta e di domanda dell’industria: il prezzo di equilibrio nel breve periodo</a:t>
            </a:r>
          </a:p>
        </p:txBody>
      </p:sp>
      <p:sp>
        <p:nvSpPr>
          <p:cNvPr id="876547" name="Rectangle 3">
            <a:extLst>
              <a:ext uri="{FF2B5EF4-FFF2-40B4-BE49-F238E27FC236}">
                <a16:creationId xmlns:a16="http://schemas.microsoft.com/office/drawing/2014/main" id="{9129500B-F0E8-4F9A-90DD-274842D1F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2205038"/>
            <a:ext cx="7273925" cy="447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90000"/>
              </a:lnSpc>
              <a:buClr>
                <a:srgbClr val="FF5050"/>
              </a:buClr>
            </a:pPr>
            <a:r>
              <a:rPr lang="en-US" altLang="it-IT" sz="2000" b="1">
                <a:solidFill>
                  <a:srgbClr val="FF5050"/>
                </a:solidFill>
              </a:rPr>
              <a:t>Prezzo di equilibrio</a:t>
            </a:r>
            <a:r>
              <a:rPr lang="en-US" altLang="it-IT" sz="2000">
                <a:solidFill>
                  <a:srgbClr val="FF5050"/>
                </a:solidFill>
              </a:rPr>
              <a:t>:</a:t>
            </a:r>
            <a:r>
              <a:rPr lang="en-US" altLang="it-IT" sz="2000"/>
              <a:t> valore di </a:t>
            </a:r>
            <a:r>
              <a:rPr lang="en-US" altLang="it-IT" sz="2000" b="1" i="1"/>
              <a:t>p</a:t>
            </a:r>
            <a:r>
              <a:rPr lang="en-US" altLang="it-IT" sz="2000"/>
              <a:t>,</a:t>
            </a:r>
            <a:r>
              <a:rPr lang="en-US" altLang="it-IT" sz="2000" b="1" i="1"/>
              <a:t> </a:t>
            </a:r>
            <a:r>
              <a:rPr lang="en-US" altLang="it-IT" sz="2000" b="1" i="1">
                <a:solidFill>
                  <a:srgbClr val="996600"/>
                </a:solidFill>
              </a:rPr>
              <a:t>p*</a:t>
            </a:r>
            <a:r>
              <a:rPr lang="en-US" altLang="it-IT" sz="2000"/>
              <a:t>, per cui </a:t>
            </a:r>
            <a:r>
              <a:rPr lang="en-US" altLang="it-IT" sz="2000" b="1" i="1"/>
              <a:t>D</a:t>
            </a:r>
            <a:r>
              <a:rPr lang="en-US" altLang="it-IT" sz="2000"/>
              <a:t> (Figura 20 Cap.3) è uguale </a:t>
            </a:r>
            <a:r>
              <a:rPr lang="en-US" altLang="it-IT" sz="2000" b="1" i="1"/>
              <a:t>S</a:t>
            </a:r>
            <a:r>
              <a:rPr lang="en-US" altLang="it-IT" sz="2000"/>
              <a:t> (Figura 6, Cap.6)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FF5050"/>
              </a:buClr>
            </a:pPr>
            <a:endParaRPr lang="en-US" altLang="it-IT" sz="2000"/>
          </a:p>
          <a:p>
            <a:pPr marL="412750" indent="-412750" eaLnBrk="1" hangingPunct="1">
              <a:lnSpc>
                <a:spcPct val="90000"/>
              </a:lnSpc>
              <a:buClr>
                <a:srgbClr val="FF5050"/>
              </a:buClr>
            </a:pPr>
            <a:r>
              <a:rPr lang="en-US" altLang="it-IT" sz="2000" b="1" i="1">
                <a:solidFill>
                  <a:srgbClr val="996600"/>
                </a:solidFill>
                <a:sym typeface="Wingdings 3" panose="05040102010807070707" pitchFamily="18" charset="2"/>
              </a:rPr>
              <a:t>Q* </a:t>
            </a:r>
            <a:r>
              <a:rPr lang="en-US" altLang="it-IT" sz="2000">
                <a:sym typeface="Wingdings 3" panose="05040102010807070707" pitchFamily="18" charset="2"/>
              </a:rPr>
              <a:t>corrispondente a</a:t>
            </a:r>
            <a:r>
              <a:rPr lang="en-US" altLang="it-IT" sz="2000" b="1" i="1">
                <a:solidFill>
                  <a:srgbClr val="996600"/>
                </a:solidFill>
                <a:sym typeface="Wingdings 3" panose="05040102010807070707" pitchFamily="18" charset="2"/>
              </a:rPr>
              <a:t> p*</a:t>
            </a:r>
            <a:r>
              <a:rPr lang="en-US" altLang="it-IT" sz="2000">
                <a:sym typeface="Wingdings 3" panose="05040102010807070707" pitchFamily="18" charset="2"/>
              </a:rPr>
              <a:t>: </a:t>
            </a:r>
            <a:r>
              <a:rPr lang="en-US" altLang="it-IT" sz="2000" b="1">
                <a:solidFill>
                  <a:srgbClr val="FF5050"/>
                </a:solidFill>
                <a:sym typeface="Wingdings 3" panose="05040102010807070707" pitchFamily="18" charset="2"/>
              </a:rPr>
              <a:t>quantità di equilibrio per il mercato </a:t>
            </a:r>
            <a:r>
              <a:rPr lang="en-US" altLang="it-IT" sz="2000">
                <a:sym typeface="Wingdings 3" panose="05040102010807070707" pitchFamily="18" charset="2"/>
              </a:rPr>
              <a:t>(“</a:t>
            </a:r>
            <a:r>
              <a:rPr lang="en-US" altLang="it-IT" sz="2000" i="1">
                <a:sym typeface="Wingdings 3" panose="05040102010807070707" pitchFamily="18" charset="2"/>
              </a:rPr>
              <a:t>market-clearing” e “ottimo-stabile”</a:t>
            </a:r>
            <a:r>
              <a:rPr lang="en-US" altLang="it-IT" sz="2000">
                <a:sym typeface="Wingdings 3" panose="05040102010807070707" pitchFamily="18" charset="2"/>
              </a:rPr>
              <a:t>)</a:t>
            </a:r>
            <a:r>
              <a:rPr lang="en-US" altLang="it-IT" sz="2000"/>
              <a:t>   </a:t>
            </a:r>
          </a:p>
          <a:p>
            <a:pPr marL="412750" indent="-412750" eaLnBrk="1" hangingPunct="1">
              <a:lnSpc>
                <a:spcPct val="90000"/>
              </a:lnSpc>
            </a:pPr>
            <a:endParaRPr lang="en-US" altLang="it-IT" sz="2000"/>
          </a:p>
          <a:p>
            <a:pPr marL="412750" indent="-412750" eaLnBrk="1" hangingPunct="1">
              <a:lnSpc>
                <a:spcPct val="90000"/>
              </a:lnSpc>
            </a:pPr>
            <a:endParaRPr lang="en-US" altLang="it-IT" sz="2000"/>
          </a:p>
          <a:p>
            <a:pPr marL="412750" indent="-412750" eaLnBrk="1" hangingPunct="1">
              <a:lnSpc>
                <a:spcPct val="90000"/>
              </a:lnSpc>
              <a:buClr>
                <a:srgbClr val="006600"/>
              </a:buClr>
            </a:pPr>
            <a:r>
              <a:rPr lang="en-US" altLang="it-IT" sz="2000" b="1">
                <a:solidFill>
                  <a:srgbClr val="006600"/>
                </a:solidFill>
                <a:sym typeface="Wingdings 3" panose="05040102010807070707" pitchFamily="18" charset="2"/>
              </a:rPr>
              <a:t>Attenzione 1:</a:t>
            </a:r>
            <a:r>
              <a:rPr lang="en-US" altLang="it-IT" sz="2000" b="1">
                <a:solidFill>
                  <a:srgbClr val="FF5050"/>
                </a:solidFill>
                <a:sym typeface="Wingdings 3" panose="05040102010807070707" pitchFamily="18" charset="2"/>
              </a:rPr>
              <a:t> </a:t>
            </a:r>
            <a:r>
              <a:rPr lang="en-US" altLang="it-IT" sz="2000">
                <a:sym typeface="Wingdings 3" panose="05040102010807070707" pitchFamily="18" charset="2"/>
              </a:rPr>
              <a:t>in corrispondenza di </a:t>
            </a:r>
            <a:r>
              <a:rPr lang="en-US" altLang="it-IT" sz="2000" b="1" i="1">
                <a:solidFill>
                  <a:srgbClr val="FF5050"/>
                </a:solidFill>
                <a:sym typeface="Wingdings 3" panose="05040102010807070707" pitchFamily="18" charset="2"/>
              </a:rPr>
              <a:t>p*</a:t>
            </a:r>
            <a:r>
              <a:rPr lang="en-US" altLang="it-IT" sz="2000">
                <a:sym typeface="Wingdings 3" panose="05040102010807070707" pitchFamily="18" charset="2"/>
              </a:rPr>
              <a:t>, tutte le imprese massimizzano </a:t>
            </a:r>
            <a:r>
              <a:rPr lang="en-US" altLang="it-IT" sz="2000">
                <a:latin typeface="Symbol" panose="05050102010706020507" pitchFamily="18" charset="2"/>
                <a:sym typeface="Wingdings 3" panose="05040102010807070707" pitchFamily="18" charset="2"/>
              </a:rPr>
              <a:t>P</a:t>
            </a:r>
            <a:r>
              <a:rPr lang="en-US" altLang="it-IT" sz="2000">
                <a:sym typeface="Wingdings 3" panose="05040102010807070707" pitchFamily="18" charset="2"/>
              </a:rPr>
              <a:t>, ma non tutte hanno </a:t>
            </a:r>
            <a:r>
              <a:rPr lang="en-US" altLang="it-IT" sz="2000">
                <a:latin typeface="Symbol" panose="05050102010706020507" pitchFamily="18" charset="2"/>
                <a:sym typeface="Wingdings 3" panose="05040102010807070707" pitchFamily="18" charset="2"/>
              </a:rPr>
              <a:t>P</a:t>
            </a:r>
            <a:r>
              <a:rPr lang="en-US" altLang="it-IT" sz="2000">
                <a:sym typeface="Wingdings 3" panose="05040102010807070707" pitchFamily="18" charset="2"/>
              </a:rPr>
              <a:t> positivo … Figura 7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FF5050"/>
              </a:buClr>
            </a:pPr>
            <a:endParaRPr lang="en-US" altLang="it-IT" sz="2000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90000"/>
              </a:lnSpc>
              <a:buClr>
                <a:srgbClr val="006600"/>
              </a:buClr>
            </a:pPr>
            <a:r>
              <a:rPr lang="en-US" altLang="it-IT" sz="2000" b="1">
                <a:solidFill>
                  <a:srgbClr val="006600"/>
                </a:solidFill>
                <a:sym typeface="Wingdings 3" panose="05040102010807070707" pitchFamily="18" charset="2"/>
              </a:rPr>
              <a:t>Attenzione 2:</a:t>
            </a:r>
            <a:r>
              <a:rPr lang="en-US" altLang="it-IT" sz="2000">
                <a:sym typeface="Wingdings 3" panose="05040102010807070707" pitchFamily="18" charset="2"/>
              </a:rPr>
              <a:t> differenziali di </a:t>
            </a:r>
            <a:r>
              <a:rPr lang="en-US" altLang="it-IT" sz="2000">
                <a:latin typeface="Symbol" panose="05050102010706020507" pitchFamily="18" charset="2"/>
                <a:sym typeface="Wingdings 3" panose="05040102010807070707" pitchFamily="18" charset="2"/>
              </a:rPr>
              <a:t>P</a:t>
            </a:r>
            <a:r>
              <a:rPr lang="en-US" altLang="it-IT" sz="2000">
                <a:sym typeface="Wingdings 3" panose="05040102010807070707" pitchFamily="18" charset="2"/>
              </a:rPr>
              <a:t> tra le imprese </a:t>
            </a:r>
            <a:r>
              <a:rPr lang="en-US" altLang="it-IT" sz="2000" b="1">
                <a:sym typeface="Wingdings 3" panose="05040102010807070707" pitchFamily="18" charset="2"/>
              </a:rPr>
              <a:t>solo nel breve periodo</a:t>
            </a:r>
            <a:r>
              <a:rPr lang="en-US" altLang="it-IT" sz="2000">
                <a:sym typeface="Wingdings 3" panose="05040102010807070707" pitchFamily="18" charset="2"/>
              </a:rPr>
              <a:t> (es. un brevetto)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7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7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7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7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egnaposto numero diapositiva 3">
            <a:extLst>
              <a:ext uri="{FF2B5EF4-FFF2-40B4-BE49-F238E27FC236}">
                <a16:creationId xmlns:a16="http://schemas.microsoft.com/office/drawing/2014/main" id="{52CE3A4D-818B-4123-85FD-7EAC49EC87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7F29CE36-64C0-4F4F-A0D1-F2C92FB1E14E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26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1E5D9C39-1579-4611-8300-25CFB16C4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Figura 7 </a:t>
            </a:r>
            <a:r>
              <a:rPr lang="it-IT" altLang="it-IT" sz="2000"/>
              <a:t>–</a:t>
            </a:r>
            <a:r>
              <a:rPr lang="it-IT" altLang="it-IT"/>
              <a:t> </a:t>
            </a:r>
            <a:r>
              <a:rPr lang="it-IT" altLang="it-IT">
                <a:cs typeface="Times New Roman" panose="02020603050405020304" pitchFamily="18" charset="0"/>
              </a:rPr>
              <a:t>L’equilibrio di breve periodo dell’industria </a:t>
            </a:r>
            <a:endParaRPr lang="en-GB" altLang="it-IT">
              <a:cs typeface="Times New Roman" panose="02020603050405020304" pitchFamily="18" charset="0"/>
            </a:endParaRPr>
          </a:p>
        </p:txBody>
      </p:sp>
      <p:grpSp>
        <p:nvGrpSpPr>
          <p:cNvPr id="804923" name="Group 59">
            <a:extLst>
              <a:ext uri="{FF2B5EF4-FFF2-40B4-BE49-F238E27FC236}">
                <a16:creationId xmlns:a16="http://schemas.microsoft.com/office/drawing/2014/main" id="{66A613D7-341F-4A7C-965B-7AA56ACDFECB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582988"/>
            <a:ext cx="7672388" cy="536575"/>
            <a:chOff x="576" y="2257"/>
            <a:chExt cx="4833" cy="338"/>
          </a:xfrm>
        </p:grpSpPr>
        <p:sp>
          <p:nvSpPr>
            <p:cNvPr id="74819" name="Text Box 4">
              <a:extLst>
                <a:ext uri="{FF2B5EF4-FFF2-40B4-BE49-F238E27FC236}">
                  <a16:creationId xmlns:a16="http://schemas.microsoft.com/office/drawing/2014/main" id="{A30BB46D-D86B-4169-8DEE-A557F341C6B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76" y="2257"/>
              <a:ext cx="329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>
                  <a:solidFill>
                    <a:srgbClr val="FF5050"/>
                  </a:solidFill>
                </a:rPr>
                <a:t>p</a:t>
              </a:r>
              <a:r>
                <a:rPr lang="it-IT" altLang="it-IT" baseline="30000">
                  <a:solidFill>
                    <a:srgbClr val="FF5050"/>
                  </a:solidFill>
                </a:rPr>
                <a:t>*</a:t>
              </a:r>
              <a:endParaRPr lang="it-IT" altLang="it-IT" i="1">
                <a:solidFill>
                  <a:srgbClr val="FF5050"/>
                </a:solidFill>
              </a:endParaRPr>
            </a:p>
          </p:txBody>
        </p:sp>
        <p:sp>
          <p:nvSpPr>
            <p:cNvPr id="74820" name="Line 26">
              <a:extLst>
                <a:ext uri="{FF2B5EF4-FFF2-40B4-BE49-F238E27FC236}">
                  <a16:creationId xmlns:a16="http://schemas.microsoft.com/office/drawing/2014/main" id="{BA3AC4DE-6908-463C-8573-8BA47C6EDE0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13" y="2432"/>
              <a:ext cx="459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4929" name="Group 65">
            <a:extLst>
              <a:ext uri="{FF2B5EF4-FFF2-40B4-BE49-F238E27FC236}">
                <a16:creationId xmlns:a16="http://schemas.microsoft.com/office/drawing/2014/main" id="{2AD7C9B8-22BB-401D-80B5-3FFE8D987E22}"/>
              </a:ext>
            </a:extLst>
          </p:cNvPr>
          <p:cNvGrpSpPr>
            <a:grpSpLocks/>
          </p:cNvGrpSpPr>
          <p:nvPr/>
        </p:nvGrpSpPr>
        <p:grpSpPr bwMode="auto">
          <a:xfrm>
            <a:off x="1630363" y="2971800"/>
            <a:ext cx="1444625" cy="1870075"/>
            <a:chOff x="1027" y="1872"/>
            <a:chExt cx="910" cy="1178"/>
          </a:xfrm>
        </p:grpSpPr>
        <p:sp>
          <p:nvSpPr>
            <p:cNvPr id="74817" name="Text Box 3">
              <a:extLst>
                <a:ext uri="{FF2B5EF4-FFF2-40B4-BE49-F238E27FC236}">
                  <a16:creationId xmlns:a16="http://schemas.microsoft.com/office/drawing/2014/main" id="{833346D4-FABB-4248-97AA-929B6BFC09C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536" y="1872"/>
              <a:ext cx="401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S</a:t>
              </a:r>
            </a:p>
          </p:txBody>
        </p:sp>
        <p:sp>
          <p:nvSpPr>
            <p:cNvPr id="74818" name="Line 11">
              <a:extLst>
                <a:ext uri="{FF2B5EF4-FFF2-40B4-BE49-F238E27FC236}">
                  <a16:creationId xmlns:a16="http://schemas.microsoft.com/office/drawing/2014/main" id="{B8D8026F-9752-4F26-856C-2F3FBAA5885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1027" y="1938"/>
              <a:ext cx="691" cy="11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4933" name="Group 69">
            <a:extLst>
              <a:ext uri="{FF2B5EF4-FFF2-40B4-BE49-F238E27FC236}">
                <a16:creationId xmlns:a16="http://schemas.microsoft.com/office/drawing/2014/main" id="{9ECD84A7-9244-48E7-8D4B-A52FB85D8456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60800"/>
            <a:ext cx="1049338" cy="1954213"/>
            <a:chOff x="1248" y="2432"/>
            <a:chExt cx="661" cy="1231"/>
          </a:xfrm>
        </p:grpSpPr>
        <p:sp>
          <p:nvSpPr>
            <p:cNvPr id="74815" name="Line 13">
              <a:extLst>
                <a:ext uri="{FF2B5EF4-FFF2-40B4-BE49-F238E27FC236}">
                  <a16:creationId xmlns:a16="http://schemas.microsoft.com/office/drawing/2014/main" id="{53FCF282-E256-412C-AF99-A71ED6277C8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411" y="2432"/>
              <a:ext cx="0" cy="7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816" name="Text Box 14">
              <a:extLst>
                <a:ext uri="{FF2B5EF4-FFF2-40B4-BE49-F238E27FC236}">
                  <a16:creationId xmlns:a16="http://schemas.microsoft.com/office/drawing/2014/main" id="{E0EB981F-0C39-4EEC-ADF9-C4BF149EF98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48" y="3264"/>
              <a:ext cx="661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>
                  <a:solidFill>
                    <a:srgbClr val="FF5050"/>
                  </a:solidFill>
                </a:rPr>
                <a:t>Q</a:t>
              </a:r>
              <a:r>
                <a:rPr lang="it-IT" altLang="it-IT" baseline="30000">
                  <a:solidFill>
                    <a:srgbClr val="FF5050"/>
                  </a:solidFill>
                </a:rPr>
                <a:t>*</a:t>
              </a:r>
              <a:endParaRPr lang="it-IT" altLang="it-IT" i="1">
                <a:solidFill>
                  <a:srgbClr val="FF5050"/>
                </a:solidFill>
              </a:endParaRPr>
            </a:p>
          </p:txBody>
        </p:sp>
      </p:grpSp>
      <p:grpSp>
        <p:nvGrpSpPr>
          <p:cNvPr id="804928" name="Group 64">
            <a:extLst>
              <a:ext uri="{FF2B5EF4-FFF2-40B4-BE49-F238E27FC236}">
                <a16:creationId xmlns:a16="http://schemas.microsoft.com/office/drawing/2014/main" id="{B4779418-5431-44BF-B834-E5BCD886295D}"/>
              </a:ext>
            </a:extLst>
          </p:cNvPr>
          <p:cNvGrpSpPr>
            <a:grpSpLocks/>
          </p:cNvGrpSpPr>
          <p:nvPr/>
        </p:nvGrpSpPr>
        <p:grpSpPr bwMode="auto">
          <a:xfrm>
            <a:off x="1468438" y="2974975"/>
            <a:ext cx="1381125" cy="1866900"/>
            <a:chOff x="925" y="1874"/>
            <a:chExt cx="870" cy="1176"/>
          </a:xfrm>
        </p:grpSpPr>
        <p:sp>
          <p:nvSpPr>
            <p:cNvPr id="74813" name="Line 12">
              <a:extLst>
                <a:ext uri="{FF2B5EF4-FFF2-40B4-BE49-F238E27FC236}">
                  <a16:creationId xmlns:a16="http://schemas.microsoft.com/office/drawing/2014/main" id="{3629C939-F7EA-4D76-B7EF-9751B4A7A79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104" y="1938"/>
              <a:ext cx="691" cy="11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814" name="Text Box 39">
              <a:extLst>
                <a:ext uri="{FF2B5EF4-FFF2-40B4-BE49-F238E27FC236}">
                  <a16:creationId xmlns:a16="http://schemas.microsoft.com/office/drawing/2014/main" id="{876D21D0-F0D9-4FFD-AA87-D92B8F8A0E9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25" y="1874"/>
              <a:ext cx="336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D</a:t>
              </a:r>
            </a:p>
          </p:txBody>
        </p:sp>
      </p:grpSp>
      <p:grpSp>
        <p:nvGrpSpPr>
          <p:cNvPr id="804938" name="Group 74">
            <a:extLst>
              <a:ext uri="{FF2B5EF4-FFF2-40B4-BE49-F238E27FC236}">
                <a16:creationId xmlns:a16="http://schemas.microsoft.com/office/drawing/2014/main" id="{835417BA-6B47-4B63-939E-1B81F464730B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860800"/>
            <a:ext cx="987425" cy="1916113"/>
            <a:chOff x="2400" y="2432"/>
            <a:chExt cx="622" cy="1207"/>
          </a:xfrm>
        </p:grpSpPr>
        <p:sp>
          <p:nvSpPr>
            <p:cNvPr id="74811" name="Line 18">
              <a:extLst>
                <a:ext uri="{FF2B5EF4-FFF2-40B4-BE49-F238E27FC236}">
                  <a16:creationId xmlns:a16="http://schemas.microsoft.com/office/drawing/2014/main" id="{A3754DBC-77C2-4752-BDE2-77523BC006C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503" y="2432"/>
              <a:ext cx="0" cy="78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812" name="Text Box 19">
              <a:extLst>
                <a:ext uri="{FF2B5EF4-FFF2-40B4-BE49-F238E27FC236}">
                  <a16:creationId xmlns:a16="http://schemas.microsoft.com/office/drawing/2014/main" id="{D514C91D-3BEB-4481-B6CC-3E10751D12B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00" y="3264"/>
              <a:ext cx="622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baseline="-25000"/>
                <a:t>1</a:t>
              </a:r>
              <a:endParaRPr lang="it-IT" altLang="it-IT" i="1"/>
            </a:p>
          </p:txBody>
        </p:sp>
      </p:grpSp>
      <p:grpSp>
        <p:nvGrpSpPr>
          <p:cNvPr id="804934" name="Group 70">
            <a:extLst>
              <a:ext uri="{FF2B5EF4-FFF2-40B4-BE49-F238E27FC236}">
                <a16:creationId xmlns:a16="http://schemas.microsoft.com/office/drawing/2014/main" id="{59A0151B-EE01-4E76-BDD6-E108857C61A7}"/>
              </a:ext>
            </a:extLst>
          </p:cNvPr>
          <p:cNvGrpSpPr>
            <a:grpSpLocks/>
          </p:cNvGrpSpPr>
          <p:nvPr/>
        </p:nvGrpSpPr>
        <p:grpSpPr bwMode="auto">
          <a:xfrm>
            <a:off x="3265488" y="2940050"/>
            <a:ext cx="2112962" cy="1538288"/>
            <a:chOff x="2057" y="1852"/>
            <a:chExt cx="1331" cy="969"/>
          </a:xfrm>
        </p:grpSpPr>
        <p:sp>
          <p:nvSpPr>
            <p:cNvPr id="74807" name="Freeform 16">
              <a:extLst>
                <a:ext uri="{FF2B5EF4-FFF2-40B4-BE49-F238E27FC236}">
                  <a16:creationId xmlns:a16="http://schemas.microsoft.com/office/drawing/2014/main" id="{EC8C34B8-FDD5-4F0D-964C-5CAE53A9AD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66" y="2228"/>
              <a:ext cx="691" cy="371"/>
            </a:xfrm>
            <a:custGeom>
              <a:avLst/>
              <a:gdLst>
                <a:gd name="T0" fmla="*/ 0 w 1296"/>
                <a:gd name="T1" fmla="*/ 0 h 576"/>
                <a:gd name="T2" fmla="*/ 307 w 1296"/>
                <a:gd name="T3" fmla="*/ 371 h 576"/>
                <a:gd name="T4" fmla="*/ 691 w 1296"/>
                <a:gd name="T5" fmla="*/ 0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6" h="576">
                  <a:moveTo>
                    <a:pt x="0" y="0"/>
                  </a:moveTo>
                  <a:cubicBezTo>
                    <a:pt x="180" y="288"/>
                    <a:pt x="360" y="576"/>
                    <a:pt x="576" y="576"/>
                  </a:cubicBezTo>
                  <a:cubicBezTo>
                    <a:pt x="792" y="576"/>
                    <a:pt x="1044" y="288"/>
                    <a:pt x="1296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808" name="Freeform 17">
              <a:extLst>
                <a:ext uri="{FF2B5EF4-FFF2-40B4-BE49-F238E27FC236}">
                  <a16:creationId xmlns:a16="http://schemas.microsoft.com/office/drawing/2014/main" id="{15E96FE8-4CEB-4BEA-AB5D-71C4F745ACE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57" y="2094"/>
              <a:ext cx="615" cy="727"/>
            </a:xfrm>
            <a:custGeom>
              <a:avLst/>
              <a:gdLst>
                <a:gd name="T0" fmla="*/ 0 w 1152"/>
                <a:gd name="T1" fmla="*/ 464 h 1128"/>
                <a:gd name="T2" fmla="*/ 231 w 1152"/>
                <a:gd name="T3" fmla="*/ 650 h 1128"/>
                <a:gd name="T4" fmla="*/ 615 w 1152"/>
                <a:gd name="T5" fmla="*/ 0 h 11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2" h="1128">
                  <a:moveTo>
                    <a:pt x="0" y="720"/>
                  </a:moveTo>
                  <a:cubicBezTo>
                    <a:pt x="120" y="924"/>
                    <a:pt x="240" y="1128"/>
                    <a:pt x="432" y="1008"/>
                  </a:cubicBezTo>
                  <a:cubicBezTo>
                    <a:pt x="624" y="888"/>
                    <a:pt x="888" y="444"/>
                    <a:pt x="1152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809" name="Text Box 40">
              <a:extLst>
                <a:ext uri="{FF2B5EF4-FFF2-40B4-BE49-F238E27FC236}">
                  <a16:creationId xmlns:a16="http://schemas.microsoft.com/office/drawing/2014/main" id="{F6D5A2B8-BFE2-4403-9B01-5E500ECA301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557" y="1852"/>
              <a:ext cx="5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CMg</a:t>
              </a:r>
              <a:r>
                <a:rPr lang="it-IT" altLang="it-IT" baseline="-25000"/>
                <a:t>1</a:t>
              </a:r>
              <a:endParaRPr lang="it-IT" altLang="it-IT" i="1"/>
            </a:p>
          </p:txBody>
        </p:sp>
        <p:sp>
          <p:nvSpPr>
            <p:cNvPr id="74810" name="Text Box 42">
              <a:extLst>
                <a:ext uri="{FF2B5EF4-FFF2-40B4-BE49-F238E27FC236}">
                  <a16:creationId xmlns:a16="http://schemas.microsoft.com/office/drawing/2014/main" id="{7C337DCF-46B1-4207-A967-784FEF84F69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710" y="2134"/>
              <a:ext cx="678" cy="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CMe</a:t>
              </a:r>
              <a:r>
                <a:rPr lang="it-IT" altLang="it-IT" baseline="-25000"/>
                <a:t>1</a:t>
              </a:r>
              <a:endParaRPr lang="it-IT" altLang="it-IT" i="1"/>
            </a:p>
          </p:txBody>
        </p:sp>
      </p:grpSp>
      <p:grpSp>
        <p:nvGrpSpPr>
          <p:cNvPr id="804940" name="Group 76">
            <a:extLst>
              <a:ext uri="{FF2B5EF4-FFF2-40B4-BE49-F238E27FC236}">
                <a16:creationId xmlns:a16="http://schemas.microsoft.com/office/drawing/2014/main" id="{5611F78E-CAF5-4126-A885-57C396F87782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3851275"/>
            <a:ext cx="904875" cy="1873250"/>
            <a:chOff x="4752" y="2426"/>
            <a:chExt cx="570" cy="1180"/>
          </a:xfrm>
        </p:grpSpPr>
        <p:sp>
          <p:nvSpPr>
            <p:cNvPr id="74805" name="Line 32">
              <a:extLst>
                <a:ext uri="{FF2B5EF4-FFF2-40B4-BE49-F238E27FC236}">
                  <a16:creationId xmlns:a16="http://schemas.microsoft.com/office/drawing/2014/main" id="{8E437293-1CDE-40B9-BB42-C992AEE5544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913" y="2426"/>
              <a:ext cx="0" cy="78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806" name="Text Box 34">
              <a:extLst>
                <a:ext uri="{FF2B5EF4-FFF2-40B4-BE49-F238E27FC236}">
                  <a16:creationId xmlns:a16="http://schemas.microsoft.com/office/drawing/2014/main" id="{4680277A-307F-4269-9CEE-063CDFAB1AB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752" y="3264"/>
              <a:ext cx="570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baseline="-25000"/>
                <a:t>3</a:t>
              </a:r>
              <a:endParaRPr lang="it-IT" altLang="it-IT" i="1"/>
            </a:p>
          </p:txBody>
        </p:sp>
      </p:grpSp>
      <p:grpSp>
        <p:nvGrpSpPr>
          <p:cNvPr id="804937" name="Group 73">
            <a:extLst>
              <a:ext uri="{FF2B5EF4-FFF2-40B4-BE49-F238E27FC236}">
                <a16:creationId xmlns:a16="http://schemas.microsoft.com/office/drawing/2014/main" id="{4B883B30-AD15-49EF-8680-703EE993E83D}"/>
              </a:ext>
            </a:extLst>
          </p:cNvPr>
          <p:cNvGrpSpPr>
            <a:grpSpLocks/>
          </p:cNvGrpSpPr>
          <p:nvPr/>
        </p:nvGrpSpPr>
        <p:grpSpPr bwMode="auto">
          <a:xfrm>
            <a:off x="7094538" y="2971800"/>
            <a:ext cx="2030412" cy="1506538"/>
            <a:chOff x="4469" y="1872"/>
            <a:chExt cx="1279" cy="949"/>
          </a:xfrm>
        </p:grpSpPr>
        <p:sp>
          <p:nvSpPr>
            <p:cNvPr id="74800" name="Freeform 29">
              <a:extLst>
                <a:ext uri="{FF2B5EF4-FFF2-40B4-BE49-F238E27FC236}">
                  <a16:creationId xmlns:a16="http://schemas.microsoft.com/office/drawing/2014/main" id="{0BA7CF07-D633-4FD5-9F18-6CD164966FA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23" y="1951"/>
              <a:ext cx="693" cy="370"/>
            </a:xfrm>
            <a:custGeom>
              <a:avLst/>
              <a:gdLst>
                <a:gd name="T0" fmla="*/ 0 w 1296"/>
                <a:gd name="T1" fmla="*/ 0 h 576"/>
                <a:gd name="T2" fmla="*/ 308 w 1296"/>
                <a:gd name="T3" fmla="*/ 370 h 576"/>
                <a:gd name="T4" fmla="*/ 693 w 1296"/>
                <a:gd name="T5" fmla="*/ 0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6" h="576">
                  <a:moveTo>
                    <a:pt x="0" y="0"/>
                  </a:moveTo>
                  <a:cubicBezTo>
                    <a:pt x="180" y="288"/>
                    <a:pt x="360" y="576"/>
                    <a:pt x="576" y="576"/>
                  </a:cubicBezTo>
                  <a:cubicBezTo>
                    <a:pt x="792" y="576"/>
                    <a:pt x="1044" y="288"/>
                    <a:pt x="1296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801" name="Text Box 44">
              <a:extLst>
                <a:ext uri="{FF2B5EF4-FFF2-40B4-BE49-F238E27FC236}">
                  <a16:creationId xmlns:a16="http://schemas.microsoft.com/office/drawing/2014/main" id="{98247A84-4367-4BFE-8500-7FE0B5D1382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25" y="2075"/>
              <a:ext cx="623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CMe</a:t>
              </a:r>
              <a:r>
                <a:rPr lang="it-IT" altLang="it-IT" baseline="-25000"/>
                <a:t>3</a:t>
              </a:r>
              <a:endParaRPr lang="it-IT" altLang="it-IT" i="1"/>
            </a:p>
          </p:txBody>
        </p:sp>
        <p:grpSp>
          <p:nvGrpSpPr>
            <p:cNvPr id="74802" name="Group 72">
              <a:extLst>
                <a:ext uri="{FF2B5EF4-FFF2-40B4-BE49-F238E27FC236}">
                  <a16:creationId xmlns:a16="http://schemas.microsoft.com/office/drawing/2014/main" id="{0678C51B-0963-4C7D-AC23-BF5005A74C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9" y="1872"/>
              <a:ext cx="1002" cy="949"/>
              <a:chOff x="4469" y="1872"/>
              <a:chExt cx="1002" cy="949"/>
            </a:xfrm>
          </p:grpSpPr>
          <p:sp>
            <p:nvSpPr>
              <p:cNvPr id="74803" name="Freeform 31">
                <a:extLst>
                  <a:ext uri="{FF2B5EF4-FFF2-40B4-BE49-F238E27FC236}">
                    <a16:creationId xmlns:a16="http://schemas.microsoft.com/office/drawing/2014/main" id="{4D708ADD-5E39-457D-83D6-380CFD0328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69" y="2094"/>
                <a:ext cx="616" cy="727"/>
              </a:xfrm>
              <a:custGeom>
                <a:avLst/>
                <a:gdLst>
                  <a:gd name="T0" fmla="*/ 0 w 1152"/>
                  <a:gd name="T1" fmla="*/ 464 h 1128"/>
                  <a:gd name="T2" fmla="*/ 231 w 1152"/>
                  <a:gd name="T3" fmla="*/ 650 h 1128"/>
                  <a:gd name="T4" fmla="*/ 616 w 1152"/>
                  <a:gd name="T5" fmla="*/ 0 h 11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52" h="1128">
                    <a:moveTo>
                      <a:pt x="0" y="720"/>
                    </a:moveTo>
                    <a:cubicBezTo>
                      <a:pt x="120" y="924"/>
                      <a:pt x="240" y="1128"/>
                      <a:pt x="432" y="1008"/>
                    </a:cubicBezTo>
                    <a:cubicBezTo>
                      <a:pt x="624" y="888"/>
                      <a:pt x="888" y="444"/>
                      <a:pt x="1152" y="0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4804" name="Text Box 51">
                <a:extLst>
                  <a:ext uri="{FF2B5EF4-FFF2-40B4-BE49-F238E27FC236}">
                    <a16:creationId xmlns:a16="http://schemas.microsoft.com/office/drawing/2014/main" id="{3804C86E-FFBB-4932-A9DA-9D02D07AFEF4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848" y="1872"/>
                <a:ext cx="623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CMg</a:t>
                </a:r>
                <a:r>
                  <a:rPr lang="it-IT" altLang="it-IT" baseline="-25000"/>
                  <a:t>3</a:t>
                </a:r>
                <a:endParaRPr lang="it-IT" altLang="it-IT" i="1"/>
              </a:p>
            </p:txBody>
          </p:sp>
        </p:grpSp>
      </p:grpSp>
      <p:grpSp>
        <p:nvGrpSpPr>
          <p:cNvPr id="804939" name="Group 75">
            <a:extLst>
              <a:ext uri="{FF2B5EF4-FFF2-40B4-BE49-F238E27FC236}">
                <a16:creationId xmlns:a16="http://schemas.microsoft.com/office/drawing/2014/main" id="{CF3E31E2-E00E-44CC-A64A-867FF64FB999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3851275"/>
            <a:ext cx="1071563" cy="1976438"/>
            <a:chOff x="3600" y="2426"/>
            <a:chExt cx="675" cy="1245"/>
          </a:xfrm>
        </p:grpSpPr>
        <p:sp>
          <p:nvSpPr>
            <p:cNvPr id="74798" name="Line 6">
              <a:extLst>
                <a:ext uri="{FF2B5EF4-FFF2-40B4-BE49-F238E27FC236}">
                  <a16:creationId xmlns:a16="http://schemas.microsoft.com/office/drawing/2014/main" id="{B1711801-9028-459D-8374-5547720BB47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717" y="2426"/>
              <a:ext cx="0" cy="79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799" name="Text Box 33">
              <a:extLst>
                <a:ext uri="{FF2B5EF4-FFF2-40B4-BE49-F238E27FC236}">
                  <a16:creationId xmlns:a16="http://schemas.microsoft.com/office/drawing/2014/main" id="{35E603EA-F5F7-4D5C-A7A6-CC9C5E778D2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600" y="3264"/>
              <a:ext cx="675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baseline="-25000"/>
                <a:t>2</a:t>
              </a:r>
              <a:endParaRPr lang="it-IT" altLang="it-IT" i="1"/>
            </a:p>
          </p:txBody>
        </p:sp>
      </p:grpSp>
      <p:grpSp>
        <p:nvGrpSpPr>
          <p:cNvPr id="804935" name="Group 71">
            <a:extLst>
              <a:ext uri="{FF2B5EF4-FFF2-40B4-BE49-F238E27FC236}">
                <a16:creationId xmlns:a16="http://schemas.microsoft.com/office/drawing/2014/main" id="{C10BD3C6-CBC5-49E3-80D1-4362C7C20C40}"/>
              </a:ext>
            </a:extLst>
          </p:cNvPr>
          <p:cNvGrpSpPr>
            <a:grpSpLocks/>
          </p:cNvGrpSpPr>
          <p:nvPr/>
        </p:nvGrpSpPr>
        <p:grpSpPr bwMode="auto">
          <a:xfrm>
            <a:off x="5199063" y="2901950"/>
            <a:ext cx="2114550" cy="1589088"/>
            <a:chOff x="3275" y="1828"/>
            <a:chExt cx="1332" cy="1001"/>
          </a:xfrm>
        </p:grpSpPr>
        <p:sp>
          <p:nvSpPr>
            <p:cNvPr id="74794" name="Freeform 28">
              <a:extLst>
                <a:ext uri="{FF2B5EF4-FFF2-40B4-BE49-F238E27FC236}">
                  <a16:creationId xmlns:a16="http://schemas.microsoft.com/office/drawing/2014/main" id="{64571C4B-2CE9-4BE8-9E11-DA5682AA66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79" y="2069"/>
              <a:ext cx="693" cy="371"/>
            </a:xfrm>
            <a:custGeom>
              <a:avLst/>
              <a:gdLst>
                <a:gd name="T0" fmla="*/ 0 w 1296"/>
                <a:gd name="T1" fmla="*/ 0 h 576"/>
                <a:gd name="T2" fmla="*/ 308 w 1296"/>
                <a:gd name="T3" fmla="*/ 371 h 576"/>
                <a:gd name="T4" fmla="*/ 693 w 1296"/>
                <a:gd name="T5" fmla="*/ 0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6" h="576">
                  <a:moveTo>
                    <a:pt x="0" y="0"/>
                  </a:moveTo>
                  <a:cubicBezTo>
                    <a:pt x="180" y="288"/>
                    <a:pt x="360" y="576"/>
                    <a:pt x="576" y="576"/>
                  </a:cubicBezTo>
                  <a:cubicBezTo>
                    <a:pt x="792" y="576"/>
                    <a:pt x="1044" y="288"/>
                    <a:pt x="1296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795" name="Freeform 30">
              <a:extLst>
                <a:ext uri="{FF2B5EF4-FFF2-40B4-BE49-F238E27FC236}">
                  <a16:creationId xmlns:a16="http://schemas.microsoft.com/office/drawing/2014/main" id="{62738F0B-65EC-493C-8BC6-EB1D5A58FD9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75" y="2102"/>
              <a:ext cx="614" cy="727"/>
            </a:xfrm>
            <a:custGeom>
              <a:avLst/>
              <a:gdLst>
                <a:gd name="T0" fmla="*/ 0 w 1152"/>
                <a:gd name="T1" fmla="*/ 464 h 1128"/>
                <a:gd name="T2" fmla="*/ 230 w 1152"/>
                <a:gd name="T3" fmla="*/ 650 h 1128"/>
                <a:gd name="T4" fmla="*/ 614 w 1152"/>
                <a:gd name="T5" fmla="*/ 0 h 11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2" h="1128">
                  <a:moveTo>
                    <a:pt x="0" y="720"/>
                  </a:moveTo>
                  <a:cubicBezTo>
                    <a:pt x="120" y="924"/>
                    <a:pt x="240" y="1128"/>
                    <a:pt x="432" y="1008"/>
                  </a:cubicBezTo>
                  <a:cubicBezTo>
                    <a:pt x="624" y="888"/>
                    <a:pt x="888" y="444"/>
                    <a:pt x="1152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796" name="Text Box 43">
              <a:extLst>
                <a:ext uri="{FF2B5EF4-FFF2-40B4-BE49-F238E27FC236}">
                  <a16:creationId xmlns:a16="http://schemas.microsoft.com/office/drawing/2014/main" id="{E71FE12F-0DDA-4E97-9EE0-2643764728C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604" y="1828"/>
              <a:ext cx="67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CMg</a:t>
              </a:r>
              <a:r>
                <a:rPr lang="it-IT" altLang="it-IT" baseline="-25000"/>
                <a:t>2</a:t>
              </a:r>
              <a:endParaRPr lang="it-IT" altLang="it-IT" i="1"/>
            </a:p>
          </p:txBody>
        </p:sp>
        <p:sp>
          <p:nvSpPr>
            <p:cNvPr id="74797" name="Text Box 52">
              <a:extLst>
                <a:ext uri="{FF2B5EF4-FFF2-40B4-BE49-F238E27FC236}">
                  <a16:creationId xmlns:a16="http://schemas.microsoft.com/office/drawing/2014/main" id="{83B4BB75-C202-4DF6-AC9D-F8256F4F233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984" y="2120"/>
              <a:ext cx="623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CMe</a:t>
              </a:r>
              <a:r>
                <a:rPr lang="it-IT" altLang="it-IT" baseline="-25000"/>
                <a:t>2</a:t>
              </a:r>
              <a:endParaRPr lang="it-IT" altLang="it-IT" i="1"/>
            </a:p>
          </p:txBody>
        </p:sp>
      </p:grpSp>
      <p:grpSp>
        <p:nvGrpSpPr>
          <p:cNvPr id="804922" name="Group 58">
            <a:extLst>
              <a:ext uri="{FF2B5EF4-FFF2-40B4-BE49-F238E27FC236}">
                <a16:creationId xmlns:a16="http://schemas.microsoft.com/office/drawing/2014/main" id="{B2F005C8-1370-429D-BEF2-AF5BC1BCEEEB}"/>
              </a:ext>
            </a:extLst>
          </p:cNvPr>
          <p:cNvGrpSpPr>
            <a:grpSpLocks/>
          </p:cNvGrpSpPr>
          <p:nvPr/>
        </p:nvGrpSpPr>
        <p:grpSpPr bwMode="auto">
          <a:xfrm>
            <a:off x="941388" y="2514600"/>
            <a:ext cx="7974012" cy="3338513"/>
            <a:chOff x="593" y="1584"/>
            <a:chExt cx="5023" cy="2103"/>
          </a:xfrm>
        </p:grpSpPr>
        <p:sp>
          <p:nvSpPr>
            <p:cNvPr id="74770" name="Text Box 5">
              <a:extLst>
                <a:ext uri="{FF2B5EF4-FFF2-40B4-BE49-F238E27FC236}">
                  <a16:creationId xmlns:a16="http://schemas.microsoft.com/office/drawing/2014/main" id="{753D2019-E34D-478B-BB52-62B005EF162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680" y="3264"/>
              <a:ext cx="355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74771" name="Line 7">
              <a:extLst>
                <a:ext uri="{FF2B5EF4-FFF2-40B4-BE49-F238E27FC236}">
                  <a16:creationId xmlns:a16="http://schemas.microsoft.com/office/drawing/2014/main" id="{63906243-DD88-430A-8783-0F22C1BEEB2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29" y="1824"/>
              <a:ext cx="0" cy="13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772" name="Line 9">
              <a:extLst>
                <a:ext uri="{FF2B5EF4-FFF2-40B4-BE49-F238E27FC236}">
                  <a16:creationId xmlns:a16="http://schemas.microsoft.com/office/drawing/2014/main" id="{D6F69CF5-4C68-4250-B762-F6C69E4DF4E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968" y="3216"/>
              <a:ext cx="107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773" name="Line 10">
              <a:extLst>
                <a:ext uri="{FF2B5EF4-FFF2-40B4-BE49-F238E27FC236}">
                  <a16:creationId xmlns:a16="http://schemas.microsoft.com/office/drawing/2014/main" id="{7525F59D-E184-4DCD-A3BA-C87A5463DB3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31" y="3215"/>
              <a:ext cx="100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774" name="Text Box 15">
              <a:extLst>
                <a:ext uri="{FF2B5EF4-FFF2-40B4-BE49-F238E27FC236}">
                  <a16:creationId xmlns:a16="http://schemas.microsoft.com/office/drawing/2014/main" id="{E51458EE-09E3-4116-877D-0074827CEC9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832" y="3264"/>
              <a:ext cx="663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74775" name="Text Box 20">
              <a:extLst>
                <a:ext uri="{FF2B5EF4-FFF2-40B4-BE49-F238E27FC236}">
                  <a16:creationId xmlns:a16="http://schemas.microsoft.com/office/drawing/2014/main" id="{E60B5313-3183-4685-B64E-20FC29A4FFD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3" y="1759"/>
              <a:ext cx="280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  <p:sp>
          <p:nvSpPr>
            <p:cNvPr id="74776" name="Text Box 21">
              <a:extLst>
                <a:ext uri="{FF2B5EF4-FFF2-40B4-BE49-F238E27FC236}">
                  <a16:creationId xmlns:a16="http://schemas.microsoft.com/office/drawing/2014/main" id="{2EBC1F01-DCF0-4077-B1F5-835DA327B38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211" y="1604"/>
              <a:ext cx="783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Impresa 1</a:t>
              </a:r>
            </a:p>
          </p:txBody>
        </p:sp>
        <p:sp>
          <p:nvSpPr>
            <p:cNvPr id="74777" name="Line 22">
              <a:extLst>
                <a:ext uri="{FF2B5EF4-FFF2-40B4-BE49-F238E27FC236}">
                  <a16:creationId xmlns:a16="http://schemas.microsoft.com/office/drawing/2014/main" id="{884B53B4-C32E-4091-A669-5121F550874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92" y="3219"/>
              <a:ext cx="107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778" name="Line 23">
              <a:extLst>
                <a:ext uri="{FF2B5EF4-FFF2-40B4-BE49-F238E27FC236}">
                  <a16:creationId xmlns:a16="http://schemas.microsoft.com/office/drawing/2014/main" id="{0A74778B-B65D-4020-BCCC-4DA523B0AA8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216" y="3216"/>
              <a:ext cx="107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779" name="Text Box 27">
              <a:extLst>
                <a:ext uri="{FF2B5EF4-FFF2-40B4-BE49-F238E27FC236}">
                  <a16:creationId xmlns:a16="http://schemas.microsoft.com/office/drawing/2014/main" id="{51A7A640-4662-47F0-9B07-A67D288259E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328" y="3264"/>
              <a:ext cx="28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74780" name="Text Box 35">
              <a:extLst>
                <a:ext uri="{FF2B5EF4-FFF2-40B4-BE49-F238E27FC236}">
                  <a16:creationId xmlns:a16="http://schemas.microsoft.com/office/drawing/2014/main" id="{71C3C508-D3B3-422F-8110-F08A8E60D2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018" y="1759"/>
              <a:ext cx="42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  <p:sp>
          <p:nvSpPr>
            <p:cNvPr id="74781" name="Text Box 36">
              <a:extLst>
                <a:ext uri="{FF2B5EF4-FFF2-40B4-BE49-F238E27FC236}">
                  <a16:creationId xmlns:a16="http://schemas.microsoft.com/office/drawing/2014/main" id="{66E52323-ECBF-4EF0-B937-33C6D70E54A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198" y="1759"/>
              <a:ext cx="782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  <p:sp>
          <p:nvSpPr>
            <p:cNvPr id="74782" name="Text Box 37">
              <a:extLst>
                <a:ext uri="{FF2B5EF4-FFF2-40B4-BE49-F238E27FC236}">
                  <a16:creationId xmlns:a16="http://schemas.microsoft.com/office/drawing/2014/main" id="{14AA7649-B6EF-405D-AEC6-1CDB7CBA43C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429" y="1594"/>
              <a:ext cx="900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Impresa 2</a:t>
              </a:r>
            </a:p>
          </p:txBody>
        </p:sp>
        <p:sp>
          <p:nvSpPr>
            <p:cNvPr id="74783" name="Text Box 38">
              <a:extLst>
                <a:ext uri="{FF2B5EF4-FFF2-40B4-BE49-F238E27FC236}">
                  <a16:creationId xmlns:a16="http://schemas.microsoft.com/office/drawing/2014/main" id="{35554F23-BCC7-4E79-882F-F856D109210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699" y="1584"/>
              <a:ext cx="831" cy="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Impresa 3</a:t>
              </a:r>
            </a:p>
          </p:txBody>
        </p:sp>
        <p:sp>
          <p:nvSpPr>
            <p:cNvPr id="74784" name="Text Box 41">
              <a:extLst>
                <a:ext uri="{FF2B5EF4-FFF2-40B4-BE49-F238E27FC236}">
                  <a16:creationId xmlns:a16="http://schemas.microsoft.com/office/drawing/2014/main" id="{1B1FA6FE-46A4-4F83-B458-0ACA9B5F2F2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95" y="1616"/>
              <a:ext cx="777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Industria</a:t>
              </a:r>
            </a:p>
          </p:txBody>
        </p:sp>
        <p:sp>
          <p:nvSpPr>
            <p:cNvPr id="74785" name="Text Box 46">
              <a:extLst>
                <a:ext uri="{FF2B5EF4-FFF2-40B4-BE49-F238E27FC236}">
                  <a16:creationId xmlns:a16="http://schemas.microsoft.com/office/drawing/2014/main" id="{6A4C3B85-7939-4B3F-A37D-F0E2DEB5B26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20" y="3264"/>
              <a:ext cx="288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  <p:sp>
          <p:nvSpPr>
            <p:cNvPr id="74786" name="Text Box 47">
              <a:extLst>
                <a:ext uri="{FF2B5EF4-FFF2-40B4-BE49-F238E27FC236}">
                  <a16:creationId xmlns:a16="http://schemas.microsoft.com/office/drawing/2014/main" id="{78789474-CB46-4F7E-9983-5C0140ADC51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920" y="3264"/>
              <a:ext cx="289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  <p:sp>
          <p:nvSpPr>
            <p:cNvPr id="74787" name="Text Box 48">
              <a:extLst>
                <a:ext uri="{FF2B5EF4-FFF2-40B4-BE49-F238E27FC236}">
                  <a16:creationId xmlns:a16="http://schemas.microsoft.com/office/drawing/2014/main" id="{43C05E74-C728-4B95-8277-0AF62D74C80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272" y="3264"/>
              <a:ext cx="288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  <p:sp>
          <p:nvSpPr>
            <p:cNvPr id="74788" name="Text Box 50">
              <a:extLst>
                <a:ext uri="{FF2B5EF4-FFF2-40B4-BE49-F238E27FC236}">
                  <a16:creationId xmlns:a16="http://schemas.microsoft.com/office/drawing/2014/main" id="{5C50CBBB-FDD5-42F0-8A09-E7FE649683E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168" y="3264"/>
              <a:ext cx="288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  <p:sp>
          <p:nvSpPr>
            <p:cNvPr id="74789" name="Line 53">
              <a:extLst>
                <a:ext uri="{FF2B5EF4-FFF2-40B4-BE49-F238E27FC236}">
                  <a16:creationId xmlns:a16="http://schemas.microsoft.com/office/drawing/2014/main" id="{39FC8336-6AB0-46C7-A04C-1294C6F009C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986" y="1824"/>
              <a:ext cx="0" cy="13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790" name="Line 54">
              <a:extLst>
                <a:ext uri="{FF2B5EF4-FFF2-40B4-BE49-F238E27FC236}">
                  <a16:creationId xmlns:a16="http://schemas.microsoft.com/office/drawing/2014/main" id="{D2EBA5D3-0EC3-4312-AA31-638527899E6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234" y="1824"/>
              <a:ext cx="0" cy="13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791" name="Line 55">
              <a:extLst>
                <a:ext uri="{FF2B5EF4-FFF2-40B4-BE49-F238E27FC236}">
                  <a16:creationId xmlns:a16="http://schemas.microsoft.com/office/drawing/2014/main" id="{C7C4F4EC-2B87-431B-96BE-8BC365A98B1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416" y="1824"/>
              <a:ext cx="0" cy="13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4792" name="Text Box 56">
              <a:extLst>
                <a:ext uri="{FF2B5EF4-FFF2-40B4-BE49-F238E27FC236}">
                  <a16:creationId xmlns:a16="http://schemas.microsoft.com/office/drawing/2014/main" id="{DF3867D4-9C47-49DB-A664-A52FB3921A2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032" y="3264"/>
              <a:ext cx="288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74793" name="Text Box 57">
              <a:extLst>
                <a:ext uri="{FF2B5EF4-FFF2-40B4-BE49-F238E27FC236}">
                  <a16:creationId xmlns:a16="http://schemas.microsoft.com/office/drawing/2014/main" id="{72E4A17A-C482-422F-8816-350C821566E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824" y="1728"/>
              <a:ext cx="42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</p:grpSp>
      <p:sp>
        <p:nvSpPr>
          <p:cNvPr id="804930" name="Text Box 66">
            <a:extLst>
              <a:ext uri="{FF2B5EF4-FFF2-40B4-BE49-F238E27FC236}">
                <a16:creationId xmlns:a16="http://schemas.microsoft.com/office/drawing/2014/main" id="{1F9B19BD-A175-45F5-B3DC-0BDDCC8BA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589588"/>
            <a:ext cx="14398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t-IT"/>
              <a:t>Profitto positivo</a:t>
            </a:r>
          </a:p>
        </p:txBody>
      </p:sp>
      <p:sp>
        <p:nvSpPr>
          <p:cNvPr id="804931" name="Text Box 67">
            <a:extLst>
              <a:ext uri="{FF2B5EF4-FFF2-40B4-BE49-F238E27FC236}">
                <a16:creationId xmlns:a16="http://schemas.microsoft.com/office/drawing/2014/main" id="{E4DA83C4-B205-41C4-A0F5-ADB501AD8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589588"/>
            <a:ext cx="14398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t-IT"/>
              <a:t>Profitto nullo</a:t>
            </a:r>
          </a:p>
        </p:txBody>
      </p:sp>
      <p:sp>
        <p:nvSpPr>
          <p:cNvPr id="804932" name="Text Box 68">
            <a:extLst>
              <a:ext uri="{FF2B5EF4-FFF2-40B4-BE49-F238E27FC236}">
                <a16:creationId xmlns:a16="http://schemas.microsoft.com/office/drawing/2014/main" id="{1241F267-427A-4763-A8A0-FC76F6B35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5562600"/>
            <a:ext cx="1439863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t-IT"/>
              <a:t>Profitto negativo (perdita)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4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4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4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4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4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4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4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4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0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0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04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0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4930" grpId="0"/>
      <p:bldP spid="804931" grpId="0"/>
      <p:bldP spid="8049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numero diapositiva 3">
            <a:extLst>
              <a:ext uri="{FF2B5EF4-FFF2-40B4-BE49-F238E27FC236}">
                <a16:creationId xmlns:a16="http://schemas.microsoft.com/office/drawing/2014/main" id="{28633567-4902-435C-BE1D-FA5D836FA2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42C1554B-C1CA-4AE3-89A5-776183537103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27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108C01A-C262-43F6-828A-AB9ED366B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1.i) … Ma quale profitto massimizza l’impresa?</a:t>
            </a:r>
          </a:p>
        </p:txBody>
      </p:sp>
      <p:sp>
        <p:nvSpPr>
          <p:cNvPr id="882691" name="Rectangle 3">
            <a:extLst>
              <a:ext uri="{FF2B5EF4-FFF2-40B4-BE49-F238E27FC236}">
                <a16:creationId xmlns:a16="http://schemas.microsoft.com/office/drawing/2014/main" id="{CC9E9668-CE20-4E58-9E50-E2441D87B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347913"/>
            <a:ext cx="72739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 b="1">
                <a:solidFill>
                  <a:srgbClr val="006600"/>
                </a:solidFill>
                <a:sym typeface="Wingdings 3" panose="05040102010807070707" pitchFamily="18" charset="2"/>
              </a:rPr>
              <a:t>La distinzione tra “</a:t>
            </a:r>
            <a:r>
              <a:rPr lang="en-US" altLang="it-IT" sz="1800" b="1" i="1">
                <a:solidFill>
                  <a:srgbClr val="006600"/>
                </a:solidFill>
                <a:sym typeface="Wingdings 3" panose="05040102010807070707" pitchFamily="18" charset="2"/>
              </a:rPr>
              <a:t>profitto contabile</a:t>
            </a:r>
            <a:r>
              <a:rPr lang="en-US" altLang="it-IT" sz="1800" b="1">
                <a:solidFill>
                  <a:srgbClr val="006600"/>
                </a:solidFill>
                <a:sym typeface="Wingdings 3" panose="05040102010807070707" pitchFamily="18" charset="2"/>
              </a:rPr>
              <a:t>”, “</a:t>
            </a:r>
            <a:r>
              <a:rPr lang="en-US" altLang="it-IT" sz="1800" b="1" i="1">
                <a:solidFill>
                  <a:srgbClr val="006600"/>
                </a:solidFill>
                <a:sym typeface="Wingdings 3" panose="05040102010807070707" pitchFamily="18" charset="2"/>
              </a:rPr>
              <a:t>profitto normale” (dell’imprenditore)</a:t>
            </a:r>
            <a:r>
              <a:rPr lang="en-US" altLang="it-IT" sz="1800" b="1">
                <a:solidFill>
                  <a:srgbClr val="006600"/>
                </a:solidFill>
                <a:sym typeface="Wingdings 3" panose="05040102010807070707" pitchFamily="18" charset="2"/>
              </a:rPr>
              <a:t> ed “</a:t>
            </a:r>
            <a:r>
              <a:rPr lang="en-US" altLang="it-IT" sz="1800" b="1" i="1">
                <a:solidFill>
                  <a:srgbClr val="006600"/>
                </a:solidFill>
                <a:sym typeface="Wingdings 3" panose="05040102010807070707" pitchFamily="18" charset="2"/>
              </a:rPr>
              <a:t>extra-profitto</a:t>
            </a:r>
            <a:r>
              <a:rPr lang="en-US" altLang="it-IT" sz="1800" b="1">
                <a:solidFill>
                  <a:srgbClr val="006600"/>
                </a:solidFill>
                <a:sym typeface="Wingdings 3" panose="05040102010807070707" pitchFamily="18" charset="2"/>
              </a:rPr>
              <a:t>”</a:t>
            </a:r>
          </a:p>
          <a:p>
            <a:pPr marL="412750" indent="-412750" eaLnBrk="1" hangingPunct="1">
              <a:lnSpc>
                <a:spcPct val="80000"/>
              </a:lnSpc>
            </a:pPr>
            <a:endParaRPr lang="en-US" altLang="it-IT" sz="1800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it-IT" altLang="it-IT" sz="1800" b="1">
                <a:solidFill>
                  <a:srgbClr val="006600"/>
                </a:solidFill>
                <a:sym typeface="Wingdings 3" panose="05040102010807070707" pitchFamily="18" charset="2"/>
              </a:rPr>
              <a:t>Profitto contabile</a:t>
            </a:r>
            <a:r>
              <a:rPr lang="it-IT" altLang="it-IT" sz="1800">
                <a:sym typeface="Wingdings 3" panose="05040102010807070707" pitchFamily="18" charset="2"/>
              </a:rPr>
              <a:t>: differenza tra </a:t>
            </a:r>
            <a:r>
              <a:rPr lang="it-IT" altLang="it-IT" sz="1800" b="1" i="1">
                <a:sym typeface="Wingdings 3" panose="05040102010807070707" pitchFamily="18" charset="2"/>
              </a:rPr>
              <a:t>ricavi totali </a:t>
            </a:r>
            <a:r>
              <a:rPr lang="it-IT" altLang="it-IT" sz="1800">
                <a:sym typeface="Wingdings 3" panose="05040102010807070707" pitchFamily="18" charset="2"/>
              </a:rPr>
              <a:t>e </a:t>
            </a:r>
            <a:r>
              <a:rPr lang="it-IT" altLang="it-IT" sz="1800" b="1" i="1">
                <a:sym typeface="Wingdings 3" panose="05040102010807070707" pitchFamily="18" charset="2"/>
              </a:rPr>
              <a:t>costi totali (contabili)</a:t>
            </a:r>
            <a:r>
              <a:rPr lang="it-IT" altLang="it-IT" sz="1800">
                <a:sym typeface="Wingdings 3" panose="05040102010807070707" pitchFamily="18" charset="2"/>
              </a:rPr>
              <a:t>, </a:t>
            </a:r>
            <a:r>
              <a:rPr lang="it-IT" altLang="it-IT" sz="1800" b="1" u="sng">
                <a:solidFill>
                  <a:srgbClr val="996600"/>
                </a:solidFill>
                <a:sym typeface="Wingdings 3" panose="05040102010807070707" pitchFamily="18" charset="2"/>
              </a:rPr>
              <a:t>senza includere</a:t>
            </a:r>
            <a:r>
              <a:rPr lang="it-IT" altLang="it-IT" sz="1800">
                <a:sym typeface="Wingdings 3" panose="05040102010807070707" pitchFamily="18" charset="2"/>
              </a:rPr>
              <a:t> il </a:t>
            </a:r>
            <a:r>
              <a:rPr lang="it-IT" altLang="it-IT" sz="1800" b="1" i="1">
                <a:sym typeface="Wingdings 3" panose="05040102010807070707" pitchFamily="18" charset="2"/>
              </a:rPr>
              <a:t>profitto normale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b="1">
              <a:solidFill>
                <a:srgbClr val="006600"/>
              </a:solidFill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 b="1">
                <a:solidFill>
                  <a:srgbClr val="006600"/>
                </a:solidFill>
                <a:sym typeface="Wingdings 3" panose="05040102010807070707" pitchFamily="18" charset="2"/>
              </a:rPr>
              <a:t>“Profitto normale” (“economico” o “minimo”)</a:t>
            </a:r>
            <a:r>
              <a:rPr lang="en-US" altLang="it-IT" sz="1800">
                <a:sym typeface="Wingdings 3" panose="05040102010807070707" pitchFamily="18" charset="2"/>
              </a:rPr>
              <a:t>: </a:t>
            </a:r>
            <a:r>
              <a:rPr lang="it-IT" altLang="it-IT" sz="1800">
                <a:sym typeface="Wingdings 3" panose="05040102010807070707" pitchFamily="18" charset="2"/>
              </a:rPr>
              <a:t>compenso dell’imprenditore per i suoi servizi (dirigenziali, … coordinamento)  </a:t>
            </a:r>
            <a:r>
              <a:rPr lang="it-IT" altLang="it-IT" sz="1800" b="1">
                <a:sym typeface="Wingdings 3" panose="05040102010807070707" pitchFamily="18" charset="2"/>
              </a:rPr>
              <a:t>costo opportunità dell’attività produttiva intrapresa</a:t>
            </a:r>
            <a:r>
              <a:rPr lang="it-IT" altLang="it-IT" sz="1800">
                <a:sym typeface="Wingdings 3" panose="05040102010807070707" pitchFamily="18" charset="2"/>
              </a:rPr>
              <a:t>: valore del migliore rendimento alternativo dei fattori produttivi impiegati per l’impresa (es., </a:t>
            </a:r>
            <a:r>
              <a:rPr lang="it-IT" altLang="it-IT" sz="1800" i="1">
                <a:sym typeface="Wingdings 3" panose="05040102010807070707" pitchFamily="18" charset="2"/>
              </a:rPr>
              <a:t>T</a:t>
            </a:r>
            <a:r>
              <a:rPr lang="it-IT" altLang="it-IT" sz="1800">
                <a:sym typeface="Wingdings 3" panose="05040102010807070707" pitchFamily="18" charset="2"/>
              </a:rPr>
              <a:t>, </a:t>
            </a:r>
            <a:r>
              <a:rPr lang="it-IT" altLang="it-IT" sz="1800" i="1">
                <a:sym typeface="Wingdings 3" panose="05040102010807070707" pitchFamily="18" charset="2"/>
              </a:rPr>
              <a:t>C</a:t>
            </a:r>
            <a:r>
              <a:rPr lang="it-IT" altLang="it-IT" sz="1800">
                <a:sym typeface="Wingdings 3" panose="05040102010807070707" pitchFamily="18" charset="2"/>
              </a:rPr>
              <a:t> e </a:t>
            </a:r>
            <a:r>
              <a:rPr lang="it-IT" altLang="it-IT" sz="1800" i="1">
                <a:sym typeface="Wingdings 3" panose="05040102010807070707" pitchFamily="18" charset="2"/>
              </a:rPr>
              <a:t>L</a:t>
            </a:r>
            <a:r>
              <a:rPr lang="it-IT" altLang="it-IT" sz="1800">
                <a:sym typeface="Wingdings 3" panose="05040102010807070707" pitchFamily="18" charset="2"/>
              </a:rPr>
              <a:t>)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it-IT" altLang="it-IT" sz="1800" b="1">
              <a:solidFill>
                <a:srgbClr val="006600"/>
              </a:solidFill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it-IT" altLang="it-IT" sz="1800" b="1">
                <a:solidFill>
                  <a:srgbClr val="006600"/>
                </a:solidFill>
                <a:sym typeface="Wingdings 3" panose="05040102010807070707" pitchFamily="18" charset="2"/>
              </a:rPr>
              <a:t>“Extra-profitto” (</a:t>
            </a:r>
            <a:r>
              <a:rPr lang="it-IT" altLang="it-IT" sz="1800" b="1">
                <a:solidFill>
                  <a:srgbClr val="FF5050"/>
                </a:solidFill>
                <a:sym typeface="Wingdings 3" panose="05040102010807070707" pitchFamily="18" charset="2"/>
              </a:rPr>
              <a:t>in seguito, semplicemente “profitto”</a:t>
            </a:r>
            <a:r>
              <a:rPr lang="it-IT" altLang="it-IT" sz="1800" b="1">
                <a:solidFill>
                  <a:srgbClr val="006600"/>
                </a:solidFill>
                <a:sym typeface="Wingdings 3" panose="05040102010807070707" pitchFamily="18" charset="2"/>
              </a:rPr>
              <a:t>)</a:t>
            </a:r>
            <a:r>
              <a:rPr lang="it-IT" altLang="it-IT" sz="1800">
                <a:sym typeface="Wingdings 3" panose="05040102010807070707" pitchFamily="18" charset="2"/>
              </a:rPr>
              <a:t>: differenza tra </a:t>
            </a:r>
            <a:r>
              <a:rPr lang="it-IT" altLang="it-IT" sz="1800" b="1" i="1">
                <a:sym typeface="Wingdings 3" panose="05040102010807070707" pitchFamily="18" charset="2"/>
              </a:rPr>
              <a:t>ricavi totali</a:t>
            </a:r>
            <a:r>
              <a:rPr lang="it-IT" altLang="it-IT" sz="1800">
                <a:sym typeface="Wingdings 3" panose="05040102010807070707" pitchFamily="18" charset="2"/>
              </a:rPr>
              <a:t> e </a:t>
            </a:r>
            <a:r>
              <a:rPr lang="it-IT" altLang="it-IT" sz="1800" b="1" i="1">
                <a:sym typeface="Wingdings 3" panose="05040102010807070707" pitchFamily="18" charset="2"/>
              </a:rPr>
              <a:t>costi totali (economici)</a:t>
            </a:r>
            <a:r>
              <a:rPr lang="it-IT" altLang="it-IT" sz="1800">
                <a:sym typeface="Wingdings 3" panose="05040102010807070707" pitchFamily="18" charset="2"/>
              </a:rPr>
              <a:t>, </a:t>
            </a:r>
            <a:r>
              <a:rPr lang="it-IT" altLang="it-IT" sz="1800" b="1" u="sng">
                <a:solidFill>
                  <a:srgbClr val="996600"/>
                </a:solidFill>
                <a:sym typeface="Wingdings 3" panose="05040102010807070707" pitchFamily="18" charset="2"/>
              </a:rPr>
              <a:t>ivi incluso</a:t>
            </a:r>
            <a:r>
              <a:rPr lang="it-IT" altLang="it-IT" sz="1800">
                <a:sym typeface="Wingdings 3" panose="05040102010807070707" pitchFamily="18" charset="2"/>
              </a:rPr>
              <a:t> il </a:t>
            </a:r>
            <a:r>
              <a:rPr lang="it-IT" altLang="it-IT" sz="1800" b="1" i="1">
                <a:sym typeface="Wingdings 3" panose="05040102010807070707" pitchFamily="18" charset="2"/>
              </a:rPr>
              <a:t>profitto normale</a:t>
            </a:r>
            <a:endParaRPr lang="it-IT" altLang="it-IT" sz="1800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80000"/>
              </a:lnSpc>
            </a:pPr>
            <a:endParaRPr lang="it-IT" altLang="it-IT" sz="1600"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8121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8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8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8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8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69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numero diapositiva 3">
            <a:extLst>
              <a:ext uri="{FF2B5EF4-FFF2-40B4-BE49-F238E27FC236}">
                <a16:creationId xmlns:a16="http://schemas.microsoft.com/office/drawing/2014/main" id="{952EC308-8D8E-4D74-8C79-A58F0F042A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00A7C289-1B92-4E74-B1DA-530EBCB0C054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28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2B09B14-503C-4202-A99F-CB4C1EA54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1.i) … Ma quale profitto massimizza l’impresa?</a:t>
            </a:r>
          </a:p>
        </p:txBody>
      </p:sp>
      <p:sp>
        <p:nvSpPr>
          <p:cNvPr id="884739" name="Rectangle 3">
            <a:extLst>
              <a:ext uri="{FF2B5EF4-FFF2-40B4-BE49-F238E27FC236}">
                <a16:creationId xmlns:a16="http://schemas.microsoft.com/office/drawing/2014/main" id="{24F01DDE-EBB1-4FE9-BC8D-2D4B5914F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032000"/>
            <a:ext cx="727392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90000"/>
              </a:lnSpc>
              <a:buClr>
                <a:srgbClr val="006600"/>
              </a:buClr>
            </a:pPr>
            <a:r>
              <a:rPr lang="en-US" altLang="it-IT" sz="1800" b="1">
                <a:solidFill>
                  <a:srgbClr val="006600"/>
                </a:solidFill>
                <a:sym typeface="Wingdings 3" panose="05040102010807070707" pitchFamily="18" charset="2"/>
              </a:rPr>
              <a:t>Alcune importanti considerazioni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altLang="it-IT" sz="1800">
              <a:solidFill>
                <a:srgbClr val="006600"/>
              </a:solidFill>
              <a:sym typeface="Wingdings 3" panose="05040102010807070707" pitchFamily="18" charset="2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it-IT" sz="1800">
                <a:sym typeface="Wingdings 3" panose="05040102010807070707" pitchFamily="18" charset="2"/>
              </a:rPr>
              <a:t>Il </a:t>
            </a:r>
            <a:r>
              <a:rPr lang="en-US" altLang="it-IT" sz="1800" b="1" i="1">
                <a:sym typeface="Wingdings 3" panose="05040102010807070707" pitchFamily="18" charset="2"/>
              </a:rPr>
              <a:t>profitto economico</a:t>
            </a:r>
            <a:r>
              <a:rPr lang="en-US" altLang="it-IT" sz="1800">
                <a:sym typeface="Wingdings 3" panose="05040102010807070707" pitchFamily="18" charset="2"/>
              </a:rPr>
              <a:t> (normale o minimo) è “propedeutico” 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al prezzo</a:t>
            </a:r>
            <a:r>
              <a:rPr lang="en-US" altLang="it-IT" sz="1800">
                <a:sym typeface="Wingdings 3" panose="05040102010807070707" pitchFamily="18" charset="2"/>
              </a:rPr>
              <a:t> di mercato, mentre il </a:t>
            </a:r>
            <a:r>
              <a:rPr lang="en-US" altLang="it-IT" sz="1800" b="1" i="1">
                <a:sym typeface="Wingdings 3" panose="05040102010807070707" pitchFamily="18" charset="2"/>
              </a:rPr>
              <a:t>(extra) profitto</a:t>
            </a:r>
            <a:r>
              <a:rPr lang="en-US" altLang="it-IT" sz="1800">
                <a:sym typeface="Wingdings 3" panose="05040102010807070707" pitchFamily="18" charset="2"/>
              </a:rPr>
              <a:t> è funzione dello stesso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it-IT" sz="1800">
              <a:sym typeface="Wingdings 3" panose="05040102010807070707" pitchFamily="18" charset="2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it-IT" sz="1800">
                <a:sym typeface="Wingdings 3" panose="05040102010807070707" pitchFamily="18" charset="2"/>
              </a:rPr>
              <a:t>Il </a:t>
            </a:r>
            <a:r>
              <a:rPr lang="en-US" altLang="it-IT" sz="1800" b="1" i="1">
                <a:sym typeface="Wingdings 3" panose="05040102010807070707" pitchFamily="18" charset="2"/>
              </a:rPr>
              <a:t>profitto economico</a:t>
            </a:r>
            <a:r>
              <a:rPr lang="en-US" altLang="it-IT" sz="1800">
                <a:sym typeface="Wingdings 3" panose="05040102010807070707" pitchFamily="18" charset="2"/>
              </a:rPr>
              <a:t> (normale o minimo) non dipende dal 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mercato</a:t>
            </a:r>
            <a:r>
              <a:rPr lang="en-US" altLang="it-IT" sz="1800">
                <a:sym typeface="Wingdings 3" panose="05040102010807070707" pitchFamily="18" charset="2"/>
              </a:rPr>
              <a:t>, mentre il </a:t>
            </a:r>
            <a:r>
              <a:rPr lang="en-US" altLang="it-IT" sz="1800" b="1" i="1">
                <a:sym typeface="Wingdings 3" panose="05040102010807070707" pitchFamily="18" charset="2"/>
              </a:rPr>
              <a:t>(extra) profitto</a:t>
            </a:r>
            <a:r>
              <a:rPr lang="en-US" altLang="it-IT" sz="1800">
                <a:sym typeface="Wingdings 3" panose="05040102010807070707" pitchFamily="18" charset="2"/>
              </a:rPr>
              <a:t> sì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it-IT" sz="1800">
              <a:sym typeface="Wingdings 3" panose="05040102010807070707" pitchFamily="18" charset="2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it-IT" sz="1800">
                <a:sym typeface="Wingdings 3" panose="05040102010807070707" pitchFamily="18" charset="2"/>
              </a:rPr>
              <a:t>Un </a:t>
            </a:r>
            <a:r>
              <a:rPr lang="en-US" altLang="it-IT" sz="1800" b="1" i="1">
                <a:sym typeface="Wingdings 3" panose="05040102010807070707" pitchFamily="18" charset="2"/>
              </a:rPr>
              <a:t>(extra) profitto</a:t>
            </a:r>
            <a:r>
              <a:rPr lang="en-US" altLang="it-IT" sz="1800">
                <a:sym typeface="Wingdings 3" panose="05040102010807070707" pitchFamily="18" charset="2"/>
              </a:rPr>
              <a:t> basso, al limite negativo, potrebbe essere 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accompagnato</a:t>
            </a:r>
            <a:r>
              <a:rPr lang="en-US" altLang="it-IT" sz="1800">
                <a:sym typeface="Wingdings 3" panose="05040102010807070707" pitchFamily="18" charset="2"/>
              </a:rPr>
              <a:t> da (dovuto a) un </a:t>
            </a:r>
            <a:r>
              <a:rPr lang="en-US" altLang="it-IT" sz="1800" b="1" i="1">
                <a:sym typeface="Wingdings 3" panose="05040102010807070707" pitchFamily="18" charset="2"/>
              </a:rPr>
              <a:t>profitto economico</a:t>
            </a:r>
            <a:r>
              <a:rPr lang="en-US" altLang="it-IT" sz="1800">
                <a:sym typeface="Wingdings 3" panose="05040102010807070707" pitchFamily="18" charset="2"/>
              </a:rPr>
              <a:t> elevato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it-IT" sz="1800">
              <a:sym typeface="Wingdings 3" panose="05040102010807070707" pitchFamily="18" charset="2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it-IT" sz="1800">
                <a:sym typeface="Wingdings 3" panose="05040102010807070707" pitchFamily="18" charset="2"/>
              </a:rPr>
              <a:t>Un </a:t>
            </a:r>
            <a:r>
              <a:rPr lang="en-US" altLang="it-IT" sz="1800" b="1" i="1">
                <a:sym typeface="Wingdings 3" panose="05040102010807070707" pitchFamily="18" charset="2"/>
              </a:rPr>
              <a:t>profitto contabile</a:t>
            </a:r>
            <a:r>
              <a:rPr lang="en-US" altLang="it-IT" sz="1800">
                <a:sym typeface="Wingdings 3" panose="05040102010807070707" pitchFamily="18" charset="2"/>
              </a:rPr>
              <a:t> positivo potrebbe essere 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accompagnato</a:t>
            </a:r>
            <a:r>
              <a:rPr lang="en-US" altLang="it-IT" sz="1800">
                <a:sym typeface="Wingdings 3" panose="05040102010807070707" pitchFamily="18" charset="2"/>
              </a:rPr>
              <a:t> da una </a:t>
            </a:r>
            <a:r>
              <a:rPr lang="en-US" altLang="it-IT" sz="1800" b="1" i="1">
                <a:sym typeface="Wingdings 3" panose="05040102010807070707" pitchFamily="18" charset="2"/>
              </a:rPr>
              <a:t>(extra) profitto</a:t>
            </a:r>
            <a:r>
              <a:rPr lang="en-US" altLang="it-IT" sz="1800">
                <a:sym typeface="Wingdings 3" panose="05040102010807070707" pitchFamily="18" charset="2"/>
              </a:rPr>
              <a:t> negativo … profitto economico elevato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it-IT" sz="1800">
              <a:sym typeface="Wingdings 3" panose="05040102010807070707" pitchFamily="18" charset="2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it-IT" sz="1800">
                <a:sym typeface="Wingdings 3" panose="05040102010807070707" pitchFamily="18" charset="2"/>
              </a:rPr>
              <a:t>Un </a:t>
            </a:r>
            <a:r>
              <a:rPr lang="en-US" altLang="it-IT" sz="1800" b="1" i="1">
                <a:sym typeface="Wingdings 3" panose="05040102010807070707" pitchFamily="18" charset="2"/>
              </a:rPr>
              <a:t>(extra) profitto</a:t>
            </a:r>
            <a:r>
              <a:rPr lang="en-US" altLang="it-IT" sz="1800">
                <a:sym typeface="Wingdings 3" panose="05040102010807070707" pitchFamily="18" charset="2"/>
              </a:rPr>
              <a:t> positivo non può essere </a:t>
            </a:r>
            <a:r>
              <a:rPr lang="en-US" altLang="it-IT" sz="1800" b="1">
                <a:solidFill>
                  <a:srgbClr val="996600"/>
                </a:solidFill>
                <a:sym typeface="Wingdings 3" panose="05040102010807070707" pitchFamily="18" charset="2"/>
              </a:rPr>
              <a:t>accompagnato</a:t>
            </a:r>
            <a:r>
              <a:rPr lang="en-US" altLang="it-IT" sz="1800">
                <a:sym typeface="Wingdings 3" panose="05040102010807070707" pitchFamily="18" charset="2"/>
              </a:rPr>
              <a:t> da un </a:t>
            </a:r>
            <a:r>
              <a:rPr lang="en-US" altLang="it-IT" sz="1800" b="1" i="1">
                <a:sym typeface="Wingdings 3" panose="05040102010807070707" pitchFamily="18" charset="2"/>
              </a:rPr>
              <a:t>profitto contabile</a:t>
            </a:r>
            <a:r>
              <a:rPr lang="en-US" altLang="it-IT" sz="1800">
                <a:sym typeface="Wingdings 3" panose="05040102010807070707" pitchFamily="18" charset="2"/>
              </a:rPr>
              <a:t> negativo</a:t>
            </a:r>
          </a:p>
        </p:txBody>
      </p:sp>
    </p:spTree>
    <p:extLst>
      <p:ext uri="{BB962C8B-B14F-4D97-AF65-F5344CB8AC3E}">
        <p14:creationId xmlns:p14="http://schemas.microsoft.com/office/powerpoint/2010/main" val="171436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8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8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8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8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84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84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473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numero diapositiva 3">
            <a:extLst>
              <a:ext uri="{FF2B5EF4-FFF2-40B4-BE49-F238E27FC236}">
                <a16:creationId xmlns:a16="http://schemas.microsoft.com/office/drawing/2014/main" id="{184BC716-8745-420F-B6D4-5297CBF18B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2D1832FC-6F4F-4E4F-842A-498F966DB9B1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29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491572-6254-45DE-9FBB-D5C485396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1.i) … Ma quale profitto massimizza l’impresa?</a:t>
            </a:r>
          </a:p>
        </p:txBody>
      </p:sp>
      <p:sp>
        <p:nvSpPr>
          <p:cNvPr id="916483" name="Rectangle 3">
            <a:extLst>
              <a:ext uri="{FF2B5EF4-FFF2-40B4-BE49-F238E27FC236}">
                <a16:creationId xmlns:a16="http://schemas.microsoft.com/office/drawing/2014/main" id="{0B0F3B89-CE28-4995-915C-BCDB60E80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205038"/>
            <a:ext cx="72739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buClr>
                <a:srgbClr val="006600"/>
              </a:buClr>
            </a:pPr>
            <a:r>
              <a:rPr lang="en-US" altLang="it-IT" sz="2000" b="1">
                <a:solidFill>
                  <a:srgbClr val="006600"/>
                </a:solidFill>
                <a:sym typeface="Wingdings 3" panose="05040102010807070707" pitchFamily="18" charset="2"/>
              </a:rPr>
              <a:t>Le imprese non-profit</a:t>
            </a:r>
          </a:p>
          <a:p>
            <a:pPr marL="412750" indent="-412750" eaLnBrk="1" hangingPunct="1">
              <a:buClr>
                <a:srgbClr val="006600"/>
              </a:buClr>
            </a:pPr>
            <a:endParaRPr lang="en-US" altLang="it-IT" sz="2000" b="1">
              <a:solidFill>
                <a:srgbClr val="006600"/>
              </a:solidFill>
              <a:sym typeface="Wingdings 3" panose="05040102010807070707" pitchFamily="18" charset="2"/>
            </a:endParaRPr>
          </a:p>
          <a:p>
            <a:pPr marL="412750" indent="-412750" eaLnBrk="1" hangingPunct="1">
              <a:buClr>
                <a:srgbClr val="006600"/>
              </a:buClr>
            </a:pPr>
            <a:r>
              <a:rPr lang="en-US" altLang="it-IT" sz="2000" b="1">
                <a:sym typeface="Wingdings 3" panose="05040102010807070707" pitchFamily="18" charset="2"/>
              </a:rPr>
              <a:t>Cosa NON sono: </a:t>
            </a:r>
            <a:r>
              <a:rPr lang="en-US" altLang="it-IT" sz="2000">
                <a:sym typeface="Wingdings 3" panose="05040102010807070707" pitchFamily="18" charset="2"/>
              </a:rPr>
              <a:t>imprese senza finalità economica, che non perseguono il profitto come obiettivo</a:t>
            </a:r>
          </a:p>
          <a:p>
            <a:pPr marL="412750" indent="-412750" eaLnBrk="1" hangingPunct="1">
              <a:buClr>
                <a:srgbClr val="006600"/>
              </a:buClr>
            </a:pPr>
            <a:endParaRPr lang="en-US" altLang="it-IT" sz="2000">
              <a:sym typeface="Wingdings 3" panose="05040102010807070707" pitchFamily="18" charset="2"/>
            </a:endParaRPr>
          </a:p>
          <a:p>
            <a:pPr marL="412750" indent="-412750" eaLnBrk="1" hangingPunct="1">
              <a:buClr>
                <a:srgbClr val="006600"/>
              </a:buClr>
            </a:pPr>
            <a:r>
              <a:rPr lang="en-US" altLang="it-IT" sz="2000" b="1">
                <a:sym typeface="Wingdings 3" panose="05040102010807070707" pitchFamily="18" charset="2"/>
              </a:rPr>
              <a:t>Cosa SONO: </a:t>
            </a:r>
            <a:r>
              <a:rPr lang="en-US" altLang="it-IT" sz="1800">
                <a:sym typeface="Wingdings 3" panose="05040102010807070707" pitchFamily="18" charset="2"/>
              </a:rPr>
              <a:t>imprese </a:t>
            </a:r>
            <a:r>
              <a:rPr lang="it-IT" altLang="it-IT" sz="1800">
                <a:sym typeface="Wingdings 3" panose="05040102010807070707" pitchFamily="18" charset="2"/>
              </a:rPr>
              <a:t>che, pur realizzando profitto, hanno dei vincoli nella loro distribuzione; attività commerciali inerenti all'oggetto sociale</a:t>
            </a:r>
          </a:p>
          <a:p>
            <a:pPr marL="828675" lvl="1" indent="-371475" eaLnBrk="1" hangingPunct="1">
              <a:buClr>
                <a:srgbClr val="006600"/>
              </a:buClr>
            </a:pPr>
            <a:r>
              <a:rPr lang="it-IT" altLang="it-IT" sz="1800">
                <a:sym typeface="Wingdings 3" panose="05040102010807070707" pitchFamily="18" charset="2"/>
              </a:rPr>
              <a:t>esistono vari tipi di imprese non-profit</a:t>
            </a:r>
          </a:p>
          <a:p>
            <a:pPr marL="828675" lvl="1" indent="-371475" eaLnBrk="1" hangingPunct="1">
              <a:buClr>
                <a:srgbClr val="006600"/>
              </a:buClr>
            </a:pPr>
            <a:r>
              <a:rPr lang="it-IT" altLang="it-IT" sz="1800">
                <a:sym typeface="Wingdings 3" panose="05040102010807070707" pitchFamily="18" charset="2"/>
              </a:rPr>
              <a:t>le imprese non-profit non coincidono con le imprese socialmente responsabili </a:t>
            </a:r>
          </a:p>
          <a:p>
            <a:pPr marL="412750" indent="-412750" eaLnBrk="1" hangingPunct="1"/>
            <a:endParaRPr lang="it-IT" altLang="it-IT" sz="2400"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1198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1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1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1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1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3">
            <a:extLst>
              <a:ext uri="{FF2B5EF4-FFF2-40B4-BE49-F238E27FC236}">
                <a16:creationId xmlns:a16="http://schemas.microsoft.com/office/drawing/2014/main" id="{3FDCEBCA-17CD-4216-A98C-A350491C46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F2121607-3F0C-437D-94A4-CF961C15F8FF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5967EB7-09AE-4CB3-8747-4BFCF6B932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200"/>
              <a:t>La concorrenza perfetta</a:t>
            </a:r>
          </a:p>
        </p:txBody>
      </p:sp>
      <p:sp>
        <p:nvSpPr>
          <p:cNvPr id="842755" name="Rectangle 3">
            <a:extLst>
              <a:ext uri="{FF2B5EF4-FFF2-40B4-BE49-F238E27FC236}">
                <a16:creationId xmlns:a16="http://schemas.microsoft.com/office/drawing/2014/main" id="{8B71D2A6-04DB-4F9B-9608-C64454A9A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2276475"/>
            <a:ext cx="7273925" cy="447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80000"/>
              </a:lnSpc>
            </a:pPr>
            <a:r>
              <a:rPr lang="en-US" altLang="it-IT" sz="1900"/>
              <a:t>4 ipotesi sulle </a:t>
            </a:r>
            <a:r>
              <a:rPr lang="en-US" altLang="it-IT" sz="1900" b="1">
                <a:solidFill>
                  <a:srgbClr val="006600"/>
                </a:solidFill>
              </a:rPr>
              <a:t>caratteristiche strutturali</a:t>
            </a:r>
            <a:r>
              <a:rPr lang="en-US" altLang="it-IT" sz="1900"/>
              <a:t>:</a:t>
            </a:r>
          </a:p>
          <a:p>
            <a:pPr marL="412750" indent="-412750" eaLnBrk="1" hangingPunct="1">
              <a:lnSpc>
                <a:spcPct val="80000"/>
              </a:lnSpc>
            </a:pPr>
            <a:endParaRPr lang="en-US" altLang="it-IT" sz="19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r>
              <a:rPr lang="en-US" altLang="it-IT" sz="1900" b="1">
                <a:solidFill>
                  <a:srgbClr val="996600"/>
                </a:solidFill>
              </a:rPr>
              <a:t>Numerosità degli agenti economici</a:t>
            </a:r>
            <a:r>
              <a:rPr lang="en-US" altLang="it-IT" sz="1900"/>
              <a:t>: elevata  </a:t>
            </a:r>
            <a:r>
              <a:rPr lang="en-US" altLang="it-IT" sz="1900">
                <a:sym typeface="Wingdings" panose="05000000000000000000" pitchFamily="2" charset="2"/>
              </a:rPr>
              <a:t></a:t>
            </a:r>
            <a:r>
              <a:rPr lang="en-US" altLang="it-IT" sz="1900"/>
              <a:t> agenti “</a:t>
            </a:r>
            <a:r>
              <a:rPr lang="en-US" altLang="it-IT" sz="1900" i="1"/>
              <a:t>price-taker</a:t>
            </a:r>
            <a:r>
              <a:rPr lang="en-US" altLang="it-IT" sz="1900"/>
              <a:t>” </a:t>
            </a:r>
            <a:r>
              <a:rPr lang="en-US" altLang="it-IT" sz="1900">
                <a:sym typeface="Wingdings" panose="05000000000000000000" pitchFamily="2" charset="2"/>
              </a:rPr>
              <a:t></a:t>
            </a:r>
            <a:r>
              <a:rPr lang="en-US" altLang="it-IT" sz="1900"/>
              <a:t> no </a:t>
            </a:r>
            <a:r>
              <a:rPr lang="en-US" altLang="it-IT" sz="1900" b="1"/>
              <a:t>potere di mercato</a:t>
            </a:r>
            <a:r>
              <a:rPr lang="en-US" altLang="it-IT" sz="1900"/>
              <a:t> e no </a:t>
            </a:r>
            <a:r>
              <a:rPr lang="en-US" altLang="it-IT" sz="1900" b="1"/>
              <a:t>arbitraggio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endParaRPr lang="en-US" altLang="it-IT" sz="19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r>
              <a:rPr lang="en-US" altLang="it-IT" sz="1900" b="1">
                <a:solidFill>
                  <a:srgbClr val="996600"/>
                </a:solidFill>
              </a:rPr>
              <a:t>Assenza di barriere all’entrata </a:t>
            </a:r>
            <a:r>
              <a:rPr lang="en-US" altLang="it-IT" sz="1900">
                <a:solidFill>
                  <a:srgbClr val="996600"/>
                </a:solidFill>
              </a:rPr>
              <a:t>:</a:t>
            </a:r>
            <a:r>
              <a:rPr lang="en-US" altLang="it-IT" sz="1900"/>
              <a:t> no svantaggi per gli “entranti” (</a:t>
            </a:r>
            <a:r>
              <a:rPr lang="en-US" altLang="it-IT" sz="1900">
                <a:sym typeface="Wingdings" panose="05000000000000000000" pitchFamily="2" charset="2"/>
              </a:rPr>
              <a:t>es. no </a:t>
            </a:r>
            <a:r>
              <a:rPr lang="en-US" altLang="it-IT" sz="1900" b="1">
                <a:sym typeface="Wingdings" panose="05000000000000000000" pitchFamily="2" charset="2"/>
              </a:rPr>
              <a:t>costi di </a:t>
            </a:r>
            <a:r>
              <a:rPr lang="en-US" altLang="it-IT" sz="1900" b="1" i="1">
                <a:sym typeface="Wingdings" panose="05000000000000000000" pitchFamily="2" charset="2"/>
              </a:rPr>
              <a:t>start-up</a:t>
            </a:r>
            <a:r>
              <a:rPr lang="en-US" altLang="it-IT" sz="1900" b="1">
                <a:sym typeface="Wingdings" panose="05000000000000000000" pitchFamily="2" charset="2"/>
              </a:rPr>
              <a:t>, </a:t>
            </a:r>
            <a:r>
              <a:rPr lang="en-US" altLang="it-IT" sz="1900">
                <a:sym typeface="Wingdings" panose="05000000000000000000" pitchFamily="2" charset="2"/>
              </a:rPr>
              <a:t>no </a:t>
            </a:r>
            <a:r>
              <a:rPr lang="en-US" altLang="it-IT" sz="1900" b="1">
                <a:sym typeface="Wingdings" panose="05000000000000000000" pitchFamily="2" charset="2"/>
              </a:rPr>
              <a:t>licenze/brevetti)</a:t>
            </a:r>
            <a:r>
              <a:rPr lang="en-US" altLang="it-IT" sz="1900">
                <a:sym typeface="Wingdings" panose="05000000000000000000" pitchFamily="2" charset="2"/>
              </a:rPr>
              <a:t> </a:t>
            </a:r>
            <a:r>
              <a:rPr lang="en-US" altLang="it-IT" sz="1900" b="1">
                <a:solidFill>
                  <a:srgbClr val="996600"/>
                </a:solidFill>
                <a:sym typeface="Wingdings" panose="05000000000000000000" pitchFamily="2" charset="2"/>
              </a:rPr>
              <a:t>e assenza di barriere all’uscita</a:t>
            </a:r>
            <a:r>
              <a:rPr lang="en-US" altLang="it-IT" sz="1900" b="1">
                <a:sym typeface="Wingdings" panose="05000000000000000000" pitchFamily="2" charset="2"/>
              </a:rPr>
              <a:t>: </a:t>
            </a:r>
            <a:r>
              <a:rPr lang="en-US" altLang="it-IT" sz="1900">
                <a:sym typeface="Wingdings" panose="05000000000000000000" pitchFamily="2" charset="2"/>
              </a:rPr>
              <a:t>no svantaggi per gli “uscenti” (es. no </a:t>
            </a:r>
            <a:r>
              <a:rPr lang="en-US" altLang="it-IT" sz="1900" b="1">
                <a:sym typeface="Wingdings" panose="05000000000000000000" pitchFamily="2" charset="2"/>
              </a:rPr>
              <a:t>attività specifiche</a:t>
            </a:r>
            <a:r>
              <a:rPr lang="en-US" altLang="it-IT" sz="1900">
                <a:sym typeface="Wingdings" panose="05000000000000000000" pitchFamily="2" charset="2"/>
              </a:rPr>
              <a:t> e no </a:t>
            </a:r>
            <a:r>
              <a:rPr lang="en-US" altLang="it-IT" sz="1900" b="1">
                <a:sym typeface="Wingdings" panose="05000000000000000000" pitchFamily="2" charset="2"/>
              </a:rPr>
              <a:t>costi sommersi)</a:t>
            </a:r>
            <a:endParaRPr lang="en-US" altLang="it-IT" sz="1900" b="1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endParaRPr lang="en-US" altLang="it-IT" sz="1900" b="1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r>
              <a:rPr lang="en-US" altLang="it-IT" sz="1900" b="1">
                <a:solidFill>
                  <a:srgbClr val="996600"/>
                </a:solidFill>
              </a:rPr>
              <a:t>Omogeneità dei beni offerti</a:t>
            </a:r>
            <a:r>
              <a:rPr lang="en-US" altLang="it-IT" sz="1900">
                <a:solidFill>
                  <a:srgbClr val="996600"/>
                </a:solidFill>
              </a:rPr>
              <a:t>:</a:t>
            </a:r>
            <a:r>
              <a:rPr lang="en-US" altLang="it-IT" sz="1900"/>
              <a:t> beni perfetti sostituti </a:t>
            </a:r>
            <a:r>
              <a:rPr lang="en-US" altLang="it-IT" sz="1900">
                <a:sym typeface="Wingdings" panose="05000000000000000000" pitchFamily="2" charset="2"/>
              </a:rPr>
              <a:t></a:t>
            </a:r>
            <a:r>
              <a:rPr lang="en-US" altLang="it-IT" sz="1900">
                <a:sym typeface="Wingdings 3" panose="05040102010807070707" pitchFamily="18" charset="2"/>
              </a:rPr>
              <a:t> no </a:t>
            </a:r>
            <a:r>
              <a:rPr lang="en-US" altLang="it-IT" sz="1900" b="1">
                <a:sym typeface="Wingdings 3" panose="05040102010807070707" pitchFamily="18" charset="2"/>
              </a:rPr>
              <a:t>differenziazione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endParaRPr lang="en-US" altLang="it-IT" sz="1900" b="1" i="1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r>
              <a:rPr lang="en-US" altLang="it-IT" sz="1900" b="1">
                <a:solidFill>
                  <a:srgbClr val="996600"/>
                </a:solidFill>
                <a:sym typeface="Wingdings 3" panose="05040102010807070707" pitchFamily="18" charset="2"/>
              </a:rPr>
              <a:t>Perfetta informazione</a:t>
            </a:r>
            <a:r>
              <a:rPr lang="en-US" altLang="it-IT" sz="1900">
                <a:solidFill>
                  <a:srgbClr val="996600"/>
                </a:solidFill>
                <a:sym typeface="Wingdings 3" panose="05040102010807070707" pitchFamily="18" charset="2"/>
              </a:rPr>
              <a:t>:</a:t>
            </a:r>
            <a:r>
              <a:rPr lang="en-US" altLang="it-IT" sz="1900" b="1" i="1">
                <a:sym typeface="Wingdings 3" panose="05040102010807070707" pitchFamily="18" charset="2"/>
              </a:rPr>
              <a:t> </a:t>
            </a:r>
            <a:r>
              <a:rPr lang="en-US" altLang="it-IT" sz="1900">
                <a:sym typeface="Wingdings 3" panose="05040102010807070707" pitchFamily="18" charset="2"/>
              </a:rPr>
              <a:t>su agenti, bene e prezzo</a:t>
            </a:r>
            <a:r>
              <a:rPr lang="en-US" altLang="it-IT" sz="1900" b="1" i="1">
                <a:sym typeface="Wingdings 3" panose="05040102010807070707" pitchFamily="18" charset="2"/>
              </a:rPr>
              <a:t> </a:t>
            </a:r>
            <a:r>
              <a:rPr lang="en-US" altLang="it-IT" sz="1900">
                <a:sym typeface="Wingdings" panose="05000000000000000000" pitchFamily="2" charset="2"/>
              </a:rPr>
              <a:t> no </a:t>
            </a:r>
            <a:r>
              <a:rPr lang="en-US" altLang="it-IT" sz="1900" b="1">
                <a:sym typeface="Wingdings" panose="05000000000000000000" pitchFamily="2" charset="2"/>
              </a:rPr>
              <a:t>asimmetrie informative</a:t>
            </a:r>
            <a:r>
              <a:rPr lang="en-US" altLang="it-IT" sz="1900">
                <a:sym typeface="Wingdings" panose="05000000000000000000" pitchFamily="2" charset="2"/>
              </a:rPr>
              <a:t> e no </a:t>
            </a:r>
            <a:r>
              <a:rPr lang="en-US" altLang="it-IT" sz="1900" b="1">
                <a:sym typeface="Wingdings" panose="05000000000000000000" pitchFamily="2" charset="2"/>
              </a:rPr>
              <a:t>interazione strategica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4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4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4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4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5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egnaposto numero diapositiva 5">
            <a:extLst>
              <a:ext uri="{FF2B5EF4-FFF2-40B4-BE49-F238E27FC236}">
                <a16:creationId xmlns:a16="http://schemas.microsoft.com/office/drawing/2014/main" id="{640D8520-6E2E-48A8-9FC1-7C0530C7CB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A319904B-9604-4E12-AF61-C1F9B8A0388D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30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E843FE79-2D43-4C96-952A-6F5BE48E8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2.i) La scelta di produzione dell’impresa nel lungo periodo</a:t>
            </a:r>
          </a:p>
        </p:txBody>
      </p:sp>
      <p:sp>
        <p:nvSpPr>
          <p:cNvPr id="888835" name="Rectangle 3">
            <a:extLst>
              <a:ext uri="{FF2B5EF4-FFF2-40B4-BE49-F238E27FC236}">
                <a16:creationId xmlns:a16="http://schemas.microsoft.com/office/drawing/2014/main" id="{B357D5E6-8A6E-4F35-BA18-80B0064198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71550" y="2376488"/>
            <a:ext cx="7921625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buClr>
                <a:srgbClr val="006600"/>
              </a:buClr>
            </a:pPr>
            <a:r>
              <a:rPr lang="it-IT" altLang="it-IT" sz="2000" b="1">
                <a:solidFill>
                  <a:srgbClr val="006600"/>
                </a:solidFill>
              </a:rPr>
              <a:t>Lungo periodo</a:t>
            </a:r>
            <a:r>
              <a:rPr lang="it-IT" altLang="it-IT" sz="2000"/>
              <a:t>: solo fattori (e costi) variabili ed assenza di barriere all’entrata e all’uscita</a:t>
            </a:r>
          </a:p>
          <a:p>
            <a:pPr marL="412750" indent="-412750" eaLnBrk="1" hangingPunct="1">
              <a:buClr>
                <a:srgbClr val="006600"/>
              </a:buClr>
            </a:pPr>
            <a:endParaRPr lang="it-IT" altLang="it-IT" sz="2000"/>
          </a:p>
          <a:p>
            <a:pPr marL="412750" indent="-412750" eaLnBrk="1" hangingPunct="1">
              <a:buClr>
                <a:srgbClr val="006600"/>
              </a:buClr>
            </a:pPr>
            <a:r>
              <a:rPr lang="it-IT" altLang="it-IT" sz="2000"/>
              <a:t>Extra-profitti positivi ed </a:t>
            </a:r>
            <a:r>
              <a:rPr lang="it-IT" altLang="it-IT" sz="2000" b="1">
                <a:solidFill>
                  <a:srgbClr val="006600"/>
                </a:solidFill>
              </a:rPr>
              <a:t>entrate</a:t>
            </a:r>
          </a:p>
          <a:p>
            <a:pPr marL="412750" indent="-412750" eaLnBrk="1" hangingPunct="1">
              <a:buClr>
                <a:srgbClr val="006600"/>
              </a:buClr>
            </a:pPr>
            <a:endParaRPr lang="it-IT" altLang="it-IT" sz="2000"/>
          </a:p>
          <a:p>
            <a:pPr marL="412750" indent="-412750" eaLnBrk="1" hangingPunct="1">
              <a:buClr>
                <a:srgbClr val="006600"/>
              </a:buClr>
            </a:pPr>
            <a:r>
              <a:rPr lang="it-IT" altLang="it-IT" sz="2000"/>
              <a:t>Extra-profitti negativi ed </a:t>
            </a:r>
            <a:r>
              <a:rPr lang="it-IT" altLang="it-IT" sz="2000" b="1">
                <a:solidFill>
                  <a:srgbClr val="006600"/>
                </a:solidFill>
              </a:rPr>
              <a:t>uscite</a:t>
            </a:r>
            <a:endParaRPr lang="it-IT" altLang="it-IT" sz="2000" b="1">
              <a:solidFill>
                <a:srgbClr val="006600"/>
              </a:solidFill>
              <a:sym typeface="Wingdings 3" panose="05040102010807070707" pitchFamily="18" charset="2"/>
            </a:endParaRPr>
          </a:p>
          <a:p>
            <a:pPr marL="412750" indent="-412750" eaLnBrk="1" hangingPunct="1">
              <a:buClr>
                <a:srgbClr val="006600"/>
              </a:buClr>
            </a:pPr>
            <a:endParaRPr lang="it-IT" altLang="it-IT" sz="2000">
              <a:sym typeface="Wingdings 3" panose="05040102010807070707" pitchFamily="18" charset="2"/>
            </a:endParaRPr>
          </a:p>
          <a:p>
            <a:pPr marL="412750" indent="-412750" eaLnBrk="1" hangingPunct="1">
              <a:buClr>
                <a:srgbClr val="006600"/>
              </a:buClr>
            </a:pPr>
            <a:r>
              <a:rPr lang="it-IT" altLang="it-IT" sz="2000" b="1">
                <a:solidFill>
                  <a:srgbClr val="006600"/>
                </a:solidFill>
              </a:rPr>
              <a:t>Numero variabile</a:t>
            </a:r>
            <a:r>
              <a:rPr lang="it-IT" altLang="it-IT" sz="2000"/>
              <a:t> di imprese</a:t>
            </a:r>
            <a:endParaRPr lang="en-US" altLang="it-IT" sz="2000"/>
          </a:p>
          <a:p>
            <a:pPr marL="412750" indent="-412750" eaLnBrk="1" hangingPunct="1">
              <a:buClr>
                <a:srgbClr val="006600"/>
              </a:buClr>
            </a:pPr>
            <a:endParaRPr lang="en-US" altLang="it-IT" sz="2000"/>
          </a:p>
          <a:p>
            <a:pPr marL="412750" indent="-412750" eaLnBrk="1" hangingPunct="1">
              <a:buClr>
                <a:srgbClr val="006600"/>
              </a:buClr>
            </a:pPr>
            <a:endParaRPr lang="en-US" altLang="it-IT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8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egnaposto numero diapositiva 5">
            <a:extLst>
              <a:ext uri="{FF2B5EF4-FFF2-40B4-BE49-F238E27FC236}">
                <a16:creationId xmlns:a16="http://schemas.microsoft.com/office/drawing/2014/main" id="{BDEDE8F4-F104-44EC-A3A7-5C159D4965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3D419A6A-666E-4D72-AE98-1C43EC7398F9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31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6A70AE40-53CE-4E45-A452-49085B53C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2.i) La scelta di produzione dell’impresa nel lungo periodo</a:t>
            </a:r>
          </a:p>
        </p:txBody>
      </p:sp>
      <p:sp>
        <p:nvSpPr>
          <p:cNvPr id="890883" name="Rectangle 3">
            <a:extLst>
              <a:ext uri="{FF2B5EF4-FFF2-40B4-BE49-F238E27FC236}">
                <a16:creationId xmlns:a16="http://schemas.microsoft.com/office/drawing/2014/main" id="{CC471CCB-185A-41F2-BB24-562D9C50F2E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71550" y="2376488"/>
            <a:ext cx="7921625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Clr>
                <a:srgbClr val="996600"/>
              </a:buClr>
            </a:pPr>
            <a:r>
              <a:rPr lang="it-IT" altLang="it-IT" sz="2000" b="1">
                <a:solidFill>
                  <a:srgbClr val="996600"/>
                </a:solidFill>
              </a:rPr>
              <a:t>Nel lungo periodo</a:t>
            </a:r>
            <a:r>
              <a:rPr lang="it-IT" altLang="it-IT" sz="2000">
                <a:solidFill>
                  <a:srgbClr val="006600"/>
                </a:solidFill>
              </a:rPr>
              <a:t>, </a:t>
            </a:r>
            <a:r>
              <a:rPr lang="it-IT" altLang="it-IT" sz="2000"/>
              <a:t>l’equilibrio di breve periodo (con extra-profitto positivo) viene “abbandonato” per due motivi, </a:t>
            </a:r>
            <a:r>
              <a:rPr lang="it-IT" altLang="it-IT" sz="2000" b="1">
                <a:solidFill>
                  <a:srgbClr val="996600"/>
                </a:solidFill>
              </a:rPr>
              <a:t>due dinamiche</a:t>
            </a:r>
            <a:r>
              <a:rPr lang="it-IT" altLang="it-IT" sz="2000">
                <a:solidFill>
                  <a:srgbClr val="996600"/>
                </a:solidFill>
              </a:rPr>
              <a:t>:</a:t>
            </a:r>
          </a:p>
          <a:p>
            <a:pPr marL="457200" indent="-457200" eaLnBrk="1" hangingPunct="1">
              <a:buClr>
                <a:srgbClr val="006600"/>
              </a:buClr>
            </a:pPr>
            <a:endParaRPr lang="it-IT" altLang="it-IT" sz="2000">
              <a:solidFill>
                <a:srgbClr val="996600"/>
              </a:solidFill>
            </a:endParaRPr>
          </a:p>
          <a:p>
            <a:pPr marL="457200" indent="-457200" eaLnBrk="1" hangingPunct="1">
              <a:buClr>
                <a:srgbClr val="006600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2000" b="1">
                <a:solidFill>
                  <a:srgbClr val="006600"/>
                </a:solidFill>
              </a:rPr>
              <a:t>Impresa “massimizzante” e sfruttamento di dimensioni di impianto più efficienti:</a:t>
            </a:r>
            <a:r>
              <a:rPr lang="it-IT" altLang="it-IT" sz="2000">
                <a:solidFill>
                  <a:srgbClr val="006600"/>
                </a:solidFill>
              </a:rPr>
              <a:t> </a:t>
            </a:r>
            <a:r>
              <a:rPr lang="it-IT" altLang="it-IT" sz="2000"/>
              <a:t>il passaggio da </a:t>
            </a:r>
            <a:r>
              <a:rPr lang="it-IT" altLang="it-IT" sz="2000" b="1" i="1"/>
              <a:t>CMeBP</a:t>
            </a:r>
            <a:r>
              <a:rPr lang="it-IT" altLang="it-IT" sz="2000"/>
              <a:t> a</a:t>
            </a:r>
            <a:r>
              <a:rPr lang="it-IT" altLang="it-IT" sz="2000" b="1" i="1"/>
              <a:t>CMeLP</a:t>
            </a:r>
            <a:r>
              <a:rPr lang="it-IT" altLang="it-IT" sz="2000"/>
              <a:t> </a:t>
            </a:r>
            <a:r>
              <a:rPr lang="it-IT" altLang="it-IT" sz="2000">
                <a:sym typeface="Wingdings" panose="05000000000000000000" pitchFamily="2" charset="2"/>
              </a:rPr>
              <a:t></a:t>
            </a:r>
            <a:r>
              <a:rPr lang="it-IT" altLang="it-IT" sz="2000"/>
              <a:t> nuovo equilibrio </a:t>
            </a:r>
            <a:r>
              <a:rPr lang="it-IT" altLang="it-IT" sz="2000">
                <a:sym typeface="Wingdings" panose="05000000000000000000" pitchFamily="2" charset="2"/>
              </a:rPr>
              <a:t></a:t>
            </a:r>
            <a:r>
              <a:rPr lang="it-IT" altLang="it-IT" sz="2000"/>
              <a:t> aumento dell’extra-profitto </a:t>
            </a:r>
            <a:r>
              <a:rPr lang="it-IT" altLang="it-IT" sz="2000" b="1">
                <a:solidFill>
                  <a:srgbClr val="006600"/>
                </a:solidFill>
              </a:rPr>
              <a:t>(Figura 8)</a:t>
            </a:r>
            <a:endParaRPr lang="it-IT" altLang="it-IT" sz="2000" b="1">
              <a:solidFill>
                <a:srgbClr val="006600"/>
              </a:solidFill>
              <a:sym typeface="Wingdings 3" panose="05040102010807070707" pitchFamily="18" charset="2"/>
            </a:endParaRPr>
          </a:p>
          <a:p>
            <a:pPr marL="457200" indent="-457200" eaLnBrk="1" hangingPunct="1">
              <a:buClr>
                <a:srgbClr val="006600"/>
              </a:buClr>
              <a:buSzTx/>
              <a:buFont typeface="Wingdings" panose="05000000000000000000" pitchFamily="2" charset="2"/>
              <a:buAutoNum type="arabicPeriod"/>
            </a:pPr>
            <a:endParaRPr lang="it-IT" altLang="it-IT" sz="2000">
              <a:solidFill>
                <a:srgbClr val="006600"/>
              </a:solidFill>
            </a:endParaRPr>
          </a:p>
          <a:p>
            <a:pPr marL="457200" indent="-457200" eaLnBrk="1" hangingPunct="1">
              <a:buClr>
                <a:srgbClr val="006600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2000" b="1">
                <a:solidFill>
                  <a:srgbClr val="006600"/>
                </a:solidFill>
              </a:rPr>
              <a:t>Imprese “fuori dal mercato” e sfruttamento delle opportunità di extra-profittto:</a:t>
            </a:r>
            <a:r>
              <a:rPr lang="it-IT" altLang="it-IT" sz="2000">
                <a:solidFill>
                  <a:srgbClr val="006600"/>
                </a:solidFill>
              </a:rPr>
              <a:t> </a:t>
            </a:r>
            <a:r>
              <a:rPr lang="it-IT" altLang="it-IT" sz="2000"/>
              <a:t>spostamento della </a:t>
            </a:r>
            <a:r>
              <a:rPr lang="it-IT" altLang="it-IT" sz="2000" b="1" i="1"/>
              <a:t>curva di offerta (S) </a:t>
            </a:r>
            <a:r>
              <a:rPr lang="it-IT" altLang="it-IT" sz="2000">
                <a:sym typeface="Wingdings" panose="05000000000000000000" pitchFamily="2" charset="2"/>
              </a:rPr>
              <a:t></a:t>
            </a:r>
            <a:r>
              <a:rPr lang="it-IT" altLang="it-IT" sz="2000"/>
              <a:t> riduzione di </a:t>
            </a:r>
            <a:r>
              <a:rPr lang="it-IT" altLang="it-IT" sz="2000" i="1"/>
              <a:t>p*</a:t>
            </a:r>
            <a:r>
              <a:rPr lang="it-IT" altLang="it-IT" sz="2000"/>
              <a:t> </a:t>
            </a:r>
            <a:r>
              <a:rPr lang="it-IT" altLang="it-IT" sz="2000">
                <a:sym typeface="Wingdings" panose="05000000000000000000" pitchFamily="2" charset="2"/>
              </a:rPr>
              <a:t></a:t>
            </a:r>
            <a:r>
              <a:rPr lang="it-IT" altLang="it-IT" sz="2000"/>
              <a:t> riduzione dell’extra-profitto</a:t>
            </a:r>
            <a:r>
              <a:rPr lang="it-IT" altLang="it-IT" sz="2000">
                <a:solidFill>
                  <a:srgbClr val="006600"/>
                </a:solidFill>
              </a:rPr>
              <a:t> </a:t>
            </a:r>
            <a:r>
              <a:rPr lang="it-IT" altLang="it-IT" sz="2000" b="1">
                <a:solidFill>
                  <a:srgbClr val="006600"/>
                </a:solidFill>
              </a:rPr>
              <a:t>(Figura 9)</a:t>
            </a:r>
          </a:p>
          <a:p>
            <a:pPr marL="457200" indent="-457200" eaLnBrk="1" hangingPunct="1">
              <a:buClr>
                <a:srgbClr val="006600"/>
              </a:buClr>
              <a:buSzTx/>
              <a:buFont typeface="Wingdings" panose="05000000000000000000" pitchFamily="2" charset="2"/>
              <a:buAutoNum type="arabicPeriod"/>
            </a:pPr>
            <a:endParaRPr lang="it-IT" altLang="it-IT" sz="2000">
              <a:solidFill>
                <a:srgbClr val="006600"/>
              </a:solidFill>
            </a:endParaRPr>
          </a:p>
          <a:p>
            <a:pPr marL="457200" indent="-457200" eaLnBrk="1" hangingPunct="1">
              <a:buClr>
                <a:srgbClr val="006600"/>
              </a:buClr>
              <a:buSzTx/>
              <a:buFont typeface="Wingdings" panose="05000000000000000000" pitchFamily="2" charset="2"/>
              <a:buAutoNum type="arabicPeriod"/>
            </a:pPr>
            <a:endParaRPr lang="it-IT" altLang="it-IT" sz="2400" b="1">
              <a:solidFill>
                <a:srgbClr val="006600"/>
              </a:solidFill>
            </a:endParaRPr>
          </a:p>
          <a:p>
            <a:pPr marL="457200" indent="-457200" eaLnBrk="1" hangingPunct="1">
              <a:buClr>
                <a:srgbClr val="006600"/>
              </a:buClr>
              <a:buSzTx/>
              <a:buFont typeface="Wingdings" panose="05000000000000000000" pitchFamily="2" charset="2"/>
              <a:buAutoNum type="arabicPeriod"/>
            </a:pPr>
            <a:endParaRPr lang="en-US" altLang="it-IT" sz="2400"/>
          </a:p>
          <a:p>
            <a:pPr marL="457200" indent="-457200" eaLnBrk="1" hangingPunct="1">
              <a:buClr>
                <a:srgbClr val="006600"/>
              </a:buClr>
            </a:pPr>
            <a:endParaRPr lang="en-US" altLang="it-IT" sz="2400"/>
          </a:p>
          <a:p>
            <a:pPr marL="457200" indent="-457200" eaLnBrk="1" hangingPunct="1">
              <a:buClr>
                <a:srgbClr val="006600"/>
              </a:buClr>
            </a:pPr>
            <a:endParaRPr lang="en-US" altLang="it-IT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9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9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8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egnaposto numero diapositiva 3">
            <a:extLst>
              <a:ext uri="{FF2B5EF4-FFF2-40B4-BE49-F238E27FC236}">
                <a16:creationId xmlns:a16="http://schemas.microsoft.com/office/drawing/2014/main" id="{1C3D4246-7F01-4C30-B187-018D58078A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9F91A2D9-8530-4CB3-97CC-6891E1AD6D90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32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1770B96B-93BA-46C5-BFA6-2D4B57281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1557338"/>
            <a:ext cx="7667625" cy="431800"/>
          </a:xfrm>
        </p:spPr>
        <p:txBody>
          <a:bodyPr/>
          <a:lstStyle/>
          <a:p>
            <a:pPr eaLnBrk="1" hangingPunct="1"/>
            <a:r>
              <a:rPr lang="en-GB" altLang="it-IT" sz="2200"/>
              <a:t>Concorrenza perfetta:</a:t>
            </a:r>
            <a:br>
              <a:rPr lang="en-GB" altLang="it-IT" sz="2200"/>
            </a:br>
            <a:r>
              <a:rPr lang="en-GB" altLang="it-IT" sz="2200"/>
              <a:t>dal breve al lungo periodo in 2 “mosse” per l’impresa</a:t>
            </a:r>
          </a:p>
        </p:txBody>
      </p:sp>
      <p:sp>
        <p:nvSpPr>
          <p:cNvPr id="910339" name="Rectangle 3">
            <a:extLst>
              <a:ext uri="{FF2B5EF4-FFF2-40B4-BE49-F238E27FC236}">
                <a16:creationId xmlns:a16="http://schemas.microsoft.com/office/drawing/2014/main" id="{BA3FEDFB-E827-40AB-8888-5A2183F6C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32038"/>
            <a:ext cx="43053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it-IT" sz="2400" b="1"/>
              <a:t>Mossa 1</a:t>
            </a:r>
            <a:r>
              <a:rPr lang="en-GB" altLang="it-IT" sz="2400"/>
              <a:t>: passaggio ad una tecnica pù efficiente ed aumento dell’extra-profitto</a:t>
            </a:r>
          </a:p>
          <a:p>
            <a:pPr eaLnBrk="1" hangingPunct="1"/>
            <a:endParaRPr lang="en-GB" altLang="it-IT" sz="2400"/>
          </a:p>
          <a:p>
            <a:pPr eaLnBrk="1" hangingPunct="1"/>
            <a:r>
              <a:rPr lang="en-GB" altLang="it-IT" sz="2400" b="1"/>
              <a:t>Mossa 2</a:t>
            </a:r>
            <a:r>
              <a:rPr lang="en-GB" altLang="it-IT" sz="2400"/>
              <a:t>: ingresso di nuove imprese e riduzione dell’extra-profitto; …ingresso di nuove imprese ed annullamento dell’extra-profitto</a:t>
            </a:r>
          </a:p>
        </p:txBody>
      </p:sp>
      <p:pic>
        <p:nvPicPr>
          <p:cNvPr id="910341" name="Picture 5" descr="problema%2520baldi3">
            <a:hlinkClick r:id="rId3"/>
            <a:extLst>
              <a:ext uri="{FF2B5EF4-FFF2-40B4-BE49-F238E27FC236}">
                <a16:creationId xmlns:a16="http://schemas.microsoft.com/office/drawing/2014/main" id="{8BE1DE40-E999-4148-AD2D-A7A061863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68638"/>
            <a:ext cx="25209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033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egnaposto numero diapositiva 3">
            <a:extLst>
              <a:ext uri="{FF2B5EF4-FFF2-40B4-BE49-F238E27FC236}">
                <a16:creationId xmlns:a16="http://schemas.microsoft.com/office/drawing/2014/main" id="{9DD67EBA-1CE5-45A6-AD7E-3F5B6E3CA2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A4B77ACC-BD6F-40E6-8C09-A2EC711AA371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33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AF7D4FAC-53E7-4942-9F1E-0E4DEA003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Figura 8m </a:t>
            </a:r>
            <a:r>
              <a:rPr lang="it-IT" altLang="it-IT" sz="2000"/>
              <a:t>–</a:t>
            </a:r>
            <a:r>
              <a:rPr lang="it-IT" altLang="it-IT"/>
              <a:t> </a:t>
            </a:r>
            <a:r>
              <a:rPr lang="it-IT" altLang="it-IT">
                <a:cs typeface="Times New Roman" panose="02020603050405020304" pitchFamily="18" charset="0"/>
              </a:rPr>
              <a:t>Scelta produttiva di un’impresa nel lungo periodo Mossa  1</a:t>
            </a:r>
            <a:r>
              <a:rPr lang="it-IT" altLang="it-IT"/>
              <a:t> </a:t>
            </a:r>
            <a:endParaRPr lang="en-GB" altLang="it-IT"/>
          </a:p>
        </p:txBody>
      </p:sp>
      <p:grpSp>
        <p:nvGrpSpPr>
          <p:cNvPr id="806940" name="Group 28">
            <a:extLst>
              <a:ext uri="{FF2B5EF4-FFF2-40B4-BE49-F238E27FC236}">
                <a16:creationId xmlns:a16="http://schemas.microsoft.com/office/drawing/2014/main" id="{27C1FAE6-CDEC-442F-866C-C2E48E168FBC}"/>
              </a:ext>
            </a:extLst>
          </p:cNvPr>
          <p:cNvGrpSpPr>
            <a:grpSpLocks/>
          </p:cNvGrpSpPr>
          <p:nvPr/>
        </p:nvGrpSpPr>
        <p:grpSpPr bwMode="auto">
          <a:xfrm>
            <a:off x="2519363" y="4386263"/>
            <a:ext cx="4187825" cy="341312"/>
            <a:chOff x="1587" y="2763"/>
            <a:chExt cx="2638" cy="215"/>
          </a:xfrm>
        </p:grpSpPr>
        <p:sp>
          <p:nvSpPr>
            <p:cNvPr id="82983" name="Line 3">
              <a:extLst>
                <a:ext uri="{FF2B5EF4-FFF2-40B4-BE49-F238E27FC236}">
                  <a16:creationId xmlns:a16="http://schemas.microsoft.com/office/drawing/2014/main" id="{A4EBD53C-C8AE-48C5-AAE1-19DD4E9AE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4" y="2858"/>
              <a:ext cx="242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984" name="Rectangle 13">
              <a:extLst>
                <a:ext uri="{FF2B5EF4-FFF2-40B4-BE49-F238E27FC236}">
                  <a16:creationId xmlns:a16="http://schemas.microsoft.com/office/drawing/2014/main" id="{0C1CD75F-91CB-47DB-800F-CADFB4F40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" y="2763"/>
              <a:ext cx="212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p*</a:t>
              </a:r>
            </a:p>
          </p:txBody>
        </p:sp>
      </p:grpSp>
      <p:grpSp>
        <p:nvGrpSpPr>
          <p:cNvPr id="806955" name="Group 43">
            <a:extLst>
              <a:ext uri="{FF2B5EF4-FFF2-40B4-BE49-F238E27FC236}">
                <a16:creationId xmlns:a16="http://schemas.microsoft.com/office/drawing/2014/main" id="{0AFCF94B-4EE9-409B-99F9-EA1DA51801D2}"/>
              </a:ext>
            </a:extLst>
          </p:cNvPr>
          <p:cNvGrpSpPr>
            <a:grpSpLocks/>
          </p:cNvGrpSpPr>
          <p:nvPr/>
        </p:nvGrpSpPr>
        <p:grpSpPr bwMode="auto">
          <a:xfrm>
            <a:off x="2195513" y="4854575"/>
            <a:ext cx="4268787" cy="438150"/>
            <a:chOff x="1556" y="3360"/>
            <a:chExt cx="2689" cy="276"/>
          </a:xfrm>
        </p:grpSpPr>
        <p:sp>
          <p:nvSpPr>
            <p:cNvPr id="82981" name="Line 12">
              <a:extLst>
                <a:ext uri="{FF2B5EF4-FFF2-40B4-BE49-F238E27FC236}">
                  <a16:creationId xmlns:a16="http://schemas.microsoft.com/office/drawing/2014/main" id="{C56DE91D-AD55-4127-A47F-BE84017540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3504"/>
              <a:ext cx="2421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982" name="Rectangle 14">
              <a:extLst>
                <a:ext uri="{FF2B5EF4-FFF2-40B4-BE49-F238E27FC236}">
                  <a16:creationId xmlns:a16="http://schemas.microsoft.com/office/drawing/2014/main" id="{839F25FB-A5D6-4247-8A69-A4C1B7F94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3360"/>
              <a:ext cx="40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>
                  <a:solidFill>
                    <a:srgbClr val="0000FF"/>
                  </a:solidFill>
                </a:rPr>
                <a:t>CMeLP</a:t>
              </a:r>
            </a:p>
          </p:txBody>
        </p:sp>
      </p:grpSp>
      <p:grpSp>
        <p:nvGrpSpPr>
          <p:cNvPr id="806942" name="Group 30">
            <a:extLst>
              <a:ext uri="{FF2B5EF4-FFF2-40B4-BE49-F238E27FC236}">
                <a16:creationId xmlns:a16="http://schemas.microsoft.com/office/drawing/2014/main" id="{AAEEE8B1-4510-4437-A9A8-AEA98509C94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514600"/>
            <a:ext cx="4070350" cy="3994150"/>
            <a:chOff x="2173" y="1595"/>
            <a:chExt cx="2564" cy="2516"/>
          </a:xfrm>
        </p:grpSpPr>
        <p:sp>
          <p:nvSpPr>
            <p:cNvPr id="82973" name="Line 4">
              <a:extLst>
                <a:ext uri="{FF2B5EF4-FFF2-40B4-BE49-F238E27FC236}">
                  <a16:creationId xmlns:a16="http://schemas.microsoft.com/office/drawing/2014/main" id="{424B2254-BF25-436B-BE99-69C161431F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2" y="2854"/>
              <a:ext cx="0" cy="99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974" name="Rectangle 6">
              <a:extLst>
                <a:ext uri="{FF2B5EF4-FFF2-40B4-BE49-F238E27FC236}">
                  <a16:creationId xmlns:a16="http://schemas.microsoft.com/office/drawing/2014/main" id="{C195ADC8-4F52-4BAD-9157-F5493B0F4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9" y="3865"/>
              <a:ext cx="40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baseline="30000"/>
                <a:t>*</a:t>
              </a:r>
              <a:endParaRPr lang="it-IT" altLang="it-IT" i="1"/>
            </a:p>
          </p:txBody>
        </p:sp>
        <p:grpSp>
          <p:nvGrpSpPr>
            <p:cNvPr id="82975" name="Group 29">
              <a:extLst>
                <a:ext uri="{FF2B5EF4-FFF2-40B4-BE49-F238E27FC236}">
                  <a16:creationId xmlns:a16="http://schemas.microsoft.com/office/drawing/2014/main" id="{8645E61E-A01E-4D6C-8DDD-A6BF1AC905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3" y="1595"/>
              <a:ext cx="2564" cy="1919"/>
              <a:chOff x="2173" y="1595"/>
              <a:chExt cx="2564" cy="1919"/>
            </a:xfrm>
          </p:grpSpPr>
          <p:sp>
            <p:nvSpPr>
              <p:cNvPr id="82976" name="Freeform 7">
                <a:extLst>
                  <a:ext uri="{FF2B5EF4-FFF2-40B4-BE49-F238E27FC236}">
                    <a16:creationId xmlns:a16="http://schemas.microsoft.com/office/drawing/2014/main" id="{75B66726-CD79-42BD-8001-9D66EC727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811"/>
                <a:ext cx="2001" cy="1703"/>
              </a:xfrm>
              <a:custGeom>
                <a:avLst/>
                <a:gdLst>
                  <a:gd name="T0" fmla="*/ 0 w 2736"/>
                  <a:gd name="T1" fmla="*/ 639 h 2304"/>
                  <a:gd name="T2" fmla="*/ 632 w 2736"/>
                  <a:gd name="T3" fmla="*/ 1597 h 2304"/>
                  <a:gd name="T4" fmla="*/ 2001 w 2736"/>
                  <a:gd name="T5" fmla="*/ 0 h 23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36" h="2304">
                    <a:moveTo>
                      <a:pt x="0" y="864"/>
                    </a:moveTo>
                    <a:cubicBezTo>
                      <a:pt x="204" y="1584"/>
                      <a:pt x="408" y="2304"/>
                      <a:pt x="864" y="2160"/>
                    </a:cubicBezTo>
                    <a:cubicBezTo>
                      <a:pt x="1320" y="2016"/>
                      <a:pt x="2424" y="360"/>
                      <a:pt x="2736" y="0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2977" name="Rectangle 8">
                <a:extLst>
                  <a:ext uri="{FF2B5EF4-FFF2-40B4-BE49-F238E27FC236}">
                    <a16:creationId xmlns:a16="http://schemas.microsoft.com/office/drawing/2014/main" id="{4B11C330-2654-44F4-91B1-17C8E85A0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0" y="1595"/>
                <a:ext cx="757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CMgBP</a:t>
                </a:r>
              </a:p>
            </p:txBody>
          </p:sp>
          <p:sp>
            <p:nvSpPr>
              <p:cNvPr id="82978" name="Rectangle 9">
                <a:extLst>
                  <a:ext uri="{FF2B5EF4-FFF2-40B4-BE49-F238E27FC236}">
                    <a16:creationId xmlns:a16="http://schemas.microsoft.com/office/drawing/2014/main" id="{95D6C0EA-AEF2-47DB-9CD2-05068BD89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5" y="2120"/>
                <a:ext cx="603" cy="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CMeBP</a:t>
                </a:r>
              </a:p>
            </p:txBody>
          </p:sp>
          <p:sp>
            <p:nvSpPr>
              <p:cNvPr id="82979" name="Rectangle 10">
                <a:extLst>
                  <a:ext uri="{FF2B5EF4-FFF2-40B4-BE49-F238E27FC236}">
                    <a16:creationId xmlns:a16="http://schemas.microsoft.com/office/drawing/2014/main" id="{FA2AC973-887E-4A40-8D6D-DBA41B2F36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1" y="2656"/>
                <a:ext cx="317" cy="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A</a:t>
                </a:r>
              </a:p>
            </p:txBody>
          </p:sp>
          <p:sp>
            <p:nvSpPr>
              <p:cNvPr id="82980" name="Freeform 22">
                <a:extLst>
                  <a:ext uri="{FF2B5EF4-FFF2-40B4-BE49-F238E27FC236}">
                    <a16:creationId xmlns:a16="http://schemas.microsoft.com/office/drawing/2014/main" id="{F29BDAC5-7AA7-445D-810D-01160F7C1F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2316"/>
                <a:ext cx="1789" cy="764"/>
              </a:xfrm>
              <a:custGeom>
                <a:avLst/>
                <a:gdLst>
                  <a:gd name="T0" fmla="*/ 0 w 2448"/>
                  <a:gd name="T1" fmla="*/ 107 h 1032"/>
                  <a:gd name="T2" fmla="*/ 947 w 2448"/>
                  <a:gd name="T3" fmla="*/ 746 h 1032"/>
                  <a:gd name="T4" fmla="*/ 1789 w 2448"/>
                  <a:gd name="T5" fmla="*/ 0 h 10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48" h="1032">
                    <a:moveTo>
                      <a:pt x="0" y="144"/>
                    </a:moveTo>
                    <a:cubicBezTo>
                      <a:pt x="444" y="588"/>
                      <a:pt x="888" y="1032"/>
                      <a:pt x="1296" y="1008"/>
                    </a:cubicBezTo>
                    <a:cubicBezTo>
                      <a:pt x="1704" y="984"/>
                      <a:pt x="2076" y="492"/>
                      <a:pt x="2448" y="0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06939" name="Group 27">
            <a:extLst>
              <a:ext uri="{FF2B5EF4-FFF2-40B4-BE49-F238E27FC236}">
                <a16:creationId xmlns:a16="http://schemas.microsoft.com/office/drawing/2014/main" id="{283280E2-5FAD-4C19-862E-BD61CF6F3239}"/>
              </a:ext>
            </a:extLst>
          </p:cNvPr>
          <p:cNvGrpSpPr>
            <a:grpSpLocks/>
          </p:cNvGrpSpPr>
          <p:nvPr/>
        </p:nvGrpSpPr>
        <p:grpSpPr bwMode="auto">
          <a:xfrm>
            <a:off x="2538413" y="2432050"/>
            <a:ext cx="4681537" cy="4171950"/>
            <a:chOff x="1599" y="1532"/>
            <a:chExt cx="2949" cy="2628"/>
          </a:xfrm>
        </p:grpSpPr>
        <p:sp>
          <p:nvSpPr>
            <p:cNvPr id="82969" name="Rectangle 5">
              <a:extLst>
                <a:ext uri="{FF2B5EF4-FFF2-40B4-BE49-F238E27FC236}">
                  <a16:creationId xmlns:a16="http://schemas.microsoft.com/office/drawing/2014/main" id="{AE416010-BE0C-4878-9632-6B5D9E19B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" y="1532"/>
              <a:ext cx="21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  <p:sp>
          <p:nvSpPr>
            <p:cNvPr id="82970" name="Text Box 23">
              <a:extLst>
                <a:ext uri="{FF2B5EF4-FFF2-40B4-BE49-F238E27FC236}">
                  <a16:creationId xmlns:a16="http://schemas.microsoft.com/office/drawing/2014/main" id="{31B4BE40-9B0E-4E5F-82B2-0A64599E53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840"/>
              <a:ext cx="42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82971" name="Freeform 24">
              <a:extLst>
                <a:ext uri="{FF2B5EF4-FFF2-40B4-BE49-F238E27FC236}">
                  <a16:creationId xmlns:a16="http://schemas.microsoft.com/office/drawing/2014/main" id="{8FD139F6-9FEF-4E94-9BE4-032CDBC13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2" y="1628"/>
              <a:ext cx="2602" cy="2219"/>
            </a:xfrm>
            <a:custGeom>
              <a:avLst/>
              <a:gdLst>
                <a:gd name="T0" fmla="*/ 0 w 2090"/>
                <a:gd name="T1" fmla="*/ 0 h 2210"/>
                <a:gd name="T2" fmla="*/ 0 w 2090"/>
                <a:gd name="T3" fmla="*/ 2219 h 2210"/>
                <a:gd name="T4" fmla="*/ 2602 w 2090"/>
                <a:gd name="T5" fmla="*/ 2219 h 22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90" h="2210">
                  <a:moveTo>
                    <a:pt x="0" y="0"/>
                  </a:moveTo>
                  <a:lnTo>
                    <a:pt x="0" y="2210"/>
                  </a:lnTo>
                  <a:lnTo>
                    <a:pt x="2090" y="221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972" name="Rectangle 25">
              <a:extLst>
                <a:ext uri="{FF2B5EF4-FFF2-40B4-BE49-F238E27FC236}">
                  <a16:creationId xmlns:a16="http://schemas.microsoft.com/office/drawing/2014/main" id="{FE729B14-19AB-4622-94B1-D2C64C52E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888"/>
              <a:ext cx="40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</p:grpSp>
      <p:grpSp>
        <p:nvGrpSpPr>
          <p:cNvPr id="806958" name="Group 46">
            <a:extLst>
              <a:ext uri="{FF2B5EF4-FFF2-40B4-BE49-F238E27FC236}">
                <a16:creationId xmlns:a16="http://schemas.microsoft.com/office/drawing/2014/main" id="{A6A35FD7-DFE2-481D-922A-7C64B0F24C47}"/>
              </a:ext>
            </a:extLst>
          </p:cNvPr>
          <p:cNvGrpSpPr>
            <a:grpSpLocks/>
          </p:cNvGrpSpPr>
          <p:nvPr/>
        </p:nvGrpSpPr>
        <p:grpSpPr bwMode="auto">
          <a:xfrm>
            <a:off x="3613150" y="3846513"/>
            <a:ext cx="4341813" cy="1773237"/>
            <a:chOff x="2276" y="2423"/>
            <a:chExt cx="2735" cy="1117"/>
          </a:xfrm>
        </p:grpSpPr>
        <p:sp>
          <p:nvSpPr>
            <p:cNvPr id="82967" name="Freeform 11">
              <a:extLst>
                <a:ext uri="{FF2B5EF4-FFF2-40B4-BE49-F238E27FC236}">
                  <a16:creationId xmlns:a16="http://schemas.microsoft.com/office/drawing/2014/main" id="{0B52CEDF-0572-47F7-8987-57DFDD0BC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6" y="2423"/>
              <a:ext cx="2105" cy="1117"/>
            </a:xfrm>
            <a:custGeom>
              <a:avLst/>
              <a:gdLst>
                <a:gd name="T0" fmla="*/ 0 w 2880"/>
                <a:gd name="T1" fmla="*/ 0 h 1512"/>
                <a:gd name="T2" fmla="*/ 1263 w 2880"/>
                <a:gd name="T3" fmla="*/ 1064 h 1512"/>
                <a:gd name="T4" fmla="*/ 2105 w 2880"/>
                <a:gd name="T5" fmla="*/ 319 h 15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0" h="1512">
                  <a:moveTo>
                    <a:pt x="0" y="0"/>
                  </a:moveTo>
                  <a:cubicBezTo>
                    <a:pt x="624" y="684"/>
                    <a:pt x="1248" y="1368"/>
                    <a:pt x="1728" y="1440"/>
                  </a:cubicBezTo>
                  <a:cubicBezTo>
                    <a:pt x="2208" y="1512"/>
                    <a:pt x="2664" y="624"/>
                    <a:pt x="2880" y="432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968" name="Rectangle 19">
              <a:extLst>
                <a:ext uri="{FF2B5EF4-FFF2-40B4-BE49-F238E27FC236}">
                  <a16:creationId xmlns:a16="http://schemas.microsoft.com/office/drawing/2014/main" id="{96E54FD7-70B4-4294-95AF-58F7C425B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784"/>
              <a:ext cx="691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>
                  <a:solidFill>
                    <a:srgbClr val="0000FF"/>
                  </a:solidFill>
                </a:rPr>
                <a:t>CMeLP</a:t>
              </a:r>
            </a:p>
          </p:txBody>
        </p:sp>
      </p:grpSp>
      <p:grpSp>
        <p:nvGrpSpPr>
          <p:cNvPr id="806959" name="Group 47">
            <a:extLst>
              <a:ext uri="{FF2B5EF4-FFF2-40B4-BE49-F238E27FC236}">
                <a16:creationId xmlns:a16="http://schemas.microsoft.com/office/drawing/2014/main" id="{5D47E390-F602-464A-963B-BAEE93F626CC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859213"/>
            <a:ext cx="2667000" cy="2100262"/>
            <a:chOff x="3216" y="2431"/>
            <a:chExt cx="1680" cy="1323"/>
          </a:xfrm>
        </p:grpSpPr>
        <p:sp>
          <p:nvSpPr>
            <p:cNvPr id="82965" name="Rectangle 20">
              <a:extLst>
                <a:ext uri="{FF2B5EF4-FFF2-40B4-BE49-F238E27FC236}">
                  <a16:creationId xmlns:a16="http://schemas.microsoft.com/office/drawing/2014/main" id="{FA8B13F1-47BA-47F1-941E-B18ADE0E8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2431"/>
              <a:ext cx="691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>
                  <a:solidFill>
                    <a:srgbClr val="0000FF"/>
                  </a:solidFill>
                </a:rPr>
                <a:t>CMgLP</a:t>
              </a:r>
            </a:p>
          </p:txBody>
        </p:sp>
        <p:sp>
          <p:nvSpPr>
            <p:cNvPr id="82966" name="Freeform 31">
              <a:extLst>
                <a:ext uri="{FF2B5EF4-FFF2-40B4-BE49-F238E27FC236}">
                  <a16:creationId xmlns:a16="http://schemas.microsoft.com/office/drawing/2014/main" id="{328A41DA-7CE4-43C3-A4C2-B5831E112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640"/>
              <a:ext cx="912" cy="1114"/>
            </a:xfrm>
            <a:custGeom>
              <a:avLst/>
              <a:gdLst>
                <a:gd name="T0" fmla="*/ 0 w 1440"/>
                <a:gd name="T1" fmla="*/ 872 h 1656"/>
                <a:gd name="T2" fmla="*/ 274 w 1440"/>
                <a:gd name="T3" fmla="*/ 969 h 1656"/>
                <a:gd name="T4" fmla="*/ 912 w 1440"/>
                <a:gd name="T5" fmla="*/ 0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0" h="1656">
                  <a:moveTo>
                    <a:pt x="0" y="1296"/>
                  </a:moveTo>
                  <a:cubicBezTo>
                    <a:pt x="96" y="1476"/>
                    <a:pt x="192" y="1656"/>
                    <a:pt x="432" y="1440"/>
                  </a:cubicBezTo>
                  <a:cubicBezTo>
                    <a:pt x="672" y="1224"/>
                    <a:pt x="1056" y="612"/>
                    <a:pt x="1440" y="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6960" name="Group 48">
            <a:extLst>
              <a:ext uri="{FF2B5EF4-FFF2-40B4-BE49-F238E27FC236}">
                <a16:creationId xmlns:a16="http://schemas.microsoft.com/office/drawing/2014/main" id="{4AD2F66B-E145-4D16-8B13-6FBCEF886088}"/>
              </a:ext>
            </a:extLst>
          </p:cNvPr>
          <p:cNvGrpSpPr>
            <a:grpSpLocks/>
          </p:cNvGrpSpPr>
          <p:nvPr/>
        </p:nvGrpSpPr>
        <p:grpSpPr bwMode="auto">
          <a:xfrm>
            <a:off x="6157913" y="4267200"/>
            <a:ext cx="660400" cy="2236788"/>
            <a:chOff x="3888" y="2688"/>
            <a:chExt cx="416" cy="1409"/>
          </a:xfrm>
        </p:grpSpPr>
        <p:sp>
          <p:nvSpPr>
            <p:cNvPr id="82962" name="Rectangle 18">
              <a:extLst>
                <a:ext uri="{FF2B5EF4-FFF2-40B4-BE49-F238E27FC236}">
                  <a16:creationId xmlns:a16="http://schemas.microsoft.com/office/drawing/2014/main" id="{EF4042DE-D4C9-4341-9A48-8F1F5DA06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8" y="3852"/>
              <a:ext cx="406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>
                  <a:solidFill>
                    <a:srgbClr val="0000FF"/>
                  </a:solidFill>
                </a:rPr>
                <a:t>q</a:t>
              </a:r>
              <a:r>
                <a:rPr lang="it-IT" altLang="it-IT">
                  <a:solidFill>
                    <a:srgbClr val="0000FF"/>
                  </a:solidFill>
                  <a:sym typeface="Symbol" panose="05050102010706020507" pitchFamily="18" charset="2"/>
                </a:rPr>
                <a:t></a:t>
              </a:r>
              <a:r>
                <a:rPr lang="it-IT" altLang="it-IT" i="1" baseline="-25000">
                  <a:solidFill>
                    <a:srgbClr val="0000FF"/>
                  </a:solidFill>
                </a:rPr>
                <a:t>LP</a:t>
              </a:r>
              <a:endParaRPr lang="it-IT" altLang="it-IT" i="1">
                <a:solidFill>
                  <a:srgbClr val="0000FF"/>
                </a:solidFill>
              </a:endParaRPr>
            </a:p>
          </p:txBody>
        </p:sp>
        <p:sp>
          <p:nvSpPr>
            <p:cNvPr id="82963" name="Line 17">
              <a:extLst>
                <a:ext uri="{FF2B5EF4-FFF2-40B4-BE49-F238E27FC236}">
                  <a16:creationId xmlns:a16="http://schemas.microsoft.com/office/drawing/2014/main" id="{E77B0772-CCD0-4A41-BFD6-351D728642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1" y="2860"/>
              <a:ext cx="0" cy="9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964" name="Rectangle 41">
              <a:extLst>
                <a:ext uri="{FF2B5EF4-FFF2-40B4-BE49-F238E27FC236}">
                  <a16:creationId xmlns:a16="http://schemas.microsoft.com/office/drawing/2014/main" id="{67A7AE22-AB99-4F4C-9F6D-B2857896A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688"/>
              <a:ext cx="3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806961" name="Group 49">
            <a:extLst>
              <a:ext uri="{FF2B5EF4-FFF2-40B4-BE49-F238E27FC236}">
                <a16:creationId xmlns:a16="http://schemas.microsoft.com/office/drawing/2014/main" id="{61CFD694-A365-4567-854E-880A853EC3F6}"/>
              </a:ext>
            </a:extLst>
          </p:cNvPr>
          <p:cNvGrpSpPr>
            <a:grpSpLocks/>
          </p:cNvGrpSpPr>
          <p:nvPr/>
        </p:nvGrpSpPr>
        <p:grpSpPr bwMode="auto">
          <a:xfrm>
            <a:off x="2160588" y="4560888"/>
            <a:ext cx="4052887" cy="438150"/>
            <a:chOff x="1556" y="3360"/>
            <a:chExt cx="2689" cy="276"/>
          </a:xfrm>
        </p:grpSpPr>
        <p:sp>
          <p:nvSpPr>
            <p:cNvPr id="82960" name="Line 50">
              <a:extLst>
                <a:ext uri="{FF2B5EF4-FFF2-40B4-BE49-F238E27FC236}">
                  <a16:creationId xmlns:a16="http://schemas.microsoft.com/office/drawing/2014/main" id="{F11A3C8A-5FA4-466E-85D4-20CCA23004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3504"/>
              <a:ext cx="242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961" name="Rectangle 51">
              <a:extLst>
                <a:ext uri="{FF2B5EF4-FFF2-40B4-BE49-F238E27FC236}">
                  <a16:creationId xmlns:a16="http://schemas.microsoft.com/office/drawing/2014/main" id="{8E12AE30-4926-4872-9BDA-0B8FB9D8B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3360"/>
              <a:ext cx="40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sz="1200" i="1"/>
                <a:t>CMeBP</a:t>
              </a:r>
            </a:p>
          </p:txBody>
        </p:sp>
      </p:grpSp>
      <p:sp>
        <p:nvSpPr>
          <p:cNvPr id="806964" name="Text Box 52">
            <a:extLst>
              <a:ext uri="{FF2B5EF4-FFF2-40B4-BE49-F238E27FC236}">
                <a16:creationId xmlns:a16="http://schemas.microsoft.com/office/drawing/2014/main" id="{ADB611CD-3E18-4682-8D8C-880BD8C82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710113"/>
            <a:ext cx="3603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i="1"/>
              <a:t>C</a:t>
            </a:r>
          </a:p>
        </p:txBody>
      </p:sp>
      <p:sp>
        <p:nvSpPr>
          <p:cNvPr id="806965" name="Text Box 53">
            <a:extLst>
              <a:ext uri="{FF2B5EF4-FFF2-40B4-BE49-F238E27FC236}">
                <a16:creationId xmlns:a16="http://schemas.microsoft.com/office/drawing/2014/main" id="{EEAC17BA-34A4-41E7-B098-F55C8D214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4953000"/>
            <a:ext cx="3603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i="1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806970" name="Rectangle 58">
            <a:extLst>
              <a:ext uri="{FF2B5EF4-FFF2-40B4-BE49-F238E27FC236}">
                <a16:creationId xmlns:a16="http://schemas.microsoft.com/office/drawing/2014/main" id="{91C2090F-CAF1-4443-BF27-B79537735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4567238"/>
            <a:ext cx="2520950" cy="215900"/>
          </a:xfrm>
          <a:prstGeom prst="rect">
            <a:avLst/>
          </a:prstGeom>
          <a:solidFill>
            <a:schemeClr val="accent1">
              <a:alpha val="349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06971" name="Rectangle 59">
            <a:extLst>
              <a:ext uri="{FF2B5EF4-FFF2-40B4-BE49-F238E27FC236}">
                <a16:creationId xmlns:a16="http://schemas.microsoft.com/office/drawing/2014/main" id="{21627545-7FD0-43D4-9603-02ECCDCEB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4567238"/>
            <a:ext cx="3457575" cy="503237"/>
          </a:xfrm>
          <a:prstGeom prst="rect">
            <a:avLst/>
          </a:prstGeom>
          <a:solidFill>
            <a:srgbClr val="FF5050">
              <a:alpha val="4784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6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6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6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6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0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6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6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6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06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6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6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6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6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06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06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06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06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6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6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806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64" grpId="0"/>
      <p:bldP spid="80696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egnaposto numero diapositiva 3">
            <a:extLst>
              <a:ext uri="{FF2B5EF4-FFF2-40B4-BE49-F238E27FC236}">
                <a16:creationId xmlns:a16="http://schemas.microsoft.com/office/drawing/2014/main" id="{731F399C-2BA0-4A54-AC88-81ADE28C1F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B9C72E26-41B7-49E7-97F5-F18AC4ADDC12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34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grpSp>
        <p:nvGrpSpPr>
          <p:cNvPr id="809029" name="Group 69">
            <a:extLst>
              <a:ext uri="{FF2B5EF4-FFF2-40B4-BE49-F238E27FC236}">
                <a16:creationId xmlns:a16="http://schemas.microsoft.com/office/drawing/2014/main" id="{B3736A83-D085-4ACA-89E2-592F4E55DDD9}"/>
              </a:ext>
            </a:extLst>
          </p:cNvPr>
          <p:cNvGrpSpPr>
            <a:grpSpLocks/>
          </p:cNvGrpSpPr>
          <p:nvPr/>
        </p:nvGrpSpPr>
        <p:grpSpPr bwMode="auto">
          <a:xfrm>
            <a:off x="5116513" y="3933825"/>
            <a:ext cx="2479675" cy="550863"/>
            <a:chOff x="3223" y="2478"/>
            <a:chExt cx="1562" cy="347"/>
          </a:xfrm>
        </p:grpSpPr>
        <p:sp>
          <p:nvSpPr>
            <p:cNvPr id="85057" name="Line 15">
              <a:extLst>
                <a:ext uri="{FF2B5EF4-FFF2-40B4-BE49-F238E27FC236}">
                  <a16:creationId xmlns:a16="http://schemas.microsoft.com/office/drawing/2014/main" id="{7D741307-74E7-418E-ACBD-A179CF9BF2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3" y="2615"/>
              <a:ext cx="11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5058" name="Rectangle 28">
              <a:extLst>
                <a:ext uri="{FF2B5EF4-FFF2-40B4-BE49-F238E27FC236}">
                  <a16:creationId xmlns:a16="http://schemas.microsoft.com/office/drawing/2014/main" id="{A7A8D045-3BA5-4272-B393-694946C54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7" y="2544"/>
              <a:ext cx="31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D</a:t>
              </a:r>
            </a:p>
          </p:txBody>
        </p:sp>
        <p:sp>
          <p:nvSpPr>
            <p:cNvPr id="85059" name="Rectangle 29">
              <a:extLst>
                <a:ext uri="{FF2B5EF4-FFF2-40B4-BE49-F238E27FC236}">
                  <a16:creationId xmlns:a16="http://schemas.microsoft.com/office/drawing/2014/main" id="{2863E61B-89B3-4FE4-978F-1DFCDDA7A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8" y="2478"/>
              <a:ext cx="268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</a:t>
              </a:r>
            </a:p>
          </p:txBody>
        </p:sp>
      </p:grpSp>
      <p:grpSp>
        <p:nvGrpSpPr>
          <p:cNvPr id="809039" name="Group 79">
            <a:extLst>
              <a:ext uri="{FF2B5EF4-FFF2-40B4-BE49-F238E27FC236}">
                <a16:creationId xmlns:a16="http://schemas.microsoft.com/office/drawing/2014/main" id="{87C0CD2C-FDB0-4F05-B587-EBA0A7EB24FC}"/>
              </a:ext>
            </a:extLst>
          </p:cNvPr>
          <p:cNvGrpSpPr>
            <a:grpSpLocks/>
          </p:cNvGrpSpPr>
          <p:nvPr/>
        </p:nvGrpSpPr>
        <p:grpSpPr bwMode="auto">
          <a:xfrm>
            <a:off x="6208713" y="4092575"/>
            <a:ext cx="682625" cy="2166938"/>
            <a:chOff x="3911" y="2578"/>
            <a:chExt cx="430" cy="1365"/>
          </a:xfrm>
        </p:grpSpPr>
        <p:sp>
          <p:nvSpPr>
            <p:cNvPr id="85054" name="Text Box 9">
              <a:extLst>
                <a:ext uri="{FF2B5EF4-FFF2-40B4-BE49-F238E27FC236}">
                  <a16:creationId xmlns:a16="http://schemas.microsoft.com/office/drawing/2014/main" id="{7F50E25C-5900-4BA3-BD8D-B2AEC94CB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3566"/>
              <a:ext cx="348" cy="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q’’</a:t>
              </a:r>
              <a:r>
                <a:rPr lang="it-IT" altLang="it-IT" i="1" baseline="-25000"/>
                <a:t>LP</a:t>
              </a:r>
            </a:p>
          </p:txBody>
        </p:sp>
        <p:sp>
          <p:nvSpPr>
            <p:cNvPr id="85055" name="Text Box 20">
              <a:extLst>
                <a:ext uri="{FF2B5EF4-FFF2-40B4-BE49-F238E27FC236}">
                  <a16:creationId xmlns:a16="http://schemas.microsoft.com/office/drawing/2014/main" id="{49BFF7B8-A7B0-4AF2-8B04-02DE0D1FB3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7" y="2578"/>
              <a:ext cx="35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F</a:t>
              </a:r>
            </a:p>
          </p:txBody>
        </p:sp>
        <p:sp>
          <p:nvSpPr>
            <p:cNvPr id="85056" name="Line 45">
              <a:extLst>
                <a:ext uri="{FF2B5EF4-FFF2-40B4-BE49-F238E27FC236}">
                  <a16:creationId xmlns:a16="http://schemas.microsoft.com/office/drawing/2014/main" id="{3A589712-E39B-4FF7-9FD7-E41DA6D90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8" y="2736"/>
              <a:ext cx="0" cy="8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4997" name="Rectangle 2">
            <a:extLst>
              <a:ext uri="{FF2B5EF4-FFF2-40B4-BE49-F238E27FC236}">
                <a16:creationId xmlns:a16="http://schemas.microsoft.com/office/drawing/2014/main" id="{4041A3CC-4049-423B-987B-E96B190AA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Figura 9m </a:t>
            </a:r>
            <a:r>
              <a:rPr lang="it-IT" altLang="it-IT" sz="2000"/>
              <a:t>–</a:t>
            </a:r>
            <a:r>
              <a:rPr lang="it-IT" altLang="it-IT"/>
              <a:t> </a:t>
            </a:r>
            <a:r>
              <a:rPr lang="it-IT" altLang="it-IT">
                <a:cs typeface="Times New Roman" panose="02020603050405020304" pitchFamily="18" charset="0"/>
              </a:rPr>
              <a:t>Scelta produttiva di un’impresa nel lungo periodo Mossa 2</a:t>
            </a:r>
            <a:endParaRPr lang="en-GB" altLang="it-IT"/>
          </a:p>
        </p:txBody>
      </p:sp>
      <p:grpSp>
        <p:nvGrpSpPr>
          <p:cNvPr id="809010" name="Group 50">
            <a:extLst>
              <a:ext uri="{FF2B5EF4-FFF2-40B4-BE49-F238E27FC236}">
                <a16:creationId xmlns:a16="http://schemas.microsoft.com/office/drawing/2014/main" id="{175D1944-BAAA-4213-B178-55E2C2E9B68A}"/>
              </a:ext>
            </a:extLst>
          </p:cNvPr>
          <p:cNvGrpSpPr>
            <a:grpSpLocks/>
          </p:cNvGrpSpPr>
          <p:nvPr/>
        </p:nvGrpSpPr>
        <p:grpSpPr bwMode="auto">
          <a:xfrm>
            <a:off x="5337175" y="2252663"/>
            <a:ext cx="3033713" cy="2568575"/>
            <a:chOff x="3362" y="1419"/>
            <a:chExt cx="1911" cy="1618"/>
          </a:xfrm>
        </p:grpSpPr>
        <p:sp>
          <p:nvSpPr>
            <p:cNvPr id="85050" name="Rectangle 5">
              <a:extLst>
                <a:ext uri="{FF2B5EF4-FFF2-40B4-BE49-F238E27FC236}">
                  <a16:creationId xmlns:a16="http://schemas.microsoft.com/office/drawing/2014/main" id="{FBD2286F-C1CA-4665-AEF0-3B570E4EC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4" y="1419"/>
              <a:ext cx="40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>
                  <a:solidFill>
                    <a:srgbClr val="0000FF"/>
                  </a:solidFill>
                </a:rPr>
                <a:t>CMgLP</a:t>
              </a:r>
            </a:p>
          </p:txBody>
        </p:sp>
        <p:sp>
          <p:nvSpPr>
            <p:cNvPr id="85051" name="Freeform 25">
              <a:extLst>
                <a:ext uri="{FF2B5EF4-FFF2-40B4-BE49-F238E27FC236}">
                  <a16:creationId xmlns:a16="http://schemas.microsoft.com/office/drawing/2014/main" id="{DADA5882-5DE0-4A0F-A147-39EC76872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" y="1602"/>
              <a:ext cx="1523" cy="1435"/>
            </a:xfrm>
            <a:custGeom>
              <a:avLst/>
              <a:gdLst>
                <a:gd name="T0" fmla="*/ 0 w 2736"/>
                <a:gd name="T1" fmla="*/ 538 h 2304"/>
                <a:gd name="T2" fmla="*/ 481 w 2736"/>
                <a:gd name="T3" fmla="*/ 1345 h 2304"/>
                <a:gd name="T4" fmla="*/ 1523 w 2736"/>
                <a:gd name="T5" fmla="*/ 0 h 23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36" h="2304">
                  <a:moveTo>
                    <a:pt x="0" y="864"/>
                  </a:moveTo>
                  <a:cubicBezTo>
                    <a:pt x="204" y="1584"/>
                    <a:pt x="408" y="2304"/>
                    <a:pt x="864" y="2160"/>
                  </a:cubicBezTo>
                  <a:cubicBezTo>
                    <a:pt x="1320" y="2016"/>
                    <a:pt x="2424" y="360"/>
                    <a:pt x="2736" y="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5052" name="Freeform 26">
              <a:extLst>
                <a:ext uri="{FF2B5EF4-FFF2-40B4-BE49-F238E27FC236}">
                  <a16:creationId xmlns:a16="http://schemas.microsoft.com/office/drawing/2014/main" id="{0A91A669-D12A-4C14-B0DF-D822BBA5B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2" y="1944"/>
              <a:ext cx="1604" cy="896"/>
            </a:xfrm>
            <a:custGeom>
              <a:avLst/>
              <a:gdLst>
                <a:gd name="T0" fmla="*/ 0 w 2880"/>
                <a:gd name="T1" fmla="*/ 0 h 1440"/>
                <a:gd name="T2" fmla="*/ 642 w 2880"/>
                <a:gd name="T3" fmla="*/ 896 h 1440"/>
                <a:gd name="T4" fmla="*/ 1604 w 2880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0" h="1440">
                  <a:moveTo>
                    <a:pt x="0" y="0"/>
                  </a:moveTo>
                  <a:cubicBezTo>
                    <a:pt x="336" y="720"/>
                    <a:pt x="672" y="1440"/>
                    <a:pt x="1152" y="1440"/>
                  </a:cubicBezTo>
                  <a:cubicBezTo>
                    <a:pt x="1632" y="1440"/>
                    <a:pt x="2592" y="240"/>
                    <a:pt x="2880" y="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5053" name="Rectangle 27">
              <a:extLst>
                <a:ext uri="{FF2B5EF4-FFF2-40B4-BE49-F238E27FC236}">
                  <a16:creationId xmlns:a16="http://schemas.microsoft.com/office/drawing/2014/main" id="{EC06F96A-F078-4D99-8DBF-F336AFFB5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" y="1743"/>
              <a:ext cx="40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>
                  <a:solidFill>
                    <a:srgbClr val="0000FF"/>
                  </a:solidFill>
                </a:rPr>
                <a:t>CMeLP</a:t>
              </a:r>
            </a:p>
          </p:txBody>
        </p:sp>
      </p:grpSp>
      <p:grpSp>
        <p:nvGrpSpPr>
          <p:cNvPr id="809009" name="Group 49">
            <a:extLst>
              <a:ext uri="{FF2B5EF4-FFF2-40B4-BE49-F238E27FC236}">
                <a16:creationId xmlns:a16="http://schemas.microsoft.com/office/drawing/2014/main" id="{1DDCE920-1CB4-4E48-9A48-437ACC97F604}"/>
              </a:ext>
            </a:extLst>
          </p:cNvPr>
          <p:cNvGrpSpPr>
            <a:grpSpLocks/>
          </p:cNvGrpSpPr>
          <p:nvPr/>
        </p:nvGrpSpPr>
        <p:grpSpPr bwMode="auto">
          <a:xfrm>
            <a:off x="1570038" y="3427413"/>
            <a:ext cx="6659562" cy="627062"/>
            <a:chOff x="989" y="2159"/>
            <a:chExt cx="4195" cy="395"/>
          </a:xfrm>
        </p:grpSpPr>
        <p:sp>
          <p:nvSpPr>
            <p:cNvPr id="85047" name="Text Box 7">
              <a:extLst>
                <a:ext uri="{FF2B5EF4-FFF2-40B4-BE49-F238E27FC236}">
                  <a16:creationId xmlns:a16="http://schemas.microsoft.com/office/drawing/2014/main" id="{04747822-80B8-48B8-8EB4-1FB480C2EB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9" y="2256"/>
              <a:ext cx="30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baseline="30000"/>
                <a:t>*</a:t>
              </a:r>
              <a:endParaRPr lang="it-IT" altLang="it-IT" i="1"/>
            </a:p>
          </p:txBody>
        </p:sp>
        <p:sp>
          <p:nvSpPr>
            <p:cNvPr id="85048" name="Rectangle 24">
              <a:extLst>
                <a:ext uri="{FF2B5EF4-FFF2-40B4-BE49-F238E27FC236}">
                  <a16:creationId xmlns:a16="http://schemas.microsoft.com/office/drawing/2014/main" id="{B0E1FF73-9D99-4088-99E4-3C9923197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2159"/>
              <a:ext cx="273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baseline="30000"/>
                <a:t>*</a:t>
              </a:r>
              <a:endParaRPr lang="it-IT" altLang="it-IT" i="1"/>
            </a:p>
          </p:txBody>
        </p:sp>
        <p:sp>
          <p:nvSpPr>
            <p:cNvPr id="85049" name="Line 31">
              <a:extLst>
                <a:ext uri="{FF2B5EF4-FFF2-40B4-BE49-F238E27FC236}">
                  <a16:creationId xmlns:a16="http://schemas.microsoft.com/office/drawing/2014/main" id="{31318D45-3E0D-4FA5-858A-EE1AA1D80E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2352"/>
              <a:ext cx="393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9008" name="Group 48">
            <a:extLst>
              <a:ext uri="{FF2B5EF4-FFF2-40B4-BE49-F238E27FC236}">
                <a16:creationId xmlns:a16="http://schemas.microsoft.com/office/drawing/2014/main" id="{B105F42A-E9CE-42EF-ABBF-1877E00F90CF}"/>
              </a:ext>
            </a:extLst>
          </p:cNvPr>
          <p:cNvGrpSpPr>
            <a:grpSpLocks/>
          </p:cNvGrpSpPr>
          <p:nvPr/>
        </p:nvGrpSpPr>
        <p:grpSpPr bwMode="auto">
          <a:xfrm>
            <a:off x="2147888" y="2325688"/>
            <a:ext cx="2139950" cy="3910012"/>
            <a:chOff x="1353" y="1465"/>
            <a:chExt cx="1348" cy="2463"/>
          </a:xfrm>
        </p:grpSpPr>
        <p:sp>
          <p:nvSpPr>
            <p:cNvPr id="85041" name="Text Box 11">
              <a:extLst>
                <a:ext uri="{FF2B5EF4-FFF2-40B4-BE49-F238E27FC236}">
                  <a16:creationId xmlns:a16="http://schemas.microsoft.com/office/drawing/2014/main" id="{DFAEA6B3-B49C-4681-8CCE-A5E672929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1" y="3572"/>
              <a:ext cx="492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baseline="30000"/>
                <a:t>*</a:t>
              </a:r>
              <a:endParaRPr lang="it-IT" altLang="it-IT" i="1"/>
            </a:p>
          </p:txBody>
        </p:sp>
        <p:sp>
          <p:nvSpPr>
            <p:cNvPr id="85042" name="Text Box 21">
              <a:extLst>
                <a:ext uri="{FF2B5EF4-FFF2-40B4-BE49-F238E27FC236}">
                  <a16:creationId xmlns:a16="http://schemas.microsoft.com/office/drawing/2014/main" id="{290D006A-0331-4556-92D8-F4B177B6CE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536"/>
              <a:ext cx="349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S</a:t>
              </a:r>
            </a:p>
          </p:txBody>
        </p:sp>
        <p:sp>
          <p:nvSpPr>
            <p:cNvPr id="85043" name="Line 32">
              <a:extLst>
                <a:ext uri="{FF2B5EF4-FFF2-40B4-BE49-F238E27FC236}">
                  <a16:creationId xmlns:a16="http://schemas.microsoft.com/office/drawing/2014/main" id="{27A0171A-69A5-4448-A2A9-477D738B38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2" y="1839"/>
              <a:ext cx="1027" cy="152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5044" name="Text Box 33">
              <a:extLst>
                <a:ext uri="{FF2B5EF4-FFF2-40B4-BE49-F238E27FC236}">
                  <a16:creationId xmlns:a16="http://schemas.microsoft.com/office/drawing/2014/main" id="{02F93279-8665-4D20-9E2F-57AD70DC8A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666"/>
              <a:ext cx="292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D</a:t>
              </a:r>
            </a:p>
          </p:txBody>
        </p:sp>
        <p:sp>
          <p:nvSpPr>
            <p:cNvPr id="85045" name="Line 34">
              <a:extLst>
                <a:ext uri="{FF2B5EF4-FFF2-40B4-BE49-F238E27FC236}">
                  <a16:creationId xmlns:a16="http://schemas.microsoft.com/office/drawing/2014/main" id="{940A2892-583C-444C-91E8-95E369CDA7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3" y="1465"/>
              <a:ext cx="1128" cy="142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5046" name="Line 35">
              <a:extLst>
                <a:ext uri="{FF2B5EF4-FFF2-40B4-BE49-F238E27FC236}">
                  <a16:creationId xmlns:a16="http://schemas.microsoft.com/office/drawing/2014/main" id="{2E0CC2D3-10E3-49D9-A6FC-3C7035835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8" y="2390"/>
              <a:ext cx="0" cy="1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9024" name="Group 64">
            <a:extLst>
              <a:ext uri="{FF2B5EF4-FFF2-40B4-BE49-F238E27FC236}">
                <a16:creationId xmlns:a16="http://schemas.microsoft.com/office/drawing/2014/main" id="{9F772291-D132-49DB-8F26-A2C59AFBE64D}"/>
              </a:ext>
            </a:extLst>
          </p:cNvPr>
          <p:cNvGrpSpPr>
            <a:grpSpLocks/>
          </p:cNvGrpSpPr>
          <p:nvPr/>
        </p:nvGrpSpPr>
        <p:grpSpPr bwMode="auto">
          <a:xfrm>
            <a:off x="2568575" y="2903538"/>
            <a:ext cx="2357438" cy="2208212"/>
            <a:chOff x="1618" y="1829"/>
            <a:chExt cx="1485" cy="1391"/>
          </a:xfrm>
        </p:grpSpPr>
        <p:sp>
          <p:nvSpPr>
            <p:cNvPr id="85039" name="Text Box 17">
              <a:extLst>
                <a:ext uri="{FF2B5EF4-FFF2-40B4-BE49-F238E27FC236}">
                  <a16:creationId xmlns:a16="http://schemas.microsoft.com/office/drawing/2014/main" id="{BCA61326-73A7-4F75-8FEE-4FD194BC2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8" y="1881"/>
              <a:ext cx="375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S</a:t>
              </a:r>
              <a:r>
                <a:rPr lang="it-IT" altLang="it-IT">
                  <a:sym typeface="Symbol" panose="05050102010706020507" pitchFamily="18" charset="2"/>
                </a:rPr>
                <a:t></a:t>
              </a:r>
              <a:endParaRPr lang="it-IT" altLang="it-IT" i="1"/>
            </a:p>
          </p:txBody>
        </p:sp>
        <p:sp>
          <p:nvSpPr>
            <p:cNvPr id="85040" name="Line 18">
              <a:extLst>
                <a:ext uri="{FF2B5EF4-FFF2-40B4-BE49-F238E27FC236}">
                  <a16:creationId xmlns:a16="http://schemas.microsoft.com/office/drawing/2014/main" id="{141359CD-8817-4029-86C9-288712881A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8" y="1829"/>
              <a:ext cx="1210" cy="1391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9025" name="Group 65">
            <a:extLst>
              <a:ext uri="{FF2B5EF4-FFF2-40B4-BE49-F238E27FC236}">
                <a16:creationId xmlns:a16="http://schemas.microsoft.com/office/drawing/2014/main" id="{686912BA-1467-4538-9CFE-DF7D7AE077BB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4376738"/>
            <a:ext cx="504825" cy="1828800"/>
            <a:chOff x="1909" y="2757"/>
            <a:chExt cx="318" cy="1152"/>
          </a:xfrm>
        </p:grpSpPr>
        <p:sp>
          <p:nvSpPr>
            <p:cNvPr id="85037" name="Text Box 12">
              <a:extLst>
                <a:ext uri="{FF2B5EF4-FFF2-40B4-BE49-F238E27FC236}">
                  <a16:creationId xmlns:a16="http://schemas.microsoft.com/office/drawing/2014/main" id="{F1AACCDF-9BF9-402E-B20F-BD30E04F9B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9" y="3572"/>
              <a:ext cx="318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>
                  <a:sym typeface="Symbol" panose="05050102010706020507" pitchFamily="18" charset="2"/>
                </a:rPr>
                <a:t></a:t>
              </a:r>
              <a:endParaRPr lang="it-IT" altLang="it-IT" i="1"/>
            </a:p>
          </p:txBody>
        </p:sp>
        <p:sp>
          <p:nvSpPr>
            <p:cNvPr id="85038" name="Line 36">
              <a:extLst>
                <a:ext uri="{FF2B5EF4-FFF2-40B4-BE49-F238E27FC236}">
                  <a16:creationId xmlns:a16="http://schemas.microsoft.com/office/drawing/2014/main" id="{8FB1F961-2D17-4EAF-A74D-9899283A38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8" y="2757"/>
              <a:ext cx="0" cy="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9007" name="Group 47">
            <a:extLst>
              <a:ext uri="{FF2B5EF4-FFF2-40B4-BE49-F238E27FC236}">
                <a16:creationId xmlns:a16="http://schemas.microsoft.com/office/drawing/2014/main" id="{3EE9AF0A-D9A2-4C9D-9328-EC5710379774}"/>
              </a:ext>
            </a:extLst>
          </p:cNvPr>
          <p:cNvGrpSpPr>
            <a:grpSpLocks/>
          </p:cNvGrpSpPr>
          <p:nvPr/>
        </p:nvGrpSpPr>
        <p:grpSpPr bwMode="auto">
          <a:xfrm>
            <a:off x="1409700" y="2276475"/>
            <a:ext cx="6707188" cy="4429125"/>
            <a:chOff x="888" y="1434"/>
            <a:chExt cx="4225" cy="2790"/>
          </a:xfrm>
        </p:grpSpPr>
        <p:sp>
          <p:nvSpPr>
            <p:cNvPr id="85027" name="Text Box 3">
              <a:extLst>
                <a:ext uri="{FF2B5EF4-FFF2-40B4-BE49-F238E27FC236}">
                  <a16:creationId xmlns:a16="http://schemas.microsoft.com/office/drawing/2014/main" id="{7BD5BF0A-5C9E-4F52-89E5-B5D9D64757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9" y="3828"/>
              <a:ext cx="1580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(a) Industria</a:t>
              </a:r>
            </a:p>
          </p:txBody>
        </p:sp>
        <p:sp>
          <p:nvSpPr>
            <p:cNvPr id="85028" name="Text Box 4">
              <a:extLst>
                <a:ext uri="{FF2B5EF4-FFF2-40B4-BE49-F238E27FC236}">
                  <a16:creationId xmlns:a16="http://schemas.microsoft.com/office/drawing/2014/main" id="{99C7D412-D349-42E3-8845-EC3DFF897E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5" y="3828"/>
              <a:ext cx="141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(b) Impresa</a:t>
              </a:r>
            </a:p>
          </p:txBody>
        </p:sp>
        <p:sp>
          <p:nvSpPr>
            <p:cNvPr id="85029" name="Text Box 6">
              <a:extLst>
                <a:ext uri="{FF2B5EF4-FFF2-40B4-BE49-F238E27FC236}">
                  <a16:creationId xmlns:a16="http://schemas.microsoft.com/office/drawing/2014/main" id="{48BB29D6-33BF-4C80-AD7F-091EEC04D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8" y="1434"/>
              <a:ext cx="385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D, S</a:t>
              </a:r>
            </a:p>
          </p:txBody>
        </p:sp>
        <p:sp>
          <p:nvSpPr>
            <p:cNvPr id="85030" name="Text Box 10">
              <a:extLst>
                <a:ext uri="{FF2B5EF4-FFF2-40B4-BE49-F238E27FC236}">
                  <a16:creationId xmlns:a16="http://schemas.microsoft.com/office/drawing/2014/main" id="{1E407D8C-2283-4123-A015-96ECA76CE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1" y="3582"/>
              <a:ext cx="376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85031" name="Rectangle 22">
              <a:extLst>
                <a:ext uri="{FF2B5EF4-FFF2-40B4-BE49-F238E27FC236}">
                  <a16:creationId xmlns:a16="http://schemas.microsoft.com/office/drawing/2014/main" id="{61CE5BE6-BEB0-4DCA-83D0-BEBFAB443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2" y="3607"/>
              <a:ext cx="175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85032" name="Rectangle 23">
              <a:extLst>
                <a:ext uri="{FF2B5EF4-FFF2-40B4-BE49-F238E27FC236}">
                  <a16:creationId xmlns:a16="http://schemas.microsoft.com/office/drawing/2014/main" id="{9C2997DF-DCBE-4842-95D7-C49CC3631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3" y="1582"/>
              <a:ext cx="201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  <p:sp>
          <p:nvSpPr>
            <p:cNvPr id="85033" name="Freeform 39">
              <a:extLst>
                <a:ext uri="{FF2B5EF4-FFF2-40B4-BE49-F238E27FC236}">
                  <a16:creationId xmlns:a16="http://schemas.microsoft.com/office/drawing/2014/main" id="{A4FECF0A-1C44-4D42-84B4-963F39DD2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" y="1584"/>
              <a:ext cx="1824" cy="1968"/>
            </a:xfrm>
            <a:custGeom>
              <a:avLst/>
              <a:gdLst>
                <a:gd name="T0" fmla="*/ 0 w 2025"/>
                <a:gd name="T1" fmla="*/ 0 h 1538"/>
                <a:gd name="T2" fmla="*/ 0 w 2025"/>
                <a:gd name="T3" fmla="*/ 1968 h 1538"/>
                <a:gd name="T4" fmla="*/ 1824 w 2025"/>
                <a:gd name="T5" fmla="*/ 1968 h 15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5" h="1538">
                  <a:moveTo>
                    <a:pt x="0" y="0"/>
                  </a:moveTo>
                  <a:lnTo>
                    <a:pt x="0" y="1538"/>
                  </a:lnTo>
                  <a:lnTo>
                    <a:pt x="2025" y="153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5034" name="Text Box 40">
              <a:extLst>
                <a:ext uri="{FF2B5EF4-FFF2-40B4-BE49-F238E27FC236}">
                  <a16:creationId xmlns:a16="http://schemas.microsoft.com/office/drawing/2014/main" id="{22ADC00F-E3B6-4BB9-8F72-12E11134E2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0" y="3574"/>
              <a:ext cx="251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  <p:sp>
          <p:nvSpPr>
            <p:cNvPr id="85035" name="Text Box 41">
              <a:extLst>
                <a:ext uri="{FF2B5EF4-FFF2-40B4-BE49-F238E27FC236}">
                  <a16:creationId xmlns:a16="http://schemas.microsoft.com/office/drawing/2014/main" id="{62180FEA-7DF0-4B07-AFDB-69FFE1B8D5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6" y="3577"/>
              <a:ext cx="267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  <a:endParaRPr lang="it-IT" altLang="it-IT" i="1"/>
            </a:p>
          </p:txBody>
        </p:sp>
        <p:sp>
          <p:nvSpPr>
            <p:cNvPr id="85036" name="Freeform 43">
              <a:extLst>
                <a:ext uri="{FF2B5EF4-FFF2-40B4-BE49-F238E27FC236}">
                  <a16:creationId xmlns:a16="http://schemas.microsoft.com/office/drawing/2014/main" id="{98A50924-A659-4A54-8CC9-89EE8DDA2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1584"/>
              <a:ext cx="1667" cy="1956"/>
            </a:xfrm>
            <a:custGeom>
              <a:avLst/>
              <a:gdLst>
                <a:gd name="T0" fmla="*/ 0 w 2025"/>
                <a:gd name="T1" fmla="*/ 0 h 1538"/>
                <a:gd name="T2" fmla="*/ 0 w 2025"/>
                <a:gd name="T3" fmla="*/ 1956 h 1538"/>
                <a:gd name="T4" fmla="*/ 1667 w 2025"/>
                <a:gd name="T5" fmla="*/ 1956 h 15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5" h="1538">
                  <a:moveTo>
                    <a:pt x="0" y="0"/>
                  </a:moveTo>
                  <a:lnTo>
                    <a:pt x="0" y="1538"/>
                  </a:lnTo>
                  <a:lnTo>
                    <a:pt x="2025" y="153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08974" name="Text Box 14">
            <a:extLst>
              <a:ext uri="{FF2B5EF4-FFF2-40B4-BE49-F238E27FC236}">
                <a16:creationId xmlns:a16="http://schemas.microsoft.com/office/drawing/2014/main" id="{BEC6B103-C168-4209-9653-F19133712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4065588"/>
            <a:ext cx="4508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ct val="0"/>
              </a:spcBef>
            </a:pPr>
            <a:r>
              <a:rPr lang="it-IT" altLang="it-IT" i="1"/>
              <a:t>p</a:t>
            </a:r>
            <a:r>
              <a:rPr lang="it-IT" altLang="it-IT" baseline="-25000"/>
              <a:t>0</a:t>
            </a:r>
            <a:endParaRPr lang="it-IT" altLang="it-IT" i="1"/>
          </a:p>
        </p:txBody>
      </p:sp>
      <p:grpSp>
        <p:nvGrpSpPr>
          <p:cNvPr id="809013" name="Group 53">
            <a:extLst>
              <a:ext uri="{FF2B5EF4-FFF2-40B4-BE49-F238E27FC236}">
                <a16:creationId xmlns:a16="http://schemas.microsoft.com/office/drawing/2014/main" id="{D27B1E4C-8644-48C6-860A-6E3601A159A4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343400"/>
            <a:ext cx="6705600" cy="519113"/>
            <a:chOff x="960" y="2736"/>
            <a:chExt cx="4224" cy="327"/>
          </a:xfrm>
        </p:grpSpPr>
        <p:sp>
          <p:nvSpPr>
            <p:cNvPr id="85025" name="Text Box 8">
              <a:extLst>
                <a:ext uri="{FF2B5EF4-FFF2-40B4-BE49-F238E27FC236}">
                  <a16:creationId xmlns:a16="http://schemas.microsoft.com/office/drawing/2014/main" id="{50627AFF-4E8A-484F-90F3-728553CBE6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736"/>
              <a:ext cx="28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baseline="-25000"/>
                <a:t>0</a:t>
              </a:r>
              <a:endParaRPr lang="it-IT" altLang="it-IT" i="1"/>
            </a:p>
          </p:txBody>
        </p:sp>
        <p:sp>
          <p:nvSpPr>
            <p:cNvPr id="85026" name="Line 44">
              <a:extLst>
                <a:ext uri="{FF2B5EF4-FFF2-40B4-BE49-F238E27FC236}">
                  <a16:creationId xmlns:a16="http://schemas.microsoft.com/office/drawing/2014/main" id="{5C0E062C-F5E7-4579-9DD6-D887BBA22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2736"/>
              <a:ext cx="3936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9040" name="Group 80">
            <a:extLst>
              <a:ext uri="{FF2B5EF4-FFF2-40B4-BE49-F238E27FC236}">
                <a16:creationId xmlns:a16="http://schemas.microsoft.com/office/drawing/2014/main" id="{7856A823-F251-41B2-8149-906930719268}"/>
              </a:ext>
            </a:extLst>
          </p:cNvPr>
          <p:cNvGrpSpPr>
            <a:grpSpLocks/>
          </p:cNvGrpSpPr>
          <p:nvPr/>
        </p:nvGrpSpPr>
        <p:grpSpPr bwMode="auto">
          <a:xfrm>
            <a:off x="4787900" y="4322763"/>
            <a:ext cx="1981200" cy="633412"/>
            <a:chOff x="3038" y="2750"/>
            <a:chExt cx="1248" cy="399"/>
          </a:xfrm>
        </p:grpSpPr>
        <p:sp>
          <p:nvSpPr>
            <p:cNvPr id="85022" name="Text Box 16">
              <a:extLst>
                <a:ext uri="{FF2B5EF4-FFF2-40B4-BE49-F238E27FC236}">
                  <a16:creationId xmlns:a16="http://schemas.microsoft.com/office/drawing/2014/main" id="{3DF8E3FF-3D23-4183-8022-E8E061A10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1" y="2781"/>
              <a:ext cx="28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E</a:t>
              </a:r>
            </a:p>
          </p:txBody>
        </p:sp>
        <p:sp>
          <p:nvSpPr>
            <p:cNvPr id="85023" name="Line 19">
              <a:extLst>
                <a:ext uri="{FF2B5EF4-FFF2-40B4-BE49-F238E27FC236}">
                  <a16:creationId xmlns:a16="http://schemas.microsoft.com/office/drawing/2014/main" id="{74B924F2-DA02-4C97-93AE-D66D2EC52D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832"/>
              <a:ext cx="889" cy="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5024" name="Text Box 37">
              <a:extLst>
                <a:ext uri="{FF2B5EF4-FFF2-40B4-BE49-F238E27FC236}">
                  <a16:creationId xmlns:a16="http://schemas.microsoft.com/office/drawing/2014/main" id="{DF3067B1-F2E8-4BE2-A036-EAAFC857F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8" y="2750"/>
              <a:ext cx="25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G</a:t>
              </a:r>
            </a:p>
          </p:txBody>
        </p:sp>
      </p:grpSp>
      <p:grpSp>
        <p:nvGrpSpPr>
          <p:cNvPr id="809011" name="Group 51">
            <a:extLst>
              <a:ext uri="{FF2B5EF4-FFF2-40B4-BE49-F238E27FC236}">
                <a16:creationId xmlns:a16="http://schemas.microsoft.com/office/drawing/2014/main" id="{2059C5FD-478C-432C-B705-6234D3B65816}"/>
              </a:ext>
            </a:extLst>
          </p:cNvPr>
          <p:cNvGrpSpPr>
            <a:grpSpLocks/>
          </p:cNvGrpSpPr>
          <p:nvPr/>
        </p:nvGrpSpPr>
        <p:grpSpPr bwMode="auto">
          <a:xfrm>
            <a:off x="6738938" y="3519488"/>
            <a:ext cx="588962" cy="2592387"/>
            <a:chOff x="4245" y="2217"/>
            <a:chExt cx="371" cy="1633"/>
          </a:xfrm>
        </p:grpSpPr>
        <p:sp>
          <p:nvSpPr>
            <p:cNvPr id="85019" name="Text Box 13">
              <a:extLst>
                <a:ext uri="{FF2B5EF4-FFF2-40B4-BE49-F238E27FC236}">
                  <a16:creationId xmlns:a16="http://schemas.microsoft.com/office/drawing/2014/main" id="{546D7685-1786-48C7-A9AA-4611E39B3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8" y="3579"/>
              <a:ext cx="36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>
                  <a:solidFill>
                    <a:srgbClr val="0000FF"/>
                  </a:solidFill>
                </a:rPr>
                <a:t>q’</a:t>
              </a:r>
              <a:r>
                <a:rPr lang="it-IT" altLang="it-IT" i="1" baseline="-25000">
                  <a:solidFill>
                    <a:srgbClr val="0000FF"/>
                  </a:solidFill>
                </a:rPr>
                <a:t>LP</a:t>
              </a:r>
            </a:p>
          </p:txBody>
        </p:sp>
        <p:sp>
          <p:nvSpPr>
            <p:cNvPr id="85020" name="Rectangle 30">
              <a:extLst>
                <a:ext uri="{FF2B5EF4-FFF2-40B4-BE49-F238E27FC236}">
                  <a16:creationId xmlns:a16="http://schemas.microsoft.com/office/drawing/2014/main" id="{228E17C0-16AA-4656-83CB-AAFAEDCA8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5" y="2217"/>
              <a:ext cx="33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B</a:t>
              </a:r>
            </a:p>
          </p:txBody>
        </p:sp>
        <p:sp>
          <p:nvSpPr>
            <p:cNvPr id="85021" name="Line 46">
              <a:extLst>
                <a:ext uri="{FF2B5EF4-FFF2-40B4-BE49-F238E27FC236}">
                  <a16:creationId xmlns:a16="http://schemas.microsoft.com/office/drawing/2014/main" id="{3BFBCBEA-508C-44C1-8A76-F695A44A14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2352"/>
              <a:ext cx="0" cy="12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9020" name="Group 60">
            <a:extLst>
              <a:ext uri="{FF2B5EF4-FFF2-40B4-BE49-F238E27FC236}">
                <a16:creationId xmlns:a16="http://schemas.microsoft.com/office/drawing/2014/main" id="{DB5FC627-48B0-4A90-B9B5-0510CF0C67C7}"/>
              </a:ext>
            </a:extLst>
          </p:cNvPr>
          <p:cNvGrpSpPr>
            <a:grpSpLocks/>
          </p:cNvGrpSpPr>
          <p:nvPr/>
        </p:nvGrpSpPr>
        <p:grpSpPr bwMode="auto">
          <a:xfrm>
            <a:off x="5378450" y="2420938"/>
            <a:ext cx="1295400" cy="1512887"/>
            <a:chOff x="3388" y="1525"/>
            <a:chExt cx="816" cy="953"/>
          </a:xfrm>
        </p:grpSpPr>
        <p:sp>
          <p:nvSpPr>
            <p:cNvPr id="85017" name="Line 58">
              <a:extLst>
                <a:ext uri="{FF2B5EF4-FFF2-40B4-BE49-F238E27FC236}">
                  <a16:creationId xmlns:a16="http://schemas.microsoft.com/office/drawing/2014/main" id="{9F981768-9342-4F57-ACB3-B7B57B6458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7" y="1933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5018" name="Text Box 59">
              <a:extLst>
                <a:ext uri="{FF2B5EF4-FFF2-40B4-BE49-F238E27FC236}">
                  <a16:creationId xmlns:a16="http://schemas.microsoft.com/office/drawing/2014/main" id="{3069A499-8699-4FC1-8424-679CD785C6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8" y="1525"/>
              <a:ext cx="816" cy="38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t-IT"/>
                <a:t>“Trippa per gatti”</a:t>
              </a:r>
            </a:p>
          </p:txBody>
        </p:sp>
      </p:grpSp>
      <p:grpSp>
        <p:nvGrpSpPr>
          <p:cNvPr id="809023" name="Group 63">
            <a:extLst>
              <a:ext uri="{FF2B5EF4-FFF2-40B4-BE49-F238E27FC236}">
                <a16:creationId xmlns:a16="http://schemas.microsoft.com/office/drawing/2014/main" id="{7600BDC1-C669-4069-85F6-E426AB7857DA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2781300"/>
            <a:ext cx="1223962" cy="647700"/>
            <a:chOff x="1973" y="1752"/>
            <a:chExt cx="771" cy="408"/>
          </a:xfrm>
        </p:grpSpPr>
        <p:sp>
          <p:nvSpPr>
            <p:cNvPr id="85015" name="Line 61">
              <a:extLst>
                <a:ext uri="{FF2B5EF4-FFF2-40B4-BE49-F238E27FC236}">
                  <a16:creationId xmlns:a16="http://schemas.microsoft.com/office/drawing/2014/main" id="{6E50C8FD-023E-4AD5-A036-A82F945BEC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2160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5016" name="Text Box 62">
              <a:extLst>
                <a:ext uri="{FF2B5EF4-FFF2-40B4-BE49-F238E27FC236}">
                  <a16:creationId xmlns:a16="http://schemas.microsoft.com/office/drawing/2014/main" id="{FDCD886E-3CD5-4117-AEE2-C762C119C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3" y="1752"/>
              <a:ext cx="68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t-IT"/>
                <a:t>e i gatti entrano</a:t>
              </a:r>
            </a:p>
          </p:txBody>
        </p:sp>
      </p:grpSp>
      <p:sp>
        <p:nvSpPr>
          <p:cNvPr id="809032" name="Line 72">
            <a:extLst>
              <a:ext uri="{FF2B5EF4-FFF2-40B4-BE49-F238E27FC236}">
                <a16:creationId xmlns:a16="http://schemas.microsoft.com/office/drawing/2014/main" id="{43EB4116-6A8D-4090-854E-7986378D7F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7950" y="5618163"/>
            <a:ext cx="433388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09033" name="Line 73">
            <a:extLst>
              <a:ext uri="{FF2B5EF4-FFF2-40B4-BE49-F238E27FC236}">
                <a16:creationId xmlns:a16="http://schemas.microsoft.com/office/drawing/2014/main" id="{F8AB1481-EE5E-438B-AB6A-9ACE4567D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702050"/>
            <a:ext cx="0" cy="4333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09035" name="Line 75">
            <a:extLst>
              <a:ext uri="{FF2B5EF4-FFF2-40B4-BE49-F238E27FC236}">
                <a16:creationId xmlns:a16="http://schemas.microsoft.com/office/drawing/2014/main" id="{C3B4029B-4269-4766-ABAA-31CC54695A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7950" y="4321175"/>
            <a:ext cx="0" cy="1444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09041" name="Rectangle 81">
            <a:extLst>
              <a:ext uri="{FF2B5EF4-FFF2-40B4-BE49-F238E27FC236}">
                <a16:creationId xmlns:a16="http://schemas.microsoft.com/office/drawing/2014/main" id="{3E4AF4B7-AB44-4F6A-87FF-643854BA6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688" y="3759200"/>
            <a:ext cx="1800225" cy="360363"/>
          </a:xfrm>
          <a:prstGeom prst="rect">
            <a:avLst/>
          </a:prstGeom>
          <a:solidFill>
            <a:srgbClr val="FF00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09042" name="Rectangle 82">
            <a:extLst>
              <a:ext uri="{FF2B5EF4-FFF2-40B4-BE49-F238E27FC236}">
                <a16:creationId xmlns:a16="http://schemas.microsoft.com/office/drawing/2014/main" id="{6D89F273-C92B-4940-A5B9-2F5EF8525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321175"/>
            <a:ext cx="1366838" cy="144463"/>
          </a:xfrm>
          <a:prstGeom prst="rect">
            <a:avLst/>
          </a:prstGeom>
          <a:solidFill>
            <a:schemeClr val="accent1">
              <a:alpha val="4117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09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09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9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9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80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09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9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809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09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09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809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9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09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09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09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09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09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9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09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80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80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08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08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09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09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09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09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0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0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7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egnaposto numero diapositiva 3">
            <a:extLst>
              <a:ext uri="{FF2B5EF4-FFF2-40B4-BE49-F238E27FC236}">
                <a16:creationId xmlns:a16="http://schemas.microsoft.com/office/drawing/2014/main" id="{0F2D7041-C372-4541-8269-3286762B08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970A458F-1266-4E2B-A419-C3E6E97C982D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35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6075176F-9C14-4052-B0AF-D176D11A5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/>
              <a:t>Figura 10m </a:t>
            </a:r>
            <a:r>
              <a:rPr lang="it-IT" altLang="it-IT"/>
              <a:t>–</a:t>
            </a:r>
            <a:r>
              <a:rPr lang="it-IT" altLang="it-IT" sz="1600"/>
              <a:t> </a:t>
            </a:r>
            <a:r>
              <a:rPr lang="it-IT" altLang="it-IT" sz="1600">
                <a:cs typeface="Times New Roman" panose="02020603050405020304" pitchFamily="18" charset="0"/>
              </a:rPr>
              <a:t>Scelta produttiva di un’impresa nel lungo periodo Mossa 2</a:t>
            </a:r>
            <a:endParaRPr lang="en-GB" altLang="it-IT" sz="1600"/>
          </a:p>
        </p:txBody>
      </p:sp>
      <p:grpSp>
        <p:nvGrpSpPr>
          <p:cNvPr id="811054" name="Group 46">
            <a:extLst>
              <a:ext uri="{FF2B5EF4-FFF2-40B4-BE49-F238E27FC236}">
                <a16:creationId xmlns:a16="http://schemas.microsoft.com/office/drawing/2014/main" id="{58A2D08D-3A6B-45AA-99DA-67FF89175756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657600"/>
            <a:ext cx="6811963" cy="584200"/>
            <a:chOff x="768" y="2304"/>
            <a:chExt cx="4291" cy="368"/>
          </a:xfrm>
        </p:grpSpPr>
        <p:sp>
          <p:nvSpPr>
            <p:cNvPr id="87092" name="Line 4">
              <a:extLst>
                <a:ext uri="{FF2B5EF4-FFF2-40B4-BE49-F238E27FC236}">
                  <a16:creationId xmlns:a16="http://schemas.microsoft.com/office/drawing/2014/main" id="{033AC424-E1C0-4D17-A889-8E72283875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1" y="2391"/>
              <a:ext cx="86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7093" name="Line 19">
              <a:extLst>
                <a:ext uri="{FF2B5EF4-FFF2-40B4-BE49-F238E27FC236}">
                  <a16:creationId xmlns:a16="http://schemas.microsoft.com/office/drawing/2014/main" id="{99422A12-9974-49D5-A511-718C5C8A6A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9" y="2391"/>
              <a:ext cx="31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7094" name="Text Box 27">
              <a:extLst>
                <a:ext uri="{FF2B5EF4-FFF2-40B4-BE49-F238E27FC236}">
                  <a16:creationId xmlns:a16="http://schemas.microsoft.com/office/drawing/2014/main" id="{B8571C3C-BED4-4292-AAF7-2ABE6F248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04"/>
              <a:ext cx="56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i="1" baseline="-25000"/>
                <a:t>0</a:t>
              </a:r>
              <a:endParaRPr lang="it-IT" altLang="it-IT" i="1"/>
            </a:p>
          </p:txBody>
        </p:sp>
      </p:grpSp>
      <p:grpSp>
        <p:nvGrpSpPr>
          <p:cNvPr id="811067" name="Group 59">
            <a:extLst>
              <a:ext uri="{FF2B5EF4-FFF2-40B4-BE49-F238E27FC236}">
                <a16:creationId xmlns:a16="http://schemas.microsoft.com/office/drawing/2014/main" id="{54DB4674-26FD-4BD3-8553-6529584EC8D5}"/>
              </a:ext>
            </a:extLst>
          </p:cNvPr>
          <p:cNvGrpSpPr>
            <a:grpSpLocks/>
          </p:cNvGrpSpPr>
          <p:nvPr/>
        </p:nvGrpSpPr>
        <p:grpSpPr bwMode="auto">
          <a:xfrm>
            <a:off x="2786063" y="2365375"/>
            <a:ext cx="2122487" cy="2719388"/>
            <a:chOff x="1755" y="1490"/>
            <a:chExt cx="1337" cy="1713"/>
          </a:xfrm>
        </p:grpSpPr>
        <p:sp>
          <p:nvSpPr>
            <p:cNvPr id="87090" name="Line 22">
              <a:extLst>
                <a:ext uri="{FF2B5EF4-FFF2-40B4-BE49-F238E27FC236}">
                  <a16:creationId xmlns:a16="http://schemas.microsoft.com/office/drawing/2014/main" id="{F744D202-DC6E-46C7-96DC-179D6CEB70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55" y="1730"/>
              <a:ext cx="1018" cy="1473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7091" name="Text Box 25">
              <a:extLst>
                <a:ext uri="{FF2B5EF4-FFF2-40B4-BE49-F238E27FC236}">
                  <a16:creationId xmlns:a16="http://schemas.microsoft.com/office/drawing/2014/main" id="{3BD9B691-5224-4734-95E9-2E5C0D698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490"/>
              <a:ext cx="45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S</a:t>
              </a:r>
              <a:r>
                <a:rPr lang="it-IT" altLang="it-IT">
                  <a:sym typeface="Symbol" panose="05050102010706020507" pitchFamily="18" charset="2"/>
                </a:rPr>
                <a:t></a:t>
              </a:r>
              <a:endParaRPr lang="it-IT" altLang="it-IT" i="1"/>
            </a:p>
          </p:txBody>
        </p:sp>
      </p:grpSp>
      <p:grpSp>
        <p:nvGrpSpPr>
          <p:cNvPr id="811055" name="Group 47">
            <a:extLst>
              <a:ext uri="{FF2B5EF4-FFF2-40B4-BE49-F238E27FC236}">
                <a16:creationId xmlns:a16="http://schemas.microsoft.com/office/drawing/2014/main" id="{58EFD928-866A-42CB-90E4-E45B6E73E35A}"/>
              </a:ext>
            </a:extLst>
          </p:cNvPr>
          <p:cNvGrpSpPr>
            <a:grpSpLocks/>
          </p:cNvGrpSpPr>
          <p:nvPr/>
        </p:nvGrpSpPr>
        <p:grpSpPr bwMode="auto">
          <a:xfrm>
            <a:off x="2141538" y="2362200"/>
            <a:ext cx="2046287" cy="3708400"/>
            <a:chOff x="1349" y="1488"/>
            <a:chExt cx="1289" cy="2336"/>
          </a:xfrm>
        </p:grpSpPr>
        <p:sp>
          <p:nvSpPr>
            <p:cNvPr id="87083" name="Text Box 3">
              <a:extLst>
                <a:ext uri="{FF2B5EF4-FFF2-40B4-BE49-F238E27FC236}">
                  <a16:creationId xmlns:a16="http://schemas.microsoft.com/office/drawing/2014/main" id="{8EDA29F6-6FC9-443F-93EC-40E63F1FBC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112"/>
              <a:ext cx="33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Eq</a:t>
              </a:r>
            </a:p>
          </p:txBody>
        </p:sp>
        <p:sp>
          <p:nvSpPr>
            <p:cNvPr id="87084" name="Line 12">
              <a:extLst>
                <a:ext uri="{FF2B5EF4-FFF2-40B4-BE49-F238E27FC236}">
                  <a16:creationId xmlns:a16="http://schemas.microsoft.com/office/drawing/2014/main" id="{5D21966E-1D48-4D75-BBBB-7F9194A26B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5" y="1733"/>
              <a:ext cx="1018" cy="147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7085" name="Line 13">
              <a:extLst>
                <a:ext uri="{FF2B5EF4-FFF2-40B4-BE49-F238E27FC236}">
                  <a16:creationId xmlns:a16="http://schemas.microsoft.com/office/drawing/2014/main" id="{C4F0FA0A-D127-4AD7-965D-5BBED56376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8" y="1733"/>
              <a:ext cx="1019" cy="147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7086" name="Text Box 14">
              <a:extLst>
                <a:ext uri="{FF2B5EF4-FFF2-40B4-BE49-F238E27FC236}">
                  <a16:creationId xmlns:a16="http://schemas.microsoft.com/office/drawing/2014/main" id="{101B05D3-A6CF-4630-8DE2-55087BAE78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3456"/>
              <a:ext cx="67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sz="1200" i="1"/>
                <a:t>Q</a:t>
              </a:r>
              <a:r>
                <a:rPr lang="it-IT" altLang="it-IT" sz="1200" baseline="30000"/>
                <a:t>*</a:t>
              </a:r>
              <a:endParaRPr lang="it-IT" altLang="it-IT" sz="1200" i="1"/>
            </a:p>
          </p:txBody>
        </p:sp>
        <p:sp>
          <p:nvSpPr>
            <p:cNvPr id="87087" name="Freeform 21">
              <a:extLst>
                <a:ext uri="{FF2B5EF4-FFF2-40B4-BE49-F238E27FC236}">
                  <a16:creationId xmlns:a16="http://schemas.microsoft.com/office/drawing/2014/main" id="{3944C61D-104B-4428-B75B-74D0F4EED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1" y="2383"/>
              <a:ext cx="2" cy="1040"/>
            </a:xfrm>
            <a:custGeom>
              <a:avLst/>
              <a:gdLst>
                <a:gd name="T0" fmla="*/ 0 w 1"/>
                <a:gd name="T1" fmla="*/ 0 h 1218"/>
                <a:gd name="T2" fmla="*/ 0 w 1"/>
                <a:gd name="T3" fmla="*/ 1040 h 12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218">
                  <a:moveTo>
                    <a:pt x="0" y="0"/>
                  </a:moveTo>
                  <a:lnTo>
                    <a:pt x="0" y="1218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7088" name="Text Box 24">
              <a:extLst>
                <a:ext uri="{FF2B5EF4-FFF2-40B4-BE49-F238E27FC236}">
                  <a16:creationId xmlns:a16="http://schemas.microsoft.com/office/drawing/2014/main" id="{498AA2C4-B1A4-4459-B6ED-DEDB28B029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0" y="1490"/>
              <a:ext cx="33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S</a:t>
              </a:r>
            </a:p>
          </p:txBody>
        </p:sp>
        <p:sp>
          <p:nvSpPr>
            <p:cNvPr id="87089" name="Text Box 29">
              <a:extLst>
                <a:ext uri="{FF2B5EF4-FFF2-40B4-BE49-F238E27FC236}">
                  <a16:creationId xmlns:a16="http://schemas.microsoft.com/office/drawing/2014/main" id="{91B7DB70-A89E-415C-8710-69CCE3CE8A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9" y="1488"/>
              <a:ext cx="3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D</a:t>
              </a:r>
            </a:p>
          </p:txBody>
        </p:sp>
      </p:grpSp>
      <p:grpSp>
        <p:nvGrpSpPr>
          <p:cNvPr id="811064" name="Group 56">
            <a:extLst>
              <a:ext uri="{FF2B5EF4-FFF2-40B4-BE49-F238E27FC236}">
                <a16:creationId xmlns:a16="http://schemas.microsoft.com/office/drawing/2014/main" id="{CD20D761-AC0E-48FF-B2AE-BA9B1A5E018B}"/>
              </a:ext>
            </a:extLst>
          </p:cNvPr>
          <p:cNvGrpSpPr>
            <a:grpSpLocks/>
          </p:cNvGrpSpPr>
          <p:nvPr/>
        </p:nvGrpSpPr>
        <p:grpSpPr bwMode="auto">
          <a:xfrm>
            <a:off x="5421313" y="2693988"/>
            <a:ext cx="2960687" cy="1992312"/>
            <a:chOff x="3415" y="1697"/>
            <a:chExt cx="1865" cy="1255"/>
          </a:xfrm>
        </p:grpSpPr>
        <p:sp>
          <p:nvSpPr>
            <p:cNvPr id="87079" name="Freeform 17">
              <a:extLst>
                <a:ext uri="{FF2B5EF4-FFF2-40B4-BE49-F238E27FC236}">
                  <a16:creationId xmlns:a16="http://schemas.microsoft.com/office/drawing/2014/main" id="{633A0B3C-762E-42CC-BA1C-6EDAADE8E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8" y="2156"/>
              <a:ext cx="1017" cy="491"/>
            </a:xfrm>
            <a:custGeom>
              <a:avLst/>
              <a:gdLst>
                <a:gd name="T0" fmla="*/ 0 w 1296"/>
                <a:gd name="T1" fmla="*/ 0 h 576"/>
                <a:gd name="T2" fmla="*/ 452 w 1296"/>
                <a:gd name="T3" fmla="*/ 491 h 576"/>
                <a:gd name="T4" fmla="*/ 1017 w 1296"/>
                <a:gd name="T5" fmla="*/ 0 h 5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6" h="576">
                  <a:moveTo>
                    <a:pt x="0" y="0"/>
                  </a:moveTo>
                  <a:cubicBezTo>
                    <a:pt x="180" y="288"/>
                    <a:pt x="360" y="576"/>
                    <a:pt x="576" y="576"/>
                  </a:cubicBezTo>
                  <a:cubicBezTo>
                    <a:pt x="792" y="576"/>
                    <a:pt x="1044" y="288"/>
                    <a:pt x="1296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7080" name="Freeform 18">
              <a:extLst>
                <a:ext uri="{FF2B5EF4-FFF2-40B4-BE49-F238E27FC236}">
                  <a16:creationId xmlns:a16="http://schemas.microsoft.com/office/drawing/2014/main" id="{FB624D4F-7A08-4ED0-B1B2-FC7433593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5" y="1992"/>
              <a:ext cx="905" cy="960"/>
            </a:xfrm>
            <a:custGeom>
              <a:avLst/>
              <a:gdLst>
                <a:gd name="T0" fmla="*/ 0 w 1152"/>
                <a:gd name="T1" fmla="*/ 613 h 1128"/>
                <a:gd name="T2" fmla="*/ 339 w 1152"/>
                <a:gd name="T3" fmla="*/ 858 h 1128"/>
                <a:gd name="T4" fmla="*/ 905 w 1152"/>
                <a:gd name="T5" fmla="*/ 0 h 11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2" h="1128">
                  <a:moveTo>
                    <a:pt x="0" y="720"/>
                  </a:moveTo>
                  <a:cubicBezTo>
                    <a:pt x="120" y="924"/>
                    <a:pt x="240" y="1128"/>
                    <a:pt x="432" y="1008"/>
                  </a:cubicBezTo>
                  <a:cubicBezTo>
                    <a:pt x="624" y="888"/>
                    <a:pt x="888" y="444"/>
                    <a:pt x="1152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7081" name="Text Box 35">
              <a:extLst>
                <a:ext uri="{FF2B5EF4-FFF2-40B4-BE49-F238E27FC236}">
                  <a16:creationId xmlns:a16="http://schemas.microsoft.com/office/drawing/2014/main" id="{A231146E-6D35-49AF-A307-AE030B6FAC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" y="1697"/>
              <a:ext cx="837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CMgLP</a:t>
              </a:r>
            </a:p>
          </p:txBody>
        </p:sp>
        <p:sp>
          <p:nvSpPr>
            <p:cNvPr id="87082" name="Text Box 36">
              <a:extLst>
                <a:ext uri="{FF2B5EF4-FFF2-40B4-BE49-F238E27FC236}">
                  <a16:creationId xmlns:a16="http://schemas.microsoft.com/office/drawing/2014/main" id="{AA54E953-C649-4036-BCC7-C915CAE99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6" y="2057"/>
              <a:ext cx="814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CMeLP</a:t>
              </a:r>
            </a:p>
          </p:txBody>
        </p:sp>
      </p:grpSp>
      <p:grpSp>
        <p:nvGrpSpPr>
          <p:cNvPr id="811069" name="Group 61">
            <a:extLst>
              <a:ext uri="{FF2B5EF4-FFF2-40B4-BE49-F238E27FC236}">
                <a16:creationId xmlns:a16="http://schemas.microsoft.com/office/drawing/2014/main" id="{F9C39C2F-FB48-4756-81D9-1E68D4B2B4D2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4191000"/>
            <a:ext cx="1066800" cy="1879600"/>
            <a:chOff x="3696" y="2640"/>
            <a:chExt cx="672" cy="1184"/>
          </a:xfrm>
        </p:grpSpPr>
        <p:sp>
          <p:nvSpPr>
            <p:cNvPr id="87076" name="Text Box 7">
              <a:extLst>
                <a:ext uri="{FF2B5EF4-FFF2-40B4-BE49-F238E27FC236}">
                  <a16:creationId xmlns:a16="http://schemas.microsoft.com/office/drawing/2014/main" id="{D0465654-36CB-44A9-8764-98B0427B58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640"/>
              <a:ext cx="33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H</a:t>
              </a:r>
            </a:p>
          </p:txBody>
        </p:sp>
        <p:sp>
          <p:nvSpPr>
            <p:cNvPr id="87077" name="Text Box 31">
              <a:extLst>
                <a:ext uri="{FF2B5EF4-FFF2-40B4-BE49-F238E27FC236}">
                  <a16:creationId xmlns:a16="http://schemas.microsoft.com/office/drawing/2014/main" id="{3099E91E-7149-4A46-9E72-2E8AB635E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456"/>
              <a:ext cx="67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i="1" baseline="-25000"/>
                <a:t>LP</a:t>
              </a:r>
            </a:p>
          </p:txBody>
        </p:sp>
        <p:sp>
          <p:nvSpPr>
            <p:cNvPr id="87078" name="Freeform 41">
              <a:extLst>
                <a:ext uri="{FF2B5EF4-FFF2-40B4-BE49-F238E27FC236}">
                  <a16:creationId xmlns:a16="http://schemas.microsoft.com/office/drawing/2014/main" id="{64525D13-F3A5-46E2-9C68-31A8E6332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640"/>
              <a:ext cx="48" cy="768"/>
            </a:xfrm>
            <a:custGeom>
              <a:avLst/>
              <a:gdLst>
                <a:gd name="T0" fmla="*/ 0 w 1"/>
                <a:gd name="T1" fmla="*/ 0 h 1218"/>
                <a:gd name="T2" fmla="*/ 0 w 1"/>
                <a:gd name="T3" fmla="*/ 768 h 12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218">
                  <a:moveTo>
                    <a:pt x="0" y="0"/>
                  </a:moveTo>
                  <a:lnTo>
                    <a:pt x="0" y="1218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11075" name="Group 67">
            <a:extLst>
              <a:ext uri="{FF2B5EF4-FFF2-40B4-BE49-F238E27FC236}">
                <a16:creationId xmlns:a16="http://schemas.microsoft.com/office/drawing/2014/main" id="{44C1AD51-D4E8-4A2C-AC88-86F135F3109E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038600"/>
            <a:ext cx="6734175" cy="1371600"/>
            <a:chOff x="768" y="2544"/>
            <a:chExt cx="4242" cy="864"/>
          </a:xfrm>
        </p:grpSpPr>
        <p:grpSp>
          <p:nvGrpSpPr>
            <p:cNvPr id="87069" name="Group 60">
              <a:extLst>
                <a:ext uri="{FF2B5EF4-FFF2-40B4-BE49-F238E27FC236}">
                  <a16:creationId xmlns:a16="http://schemas.microsoft.com/office/drawing/2014/main" id="{40014603-2DEC-4DA8-AD74-4B8E987DF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544"/>
              <a:ext cx="4242" cy="368"/>
              <a:chOff x="768" y="2544"/>
              <a:chExt cx="4242" cy="368"/>
            </a:xfrm>
          </p:grpSpPr>
          <p:sp>
            <p:nvSpPr>
              <p:cNvPr id="87073" name="Line 5">
                <a:extLst>
                  <a:ext uri="{FF2B5EF4-FFF2-40B4-BE49-F238E27FC236}">
                    <a16:creationId xmlns:a16="http://schemas.microsoft.com/office/drawing/2014/main" id="{D4DF3BE3-DB66-418C-B4C7-B4D873CEC8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79" y="2643"/>
                <a:ext cx="1065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074" name="Line 20">
                <a:extLst>
                  <a:ext uri="{FF2B5EF4-FFF2-40B4-BE49-F238E27FC236}">
                    <a16:creationId xmlns:a16="http://schemas.microsoft.com/office/drawing/2014/main" id="{B7808D55-54AD-4C78-A5CD-3899DF3E65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4" y="2649"/>
                <a:ext cx="2866" cy="0"/>
              </a:xfrm>
              <a:prstGeom prst="line">
                <a:avLst/>
              </a:prstGeom>
              <a:noFill/>
              <a:ln w="254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075" name="Text Box 28">
                <a:extLst>
                  <a:ext uri="{FF2B5EF4-FFF2-40B4-BE49-F238E27FC236}">
                    <a16:creationId xmlns:a16="http://schemas.microsoft.com/office/drawing/2014/main" id="{0C6EC656-AEEB-4E3C-96D7-5D78BA75BC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" y="2544"/>
                <a:ext cx="672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p</a:t>
                </a:r>
                <a:r>
                  <a:rPr lang="it-IT" altLang="it-IT" i="1" baseline="-25000"/>
                  <a:t>LP</a:t>
                </a:r>
              </a:p>
            </p:txBody>
          </p:sp>
        </p:grpSp>
        <p:grpSp>
          <p:nvGrpSpPr>
            <p:cNvPr id="87070" name="Group 50">
              <a:extLst>
                <a:ext uri="{FF2B5EF4-FFF2-40B4-BE49-F238E27FC236}">
                  <a16:creationId xmlns:a16="http://schemas.microsoft.com/office/drawing/2014/main" id="{0438C26B-4B6D-4AD6-9DE6-3B1FDE3307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640"/>
              <a:ext cx="482" cy="768"/>
              <a:chOff x="2112" y="2640"/>
              <a:chExt cx="482" cy="768"/>
            </a:xfrm>
          </p:grpSpPr>
          <p:sp>
            <p:nvSpPr>
              <p:cNvPr id="87071" name="Text Box 30">
                <a:extLst>
                  <a:ext uri="{FF2B5EF4-FFF2-40B4-BE49-F238E27FC236}">
                    <a16:creationId xmlns:a16="http://schemas.microsoft.com/office/drawing/2014/main" id="{16046206-D452-478F-91DA-CE7755DF54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2688"/>
                <a:ext cx="338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Eq’</a:t>
                </a:r>
              </a:p>
            </p:txBody>
          </p:sp>
          <p:sp>
            <p:nvSpPr>
              <p:cNvPr id="87072" name="Freeform 40">
                <a:extLst>
                  <a:ext uri="{FF2B5EF4-FFF2-40B4-BE49-F238E27FC236}">
                    <a16:creationId xmlns:a16="http://schemas.microsoft.com/office/drawing/2014/main" id="{2E0099F1-9C92-42FB-BB83-A6691087C9C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112" y="2640"/>
                <a:ext cx="47" cy="768"/>
              </a:xfrm>
              <a:custGeom>
                <a:avLst/>
                <a:gdLst>
                  <a:gd name="T0" fmla="*/ 0 w 1"/>
                  <a:gd name="T1" fmla="*/ 0 h 1218"/>
                  <a:gd name="T2" fmla="*/ 0 w 1"/>
                  <a:gd name="T3" fmla="*/ 768 h 12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218">
                    <a:moveTo>
                      <a:pt x="0" y="0"/>
                    </a:moveTo>
                    <a:lnTo>
                      <a:pt x="0" y="1218"/>
                    </a:lnTo>
                  </a:path>
                </a:pathLst>
              </a:custGeom>
              <a:noFill/>
              <a:ln w="25400" cap="flat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11063" name="Group 55">
            <a:extLst>
              <a:ext uri="{FF2B5EF4-FFF2-40B4-BE49-F238E27FC236}">
                <a16:creationId xmlns:a16="http://schemas.microsoft.com/office/drawing/2014/main" id="{F61963AD-9DCB-4BD2-AED1-33E1E1704090}"/>
              </a:ext>
            </a:extLst>
          </p:cNvPr>
          <p:cNvGrpSpPr>
            <a:grpSpLocks/>
          </p:cNvGrpSpPr>
          <p:nvPr/>
        </p:nvGrpSpPr>
        <p:grpSpPr bwMode="auto">
          <a:xfrm>
            <a:off x="1223963" y="2362200"/>
            <a:ext cx="6831012" cy="4114800"/>
            <a:chOff x="771" y="1488"/>
            <a:chExt cx="4303" cy="2592"/>
          </a:xfrm>
        </p:grpSpPr>
        <p:sp>
          <p:nvSpPr>
            <p:cNvPr id="87055" name="Text Box 34">
              <a:extLst>
                <a:ext uri="{FF2B5EF4-FFF2-40B4-BE49-F238E27FC236}">
                  <a16:creationId xmlns:a16="http://schemas.microsoft.com/office/drawing/2014/main" id="{275EE306-9F14-45AE-AB4C-40BC5415F6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3" y="3697"/>
              <a:ext cx="1543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(b) Impresa</a:t>
              </a:r>
            </a:p>
          </p:txBody>
        </p:sp>
        <p:grpSp>
          <p:nvGrpSpPr>
            <p:cNvPr id="87056" name="Group 45">
              <a:extLst>
                <a:ext uri="{FF2B5EF4-FFF2-40B4-BE49-F238E27FC236}">
                  <a16:creationId xmlns:a16="http://schemas.microsoft.com/office/drawing/2014/main" id="{3E5AD195-0B48-40DA-91CA-F924C23C33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1" y="1488"/>
              <a:ext cx="4303" cy="2556"/>
              <a:chOff x="771" y="1488"/>
              <a:chExt cx="4303" cy="2556"/>
            </a:xfrm>
          </p:grpSpPr>
          <p:sp>
            <p:nvSpPr>
              <p:cNvPr id="87057" name="Line 8">
                <a:extLst>
                  <a:ext uri="{FF2B5EF4-FFF2-40B4-BE49-F238E27FC236}">
                    <a16:creationId xmlns:a16="http://schemas.microsoft.com/office/drawing/2014/main" id="{8AA81B9C-898F-40EE-8351-837CAA2468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1" y="1584"/>
                <a:ext cx="0" cy="183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triangl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058" name="Line 9">
                <a:extLst>
                  <a:ext uri="{FF2B5EF4-FFF2-40B4-BE49-F238E27FC236}">
                    <a16:creationId xmlns:a16="http://schemas.microsoft.com/office/drawing/2014/main" id="{CBFEAF79-9B32-41F5-9759-F341A4E404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2" y="1587"/>
                <a:ext cx="0" cy="184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triangl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059" name="Line 10">
                <a:extLst>
                  <a:ext uri="{FF2B5EF4-FFF2-40B4-BE49-F238E27FC236}">
                    <a16:creationId xmlns:a16="http://schemas.microsoft.com/office/drawing/2014/main" id="{BEDAF437-E39B-4FC0-8DB5-7E56E63BC5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2" y="3427"/>
                <a:ext cx="158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060" name="Line 11">
                <a:extLst>
                  <a:ext uri="{FF2B5EF4-FFF2-40B4-BE49-F238E27FC236}">
                    <a16:creationId xmlns:a16="http://schemas.microsoft.com/office/drawing/2014/main" id="{90D58590-ECFD-4C1F-83EE-938F65EF55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3408"/>
                <a:ext cx="158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061" name="Text Box 15">
                <a:extLst>
                  <a:ext uri="{FF2B5EF4-FFF2-40B4-BE49-F238E27FC236}">
                    <a16:creationId xmlns:a16="http://schemas.microsoft.com/office/drawing/2014/main" id="{44BB6C09-EB4B-482D-A07B-740165063E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0" y="3456"/>
                <a:ext cx="36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Q</a:t>
                </a:r>
              </a:p>
            </p:txBody>
          </p:sp>
          <p:sp>
            <p:nvSpPr>
              <p:cNvPr id="87062" name="Text Box 16">
                <a:extLst>
                  <a:ext uri="{FF2B5EF4-FFF2-40B4-BE49-F238E27FC236}">
                    <a16:creationId xmlns:a16="http://schemas.microsoft.com/office/drawing/2014/main" id="{2AEAEDC3-699D-4D00-9D01-097B344224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3456"/>
                <a:ext cx="46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q</a:t>
                </a:r>
              </a:p>
            </p:txBody>
          </p:sp>
          <p:sp>
            <p:nvSpPr>
              <p:cNvPr id="87063" name="Text Box 26">
                <a:extLst>
                  <a:ext uri="{FF2B5EF4-FFF2-40B4-BE49-F238E27FC236}">
                    <a16:creationId xmlns:a16="http://schemas.microsoft.com/office/drawing/2014/main" id="{715C359D-616C-4336-B0D9-BC40A55EA3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1" y="1488"/>
                <a:ext cx="338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p</a:t>
                </a:r>
              </a:p>
            </p:txBody>
          </p:sp>
          <p:sp>
            <p:nvSpPr>
              <p:cNvPr id="87064" name="Text Box 32">
                <a:extLst>
                  <a:ext uri="{FF2B5EF4-FFF2-40B4-BE49-F238E27FC236}">
                    <a16:creationId xmlns:a16="http://schemas.microsoft.com/office/drawing/2014/main" id="{75E3F1E6-075C-4115-8456-897A4E58C5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9" y="1488"/>
                <a:ext cx="33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 i="1"/>
                  <a:t>p</a:t>
                </a:r>
              </a:p>
            </p:txBody>
          </p:sp>
          <p:sp>
            <p:nvSpPr>
              <p:cNvPr id="87065" name="Text Box 33">
                <a:extLst>
                  <a:ext uri="{FF2B5EF4-FFF2-40B4-BE49-F238E27FC236}">
                    <a16:creationId xmlns:a16="http://schemas.microsoft.com/office/drawing/2014/main" id="{8F3A01D6-3078-420F-BCF4-06A52DFF1E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2" y="3724"/>
                <a:ext cx="1556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/>
                  <a:t>(a) Industria</a:t>
                </a:r>
              </a:p>
            </p:txBody>
          </p:sp>
          <p:sp>
            <p:nvSpPr>
              <p:cNvPr id="87066" name="Text Box 37">
                <a:extLst>
                  <a:ext uri="{FF2B5EF4-FFF2-40B4-BE49-F238E27FC236}">
                    <a16:creationId xmlns:a16="http://schemas.microsoft.com/office/drawing/2014/main" id="{61933C8E-93F6-4D86-900C-1C00C35964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3408"/>
                <a:ext cx="384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/>
                  <a:t>0</a:t>
                </a:r>
              </a:p>
            </p:txBody>
          </p:sp>
          <p:sp>
            <p:nvSpPr>
              <p:cNvPr id="87067" name="Text Box 38">
                <a:extLst>
                  <a:ext uri="{FF2B5EF4-FFF2-40B4-BE49-F238E27FC236}">
                    <a16:creationId xmlns:a16="http://schemas.microsoft.com/office/drawing/2014/main" id="{9098579D-7F50-4F0C-82DE-3C40335C85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3456"/>
                <a:ext cx="384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r>
                  <a:rPr lang="it-IT" altLang="it-IT"/>
                  <a:t>0</a:t>
                </a:r>
              </a:p>
            </p:txBody>
          </p:sp>
          <p:sp>
            <p:nvSpPr>
              <p:cNvPr id="87068" name="Text Box 44">
                <a:extLst>
                  <a:ext uri="{FF2B5EF4-FFF2-40B4-BE49-F238E27FC236}">
                    <a16:creationId xmlns:a16="http://schemas.microsoft.com/office/drawing/2014/main" id="{C9401514-EFA0-4F34-958C-3286C9EDD1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456"/>
                <a:ext cx="679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endParaRPr lang="en-GB" altLang="it-IT" sz="1200" i="1"/>
              </a:p>
            </p:txBody>
          </p:sp>
        </p:grpSp>
      </p:grpSp>
      <p:grpSp>
        <p:nvGrpSpPr>
          <p:cNvPr id="811066" name="Group 58">
            <a:extLst>
              <a:ext uri="{FF2B5EF4-FFF2-40B4-BE49-F238E27FC236}">
                <a16:creationId xmlns:a16="http://schemas.microsoft.com/office/drawing/2014/main" id="{FDAAA488-A21F-43FE-9BBD-4407DFCDEF63}"/>
              </a:ext>
            </a:extLst>
          </p:cNvPr>
          <p:cNvGrpSpPr>
            <a:grpSpLocks/>
          </p:cNvGrpSpPr>
          <p:nvPr/>
        </p:nvGrpSpPr>
        <p:grpSpPr bwMode="auto">
          <a:xfrm>
            <a:off x="6267450" y="3500438"/>
            <a:ext cx="1112838" cy="2563812"/>
            <a:chOff x="3948" y="2205"/>
            <a:chExt cx="701" cy="1615"/>
          </a:xfrm>
        </p:grpSpPr>
        <p:sp>
          <p:nvSpPr>
            <p:cNvPr id="87052" name="Text Box 6">
              <a:extLst>
                <a:ext uri="{FF2B5EF4-FFF2-40B4-BE49-F238E27FC236}">
                  <a16:creationId xmlns:a16="http://schemas.microsoft.com/office/drawing/2014/main" id="{98844002-BBE8-4B1D-A2E2-4BDB13ABE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8" y="2205"/>
              <a:ext cx="33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F</a:t>
              </a:r>
            </a:p>
          </p:txBody>
        </p:sp>
        <p:sp>
          <p:nvSpPr>
            <p:cNvPr id="87053" name="Freeform 42">
              <a:extLst>
                <a:ext uri="{FF2B5EF4-FFF2-40B4-BE49-F238E27FC236}">
                  <a16:creationId xmlns:a16="http://schemas.microsoft.com/office/drawing/2014/main" id="{19603FF9-805B-4E46-8AA7-B6B6EB5B8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400"/>
              <a:ext cx="2" cy="1040"/>
            </a:xfrm>
            <a:custGeom>
              <a:avLst/>
              <a:gdLst>
                <a:gd name="T0" fmla="*/ 0 w 1"/>
                <a:gd name="T1" fmla="*/ 0 h 1218"/>
                <a:gd name="T2" fmla="*/ 0 w 1"/>
                <a:gd name="T3" fmla="*/ 1040 h 12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218">
                  <a:moveTo>
                    <a:pt x="0" y="0"/>
                  </a:moveTo>
                  <a:lnTo>
                    <a:pt x="0" y="1218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7054" name="Text Box 57">
              <a:extLst>
                <a:ext uri="{FF2B5EF4-FFF2-40B4-BE49-F238E27FC236}">
                  <a16:creationId xmlns:a16="http://schemas.microsoft.com/office/drawing/2014/main" id="{27B46380-DA7C-45F2-9E91-886B803656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7" y="3452"/>
              <a:ext cx="67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q’’</a:t>
              </a:r>
              <a:r>
                <a:rPr lang="it-IT" altLang="it-IT" i="1" baseline="-25000"/>
                <a:t>LP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1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81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81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1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81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egnaposto numero diapositiva 5">
            <a:extLst>
              <a:ext uri="{FF2B5EF4-FFF2-40B4-BE49-F238E27FC236}">
                <a16:creationId xmlns:a16="http://schemas.microsoft.com/office/drawing/2014/main" id="{E77105EF-EC3F-4643-A279-C972248448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C77C822E-9073-4E0A-A95E-955433266F76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36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69158BC3-0D3C-4344-B81E-353558070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2.i) La scelta di produzione di lungo periodo</a:t>
            </a:r>
          </a:p>
        </p:txBody>
      </p:sp>
      <p:sp>
        <p:nvSpPr>
          <p:cNvPr id="897027" name="Rectangle 3">
            <a:extLst>
              <a:ext uri="{FF2B5EF4-FFF2-40B4-BE49-F238E27FC236}">
                <a16:creationId xmlns:a16="http://schemas.microsoft.com/office/drawing/2014/main" id="{958826BD-E2DC-48CD-AA07-AC5D772E601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71550" y="2205038"/>
            <a:ext cx="7921625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2000"/>
              <a:t>La </a:t>
            </a:r>
            <a:r>
              <a:rPr lang="en-US" altLang="it-IT" sz="2000" b="1">
                <a:solidFill>
                  <a:srgbClr val="006600"/>
                </a:solidFill>
              </a:rPr>
              <a:t>scelta di produzione di lungo periodo</a:t>
            </a:r>
            <a:r>
              <a:rPr lang="en-US" altLang="it-IT" sz="2000"/>
              <a:t> è caratterizzata da   </a:t>
            </a:r>
            <a:r>
              <a:rPr lang="en-US" altLang="it-IT" sz="2000" b="1">
                <a:solidFill>
                  <a:srgbClr val="996600"/>
                </a:solidFill>
              </a:rPr>
              <a:t>2 condizioni</a:t>
            </a:r>
            <a:r>
              <a:rPr lang="en-US" altLang="it-IT" sz="2000"/>
              <a:t>: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altLang="it-IT" sz="2000" b="1">
                <a:solidFill>
                  <a:srgbClr val="996600"/>
                </a:solidFill>
              </a:rPr>
              <a:t>Condizione di massimo extra-profitto</a:t>
            </a:r>
          </a:p>
          <a:p>
            <a:pPr marL="412750" indent="-412750" algn="ctr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r>
              <a:rPr lang="en-US" altLang="it-IT" sz="2000"/>
              <a:t>[9a] </a:t>
            </a:r>
            <a:r>
              <a:rPr lang="en-US" altLang="it-IT" sz="2000" b="1" i="1"/>
              <a:t>p</a:t>
            </a:r>
            <a:r>
              <a:rPr lang="en-US" altLang="it-IT" sz="2000" b="1" i="1" baseline="-25000"/>
              <a:t>LP</a:t>
            </a:r>
            <a:r>
              <a:rPr lang="en-US" altLang="it-IT" sz="2000"/>
              <a:t> </a:t>
            </a:r>
            <a:r>
              <a:rPr lang="en-US" altLang="it-IT" sz="2000" b="1"/>
              <a:t>=</a:t>
            </a:r>
            <a:r>
              <a:rPr lang="en-US" altLang="it-IT" sz="2000"/>
              <a:t> </a:t>
            </a:r>
            <a:r>
              <a:rPr lang="en-US" altLang="it-IT" sz="2000" b="1" i="1"/>
              <a:t>CMgLP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arabicPeriod" startAt="2"/>
            </a:pPr>
            <a:r>
              <a:rPr lang="en-US" altLang="it-IT" sz="2000" b="1">
                <a:solidFill>
                  <a:srgbClr val="996600"/>
                </a:solidFill>
              </a:rPr>
              <a:t>Condizione di non-entrata (extra-profitto nullo)</a:t>
            </a:r>
          </a:p>
          <a:p>
            <a:pPr marL="412750" indent="-412750" algn="ctr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r>
              <a:rPr lang="en-US" altLang="it-IT" sz="2000"/>
              <a:t>[9b] </a:t>
            </a:r>
            <a:r>
              <a:rPr lang="en-US" altLang="it-IT" sz="2000" b="1" i="1"/>
              <a:t>p</a:t>
            </a:r>
            <a:r>
              <a:rPr lang="en-US" altLang="it-IT" sz="2000" b="1" i="1" baseline="-25000"/>
              <a:t>LP</a:t>
            </a:r>
            <a:r>
              <a:rPr lang="en-US" altLang="it-IT" sz="2000"/>
              <a:t> </a:t>
            </a:r>
            <a:r>
              <a:rPr lang="en-US" altLang="it-IT" sz="2000" b="1"/>
              <a:t>= </a:t>
            </a:r>
            <a:r>
              <a:rPr lang="en-US" altLang="it-IT" sz="2000" b="1" i="1"/>
              <a:t>RMeLP</a:t>
            </a:r>
            <a:r>
              <a:rPr lang="en-US" altLang="it-IT" sz="2000" b="1"/>
              <a:t> =</a:t>
            </a:r>
            <a:r>
              <a:rPr lang="en-US" altLang="it-IT" sz="2000"/>
              <a:t> </a:t>
            </a:r>
            <a:r>
              <a:rPr lang="en-US" altLang="it-IT" sz="2000" b="1" i="1"/>
              <a:t>CMeLP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2000" b="1">
                <a:solidFill>
                  <a:srgbClr val="006600"/>
                </a:solidFill>
              </a:rPr>
              <a:t>Condizioni di equilibrio di lungo periodo: (1) &amp; (2)</a:t>
            </a:r>
          </a:p>
          <a:p>
            <a:pPr marL="412750" indent="-412750" algn="ctr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r>
              <a:rPr lang="en-US" altLang="it-IT" sz="2000"/>
              <a:t>[9]	</a:t>
            </a:r>
            <a:r>
              <a:rPr lang="en-US" altLang="it-IT" sz="2000" b="1" i="1"/>
              <a:t>p</a:t>
            </a:r>
            <a:r>
              <a:rPr lang="en-US" altLang="it-IT" sz="2000" b="1" i="1" baseline="-25000"/>
              <a:t>LP</a:t>
            </a:r>
            <a:r>
              <a:rPr lang="en-US" altLang="it-IT" sz="2000"/>
              <a:t> = </a:t>
            </a:r>
            <a:r>
              <a:rPr lang="en-US" altLang="it-IT" sz="2000" b="1" i="1"/>
              <a:t>CMgLP</a:t>
            </a:r>
            <a:r>
              <a:rPr lang="en-US" altLang="it-IT" sz="2000"/>
              <a:t> = </a:t>
            </a:r>
            <a:r>
              <a:rPr lang="en-US" altLang="it-IT" sz="2000" b="1" i="1"/>
              <a:t>CMeLP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</a:pPr>
            <a:r>
              <a:rPr lang="en-US" altLang="it-IT" sz="2000" b="1">
                <a:solidFill>
                  <a:srgbClr val="996600"/>
                </a:solidFill>
              </a:rPr>
              <a:t>NB:</a:t>
            </a:r>
            <a:r>
              <a:rPr lang="en-US" altLang="it-IT" sz="2000"/>
              <a:t> la [9] vale in corrispondenza del minimo di </a:t>
            </a:r>
            <a:r>
              <a:rPr lang="en-US" altLang="it-IT" sz="2000" b="1" i="1"/>
              <a:t>CMeLP</a:t>
            </a:r>
            <a:r>
              <a:rPr lang="en-US" altLang="it-IT" sz="2000"/>
              <a:t> </a:t>
            </a:r>
            <a:r>
              <a:rPr lang="en-US" altLang="it-IT" sz="2000">
                <a:sym typeface="Wingdings 3" panose="05040102010807070707" pitchFamily="18" charset="2"/>
              </a:rPr>
              <a:t>i</a:t>
            </a:r>
            <a:r>
              <a:rPr lang="en-US" altLang="it-IT" sz="2000"/>
              <a:t>n concorrenza perfetta, </a:t>
            </a:r>
            <a:r>
              <a:rPr lang="en-US" altLang="it-IT" sz="2000" b="1">
                <a:solidFill>
                  <a:srgbClr val="996600"/>
                </a:solidFill>
              </a:rPr>
              <a:t>nel lungo periodo l’impresa deve operare al massimo dell’efficienza produttiva</a:t>
            </a:r>
            <a:r>
              <a:rPr lang="en-US" altLang="it-IT" sz="2000"/>
              <a:t> 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9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9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9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9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9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97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egnaposto numero diapositiva 5">
            <a:extLst>
              <a:ext uri="{FF2B5EF4-FFF2-40B4-BE49-F238E27FC236}">
                <a16:creationId xmlns:a16="http://schemas.microsoft.com/office/drawing/2014/main" id="{FD0A4928-FA69-4389-8A51-100446B1AF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046A69B3-EAC5-4BEA-9AA0-5D04CEE8A379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37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49DED4F0-AF23-4F2C-9A76-9BD088B0C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2.ii) La curva di offerta dell’impresa nel lungo periodo</a:t>
            </a:r>
          </a:p>
        </p:txBody>
      </p:sp>
      <p:sp>
        <p:nvSpPr>
          <p:cNvPr id="903171" name="Rectangle 3">
            <a:extLst>
              <a:ext uri="{FF2B5EF4-FFF2-40B4-BE49-F238E27FC236}">
                <a16:creationId xmlns:a16="http://schemas.microsoft.com/office/drawing/2014/main" id="{1A39FACE-19A2-4EF3-873B-2C2872933D2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116013" y="2420938"/>
            <a:ext cx="7705725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it-IT" altLang="it-IT" sz="2000"/>
              <a:t>Come varia la </a:t>
            </a:r>
            <a:r>
              <a:rPr lang="it-IT" altLang="it-IT" sz="2000" b="1" i="1">
                <a:solidFill>
                  <a:srgbClr val="006600"/>
                </a:solidFill>
              </a:rPr>
              <a:t>scelta di produzione</a:t>
            </a:r>
            <a:r>
              <a:rPr lang="it-IT" altLang="it-IT" sz="2000"/>
              <a:t> ottima dell’impresa di lungo periodo, </a:t>
            </a:r>
            <a:r>
              <a:rPr lang="it-IT" altLang="it-IT" sz="2000" b="1" i="1">
                <a:solidFill>
                  <a:srgbClr val="006600"/>
                </a:solidFill>
              </a:rPr>
              <a:t>q*</a:t>
            </a:r>
            <a:r>
              <a:rPr lang="it-IT" altLang="it-IT" sz="2000"/>
              <a:t>, al variare del </a:t>
            </a:r>
            <a:r>
              <a:rPr lang="it-IT" altLang="it-IT" sz="2000" b="1" i="1">
                <a:solidFill>
                  <a:srgbClr val="006600"/>
                </a:solidFill>
              </a:rPr>
              <a:t>prezzo di mercato</a:t>
            </a:r>
            <a:r>
              <a:rPr lang="it-IT" altLang="it-IT" sz="2000"/>
              <a:t>, </a:t>
            </a:r>
            <a:r>
              <a:rPr lang="it-IT" altLang="it-IT" sz="2000" b="1" i="1">
                <a:solidFill>
                  <a:srgbClr val="006600"/>
                </a:solidFill>
              </a:rPr>
              <a:t>p</a:t>
            </a:r>
            <a:r>
              <a:rPr lang="it-IT" altLang="it-IT" sz="2000"/>
              <a:t>?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it-IT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it-IT" altLang="it-IT" sz="2000"/>
              <a:t>Se </a:t>
            </a:r>
            <a:r>
              <a:rPr lang="it-IT" altLang="it-IT" sz="2000" b="1" i="1"/>
              <a:t>q*</a:t>
            </a:r>
            <a:r>
              <a:rPr lang="it-IT" altLang="it-IT" sz="2000"/>
              <a:t> è tale per cui </a:t>
            </a:r>
            <a:r>
              <a:rPr lang="it-IT" altLang="it-IT" sz="2000" b="1" i="1"/>
              <a:t>p</a:t>
            </a:r>
            <a:r>
              <a:rPr lang="it-IT" altLang="it-IT" sz="2000"/>
              <a:t> = </a:t>
            </a:r>
            <a:r>
              <a:rPr lang="it-IT" altLang="it-IT" sz="2000" b="1" i="1"/>
              <a:t>CMgLP</a:t>
            </a:r>
            <a:r>
              <a:rPr lang="it-IT" altLang="it-IT" sz="2000"/>
              <a:t>(</a:t>
            </a:r>
            <a:r>
              <a:rPr lang="it-IT" altLang="it-IT" sz="2000" b="1" i="1"/>
              <a:t>q*</a:t>
            </a:r>
            <a:r>
              <a:rPr lang="it-IT" altLang="it-IT" sz="2000"/>
              <a:t>), </a:t>
            </a:r>
            <a:r>
              <a:rPr lang="it-IT" altLang="it-IT" sz="2000" b="1" i="1"/>
              <a:t>q*</a:t>
            </a:r>
            <a:r>
              <a:rPr lang="it-IT" altLang="it-IT" sz="2000"/>
              <a:t> varia al variare di </a:t>
            </a:r>
            <a:r>
              <a:rPr lang="it-IT" altLang="it-IT" sz="2000" b="1" i="1"/>
              <a:t>p</a:t>
            </a:r>
            <a:r>
              <a:rPr lang="it-IT" altLang="it-IT" sz="2000"/>
              <a:t>.           In particolare: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it-IT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</a:pPr>
            <a:r>
              <a:rPr lang="it-IT" altLang="it-IT" sz="2000" b="1">
                <a:solidFill>
                  <a:srgbClr val="996600"/>
                </a:solidFill>
              </a:rPr>
              <a:t>se </a:t>
            </a:r>
            <a:r>
              <a:rPr lang="it-IT" altLang="it-IT" sz="2000" b="1" i="1">
                <a:solidFill>
                  <a:srgbClr val="996600"/>
                </a:solidFill>
              </a:rPr>
              <a:t>p</a:t>
            </a:r>
            <a:r>
              <a:rPr lang="it-IT" altLang="it-IT" sz="2000" b="1">
                <a:solidFill>
                  <a:srgbClr val="996600"/>
                </a:solidFill>
              </a:rPr>
              <a:t> &gt; </a:t>
            </a:r>
            <a:r>
              <a:rPr lang="it-IT" altLang="it-IT" sz="2000" b="1" i="1">
                <a:solidFill>
                  <a:srgbClr val="996600"/>
                </a:solidFill>
              </a:rPr>
              <a:t>p</a:t>
            </a:r>
            <a:r>
              <a:rPr lang="it-IT" altLang="it-IT" sz="2000" b="1" i="1" baseline="-25000">
                <a:solidFill>
                  <a:srgbClr val="996600"/>
                </a:solidFill>
              </a:rPr>
              <a:t>LP</a:t>
            </a:r>
            <a:r>
              <a:rPr lang="it-IT" altLang="it-IT" sz="2000" b="1">
                <a:solidFill>
                  <a:srgbClr val="996600"/>
                </a:solidFill>
              </a:rPr>
              <a:t> = Min(</a:t>
            </a:r>
            <a:r>
              <a:rPr lang="it-IT" altLang="it-IT" sz="2000" b="1" i="1">
                <a:solidFill>
                  <a:srgbClr val="996600"/>
                </a:solidFill>
              </a:rPr>
              <a:t>CMeLP</a:t>
            </a:r>
            <a:r>
              <a:rPr lang="it-IT" altLang="it-IT" sz="2000" b="1">
                <a:solidFill>
                  <a:srgbClr val="996600"/>
                </a:solidFill>
              </a:rPr>
              <a:t>)</a:t>
            </a:r>
            <a:r>
              <a:rPr lang="it-IT" altLang="it-IT" sz="2000"/>
              <a:t> </a:t>
            </a:r>
            <a:r>
              <a:rPr lang="it-IT" altLang="it-IT" sz="2000">
                <a:sym typeface="Wingdings 3" panose="05040102010807070707" pitchFamily="18" charset="2"/>
              </a:rPr>
              <a:t></a:t>
            </a:r>
            <a:r>
              <a:rPr lang="it-IT" altLang="it-IT" sz="2000"/>
              <a:t> extraprofitto positivo, entrata di nuove imprese e convergenza verso </a:t>
            </a:r>
            <a:r>
              <a:rPr lang="it-IT" altLang="it-IT" sz="2000" b="1" i="1"/>
              <a:t>q</a:t>
            </a:r>
            <a:r>
              <a:rPr lang="it-IT" altLang="it-IT" sz="2000" b="1" i="1" baseline="-25000"/>
              <a:t>LP</a:t>
            </a:r>
            <a:r>
              <a:rPr lang="it-IT" altLang="it-IT" sz="2000"/>
              <a:t>, per cui </a:t>
            </a:r>
            <a:r>
              <a:rPr lang="it-IT" altLang="it-IT" sz="2000" b="1" i="1"/>
              <a:t>p</a:t>
            </a:r>
            <a:r>
              <a:rPr lang="it-IT" altLang="it-IT" sz="2000" b="1" i="1" baseline="-25000"/>
              <a:t>LP</a:t>
            </a:r>
            <a:r>
              <a:rPr lang="it-IT" altLang="it-IT" sz="2000"/>
              <a:t> = </a:t>
            </a:r>
            <a:r>
              <a:rPr lang="it-IT" altLang="it-IT" sz="2000" b="1"/>
              <a:t>Min</a:t>
            </a:r>
            <a:r>
              <a:rPr lang="it-IT" altLang="it-IT" sz="2000"/>
              <a:t>(</a:t>
            </a:r>
            <a:r>
              <a:rPr lang="it-IT" altLang="it-IT" sz="2000" b="1" i="1"/>
              <a:t>CMeLP</a:t>
            </a:r>
            <a:r>
              <a:rPr lang="it-IT" altLang="it-IT" sz="2000"/>
              <a:t>)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</a:pPr>
            <a:r>
              <a:rPr lang="it-IT" altLang="it-IT" sz="2000" b="1">
                <a:solidFill>
                  <a:srgbClr val="996600"/>
                </a:solidFill>
              </a:rPr>
              <a:t>se </a:t>
            </a:r>
            <a:r>
              <a:rPr lang="it-IT" altLang="it-IT" sz="2000" b="1" i="1">
                <a:solidFill>
                  <a:srgbClr val="996600"/>
                </a:solidFill>
              </a:rPr>
              <a:t>p</a:t>
            </a:r>
            <a:r>
              <a:rPr lang="it-IT" altLang="it-IT" sz="2000" b="1">
                <a:solidFill>
                  <a:srgbClr val="996600"/>
                </a:solidFill>
              </a:rPr>
              <a:t> &lt; </a:t>
            </a:r>
            <a:r>
              <a:rPr lang="it-IT" altLang="it-IT" sz="2000" b="1" i="1">
                <a:solidFill>
                  <a:srgbClr val="996600"/>
                </a:solidFill>
              </a:rPr>
              <a:t>p</a:t>
            </a:r>
            <a:r>
              <a:rPr lang="it-IT" altLang="it-IT" sz="2000" b="1" i="1" baseline="-25000">
                <a:solidFill>
                  <a:srgbClr val="996600"/>
                </a:solidFill>
              </a:rPr>
              <a:t>LP</a:t>
            </a:r>
            <a:r>
              <a:rPr lang="it-IT" altLang="it-IT" sz="2000" b="1">
                <a:solidFill>
                  <a:srgbClr val="996600"/>
                </a:solidFill>
              </a:rPr>
              <a:t> = Min(</a:t>
            </a:r>
            <a:r>
              <a:rPr lang="it-IT" altLang="it-IT" sz="2000" b="1" i="1">
                <a:solidFill>
                  <a:srgbClr val="996600"/>
                </a:solidFill>
              </a:rPr>
              <a:t>CMeLP</a:t>
            </a:r>
            <a:r>
              <a:rPr lang="it-IT" altLang="it-IT" sz="2000" b="1">
                <a:solidFill>
                  <a:srgbClr val="996600"/>
                </a:solidFill>
              </a:rPr>
              <a:t>)</a:t>
            </a:r>
            <a:r>
              <a:rPr lang="it-IT" altLang="it-IT" sz="2000"/>
              <a:t> </a:t>
            </a:r>
            <a:r>
              <a:rPr lang="it-IT" altLang="it-IT" sz="2000">
                <a:sym typeface="Wingdings 3" panose="05040102010807070707" pitchFamily="18" charset="2"/>
              </a:rPr>
              <a:t> </a:t>
            </a:r>
            <a:r>
              <a:rPr lang="it-IT" altLang="it-IT" sz="2000" b="1" i="1"/>
              <a:t>RT</a:t>
            </a:r>
            <a:r>
              <a:rPr lang="it-IT" altLang="it-IT" sz="2000"/>
              <a:t> &lt; </a:t>
            </a:r>
            <a:r>
              <a:rPr lang="it-IT" altLang="it-IT" sz="2000" b="1" i="1"/>
              <a:t>CTLP</a:t>
            </a:r>
            <a:r>
              <a:rPr lang="it-IT" altLang="it-IT" sz="2000"/>
              <a:t> </a:t>
            </a:r>
            <a:r>
              <a:rPr lang="it-IT" altLang="it-IT" sz="2000">
                <a:sym typeface="Wingdings 3" panose="05040102010807070707" pitchFamily="18" charset="2"/>
              </a:rPr>
              <a:t></a:t>
            </a:r>
            <a:r>
              <a:rPr lang="it-IT" altLang="it-IT" sz="2000"/>
              <a:t> </a:t>
            </a:r>
            <a:r>
              <a:rPr lang="it-IT" altLang="it-IT" sz="2000" b="1">
                <a:solidFill>
                  <a:srgbClr val="FF5050"/>
                </a:solidFill>
              </a:rPr>
              <a:t>uscita</a:t>
            </a:r>
            <a:r>
              <a:rPr lang="it-IT" altLang="it-IT" sz="2000"/>
              <a:t> dal mercato (assenza di fattori fissi)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</a:pPr>
            <a:endParaRPr lang="it-IT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</a:pPr>
            <a:r>
              <a:rPr lang="it-IT" altLang="it-IT" sz="2000"/>
              <a:t>…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it-IT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2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24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24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altLang="it-IT" sz="1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altLang="it-IT" sz="1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altLang="it-IT" sz="10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egnaposto numero diapositiva 5">
            <a:extLst>
              <a:ext uri="{FF2B5EF4-FFF2-40B4-BE49-F238E27FC236}">
                <a16:creationId xmlns:a16="http://schemas.microsoft.com/office/drawing/2014/main" id="{7BB23899-971D-432B-8460-37B0A82F94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9C235E4C-B6E5-46A1-A517-7C349D1E4E3F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38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7B50568E-A690-4B41-9ED1-9EEB70798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2.ii) La curva di offerta dell’impresa nel lungo periodo</a:t>
            </a:r>
          </a:p>
        </p:txBody>
      </p:sp>
      <p:sp>
        <p:nvSpPr>
          <p:cNvPr id="905219" name="Rectangle 3">
            <a:extLst>
              <a:ext uri="{FF2B5EF4-FFF2-40B4-BE49-F238E27FC236}">
                <a16:creationId xmlns:a16="http://schemas.microsoft.com/office/drawing/2014/main" id="{1DCF6BBC-B16C-4E0F-AFC1-3F4286D4AA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185863" y="2205038"/>
            <a:ext cx="7489825" cy="4392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buClr>
                <a:srgbClr val="006600"/>
              </a:buClr>
            </a:pPr>
            <a:r>
              <a:rPr lang="it-IT" altLang="it-IT" sz="2000"/>
              <a:t>…</a:t>
            </a:r>
          </a:p>
          <a:p>
            <a:pPr marL="412750" indent="-412750" eaLnBrk="1" hangingPunct="1">
              <a:buClr>
                <a:srgbClr val="006600"/>
              </a:buClr>
            </a:pPr>
            <a:endParaRPr lang="it-IT" altLang="it-IT" sz="2000"/>
          </a:p>
          <a:p>
            <a:pPr marL="412750" indent="-412750" eaLnBrk="1" hangingPunct="1">
              <a:buClr>
                <a:srgbClr val="006600"/>
              </a:buClr>
            </a:pPr>
            <a:r>
              <a:rPr lang="it-IT" altLang="it-IT" sz="2000" b="1" i="1">
                <a:solidFill>
                  <a:srgbClr val="006600"/>
                </a:solidFill>
              </a:rPr>
              <a:t>q</a:t>
            </a:r>
            <a:r>
              <a:rPr lang="it-IT" altLang="it-IT" sz="2000" b="1" i="1" baseline="-25000">
                <a:solidFill>
                  <a:srgbClr val="006600"/>
                </a:solidFill>
              </a:rPr>
              <a:t>LP</a:t>
            </a:r>
            <a:r>
              <a:rPr lang="it-IT" altLang="it-IT" sz="2000" b="1">
                <a:solidFill>
                  <a:srgbClr val="006600"/>
                </a:solidFill>
              </a:rPr>
              <a:t> per cui </a:t>
            </a:r>
            <a:r>
              <a:rPr lang="it-IT" altLang="it-IT" sz="2000" b="1" i="1">
                <a:solidFill>
                  <a:srgbClr val="006600"/>
                </a:solidFill>
              </a:rPr>
              <a:t>p</a:t>
            </a:r>
            <a:r>
              <a:rPr lang="it-IT" altLang="it-IT" sz="2000" b="1" i="1" baseline="-25000">
                <a:solidFill>
                  <a:srgbClr val="006600"/>
                </a:solidFill>
              </a:rPr>
              <a:t>LP</a:t>
            </a:r>
            <a:r>
              <a:rPr lang="it-IT" altLang="it-IT" sz="2000" b="1">
                <a:solidFill>
                  <a:srgbClr val="006600"/>
                </a:solidFill>
              </a:rPr>
              <a:t> = Min(</a:t>
            </a:r>
            <a:r>
              <a:rPr lang="it-IT" altLang="it-IT" sz="2000" b="1" i="1">
                <a:solidFill>
                  <a:srgbClr val="006600"/>
                </a:solidFill>
              </a:rPr>
              <a:t>CMeLP</a:t>
            </a:r>
            <a:r>
              <a:rPr lang="it-IT" altLang="it-IT" sz="2000" b="1">
                <a:solidFill>
                  <a:srgbClr val="006600"/>
                </a:solidFill>
              </a:rPr>
              <a:t>)</a:t>
            </a:r>
            <a:r>
              <a:rPr lang="it-IT" altLang="it-IT" sz="2000">
                <a:solidFill>
                  <a:srgbClr val="006600"/>
                </a:solidFill>
              </a:rPr>
              <a:t>:</a:t>
            </a:r>
            <a:r>
              <a:rPr lang="it-IT" altLang="it-IT" sz="2000"/>
              <a:t>  </a:t>
            </a:r>
            <a:r>
              <a:rPr lang="it-IT" altLang="it-IT" sz="2000" b="1">
                <a:solidFill>
                  <a:srgbClr val="FF5050"/>
                </a:solidFill>
              </a:rPr>
              <a:t>“punto di uscita dal mercato”</a:t>
            </a:r>
            <a:r>
              <a:rPr lang="it-IT" altLang="it-IT" sz="2000"/>
              <a:t>; diverso dal punto di fermata della produzione (breve periodo, </a:t>
            </a:r>
            <a:r>
              <a:rPr lang="it-IT" altLang="it-IT" sz="2000" b="1" i="1"/>
              <a:t>q</a:t>
            </a:r>
            <a:r>
              <a:rPr lang="it-IT" altLang="it-IT" sz="2000"/>
              <a:t> per cui </a:t>
            </a:r>
            <a:r>
              <a:rPr lang="it-IT" altLang="it-IT" sz="2000" b="1" i="1"/>
              <a:t>p</a:t>
            </a:r>
            <a:r>
              <a:rPr lang="it-IT" altLang="it-IT" sz="2000"/>
              <a:t> = </a:t>
            </a:r>
            <a:r>
              <a:rPr lang="it-IT" altLang="it-IT" sz="2000" b="1"/>
              <a:t>Min(</a:t>
            </a:r>
            <a:r>
              <a:rPr lang="it-IT" altLang="it-IT" sz="2000" b="1" i="1"/>
              <a:t>CMeV</a:t>
            </a:r>
            <a:r>
              <a:rPr lang="it-IT" altLang="it-IT" sz="2000" b="1"/>
              <a:t>)</a:t>
            </a:r>
          </a:p>
          <a:p>
            <a:pPr marL="412750" indent="-412750" eaLnBrk="1" hangingPunct="1">
              <a:buClr>
                <a:srgbClr val="006600"/>
              </a:buClr>
            </a:pPr>
            <a:endParaRPr lang="it-IT" altLang="it-IT" sz="2000"/>
          </a:p>
          <a:p>
            <a:pPr marL="412750" indent="-412750" eaLnBrk="1" hangingPunct="1">
              <a:buClr>
                <a:srgbClr val="FF5050"/>
              </a:buClr>
            </a:pPr>
            <a:r>
              <a:rPr lang="it-IT" altLang="it-IT" sz="2000" b="1">
                <a:solidFill>
                  <a:srgbClr val="FF5050"/>
                </a:solidFill>
              </a:rPr>
              <a:t>Curva di offerta di lungo periodo</a:t>
            </a:r>
            <a:r>
              <a:rPr lang="it-IT" altLang="it-IT" sz="2000"/>
              <a:t>: tratto crescente della curva di costo marginale di lungo periodo (</a:t>
            </a:r>
            <a:r>
              <a:rPr lang="it-IT" altLang="it-IT" sz="2000" b="1" i="1"/>
              <a:t>CMgLP</a:t>
            </a:r>
            <a:r>
              <a:rPr lang="it-IT" altLang="it-IT" sz="2000"/>
              <a:t>) che sta sopra il minimo della curva di costi medi di lungo periodo (</a:t>
            </a:r>
            <a:r>
              <a:rPr lang="it-IT" altLang="it-IT" sz="2000" b="1" i="1"/>
              <a:t>CMeLP</a:t>
            </a:r>
            <a:r>
              <a:rPr lang="it-IT" altLang="it-IT" sz="2000"/>
              <a:t>)</a:t>
            </a:r>
          </a:p>
          <a:p>
            <a:pPr marL="412750" indent="-412750" eaLnBrk="1" hangingPunct="1">
              <a:buClr>
                <a:srgbClr val="FF5050"/>
              </a:buClr>
            </a:pPr>
            <a:endParaRPr lang="it-IT" altLang="it-IT" sz="2000"/>
          </a:p>
          <a:p>
            <a:pPr marL="412750" indent="-412750" eaLnBrk="1" hangingPunct="1">
              <a:buClr>
                <a:srgbClr val="FF5050"/>
              </a:buClr>
            </a:pPr>
            <a:r>
              <a:rPr lang="it-IT" altLang="it-IT" sz="2000"/>
              <a:t>… quale sarà il suo andamento?</a:t>
            </a:r>
          </a:p>
          <a:p>
            <a:pPr marL="412750" indent="-412750" eaLnBrk="1" hangingPunct="1">
              <a:buClr>
                <a:srgbClr val="006600"/>
              </a:buClr>
            </a:pPr>
            <a:endParaRPr lang="en-US" altLang="it-IT" sz="2000"/>
          </a:p>
          <a:p>
            <a:pPr marL="412750" indent="-412750" eaLnBrk="1" hangingPunct="1">
              <a:buClr>
                <a:srgbClr val="006600"/>
              </a:buClr>
            </a:pPr>
            <a:endParaRPr lang="en-US" altLang="it-IT" sz="2400"/>
          </a:p>
          <a:p>
            <a:pPr marL="412750" indent="-412750" eaLnBrk="1" hangingPunct="1">
              <a:buClr>
                <a:srgbClr val="006600"/>
              </a:buClr>
            </a:pPr>
            <a:endParaRPr lang="en-US" altLang="it-IT" sz="2400"/>
          </a:p>
          <a:p>
            <a:pPr marL="412750" indent="-412750" eaLnBrk="1" hangingPunct="1"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altLang="it-IT" sz="2400"/>
          </a:p>
          <a:p>
            <a:pPr marL="412750" indent="-412750" eaLnBrk="1" hangingPunct="1"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altLang="it-IT" sz="2400"/>
          </a:p>
          <a:p>
            <a:pPr marL="412750" indent="-412750" eaLnBrk="1" hangingPunct="1"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altLang="it-IT" sz="2400"/>
          </a:p>
          <a:p>
            <a:pPr marL="412750" indent="-412750" eaLnBrk="1" hangingPunct="1">
              <a:buClr>
                <a:srgbClr val="006600"/>
              </a:buClr>
            </a:pPr>
            <a:endParaRPr lang="en-US" altLang="it-IT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egnaposto numero diapositiva 3">
            <a:extLst>
              <a:ext uri="{FF2B5EF4-FFF2-40B4-BE49-F238E27FC236}">
                <a16:creationId xmlns:a16="http://schemas.microsoft.com/office/drawing/2014/main" id="{FDACD6D3-4B71-4D9C-B7A3-6951539B47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00AD0988-E569-4D39-A8CC-8ABE5B027ACE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39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0B6393A6-E5DD-4556-B181-36512E7B1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Figura 11m </a:t>
            </a:r>
            <a:r>
              <a:rPr lang="it-IT" altLang="it-IT" sz="2000"/>
              <a:t>–</a:t>
            </a:r>
            <a:r>
              <a:rPr lang="it-IT" altLang="it-IT"/>
              <a:t> </a:t>
            </a:r>
            <a:r>
              <a:rPr lang="it-IT" altLang="it-IT">
                <a:cs typeface="Times New Roman" panose="02020603050405020304" pitchFamily="18" charset="0"/>
              </a:rPr>
              <a:t>La curva di offerta di lungo periodo dell’impresa </a:t>
            </a:r>
            <a:endParaRPr lang="en-GB" altLang="it-IT">
              <a:cs typeface="Times New Roman" panose="02020603050405020304" pitchFamily="18" charset="0"/>
            </a:endParaRPr>
          </a:p>
        </p:txBody>
      </p:sp>
      <p:grpSp>
        <p:nvGrpSpPr>
          <p:cNvPr id="827452" name="Group 60">
            <a:extLst>
              <a:ext uri="{FF2B5EF4-FFF2-40B4-BE49-F238E27FC236}">
                <a16:creationId xmlns:a16="http://schemas.microsoft.com/office/drawing/2014/main" id="{2B02269A-1244-4250-97C1-387CE515DAF2}"/>
              </a:ext>
            </a:extLst>
          </p:cNvPr>
          <p:cNvGrpSpPr>
            <a:grpSpLocks/>
          </p:cNvGrpSpPr>
          <p:nvPr/>
        </p:nvGrpSpPr>
        <p:grpSpPr bwMode="auto">
          <a:xfrm>
            <a:off x="3532188" y="2347913"/>
            <a:ext cx="3681412" cy="3398837"/>
            <a:chOff x="2225" y="1479"/>
            <a:chExt cx="2319" cy="2141"/>
          </a:xfrm>
        </p:grpSpPr>
        <p:sp>
          <p:nvSpPr>
            <p:cNvPr id="95258" name="Freeform 44">
              <a:extLst>
                <a:ext uri="{FF2B5EF4-FFF2-40B4-BE49-F238E27FC236}">
                  <a16:creationId xmlns:a16="http://schemas.microsoft.com/office/drawing/2014/main" id="{3BA0AC7C-9355-4E6C-949A-1C5BF2590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" y="1792"/>
              <a:ext cx="960" cy="1828"/>
            </a:xfrm>
            <a:custGeom>
              <a:avLst/>
              <a:gdLst>
                <a:gd name="T0" fmla="*/ 0 w 1440"/>
                <a:gd name="T1" fmla="*/ 1794 h 2277"/>
                <a:gd name="T2" fmla="*/ 460 w 1440"/>
                <a:gd name="T3" fmla="*/ 1529 h 2277"/>
                <a:gd name="T4" fmla="*/ 960 w 1440"/>
                <a:gd name="T5" fmla="*/ 0 h 22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0" h="2277">
                  <a:moveTo>
                    <a:pt x="0" y="2235"/>
                  </a:moveTo>
                  <a:cubicBezTo>
                    <a:pt x="225" y="2256"/>
                    <a:pt x="450" y="2277"/>
                    <a:pt x="690" y="1905"/>
                  </a:cubicBezTo>
                  <a:cubicBezTo>
                    <a:pt x="930" y="1533"/>
                    <a:pt x="1185" y="766"/>
                    <a:pt x="1440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259" name="Freeform 43">
              <a:extLst>
                <a:ext uri="{FF2B5EF4-FFF2-40B4-BE49-F238E27FC236}">
                  <a16:creationId xmlns:a16="http://schemas.microsoft.com/office/drawing/2014/main" id="{C6A1A9B4-FD76-4224-BE7F-7DFF219AC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" y="2129"/>
              <a:ext cx="1460" cy="883"/>
            </a:xfrm>
            <a:custGeom>
              <a:avLst/>
              <a:gdLst>
                <a:gd name="T0" fmla="*/ 0 w 2190"/>
                <a:gd name="T1" fmla="*/ 0 h 1100"/>
                <a:gd name="T2" fmla="*/ 430 w 2190"/>
                <a:gd name="T3" fmla="*/ 879 h 1100"/>
                <a:gd name="T4" fmla="*/ 1460 w 2190"/>
                <a:gd name="T5" fmla="*/ 24 h 1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0" h="1100">
                  <a:moveTo>
                    <a:pt x="0" y="0"/>
                  </a:moveTo>
                  <a:cubicBezTo>
                    <a:pt x="140" y="545"/>
                    <a:pt x="280" y="1090"/>
                    <a:pt x="645" y="1095"/>
                  </a:cubicBezTo>
                  <a:cubicBezTo>
                    <a:pt x="1010" y="1100"/>
                    <a:pt x="1600" y="565"/>
                    <a:pt x="2190" y="3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260" name="Text Box 47">
              <a:extLst>
                <a:ext uri="{FF2B5EF4-FFF2-40B4-BE49-F238E27FC236}">
                  <a16:creationId xmlns:a16="http://schemas.microsoft.com/office/drawing/2014/main" id="{38C0BA42-BD17-4974-85ED-0BDB06975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5" y="1961"/>
              <a:ext cx="709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CMeLP</a:t>
              </a:r>
            </a:p>
          </p:txBody>
        </p:sp>
        <p:sp>
          <p:nvSpPr>
            <p:cNvPr id="95261" name="Text Box 48">
              <a:extLst>
                <a:ext uri="{FF2B5EF4-FFF2-40B4-BE49-F238E27FC236}">
                  <a16:creationId xmlns:a16="http://schemas.microsoft.com/office/drawing/2014/main" id="{1548B876-8A91-4A25-A28A-B82FFE6E5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5" y="1479"/>
              <a:ext cx="640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CMgLP</a:t>
              </a:r>
            </a:p>
          </p:txBody>
        </p:sp>
      </p:grpSp>
      <p:grpSp>
        <p:nvGrpSpPr>
          <p:cNvPr id="827451" name="Group 59">
            <a:extLst>
              <a:ext uri="{FF2B5EF4-FFF2-40B4-BE49-F238E27FC236}">
                <a16:creationId xmlns:a16="http://schemas.microsoft.com/office/drawing/2014/main" id="{09A0011F-BFBD-41E8-816C-BC5E9717E1CB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2195513"/>
            <a:ext cx="5816600" cy="4492625"/>
            <a:chOff x="1236" y="1383"/>
            <a:chExt cx="3664" cy="2830"/>
          </a:xfrm>
        </p:grpSpPr>
        <p:sp>
          <p:nvSpPr>
            <p:cNvPr id="95253" name="Line 41">
              <a:extLst>
                <a:ext uri="{FF2B5EF4-FFF2-40B4-BE49-F238E27FC236}">
                  <a16:creationId xmlns:a16="http://schemas.microsoft.com/office/drawing/2014/main" id="{2D7EF9B7-8AC2-47A4-94CD-2F37D01C13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7" y="3839"/>
              <a:ext cx="274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254" name="Line 42">
              <a:extLst>
                <a:ext uri="{FF2B5EF4-FFF2-40B4-BE49-F238E27FC236}">
                  <a16:creationId xmlns:a16="http://schemas.microsoft.com/office/drawing/2014/main" id="{B3EAF11F-C516-49FC-81A3-0E497C4AC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6" y="1467"/>
              <a:ext cx="0" cy="23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255" name="Text Box 45">
              <a:extLst>
                <a:ext uri="{FF2B5EF4-FFF2-40B4-BE49-F238E27FC236}">
                  <a16:creationId xmlns:a16="http://schemas.microsoft.com/office/drawing/2014/main" id="{314E354D-A3B0-49E5-BA0C-98B77584D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3840"/>
              <a:ext cx="340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95256" name="Text Box 46">
              <a:extLst>
                <a:ext uri="{FF2B5EF4-FFF2-40B4-BE49-F238E27FC236}">
                  <a16:creationId xmlns:a16="http://schemas.microsoft.com/office/drawing/2014/main" id="{9AE05C37-2977-4081-8B2D-5F046EF98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6" y="1383"/>
              <a:ext cx="76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CMeLP, CMgLP</a:t>
              </a:r>
            </a:p>
          </p:txBody>
        </p:sp>
        <p:sp>
          <p:nvSpPr>
            <p:cNvPr id="95257" name="Text Box 52">
              <a:extLst>
                <a:ext uri="{FF2B5EF4-FFF2-40B4-BE49-F238E27FC236}">
                  <a16:creationId xmlns:a16="http://schemas.microsoft.com/office/drawing/2014/main" id="{9A3FE58B-ECB0-4093-B132-9025D9F9C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840"/>
              <a:ext cx="330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</p:grpSp>
      <p:sp>
        <p:nvSpPr>
          <p:cNvPr id="827443" name="Line 51">
            <a:extLst>
              <a:ext uri="{FF2B5EF4-FFF2-40B4-BE49-F238E27FC236}">
                <a16:creationId xmlns:a16="http://schemas.microsoft.com/office/drawing/2014/main" id="{62D8611F-F331-40EB-81C4-A4B456363E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87863" y="2847975"/>
            <a:ext cx="579437" cy="1933575"/>
          </a:xfrm>
          <a:prstGeom prst="line">
            <a:avLst/>
          </a:prstGeom>
          <a:noFill/>
          <a:ln w="3492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827454" name="Group 62">
            <a:extLst>
              <a:ext uri="{FF2B5EF4-FFF2-40B4-BE49-F238E27FC236}">
                <a16:creationId xmlns:a16="http://schemas.microsoft.com/office/drawing/2014/main" id="{BBADB39C-ABB9-479A-85AB-14A777B9F0F6}"/>
              </a:ext>
            </a:extLst>
          </p:cNvPr>
          <p:cNvGrpSpPr>
            <a:grpSpLocks/>
          </p:cNvGrpSpPr>
          <p:nvPr/>
        </p:nvGrpSpPr>
        <p:grpSpPr bwMode="auto">
          <a:xfrm>
            <a:off x="2406650" y="4546600"/>
            <a:ext cx="5267325" cy="2160588"/>
            <a:chOff x="1516" y="2864"/>
            <a:chExt cx="3318" cy="1361"/>
          </a:xfrm>
        </p:grpSpPr>
        <p:sp>
          <p:nvSpPr>
            <p:cNvPr id="95249" name="Line 49">
              <a:extLst>
                <a:ext uri="{FF2B5EF4-FFF2-40B4-BE49-F238E27FC236}">
                  <a16:creationId xmlns:a16="http://schemas.microsoft.com/office/drawing/2014/main" id="{3345D723-40D7-4CC1-8ED7-50D51C098C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6" y="3008"/>
              <a:ext cx="290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250" name="Text Box 50">
              <a:extLst>
                <a:ext uri="{FF2B5EF4-FFF2-40B4-BE49-F238E27FC236}">
                  <a16:creationId xmlns:a16="http://schemas.microsoft.com/office/drawing/2014/main" id="{8EF5B841-936E-4852-BA92-D39A0247B7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6" y="2864"/>
              <a:ext cx="330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b="0" i="1" baseline="-25000"/>
                <a:t>LP</a:t>
              </a:r>
              <a:endParaRPr lang="it-IT" altLang="it-IT" b="0" i="1"/>
            </a:p>
          </p:txBody>
        </p:sp>
        <p:sp>
          <p:nvSpPr>
            <p:cNvPr id="95251" name="Line 53">
              <a:extLst>
                <a:ext uri="{FF2B5EF4-FFF2-40B4-BE49-F238E27FC236}">
                  <a16:creationId xmlns:a16="http://schemas.microsoft.com/office/drawing/2014/main" id="{57FB4777-5886-4FEE-9C00-0DE281ECC9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0" y="3032"/>
              <a:ext cx="0" cy="8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252" name="Text Box 54">
              <a:extLst>
                <a:ext uri="{FF2B5EF4-FFF2-40B4-BE49-F238E27FC236}">
                  <a16:creationId xmlns:a16="http://schemas.microsoft.com/office/drawing/2014/main" id="{12A8A92D-3489-4DE2-A7AB-F0D8864D61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888"/>
              <a:ext cx="386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  <a:r>
                <a:rPr lang="it-IT" altLang="it-IT" i="1" baseline="-25000"/>
                <a:t>LP</a:t>
              </a:r>
              <a:endParaRPr lang="it-IT" altLang="it-IT" i="1"/>
            </a:p>
          </p:txBody>
        </p:sp>
      </p:grpSp>
      <p:grpSp>
        <p:nvGrpSpPr>
          <p:cNvPr id="827461" name="Group 69">
            <a:extLst>
              <a:ext uri="{FF2B5EF4-FFF2-40B4-BE49-F238E27FC236}">
                <a16:creationId xmlns:a16="http://schemas.microsoft.com/office/drawing/2014/main" id="{274BEEE3-A5A8-49FB-82C3-3D38B7AF7C7C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2205038"/>
            <a:ext cx="3960812" cy="1584325"/>
            <a:chOff x="3061" y="1389"/>
            <a:chExt cx="2495" cy="998"/>
          </a:xfrm>
        </p:grpSpPr>
        <p:sp>
          <p:nvSpPr>
            <p:cNvPr id="95247" name="Line 67">
              <a:extLst>
                <a:ext uri="{FF2B5EF4-FFF2-40B4-BE49-F238E27FC236}">
                  <a16:creationId xmlns:a16="http://schemas.microsoft.com/office/drawing/2014/main" id="{9428D123-591F-45D3-B971-C54127A302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1661"/>
              <a:ext cx="1407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248" name="Text Box 68">
              <a:extLst>
                <a:ext uri="{FF2B5EF4-FFF2-40B4-BE49-F238E27FC236}">
                  <a16:creationId xmlns:a16="http://schemas.microsoft.com/office/drawing/2014/main" id="{08148AC0-E5FD-40A4-8BFB-66F312897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8" y="1389"/>
              <a:ext cx="1088" cy="5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t-IT">
                  <a:solidFill>
                    <a:srgbClr val="FF5050"/>
                  </a:solidFill>
                </a:rPr>
                <a:t>Curva di offerta di lungo periodo dell’impresa</a:t>
              </a:r>
            </a:p>
          </p:txBody>
        </p:sp>
      </p:grpSp>
      <p:grpSp>
        <p:nvGrpSpPr>
          <p:cNvPr id="827463" name="Group 71">
            <a:extLst>
              <a:ext uri="{FF2B5EF4-FFF2-40B4-BE49-F238E27FC236}">
                <a16:creationId xmlns:a16="http://schemas.microsoft.com/office/drawing/2014/main" id="{D2C5BE72-9956-4270-8D6E-E31D0ADACD80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4868863"/>
            <a:ext cx="4105275" cy="1512887"/>
            <a:chOff x="158" y="3067"/>
            <a:chExt cx="2586" cy="953"/>
          </a:xfrm>
        </p:grpSpPr>
        <p:grpSp>
          <p:nvGrpSpPr>
            <p:cNvPr id="95242" name="Group 66">
              <a:extLst>
                <a:ext uri="{FF2B5EF4-FFF2-40B4-BE49-F238E27FC236}">
                  <a16:creationId xmlns:a16="http://schemas.microsoft.com/office/drawing/2014/main" id="{30E18D43-4C03-4DCF-9236-B174035DC5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" y="3339"/>
              <a:ext cx="2540" cy="681"/>
              <a:chOff x="158" y="3339"/>
              <a:chExt cx="2540" cy="681"/>
            </a:xfrm>
          </p:grpSpPr>
          <p:sp>
            <p:nvSpPr>
              <p:cNvPr id="95244" name="Line 63">
                <a:extLst>
                  <a:ext uri="{FF2B5EF4-FFF2-40B4-BE49-F238E27FC236}">
                    <a16:creationId xmlns:a16="http://schemas.microsoft.com/office/drawing/2014/main" id="{3CAF6676-3FF0-49E9-93EF-489942207F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9" y="4020"/>
                <a:ext cx="18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245" name="Text Box 64">
                <a:extLst>
                  <a:ext uri="{FF2B5EF4-FFF2-40B4-BE49-F238E27FC236}">
                    <a16:creationId xmlns:a16="http://schemas.microsoft.com/office/drawing/2014/main" id="{316C3B2C-1123-474E-B3FC-3251E8AC36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" y="3339"/>
                <a:ext cx="1316" cy="38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it-IT">
                    <a:solidFill>
                      <a:srgbClr val="996600"/>
                    </a:solidFill>
                  </a:rPr>
                  <a:t>Punto di uscita dal mercato</a:t>
                </a:r>
              </a:p>
            </p:txBody>
          </p:sp>
          <p:sp>
            <p:nvSpPr>
              <p:cNvPr id="95246" name="Line 65">
                <a:extLst>
                  <a:ext uri="{FF2B5EF4-FFF2-40B4-BE49-F238E27FC236}">
                    <a16:creationId xmlns:a16="http://schemas.microsoft.com/office/drawing/2014/main" id="{4208C545-4EBD-472C-B99D-DC36325909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39" y="3702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5243" name="Line 70">
              <a:extLst>
                <a:ext uri="{FF2B5EF4-FFF2-40B4-BE49-F238E27FC236}">
                  <a16:creationId xmlns:a16="http://schemas.microsoft.com/office/drawing/2014/main" id="{0FA8B3CC-3771-47A1-815F-64FFE1962E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3067"/>
              <a:ext cx="127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2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7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7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3">
            <a:extLst>
              <a:ext uri="{FF2B5EF4-FFF2-40B4-BE49-F238E27FC236}">
                <a16:creationId xmlns:a16="http://schemas.microsoft.com/office/drawing/2014/main" id="{BFB8B69C-F88F-44F9-B1E3-1BFDBFB4EE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DDEDC31A-4C5A-4A2B-94BB-22D665BE3373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graphicFrame>
        <p:nvGraphicFramePr>
          <p:cNvPr id="840788" name="Group 84">
            <a:extLst>
              <a:ext uri="{FF2B5EF4-FFF2-40B4-BE49-F238E27FC236}">
                <a16:creationId xmlns:a16="http://schemas.microsoft.com/office/drawing/2014/main" id="{16C4CA2A-FCC0-4AD9-9DDE-2153A758F66D}"/>
              </a:ext>
            </a:extLst>
          </p:cNvPr>
          <p:cNvGraphicFramePr>
            <a:graphicFrameLocks noGrp="1"/>
          </p:cNvGraphicFramePr>
          <p:nvPr/>
        </p:nvGraphicFramePr>
        <p:xfrm>
          <a:off x="939800" y="2349500"/>
          <a:ext cx="7880350" cy="4084809"/>
        </p:xfrm>
        <a:graphic>
          <a:graphicData uri="http://schemas.openxmlformats.org/drawingml/2006/table">
            <a:tbl>
              <a:tblPr/>
              <a:tblGrid>
                <a:gridCol w="2073275">
                  <a:extLst>
                    <a:ext uri="{9D8B030D-6E8A-4147-A177-3AD203B41FA5}">
                      <a16:colId xmlns:a16="http://schemas.microsoft.com/office/drawing/2014/main" val="3529239079"/>
                    </a:ext>
                  </a:extLst>
                </a:gridCol>
                <a:gridCol w="1452563">
                  <a:extLst>
                    <a:ext uri="{9D8B030D-6E8A-4147-A177-3AD203B41FA5}">
                      <a16:colId xmlns:a16="http://schemas.microsoft.com/office/drawing/2014/main" val="205935946"/>
                    </a:ext>
                  </a:extLst>
                </a:gridCol>
                <a:gridCol w="1589087">
                  <a:extLst>
                    <a:ext uri="{9D8B030D-6E8A-4147-A177-3AD203B41FA5}">
                      <a16:colId xmlns:a16="http://schemas.microsoft.com/office/drawing/2014/main" val="3179931014"/>
                    </a:ext>
                  </a:extLst>
                </a:gridCol>
                <a:gridCol w="1484313">
                  <a:extLst>
                    <a:ext uri="{9D8B030D-6E8A-4147-A177-3AD203B41FA5}">
                      <a16:colId xmlns:a16="http://schemas.microsoft.com/office/drawing/2014/main" val="2318426319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val="932746797"/>
                    </a:ext>
                  </a:extLst>
                </a:gridCol>
              </a:tblGrid>
              <a:tr h="40475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</a:rPr>
                        <a:t>Caratteristiche strutturali</a:t>
                      </a:r>
                      <a:endParaRPr kumimoji="0" lang="en-GB" altLang="it-IT" sz="1800" b="1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</a:rPr>
                        <a:t>Forme di mercato</a:t>
                      </a:r>
                      <a:endParaRPr kumimoji="0" lang="en-GB" altLang="it-IT" sz="1800" b="1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814131"/>
                  </a:ext>
                </a:extLst>
              </a:tr>
              <a:tr h="5999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</a:rPr>
                        <a:t>Concorrenza perfetta</a:t>
                      </a:r>
                      <a:endParaRPr kumimoji="0" lang="en-GB" altLang="it-IT" sz="1600" b="1" i="1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</a:rPr>
                        <a:t>Concorrenza monopolistica</a:t>
                      </a:r>
                      <a:endParaRPr kumimoji="0" lang="en-GB" altLang="it-IT" sz="1600" b="1" i="1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</a:rPr>
                        <a:t>Oligopolio</a:t>
                      </a:r>
                      <a:endParaRPr kumimoji="0" lang="en-GB" altLang="it-IT" sz="1600" b="1" i="1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</a:rPr>
                        <a:t>Monopolio</a:t>
                      </a:r>
                      <a:endParaRPr kumimoji="0" lang="en-GB" altLang="it-IT" sz="1600" b="1" i="1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255752"/>
                  </a:ext>
                </a:extLst>
              </a:tr>
              <a:tr h="6399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</a:rPr>
                        <a:t>N° imprese e  concentrazione</a:t>
                      </a:r>
                      <a:endParaRPr kumimoji="0" lang="en-GB" altLang="it-IT" sz="1800" b="0" i="1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989980"/>
                  </a:ext>
                </a:extLst>
              </a:tr>
              <a:tr h="6761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</a:rPr>
                        <a:t>Barriere all’entrata e all’uscita</a:t>
                      </a:r>
                      <a:endParaRPr kumimoji="0" lang="en-GB" altLang="it-IT" sz="1800" b="0" i="1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278876"/>
                  </a:ext>
                </a:extLst>
              </a:tr>
              <a:tr h="6761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</a:rPr>
                        <a:t>Differenziazione di prodotto</a:t>
                      </a:r>
                      <a:endParaRPr kumimoji="0" lang="en-GB" altLang="it-IT" sz="1800" b="0" i="1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824787"/>
                  </a:ext>
                </a:extLst>
              </a:tr>
              <a:tr h="4476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</a:rPr>
                        <a:t>Informazione</a:t>
                      </a:r>
                      <a:endParaRPr kumimoji="0" lang="en-GB" altLang="it-IT" sz="1800" b="0" i="1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5460633"/>
                  </a:ext>
                </a:extLst>
              </a:tr>
              <a:tr h="6399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</a:rPr>
                        <a:t>Interazione strategica</a:t>
                      </a:r>
                      <a:endParaRPr kumimoji="0" lang="en-GB" altLang="it-IT" sz="1800" b="0" i="1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942743"/>
                  </a:ext>
                </a:extLst>
              </a:tr>
            </a:tbl>
          </a:graphicData>
        </a:graphic>
      </p:graphicFrame>
      <p:sp>
        <p:nvSpPr>
          <p:cNvPr id="840753" name="Text Box 49">
            <a:extLst>
              <a:ext uri="{FF2B5EF4-FFF2-40B4-BE49-F238E27FC236}">
                <a16:creationId xmlns:a16="http://schemas.microsoft.com/office/drawing/2014/main" id="{61E24F1C-5974-473C-9554-9A125312B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284538"/>
            <a:ext cx="1752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Alto/    Basso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55" name="Text Box 51">
            <a:extLst>
              <a:ext uri="{FF2B5EF4-FFF2-40B4-BE49-F238E27FC236}">
                <a16:creationId xmlns:a16="http://schemas.microsoft.com/office/drawing/2014/main" id="{448A4947-7E2A-48D0-82DA-7FE519508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6813" y="3416300"/>
            <a:ext cx="14478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Un’unica impresa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56" name="Text Box 52">
            <a:extLst>
              <a:ext uri="{FF2B5EF4-FFF2-40B4-BE49-F238E27FC236}">
                <a16:creationId xmlns:a16="http://schemas.microsoft.com/office/drawing/2014/main" id="{245537DE-0A9A-4B99-BCA1-B661C3556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4903788"/>
            <a:ext cx="1752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Sostituibilità imperfetta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57" name="Text Box 53">
            <a:extLst>
              <a:ext uri="{FF2B5EF4-FFF2-40B4-BE49-F238E27FC236}">
                <a16:creationId xmlns:a16="http://schemas.microsoft.com/office/drawing/2014/main" id="{00F58D85-6397-4249-ABB8-5F9901D22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2263" y="4640263"/>
            <a:ext cx="1752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Perfetta sostituibilità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58" name="Text Box 54">
            <a:extLst>
              <a:ext uri="{FF2B5EF4-FFF2-40B4-BE49-F238E27FC236}">
                <a16:creationId xmlns:a16="http://schemas.microsoft.com/office/drawing/2014/main" id="{44843FB2-F70B-49FB-A6B9-F6B3AD76B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263" y="4149725"/>
            <a:ext cx="12954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Assenti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59" name="Text Box 55">
            <a:extLst>
              <a:ext uri="{FF2B5EF4-FFF2-40B4-BE49-F238E27FC236}">
                <a16:creationId xmlns:a16="http://schemas.microsoft.com/office/drawing/2014/main" id="{3562A430-9599-4763-B50A-F87509030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2688" y="4343400"/>
            <a:ext cx="1143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Forti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60" name="Text Box 56">
            <a:extLst>
              <a:ext uri="{FF2B5EF4-FFF2-40B4-BE49-F238E27FC236}">
                <a16:creationId xmlns:a16="http://schemas.microsoft.com/office/drawing/2014/main" id="{3B9C152F-5696-42ED-85E3-536C558A4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3511550"/>
            <a:ext cx="1295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Alto/ Basso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61" name="Text Box 57">
            <a:extLst>
              <a:ext uri="{FF2B5EF4-FFF2-40B4-BE49-F238E27FC236}">
                <a16:creationId xmlns:a16="http://schemas.microsoft.com/office/drawing/2014/main" id="{4A096316-B3FE-4FC3-BB64-162580464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863" y="4319588"/>
            <a:ext cx="1219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Assenti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62" name="Text Box 58">
            <a:extLst>
              <a:ext uri="{FF2B5EF4-FFF2-40B4-BE49-F238E27FC236}">
                <a16:creationId xmlns:a16="http://schemas.microsoft.com/office/drawing/2014/main" id="{5CBEB3FE-1DA3-4355-A8AD-F26421B6D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341813"/>
            <a:ext cx="1219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Presenti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63" name="Text Box 59">
            <a:extLst>
              <a:ext uri="{FF2B5EF4-FFF2-40B4-BE49-F238E27FC236}">
                <a16:creationId xmlns:a16="http://schemas.microsoft.com/office/drawing/2014/main" id="{94035C83-A6DB-4D5D-BAF0-002E7B5C3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63" y="4918075"/>
            <a:ext cx="1752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Sostituibilità imperfetta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64" name="Text Box 60">
            <a:extLst>
              <a:ext uri="{FF2B5EF4-FFF2-40B4-BE49-F238E27FC236}">
                <a16:creationId xmlns:a16="http://schemas.microsoft.com/office/drawing/2014/main" id="{3E0F6AFD-B4AE-45F5-BC21-288B60891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5373688"/>
            <a:ext cx="152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Perfetta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65" name="Text Box 61">
            <a:extLst>
              <a:ext uri="{FF2B5EF4-FFF2-40B4-BE49-F238E27FC236}">
                <a16:creationId xmlns:a16="http://schemas.microsoft.com/office/drawing/2014/main" id="{CFB0FA94-C524-4DF3-8392-75BAD4792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0" y="5608638"/>
            <a:ext cx="152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Perfetta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66" name="Text Box 62">
            <a:extLst>
              <a:ext uri="{FF2B5EF4-FFF2-40B4-BE49-F238E27FC236}">
                <a16:creationId xmlns:a16="http://schemas.microsoft.com/office/drawing/2014/main" id="{D50DE31E-918C-44E3-9F13-0EBA0355A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0" y="5599113"/>
            <a:ext cx="152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Imperfetta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67" name="Text Box 63">
            <a:extLst>
              <a:ext uri="{FF2B5EF4-FFF2-40B4-BE49-F238E27FC236}">
                <a16:creationId xmlns:a16="http://schemas.microsoft.com/office/drawing/2014/main" id="{CAE06721-E92F-48E4-B3D9-10B1463D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038" y="5597525"/>
            <a:ext cx="152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Imperfetta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68" name="Text Box 64">
            <a:extLst>
              <a:ext uri="{FF2B5EF4-FFF2-40B4-BE49-F238E27FC236}">
                <a16:creationId xmlns:a16="http://schemas.microsoft.com/office/drawing/2014/main" id="{1BF908F9-8BC4-42BE-8A38-902F6E3D7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700" y="5876925"/>
            <a:ext cx="12954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Assente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69" name="Text Box 65">
            <a:extLst>
              <a:ext uri="{FF2B5EF4-FFF2-40B4-BE49-F238E27FC236}">
                <a16:creationId xmlns:a16="http://schemas.microsoft.com/office/drawing/2014/main" id="{195C1310-1168-4ABD-9642-6D06F5B7D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11875"/>
            <a:ext cx="12954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Assente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70" name="Text Box 66">
            <a:extLst>
              <a:ext uri="{FF2B5EF4-FFF2-40B4-BE49-F238E27FC236}">
                <a16:creationId xmlns:a16="http://schemas.microsoft.com/office/drawing/2014/main" id="{0F185C54-7CD7-4FC3-8A28-A62FB0637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111875"/>
            <a:ext cx="12954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Presente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71" name="Text Box 67">
            <a:extLst>
              <a:ext uri="{FF2B5EF4-FFF2-40B4-BE49-F238E27FC236}">
                <a16:creationId xmlns:a16="http://schemas.microsoft.com/office/drawing/2014/main" id="{292F37EF-078B-4746-8FBB-6C6B2FE2E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6099175"/>
            <a:ext cx="12954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Assente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840776" name="Text Box 72">
            <a:extLst>
              <a:ext uri="{FF2B5EF4-FFF2-40B4-BE49-F238E27FC236}">
                <a16:creationId xmlns:a16="http://schemas.microsoft.com/office/drawing/2014/main" id="{223042DF-6671-430F-92BA-80597B794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2013" y="4927600"/>
            <a:ext cx="1752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altLang="it-IT" sz="2100" b="0">
                <a:latin typeface="Tahoma" panose="020B0604030504040204" pitchFamily="34" charset="0"/>
              </a:rPr>
              <a:t>Unico prodotto</a:t>
            </a:r>
            <a:endParaRPr lang="en-GB" altLang="it-IT" sz="2100" b="0">
              <a:latin typeface="Tahoma" panose="020B0604030504040204" pitchFamily="34" charset="0"/>
            </a:endParaRPr>
          </a:p>
        </p:txBody>
      </p:sp>
      <p:sp>
        <p:nvSpPr>
          <p:cNvPr id="21572" name="Rectangle 73">
            <a:extLst>
              <a:ext uri="{FF2B5EF4-FFF2-40B4-BE49-F238E27FC236}">
                <a16:creationId xmlns:a16="http://schemas.microsoft.com/office/drawing/2014/main" id="{7E771BCF-AF8B-499D-B3EA-5CF9D19D6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Forme di mercato e caratteristiche strutturali</a:t>
            </a:r>
          </a:p>
        </p:txBody>
      </p:sp>
      <p:sp>
        <p:nvSpPr>
          <p:cNvPr id="21573" name="Text Box 78">
            <a:extLst>
              <a:ext uri="{FF2B5EF4-FFF2-40B4-BE49-F238E27FC236}">
                <a16:creationId xmlns:a16="http://schemas.microsoft.com/office/drawing/2014/main" id="{D0AE62B4-1FD0-4304-A007-CEC204F02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3429000"/>
            <a:ext cx="431958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it-IT"/>
          </a:p>
        </p:txBody>
      </p:sp>
      <p:grpSp>
        <p:nvGrpSpPr>
          <p:cNvPr id="840785" name="Group 81">
            <a:extLst>
              <a:ext uri="{FF2B5EF4-FFF2-40B4-BE49-F238E27FC236}">
                <a16:creationId xmlns:a16="http://schemas.microsoft.com/office/drawing/2014/main" id="{47CEAFEE-0CE8-4566-A94B-D25A6323F8D4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3284538"/>
            <a:ext cx="4319587" cy="3167062"/>
            <a:chOff x="2843" y="2170"/>
            <a:chExt cx="2721" cy="1995"/>
          </a:xfrm>
        </p:grpSpPr>
        <p:sp>
          <p:nvSpPr>
            <p:cNvPr id="21575" name="Rectangle 79">
              <a:extLst>
                <a:ext uri="{FF2B5EF4-FFF2-40B4-BE49-F238E27FC236}">
                  <a16:creationId xmlns:a16="http://schemas.microsoft.com/office/drawing/2014/main" id="{C2B655F0-EF0D-4781-8E9F-0872B784B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" y="2170"/>
              <a:ext cx="2721" cy="19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1576" name="Text Box 80">
              <a:extLst>
                <a:ext uri="{FF2B5EF4-FFF2-40B4-BE49-F238E27FC236}">
                  <a16:creationId xmlns:a16="http://schemas.microsoft.com/office/drawing/2014/main" id="{A59CF6C5-CC77-4AC1-A7E0-FC80B164AE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866"/>
              <a:ext cx="998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it-IT" altLang="it-IT" sz="3600"/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4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4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4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4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4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4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4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4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4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4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4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4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4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4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4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4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4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4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4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53" grpId="0" autoUpdateAnimBg="0"/>
      <p:bldP spid="840755" grpId="0" autoUpdateAnimBg="0"/>
      <p:bldP spid="840756" grpId="0" autoUpdateAnimBg="0"/>
      <p:bldP spid="840757" grpId="0" autoUpdateAnimBg="0"/>
      <p:bldP spid="840758" grpId="0" autoUpdateAnimBg="0"/>
      <p:bldP spid="840759" grpId="0" autoUpdateAnimBg="0"/>
      <p:bldP spid="840760" grpId="0" autoUpdateAnimBg="0"/>
      <p:bldP spid="840761" grpId="0" autoUpdateAnimBg="0"/>
      <p:bldP spid="840762" grpId="0" autoUpdateAnimBg="0"/>
      <p:bldP spid="840763" grpId="0" autoUpdateAnimBg="0"/>
      <p:bldP spid="840764" grpId="0" autoUpdateAnimBg="0"/>
      <p:bldP spid="840765" grpId="0" autoUpdateAnimBg="0"/>
      <p:bldP spid="840766" grpId="0" autoUpdateAnimBg="0"/>
      <p:bldP spid="840767" grpId="0" autoUpdateAnimBg="0"/>
      <p:bldP spid="840768" grpId="0" autoUpdateAnimBg="0"/>
      <p:bldP spid="840769" grpId="0" autoUpdateAnimBg="0"/>
      <p:bldP spid="840770" grpId="0" autoUpdateAnimBg="0"/>
      <p:bldP spid="840771" grpId="0" autoUpdateAnimBg="0"/>
      <p:bldP spid="840776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egnaposto numero diapositiva 5">
            <a:extLst>
              <a:ext uri="{FF2B5EF4-FFF2-40B4-BE49-F238E27FC236}">
                <a16:creationId xmlns:a16="http://schemas.microsoft.com/office/drawing/2014/main" id="{5212C3DA-8033-4ABA-8A74-AF6841265D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1C4E718D-F109-478D-A134-16C9354E4462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40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FE3220BA-1BDD-4D67-BF42-E7761B364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2.iii) Curva di offerta di lungo periodo per l’industria</a:t>
            </a:r>
          </a:p>
        </p:txBody>
      </p:sp>
      <p:sp>
        <p:nvSpPr>
          <p:cNvPr id="899077" name="Rectangle 5">
            <a:extLst>
              <a:ext uri="{FF2B5EF4-FFF2-40B4-BE49-F238E27FC236}">
                <a16:creationId xmlns:a16="http://schemas.microsoft.com/office/drawing/2014/main" id="{BBC6204E-9A96-47CE-9299-688578B634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00113" y="2060575"/>
            <a:ext cx="8208962" cy="4895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90000"/>
              </a:lnSpc>
            </a:pPr>
            <a:r>
              <a:rPr lang="it-IT" altLang="it-IT" sz="2000" dirty="0"/>
              <a:t>Come varia la </a:t>
            </a:r>
            <a:r>
              <a:rPr lang="it-IT" altLang="it-IT" sz="2000" b="1" i="1" dirty="0">
                <a:solidFill>
                  <a:srgbClr val="006600"/>
                </a:solidFill>
              </a:rPr>
              <a:t>quantità offerta nel lungo periodo</a:t>
            </a:r>
            <a:r>
              <a:rPr lang="it-IT" altLang="it-IT" sz="2000" dirty="0"/>
              <a:t> da un’industria al variare del </a:t>
            </a:r>
            <a:r>
              <a:rPr lang="it-IT" altLang="it-IT" sz="2000" b="1" i="1" dirty="0">
                <a:solidFill>
                  <a:srgbClr val="006600"/>
                </a:solidFill>
              </a:rPr>
              <a:t>prezzo</a:t>
            </a:r>
            <a:r>
              <a:rPr lang="it-IT" altLang="it-IT" sz="2000" dirty="0"/>
              <a:t>?</a:t>
            </a:r>
          </a:p>
          <a:p>
            <a:pPr marL="412750" indent="-412750" eaLnBrk="1" hangingPunct="1">
              <a:lnSpc>
                <a:spcPct val="90000"/>
              </a:lnSpc>
            </a:pPr>
            <a:r>
              <a:rPr lang="it-IT" altLang="it-IT" sz="2000" b="1" dirty="0"/>
              <a:t>NB</a:t>
            </a:r>
            <a:r>
              <a:rPr lang="it-IT" altLang="it-IT" sz="2000" dirty="0"/>
              <a:t>: con entrate ed uscite, no somma orizzontale come nel breve periodo:</a:t>
            </a:r>
          </a:p>
          <a:p>
            <a:pPr marL="412750" indent="-412750" eaLnBrk="1" hangingPunct="1">
              <a:lnSpc>
                <a:spcPct val="90000"/>
              </a:lnSpc>
            </a:pPr>
            <a:endParaRPr lang="it-IT" altLang="it-IT" sz="2000" dirty="0"/>
          </a:p>
          <a:p>
            <a:pPr marL="412750" indent="-4127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000" dirty="0"/>
          </a:p>
          <a:p>
            <a:pPr marL="0" indent="0" eaLnBrk="1" hangingPunct="1">
              <a:lnSpc>
                <a:spcPct val="90000"/>
              </a:lnSpc>
              <a:buClr>
                <a:srgbClr val="996600"/>
              </a:buClr>
              <a:buSzTx/>
              <a:buNone/>
            </a:pPr>
            <a:r>
              <a:rPr lang="it-IT" altLang="it-IT" sz="2000" b="1" dirty="0">
                <a:solidFill>
                  <a:srgbClr val="996600"/>
                </a:solidFill>
              </a:rPr>
              <a:t>Entranti ed incombenti hanno gli stessi </a:t>
            </a:r>
            <a:r>
              <a:rPr lang="it-IT" altLang="it-IT" sz="2000" b="1" i="1" dirty="0" err="1">
                <a:solidFill>
                  <a:srgbClr val="996600"/>
                </a:solidFill>
              </a:rPr>
              <a:t>CMe</a:t>
            </a:r>
            <a:r>
              <a:rPr lang="it-IT" altLang="it-IT" sz="2000" b="1" dirty="0">
                <a:solidFill>
                  <a:srgbClr val="996600"/>
                </a:solidFill>
              </a:rPr>
              <a:t>:</a:t>
            </a:r>
            <a:r>
              <a:rPr lang="it-IT" altLang="it-IT" sz="2000" dirty="0"/>
              <a:t> ciascuna impresa produce una </a:t>
            </a:r>
            <a:r>
              <a:rPr lang="it-IT" altLang="it-IT" sz="2000" b="1" i="1" dirty="0" err="1"/>
              <a:t>q</a:t>
            </a:r>
            <a:r>
              <a:rPr lang="it-IT" altLang="it-IT" sz="2000" b="1" i="1" baseline="-25000" dirty="0" err="1"/>
              <a:t>Lp</a:t>
            </a:r>
            <a:r>
              <a:rPr lang="it-IT" altLang="it-IT" sz="2000" b="1" i="1" baseline="-25000" dirty="0"/>
              <a:t>-i</a:t>
            </a:r>
            <a:r>
              <a:rPr lang="it-IT" altLang="it-IT" sz="2000" dirty="0"/>
              <a:t> (</a:t>
            </a:r>
            <a:r>
              <a:rPr lang="it-IT" altLang="it-IT" sz="2000" i="1" dirty="0"/>
              <a:t>i</a:t>
            </a:r>
            <a:r>
              <a:rPr lang="it-IT" altLang="it-IT" sz="2000" dirty="0"/>
              <a:t> = 1, 2, 3,.., </a:t>
            </a:r>
            <a:r>
              <a:rPr lang="it-IT" altLang="it-IT" sz="2000" i="1" dirty="0"/>
              <a:t>n</a:t>
            </a:r>
            <a:r>
              <a:rPr lang="it-IT" altLang="it-IT" sz="2000" dirty="0"/>
              <a:t>) tale che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None/>
            </a:pPr>
            <a:r>
              <a:rPr lang="it-IT" altLang="it-IT" sz="2000" b="1" i="1" dirty="0"/>
              <a:t>	p</a:t>
            </a:r>
            <a:r>
              <a:rPr lang="it-IT" altLang="it-IT" sz="2000" dirty="0"/>
              <a:t>(</a:t>
            </a:r>
            <a:r>
              <a:rPr lang="it-IT" altLang="it-IT" sz="2000" b="1" i="1" dirty="0" err="1"/>
              <a:t>q</a:t>
            </a:r>
            <a:r>
              <a:rPr lang="it-IT" altLang="it-IT" sz="2000" b="1" i="1" baseline="-25000" dirty="0" err="1"/>
              <a:t>LP</a:t>
            </a:r>
            <a:r>
              <a:rPr lang="it-IT" altLang="it-IT" sz="2000" b="1" i="1" baseline="-25000" dirty="0"/>
              <a:t>-i</a:t>
            </a:r>
            <a:r>
              <a:rPr lang="it-IT" altLang="it-IT" sz="2000" dirty="0"/>
              <a:t>) </a:t>
            </a:r>
            <a:r>
              <a:rPr lang="it-IT" altLang="it-IT" sz="2000" b="1" dirty="0"/>
              <a:t>=</a:t>
            </a:r>
            <a:r>
              <a:rPr lang="it-IT" altLang="it-IT" sz="2000" dirty="0"/>
              <a:t> </a:t>
            </a:r>
            <a:r>
              <a:rPr lang="it-IT" altLang="it-IT" sz="2000" b="1" dirty="0" err="1"/>
              <a:t>Min</a:t>
            </a:r>
            <a:r>
              <a:rPr lang="it-IT" altLang="it-IT" sz="2000" dirty="0"/>
              <a:t>(</a:t>
            </a:r>
            <a:r>
              <a:rPr lang="it-IT" altLang="it-IT" sz="2000" b="1" i="1" dirty="0" err="1"/>
              <a:t>CMeLP</a:t>
            </a:r>
            <a:r>
              <a:rPr lang="it-IT" altLang="it-IT" sz="2000" b="1" i="1" baseline="-25000" dirty="0" err="1"/>
              <a:t>i</a:t>
            </a:r>
            <a:r>
              <a:rPr lang="it-IT" altLang="it-IT" sz="2000" dirty="0"/>
              <a:t>) = </a:t>
            </a:r>
            <a:r>
              <a:rPr lang="it-IT" altLang="it-IT" sz="2000" b="1" i="1" dirty="0" err="1"/>
              <a:t>p</a:t>
            </a:r>
            <a:r>
              <a:rPr lang="it-IT" altLang="it-IT" sz="2000" b="1" i="1" baseline="-25000" dirty="0" err="1"/>
              <a:t>LP</a:t>
            </a:r>
            <a:endParaRPr lang="it-IT" altLang="it-IT" sz="2000" dirty="0"/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None/>
            </a:pPr>
            <a:r>
              <a:rPr lang="it-IT" altLang="it-IT" sz="2000" b="1" dirty="0">
                <a:latin typeface="Symbol" panose="05050102010706020507" pitchFamily="18" charset="2"/>
              </a:rPr>
              <a:t>	S</a:t>
            </a:r>
            <a:r>
              <a:rPr lang="it-IT" altLang="it-IT" sz="2000" b="1" baseline="-25000" dirty="0"/>
              <a:t>i</a:t>
            </a:r>
            <a:r>
              <a:rPr lang="it-IT" altLang="it-IT" sz="2000" dirty="0"/>
              <a:t> </a:t>
            </a:r>
            <a:r>
              <a:rPr lang="it-IT" altLang="it-IT" sz="2000" b="1" i="1" dirty="0" err="1"/>
              <a:t>q</a:t>
            </a:r>
            <a:r>
              <a:rPr lang="it-IT" altLang="it-IT" sz="2000" b="1" i="1" baseline="-25000" dirty="0" err="1"/>
              <a:t>LP</a:t>
            </a:r>
            <a:r>
              <a:rPr lang="it-IT" altLang="it-IT" sz="2000" b="1" i="1" baseline="-25000" dirty="0"/>
              <a:t>-i</a:t>
            </a:r>
            <a:r>
              <a:rPr lang="it-IT" altLang="it-IT" sz="2000" dirty="0"/>
              <a:t> = </a:t>
            </a:r>
            <a:r>
              <a:rPr lang="it-IT" altLang="it-IT" sz="2000" b="1" i="1" dirty="0"/>
              <a:t>D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None/>
            </a:pPr>
            <a:r>
              <a:rPr lang="it-IT" altLang="it-IT" sz="2000" b="1" i="1" dirty="0">
                <a:solidFill>
                  <a:srgbClr val="FF5050"/>
                </a:solidFill>
              </a:rPr>
              <a:t>	</a:t>
            </a:r>
            <a:r>
              <a:rPr lang="it-IT" altLang="it-IT" sz="2000" dirty="0">
                <a:sym typeface="Wingdings 3" panose="05040102010807070707" pitchFamily="18" charset="2"/>
              </a:rPr>
              <a:t> </a:t>
            </a:r>
            <a:r>
              <a:rPr lang="it-IT" altLang="it-IT" sz="2000" b="1" i="1" dirty="0">
                <a:solidFill>
                  <a:srgbClr val="FF3300"/>
                </a:solidFill>
              </a:rPr>
              <a:t>curva di offerta</a:t>
            </a:r>
            <a:r>
              <a:rPr lang="it-IT" altLang="it-IT" sz="2000" b="1" dirty="0"/>
              <a:t> di lungo periodo per l’industria </a:t>
            </a:r>
            <a:r>
              <a:rPr lang="it-IT" altLang="it-IT" sz="2000" b="1" dirty="0">
                <a:sym typeface="Wingdings 3" panose="05040102010807070707" pitchFamily="18" charset="2"/>
              </a:rPr>
              <a:t></a:t>
            </a:r>
            <a:r>
              <a:rPr lang="it-IT" altLang="it-IT" sz="2000" b="1" dirty="0"/>
              <a:t> </a:t>
            </a:r>
            <a:r>
              <a:rPr lang="it-IT" altLang="it-IT" sz="2000" b="1" dirty="0">
                <a:solidFill>
                  <a:srgbClr val="FF3300"/>
                </a:solidFill>
              </a:rPr>
              <a:t>retta</a:t>
            </a:r>
            <a:r>
              <a:rPr lang="it-IT" altLang="it-IT" sz="2000" b="1" dirty="0"/>
              <a:t> </a:t>
            </a:r>
            <a:r>
              <a:rPr lang="it-IT" altLang="it-IT" sz="2000" b="1" i="1" dirty="0">
                <a:solidFill>
                  <a:srgbClr val="FF3300"/>
                </a:solidFill>
              </a:rPr>
              <a:t>orizzontale</a:t>
            </a:r>
            <a:r>
              <a:rPr lang="it-IT" altLang="it-IT" sz="2000" dirty="0"/>
              <a:t> (</a:t>
            </a:r>
            <a:r>
              <a:rPr lang="it-IT" altLang="it-IT" sz="2000" b="1" dirty="0"/>
              <a:t>Figura 12</a:t>
            </a:r>
            <a:r>
              <a:rPr lang="it-IT" altLang="it-IT" sz="2000" dirty="0"/>
              <a:t>)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None/>
            </a:pPr>
            <a:r>
              <a:rPr lang="it-IT" altLang="it-IT" sz="2000" dirty="0"/>
              <a:t>	</a:t>
            </a:r>
            <a:r>
              <a:rPr lang="it-IT" altLang="it-IT" sz="2000" dirty="0">
                <a:latin typeface="Helvetica" panose="020B0604020202020204" pitchFamily="34" charset="0"/>
              </a:rPr>
              <a:t>► </a:t>
            </a:r>
            <a:r>
              <a:rPr lang="it-IT" altLang="it-IT" sz="2000" b="1" i="1" dirty="0">
                <a:solidFill>
                  <a:srgbClr val="FF5050"/>
                </a:solidFill>
                <a:latin typeface="Helvetica" panose="020B0604020202020204" pitchFamily="34" charset="0"/>
              </a:rPr>
              <a:t>Industrie a costi costanti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None/>
            </a:pPr>
            <a:endParaRPr lang="it-IT" altLang="it-IT" sz="2000" dirty="0"/>
          </a:p>
          <a:p>
            <a:pPr marL="412750" indent="-412750" eaLnBrk="1" hangingPunct="1">
              <a:lnSpc>
                <a:spcPct val="90000"/>
              </a:lnSpc>
            </a:pPr>
            <a:endParaRPr lang="it-IT" altLang="it-IT" sz="1800" dirty="0"/>
          </a:p>
          <a:p>
            <a:pPr marL="412750" indent="-412750" eaLnBrk="1" hangingPunct="1">
              <a:lnSpc>
                <a:spcPct val="90000"/>
              </a:lnSpc>
            </a:pPr>
            <a:endParaRPr lang="en-US" altLang="it-IT" sz="1800" dirty="0"/>
          </a:p>
          <a:p>
            <a:pPr marL="412750" indent="-412750" eaLnBrk="1" hangingPunct="1">
              <a:lnSpc>
                <a:spcPct val="90000"/>
              </a:lnSpc>
            </a:pPr>
            <a:endParaRPr lang="en-US" altLang="it-IT" sz="1800" dirty="0"/>
          </a:p>
          <a:p>
            <a:pPr marL="412750" indent="-412750" eaLnBrk="1" hangingPunct="1">
              <a:lnSpc>
                <a:spcPct val="90000"/>
              </a:lnSpc>
            </a:pPr>
            <a:endParaRPr lang="en-US" altLang="it-IT" sz="1800" dirty="0"/>
          </a:p>
          <a:p>
            <a:pPr marL="412750" indent="-412750" eaLnBrk="1" hangingPunct="1">
              <a:lnSpc>
                <a:spcPct val="90000"/>
              </a:lnSpc>
            </a:pPr>
            <a:endParaRPr lang="en-US" altLang="it-IT" sz="1800" dirty="0"/>
          </a:p>
          <a:p>
            <a:pPr marL="412750" indent="-412750" eaLnBrk="1" hangingPunct="1">
              <a:lnSpc>
                <a:spcPct val="90000"/>
              </a:lnSpc>
            </a:pPr>
            <a:endParaRPr lang="en-US" altLang="it-IT" sz="1800" dirty="0"/>
          </a:p>
          <a:p>
            <a:pPr marL="412750" indent="-412750" eaLnBrk="1" hangingPunct="1">
              <a:lnSpc>
                <a:spcPct val="90000"/>
              </a:lnSpc>
            </a:pPr>
            <a:endParaRPr lang="en-US" altLang="it-IT" sz="1800" dirty="0"/>
          </a:p>
          <a:p>
            <a:pPr marL="412750" indent="-412750" eaLnBrk="1" hangingPunct="1">
              <a:lnSpc>
                <a:spcPct val="90000"/>
              </a:lnSpc>
              <a:buClr>
                <a:srgbClr val="006600"/>
              </a:buClr>
            </a:pPr>
            <a:endParaRPr lang="en-US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9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9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9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9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9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9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9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9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9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9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9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9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9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9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907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egnaposto numero diapositiva 3">
            <a:extLst>
              <a:ext uri="{FF2B5EF4-FFF2-40B4-BE49-F238E27FC236}">
                <a16:creationId xmlns:a16="http://schemas.microsoft.com/office/drawing/2014/main" id="{E80AE8FA-CC24-4F76-B9FA-1BC562C8B5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FD01121A-827A-4523-ACA8-F009DA2F8CBD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41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541F447C-3D6D-416A-8C37-5CBA663FE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/>
              <a:t>Figura 12m </a:t>
            </a:r>
            <a:r>
              <a:rPr lang="it-IT" altLang="it-IT"/>
              <a:t>– </a:t>
            </a:r>
            <a:r>
              <a:rPr lang="it-IT" altLang="it-IT" sz="1600">
                <a:cs typeface="Times New Roman" panose="02020603050405020304" pitchFamily="18" charset="0"/>
              </a:rPr>
              <a:t>La curva di offerta di lungo periodo dell’industria:     entranti ed incombenti con uguali costi medi di breve</a:t>
            </a:r>
            <a:r>
              <a:rPr lang="it-IT" altLang="it-IT"/>
              <a:t> </a:t>
            </a:r>
            <a:r>
              <a:rPr lang="it-IT" altLang="it-IT" sz="1600"/>
              <a:t> </a:t>
            </a:r>
            <a:endParaRPr lang="en-GB" altLang="it-IT" sz="1600"/>
          </a:p>
        </p:txBody>
      </p:sp>
      <p:grpSp>
        <p:nvGrpSpPr>
          <p:cNvPr id="829503" name="Group 63">
            <a:extLst>
              <a:ext uri="{FF2B5EF4-FFF2-40B4-BE49-F238E27FC236}">
                <a16:creationId xmlns:a16="http://schemas.microsoft.com/office/drawing/2014/main" id="{90E4AE21-1443-412E-99E8-D50E88895C72}"/>
              </a:ext>
            </a:extLst>
          </p:cNvPr>
          <p:cNvGrpSpPr>
            <a:grpSpLocks/>
          </p:cNvGrpSpPr>
          <p:nvPr/>
        </p:nvGrpSpPr>
        <p:grpSpPr bwMode="auto">
          <a:xfrm>
            <a:off x="1873250" y="4449763"/>
            <a:ext cx="3698875" cy="587375"/>
            <a:chOff x="1180" y="2803"/>
            <a:chExt cx="2330" cy="370"/>
          </a:xfrm>
        </p:grpSpPr>
        <p:sp>
          <p:nvSpPr>
            <p:cNvPr id="99378" name="Line 52">
              <a:extLst>
                <a:ext uri="{FF2B5EF4-FFF2-40B4-BE49-F238E27FC236}">
                  <a16:creationId xmlns:a16="http://schemas.microsoft.com/office/drawing/2014/main" id="{F46B1C98-FDEF-404E-B92F-7AE6D98108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986"/>
              <a:ext cx="189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9379" name="Text Box 53">
              <a:extLst>
                <a:ext uri="{FF2B5EF4-FFF2-40B4-BE49-F238E27FC236}">
                  <a16:creationId xmlns:a16="http://schemas.microsoft.com/office/drawing/2014/main" id="{5F0EF896-F33B-482B-BDA0-35452D24A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0" y="2803"/>
              <a:ext cx="460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  <a:r>
                <a:rPr lang="it-IT" altLang="it-IT" i="1" baseline="-25000"/>
                <a:t>LP</a:t>
              </a:r>
              <a:endParaRPr lang="it-IT" altLang="it-IT" i="1"/>
            </a:p>
          </p:txBody>
        </p:sp>
      </p:grpSp>
      <p:sp>
        <p:nvSpPr>
          <p:cNvPr id="829496" name="Line 56">
            <a:extLst>
              <a:ext uri="{FF2B5EF4-FFF2-40B4-BE49-F238E27FC236}">
                <a16:creationId xmlns:a16="http://schemas.microsoft.com/office/drawing/2014/main" id="{C9D26BD5-6F31-4A6B-ABC7-66AF15447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2125" y="4740275"/>
            <a:ext cx="2554288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829501" name="Group 61">
            <a:extLst>
              <a:ext uri="{FF2B5EF4-FFF2-40B4-BE49-F238E27FC236}">
                <a16:creationId xmlns:a16="http://schemas.microsoft.com/office/drawing/2014/main" id="{9365E021-E3E3-40F6-A392-8DEF7262CC12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492375"/>
            <a:ext cx="6934200" cy="4213225"/>
            <a:chOff x="864" y="1570"/>
            <a:chExt cx="4368" cy="2654"/>
          </a:xfrm>
        </p:grpSpPr>
        <p:sp>
          <p:nvSpPr>
            <p:cNvPr id="99366" name="Text Box 41">
              <a:extLst>
                <a:ext uri="{FF2B5EF4-FFF2-40B4-BE49-F238E27FC236}">
                  <a16:creationId xmlns:a16="http://schemas.microsoft.com/office/drawing/2014/main" id="{82B2638E-7448-445D-AC93-98A4B9FA8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584"/>
              <a:ext cx="899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p, CMeLP, CMgLP</a:t>
              </a:r>
            </a:p>
          </p:txBody>
        </p:sp>
        <p:sp>
          <p:nvSpPr>
            <p:cNvPr id="99367" name="Text Box 42">
              <a:extLst>
                <a:ext uri="{FF2B5EF4-FFF2-40B4-BE49-F238E27FC236}">
                  <a16:creationId xmlns:a16="http://schemas.microsoft.com/office/drawing/2014/main" id="{BB8BB9BA-DAFB-4C7F-95B5-6C8A9BD3CE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8" y="3660"/>
              <a:ext cx="424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99368" name="Line 43">
              <a:extLst>
                <a:ext uri="{FF2B5EF4-FFF2-40B4-BE49-F238E27FC236}">
                  <a16:creationId xmlns:a16="http://schemas.microsoft.com/office/drawing/2014/main" id="{9EAE2BF3-975D-4311-8305-32286C95D9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9" y="1574"/>
              <a:ext cx="0" cy="208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9369" name="Line 44">
              <a:extLst>
                <a:ext uri="{FF2B5EF4-FFF2-40B4-BE49-F238E27FC236}">
                  <a16:creationId xmlns:a16="http://schemas.microsoft.com/office/drawing/2014/main" id="{EBC59205-8A9E-4140-AA87-67BCB053A2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0" y="1570"/>
              <a:ext cx="0" cy="209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9370" name="Line 45">
              <a:extLst>
                <a:ext uri="{FF2B5EF4-FFF2-40B4-BE49-F238E27FC236}">
                  <a16:creationId xmlns:a16="http://schemas.microsoft.com/office/drawing/2014/main" id="{FD51652D-F89D-4590-9AAD-C12BFF1058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0" y="3661"/>
              <a:ext cx="15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9371" name="Text Box 46">
              <a:extLst>
                <a:ext uri="{FF2B5EF4-FFF2-40B4-BE49-F238E27FC236}">
                  <a16:creationId xmlns:a16="http://schemas.microsoft.com/office/drawing/2014/main" id="{576C6877-250F-4713-9E4E-5E9A73C990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0" y="3663"/>
              <a:ext cx="270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99372" name="Text Box 47">
              <a:extLst>
                <a:ext uri="{FF2B5EF4-FFF2-40B4-BE49-F238E27FC236}">
                  <a16:creationId xmlns:a16="http://schemas.microsoft.com/office/drawing/2014/main" id="{B370CC61-240F-47A6-B8FC-35AF5988B8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7" y="1585"/>
              <a:ext cx="348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p</a:t>
              </a:r>
            </a:p>
          </p:txBody>
        </p:sp>
        <p:sp>
          <p:nvSpPr>
            <p:cNvPr id="99373" name="Text Box 54">
              <a:extLst>
                <a:ext uri="{FF2B5EF4-FFF2-40B4-BE49-F238E27FC236}">
                  <a16:creationId xmlns:a16="http://schemas.microsoft.com/office/drawing/2014/main" id="{46C02B9D-791C-4AAD-8BDC-CA69F18374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8" y="3835"/>
              <a:ext cx="1183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(a) Imprese</a:t>
              </a:r>
            </a:p>
          </p:txBody>
        </p:sp>
        <p:sp>
          <p:nvSpPr>
            <p:cNvPr id="99374" name="Text Box 55">
              <a:extLst>
                <a:ext uri="{FF2B5EF4-FFF2-40B4-BE49-F238E27FC236}">
                  <a16:creationId xmlns:a16="http://schemas.microsoft.com/office/drawing/2014/main" id="{82A44526-EE97-43FC-942C-31ADA51568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2" y="3833"/>
              <a:ext cx="1218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(b) Industria</a:t>
              </a:r>
            </a:p>
          </p:txBody>
        </p:sp>
        <p:sp>
          <p:nvSpPr>
            <p:cNvPr id="99375" name="Text Box 57">
              <a:extLst>
                <a:ext uri="{FF2B5EF4-FFF2-40B4-BE49-F238E27FC236}">
                  <a16:creationId xmlns:a16="http://schemas.microsoft.com/office/drawing/2014/main" id="{74675F83-BAEF-431A-9DE2-44FD5C03C1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3660"/>
              <a:ext cx="26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  <p:sp>
          <p:nvSpPr>
            <p:cNvPr id="99376" name="Text Box 58">
              <a:extLst>
                <a:ext uri="{FF2B5EF4-FFF2-40B4-BE49-F238E27FC236}">
                  <a16:creationId xmlns:a16="http://schemas.microsoft.com/office/drawing/2014/main" id="{1B40104F-82D5-42BA-9E54-333236610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656"/>
              <a:ext cx="269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  <p:sp>
          <p:nvSpPr>
            <p:cNvPr id="99377" name="Line 60">
              <a:extLst>
                <a:ext uri="{FF2B5EF4-FFF2-40B4-BE49-F238E27FC236}">
                  <a16:creationId xmlns:a16="http://schemas.microsoft.com/office/drawing/2014/main" id="{DD4F9A75-45AF-4415-BCFC-43ECC8675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648"/>
              <a:ext cx="160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29504" name="Text Box 64">
            <a:extLst>
              <a:ext uri="{FF2B5EF4-FFF2-40B4-BE49-F238E27FC236}">
                <a16:creationId xmlns:a16="http://schemas.microsoft.com/office/drawing/2014/main" id="{9E84174C-EA62-4260-9D3E-990B2EF40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05263"/>
            <a:ext cx="2447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t-IT"/>
              <a:t>Curva di offerta di lungo periodo dell’industria</a:t>
            </a:r>
          </a:p>
        </p:txBody>
      </p:sp>
      <p:grpSp>
        <p:nvGrpSpPr>
          <p:cNvPr id="829529" name="Group 89">
            <a:extLst>
              <a:ext uri="{FF2B5EF4-FFF2-40B4-BE49-F238E27FC236}">
                <a16:creationId xmlns:a16="http://schemas.microsoft.com/office/drawing/2014/main" id="{68720EC9-F841-4E40-9C2D-1B94CC285FB1}"/>
              </a:ext>
            </a:extLst>
          </p:cNvPr>
          <p:cNvGrpSpPr>
            <a:grpSpLocks/>
          </p:cNvGrpSpPr>
          <p:nvPr/>
        </p:nvGrpSpPr>
        <p:grpSpPr bwMode="auto">
          <a:xfrm>
            <a:off x="2466975" y="2924175"/>
            <a:ext cx="2047875" cy="2592388"/>
            <a:chOff x="1554" y="1842"/>
            <a:chExt cx="1290" cy="1633"/>
          </a:xfrm>
        </p:grpSpPr>
        <p:sp>
          <p:nvSpPr>
            <p:cNvPr id="99362" name="Freeform 72">
              <a:extLst>
                <a:ext uri="{FF2B5EF4-FFF2-40B4-BE49-F238E27FC236}">
                  <a16:creationId xmlns:a16="http://schemas.microsoft.com/office/drawing/2014/main" id="{4CB655A3-3D15-42E1-8F35-A50D33D73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3" y="2335"/>
              <a:ext cx="765" cy="657"/>
            </a:xfrm>
            <a:custGeom>
              <a:avLst/>
              <a:gdLst>
                <a:gd name="T0" fmla="*/ 0 w 1320"/>
                <a:gd name="T1" fmla="*/ 0 h 965"/>
                <a:gd name="T2" fmla="*/ 322 w 1320"/>
                <a:gd name="T3" fmla="*/ 643 h 965"/>
                <a:gd name="T4" fmla="*/ 765 w 1320"/>
                <a:gd name="T5" fmla="*/ 82 h 9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20" h="965">
                  <a:moveTo>
                    <a:pt x="0" y="0"/>
                  </a:moveTo>
                  <a:cubicBezTo>
                    <a:pt x="167" y="462"/>
                    <a:pt x="335" y="925"/>
                    <a:pt x="555" y="945"/>
                  </a:cubicBezTo>
                  <a:cubicBezTo>
                    <a:pt x="775" y="965"/>
                    <a:pt x="1047" y="542"/>
                    <a:pt x="1320" y="12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9363" name="Freeform 73">
              <a:extLst>
                <a:ext uri="{FF2B5EF4-FFF2-40B4-BE49-F238E27FC236}">
                  <a16:creationId xmlns:a16="http://schemas.microsoft.com/office/drawing/2014/main" id="{BA5D8FE3-9250-4451-85D0-0671292CB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" y="2088"/>
              <a:ext cx="704" cy="1387"/>
            </a:xfrm>
            <a:custGeom>
              <a:avLst/>
              <a:gdLst>
                <a:gd name="T0" fmla="*/ 0 w 1215"/>
                <a:gd name="T1" fmla="*/ 1004 h 2030"/>
                <a:gd name="T2" fmla="*/ 226 w 1215"/>
                <a:gd name="T3" fmla="*/ 1220 h 2030"/>
                <a:gd name="T4" fmla="*/ 704 w 1215"/>
                <a:gd name="T5" fmla="*/ 0 h 20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5" h="2030">
                  <a:moveTo>
                    <a:pt x="0" y="1470"/>
                  </a:moveTo>
                  <a:cubicBezTo>
                    <a:pt x="93" y="1750"/>
                    <a:pt x="187" y="2030"/>
                    <a:pt x="390" y="1785"/>
                  </a:cubicBezTo>
                  <a:cubicBezTo>
                    <a:pt x="593" y="1540"/>
                    <a:pt x="904" y="770"/>
                    <a:pt x="1215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9364" name="Text Box 74">
              <a:extLst>
                <a:ext uri="{FF2B5EF4-FFF2-40B4-BE49-F238E27FC236}">
                  <a16:creationId xmlns:a16="http://schemas.microsoft.com/office/drawing/2014/main" id="{12441516-95E8-4C6A-8383-3C4F1778C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2" y="1842"/>
              <a:ext cx="67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sz="1200" i="1"/>
                <a:t>CMgLP</a:t>
              </a:r>
              <a:r>
                <a:rPr lang="it-IT" altLang="it-IT" sz="1200" i="1" baseline="-25000"/>
                <a:t>1</a:t>
              </a:r>
            </a:p>
          </p:txBody>
        </p:sp>
        <p:sp>
          <p:nvSpPr>
            <p:cNvPr id="99365" name="Text Box 75">
              <a:extLst>
                <a:ext uri="{FF2B5EF4-FFF2-40B4-BE49-F238E27FC236}">
                  <a16:creationId xmlns:a16="http://schemas.microsoft.com/office/drawing/2014/main" id="{4B3130F8-AF8E-4226-9D02-DD40F11445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4" y="2115"/>
              <a:ext cx="60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sz="1200" i="1"/>
                <a:t>CMeLP1</a:t>
              </a:r>
            </a:p>
          </p:txBody>
        </p:sp>
      </p:grpSp>
      <p:grpSp>
        <p:nvGrpSpPr>
          <p:cNvPr id="829518" name="Group 78">
            <a:extLst>
              <a:ext uri="{FF2B5EF4-FFF2-40B4-BE49-F238E27FC236}">
                <a16:creationId xmlns:a16="http://schemas.microsoft.com/office/drawing/2014/main" id="{3D60CB0D-361E-447A-8FDE-5CD9FEC08B9B}"/>
              </a:ext>
            </a:extLst>
          </p:cNvPr>
          <p:cNvGrpSpPr>
            <a:grpSpLocks/>
          </p:cNvGrpSpPr>
          <p:nvPr/>
        </p:nvGrpSpPr>
        <p:grpSpPr bwMode="auto">
          <a:xfrm>
            <a:off x="2930525" y="4724400"/>
            <a:ext cx="719138" cy="1357313"/>
            <a:chOff x="1846" y="2976"/>
            <a:chExt cx="453" cy="855"/>
          </a:xfrm>
        </p:grpSpPr>
        <p:sp>
          <p:nvSpPr>
            <p:cNvPr id="99360" name="Line 76">
              <a:extLst>
                <a:ext uri="{FF2B5EF4-FFF2-40B4-BE49-F238E27FC236}">
                  <a16:creationId xmlns:a16="http://schemas.microsoft.com/office/drawing/2014/main" id="{8573F143-A1BF-4144-8E7D-BEF4AA08DA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0" cy="6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9361" name="Text Box 77">
              <a:extLst>
                <a:ext uri="{FF2B5EF4-FFF2-40B4-BE49-F238E27FC236}">
                  <a16:creationId xmlns:a16="http://schemas.microsoft.com/office/drawing/2014/main" id="{27EB8D22-CE04-431F-85B7-5670077A74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6" y="3612"/>
              <a:ext cx="453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i="1"/>
                <a:t>qLp</a:t>
              </a:r>
              <a:r>
                <a:rPr lang="it-IT" altLang="it-IT" i="1" baseline="-25000"/>
                <a:t>1</a:t>
              </a:r>
            </a:p>
          </p:txBody>
        </p:sp>
      </p:grpSp>
      <p:grpSp>
        <p:nvGrpSpPr>
          <p:cNvPr id="829519" name="Group 79">
            <a:extLst>
              <a:ext uri="{FF2B5EF4-FFF2-40B4-BE49-F238E27FC236}">
                <a16:creationId xmlns:a16="http://schemas.microsoft.com/office/drawing/2014/main" id="{4D30FF00-7C76-4E81-B7A9-EA878E268DDC}"/>
              </a:ext>
            </a:extLst>
          </p:cNvPr>
          <p:cNvGrpSpPr>
            <a:grpSpLocks/>
          </p:cNvGrpSpPr>
          <p:nvPr/>
        </p:nvGrpSpPr>
        <p:grpSpPr bwMode="auto">
          <a:xfrm>
            <a:off x="3565525" y="4754563"/>
            <a:ext cx="719138" cy="1357312"/>
            <a:chOff x="1846" y="2976"/>
            <a:chExt cx="453" cy="855"/>
          </a:xfrm>
        </p:grpSpPr>
        <p:sp>
          <p:nvSpPr>
            <p:cNvPr id="99358" name="Line 80">
              <a:extLst>
                <a:ext uri="{FF2B5EF4-FFF2-40B4-BE49-F238E27FC236}">
                  <a16:creationId xmlns:a16="http://schemas.microsoft.com/office/drawing/2014/main" id="{0F205B32-B0FF-4DE0-A5C8-F5B7FF3B5D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0" cy="6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9359" name="Text Box 81">
              <a:extLst>
                <a:ext uri="{FF2B5EF4-FFF2-40B4-BE49-F238E27FC236}">
                  <a16:creationId xmlns:a16="http://schemas.microsoft.com/office/drawing/2014/main" id="{22CAE9DB-4DC8-4094-99EC-02BF7F3BC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6" y="3612"/>
              <a:ext cx="453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i="1"/>
                <a:t>qLp</a:t>
              </a:r>
              <a:r>
                <a:rPr lang="it-IT" altLang="it-IT" i="1" baseline="-25000"/>
                <a:t>2</a:t>
              </a:r>
            </a:p>
          </p:txBody>
        </p:sp>
      </p:grpSp>
      <p:grpSp>
        <p:nvGrpSpPr>
          <p:cNvPr id="829522" name="Group 82">
            <a:extLst>
              <a:ext uri="{FF2B5EF4-FFF2-40B4-BE49-F238E27FC236}">
                <a16:creationId xmlns:a16="http://schemas.microsoft.com/office/drawing/2014/main" id="{C013C479-6823-4E09-95AE-BACDBF51708F}"/>
              </a:ext>
            </a:extLst>
          </p:cNvPr>
          <p:cNvGrpSpPr>
            <a:grpSpLocks/>
          </p:cNvGrpSpPr>
          <p:nvPr/>
        </p:nvGrpSpPr>
        <p:grpSpPr bwMode="auto">
          <a:xfrm>
            <a:off x="4256088" y="4724400"/>
            <a:ext cx="719137" cy="1357313"/>
            <a:chOff x="1846" y="2976"/>
            <a:chExt cx="453" cy="855"/>
          </a:xfrm>
        </p:grpSpPr>
        <p:sp>
          <p:nvSpPr>
            <p:cNvPr id="99356" name="Line 83">
              <a:extLst>
                <a:ext uri="{FF2B5EF4-FFF2-40B4-BE49-F238E27FC236}">
                  <a16:creationId xmlns:a16="http://schemas.microsoft.com/office/drawing/2014/main" id="{56FB874F-CB93-49E1-A0DB-FAB0500042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0" cy="6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9357" name="Text Box 84">
              <a:extLst>
                <a:ext uri="{FF2B5EF4-FFF2-40B4-BE49-F238E27FC236}">
                  <a16:creationId xmlns:a16="http://schemas.microsoft.com/office/drawing/2014/main" id="{DE5FD034-C304-472B-8B27-E923CA6A37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6" y="3612"/>
              <a:ext cx="453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i="1"/>
                <a:t>qLp</a:t>
              </a:r>
              <a:r>
                <a:rPr lang="it-IT" altLang="it-IT" i="1" baseline="-25000"/>
                <a:t>3</a:t>
              </a:r>
            </a:p>
          </p:txBody>
        </p:sp>
      </p:grpSp>
      <p:grpSp>
        <p:nvGrpSpPr>
          <p:cNvPr id="829530" name="Group 90">
            <a:extLst>
              <a:ext uri="{FF2B5EF4-FFF2-40B4-BE49-F238E27FC236}">
                <a16:creationId xmlns:a16="http://schemas.microsoft.com/office/drawing/2014/main" id="{E501E2EC-C4C4-4A18-8B60-CBE404DF5E64}"/>
              </a:ext>
            </a:extLst>
          </p:cNvPr>
          <p:cNvGrpSpPr>
            <a:grpSpLocks/>
          </p:cNvGrpSpPr>
          <p:nvPr/>
        </p:nvGrpSpPr>
        <p:grpSpPr bwMode="auto">
          <a:xfrm>
            <a:off x="3225800" y="2938463"/>
            <a:ext cx="2209800" cy="2592387"/>
            <a:chOff x="2032" y="1851"/>
            <a:chExt cx="1392" cy="1633"/>
          </a:xfrm>
        </p:grpSpPr>
        <p:grpSp>
          <p:nvGrpSpPr>
            <p:cNvPr id="99349" name="Group 62">
              <a:extLst>
                <a:ext uri="{FF2B5EF4-FFF2-40B4-BE49-F238E27FC236}">
                  <a16:creationId xmlns:a16="http://schemas.microsoft.com/office/drawing/2014/main" id="{21186B35-158C-487A-817E-2AB70086E8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2" y="1851"/>
              <a:ext cx="1392" cy="1633"/>
              <a:chOff x="1911" y="1851"/>
              <a:chExt cx="1392" cy="1633"/>
            </a:xfrm>
          </p:grpSpPr>
          <p:sp>
            <p:nvSpPr>
              <p:cNvPr id="99352" name="Freeform 48">
                <a:extLst>
                  <a:ext uri="{FF2B5EF4-FFF2-40B4-BE49-F238E27FC236}">
                    <a16:creationId xmlns:a16="http://schemas.microsoft.com/office/drawing/2014/main" id="{871B7C3D-4259-4E2E-98AE-601169957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0" y="2344"/>
                <a:ext cx="765" cy="657"/>
              </a:xfrm>
              <a:custGeom>
                <a:avLst/>
                <a:gdLst>
                  <a:gd name="T0" fmla="*/ 0 w 1320"/>
                  <a:gd name="T1" fmla="*/ 0 h 965"/>
                  <a:gd name="T2" fmla="*/ 322 w 1320"/>
                  <a:gd name="T3" fmla="*/ 643 h 965"/>
                  <a:gd name="T4" fmla="*/ 765 w 1320"/>
                  <a:gd name="T5" fmla="*/ 82 h 96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20" h="965">
                    <a:moveTo>
                      <a:pt x="0" y="0"/>
                    </a:moveTo>
                    <a:cubicBezTo>
                      <a:pt x="167" y="462"/>
                      <a:pt x="335" y="925"/>
                      <a:pt x="555" y="945"/>
                    </a:cubicBezTo>
                    <a:cubicBezTo>
                      <a:pt x="775" y="965"/>
                      <a:pt x="1047" y="542"/>
                      <a:pt x="1320" y="120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9353" name="Freeform 49">
                <a:extLst>
                  <a:ext uri="{FF2B5EF4-FFF2-40B4-BE49-F238E27FC236}">
                    <a16:creationId xmlns:a16="http://schemas.microsoft.com/office/drawing/2014/main" id="{3099D52C-89FE-4059-8EC2-3C9B83CC31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1" y="2097"/>
                <a:ext cx="704" cy="1387"/>
              </a:xfrm>
              <a:custGeom>
                <a:avLst/>
                <a:gdLst>
                  <a:gd name="T0" fmla="*/ 0 w 1215"/>
                  <a:gd name="T1" fmla="*/ 1004 h 2030"/>
                  <a:gd name="T2" fmla="*/ 226 w 1215"/>
                  <a:gd name="T3" fmla="*/ 1220 h 2030"/>
                  <a:gd name="T4" fmla="*/ 704 w 1215"/>
                  <a:gd name="T5" fmla="*/ 0 h 20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15" h="2030">
                    <a:moveTo>
                      <a:pt x="0" y="1470"/>
                    </a:moveTo>
                    <a:cubicBezTo>
                      <a:pt x="93" y="1750"/>
                      <a:pt x="187" y="2030"/>
                      <a:pt x="390" y="1785"/>
                    </a:cubicBezTo>
                    <a:cubicBezTo>
                      <a:pt x="593" y="1540"/>
                      <a:pt x="904" y="770"/>
                      <a:pt x="1215" y="0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9354" name="Text Box 50">
                <a:extLst>
                  <a:ext uri="{FF2B5EF4-FFF2-40B4-BE49-F238E27FC236}">
                    <a16:creationId xmlns:a16="http://schemas.microsoft.com/office/drawing/2014/main" id="{21037547-2B9F-469F-8CD4-48EF7ADD30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9" y="1851"/>
                <a:ext cx="67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endParaRPr lang="en-GB" altLang="it-IT" i="1" baseline="-25000"/>
              </a:p>
            </p:txBody>
          </p:sp>
          <p:sp>
            <p:nvSpPr>
              <p:cNvPr id="99355" name="Text Box 51">
                <a:extLst>
                  <a:ext uri="{FF2B5EF4-FFF2-40B4-BE49-F238E27FC236}">
                    <a16:creationId xmlns:a16="http://schemas.microsoft.com/office/drawing/2014/main" id="{6A3A1CE1-DC90-43AF-B04C-E7525F907B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03" y="2353"/>
                <a:ext cx="600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endParaRPr lang="en-GB" altLang="it-IT" i="1" baseline="-25000"/>
              </a:p>
            </p:txBody>
          </p:sp>
        </p:grpSp>
        <p:sp>
          <p:nvSpPr>
            <p:cNvPr id="99350" name="Text Box 85">
              <a:extLst>
                <a:ext uri="{FF2B5EF4-FFF2-40B4-BE49-F238E27FC236}">
                  <a16:creationId xmlns:a16="http://schemas.microsoft.com/office/drawing/2014/main" id="{66762C96-D485-4134-9AA7-38410A2E48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8" y="1953"/>
              <a:ext cx="60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sz="1200" i="1"/>
                <a:t>CMgLP</a:t>
              </a:r>
              <a:r>
                <a:rPr lang="it-IT" altLang="it-IT" sz="1200" i="1" baseline="-25000"/>
                <a:t>2</a:t>
              </a:r>
            </a:p>
          </p:txBody>
        </p:sp>
        <p:sp>
          <p:nvSpPr>
            <p:cNvPr id="99351" name="Text Box 87">
              <a:extLst>
                <a:ext uri="{FF2B5EF4-FFF2-40B4-BE49-F238E27FC236}">
                  <a16:creationId xmlns:a16="http://schemas.microsoft.com/office/drawing/2014/main" id="{DABAAD30-161F-45B2-82BD-D86D854A3F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8" y="2270"/>
              <a:ext cx="60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sz="1200" i="1"/>
                <a:t>CMeLP</a:t>
              </a:r>
              <a:r>
                <a:rPr lang="it-IT" altLang="it-IT" sz="1200" i="1" baseline="-25000"/>
                <a:t>2</a:t>
              </a:r>
            </a:p>
          </p:txBody>
        </p:sp>
      </p:grpSp>
      <p:grpSp>
        <p:nvGrpSpPr>
          <p:cNvPr id="829531" name="Group 91">
            <a:extLst>
              <a:ext uri="{FF2B5EF4-FFF2-40B4-BE49-F238E27FC236}">
                <a16:creationId xmlns:a16="http://schemas.microsoft.com/office/drawing/2014/main" id="{DFD05DF1-DA65-40C8-B4BE-DCD44B9A9FB2}"/>
              </a:ext>
            </a:extLst>
          </p:cNvPr>
          <p:cNvGrpSpPr>
            <a:grpSpLocks/>
          </p:cNvGrpSpPr>
          <p:nvPr/>
        </p:nvGrpSpPr>
        <p:grpSpPr bwMode="auto">
          <a:xfrm>
            <a:off x="3946525" y="2924175"/>
            <a:ext cx="2209800" cy="2592388"/>
            <a:chOff x="2486" y="1842"/>
            <a:chExt cx="1392" cy="1633"/>
          </a:xfrm>
        </p:grpSpPr>
        <p:grpSp>
          <p:nvGrpSpPr>
            <p:cNvPr id="99342" name="Group 66">
              <a:extLst>
                <a:ext uri="{FF2B5EF4-FFF2-40B4-BE49-F238E27FC236}">
                  <a16:creationId xmlns:a16="http://schemas.microsoft.com/office/drawing/2014/main" id="{1CEB3E5A-D656-49A3-A9B4-A5C8197F0F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86" y="1842"/>
              <a:ext cx="1392" cy="1633"/>
              <a:chOff x="1911" y="1851"/>
              <a:chExt cx="1392" cy="1633"/>
            </a:xfrm>
          </p:grpSpPr>
          <p:sp>
            <p:nvSpPr>
              <p:cNvPr id="99345" name="Freeform 67">
                <a:extLst>
                  <a:ext uri="{FF2B5EF4-FFF2-40B4-BE49-F238E27FC236}">
                    <a16:creationId xmlns:a16="http://schemas.microsoft.com/office/drawing/2014/main" id="{BC28FB0F-E7F7-47EF-AB64-9056A92CD7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0" y="2344"/>
                <a:ext cx="765" cy="657"/>
              </a:xfrm>
              <a:custGeom>
                <a:avLst/>
                <a:gdLst>
                  <a:gd name="T0" fmla="*/ 0 w 1320"/>
                  <a:gd name="T1" fmla="*/ 0 h 965"/>
                  <a:gd name="T2" fmla="*/ 322 w 1320"/>
                  <a:gd name="T3" fmla="*/ 643 h 965"/>
                  <a:gd name="T4" fmla="*/ 765 w 1320"/>
                  <a:gd name="T5" fmla="*/ 82 h 96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20" h="965">
                    <a:moveTo>
                      <a:pt x="0" y="0"/>
                    </a:moveTo>
                    <a:cubicBezTo>
                      <a:pt x="167" y="462"/>
                      <a:pt x="335" y="925"/>
                      <a:pt x="555" y="945"/>
                    </a:cubicBezTo>
                    <a:cubicBezTo>
                      <a:pt x="775" y="965"/>
                      <a:pt x="1047" y="542"/>
                      <a:pt x="1320" y="120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9346" name="Freeform 68">
                <a:extLst>
                  <a:ext uri="{FF2B5EF4-FFF2-40B4-BE49-F238E27FC236}">
                    <a16:creationId xmlns:a16="http://schemas.microsoft.com/office/drawing/2014/main" id="{39B3232E-F2F8-45F6-944F-70948AFED9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1" y="2097"/>
                <a:ext cx="704" cy="1387"/>
              </a:xfrm>
              <a:custGeom>
                <a:avLst/>
                <a:gdLst>
                  <a:gd name="T0" fmla="*/ 0 w 1215"/>
                  <a:gd name="T1" fmla="*/ 1004 h 2030"/>
                  <a:gd name="T2" fmla="*/ 226 w 1215"/>
                  <a:gd name="T3" fmla="*/ 1220 h 2030"/>
                  <a:gd name="T4" fmla="*/ 704 w 1215"/>
                  <a:gd name="T5" fmla="*/ 0 h 20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15" h="2030">
                    <a:moveTo>
                      <a:pt x="0" y="1470"/>
                    </a:moveTo>
                    <a:cubicBezTo>
                      <a:pt x="93" y="1750"/>
                      <a:pt x="187" y="2030"/>
                      <a:pt x="390" y="1785"/>
                    </a:cubicBezTo>
                    <a:cubicBezTo>
                      <a:pt x="593" y="1540"/>
                      <a:pt x="904" y="770"/>
                      <a:pt x="1215" y="0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9347" name="Text Box 69">
                <a:extLst>
                  <a:ext uri="{FF2B5EF4-FFF2-40B4-BE49-F238E27FC236}">
                    <a16:creationId xmlns:a16="http://schemas.microsoft.com/office/drawing/2014/main" id="{0C348FE8-F62F-46DA-9343-D1AD9B318E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9" y="1851"/>
                <a:ext cx="67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endParaRPr lang="en-GB" altLang="it-IT" i="1" baseline="-25000"/>
              </a:p>
            </p:txBody>
          </p:sp>
          <p:sp>
            <p:nvSpPr>
              <p:cNvPr id="99348" name="Text Box 70">
                <a:extLst>
                  <a:ext uri="{FF2B5EF4-FFF2-40B4-BE49-F238E27FC236}">
                    <a16:creationId xmlns:a16="http://schemas.microsoft.com/office/drawing/2014/main" id="{DAE193F7-39C7-4D43-B5C7-18CB3CD83C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03" y="2353"/>
                <a:ext cx="600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96000"/>
                  </a:lnSpc>
                  <a:spcBef>
                    <a:spcPct val="0"/>
                  </a:spcBef>
                </a:pPr>
                <a:endParaRPr lang="en-GB" altLang="it-IT" i="1" baseline="-25000"/>
              </a:p>
            </p:txBody>
          </p:sp>
        </p:grpSp>
        <p:sp>
          <p:nvSpPr>
            <p:cNvPr id="99343" name="Text Box 86">
              <a:extLst>
                <a:ext uri="{FF2B5EF4-FFF2-40B4-BE49-F238E27FC236}">
                  <a16:creationId xmlns:a16="http://schemas.microsoft.com/office/drawing/2014/main" id="{7187D798-2210-431A-9AF7-D088D3F5F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5" y="1915"/>
              <a:ext cx="60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sz="1200" i="1"/>
                <a:t>CMgLP</a:t>
              </a:r>
              <a:r>
                <a:rPr lang="it-IT" altLang="it-IT" sz="1200" i="1" baseline="-25000"/>
                <a:t>3</a:t>
              </a:r>
            </a:p>
          </p:txBody>
        </p:sp>
        <p:sp>
          <p:nvSpPr>
            <p:cNvPr id="99344" name="Text Box 88">
              <a:extLst>
                <a:ext uri="{FF2B5EF4-FFF2-40B4-BE49-F238E27FC236}">
                  <a16:creationId xmlns:a16="http://schemas.microsoft.com/office/drawing/2014/main" id="{87AAD744-8C4C-4CB6-8AEB-CA9E9B291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0" y="2269"/>
              <a:ext cx="60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sz="1200" i="1"/>
                <a:t>CMeLP</a:t>
              </a:r>
              <a:r>
                <a:rPr lang="it-IT" altLang="it-IT" sz="1200" i="1" baseline="-25000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29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2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2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9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82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82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82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2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9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9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numero diapositiva 3">
            <a:extLst>
              <a:ext uri="{FF2B5EF4-FFF2-40B4-BE49-F238E27FC236}">
                <a16:creationId xmlns:a16="http://schemas.microsoft.com/office/drawing/2014/main" id="{0A3A9779-5C95-44A3-A4A8-7043C76FD1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58DF6CE5-893B-4B1B-81A1-15B5E829027F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45E6ED5-FAE6-4D15-8134-3FE553433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200"/>
              <a:t>L’impresa in concorrenza perfetta: agenda</a:t>
            </a:r>
          </a:p>
        </p:txBody>
      </p:sp>
      <p:sp>
        <p:nvSpPr>
          <p:cNvPr id="844803" name="Rectangle 3">
            <a:extLst>
              <a:ext uri="{FF2B5EF4-FFF2-40B4-BE49-F238E27FC236}">
                <a16:creationId xmlns:a16="http://schemas.microsoft.com/office/drawing/2014/main" id="{B0D0BA4E-991C-432C-8058-A4BA66FF76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133600"/>
            <a:ext cx="7488238" cy="447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9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r>
              <a:rPr lang="en-US" altLang="it-IT" sz="2000" b="1">
                <a:solidFill>
                  <a:srgbClr val="006600"/>
                </a:solidFill>
              </a:rPr>
              <a:t>1. Breve periodo</a:t>
            </a:r>
          </a:p>
          <a:p>
            <a:pPr marL="412750" indent="-412750" eaLnBrk="1" hangingPunct="1">
              <a:lnSpc>
                <a:spcPct val="90000"/>
              </a:lnSpc>
            </a:pPr>
            <a:endParaRPr lang="en-US" altLang="it-IT" sz="2000"/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r>
              <a:rPr lang="it-IT" altLang="it-IT" sz="2000" b="1">
                <a:solidFill>
                  <a:srgbClr val="996600"/>
                </a:solidFill>
              </a:rPr>
              <a:t>La </a:t>
            </a:r>
            <a:r>
              <a:rPr lang="it-IT" altLang="it-IT" sz="2000" b="1" u="sng">
                <a:solidFill>
                  <a:srgbClr val="996600"/>
                </a:solidFill>
              </a:rPr>
              <a:t>scelta</a:t>
            </a:r>
            <a:r>
              <a:rPr lang="it-IT" altLang="it-IT" sz="2000" b="1">
                <a:solidFill>
                  <a:srgbClr val="996600"/>
                </a:solidFill>
              </a:rPr>
              <a:t> di produzione </a:t>
            </a:r>
            <a:r>
              <a:rPr lang="it-IT" altLang="it-IT" sz="2000" b="1" u="sng">
                <a:solidFill>
                  <a:srgbClr val="996600"/>
                </a:solidFill>
              </a:rPr>
              <a:t>dell’impresa</a:t>
            </a:r>
            <a:r>
              <a:rPr lang="it-IT" altLang="it-IT" sz="2000" b="1">
                <a:solidFill>
                  <a:srgbClr val="996600"/>
                </a:solidFill>
              </a:rPr>
              <a:t> nel breve periodo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r>
              <a:rPr lang="it-IT" altLang="it-IT" sz="2000" b="1">
                <a:solidFill>
                  <a:srgbClr val="996600"/>
                </a:solidFill>
              </a:rPr>
              <a:t>La </a:t>
            </a:r>
            <a:r>
              <a:rPr lang="it-IT" altLang="it-IT" sz="2000" b="1" u="sng">
                <a:solidFill>
                  <a:srgbClr val="996600"/>
                </a:solidFill>
              </a:rPr>
              <a:t>curva</a:t>
            </a:r>
            <a:r>
              <a:rPr lang="it-IT" altLang="it-IT" sz="2000" b="1">
                <a:solidFill>
                  <a:srgbClr val="996600"/>
                </a:solidFill>
              </a:rPr>
              <a:t> di offerta di breve periodo </a:t>
            </a:r>
            <a:r>
              <a:rPr lang="it-IT" altLang="it-IT" sz="2000" b="1" u="sng">
                <a:solidFill>
                  <a:srgbClr val="996600"/>
                </a:solidFill>
              </a:rPr>
              <a:t>dell’impresa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r>
              <a:rPr lang="it-IT" altLang="it-IT" sz="2000" b="1">
                <a:solidFill>
                  <a:srgbClr val="996600"/>
                </a:solidFill>
              </a:rPr>
              <a:t>La </a:t>
            </a:r>
            <a:r>
              <a:rPr lang="it-IT" altLang="it-IT" sz="2000" b="1" u="sng">
                <a:solidFill>
                  <a:srgbClr val="996600"/>
                </a:solidFill>
              </a:rPr>
              <a:t>curva</a:t>
            </a:r>
            <a:r>
              <a:rPr lang="it-IT" altLang="it-IT" sz="2000" b="1">
                <a:solidFill>
                  <a:srgbClr val="996600"/>
                </a:solidFill>
              </a:rPr>
              <a:t> di offerta di breve periodo </a:t>
            </a:r>
            <a:r>
              <a:rPr lang="it-IT" altLang="it-IT" sz="2000" b="1" u="sng">
                <a:solidFill>
                  <a:srgbClr val="996600"/>
                </a:solidFill>
              </a:rPr>
              <a:t>dell’industria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endParaRPr lang="en-US" altLang="it-IT" sz="2000" b="1" i="1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9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r>
              <a:rPr lang="en-US" altLang="it-IT" sz="2000" b="1">
                <a:solidFill>
                  <a:srgbClr val="006600"/>
                </a:solidFill>
                <a:sym typeface="Wingdings 3" panose="05040102010807070707" pitchFamily="18" charset="2"/>
              </a:rPr>
              <a:t>2. Lungo periodo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endParaRPr lang="en-US" altLang="it-IT" sz="2000" b="1" i="1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r>
              <a:rPr lang="it-IT" altLang="it-IT" sz="2000" b="1">
                <a:solidFill>
                  <a:srgbClr val="996600"/>
                </a:solidFill>
                <a:sym typeface="Wingdings 3" panose="05040102010807070707" pitchFamily="18" charset="2"/>
              </a:rPr>
              <a:t>La </a:t>
            </a:r>
            <a:r>
              <a:rPr lang="it-IT" altLang="it-IT" sz="2000" b="1" u="sng">
                <a:solidFill>
                  <a:srgbClr val="996600"/>
                </a:solidFill>
                <a:sym typeface="Wingdings 3" panose="05040102010807070707" pitchFamily="18" charset="2"/>
              </a:rPr>
              <a:t>scelta</a:t>
            </a:r>
            <a:r>
              <a:rPr lang="it-IT" altLang="it-IT" sz="2000" b="1">
                <a:solidFill>
                  <a:srgbClr val="996600"/>
                </a:solidFill>
                <a:sym typeface="Wingdings 3" panose="05040102010807070707" pitchFamily="18" charset="2"/>
              </a:rPr>
              <a:t> di produzione </a:t>
            </a:r>
            <a:r>
              <a:rPr lang="it-IT" altLang="it-IT" sz="2000" b="1" u="sng">
                <a:solidFill>
                  <a:srgbClr val="996600"/>
                </a:solidFill>
                <a:sym typeface="Wingdings 3" panose="05040102010807070707" pitchFamily="18" charset="2"/>
              </a:rPr>
              <a:t>dell’impresa</a:t>
            </a:r>
            <a:r>
              <a:rPr lang="it-IT" altLang="it-IT" sz="2000" b="1">
                <a:solidFill>
                  <a:srgbClr val="996600"/>
                </a:solidFill>
                <a:sym typeface="Wingdings 3" panose="05040102010807070707" pitchFamily="18" charset="2"/>
              </a:rPr>
              <a:t> nel lungo periodo</a:t>
            </a:r>
            <a:endParaRPr lang="en-US" altLang="it-IT" sz="2000"/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r>
              <a:rPr lang="it-IT" altLang="it-IT" sz="2000" b="1">
                <a:solidFill>
                  <a:srgbClr val="996600"/>
                </a:solidFill>
                <a:sym typeface="Wingdings 3" panose="05040102010807070707" pitchFamily="18" charset="2"/>
              </a:rPr>
              <a:t>La </a:t>
            </a:r>
            <a:r>
              <a:rPr lang="it-IT" altLang="it-IT" sz="2000" b="1" u="sng">
                <a:solidFill>
                  <a:srgbClr val="996600"/>
                </a:solidFill>
                <a:sym typeface="Wingdings 3" panose="05040102010807070707" pitchFamily="18" charset="2"/>
              </a:rPr>
              <a:t>curva</a:t>
            </a:r>
            <a:r>
              <a:rPr lang="it-IT" altLang="it-IT" sz="2000" b="1">
                <a:solidFill>
                  <a:srgbClr val="996600"/>
                </a:solidFill>
                <a:sym typeface="Wingdings 3" panose="05040102010807070707" pitchFamily="18" charset="2"/>
              </a:rPr>
              <a:t> di offerta di lungo periodo </a:t>
            </a:r>
            <a:r>
              <a:rPr lang="it-IT" altLang="it-IT" sz="2000" b="1" u="sng">
                <a:solidFill>
                  <a:srgbClr val="996600"/>
                </a:solidFill>
                <a:sym typeface="Wingdings 3" panose="05040102010807070707" pitchFamily="18" charset="2"/>
              </a:rPr>
              <a:t>dell’impresa</a:t>
            </a:r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r>
              <a:rPr lang="it-IT" altLang="it-IT" sz="2000" b="1">
                <a:solidFill>
                  <a:srgbClr val="996600"/>
                </a:solidFill>
                <a:sym typeface="Wingdings 3" panose="05040102010807070707" pitchFamily="18" charset="2"/>
              </a:rPr>
              <a:t>La </a:t>
            </a:r>
            <a:r>
              <a:rPr lang="it-IT" altLang="it-IT" sz="2000" b="1" u="sng">
                <a:solidFill>
                  <a:srgbClr val="996600"/>
                </a:solidFill>
                <a:sym typeface="Wingdings 3" panose="05040102010807070707" pitchFamily="18" charset="2"/>
              </a:rPr>
              <a:t>curva</a:t>
            </a:r>
            <a:r>
              <a:rPr lang="it-IT" altLang="it-IT" sz="2000" b="1">
                <a:solidFill>
                  <a:srgbClr val="996600"/>
                </a:solidFill>
                <a:sym typeface="Wingdings 3" panose="05040102010807070707" pitchFamily="18" charset="2"/>
              </a:rPr>
              <a:t> di offerta di lungo periodo </a:t>
            </a:r>
            <a:r>
              <a:rPr lang="it-IT" altLang="it-IT" sz="2000" b="1" u="sng">
                <a:solidFill>
                  <a:srgbClr val="996600"/>
                </a:solidFill>
                <a:sym typeface="Wingdings 3" panose="05040102010807070707" pitchFamily="18" charset="2"/>
              </a:rPr>
              <a:t>dell’industria</a:t>
            </a:r>
            <a:endParaRPr lang="it-IT" altLang="it-IT" sz="2000"/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endParaRPr lang="en-US" altLang="it-IT" sz="2000"/>
          </a:p>
          <a:p>
            <a:pPr marL="412750" indent="-412750" eaLnBrk="1" hangingPunct="1">
              <a:lnSpc>
                <a:spcPct val="9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/>
            </a:pPr>
            <a:endParaRPr lang="en-US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4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4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4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4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4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4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44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44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8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numero diapositiva 3">
            <a:extLst>
              <a:ext uri="{FF2B5EF4-FFF2-40B4-BE49-F238E27FC236}">
                <a16:creationId xmlns:a16="http://schemas.microsoft.com/office/drawing/2014/main" id="{BEF218B0-D651-49E4-AFDA-28B53CCB8E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AC42E909-6B44-4567-B718-71B0AFD91245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D087EA4-C911-4A40-B016-2106D48C2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1.i) La scelta di produzione dell’impresa nel breve periodo</a:t>
            </a:r>
          </a:p>
        </p:txBody>
      </p:sp>
      <p:sp>
        <p:nvSpPr>
          <p:cNvPr id="846851" name="Rectangle 3">
            <a:extLst>
              <a:ext uri="{FF2B5EF4-FFF2-40B4-BE49-F238E27FC236}">
                <a16:creationId xmlns:a16="http://schemas.microsoft.com/office/drawing/2014/main" id="{21373A98-B190-42BA-AC1C-97A9424DF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414588"/>
            <a:ext cx="7488238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buClr>
                <a:srgbClr val="006600"/>
              </a:buClr>
            </a:pPr>
            <a:r>
              <a:rPr lang="en-US" altLang="it-IT" sz="2000" b="1">
                <a:solidFill>
                  <a:srgbClr val="006600"/>
                </a:solidFill>
              </a:rPr>
              <a:t>Breve periodo: </a:t>
            </a:r>
            <a:r>
              <a:rPr lang="en-US" altLang="it-IT" sz="2000"/>
              <a:t>fattori fissi e assenza di entrate ed uscite </a:t>
            </a:r>
            <a:r>
              <a:rPr lang="en-US" altLang="it-IT" sz="2000">
                <a:sym typeface="Wingdings 3" panose="05040102010807070707" pitchFamily="18" charset="2"/>
              </a:rPr>
              <a:t> </a:t>
            </a:r>
            <a:r>
              <a:rPr lang="en-US" altLang="it-IT" sz="2000" b="1">
                <a:sym typeface="Wingdings 3" panose="05040102010807070707" pitchFamily="18" charset="2"/>
              </a:rPr>
              <a:t>numero fisso di imprese</a:t>
            </a:r>
          </a:p>
          <a:p>
            <a:pPr marL="412750" indent="-412750" eaLnBrk="1" hangingPunct="1">
              <a:buClr>
                <a:srgbClr val="006600"/>
              </a:buClr>
            </a:pPr>
            <a:endParaRPr lang="en-US" altLang="it-IT" sz="2000" b="1">
              <a:solidFill>
                <a:srgbClr val="006600"/>
              </a:solidFill>
            </a:endParaRPr>
          </a:p>
          <a:p>
            <a:pPr marL="412750" indent="-412750" eaLnBrk="1" hangingPunct="1">
              <a:buClr>
                <a:srgbClr val="006600"/>
              </a:buClr>
            </a:pPr>
            <a:r>
              <a:rPr lang="en-US" altLang="it-IT" sz="2000" b="1">
                <a:solidFill>
                  <a:srgbClr val="006600"/>
                </a:solidFill>
              </a:rPr>
              <a:t>Obiettivo dell’impresa: </a:t>
            </a:r>
            <a:r>
              <a:rPr lang="en-US" altLang="it-IT" sz="2000" b="1"/>
              <a:t>massimizzare il profitto</a:t>
            </a:r>
            <a:r>
              <a:rPr lang="en-US" altLang="it-IT" sz="2000"/>
              <a:t> (vedi ipotesi dell’impresa neoclassica)</a:t>
            </a:r>
          </a:p>
          <a:p>
            <a:pPr marL="412750" indent="-412750" eaLnBrk="1" hangingPunct="1">
              <a:buClr>
                <a:srgbClr val="006600"/>
              </a:buClr>
            </a:pPr>
            <a:endParaRPr lang="en-US" altLang="it-IT" sz="2000" b="1">
              <a:solidFill>
                <a:srgbClr val="006600"/>
              </a:solidFill>
            </a:endParaRPr>
          </a:p>
          <a:p>
            <a:pPr marL="412750" indent="-412750" eaLnBrk="1" hangingPunct="1">
              <a:buClr>
                <a:srgbClr val="006600"/>
              </a:buClr>
            </a:pPr>
            <a:r>
              <a:rPr lang="en-US" altLang="it-IT" sz="2000" b="1">
                <a:solidFill>
                  <a:srgbClr val="006600"/>
                </a:solidFill>
              </a:rPr>
              <a:t>Scelta di produzione: </a:t>
            </a:r>
            <a:r>
              <a:rPr lang="en-US" altLang="it-IT" sz="2000"/>
              <a:t>produrre </a:t>
            </a:r>
            <a:r>
              <a:rPr lang="en-US" altLang="it-IT" sz="2000" b="1" i="1"/>
              <a:t>q*</a:t>
            </a:r>
            <a:r>
              <a:rPr lang="en-US" altLang="it-IT" sz="2000"/>
              <a:t> tale per cui il profitto corrispondente, </a:t>
            </a:r>
            <a:r>
              <a:rPr lang="en-US" altLang="it-IT" sz="2000" b="1" i="1">
                <a:latin typeface="Symbol" panose="05050102010706020507" pitchFamily="18" charset="2"/>
              </a:rPr>
              <a:t>P </a:t>
            </a:r>
            <a:r>
              <a:rPr lang="en-US" altLang="it-IT" sz="2000"/>
              <a:t>(</a:t>
            </a:r>
            <a:r>
              <a:rPr lang="en-US" altLang="it-IT" sz="2000" b="1" i="1"/>
              <a:t>q*</a:t>
            </a:r>
            <a:r>
              <a:rPr lang="en-US" altLang="it-IT" sz="2000"/>
              <a:t>), sia massimo …</a:t>
            </a:r>
          </a:p>
          <a:p>
            <a:pPr marL="412750" indent="-412750" eaLnBrk="1" hangingPunct="1">
              <a:buClr>
                <a:srgbClr val="006600"/>
              </a:buClr>
            </a:pPr>
            <a:endParaRPr lang="en-US" altLang="it-IT" sz="2000"/>
          </a:p>
          <a:p>
            <a:pPr marL="412750" indent="-412750" eaLnBrk="1" hangingPunct="1">
              <a:buClr>
                <a:srgbClr val="006600"/>
              </a:buClr>
            </a:pPr>
            <a:r>
              <a:rPr lang="en-US" altLang="it-IT" sz="2000" b="1">
                <a:solidFill>
                  <a:srgbClr val="996600"/>
                </a:solidFill>
              </a:rPr>
              <a:t>… ma quale profitto massimizza l’impresa?</a:t>
            </a:r>
            <a:endParaRPr lang="en-US" altLang="it-IT" sz="2000" b="1">
              <a:solidFill>
                <a:srgbClr val="996600"/>
              </a:solidFill>
              <a:sym typeface="Wingdings 3" panose="05040102010807070707" pitchFamily="18" charset="2"/>
            </a:endParaRPr>
          </a:p>
          <a:p>
            <a:pPr marL="412750" indent="-412750" eaLnBrk="1" hangingPunct="1"/>
            <a:endParaRPr lang="en-US" altLang="it-IT" sz="2400" b="1">
              <a:solidFill>
                <a:srgbClr val="996600"/>
              </a:solidFill>
            </a:endParaRPr>
          </a:p>
          <a:p>
            <a:pPr marL="412750" indent="-412750" eaLnBrk="1" hangingPunct="1"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it-IT" altLang="it-IT" sz="2400"/>
          </a:p>
          <a:p>
            <a:pPr marL="412750" indent="-412750" eaLnBrk="1" hangingPunct="1"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en-US" altLang="it-IT" sz="2400"/>
          </a:p>
          <a:p>
            <a:pPr marL="412750" indent="-412750" eaLnBrk="1" hangingPunct="1"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en-US" altLang="it-IT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4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4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4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4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68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numero diapositiva 3">
            <a:extLst>
              <a:ext uri="{FF2B5EF4-FFF2-40B4-BE49-F238E27FC236}">
                <a16:creationId xmlns:a16="http://schemas.microsoft.com/office/drawing/2014/main" id="{D401E252-DDF5-46E9-A38A-730620FFF5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A4F2DD1B-C12A-466D-ACD8-4143CC688CB8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B4D1A1FB-DC20-4928-9096-952E73D29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1.i) La scelta di produzione dell’impresa nel breve periodo</a:t>
            </a:r>
          </a:p>
        </p:txBody>
      </p:sp>
      <p:sp>
        <p:nvSpPr>
          <p:cNvPr id="886787" name="Rectangle 3">
            <a:extLst>
              <a:ext uri="{FF2B5EF4-FFF2-40B4-BE49-F238E27FC236}">
                <a16:creationId xmlns:a16="http://schemas.microsoft.com/office/drawing/2014/main" id="{11AC063A-D29A-4996-A037-EE92A174E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276475"/>
            <a:ext cx="7488238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b="1">
              <a:solidFill>
                <a:srgbClr val="006600"/>
              </a:solidFill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 b="1">
                <a:solidFill>
                  <a:srgbClr val="006600"/>
                </a:solidFill>
              </a:rPr>
              <a:t>Obiettivo dell’impresa: </a:t>
            </a:r>
            <a:r>
              <a:rPr lang="en-US" altLang="it-IT" sz="1800"/>
              <a:t>produrre </a:t>
            </a:r>
            <a:r>
              <a:rPr lang="en-US" altLang="it-IT" sz="1800" b="1" i="1"/>
              <a:t>q*</a:t>
            </a:r>
            <a:r>
              <a:rPr lang="en-US" altLang="it-IT" sz="1800"/>
              <a:t> tale per cui il profitto (ricorda, </a:t>
            </a:r>
            <a:r>
              <a:rPr lang="en-US" altLang="it-IT" sz="1800" b="1" i="1"/>
              <a:t>extra-profitto</a:t>
            </a:r>
            <a:r>
              <a:rPr lang="en-US" altLang="it-IT" sz="1800"/>
              <a:t>!) corrispondente, </a:t>
            </a:r>
            <a:r>
              <a:rPr lang="en-US" altLang="it-IT" sz="1800" b="1" i="1">
                <a:latin typeface="Symbol" panose="05050102010706020507" pitchFamily="18" charset="2"/>
              </a:rPr>
              <a:t>P </a:t>
            </a:r>
            <a:r>
              <a:rPr lang="en-US" altLang="it-IT" sz="1800"/>
              <a:t>(</a:t>
            </a:r>
            <a:r>
              <a:rPr lang="en-US" altLang="it-IT" sz="1800" b="1" i="1"/>
              <a:t>q*</a:t>
            </a:r>
            <a:r>
              <a:rPr lang="en-US" altLang="it-IT" sz="1800"/>
              <a:t>), sia massimo </a:t>
            </a:r>
            <a:r>
              <a:rPr lang="en-US" altLang="it-IT" sz="1800">
                <a:sym typeface="Wingdings 3" panose="05040102010807070707" pitchFamily="18" charset="2"/>
              </a:rPr>
              <a:t> essendo 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>
              <a:sym typeface="Wingdings 3" panose="05040102010807070707" pitchFamily="18" charset="2"/>
            </a:endParaRPr>
          </a:p>
          <a:p>
            <a:pPr marL="412750" indent="-412750" algn="ctr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r>
              <a:rPr lang="en-US" altLang="it-IT" sz="1800" b="1" i="1">
                <a:sym typeface="Wingdings 3" panose="05040102010807070707" pitchFamily="18" charset="2"/>
              </a:rPr>
              <a:t>Profitto</a:t>
            </a:r>
            <a:r>
              <a:rPr lang="en-US" altLang="it-IT" sz="1800">
                <a:sym typeface="Wingdings 3" panose="05040102010807070707" pitchFamily="18" charset="2"/>
              </a:rPr>
              <a:t> = </a:t>
            </a:r>
            <a:r>
              <a:rPr lang="en-US" altLang="it-IT" sz="1800" b="1" i="1">
                <a:sym typeface="Wingdings 3" panose="05040102010807070707" pitchFamily="18" charset="2"/>
              </a:rPr>
              <a:t>R</a:t>
            </a:r>
            <a:r>
              <a:rPr lang="en-US" altLang="it-IT" sz="1800" i="1">
                <a:sym typeface="Wingdings 3" panose="05040102010807070707" pitchFamily="18" charset="2"/>
              </a:rPr>
              <a:t>icavi </a:t>
            </a:r>
            <a:r>
              <a:rPr lang="en-US" altLang="it-IT" sz="1800" b="1" i="1">
                <a:sym typeface="Wingdings 3" panose="05040102010807070707" pitchFamily="18" charset="2"/>
              </a:rPr>
              <a:t>T</a:t>
            </a:r>
            <a:r>
              <a:rPr lang="en-US" altLang="it-IT" sz="1800" i="1">
                <a:sym typeface="Wingdings 3" panose="05040102010807070707" pitchFamily="18" charset="2"/>
              </a:rPr>
              <a:t>otali</a:t>
            </a:r>
            <a:r>
              <a:rPr lang="en-US" altLang="it-IT" sz="1800">
                <a:sym typeface="Wingdings 3" panose="05040102010807070707" pitchFamily="18" charset="2"/>
              </a:rPr>
              <a:t> – </a:t>
            </a:r>
            <a:r>
              <a:rPr lang="en-US" altLang="it-IT" sz="1800" b="1" i="1">
                <a:sym typeface="Wingdings 3" panose="05040102010807070707" pitchFamily="18" charset="2"/>
              </a:rPr>
              <a:t>C</a:t>
            </a:r>
            <a:r>
              <a:rPr lang="en-US" altLang="it-IT" sz="1800" i="1">
                <a:sym typeface="Wingdings 3" panose="05040102010807070707" pitchFamily="18" charset="2"/>
              </a:rPr>
              <a:t>osti </a:t>
            </a:r>
            <a:r>
              <a:rPr lang="en-US" altLang="it-IT" sz="1800" b="1" i="1">
                <a:sym typeface="Wingdings 3" panose="05040102010807070707" pitchFamily="18" charset="2"/>
              </a:rPr>
              <a:t>T</a:t>
            </a:r>
            <a:r>
              <a:rPr lang="en-US" altLang="it-IT" sz="1800" i="1">
                <a:sym typeface="Wingdings 3" panose="05040102010807070707" pitchFamily="18" charset="2"/>
              </a:rPr>
              <a:t>otali (incluso </a:t>
            </a:r>
            <a:r>
              <a:rPr lang="en-US" altLang="it-IT" sz="1800" b="1" i="1">
                <a:sym typeface="Wingdings 3" panose="05040102010807070707" pitchFamily="18" charset="2"/>
              </a:rPr>
              <a:t>profitto normale</a:t>
            </a:r>
            <a:r>
              <a:rPr lang="en-US" altLang="it-IT" sz="1800" i="1">
                <a:sym typeface="Wingdings 3" panose="05040102010807070707" pitchFamily="18" charset="2"/>
              </a:rPr>
              <a:t>)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>
              <a:sym typeface="Wingdings 3" panose="05040102010807070707" pitchFamily="18" charset="2"/>
            </a:endParaRPr>
          </a:p>
          <a:p>
            <a:pPr marL="412750" indent="-412750" algn="ctr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r>
              <a:rPr lang="en-US" altLang="it-IT" sz="1800">
                <a:sym typeface="Wingdings 3" panose="05040102010807070707" pitchFamily="18" charset="2"/>
              </a:rPr>
              <a:t>cioè</a:t>
            </a:r>
          </a:p>
          <a:p>
            <a:pPr marL="412750" indent="-412750" algn="ctr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altLang="it-IT" sz="1800">
              <a:sym typeface="Wingdings 3" panose="05040102010807070707" pitchFamily="18" charset="2"/>
            </a:endParaRPr>
          </a:p>
          <a:p>
            <a:pPr marL="412750" indent="-412750" algn="ctr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r>
              <a:rPr lang="en-US" altLang="it-IT" sz="1800" b="1" i="1">
                <a:latin typeface="Symbol" panose="05050102010706020507" pitchFamily="18" charset="2"/>
                <a:sym typeface="Wingdings 3" panose="05040102010807070707" pitchFamily="18" charset="2"/>
              </a:rPr>
              <a:t>P </a:t>
            </a:r>
            <a:r>
              <a:rPr lang="en-US" altLang="it-IT" sz="1800" b="1">
                <a:sym typeface="Wingdings 3" panose="05040102010807070707" pitchFamily="18" charset="2"/>
              </a:rPr>
              <a:t>(</a:t>
            </a:r>
            <a:r>
              <a:rPr lang="en-US" altLang="it-IT" sz="1800" b="1" i="1">
                <a:sym typeface="Wingdings 3" panose="05040102010807070707" pitchFamily="18" charset="2"/>
              </a:rPr>
              <a:t>q</a:t>
            </a:r>
            <a:r>
              <a:rPr lang="en-US" altLang="it-IT" sz="1800" b="1">
                <a:sym typeface="Wingdings 3" panose="05040102010807070707" pitchFamily="18" charset="2"/>
              </a:rPr>
              <a:t>) = </a:t>
            </a:r>
            <a:r>
              <a:rPr lang="en-US" altLang="it-IT" sz="1800" b="1" i="1">
                <a:sym typeface="Wingdings 3" panose="05040102010807070707" pitchFamily="18" charset="2"/>
              </a:rPr>
              <a:t>RT </a:t>
            </a:r>
            <a:r>
              <a:rPr lang="en-US" altLang="it-IT" sz="1800" b="1">
                <a:sym typeface="Wingdings 3" panose="05040102010807070707" pitchFamily="18" charset="2"/>
              </a:rPr>
              <a:t>(</a:t>
            </a:r>
            <a:r>
              <a:rPr lang="en-US" altLang="it-IT" sz="1800" b="1" i="1">
                <a:sym typeface="Wingdings 3" panose="05040102010807070707" pitchFamily="18" charset="2"/>
              </a:rPr>
              <a:t>q</a:t>
            </a:r>
            <a:r>
              <a:rPr lang="en-US" altLang="it-IT" sz="1800" b="1">
                <a:sym typeface="Wingdings 3" panose="05040102010807070707" pitchFamily="18" charset="2"/>
              </a:rPr>
              <a:t>) – </a:t>
            </a:r>
            <a:r>
              <a:rPr lang="en-US" altLang="it-IT" sz="1800" b="1" i="1">
                <a:sym typeface="Wingdings 3" panose="05040102010807070707" pitchFamily="18" charset="2"/>
              </a:rPr>
              <a:t>CT </a:t>
            </a:r>
            <a:r>
              <a:rPr lang="en-US" altLang="it-IT" sz="1800" b="1">
                <a:sym typeface="Wingdings 3" panose="05040102010807070707" pitchFamily="18" charset="2"/>
              </a:rPr>
              <a:t>(</a:t>
            </a:r>
            <a:r>
              <a:rPr lang="en-US" altLang="it-IT" sz="1800" b="1" i="1">
                <a:sym typeface="Wingdings 3" panose="05040102010807070707" pitchFamily="18" charset="2"/>
              </a:rPr>
              <a:t>q</a:t>
            </a:r>
            <a:r>
              <a:rPr lang="en-US" altLang="it-IT" sz="1800" b="1">
                <a:sym typeface="Wingdings 3" panose="05040102010807070707" pitchFamily="18" charset="2"/>
              </a:rPr>
              <a:t>)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b="1">
              <a:solidFill>
                <a:srgbClr val="006600"/>
              </a:solidFill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b="1">
              <a:solidFill>
                <a:srgbClr val="006600"/>
              </a:solidFill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/>
              <a:t>… produrre quel </a:t>
            </a:r>
            <a:r>
              <a:rPr lang="en-US" altLang="it-IT" sz="1800" b="1" i="1"/>
              <a:t>q*</a:t>
            </a:r>
            <a:r>
              <a:rPr lang="en-US" altLang="it-IT" sz="1800"/>
              <a:t> per cui la differenza tra </a:t>
            </a:r>
            <a:r>
              <a:rPr lang="en-US" altLang="it-IT" sz="1800" b="1" i="1"/>
              <a:t>RT</a:t>
            </a:r>
            <a:r>
              <a:rPr lang="en-US" altLang="it-IT" sz="1800"/>
              <a:t>(</a:t>
            </a:r>
            <a:r>
              <a:rPr lang="en-US" altLang="it-IT" sz="1800" b="1" i="1"/>
              <a:t>q</a:t>
            </a:r>
            <a:r>
              <a:rPr lang="en-US" altLang="it-IT" sz="1800"/>
              <a:t>) e </a:t>
            </a:r>
            <a:r>
              <a:rPr lang="en-US" altLang="it-IT" sz="1800" b="1" i="1"/>
              <a:t>CT</a:t>
            </a:r>
            <a:r>
              <a:rPr lang="en-US" altLang="it-IT" sz="1800"/>
              <a:t>(</a:t>
            </a:r>
            <a:r>
              <a:rPr lang="en-US" altLang="it-IT" sz="1800" b="1" i="1"/>
              <a:t>q</a:t>
            </a:r>
            <a:r>
              <a:rPr lang="en-US" altLang="it-IT" sz="1800"/>
              <a:t>) sia massima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/>
              <a:t> </a:t>
            </a:r>
            <a:r>
              <a:rPr lang="en-US" altLang="it-IT" sz="1800">
                <a:sym typeface="Wingdings 3" panose="05040102010807070707" pitchFamily="18" charset="2"/>
              </a:rPr>
              <a:t> Confrontare l’andamento di </a:t>
            </a:r>
            <a:r>
              <a:rPr lang="en-US" altLang="it-IT" sz="1800" b="1" i="1">
                <a:sym typeface="Wingdings 3" panose="05040102010807070707" pitchFamily="18" charset="2"/>
              </a:rPr>
              <a:t>RT</a:t>
            </a:r>
            <a:r>
              <a:rPr lang="en-US" altLang="it-IT" sz="1800">
                <a:sym typeface="Wingdings 3" panose="05040102010807070707" pitchFamily="18" charset="2"/>
              </a:rPr>
              <a:t> e di </a:t>
            </a:r>
            <a:r>
              <a:rPr lang="en-US" altLang="it-IT" sz="1800" b="1" i="1">
                <a:sym typeface="Wingdings 3" panose="05040102010807070707" pitchFamily="18" charset="2"/>
              </a:rPr>
              <a:t>CT</a:t>
            </a:r>
            <a:r>
              <a:rPr lang="en-US" altLang="it-IT" sz="1800">
                <a:sym typeface="Wingdings 3" panose="05040102010807070707" pitchFamily="18" charset="2"/>
              </a:rPr>
              <a:t> al variare di </a:t>
            </a:r>
            <a:r>
              <a:rPr lang="en-US" altLang="it-IT" sz="1800" b="1" i="1">
                <a:sym typeface="Wingdings 3" panose="05040102010807070707" pitchFamily="18" charset="2"/>
              </a:rPr>
              <a:t>q</a:t>
            </a:r>
          </a:p>
          <a:p>
            <a:pPr marL="412750" indent="-412750" eaLnBrk="1" hangingPunct="1">
              <a:lnSpc>
                <a:spcPct val="80000"/>
              </a:lnSpc>
            </a:pPr>
            <a:endParaRPr lang="en-US" altLang="it-IT" sz="16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it-IT" altLang="it-IT" sz="16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en-US" altLang="it-IT" sz="1600"/>
          </a:p>
          <a:p>
            <a:pPr marL="412750" indent="-412750" eaLnBrk="1" hangingPunct="1">
              <a:lnSpc>
                <a:spcPct val="80000"/>
              </a:lnSpc>
              <a:buClr>
                <a:srgbClr val="996600"/>
              </a:buClr>
              <a:buSzTx/>
              <a:buFont typeface="Wingdings" panose="05000000000000000000" pitchFamily="2" charset="2"/>
              <a:buAutoNum type="romanLcPeriod" startAt="4"/>
            </a:pPr>
            <a:endParaRPr lang="en-US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8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8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8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8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86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86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67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numero diapositiva 3">
            <a:extLst>
              <a:ext uri="{FF2B5EF4-FFF2-40B4-BE49-F238E27FC236}">
                <a16:creationId xmlns:a16="http://schemas.microsoft.com/office/drawing/2014/main" id="{4239CE4D-5CF7-4623-ADC7-9ADED55042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DC56684E-65AF-4BCE-B826-6F900778BD3A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0AF2C9AF-0AD4-4A42-A922-744914899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1.i) La scelta di produzione dell’impresa nel breve periodo</a:t>
            </a:r>
          </a:p>
        </p:txBody>
      </p:sp>
      <p:sp>
        <p:nvSpPr>
          <p:cNvPr id="848899" name="Rectangle 3">
            <a:extLst>
              <a:ext uri="{FF2B5EF4-FFF2-40B4-BE49-F238E27FC236}">
                <a16:creationId xmlns:a16="http://schemas.microsoft.com/office/drawing/2014/main" id="{E931A6E2-59BF-462B-8515-9266FF4ED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205038"/>
            <a:ext cx="7956550" cy="4392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 b="1">
                <a:solidFill>
                  <a:srgbClr val="006600"/>
                </a:solidFill>
              </a:rPr>
              <a:t>Come variano i </a:t>
            </a:r>
            <a:r>
              <a:rPr lang="en-US" altLang="it-IT" sz="1800" b="1" i="1">
                <a:solidFill>
                  <a:srgbClr val="006600"/>
                </a:solidFill>
              </a:rPr>
              <a:t>RT</a:t>
            </a:r>
            <a:r>
              <a:rPr lang="en-US" altLang="it-IT" sz="1800" b="1">
                <a:solidFill>
                  <a:srgbClr val="006600"/>
                </a:solidFill>
              </a:rPr>
              <a:t> al variare di </a:t>
            </a:r>
            <a:r>
              <a:rPr lang="en-US" altLang="it-IT" sz="1800" b="1" i="1">
                <a:solidFill>
                  <a:srgbClr val="006600"/>
                </a:solidFill>
              </a:rPr>
              <a:t>q</a:t>
            </a:r>
            <a:r>
              <a:rPr lang="en-US" altLang="it-IT" sz="1800" b="1">
                <a:solidFill>
                  <a:srgbClr val="006600"/>
                </a:solidFill>
              </a:rPr>
              <a:t> ? Come definire i ricavi medi (</a:t>
            </a:r>
            <a:r>
              <a:rPr lang="en-US" altLang="it-IT" sz="1800" b="1" i="1">
                <a:solidFill>
                  <a:srgbClr val="006600"/>
                </a:solidFill>
              </a:rPr>
              <a:t>RMe</a:t>
            </a:r>
            <a:r>
              <a:rPr lang="en-US" altLang="it-IT" sz="1800" b="1">
                <a:solidFill>
                  <a:srgbClr val="006600"/>
                </a:solidFill>
              </a:rPr>
              <a:t>) e i ricavi marginali (</a:t>
            </a:r>
            <a:r>
              <a:rPr lang="en-US" altLang="it-IT" sz="1800" b="1" i="1">
                <a:solidFill>
                  <a:srgbClr val="006600"/>
                </a:solidFill>
              </a:rPr>
              <a:t>RMg</a:t>
            </a:r>
            <a:r>
              <a:rPr lang="en-US" altLang="it-IT" sz="1800" b="1">
                <a:solidFill>
                  <a:srgbClr val="006600"/>
                </a:solidFill>
              </a:rPr>
              <a:t>)?</a:t>
            </a:r>
            <a:endParaRPr lang="en-US" altLang="it-IT" sz="1800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b="1">
              <a:solidFill>
                <a:srgbClr val="006600"/>
              </a:solidFill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b="1">
              <a:solidFill>
                <a:srgbClr val="006600"/>
              </a:solidFill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/>
              <a:t>Si ricordi che		   </a:t>
            </a:r>
            <a:r>
              <a:rPr lang="en-US" altLang="it-IT" sz="1800" b="1" i="1"/>
              <a:t>RT</a:t>
            </a:r>
            <a:r>
              <a:rPr lang="en-US" altLang="it-IT" sz="1800"/>
              <a:t> = </a:t>
            </a:r>
            <a:r>
              <a:rPr lang="en-US" altLang="it-IT" sz="1800" b="1" i="1"/>
              <a:t>p(q)</a:t>
            </a:r>
            <a:r>
              <a:rPr lang="en-US" altLang="it-IT" sz="1800"/>
              <a:t> x </a:t>
            </a:r>
            <a:r>
              <a:rPr lang="en-US" altLang="it-IT" sz="1800" b="1" i="1"/>
              <a:t>q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/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 b="1" i="1"/>
              <a:t>p</a:t>
            </a:r>
            <a:r>
              <a:rPr lang="en-US" altLang="it-IT" sz="1800"/>
              <a:t>: prezzo unitario di mercato del bene; </a:t>
            </a:r>
            <a:r>
              <a:rPr lang="en-US" altLang="it-IT" sz="1800" b="1" i="1"/>
              <a:t>q</a:t>
            </a:r>
            <a:r>
              <a:rPr lang="en-US" altLang="it-IT" sz="1800"/>
              <a:t>: quantità prodotta dall’impresa; </a:t>
            </a:r>
            <a:r>
              <a:rPr lang="en-US" altLang="it-IT" sz="1800" b="1" i="1"/>
              <a:t>p</a:t>
            </a:r>
            <a:r>
              <a:rPr lang="en-US" altLang="it-IT" sz="1800"/>
              <a:t>(</a:t>
            </a:r>
            <a:r>
              <a:rPr lang="en-US" altLang="it-IT" sz="1800" b="1" i="1"/>
              <a:t>q</a:t>
            </a:r>
            <a:r>
              <a:rPr lang="en-US" altLang="it-IT" sz="1800"/>
              <a:t>) curva di domanda per l’impresa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b="1" i="1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 b="1" i="1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r>
              <a:rPr lang="en-US" altLang="it-IT" sz="1800">
                <a:sym typeface="Wingdings 3" panose="05040102010807070707" pitchFamily="18" charset="2"/>
              </a:rPr>
              <a:t>Data l’ipotesi di imprese “</a:t>
            </a:r>
            <a:r>
              <a:rPr lang="en-US" altLang="it-IT" sz="1800" i="1">
                <a:sym typeface="Wingdings 3" panose="05040102010807070707" pitchFamily="18" charset="2"/>
              </a:rPr>
              <a:t>price-taker</a:t>
            </a:r>
            <a:r>
              <a:rPr lang="en-US" altLang="it-IT" sz="1800">
                <a:sym typeface="Wingdings 3" panose="05040102010807070707" pitchFamily="18" charset="2"/>
              </a:rPr>
              <a:t>”, </a:t>
            </a:r>
            <a:r>
              <a:rPr lang="en-US" altLang="it-IT" sz="1800" b="1" i="1">
                <a:sym typeface="Wingdings 3" panose="05040102010807070707" pitchFamily="18" charset="2"/>
              </a:rPr>
              <a:t>p</a:t>
            </a:r>
            <a:r>
              <a:rPr lang="en-US" altLang="it-IT" sz="1800">
                <a:sym typeface="Wingdings 3" panose="05040102010807070707" pitchFamily="18" charset="2"/>
              </a:rPr>
              <a:t>(</a:t>
            </a:r>
            <a:r>
              <a:rPr lang="en-US" altLang="it-IT" sz="1800" b="1" i="1">
                <a:sym typeface="Wingdings 3" panose="05040102010807070707" pitchFamily="18" charset="2"/>
              </a:rPr>
              <a:t>q</a:t>
            </a:r>
            <a:r>
              <a:rPr lang="en-US" altLang="it-IT" sz="1800">
                <a:sym typeface="Wingdings 3" panose="05040102010807070707" pitchFamily="18" charset="2"/>
              </a:rPr>
              <a:t>) = </a:t>
            </a:r>
            <a:r>
              <a:rPr lang="en-US" altLang="it-IT" sz="1800" b="1" i="1">
                <a:sym typeface="Wingdings 3" panose="05040102010807070707" pitchFamily="18" charset="2"/>
              </a:rPr>
              <a:t>p</a:t>
            </a:r>
            <a:r>
              <a:rPr lang="en-US" altLang="it-IT" sz="1800">
                <a:sym typeface="Wingdings 3" panose="05040102010807070707" pitchFamily="18" charset="2"/>
              </a:rPr>
              <a:t>, segue che:</a:t>
            </a:r>
          </a:p>
          <a:p>
            <a:pPr marL="412750" indent="-412750" eaLnBrk="1" hangingPunct="1">
              <a:lnSpc>
                <a:spcPct val="80000"/>
              </a:lnSpc>
              <a:buClr>
                <a:srgbClr val="006600"/>
              </a:buClr>
            </a:pPr>
            <a:endParaRPr lang="en-US" altLang="it-IT" sz="1800">
              <a:sym typeface="Wingdings 3" panose="05040102010807070707" pitchFamily="18" charset="2"/>
            </a:endParaRPr>
          </a:p>
          <a:p>
            <a:pPr marL="412750" indent="-412750" algn="ctr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r>
              <a:rPr lang="en-US" altLang="it-IT" sz="1800" b="1" i="1">
                <a:sym typeface="Wingdings 3" panose="05040102010807070707" pitchFamily="18" charset="2"/>
              </a:rPr>
              <a:t>RT= p x q          da cui       </a:t>
            </a:r>
            <a:r>
              <a:rPr lang="en-US" altLang="it-IT" sz="1800" b="1" i="1">
                <a:latin typeface="Symbol" panose="05050102010706020507" pitchFamily="18" charset="2"/>
                <a:sym typeface="Wingdings 3" panose="05040102010807070707" pitchFamily="18" charset="2"/>
              </a:rPr>
              <a:t>D</a:t>
            </a:r>
            <a:r>
              <a:rPr lang="en-US" altLang="it-IT" sz="1800" b="1" i="1">
                <a:sym typeface="Wingdings 3" panose="05040102010807070707" pitchFamily="18" charset="2"/>
              </a:rPr>
              <a:t>RT = p </a:t>
            </a:r>
            <a:r>
              <a:rPr lang="en-US" altLang="it-IT" sz="1800">
                <a:sym typeface="Wingdings 3" panose="05040102010807070707" pitchFamily="18" charset="2"/>
              </a:rPr>
              <a:t>x</a:t>
            </a:r>
            <a:r>
              <a:rPr lang="en-US" altLang="it-IT" sz="1800" b="1" i="1">
                <a:sym typeface="Wingdings 3" panose="05040102010807070707" pitchFamily="18" charset="2"/>
              </a:rPr>
              <a:t> </a:t>
            </a:r>
            <a:r>
              <a:rPr lang="en-US" altLang="it-IT" sz="1800" b="1" i="1">
                <a:latin typeface="Symbol" panose="05050102010706020507" pitchFamily="18" charset="2"/>
                <a:sym typeface="Wingdings 3" panose="05040102010807070707" pitchFamily="18" charset="2"/>
              </a:rPr>
              <a:t>D</a:t>
            </a:r>
            <a:r>
              <a:rPr lang="en-US" altLang="it-IT" sz="1800" b="1" i="1">
                <a:sym typeface="Wingdings 3" panose="05040102010807070707" pitchFamily="18" charset="2"/>
              </a:rPr>
              <a:t>q </a:t>
            </a:r>
          </a:p>
          <a:p>
            <a:pPr marL="412750" indent="-412750" algn="ctr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altLang="it-IT" sz="1800" b="1" i="1">
              <a:sym typeface="Wingdings 3" panose="05040102010807070707" pitchFamily="18" charset="2"/>
            </a:endParaRPr>
          </a:p>
          <a:p>
            <a:pPr marL="412750" indent="-412750" algn="just" eaLnBrk="1" hangingPunct="1">
              <a:lnSpc>
                <a:spcPct val="8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altLang="it-IT" sz="1800" b="1" i="1">
              <a:sym typeface="Wingdings 3" panose="05040102010807070707" pitchFamily="18" charset="2"/>
            </a:endParaRPr>
          </a:p>
          <a:p>
            <a:pPr marL="412750" indent="-412750" eaLnBrk="1" hangingPunct="1">
              <a:lnSpc>
                <a:spcPct val="80000"/>
              </a:lnSpc>
            </a:pPr>
            <a:r>
              <a:rPr lang="it-IT" altLang="it-IT" sz="1800" b="1">
                <a:solidFill>
                  <a:srgbClr val="006600"/>
                </a:solidFill>
              </a:rPr>
              <a:t>NB</a:t>
            </a:r>
            <a:r>
              <a:rPr lang="it-IT" altLang="it-IT" sz="1800"/>
              <a:t>: </a:t>
            </a:r>
            <a:r>
              <a:rPr lang="it-IT" altLang="it-IT" sz="1800" i="1"/>
              <a:t>RT</a:t>
            </a:r>
            <a:r>
              <a:rPr lang="it-IT" altLang="it-IT" sz="1800"/>
              <a:t> variano al variare di </a:t>
            </a:r>
            <a:r>
              <a:rPr lang="it-IT" altLang="it-IT" sz="1800" i="1"/>
              <a:t>q</a:t>
            </a:r>
            <a:r>
              <a:rPr lang="it-IT" altLang="it-IT" sz="1800"/>
              <a:t> in modo esattamente proporzionale a </a:t>
            </a:r>
            <a:r>
              <a:rPr lang="it-IT" altLang="it-IT" sz="1800" i="1"/>
              <a:t>p</a:t>
            </a:r>
            <a:endParaRPr lang="en-US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4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4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48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8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numero diapositiva 3">
            <a:extLst>
              <a:ext uri="{FF2B5EF4-FFF2-40B4-BE49-F238E27FC236}">
                <a16:creationId xmlns:a16="http://schemas.microsoft.com/office/drawing/2014/main" id="{8B8E3809-2311-43AB-9523-C20CF80492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B098E5DA-0E01-4B62-9EC5-E7296B44B669}" type="slidenum">
              <a:rPr lang="it-IT" altLang="it-IT" sz="26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3E07285A-CB3C-45C8-B720-B51FEC103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/>
              <a:t>Figura pre-1 </a:t>
            </a:r>
            <a:r>
              <a:rPr lang="it-IT" altLang="it-IT"/>
              <a:t>–</a:t>
            </a:r>
            <a:r>
              <a:rPr lang="it-IT" altLang="it-IT" sz="1600"/>
              <a:t> La retta dei ricavi totali in concorrenza perfetta </a:t>
            </a:r>
            <a:r>
              <a:rPr lang="it-IT" altLang="it-IT" sz="2000">
                <a:cs typeface="Times New Roman" panose="02020603050405020304" pitchFamily="18" charset="0"/>
                <a:sym typeface="Wingdings" panose="05000000000000000000" pitchFamily="2" charset="2"/>
              </a:rPr>
              <a:t></a:t>
            </a:r>
            <a:r>
              <a:rPr lang="it-IT" altLang="it-IT" sz="1600"/>
              <a:t> </a:t>
            </a:r>
            <a:endParaRPr lang="en-GB" altLang="it-IT" sz="1600"/>
          </a:p>
        </p:txBody>
      </p:sp>
      <p:grpSp>
        <p:nvGrpSpPr>
          <p:cNvPr id="854023" name="Group 7">
            <a:extLst>
              <a:ext uri="{FF2B5EF4-FFF2-40B4-BE49-F238E27FC236}">
                <a16:creationId xmlns:a16="http://schemas.microsoft.com/office/drawing/2014/main" id="{589A5A48-0718-4FC9-95F1-73447611962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514600"/>
            <a:ext cx="4838700" cy="3714750"/>
            <a:chOff x="1440" y="1584"/>
            <a:chExt cx="3048" cy="2340"/>
          </a:xfrm>
        </p:grpSpPr>
        <p:sp>
          <p:nvSpPr>
            <p:cNvPr id="39946" name="Line 8">
              <a:extLst>
                <a:ext uri="{FF2B5EF4-FFF2-40B4-BE49-F238E27FC236}">
                  <a16:creationId xmlns:a16="http://schemas.microsoft.com/office/drawing/2014/main" id="{CBD6FF71-8F6F-43B6-B9EE-230DC9A027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5" y="3620"/>
              <a:ext cx="263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9947" name="Line 9">
              <a:extLst>
                <a:ext uri="{FF2B5EF4-FFF2-40B4-BE49-F238E27FC236}">
                  <a16:creationId xmlns:a16="http://schemas.microsoft.com/office/drawing/2014/main" id="{6BE379E6-2338-4270-9D6B-E1055FE8A6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05" y="1679"/>
              <a:ext cx="0" cy="19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9948" name="Text Box 10">
              <a:extLst>
                <a:ext uri="{FF2B5EF4-FFF2-40B4-BE49-F238E27FC236}">
                  <a16:creationId xmlns:a16="http://schemas.microsoft.com/office/drawing/2014/main" id="{E5DD7CAE-8590-48F3-B92D-774B4B351E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3648"/>
              <a:ext cx="26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q</a:t>
              </a:r>
            </a:p>
          </p:txBody>
        </p:sp>
        <p:sp>
          <p:nvSpPr>
            <p:cNvPr id="39949" name="Text Box 11">
              <a:extLst>
                <a:ext uri="{FF2B5EF4-FFF2-40B4-BE49-F238E27FC236}">
                  <a16:creationId xmlns:a16="http://schemas.microsoft.com/office/drawing/2014/main" id="{72AFC847-116C-4137-B7C7-728E73DB30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584"/>
              <a:ext cx="351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 i="1"/>
                <a:t>RT</a:t>
              </a:r>
            </a:p>
          </p:txBody>
        </p:sp>
        <p:sp>
          <p:nvSpPr>
            <p:cNvPr id="39950" name="Text Box 12">
              <a:extLst>
                <a:ext uri="{FF2B5EF4-FFF2-40B4-BE49-F238E27FC236}">
                  <a16:creationId xmlns:a16="http://schemas.microsoft.com/office/drawing/2014/main" id="{923FFABA-D51C-4365-B4F9-E73EF57CE9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3" y="3573"/>
              <a:ext cx="264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6000"/>
                </a:lnSpc>
                <a:spcBef>
                  <a:spcPct val="0"/>
                </a:spcBef>
              </a:pPr>
              <a:r>
                <a:rPr lang="it-IT" altLang="it-IT"/>
                <a:t>0</a:t>
              </a:r>
            </a:p>
          </p:txBody>
        </p:sp>
      </p:grpSp>
      <p:sp>
        <p:nvSpPr>
          <p:cNvPr id="854029" name="Line 13">
            <a:extLst>
              <a:ext uri="{FF2B5EF4-FFF2-40B4-BE49-F238E27FC236}">
                <a16:creationId xmlns:a16="http://schemas.microsoft.com/office/drawing/2014/main" id="{41517CB4-0CCB-4E87-BCCC-E65F2EBF85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0338" y="3500438"/>
            <a:ext cx="3959225" cy="2233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854033" name="Group 17">
            <a:extLst>
              <a:ext uri="{FF2B5EF4-FFF2-40B4-BE49-F238E27FC236}">
                <a16:creationId xmlns:a16="http://schemas.microsoft.com/office/drawing/2014/main" id="{13784476-9750-4E52-B44E-F591698AFC67}"/>
              </a:ext>
            </a:extLst>
          </p:cNvPr>
          <p:cNvGrpSpPr>
            <a:grpSpLocks/>
          </p:cNvGrpSpPr>
          <p:nvPr/>
        </p:nvGrpSpPr>
        <p:grpSpPr bwMode="auto">
          <a:xfrm>
            <a:off x="3203575" y="5013325"/>
            <a:ext cx="2089150" cy="720725"/>
            <a:chOff x="2018" y="3158"/>
            <a:chExt cx="1316" cy="454"/>
          </a:xfrm>
        </p:grpSpPr>
        <p:sp>
          <p:nvSpPr>
            <p:cNvPr id="39943" name="Freeform 14">
              <a:extLst>
                <a:ext uri="{FF2B5EF4-FFF2-40B4-BE49-F238E27FC236}">
                  <a16:creationId xmlns:a16="http://schemas.microsoft.com/office/drawing/2014/main" id="{DD6DFA45-45BA-40B1-AB9E-850F7AA1F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9" y="3385"/>
              <a:ext cx="52" cy="227"/>
            </a:xfrm>
            <a:custGeom>
              <a:avLst/>
              <a:gdLst>
                <a:gd name="T0" fmla="*/ 0 w 52"/>
                <a:gd name="T1" fmla="*/ 0 h 227"/>
                <a:gd name="T2" fmla="*/ 45 w 52"/>
                <a:gd name="T3" fmla="*/ 45 h 227"/>
                <a:gd name="T4" fmla="*/ 45 w 52"/>
                <a:gd name="T5" fmla="*/ 227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227">
                  <a:moveTo>
                    <a:pt x="0" y="0"/>
                  </a:moveTo>
                  <a:cubicBezTo>
                    <a:pt x="19" y="3"/>
                    <a:pt x="38" y="7"/>
                    <a:pt x="45" y="45"/>
                  </a:cubicBezTo>
                  <a:cubicBezTo>
                    <a:pt x="52" y="83"/>
                    <a:pt x="48" y="155"/>
                    <a:pt x="45" y="227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9944" name="Line 15">
              <a:extLst>
                <a:ext uri="{FF2B5EF4-FFF2-40B4-BE49-F238E27FC236}">
                  <a16:creationId xmlns:a16="http://schemas.microsoft.com/office/drawing/2014/main" id="{B55CBEF2-AF9C-42C9-AFB5-C97944E456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8" y="3294"/>
              <a:ext cx="817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9945" name="Text Box 16">
              <a:extLst>
                <a:ext uri="{FF2B5EF4-FFF2-40B4-BE49-F238E27FC236}">
                  <a16:creationId xmlns:a16="http://schemas.microsoft.com/office/drawing/2014/main" id="{85846F23-FAC9-456B-9BAA-CE5C96A82D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3158"/>
              <a:ext cx="49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t-IT" i="1"/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4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4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4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4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3366"/>
      </a:lt2>
      <a:accent1>
        <a:srgbClr val="99FFCC"/>
      </a:accent1>
      <a:accent2>
        <a:srgbClr val="33CCCC"/>
      </a:accent2>
      <a:accent3>
        <a:srgbClr val="FFFFFF"/>
      </a:accent3>
      <a:accent4>
        <a:srgbClr val="000000"/>
      </a:accent4>
      <a:accent5>
        <a:srgbClr val="CAFFE2"/>
      </a:accent5>
      <a:accent6>
        <a:srgbClr val="2DB9B9"/>
      </a:accent6>
      <a:hlink>
        <a:srgbClr val="666699"/>
      </a:hlink>
      <a:folHlink>
        <a:srgbClr val="CC99FF"/>
      </a:folHlink>
    </a:clrScheme>
    <a:fontScheme name="Personalizzato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Office\Templates\Presentation Designs\Capsule.pot</Template>
  <TotalTime>6933</TotalTime>
  <Words>2962</Words>
  <Application>Microsoft Office PowerPoint</Application>
  <PresentationFormat>Presentazione su schermo (4:3)</PresentationFormat>
  <Paragraphs>660</Paragraphs>
  <Slides>41</Slides>
  <Notes>41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41</vt:i4>
      </vt:variant>
    </vt:vector>
  </HeadingPairs>
  <TitlesOfParts>
    <vt:vector size="52" baseType="lpstr">
      <vt:lpstr>Arial</vt:lpstr>
      <vt:lpstr>Garamond</vt:lpstr>
      <vt:lpstr>Helvetica</vt:lpstr>
      <vt:lpstr>Symbol</vt:lpstr>
      <vt:lpstr>Tahoma</vt:lpstr>
      <vt:lpstr>Times New Roman</vt:lpstr>
      <vt:lpstr>Wingdings</vt:lpstr>
      <vt:lpstr>Capsule</vt:lpstr>
      <vt:lpstr>Immagine</vt:lpstr>
      <vt:lpstr>Equation</vt:lpstr>
      <vt:lpstr>Equation.3</vt:lpstr>
      <vt:lpstr>Presentazione standard di PowerPoint</vt:lpstr>
      <vt:lpstr>Vincoli dell’impresa e forme di mercato</vt:lpstr>
      <vt:lpstr>La concorrenza perfetta</vt:lpstr>
      <vt:lpstr>Forme di mercato e caratteristiche strutturali</vt:lpstr>
      <vt:lpstr>L’impresa in concorrenza perfetta: agenda</vt:lpstr>
      <vt:lpstr>1.i) La scelta di produzione dell’impresa nel breve periodo</vt:lpstr>
      <vt:lpstr>1.i) La scelta di produzione dell’impresa nel breve periodo</vt:lpstr>
      <vt:lpstr>1.i) La scelta di produzione dell’impresa nel breve periodo</vt:lpstr>
      <vt:lpstr>Figura pre-1 – La retta dei ricavi totali in concorrenza perfetta  </vt:lpstr>
      <vt:lpstr>Equazione [1] – Ricavi marginali in concorrenza perfetta</vt:lpstr>
      <vt:lpstr>Equazione [2] – Ricavi medi</vt:lpstr>
      <vt:lpstr>Figura 1 – La curva di domanda dell’impresa</vt:lpstr>
      <vt:lpstr>1.i) La scelta di produzione dell’impresa nel breve periodo</vt:lpstr>
      <vt:lpstr>1.i) La scelta di produzione dell’impresa nel breve periodo</vt:lpstr>
      <vt:lpstr>1.i) La scelta di produzione dell’impresa nel breve periodo</vt:lpstr>
      <vt:lpstr>Figura 2 – La produzione di equilibrio nel breve periodo</vt:lpstr>
      <vt:lpstr>1.i) La scelta di produzione dell’impresa nel breve periodo</vt:lpstr>
      <vt:lpstr>Figura 3 – L’equilibrio dell’impresa                                                         Caso 8a): Profitto massimo </vt:lpstr>
      <vt:lpstr>Figura 4 – L’equilibrio dell’impresa                                                        Caso 8b) Perdita minima</vt:lpstr>
      <vt:lpstr>Figura 4bis – L’equilibrio dell’impresa                                                        Caso 8c) Profitto nullo</vt:lpstr>
      <vt:lpstr>1.ii) La curva di offerta dell’impresa nel breve periodo</vt:lpstr>
      <vt:lpstr>Figura 5m – La curva di offerta di breve periodo del’impresa</vt:lpstr>
      <vt:lpstr>1.iii) La curva di offerta dell’industria nel breve periodo</vt:lpstr>
      <vt:lpstr>Figura 6m – La derivazione della curva di offerta dell’industria </vt:lpstr>
      <vt:lpstr>1.iii) Curva di offerta e di domanda dell’industria: il prezzo di equilibrio nel breve periodo</vt:lpstr>
      <vt:lpstr>Figura 7 – L’equilibrio di breve periodo dell’industria </vt:lpstr>
      <vt:lpstr>1.i) … Ma quale profitto massimizza l’impresa?</vt:lpstr>
      <vt:lpstr>1.i) … Ma quale profitto massimizza l’impresa?</vt:lpstr>
      <vt:lpstr>1.i) … Ma quale profitto massimizza l’impresa?</vt:lpstr>
      <vt:lpstr>2.i) La scelta di produzione dell’impresa nel lungo periodo</vt:lpstr>
      <vt:lpstr>2.i) La scelta di produzione dell’impresa nel lungo periodo</vt:lpstr>
      <vt:lpstr>Concorrenza perfetta: dal breve al lungo periodo in 2 “mosse” per l’impresa</vt:lpstr>
      <vt:lpstr>Figura 8m – Scelta produttiva di un’impresa nel lungo periodo Mossa  1 </vt:lpstr>
      <vt:lpstr>Figura 9m – Scelta produttiva di un’impresa nel lungo periodo Mossa 2</vt:lpstr>
      <vt:lpstr>Figura 10m – Scelta produttiva di un’impresa nel lungo periodo Mossa 2</vt:lpstr>
      <vt:lpstr>2.i) La scelta di produzione di lungo periodo</vt:lpstr>
      <vt:lpstr>2.ii) La curva di offerta dell’impresa nel lungo periodo</vt:lpstr>
      <vt:lpstr>2.ii) La curva di offerta dell’impresa nel lungo periodo</vt:lpstr>
      <vt:lpstr>Figura 11m – La curva di offerta di lungo periodo dell’impresa </vt:lpstr>
      <vt:lpstr>2.iii) Curva di offerta di lungo periodo per l’industria</vt:lpstr>
      <vt:lpstr>Figura 12m – La curva di offerta di lungo periodo dell’industria:     entranti ed incombenti con uguali costi medi di breve 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Massimo Loi</dc:creator>
  <cp:lastModifiedBy>Luca Cattani</cp:lastModifiedBy>
  <cp:revision>626</cp:revision>
  <dcterms:created xsi:type="dcterms:W3CDTF">2004-07-15T07:19:38Z</dcterms:created>
  <dcterms:modified xsi:type="dcterms:W3CDTF">2019-11-06T21:35:31Z</dcterms:modified>
</cp:coreProperties>
</file>