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</p:sldMasterIdLst>
  <p:notesMasterIdLst>
    <p:notesMasterId r:id="rId25"/>
  </p:notesMasterIdLst>
  <p:handoutMasterIdLst>
    <p:handoutMasterId r:id="rId26"/>
  </p:handoutMasterIdLst>
  <p:sldIdLst>
    <p:sldId id="256" r:id="rId6"/>
    <p:sldId id="278" r:id="rId7"/>
    <p:sldId id="257" r:id="rId8"/>
    <p:sldId id="261" r:id="rId9"/>
    <p:sldId id="258" r:id="rId10"/>
    <p:sldId id="262" r:id="rId11"/>
    <p:sldId id="270" r:id="rId12"/>
    <p:sldId id="282" r:id="rId13"/>
    <p:sldId id="283" r:id="rId14"/>
    <p:sldId id="271" r:id="rId15"/>
    <p:sldId id="272" r:id="rId16"/>
    <p:sldId id="280" r:id="rId17"/>
    <p:sldId id="279" r:id="rId18"/>
    <p:sldId id="274" r:id="rId19"/>
    <p:sldId id="285" r:id="rId20"/>
    <p:sldId id="284" r:id="rId21"/>
    <p:sldId id="276" r:id="rId22"/>
    <p:sldId id="277" r:id="rId23"/>
    <p:sldId id="281" r:id="rId24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FFFFCC"/>
    <a:srgbClr val="000004"/>
    <a:srgbClr val="000952"/>
    <a:srgbClr val="00279F"/>
    <a:srgbClr val="3366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8" autoAdjust="0"/>
  </p:normalViewPr>
  <p:slideViewPr>
    <p:cSldViewPr>
      <p:cViewPr varScale="1">
        <p:scale>
          <a:sx n="66" d="100"/>
          <a:sy n="66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4446" rIns="90480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6650" cy="370998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4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171450"/>
            <a:ext cx="1981200" cy="34861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71450"/>
            <a:ext cx="5791200" cy="34861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888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71450"/>
            <a:ext cx="7772400" cy="8953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66850"/>
            <a:ext cx="3810000" cy="2190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immagine online 3"/>
          <p:cNvSpPr>
            <a:spLocks noGrp="1"/>
          </p:cNvSpPr>
          <p:nvPr>
            <p:ph type="clipArt" sz="half" idx="2"/>
          </p:nvPr>
        </p:nvSpPr>
        <p:spPr>
          <a:xfrm>
            <a:off x="4724400" y="1466850"/>
            <a:ext cx="3810000" cy="219075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427104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279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4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8395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66850"/>
            <a:ext cx="3810000" cy="2190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66850"/>
            <a:ext cx="3810000" cy="2190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937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66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100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21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809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5306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43207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56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171450"/>
            <a:ext cx="1981200" cy="34861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71450"/>
            <a:ext cx="5791200" cy="34861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21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1894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66850"/>
            <a:ext cx="3810000" cy="2190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66850"/>
            <a:ext cx="3810000" cy="2190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7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56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33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711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3045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71450"/>
            <a:ext cx="7772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66850"/>
            <a:ext cx="77724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6611938"/>
            <a:ext cx="371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defRPr/>
            </a:pPr>
            <a:fld id="{7191B759-A030-4AA8-8E4E-C8695BAB700C}" type="slidenum">
              <a:rPr lang="en-US" altLang="it-IT" sz="1000" b="0" smtClean="0"/>
              <a:pPr>
                <a:defRPr/>
              </a:pPr>
              <a:t>‹N›</a:t>
            </a:fld>
            <a:endParaRPr lang="en-US" altLang="it-IT" sz="1000" b="0" smtClean="0"/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9pPr>
    </p:titleStyle>
    <p:bodyStyle>
      <a:lvl1pPr marL="233363" indent="-233363" algn="l" defTabSz="800100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rgbClr val="28004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71500" indent="-223838" algn="l" defTabSz="800100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rgbClr val="081D58"/>
          </a:solidFill>
          <a:latin typeface="Times New Roman" panose="02020603050405020304" pitchFamily="18" charset="0"/>
          <a:ea typeface="+mn-ea"/>
          <a:cs typeface="+mn-cs"/>
        </a:defRPr>
      </a:lvl2pPr>
      <a:lvl3pPr marL="917575" indent="-231775" algn="l" defTabSz="800100" rtl="0" eaLnBrk="0" fontAlgn="base" hangingPunct="0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303338" indent="-190500" algn="l" defTabSz="800100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1608138" indent="-106363" algn="l" defTabSz="800100" rtl="0" eaLnBrk="0" fontAlgn="base" hangingPunct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71450"/>
            <a:ext cx="7772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66850"/>
            <a:ext cx="77724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11938"/>
            <a:ext cx="371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defRPr/>
            </a:pPr>
            <a:fld id="{2D680E55-2FB4-4F6D-8790-201C629D980E}" type="slidenum">
              <a:rPr lang="en-US" altLang="it-IT" sz="1000" b="0" smtClean="0"/>
              <a:pPr>
                <a:defRPr/>
              </a:pPr>
              <a:t>‹N›</a:t>
            </a:fld>
            <a:endParaRPr lang="en-US" altLang="it-IT" sz="1000" b="0" smtClean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3" name="Line 7"/>
            <p:cNvSpPr>
              <a:spLocks noChangeShapeType="1"/>
            </p:cNvSpPr>
            <p:nvPr/>
          </p:nvSpPr>
          <p:spPr bwMode="auto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1" name="Line 15"/>
            <p:cNvSpPr>
              <a:spLocks noChangeShapeType="1"/>
            </p:cNvSpPr>
            <p:nvPr/>
          </p:nvSpPr>
          <p:spPr bwMode="auto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2" name="Line 16"/>
            <p:cNvSpPr>
              <a:spLocks noChangeShapeType="1"/>
            </p:cNvSpPr>
            <p:nvPr/>
          </p:nvSpPr>
          <p:spPr bwMode="auto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6" name="Line 20"/>
            <p:cNvSpPr>
              <a:spLocks noChangeShapeType="1"/>
            </p:cNvSpPr>
            <p:nvPr/>
          </p:nvSpPr>
          <p:spPr bwMode="auto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7" name="Line 21"/>
            <p:cNvSpPr>
              <a:spLocks noChangeShapeType="1"/>
            </p:cNvSpPr>
            <p:nvPr/>
          </p:nvSpPr>
          <p:spPr bwMode="auto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8" name="Line 22"/>
            <p:cNvSpPr>
              <a:spLocks noChangeShapeType="1"/>
            </p:cNvSpPr>
            <p:nvPr/>
          </p:nvSpPr>
          <p:spPr bwMode="auto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39" name="Line 23"/>
            <p:cNvSpPr>
              <a:spLocks noChangeShapeType="1"/>
            </p:cNvSpPr>
            <p:nvPr/>
          </p:nvSpPr>
          <p:spPr bwMode="auto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0" name="Line 24"/>
            <p:cNvSpPr>
              <a:spLocks noChangeShapeType="1"/>
            </p:cNvSpPr>
            <p:nvPr/>
          </p:nvSpPr>
          <p:spPr bwMode="auto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1" name="Line 25"/>
            <p:cNvSpPr>
              <a:spLocks noChangeShapeType="1"/>
            </p:cNvSpPr>
            <p:nvPr/>
          </p:nvSpPr>
          <p:spPr bwMode="auto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2" name="Line 26"/>
            <p:cNvSpPr>
              <a:spLocks noChangeShapeType="1"/>
            </p:cNvSpPr>
            <p:nvPr/>
          </p:nvSpPr>
          <p:spPr bwMode="auto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3" name="Line 27"/>
            <p:cNvSpPr>
              <a:spLocks noChangeShapeType="1"/>
            </p:cNvSpPr>
            <p:nvPr/>
          </p:nvSpPr>
          <p:spPr bwMode="auto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auto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7" name="Line 31"/>
            <p:cNvSpPr>
              <a:spLocks noChangeShapeType="1"/>
            </p:cNvSpPr>
            <p:nvPr/>
          </p:nvSpPr>
          <p:spPr bwMode="auto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8" name="Line 32"/>
            <p:cNvSpPr>
              <a:spLocks noChangeShapeType="1"/>
            </p:cNvSpPr>
            <p:nvPr/>
          </p:nvSpPr>
          <p:spPr bwMode="auto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49" name="Line 33"/>
            <p:cNvSpPr>
              <a:spLocks noChangeShapeType="1"/>
            </p:cNvSpPr>
            <p:nvPr/>
          </p:nvSpPr>
          <p:spPr bwMode="auto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1" name="Line 35"/>
            <p:cNvSpPr>
              <a:spLocks noChangeShapeType="1"/>
            </p:cNvSpPr>
            <p:nvPr/>
          </p:nvSpPr>
          <p:spPr bwMode="auto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2" name="Line 36"/>
            <p:cNvSpPr>
              <a:spLocks noChangeShapeType="1"/>
            </p:cNvSpPr>
            <p:nvPr/>
          </p:nvSpPr>
          <p:spPr bwMode="auto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3" name="Line 37"/>
            <p:cNvSpPr>
              <a:spLocks noChangeShapeType="1"/>
            </p:cNvSpPr>
            <p:nvPr/>
          </p:nvSpPr>
          <p:spPr bwMode="auto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4" name="Line 38"/>
            <p:cNvSpPr>
              <a:spLocks noChangeShapeType="1"/>
            </p:cNvSpPr>
            <p:nvPr/>
          </p:nvSpPr>
          <p:spPr bwMode="auto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5" name="Line 39"/>
            <p:cNvSpPr>
              <a:spLocks noChangeShapeType="1"/>
            </p:cNvSpPr>
            <p:nvPr/>
          </p:nvSpPr>
          <p:spPr bwMode="auto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6" name="Line 40"/>
            <p:cNvSpPr>
              <a:spLocks noChangeShapeType="1"/>
            </p:cNvSpPr>
            <p:nvPr/>
          </p:nvSpPr>
          <p:spPr bwMode="auto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7" name="Line 41"/>
            <p:cNvSpPr>
              <a:spLocks noChangeShapeType="1"/>
            </p:cNvSpPr>
            <p:nvPr/>
          </p:nvSpPr>
          <p:spPr bwMode="auto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0" name="Line 44"/>
            <p:cNvSpPr>
              <a:spLocks noChangeShapeType="1"/>
            </p:cNvSpPr>
            <p:nvPr/>
          </p:nvSpPr>
          <p:spPr bwMode="auto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1" name="Line 45"/>
            <p:cNvSpPr>
              <a:spLocks noChangeShapeType="1"/>
            </p:cNvSpPr>
            <p:nvPr/>
          </p:nvSpPr>
          <p:spPr bwMode="auto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2" name="Line 46"/>
            <p:cNvSpPr>
              <a:spLocks noChangeShapeType="1"/>
            </p:cNvSpPr>
            <p:nvPr/>
          </p:nvSpPr>
          <p:spPr bwMode="auto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3" name="Line 47"/>
            <p:cNvSpPr>
              <a:spLocks noChangeShapeType="1"/>
            </p:cNvSpPr>
            <p:nvPr/>
          </p:nvSpPr>
          <p:spPr bwMode="auto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4" name="Line 48"/>
            <p:cNvSpPr>
              <a:spLocks noChangeShapeType="1"/>
            </p:cNvSpPr>
            <p:nvPr/>
          </p:nvSpPr>
          <p:spPr bwMode="auto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5" name="Line 49"/>
            <p:cNvSpPr>
              <a:spLocks noChangeShapeType="1"/>
            </p:cNvSpPr>
            <p:nvPr/>
          </p:nvSpPr>
          <p:spPr bwMode="auto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6" name="Line 50"/>
            <p:cNvSpPr>
              <a:spLocks noChangeShapeType="1"/>
            </p:cNvSpPr>
            <p:nvPr/>
          </p:nvSpPr>
          <p:spPr bwMode="auto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7" name="Line 51"/>
            <p:cNvSpPr>
              <a:spLocks noChangeShapeType="1"/>
            </p:cNvSpPr>
            <p:nvPr/>
          </p:nvSpPr>
          <p:spPr bwMode="auto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69" name="Line 53"/>
            <p:cNvSpPr>
              <a:spLocks noChangeShapeType="1"/>
            </p:cNvSpPr>
            <p:nvPr/>
          </p:nvSpPr>
          <p:spPr bwMode="auto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71" name="Line 55"/>
            <p:cNvSpPr>
              <a:spLocks noChangeShapeType="1"/>
            </p:cNvSpPr>
            <p:nvPr/>
          </p:nvSpPr>
          <p:spPr bwMode="auto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72" name="Line 56"/>
            <p:cNvSpPr>
              <a:spLocks noChangeShapeType="1"/>
            </p:cNvSpPr>
            <p:nvPr/>
          </p:nvSpPr>
          <p:spPr bwMode="auto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73" name="Line 57"/>
            <p:cNvSpPr>
              <a:spLocks noChangeShapeType="1"/>
            </p:cNvSpPr>
            <p:nvPr/>
          </p:nvSpPr>
          <p:spPr bwMode="auto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rgbClr val="CCFFCC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anose="02040602050305030304" pitchFamily="18" charset="0"/>
        </a:defRPr>
      </a:lvl9pPr>
    </p:titleStyle>
    <p:bodyStyle>
      <a:lvl1pPr marL="233363" indent="-233363" algn="l" defTabSz="800100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rgbClr val="28004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71500" indent="-223838" algn="l" defTabSz="800100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rgbClr val="081D58"/>
          </a:solidFill>
          <a:latin typeface="Times New Roman" panose="02020603050405020304" pitchFamily="18" charset="0"/>
          <a:ea typeface="+mn-ea"/>
          <a:cs typeface="+mn-cs"/>
        </a:defRPr>
      </a:lvl2pPr>
      <a:lvl3pPr marL="917575" indent="-231775" algn="l" defTabSz="800100" rtl="0" eaLnBrk="0" fontAlgn="base" hangingPunct="0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303338" indent="-190500" algn="l" defTabSz="800100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1608138" indent="-106363" algn="l" defTabSz="800100" rtl="0" eaLnBrk="0" fontAlgn="base" hangingPunct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6950" y="1600200"/>
            <a:ext cx="7156450" cy="2286000"/>
          </a:xfrm>
        </p:spPr>
        <p:txBody>
          <a:bodyPr anchor="ctr"/>
          <a:lstStyle/>
          <a:p>
            <a:pPr>
              <a:defRPr/>
            </a:pPr>
            <a:r>
              <a:rPr lang="en-US" sz="3600" smtClean="0">
                <a:latin typeface="Arial" panose="020B0604020202020204" pitchFamily="34" charset="0"/>
              </a:rPr>
              <a:t>Ossidoriduzioni</a:t>
            </a:r>
            <a:br>
              <a:rPr lang="en-US" sz="3600" smtClean="0">
                <a:latin typeface="Arial" panose="020B0604020202020204" pitchFamily="34" charset="0"/>
              </a:rPr>
            </a:br>
            <a:r>
              <a:rPr lang="en-US" sz="3600" b="0" smtClean="0">
                <a:solidFill>
                  <a:srgbClr val="FC0128"/>
                </a:solidFill>
                <a:latin typeface="Arial" panose="020B0604020202020204" pitchFamily="34" charset="0"/>
              </a:rPr>
              <a:t>Redox</a:t>
            </a:r>
            <a:r>
              <a:rPr lang="en-US" sz="3600" smtClean="0">
                <a:solidFill>
                  <a:srgbClr val="FC0128"/>
                </a:solidFill>
                <a:latin typeface="Arial" panose="020B0604020202020204" pitchFamily="34" charset="0"/>
              </a:rPr>
              <a:t/>
            </a:r>
            <a:br>
              <a:rPr lang="en-US" sz="3600" smtClean="0">
                <a:solidFill>
                  <a:srgbClr val="FC0128"/>
                </a:solidFill>
                <a:latin typeface="Arial" panose="020B0604020202020204" pitchFamily="34" charset="0"/>
              </a:rPr>
            </a:br>
            <a:r>
              <a:rPr lang="en-US" sz="3600" smtClean="0">
                <a:solidFill>
                  <a:srgbClr val="FC0128"/>
                </a:solidFill>
                <a:latin typeface="Arial" panose="020B0604020202020204" pitchFamily="34" charset="0"/>
              </a:rPr>
              <a:t/>
            </a:r>
            <a:br>
              <a:rPr lang="en-US" sz="3600" smtClean="0">
                <a:solidFill>
                  <a:srgbClr val="FC0128"/>
                </a:solidFill>
                <a:latin typeface="Arial" panose="020B0604020202020204" pitchFamily="34" charset="0"/>
              </a:rPr>
            </a:br>
            <a:r>
              <a:rPr lang="en-US" sz="360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latin typeface="Arial" panose="020B0604020202020204" pitchFamily="34" charset="0"/>
              </a:rPr>
              <a:t>Introduzione alle reazioni con trasferimento elettronico</a:t>
            </a:r>
            <a:endParaRPr lang="en-US" sz="24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772400" cy="703263"/>
          </a:xfrm>
        </p:spPr>
        <p:txBody>
          <a:bodyPr/>
          <a:lstStyle/>
          <a:p>
            <a:pPr>
              <a:defRPr/>
            </a:pPr>
            <a:r>
              <a:rPr lang="en-US" sz="2400" smtClean="0">
                <a:latin typeface="Arial" panose="020B0604020202020204" pitchFamily="34" charset="0"/>
              </a:rPr>
              <a:t>Esempio: riduzione dello zolfo da </a:t>
            </a:r>
            <a:r>
              <a:rPr lang="it-IT" sz="2400" smtClean="0">
                <a:effectLst/>
                <a:latin typeface="Arial" panose="020B0604020202020204" pitchFamily="34" charset="0"/>
              </a:rPr>
              <a:t>perossodisolfato</a:t>
            </a:r>
            <a:r>
              <a:rPr lang="it-IT" sz="24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smtClean="0">
                <a:effectLst/>
                <a:latin typeface="Arial" panose="020B0604020202020204" pitchFamily="34" charset="0"/>
              </a:rPr>
              <a:t>S</a:t>
            </a:r>
            <a:r>
              <a:rPr lang="en-US" sz="2400" baseline="-25000" smtClean="0">
                <a:effectLst/>
                <a:latin typeface="Arial" panose="020B0604020202020204" pitchFamily="34" charset="0"/>
              </a:rPr>
              <a:t>2</a:t>
            </a:r>
            <a:r>
              <a:rPr lang="en-US" sz="2400" smtClean="0">
                <a:effectLst/>
                <a:latin typeface="Arial" panose="020B0604020202020204" pitchFamily="34" charset="0"/>
              </a:rPr>
              <a:t>O</a:t>
            </a:r>
            <a:r>
              <a:rPr lang="en-US" sz="2400" baseline="-25000" smtClean="0">
                <a:effectLst/>
                <a:latin typeface="Arial" panose="020B0604020202020204" pitchFamily="34" charset="0"/>
              </a:rPr>
              <a:t>8</a:t>
            </a:r>
            <a:r>
              <a:rPr lang="en-US" sz="2400" baseline="30000" smtClean="0">
                <a:effectLst/>
                <a:latin typeface="Arial" panose="020B0604020202020204" pitchFamily="34" charset="0"/>
              </a:rPr>
              <a:t>2</a:t>
            </a:r>
            <a:r>
              <a:rPr lang="en-US" sz="2400" baseline="300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400" smtClean="0">
                <a:effectLst/>
                <a:latin typeface="Arial" panose="020B0604020202020204" pitchFamily="34" charset="0"/>
              </a:rPr>
              <a:t>  S(</a:t>
            </a:r>
            <a:r>
              <a:rPr lang="it-IT" sz="2400" b="0" smtClean="0">
                <a:effectLst/>
                <a:latin typeface="Arial" panose="020B0604020202020204" pitchFamily="34" charset="0"/>
              </a:rPr>
              <a:t>VII</a:t>
            </a:r>
            <a:r>
              <a:rPr lang="en-US" sz="2400" smtClean="0">
                <a:effectLst/>
                <a:latin typeface="Arial" panose="020B0604020202020204" pitchFamily="34" charset="0"/>
              </a:rPr>
              <a:t>) a ditionito S</a:t>
            </a:r>
            <a:r>
              <a:rPr lang="en-US" sz="2400" baseline="-25000" smtClean="0">
                <a:effectLst/>
                <a:latin typeface="Arial" panose="020B0604020202020204" pitchFamily="34" charset="0"/>
              </a:rPr>
              <a:t>2</a:t>
            </a:r>
            <a:r>
              <a:rPr lang="en-US" sz="2400" smtClean="0">
                <a:effectLst/>
                <a:latin typeface="Arial" panose="020B0604020202020204" pitchFamily="34" charset="0"/>
              </a:rPr>
              <a:t>O</a:t>
            </a:r>
            <a:r>
              <a:rPr lang="en-US" sz="2400" baseline="-25000" smtClean="0">
                <a:effectLst/>
                <a:latin typeface="Arial" panose="020B0604020202020204" pitchFamily="34" charset="0"/>
              </a:rPr>
              <a:t>4</a:t>
            </a:r>
            <a:r>
              <a:rPr lang="en-US" sz="2400" baseline="30000" smtClean="0">
                <a:effectLst/>
                <a:latin typeface="Arial" panose="020B0604020202020204" pitchFamily="34" charset="0"/>
              </a:rPr>
              <a:t>2</a:t>
            </a:r>
            <a:r>
              <a:rPr lang="en-US" sz="2400" baseline="300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400" smtClean="0">
                <a:effectLst/>
                <a:latin typeface="Arial" panose="020B0604020202020204" pitchFamily="34" charset="0"/>
              </a:rPr>
              <a:t>  S(</a:t>
            </a:r>
            <a:r>
              <a:rPr lang="it-IT" sz="2400" b="0" smtClean="0">
                <a:effectLst/>
                <a:latin typeface="Arial" panose="020B0604020202020204" pitchFamily="34" charset="0"/>
              </a:rPr>
              <a:t>III</a:t>
            </a:r>
            <a:r>
              <a:rPr lang="en-US" sz="2400" smtClean="0">
                <a:effectLst/>
                <a:latin typeface="Arial" panose="020B0604020202020204" pitchFamily="34" charset="0"/>
              </a:rPr>
              <a:t>)</a:t>
            </a:r>
            <a:r>
              <a:rPr lang="it-IT" sz="2400" smtClean="0">
                <a:effectLst/>
                <a:latin typeface="Arial" panose="020B0604020202020204" pitchFamily="34" charset="0"/>
              </a:rPr>
              <a:t/>
            </a:r>
            <a:br>
              <a:rPr lang="it-IT" sz="2400" smtClean="0">
                <a:effectLst/>
                <a:latin typeface="Arial" panose="020B0604020202020204" pitchFamily="34" charset="0"/>
              </a:rPr>
            </a:br>
            <a:endParaRPr lang="en-US" sz="240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73225"/>
            <a:ext cx="8820150" cy="4995863"/>
          </a:xfrm>
        </p:spPr>
        <p:txBody>
          <a:bodyPr/>
          <a:lstStyle/>
          <a:p>
            <a:pPr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rgbClr val="00279F"/>
                </a:solidFill>
              </a:rPr>
              <a:t>		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I</a:t>
            </a:r>
            <a:r>
              <a:rPr lang="en-US" sz="32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-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  +  S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8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-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00279F"/>
                </a:solidFill>
                <a:latin typeface="Wingdings 3" panose="05040102010807070707" pitchFamily="18" charset="2"/>
              </a:rPr>
              <a:t>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   I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  +  S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-</a:t>
            </a:r>
            <a:endParaRPr lang="en-US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900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semireaz. ossidazione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      	  </a:t>
            </a:r>
            <a:r>
              <a:rPr lang="en-US" b="0" smtClean="0">
                <a:solidFill>
                  <a:srgbClr val="FC0128"/>
                </a:solidFill>
                <a:latin typeface="Arial" panose="020B0604020202020204" pitchFamily="34" charset="0"/>
              </a:rPr>
              <a:t>I</a:t>
            </a:r>
            <a:r>
              <a:rPr lang="en-US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b="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FC0128"/>
                </a:solidFill>
                <a:latin typeface="Wingdings 3" panose="05040102010807070707" pitchFamily="18" charset="2"/>
              </a:rPr>
              <a:t></a:t>
            </a:r>
            <a:r>
              <a:rPr lang="en-US" b="0" smtClean="0">
                <a:solidFill>
                  <a:srgbClr val="FC0128"/>
                </a:solidFill>
                <a:latin typeface="Arial" panose="020B0604020202020204" pitchFamily="34" charset="0"/>
              </a:rPr>
              <a:t> I</a:t>
            </a:r>
            <a:r>
              <a:rPr lang="en-US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                        </a:t>
            </a:r>
            <a:r>
              <a:rPr lang="en-US" sz="2000" b="0" smtClean="0">
                <a:solidFill>
                  <a:srgbClr val="FC0128"/>
                </a:solidFill>
                <a:latin typeface="Arial" panose="020B0604020202020204" pitchFamily="34" charset="0"/>
              </a:rPr>
              <a:t>(ox)</a:t>
            </a:r>
            <a:endParaRPr lang="en-US" sz="2000" b="0" baseline="-25000" smtClean="0">
              <a:solidFill>
                <a:srgbClr val="FC0128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semireaz.  riduzione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	     </a:t>
            </a:r>
            <a:r>
              <a:rPr lang="en-US" b="0" smtClean="0">
                <a:solidFill>
                  <a:srgbClr val="0066FF"/>
                </a:solidFill>
                <a:latin typeface="Arial" panose="020B0604020202020204" pitchFamily="34" charset="0"/>
              </a:rPr>
              <a:t>S</a:t>
            </a:r>
            <a:r>
              <a:rPr lang="en-US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8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0066FF"/>
                </a:solidFill>
                <a:latin typeface="Wingdings 3" panose="05040102010807070707" pitchFamily="18" charset="2"/>
              </a:rPr>
              <a:t></a:t>
            </a:r>
            <a:r>
              <a:rPr lang="en-US" b="0" smtClean="0">
                <a:solidFill>
                  <a:srgbClr val="0066FF"/>
                </a:solidFill>
                <a:latin typeface="Arial" panose="020B0604020202020204" pitchFamily="34" charset="0"/>
              </a:rPr>
              <a:t> S</a:t>
            </a:r>
            <a:r>
              <a:rPr lang="en-US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          </a:t>
            </a:r>
            <a:r>
              <a:rPr lang="en-US" sz="2000" b="0" smtClean="0">
                <a:solidFill>
                  <a:srgbClr val="0066FF"/>
                </a:solidFill>
                <a:latin typeface="Arial" panose="020B0604020202020204" pitchFamily="34" charset="0"/>
              </a:rPr>
              <a:t>(red)</a:t>
            </a:r>
            <a:endParaRPr lang="en-US" sz="2000" b="0" baseline="30000" smtClean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1800" b="0" smtClean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Bil. di massa e di carica: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	                I</a:t>
            </a:r>
            <a:r>
              <a:rPr lang="en-US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FC0128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 I</a:t>
            </a:r>
            <a:r>
              <a:rPr lang="en-US" sz="18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                            (ox)         </a:t>
            </a: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Bil di massa e  di carica: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	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                         S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8 </a:t>
            </a:r>
            <a:r>
              <a:rPr lang="en-US" sz="1800" b="0" baseline="4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4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0066FF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S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4</a:t>
            </a:r>
            <a:r>
              <a:rPr lang="en-US" sz="1800" b="0" baseline="4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4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                 (red)</a:t>
            </a:r>
          </a:p>
          <a:p>
            <a:pPr>
              <a:defRPr/>
            </a:pPr>
            <a:endParaRPr lang="en-US" sz="1800" b="0" smtClean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Moltiplicare (ox)  per  4: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    	           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8I</a:t>
            </a:r>
            <a:r>
              <a:rPr lang="en-US" sz="2000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FC0128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4 I</a:t>
            </a:r>
            <a:r>
              <a:rPr lang="en-US" sz="18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+ 8e</a:t>
            </a:r>
            <a:r>
              <a:rPr lang="en-US" sz="2000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                                         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(ox) </a:t>
            </a:r>
            <a:endParaRPr lang="en-US" sz="1800" b="0" baseline="30000" smtClean="0">
              <a:solidFill>
                <a:srgbClr val="FC0128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                  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	             	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8I</a:t>
            </a:r>
            <a:r>
              <a:rPr lang="en-US" sz="2000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FC0128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4 I</a:t>
            </a:r>
            <a:r>
              <a:rPr lang="en-US" sz="18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  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+ 8e</a:t>
            </a:r>
            <a:r>
              <a:rPr lang="en-US" sz="2000" b="0" baseline="30000" smtClean="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endParaRPr lang="en-US" sz="1800" b="0" smtClean="0">
              <a:solidFill>
                <a:srgbClr val="FC0128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			            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8e</a:t>
            </a:r>
            <a:r>
              <a:rPr lang="en-US" sz="2000" b="0" baseline="3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+  8H</a:t>
            </a:r>
            <a:r>
              <a:rPr lang="en-US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+</a:t>
            </a:r>
            <a:r>
              <a:rPr lang="en-US" sz="1800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 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+  S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8</a:t>
            </a:r>
            <a:r>
              <a:rPr lang="en-US" sz="1800" b="0" baseline="4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4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  <a:r>
              <a:rPr lang="en-US" sz="2000" b="0" smtClean="0">
                <a:solidFill>
                  <a:srgbClr val="0066FF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S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4</a:t>
            </a:r>
            <a:r>
              <a:rPr lang="en-US" sz="1800" b="0" baseline="40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4000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30000" smtClean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 + 4H</a:t>
            </a:r>
            <a:r>
              <a:rPr lang="en-US" sz="1800" b="0" baseline="-25000" smtClean="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66FF"/>
                </a:solidFill>
                <a:latin typeface="Arial" panose="020B0604020202020204" pitchFamily="34" charset="0"/>
              </a:rPr>
              <a:t>O</a:t>
            </a:r>
          </a:p>
          <a:p>
            <a:pPr>
              <a:defRPr/>
            </a:pPr>
            <a:endParaRPr lang="en-US" sz="1800" b="0" smtClean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627313" y="6021388"/>
            <a:ext cx="525621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5580063" y="5157788"/>
            <a:ext cx="465137" cy="327025"/>
          </a:xfrm>
          <a:prstGeom prst="line">
            <a:avLst/>
          </a:prstGeom>
          <a:noFill/>
          <a:ln w="25400">
            <a:solidFill>
              <a:srgbClr val="712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3492500" y="5516563"/>
            <a:ext cx="381000" cy="284162"/>
          </a:xfrm>
          <a:prstGeom prst="line">
            <a:avLst/>
          </a:prstGeom>
          <a:noFill/>
          <a:ln w="25400">
            <a:solidFill>
              <a:srgbClr val="712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627313" y="14128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1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555875" y="5084763"/>
            <a:ext cx="5903913" cy="158432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95288" y="5300663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Sommare (ox) &amp; (red):</a:t>
            </a:r>
            <a:endParaRPr lang="it-IT" sz="1600" b="0">
              <a:solidFill>
                <a:srgbClr val="00279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700338" y="6165850"/>
            <a:ext cx="568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8I</a:t>
            </a:r>
            <a:r>
              <a:rPr lang="en-US" b="0" baseline="3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  8H</a:t>
            </a:r>
            <a:r>
              <a:rPr lang="en-US" sz="2800" b="0" baseline="3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b="0" baseline="3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S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</a:t>
            </a:r>
            <a:r>
              <a:rPr lang="en-US" sz="2000" b="0" baseline="4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b="0" baseline="3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3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anose="05040102010807070707" pitchFamily="18" charset="2"/>
              </a:rPr>
              <a:t>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4 I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    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  S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en-US" sz="2000" b="0" baseline="4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aseline="40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+ 4H</a:t>
            </a:r>
            <a:r>
              <a:rPr lang="en-US" sz="2000" b="0" baseline="-2500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="0">
                <a:solidFill>
                  <a:srgbClr val="712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508625" y="3429000"/>
            <a:ext cx="78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+ 2 e</a:t>
            </a:r>
            <a:r>
              <a:rPr lang="en-US" sz="18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−</a:t>
            </a:r>
            <a:endParaRPr lang="it-IT" sz="1800" b="0" baseline="300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127375" y="38036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8e</a:t>
            </a:r>
            <a:r>
              <a:rPr lang="en-US" sz="18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−</a:t>
            </a:r>
            <a:r>
              <a:rPr lang="en-US" sz="1800" b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</a:t>
            </a:r>
            <a:endParaRPr lang="it-IT" sz="1800" b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157913" y="3789363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+ 4H</a:t>
            </a:r>
            <a:r>
              <a:rPr lang="en-US" sz="1800" b="0" baseline="-25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800" b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it-IT" sz="1800" b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686175" y="3789363"/>
            <a:ext cx="814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8H</a:t>
            </a:r>
            <a:r>
              <a:rPr lang="en-US" b="0" baseline="30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1800" b="0" baseline="30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n-US" sz="1800" b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endParaRPr lang="it-IT" sz="1800" b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332288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endParaRPr lang="it-IT" sz="1800" b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348038" y="14128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+7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859338" y="14128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0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580063" y="1412875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+3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8172450" y="342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effectLst>
                  <a:outerShdw blurRad="38100" dist="38100" dir="2700000" algn="tl">
                    <a:srgbClr val="C0C0C0"/>
                  </a:outerShdw>
                </a:effectLst>
              </a:rPr>
              <a:t>x4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8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 animBg="1"/>
      <p:bldP spid="26634" grpId="0"/>
      <p:bldP spid="26636" grpId="0"/>
      <p:bldP spid="26637" grpId="0"/>
      <p:bldP spid="26638" grpId="0"/>
      <p:bldP spid="26640" grpId="0"/>
      <p:bldP spid="26642" grpId="0"/>
      <p:bldP spid="26644" grpId="0"/>
      <p:bldP spid="26645" grpId="0"/>
      <p:bldP spid="26646" grpId="0"/>
      <p:bldP spid="26647" grpId="0"/>
      <p:bldP spid="266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63500"/>
            <a:ext cx="8615362" cy="995363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panose="020B0604020202020204" pitchFamily="34" charset="0"/>
              </a:rPr>
              <a:t>Bilanciamento con il metodo delle semireazioni.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b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</a:rPr>
              <a:t>Soluzioni acquose: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r>
              <a:rPr lang="en-US" smtClean="0">
                <a:solidFill>
                  <a:srgbClr val="CC0000"/>
                </a:solidFill>
                <a:latin typeface="Arial" panose="020B0604020202020204" pitchFamily="34" charset="0"/>
              </a:rPr>
              <a:t>condizioni basiche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91525" cy="52562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Steps 1-5 identici al caso di condizioni acide:</a:t>
            </a: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1.  Individuare le specie che vengono ridotte e ossidate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2.  Scrivere le due semireazioni.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3.  Bilanciare le semireazioni trascurando H &amp; O.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  Bilanciare:  atomi di O con H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  Bilanciare:  atomi di H con H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  Bilanciare:  cariche con e</a:t>
            </a:r>
            <a:r>
              <a:rPr lang="en-US" sz="2000" b="0" baseline="3000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4.  Moltiplicare le semireazioni per coefficienti tali da produrre lo stesso  numero di elettroni nelle due semireazioni. 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5.  Sommare le due semireazioni (gli elettroni </a:t>
            </a:r>
            <a:r>
              <a:rPr lang="en-US" sz="2000" b="0" i="1" smtClean="0">
                <a:solidFill>
                  <a:srgbClr val="00279F"/>
                </a:solidFill>
                <a:latin typeface="Arial" panose="020B0604020202020204" pitchFamily="34" charset="0"/>
              </a:rPr>
              <a:t>devono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scomparire).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6.  Eliminare gli ioni H</a:t>
            </a:r>
            <a:r>
              <a:rPr lang="en-US" sz="2000" b="0" baseline="30000" smtClean="0">
                <a:solidFill>
                  <a:srgbClr val="712000"/>
                </a:solidFill>
                <a:latin typeface="Arial" panose="020B0604020202020204" pitchFamily="34" charset="0"/>
              </a:rPr>
              <a:t>+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aggiungendo quantità uguali di OH</a:t>
            </a:r>
            <a:r>
              <a:rPr lang="en-US" b="0" baseline="3000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a dx. e a sx. </a:t>
            </a:r>
            <a:endParaRPr lang="en-US" b="0" baseline="30000" smtClean="0">
              <a:solidFill>
                <a:srgbClr val="712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                            </a:t>
            </a:r>
            <a:r>
              <a:rPr lang="en-US" sz="2000" b="0" smtClean="0">
                <a:solidFill>
                  <a:srgbClr val="712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 n </a:t>
            </a:r>
            <a:r>
              <a:rPr lang="en-US" sz="2000" smtClean="0">
                <a:solidFill>
                  <a:srgbClr val="00279F"/>
                </a:solidFill>
                <a:latin typeface="Arial" panose="020B0604020202020204" pitchFamily="34" charset="0"/>
              </a:rPr>
              <a:t>H</a:t>
            </a:r>
            <a:r>
              <a:rPr lang="en-US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                n OH</a:t>
            </a:r>
            <a:r>
              <a:rPr lang="en-US" b="0" baseline="3000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712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n  </a:t>
            </a:r>
            <a:r>
              <a:rPr lang="en-US" sz="2000" smtClean="0">
                <a:solidFill>
                  <a:srgbClr val="00279F"/>
                </a:solidFill>
                <a:latin typeface="Arial" panose="020B0604020202020204" pitchFamily="34" charset="0"/>
              </a:rPr>
              <a:t>H</a:t>
            </a:r>
            <a:r>
              <a:rPr lang="en-US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+ n OH</a:t>
            </a:r>
            <a:r>
              <a:rPr lang="en-US" b="0" baseline="3000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                n OH</a:t>
            </a:r>
            <a:r>
              <a:rPr lang="en-US" b="0" baseline="3000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712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  n  H</a:t>
            </a:r>
            <a:r>
              <a:rPr lang="en-US" sz="1800" b="0" baseline="-25000" smtClean="0">
                <a:solidFill>
                  <a:srgbClr val="712000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O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sz="2000" b="0" smtClean="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5080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Esempio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85900"/>
            <a:ext cx="8308975" cy="5256213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		 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H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 (aq)   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+  Cr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7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(aq )    </a:t>
            </a:r>
            <a:r>
              <a:rPr lang="en-US" b="0" smtClean="0">
                <a:solidFill>
                  <a:srgbClr val="00279F"/>
                </a:solidFill>
                <a:latin typeface="Wingdings 3" panose="05040102010807070707" pitchFamily="18" charset="2"/>
              </a:rPr>
              <a:t>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    Cr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3+ 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(aq)</a:t>
            </a:r>
            <a:r>
              <a:rPr lang="en-US" b="0" smtClean="0">
                <a:solidFill>
                  <a:srgbClr val="00279F"/>
                </a:solidFill>
                <a:latin typeface="Arial" panose="020B0604020202020204" pitchFamily="34" charset="0"/>
              </a:rPr>
              <a:t>  +  O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 (g)</a:t>
            </a:r>
            <a:endParaRPr lang="en-US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900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b="0" smtClean="0">
                <a:solidFill>
                  <a:srgbClr val="3366FF"/>
                </a:solidFill>
                <a:latin typeface="Arial" panose="020B0604020202020204" pitchFamily="34" charset="0"/>
              </a:rPr>
              <a:t>Rid:</a:t>
            </a:r>
            <a:r>
              <a:rPr lang="en-US" sz="2000" b="0" smtClean="0">
                <a:solidFill>
                  <a:srgbClr val="3366FF"/>
                </a:solidFill>
                <a:latin typeface="Arial" panose="020B0604020202020204" pitchFamily="34" charset="0"/>
              </a:rPr>
              <a:t>                                   Cr</a:t>
            </a:r>
            <a:r>
              <a:rPr lang="en-US" sz="2000" b="0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3366FF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7</a:t>
            </a:r>
            <a:r>
              <a:rPr lang="en-US" sz="2000" b="0" baseline="3000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3000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(aq)  </a:t>
            </a:r>
            <a:r>
              <a:rPr lang="en-US" sz="2000" b="0" smtClean="0">
                <a:solidFill>
                  <a:srgbClr val="3366FF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smtClean="0">
                <a:solidFill>
                  <a:srgbClr val="3366FF"/>
                </a:solidFill>
                <a:latin typeface="Arial" panose="020B0604020202020204" pitchFamily="34" charset="0"/>
              </a:rPr>
              <a:t>      Cr</a:t>
            </a:r>
            <a:r>
              <a:rPr lang="en-US" sz="2000" b="0" baseline="30000" smtClean="0">
                <a:solidFill>
                  <a:srgbClr val="3366FF"/>
                </a:solidFill>
                <a:latin typeface="Arial" panose="020B0604020202020204" pitchFamily="34" charset="0"/>
              </a:rPr>
              <a:t>3+</a:t>
            </a:r>
            <a:r>
              <a:rPr lang="en-US" b="0" baseline="30000" smtClean="0">
                <a:solidFill>
                  <a:srgbClr val="3366FF"/>
                </a:solidFill>
                <a:latin typeface="Arial" panose="020B0604020202020204" pitchFamily="34" charset="0"/>
              </a:rPr>
              <a:t>  </a:t>
            </a:r>
            <a:r>
              <a:rPr lang="en-US" b="0" smtClean="0">
                <a:solidFill>
                  <a:srgbClr val="3366FF"/>
                </a:solidFill>
                <a:latin typeface="Arial" panose="020B0604020202020204" pitchFamily="34" charset="0"/>
              </a:rPr>
              <a:t> </a:t>
            </a:r>
            <a:endParaRPr lang="en-US" sz="2800" b="0" baseline="-25000" smtClean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b="0" smtClean="0">
                <a:solidFill>
                  <a:srgbClr val="FC0128"/>
                </a:solidFill>
                <a:latin typeface="Arial" panose="020B0604020202020204" pitchFamily="34" charset="0"/>
              </a:rPr>
              <a:t>Ox:</a:t>
            </a:r>
            <a:r>
              <a:rPr lang="en-US" sz="1800" b="0" smtClean="0">
                <a:solidFill>
                  <a:srgbClr val="FC0128"/>
                </a:solidFill>
                <a:latin typeface="Arial" panose="020B0604020202020204" pitchFamily="34" charset="0"/>
              </a:rPr>
              <a:t> 	                         </a:t>
            </a:r>
            <a:r>
              <a:rPr lang="en-US" sz="2000" b="0" smtClean="0">
                <a:solidFill>
                  <a:srgbClr val="FC0128"/>
                </a:solidFill>
                <a:latin typeface="Arial" panose="020B0604020202020204" pitchFamily="34" charset="0"/>
              </a:rPr>
              <a:t>H</a:t>
            </a:r>
            <a:r>
              <a:rPr lang="en-US" sz="20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FC0128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  (aq)   </a:t>
            </a:r>
            <a:r>
              <a:rPr lang="en-US" b="0" smtClean="0">
                <a:solidFill>
                  <a:srgbClr val="FC0128"/>
                </a:solidFill>
                <a:latin typeface="Wingdings 3" panose="05040102010807070707" pitchFamily="18" charset="2"/>
              </a:rPr>
              <a:t></a:t>
            </a:r>
            <a:r>
              <a:rPr lang="en-US" b="0" smtClean="0">
                <a:solidFill>
                  <a:srgbClr val="FC0128"/>
                </a:solidFill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FC0128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smtClean="0">
                <a:solidFill>
                  <a:srgbClr val="FC0128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FC0128"/>
                </a:solidFill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0066FF"/>
                </a:solidFill>
                <a:latin typeface="Arial" panose="020B0604020202020204" pitchFamily="34" charset="0"/>
              </a:rPr>
              <a:t>   </a:t>
            </a:r>
            <a:endParaRPr lang="en-US" sz="2800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1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		    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9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2000" b="0" smtClean="0">
                <a:solidFill>
                  <a:srgbClr val="712000"/>
                </a:solidFill>
                <a:latin typeface="Arial" panose="020B0604020202020204" pitchFamily="34" charset="0"/>
              </a:rPr>
              <a:t> </a:t>
            </a:r>
            <a:endParaRPr lang="en-US" sz="2000" b="0" smtClean="0"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2000" b="0" baseline="3000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2000" b="0" smtClean="0">
                <a:latin typeface="Arial" panose="020B0604020202020204" pitchFamily="34" charset="0"/>
              </a:rPr>
              <a:t>        </a:t>
            </a:r>
            <a:r>
              <a:rPr lang="en-US" sz="2000" b="0" smtClean="0">
                <a:solidFill>
                  <a:srgbClr val="500093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524750" y="33575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x3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692275" y="2708275"/>
            <a:ext cx="647700" cy="503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076825" y="27813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endParaRPr lang="it-IT" sz="2000" b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5940425" y="27813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+ 7 H</a:t>
            </a:r>
            <a:r>
              <a:rPr lang="en-US" sz="2000" b="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it-IT" sz="2000" b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2484438" y="2781300"/>
            <a:ext cx="98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14H</a:t>
            </a:r>
            <a:r>
              <a:rPr lang="en-US" sz="20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</a:t>
            </a: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endParaRPr lang="it-IT" sz="2000" b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1692275" y="27813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6e</a:t>
            </a:r>
            <a:r>
              <a:rPr lang="en-US" sz="28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</a:t>
            </a:r>
            <a:endParaRPr lang="it-IT" sz="2000" b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5003800" y="3392488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2H</a:t>
            </a:r>
            <a:r>
              <a:rPr lang="en-US" sz="20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endParaRPr lang="it-IT" sz="2000" b="0" baseline="300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6011863" y="3392488"/>
            <a:ext cx="92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 2e</a:t>
            </a:r>
            <a:r>
              <a:rPr lang="en-US" sz="2000" b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endParaRPr lang="it-IT" sz="2000" b="0" baseline="300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6300788" y="3357563"/>
            <a:ext cx="647700" cy="503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1520825" y="1363663"/>
            <a:ext cx="53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712000"/>
                </a:solidFill>
                <a:latin typeface="Arial" panose="020B0604020202020204" pitchFamily="34" charset="0"/>
              </a:rPr>
              <a:t>   -1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2987675" y="1363663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712000"/>
                </a:solidFill>
                <a:latin typeface="Arial" panose="020B0604020202020204" pitchFamily="34" charset="0"/>
              </a:rPr>
              <a:t>+6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5364163" y="1363663"/>
            <a:ext cx="47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712000"/>
                </a:solidFill>
                <a:latin typeface="Arial" panose="020B0604020202020204" pitchFamily="34" charset="0"/>
              </a:rPr>
              <a:t>+3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6804025" y="1363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712000"/>
                </a:solidFill>
                <a:latin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 animBg="1"/>
      <p:bldP spid="45068" grpId="0"/>
      <p:bldP spid="45069" grpId="0"/>
      <p:bldP spid="45070" grpId="0"/>
      <p:bldP spid="45071" grpId="0"/>
      <p:bldP spid="45072" grpId="0"/>
      <p:bldP spid="45073" grpId="0"/>
      <p:bldP spid="45074" grpId="0" animBg="1"/>
      <p:bldP spid="45075" grpId="0"/>
      <p:bldP spid="45076" grpId="0"/>
      <p:bldP spid="45077" grpId="0"/>
      <p:bldP spid="450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5080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Esempio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85900"/>
            <a:ext cx="8308975" cy="5256213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		 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H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 (</a:t>
            </a:r>
            <a:r>
              <a:rPr lang="en-US" b="0" baseline="-2500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aq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)   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+  Cr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7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(</a:t>
            </a:r>
            <a:r>
              <a:rPr lang="en-US" b="0" baseline="-2500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aq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 )    </a:t>
            </a:r>
            <a:r>
              <a:rPr lang="en-US" b="0" dirty="0" smtClean="0">
                <a:solidFill>
                  <a:srgbClr val="00279F"/>
                </a:solidFill>
                <a:latin typeface="Wingdings 3" panose="05040102010807070707" pitchFamily="18" charset="2"/>
              </a:rPr>
              <a:t>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 Cr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3+ 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(</a:t>
            </a:r>
            <a:r>
              <a:rPr lang="en-US" b="0" baseline="-2500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aq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)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+  O</a:t>
            </a:r>
            <a:r>
              <a:rPr lang="en-US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 (g)</a:t>
            </a:r>
            <a:endParaRPr lang="en-US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9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20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b="0" dirty="0" smtClean="0">
                <a:solidFill>
                  <a:srgbClr val="3366FF"/>
                </a:solidFill>
                <a:latin typeface="Arial" panose="020B0604020202020204" pitchFamily="34" charset="0"/>
              </a:rPr>
              <a:t>Rid:</a:t>
            </a:r>
            <a:r>
              <a:rPr lang="en-US" sz="2000" b="0" dirty="0" smtClean="0">
                <a:solidFill>
                  <a:srgbClr val="3366FF"/>
                </a:solidFill>
                <a:latin typeface="Arial" panose="020B0604020202020204" pitchFamily="34" charset="0"/>
              </a:rPr>
              <a:t>                                   Cr</a:t>
            </a:r>
            <a:r>
              <a:rPr lang="en-US" sz="2000" b="0" baseline="-25000" dirty="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3366FF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solidFill>
                  <a:srgbClr val="3366FF"/>
                </a:solidFill>
                <a:latin typeface="Arial" panose="020B0604020202020204" pitchFamily="34" charset="0"/>
              </a:rPr>
              <a:t>7</a:t>
            </a:r>
            <a:r>
              <a:rPr lang="en-US" sz="2000" b="0" baseline="30000" dirty="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30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-25000" dirty="0" smtClean="0">
                <a:solidFill>
                  <a:srgbClr val="3366FF"/>
                </a:solidFill>
                <a:latin typeface="Arial" panose="020B0604020202020204" pitchFamily="34" charset="0"/>
              </a:rPr>
              <a:t>(</a:t>
            </a:r>
            <a:r>
              <a:rPr lang="en-US" sz="2000" b="0" baseline="-25000" dirty="0" err="1" smtClean="0">
                <a:solidFill>
                  <a:srgbClr val="3366FF"/>
                </a:solidFill>
                <a:latin typeface="Arial" panose="020B0604020202020204" pitchFamily="34" charset="0"/>
              </a:rPr>
              <a:t>aq</a:t>
            </a:r>
            <a:r>
              <a:rPr lang="en-US" sz="2000" b="0" baseline="-25000" dirty="0" smtClean="0">
                <a:solidFill>
                  <a:srgbClr val="3366FF"/>
                </a:solidFill>
                <a:latin typeface="Arial" panose="020B0604020202020204" pitchFamily="34" charset="0"/>
              </a:rPr>
              <a:t>)  </a:t>
            </a:r>
            <a:r>
              <a:rPr lang="en-US" sz="2000" b="0" dirty="0" smtClean="0">
                <a:solidFill>
                  <a:srgbClr val="3366FF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dirty="0" smtClean="0">
                <a:solidFill>
                  <a:srgbClr val="3366FF"/>
                </a:solidFill>
                <a:latin typeface="Arial" panose="020B0604020202020204" pitchFamily="34" charset="0"/>
              </a:rPr>
              <a:t>      Cr</a:t>
            </a:r>
            <a:r>
              <a:rPr lang="en-US" sz="2000" b="0" baseline="30000" dirty="0" smtClean="0">
                <a:solidFill>
                  <a:srgbClr val="3366FF"/>
                </a:solidFill>
                <a:latin typeface="Arial" panose="020B0604020202020204" pitchFamily="34" charset="0"/>
              </a:rPr>
              <a:t>3+</a:t>
            </a:r>
            <a:r>
              <a:rPr lang="en-US" b="0" baseline="30000" dirty="0" smtClean="0">
                <a:solidFill>
                  <a:srgbClr val="3366FF"/>
                </a:solidFill>
                <a:latin typeface="Arial" panose="020B0604020202020204" pitchFamily="34" charset="0"/>
              </a:rPr>
              <a:t>  </a:t>
            </a:r>
            <a:r>
              <a:rPr lang="en-US" b="0" dirty="0" smtClean="0">
                <a:solidFill>
                  <a:srgbClr val="3366FF"/>
                </a:solidFill>
                <a:latin typeface="Arial" panose="020B0604020202020204" pitchFamily="34" charset="0"/>
              </a:rPr>
              <a:t> </a:t>
            </a:r>
            <a:endParaRPr lang="en-US" sz="2800" b="0" baseline="-25000" dirty="0" smtClean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Ox:</a:t>
            </a:r>
            <a:r>
              <a:rPr lang="en-US" sz="18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 	                        3 </a:t>
            </a:r>
            <a:r>
              <a:rPr lang="en-US" sz="20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H</a:t>
            </a:r>
            <a:r>
              <a:rPr lang="en-US" sz="2000" b="0" baseline="-25000" dirty="0" smtClean="0">
                <a:solidFill>
                  <a:srgbClr val="FC0128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solidFill>
                  <a:srgbClr val="FC0128"/>
                </a:solidFill>
                <a:latin typeface="Arial" panose="020B0604020202020204" pitchFamily="34" charset="0"/>
              </a:rPr>
              <a:t>2  (</a:t>
            </a:r>
            <a:r>
              <a:rPr lang="en-US" sz="2000" b="0" baseline="-25000" dirty="0" err="1" smtClean="0">
                <a:solidFill>
                  <a:srgbClr val="FC0128"/>
                </a:solidFill>
                <a:latin typeface="Arial" panose="020B0604020202020204" pitchFamily="34" charset="0"/>
              </a:rPr>
              <a:t>aq</a:t>
            </a:r>
            <a:r>
              <a:rPr lang="en-US" sz="2000" b="0" baseline="-25000" dirty="0" smtClean="0">
                <a:solidFill>
                  <a:srgbClr val="FC0128"/>
                </a:solidFill>
                <a:latin typeface="Arial" panose="020B0604020202020204" pitchFamily="34" charset="0"/>
              </a:rPr>
              <a:t>)   </a:t>
            </a:r>
            <a:r>
              <a:rPr lang="en-US" b="0" dirty="0" smtClean="0">
                <a:solidFill>
                  <a:srgbClr val="FC0128"/>
                </a:solidFill>
                <a:latin typeface="Wingdings 3" panose="05040102010807070707" pitchFamily="18" charset="2"/>
              </a:rPr>
              <a:t></a:t>
            </a:r>
            <a:r>
              <a:rPr lang="en-US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   </a:t>
            </a:r>
            <a:r>
              <a:rPr lang="en-US" sz="20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3</a:t>
            </a:r>
            <a:r>
              <a:rPr lang="en-US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sz="20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solidFill>
                  <a:srgbClr val="FC0128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FC0128"/>
                </a:solidFill>
                <a:latin typeface="Arial" panose="020B0604020202020204" pitchFamily="34" charset="0"/>
              </a:rPr>
              <a:t>   </a:t>
            </a:r>
            <a:r>
              <a:rPr lang="en-US" sz="2000" b="0" dirty="0" smtClean="0">
                <a:solidFill>
                  <a:srgbClr val="0066FF"/>
                </a:solidFill>
                <a:latin typeface="Arial" panose="020B0604020202020204" pitchFamily="34" charset="0"/>
              </a:rPr>
              <a:t>   </a:t>
            </a:r>
            <a:endParaRPr lang="en-US" sz="28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10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	    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8 H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+  3H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+  Cr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7</a:t>
            </a:r>
            <a:r>
              <a:rPr lang="en-US" sz="20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b="0" dirty="0" smtClean="0">
                <a:solidFill>
                  <a:srgbClr val="00279F"/>
                </a:solidFill>
                <a:latin typeface="Wingdings 3" panose="05040102010807070707" pitchFamily="18" charset="2"/>
              </a:rPr>
              <a:t></a:t>
            </a:r>
            <a:r>
              <a:rPr lang="en-US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2Cr</a:t>
            </a:r>
            <a:r>
              <a:rPr lang="en-US" sz="20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+  3O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  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+  7H</a:t>
            </a:r>
            <a:r>
              <a:rPr lang="en-US" sz="20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9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2000" b="0" dirty="0" err="1" smtClean="0">
                <a:solidFill>
                  <a:srgbClr val="712000"/>
                </a:solidFill>
                <a:latin typeface="Arial" panose="020B0604020202020204" pitchFamily="34" charset="0"/>
              </a:rPr>
              <a:t>Sommare</a:t>
            </a:r>
            <a:r>
              <a:rPr lang="en-US" sz="2000" b="0" dirty="0" smtClean="0">
                <a:solidFill>
                  <a:srgbClr val="712000"/>
                </a:solidFill>
                <a:latin typeface="Arial" panose="020B0604020202020204" pitchFamily="34" charset="0"/>
              </a:rPr>
              <a:t> 8 OH</a:t>
            </a:r>
            <a:r>
              <a:rPr lang="en-US" sz="2800" b="0" baseline="30000" dirty="0" smtClean="0">
                <a:solidFill>
                  <a:srgbClr val="712000"/>
                </a:solidFill>
                <a:latin typeface="Arial" panose="020B0604020202020204" pitchFamily="34" charset="0"/>
              </a:rPr>
              <a:t>-</a:t>
            </a:r>
            <a:r>
              <a:rPr lang="en-US" sz="2000" b="0" dirty="0" smtClean="0">
                <a:solidFill>
                  <a:srgbClr val="712000"/>
                </a:solidFill>
                <a:latin typeface="Arial" panose="020B0604020202020204" pitchFamily="34" charset="0"/>
              </a:rPr>
              <a:t>:   	          8H</a:t>
            </a:r>
            <a:r>
              <a:rPr lang="en-US" sz="2000" b="0" baseline="-25000" dirty="0" smtClean="0">
                <a:solidFill>
                  <a:srgbClr val="712000"/>
                </a:solidFill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solidFill>
                  <a:srgbClr val="712000"/>
                </a:solidFill>
                <a:latin typeface="Arial" panose="020B0604020202020204" pitchFamily="34" charset="0"/>
              </a:rPr>
              <a:t>O    </a:t>
            </a:r>
            <a:r>
              <a:rPr lang="en-US" sz="2000" b="0" dirty="0" smtClean="0">
                <a:solidFill>
                  <a:srgbClr val="712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b="0" dirty="0" smtClean="0">
                <a:solidFill>
                  <a:srgbClr val="712000"/>
                </a:solidFill>
                <a:latin typeface="Arial" panose="020B0604020202020204" pitchFamily="34" charset="0"/>
              </a:rPr>
              <a:t>   8 OH</a:t>
            </a:r>
            <a:r>
              <a:rPr lang="en-US" sz="2800" b="0" baseline="30000" dirty="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dirty="0" smtClean="0">
                <a:solidFill>
                  <a:srgbClr val="500093"/>
                </a:solidFill>
                <a:latin typeface="Arial" panose="020B0604020202020204" pitchFamily="34" charset="0"/>
              </a:rPr>
              <a:t> </a:t>
            </a:r>
            <a:endParaRPr lang="en-US" sz="2000" b="0" dirty="0" smtClean="0"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endParaRPr lang="en-US" sz="20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40000"/>
              </a:spcBef>
              <a:defRPr/>
            </a:pPr>
            <a:r>
              <a:rPr lang="en-US" sz="2000" b="0" dirty="0" err="1" smtClean="0">
                <a:latin typeface="Arial" panose="020B0604020202020204" pitchFamily="34" charset="0"/>
              </a:rPr>
              <a:t>Risultato</a:t>
            </a:r>
            <a:r>
              <a:rPr lang="en-US" sz="2000" b="0" dirty="0" smtClean="0">
                <a:latin typeface="Arial" panose="020B0604020202020204" pitchFamily="34" charset="0"/>
              </a:rPr>
              <a:t>:       3H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latin typeface="Arial" panose="020B0604020202020204" pitchFamily="34" charset="0"/>
              </a:rPr>
              <a:t>  +  Cr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latin typeface="Arial" panose="020B0604020202020204" pitchFamily="34" charset="0"/>
              </a:rPr>
              <a:t>O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7</a:t>
            </a:r>
            <a:r>
              <a:rPr lang="en-US" sz="2000" b="0" baseline="30000" dirty="0" smtClean="0">
                <a:latin typeface="Arial" panose="020B0604020202020204" pitchFamily="34" charset="0"/>
              </a:rPr>
              <a:t>2</a:t>
            </a:r>
            <a:r>
              <a:rPr lang="en-US" sz="20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baseline="30000" dirty="0" smtClean="0">
                <a:latin typeface="Arial" panose="020B0604020202020204" pitchFamily="34" charset="0"/>
              </a:rPr>
              <a:t>  </a:t>
            </a:r>
            <a:r>
              <a:rPr lang="en-US" sz="2000" b="0" dirty="0" smtClean="0">
                <a:latin typeface="Arial" panose="020B0604020202020204" pitchFamily="34" charset="0"/>
              </a:rPr>
              <a:t>+  H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2</a:t>
            </a:r>
            <a:r>
              <a:rPr lang="en-US" sz="2000" b="0" dirty="0" smtClean="0">
                <a:latin typeface="Arial" panose="020B0604020202020204" pitchFamily="34" charset="0"/>
              </a:rPr>
              <a:t>O </a:t>
            </a:r>
            <a:r>
              <a:rPr lang="en-US" b="0" dirty="0" smtClean="0">
                <a:latin typeface="Wingdings 3" panose="05040102010807070707" pitchFamily="18" charset="2"/>
              </a:rPr>
              <a:t></a:t>
            </a:r>
            <a:r>
              <a:rPr lang="en-US" b="0" dirty="0" smtClean="0">
                <a:latin typeface="Arial" panose="020B0604020202020204" pitchFamily="34" charset="0"/>
              </a:rPr>
              <a:t> </a:t>
            </a:r>
            <a:r>
              <a:rPr lang="en-US" sz="2000" b="0" dirty="0" smtClean="0">
                <a:latin typeface="Arial" panose="020B0604020202020204" pitchFamily="34" charset="0"/>
              </a:rPr>
              <a:t> 2Cr</a:t>
            </a:r>
            <a:r>
              <a:rPr lang="en-US" sz="2000" b="0" baseline="30000" dirty="0" smtClean="0">
                <a:latin typeface="Arial" panose="020B0604020202020204" pitchFamily="34" charset="0"/>
              </a:rPr>
              <a:t>3</a:t>
            </a:r>
            <a:r>
              <a:rPr lang="en-US" b="0" baseline="20000" dirty="0" smtClean="0">
                <a:latin typeface="Arial" panose="020B0604020202020204" pitchFamily="34" charset="0"/>
              </a:rPr>
              <a:t>+</a:t>
            </a:r>
            <a:r>
              <a:rPr lang="en-US" sz="2000" b="0" dirty="0" smtClean="0">
                <a:latin typeface="Arial" panose="020B0604020202020204" pitchFamily="34" charset="0"/>
              </a:rPr>
              <a:t>+  3O</a:t>
            </a:r>
            <a:r>
              <a:rPr lang="en-US" sz="2000" b="0" baseline="-25000" dirty="0" smtClean="0">
                <a:latin typeface="Arial" panose="020B0604020202020204" pitchFamily="34" charset="0"/>
              </a:rPr>
              <a:t>2 </a:t>
            </a:r>
            <a:r>
              <a:rPr lang="en-US" sz="2000" b="0" baseline="30000" dirty="0" smtClean="0">
                <a:latin typeface="Arial" panose="020B0604020202020204" pitchFamily="34" charset="0"/>
              </a:rPr>
              <a:t> </a:t>
            </a:r>
            <a:r>
              <a:rPr lang="en-US" sz="2000" b="0" dirty="0" smtClean="0">
                <a:latin typeface="Arial" panose="020B0604020202020204" pitchFamily="34" charset="0"/>
              </a:rPr>
              <a:t>+  8 OH</a:t>
            </a:r>
            <a:r>
              <a:rPr lang="en-US" b="0" baseline="30000" dirty="0" smtClean="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dirty="0" smtClean="0">
                <a:solidFill>
                  <a:srgbClr val="500093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692275" y="4005263"/>
            <a:ext cx="5580063" cy="127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1835150" y="5661025"/>
            <a:ext cx="5965825" cy="15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0825" y="1436688"/>
            <a:ext cx="5570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712000"/>
                </a:solidFill>
                <a:latin typeface="Arial" panose="020B0604020202020204" pitchFamily="34" charset="0"/>
              </a:rPr>
              <a:t>   -1                      +6                                   +3                     0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1476375" y="4221163"/>
            <a:ext cx="719138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1692275" y="4222750"/>
            <a:ext cx="287338" cy="358775"/>
          </a:xfrm>
          <a:prstGeom prst="line">
            <a:avLst/>
          </a:prstGeom>
          <a:noFill/>
          <a:ln w="28575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5076825" y="27813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endParaRPr lang="it-IT" sz="2000" b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5940425" y="27813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+ 7 H</a:t>
            </a:r>
            <a:r>
              <a:rPr lang="en-US" sz="2000" b="0" baseline="-2500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it-IT" sz="2000" b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2484438" y="2781300"/>
            <a:ext cx="98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14H</a:t>
            </a:r>
            <a:r>
              <a:rPr lang="en-US" sz="2000" b="0" baseline="3000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</a:t>
            </a: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endParaRPr lang="it-IT" sz="2000" b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1692275" y="27813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6e</a:t>
            </a:r>
            <a:r>
              <a:rPr lang="en-US" sz="2800" b="0" baseline="3000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</a:t>
            </a:r>
            <a:endParaRPr lang="it-IT" sz="2000" b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5334000" y="3392488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6H</a:t>
            </a:r>
            <a:r>
              <a:rPr lang="en-US" sz="2000" b="0" baseline="3000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endParaRPr lang="it-IT" sz="2000" b="0" baseline="3000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6372225" y="3392488"/>
            <a:ext cx="92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  6e</a:t>
            </a:r>
            <a:r>
              <a:rPr lang="en-US" sz="2000" b="0" baseline="3000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endParaRPr lang="it-IT" sz="2000" b="0" baseline="3000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1450"/>
            <a:ext cx="7772400" cy="569913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Esercizi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15988"/>
            <a:ext cx="8237538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panose="020B0604020202020204" pitchFamily="34" charset="0"/>
              </a:rPr>
              <a:t> Bilanciare con il metodo delle semireazioni:</a:t>
            </a: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1.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Cl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2 (g) 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  Cr(OH)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(s)         </a:t>
            </a:r>
            <a:r>
              <a:rPr lang="en-US" sz="2000" smtClean="0">
                <a:solidFill>
                  <a:srgbClr val="CC0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   Cl</a:t>
            </a:r>
            <a:r>
              <a:rPr lang="en-US" sz="2800" b="0" baseline="30000" smtClean="0">
                <a:solidFill>
                  <a:srgbClr val="AD6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CrO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(aq)</a:t>
            </a:r>
            <a:r>
              <a:rPr lang="en-US" sz="18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    </a:t>
            </a:r>
            <a:r>
              <a:rPr lang="en-US" sz="1800" smtClean="0">
                <a:solidFill>
                  <a:srgbClr val="CC0000"/>
                </a:solidFill>
                <a:latin typeface="Arial" panose="020B0604020202020204" pitchFamily="34" charset="0"/>
              </a:rPr>
              <a:t>(c.  basiche)</a:t>
            </a:r>
            <a:r>
              <a:rPr lang="en-US" sz="180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2.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Fe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     MnO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r>
              <a:rPr lang="en-US" sz="2800" b="0" baseline="30000" smtClean="0">
                <a:solidFill>
                  <a:srgbClr val="AD6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    </a:t>
            </a:r>
            <a:r>
              <a:rPr lang="en-US" sz="2000" smtClean="0">
                <a:solidFill>
                  <a:srgbClr val="CC0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    Fe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Mn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</a:t>
            </a:r>
            <a:r>
              <a:rPr lang="en-US" sz="18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      </a:t>
            </a:r>
            <a:r>
              <a:rPr lang="en-US" sz="1800" smtClean="0">
                <a:solidFill>
                  <a:srgbClr val="CC0000"/>
                </a:solidFill>
                <a:latin typeface="Arial" panose="020B0604020202020204" pitchFamily="34" charset="0"/>
              </a:rPr>
              <a:t>(c. acide)</a:t>
            </a:r>
          </a:p>
          <a:p>
            <a:pPr>
              <a:lnSpc>
                <a:spcPct val="90000"/>
              </a:lnSpc>
              <a:defRPr/>
            </a:pPr>
            <a:endParaRPr lang="en-US" sz="1800" smtClean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baseline="-2500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2000" baseline="-25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15988"/>
            <a:ext cx="823753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Arial" panose="020B0604020202020204" pitchFamily="34" charset="0"/>
              </a:rPr>
              <a:t> Bilanciare con il metodo delle semireazioni: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1.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Cl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2 (g) 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  Cr(OH)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(s)         </a:t>
            </a:r>
            <a:r>
              <a:rPr lang="en-US" sz="2000" smtClean="0">
                <a:solidFill>
                  <a:srgbClr val="CC0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   Cl</a:t>
            </a:r>
            <a:r>
              <a:rPr lang="en-US" sz="2800" b="0" baseline="30000" smtClean="0">
                <a:solidFill>
                  <a:srgbClr val="AD6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CrO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(aq)</a:t>
            </a:r>
            <a:r>
              <a:rPr lang="en-US" sz="18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    </a:t>
            </a:r>
            <a:r>
              <a:rPr lang="en-US" sz="1800" smtClean="0">
                <a:solidFill>
                  <a:srgbClr val="CC0000"/>
                </a:solidFill>
                <a:latin typeface="Arial" panose="020B0604020202020204" pitchFamily="34" charset="0"/>
              </a:rPr>
              <a:t>(c.  basiche)</a:t>
            </a:r>
            <a:r>
              <a:rPr lang="en-US" sz="180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panose="020B0604020202020204" pitchFamily="34" charset="0"/>
              </a:rPr>
              <a:t>2.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Fe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     MnO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r>
              <a:rPr lang="en-US" sz="2800" b="0" baseline="30000" smtClean="0">
                <a:solidFill>
                  <a:srgbClr val="AD6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    </a:t>
            </a:r>
            <a:r>
              <a:rPr lang="en-US" sz="2000" smtClean="0">
                <a:solidFill>
                  <a:srgbClr val="CC0000"/>
                </a:solidFill>
                <a:latin typeface="Wingdings 3" panose="05040102010807070707" pitchFamily="18" charset="2"/>
              </a:rPr>
              <a:t>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    Fe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</a:t>
            </a:r>
            <a:r>
              <a:rPr lang="en-US" sz="2000" smtClean="0">
                <a:solidFill>
                  <a:srgbClr val="CC0000"/>
                </a:solidFill>
                <a:latin typeface="Arial" panose="020B0604020202020204" pitchFamily="34" charset="0"/>
              </a:rPr>
              <a:t>Mn</a:t>
            </a:r>
            <a:r>
              <a:rPr lang="en-US" sz="2000" baseline="3000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baseline="20000" smtClean="0">
                <a:solidFill>
                  <a:srgbClr val="CC0000"/>
                </a:solidFill>
                <a:latin typeface="Arial" panose="020B0604020202020204" pitchFamily="34" charset="0"/>
              </a:rPr>
              <a:t>+</a:t>
            </a:r>
            <a:r>
              <a:rPr lang="en-US" sz="20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(aq)</a:t>
            </a:r>
            <a:r>
              <a:rPr lang="en-US" sz="1800" baseline="-25000" smtClean="0">
                <a:solidFill>
                  <a:srgbClr val="CC0000"/>
                </a:solidFill>
                <a:latin typeface="Arial" panose="020B0604020202020204" pitchFamily="34" charset="0"/>
              </a:rPr>
              <a:t>           </a:t>
            </a:r>
            <a:r>
              <a:rPr lang="en-US" sz="1800" smtClean="0">
                <a:solidFill>
                  <a:srgbClr val="CC0000"/>
                </a:solidFill>
                <a:latin typeface="Arial" panose="020B0604020202020204" pitchFamily="34" charset="0"/>
              </a:rPr>
              <a:t>(c. acide)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-250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-25000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1450"/>
            <a:ext cx="7772400" cy="5699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Arial" panose="020B0604020202020204" pitchFamily="34" charset="0"/>
              </a:rPr>
              <a:t>Esercizi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84213" y="2781300"/>
            <a:ext cx="675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 b="0">
                <a:latin typeface="Arial" panose="020B0604020202020204" pitchFamily="34" charset="0"/>
              </a:rPr>
              <a:t>( Risultato: 3 Cl</a:t>
            </a:r>
            <a:r>
              <a:rPr lang="en-US" altLang="it-IT" sz="1600" b="0" baseline="-25000">
                <a:latin typeface="Arial" panose="020B0604020202020204" pitchFamily="34" charset="0"/>
              </a:rPr>
              <a:t>2 </a:t>
            </a:r>
            <a:r>
              <a:rPr lang="en-US" altLang="it-IT" sz="1600" b="0">
                <a:latin typeface="Arial" panose="020B0604020202020204" pitchFamily="34" charset="0"/>
              </a:rPr>
              <a:t>+  2 Cr(OH)</a:t>
            </a:r>
            <a:r>
              <a:rPr lang="en-US" altLang="it-IT" sz="1600" b="0" baseline="-25000">
                <a:latin typeface="Arial" panose="020B0604020202020204" pitchFamily="34" charset="0"/>
              </a:rPr>
              <a:t>3</a:t>
            </a:r>
            <a:r>
              <a:rPr lang="en-US" altLang="it-IT" sz="1600" b="0" baseline="30000">
                <a:latin typeface="Arial" panose="020B0604020202020204" pitchFamily="34" charset="0"/>
              </a:rPr>
              <a:t>  </a:t>
            </a:r>
            <a:r>
              <a:rPr lang="en-US" altLang="it-IT" sz="1600" b="0">
                <a:latin typeface="Arial" panose="020B0604020202020204" pitchFamily="34" charset="0"/>
              </a:rPr>
              <a:t>+ 10 OH</a:t>
            </a:r>
            <a:r>
              <a:rPr lang="en-US" altLang="it-IT" sz="2000" b="0" baseline="3000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800" b="0">
                <a:latin typeface="Arial" panose="020B0604020202020204" pitchFamily="34" charset="0"/>
              </a:rPr>
              <a:t>   </a:t>
            </a:r>
            <a:r>
              <a:rPr lang="en-US" altLang="it-IT" sz="1600" b="0">
                <a:latin typeface="Wingdings 3" panose="05040102010807070707" pitchFamily="18" charset="2"/>
              </a:rPr>
              <a:t></a:t>
            </a:r>
            <a:r>
              <a:rPr lang="en-US" altLang="it-IT" sz="1600" b="0">
                <a:latin typeface="Arial" panose="020B0604020202020204" pitchFamily="34" charset="0"/>
              </a:rPr>
              <a:t>    6 Cl</a:t>
            </a:r>
            <a:r>
              <a:rPr lang="en-US" altLang="it-IT" sz="2000" b="0" baseline="3000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800" b="0">
                <a:latin typeface="Arial" panose="020B0604020202020204" pitchFamily="34" charset="0"/>
              </a:rPr>
              <a:t> </a:t>
            </a:r>
            <a:r>
              <a:rPr lang="en-US" altLang="it-IT" sz="1600" b="0">
                <a:latin typeface="Arial" panose="020B0604020202020204" pitchFamily="34" charset="0"/>
              </a:rPr>
              <a:t>+</a:t>
            </a:r>
            <a:r>
              <a:rPr lang="en-US" altLang="it-IT" sz="1600" b="0" baseline="-25000">
                <a:latin typeface="Arial" panose="020B0604020202020204" pitchFamily="34" charset="0"/>
              </a:rPr>
              <a:t>     </a:t>
            </a:r>
            <a:r>
              <a:rPr lang="en-US" altLang="it-IT" sz="1600" b="0">
                <a:latin typeface="Arial" panose="020B0604020202020204" pitchFamily="34" charset="0"/>
              </a:rPr>
              <a:t>CrO</a:t>
            </a:r>
            <a:r>
              <a:rPr lang="en-US" altLang="it-IT" sz="1600" b="0" baseline="-25000">
                <a:latin typeface="Arial" panose="020B0604020202020204" pitchFamily="34" charset="0"/>
              </a:rPr>
              <a:t>4</a:t>
            </a:r>
            <a:r>
              <a:rPr lang="en-US" altLang="it-IT" sz="1600" b="0" baseline="30000">
                <a:latin typeface="Arial" panose="020B0604020202020204" pitchFamily="34" charset="0"/>
              </a:rPr>
              <a:t>2</a:t>
            </a:r>
            <a:r>
              <a:rPr lang="en-US" altLang="it-IT" sz="1600" b="0" baseline="3000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en-US" altLang="it-IT" sz="1600" b="0">
                <a:latin typeface="Arial" panose="020B0604020202020204" pitchFamily="34" charset="0"/>
              </a:rPr>
              <a:t>+  8 H</a:t>
            </a:r>
            <a:r>
              <a:rPr lang="en-US" altLang="it-IT" sz="1600" b="0" baseline="-25000">
                <a:latin typeface="Arial" panose="020B0604020202020204" pitchFamily="34" charset="0"/>
              </a:rPr>
              <a:t>2</a:t>
            </a:r>
            <a:r>
              <a:rPr lang="en-US" altLang="it-IT" sz="1600" b="0">
                <a:latin typeface="Arial" panose="020B0604020202020204" pitchFamily="34" charset="0"/>
              </a:rPr>
              <a:t>O )</a:t>
            </a:r>
            <a:endParaRPr lang="it-IT" altLang="it-IT" sz="1600" b="0">
              <a:latin typeface="Arial" panose="020B0604020202020204" pitchFamily="34" charset="0"/>
            </a:endParaRP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684213" y="5157788"/>
            <a:ext cx="6600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 b="0">
                <a:latin typeface="Arial" panose="020B0604020202020204" pitchFamily="34" charset="0"/>
              </a:rPr>
              <a:t>( Risultato: 5 Fe</a:t>
            </a:r>
            <a:r>
              <a:rPr lang="en-US" altLang="it-IT" sz="1600" b="0" baseline="30000">
                <a:latin typeface="Arial" panose="020B0604020202020204" pitchFamily="34" charset="0"/>
              </a:rPr>
              <a:t>2</a:t>
            </a:r>
            <a:r>
              <a:rPr lang="en-US" altLang="it-IT" sz="1800" b="0" baseline="20000">
                <a:latin typeface="Arial" panose="020B0604020202020204" pitchFamily="34" charset="0"/>
              </a:rPr>
              <a:t>+</a:t>
            </a:r>
            <a:r>
              <a:rPr lang="en-US" altLang="it-IT" sz="1600" b="0" baseline="-25000">
                <a:latin typeface="Arial" panose="020B0604020202020204" pitchFamily="34" charset="0"/>
              </a:rPr>
              <a:t>   </a:t>
            </a:r>
            <a:r>
              <a:rPr lang="en-US" altLang="it-IT" sz="1600" b="0">
                <a:latin typeface="Arial" panose="020B0604020202020204" pitchFamily="34" charset="0"/>
              </a:rPr>
              <a:t>+     MnO</a:t>
            </a:r>
            <a:r>
              <a:rPr lang="en-US" altLang="it-IT" sz="1600" b="0" baseline="-25000">
                <a:latin typeface="Arial" panose="020B0604020202020204" pitchFamily="34" charset="0"/>
              </a:rPr>
              <a:t>4</a:t>
            </a:r>
            <a:r>
              <a:rPr lang="en-US" altLang="it-IT" sz="2000" b="0" baseline="30000">
                <a:latin typeface="Arial" panose="020B0604020202020204" pitchFamily="34" charset="0"/>
                <a:cs typeface="Arial" panose="020B0604020202020204" pitchFamily="34" charset="0"/>
              </a:rPr>
              <a:t>−   </a:t>
            </a:r>
            <a:r>
              <a:rPr lang="en-US" altLang="it-IT" sz="1600" b="0">
                <a:latin typeface="Arial" panose="020B0604020202020204" pitchFamily="34" charset="0"/>
                <a:cs typeface="Arial" panose="020B0604020202020204" pitchFamily="34" charset="0"/>
              </a:rPr>
              <a:t>+ 8 H</a:t>
            </a:r>
            <a:r>
              <a:rPr lang="en-US" altLang="it-IT" sz="1600" b="0" baseline="30000"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altLang="it-IT" sz="2000" b="0" baseline="300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1600" b="0">
                <a:latin typeface="Wingdings 3" panose="05040102010807070707" pitchFamily="18" charset="2"/>
              </a:rPr>
              <a:t></a:t>
            </a:r>
            <a:r>
              <a:rPr lang="en-US" altLang="it-IT" sz="1600" b="0">
                <a:latin typeface="Arial" panose="020B0604020202020204" pitchFamily="34" charset="0"/>
              </a:rPr>
              <a:t>    5 Fe</a:t>
            </a:r>
            <a:r>
              <a:rPr lang="en-US" altLang="it-IT" sz="1600" b="0" baseline="30000">
                <a:latin typeface="Arial" panose="020B0604020202020204" pitchFamily="34" charset="0"/>
              </a:rPr>
              <a:t>3</a:t>
            </a:r>
            <a:r>
              <a:rPr lang="en-US" altLang="it-IT" sz="1800" b="0" baseline="20000">
                <a:latin typeface="Arial" panose="020B0604020202020204" pitchFamily="34" charset="0"/>
              </a:rPr>
              <a:t>+</a:t>
            </a:r>
            <a:r>
              <a:rPr lang="en-US" altLang="it-IT" sz="1600" b="0" baseline="-25000">
                <a:latin typeface="Arial" panose="020B0604020202020204" pitchFamily="34" charset="0"/>
              </a:rPr>
              <a:t>   </a:t>
            </a:r>
            <a:r>
              <a:rPr lang="en-US" altLang="it-IT" sz="1600" b="0">
                <a:latin typeface="Arial" panose="020B0604020202020204" pitchFamily="34" charset="0"/>
              </a:rPr>
              <a:t>+</a:t>
            </a:r>
            <a:r>
              <a:rPr lang="en-US" altLang="it-IT" sz="1600" b="0" baseline="-25000">
                <a:latin typeface="Arial" panose="020B0604020202020204" pitchFamily="34" charset="0"/>
              </a:rPr>
              <a:t>    </a:t>
            </a:r>
            <a:r>
              <a:rPr lang="en-US" altLang="it-IT" sz="1600" b="0">
                <a:latin typeface="Arial" panose="020B0604020202020204" pitchFamily="34" charset="0"/>
              </a:rPr>
              <a:t>Mn</a:t>
            </a:r>
            <a:r>
              <a:rPr lang="en-US" altLang="it-IT" sz="1600" b="0" baseline="30000">
                <a:latin typeface="Arial" panose="020B0604020202020204" pitchFamily="34" charset="0"/>
              </a:rPr>
              <a:t>2</a:t>
            </a:r>
            <a:r>
              <a:rPr lang="en-US" altLang="it-IT" sz="1800" b="0" baseline="20000">
                <a:latin typeface="Arial" panose="020B0604020202020204" pitchFamily="34" charset="0"/>
              </a:rPr>
              <a:t>+   </a:t>
            </a:r>
            <a:r>
              <a:rPr lang="en-US" altLang="it-IT" sz="1600" b="0">
                <a:latin typeface="Arial" panose="020B0604020202020204" pitchFamily="34" charset="0"/>
              </a:rPr>
              <a:t>+ 4 H</a:t>
            </a:r>
            <a:r>
              <a:rPr lang="en-US" altLang="it-IT" sz="1600" b="0" baseline="-25000">
                <a:latin typeface="Arial" panose="020B0604020202020204" pitchFamily="34" charset="0"/>
              </a:rPr>
              <a:t>2</a:t>
            </a:r>
            <a:r>
              <a:rPr lang="en-US" altLang="it-IT" sz="1600" b="0">
                <a:latin typeface="Arial" panose="020B0604020202020204" pitchFamily="34" charset="0"/>
              </a:rPr>
              <a:t>O )</a:t>
            </a:r>
            <a:endParaRPr lang="it-IT" altLang="it-IT" sz="16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920000"/>
                </a:solidFill>
                <a:latin typeface="Arial" panose="020B0604020202020204" pitchFamily="34" charset="0"/>
              </a:rPr>
              <a:t>Esercizio: Titolazioni redox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82688"/>
            <a:ext cx="8353425" cy="5486400"/>
          </a:xfrm>
        </p:spPr>
        <p:txBody>
          <a:bodyPr/>
          <a:lstStyle/>
          <a:p>
            <a:pPr marL="0" indent="0" defTabSz="1135063">
              <a:lnSpc>
                <a:spcPct val="110000"/>
              </a:lnSpc>
              <a:spcBef>
                <a:spcPct val="25000"/>
              </a:spcBef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Il Fe contenuto in un campione di </a:t>
            </a:r>
            <a:r>
              <a:rPr lang="en-US" sz="1800" b="0" smtClean="0">
                <a:solidFill>
                  <a:schemeClr val="tx1"/>
                </a:solidFill>
                <a:latin typeface="Arial" panose="020B0604020202020204" pitchFamily="34" charset="0"/>
              </a:rPr>
              <a:t>1.225 g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di lega di</a:t>
            </a:r>
            <a:r>
              <a:rPr lang="en-US" sz="1800" b="0" smtClean="0">
                <a:solidFill>
                  <a:schemeClr val="tx1"/>
                </a:solidFill>
                <a:latin typeface="Arial" panose="020B0604020202020204" pitchFamily="34" charset="0"/>
              </a:rPr>
              <a:t> Fe è 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trasformato in Fe</a:t>
            </a: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(aq). L’ossidazione di quest’ultimo richiede </a:t>
            </a:r>
            <a:r>
              <a:rPr lang="en-US" sz="1800" b="0" smtClean="0">
                <a:solidFill>
                  <a:schemeClr val="tx1"/>
                </a:solidFill>
                <a:latin typeface="Arial" panose="020B0604020202020204" pitchFamily="34" charset="0"/>
              </a:rPr>
              <a:t>45.30 ml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di </a:t>
            </a:r>
            <a:r>
              <a:rPr lang="en-US" sz="1800" b="0" smtClean="0">
                <a:solidFill>
                  <a:schemeClr val="tx1"/>
                </a:solidFill>
                <a:latin typeface="Arial" panose="020B0604020202020204" pitchFamily="34" charset="0"/>
              </a:rPr>
              <a:t>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smtClean="0">
                <a:solidFill>
                  <a:schemeClr val="tx1"/>
                </a:solidFill>
                <a:latin typeface="Arial" panose="020B0604020202020204" pitchFamily="34" charset="0"/>
              </a:rPr>
              <a:t>0.0180 M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.  Qual è il contenuto in Fe della lega, espresso come percentuale in peso?</a:t>
            </a:r>
            <a:endParaRPr lang="en-US" sz="12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smtClean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95288" y="1125538"/>
            <a:ext cx="8353425" cy="1150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39750" y="5516563"/>
            <a:ext cx="185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 b="0">
                <a:latin typeface="Arial" panose="020B0604020202020204" pitchFamily="34" charset="0"/>
              </a:rPr>
              <a:t>( Risultato: 18.6%)</a:t>
            </a:r>
            <a:endParaRPr lang="it-IT" altLang="it-IT" sz="1600" b="0">
              <a:latin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31913" y="3789363"/>
            <a:ext cx="62468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5 Fe</a:t>
            </a:r>
            <a:r>
              <a:rPr lang="en-US" sz="1800" b="0" baseline="3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b="0" baseline="2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  MnO</a:t>
            </a:r>
            <a:r>
              <a:rPr lang="en-US" sz="1800" b="0" baseline="-25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en-US" b="0" baseline="3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+  8 H</a:t>
            </a:r>
            <a:r>
              <a:rPr lang="en-US" sz="1800" b="0" baseline="3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anose="05040102010807070707" pitchFamily="18" charset="2"/>
              </a:rPr>
              <a:t>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5 Fe</a:t>
            </a:r>
            <a:r>
              <a:rPr lang="en-US" sz="1800" b="0" baseline="3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b="0" baseline="2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  Mn</a:t>
            </a:r>
            <a:r>
              <a:rPr lang="en-US" sz="1800" b="0" baseline="3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b="0" baseline="20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+   4 H</a:t>
            </a:r>
            <a:r>
              <a:rPr lang="en-US" sz="1800" b="0" baseline="-2500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800" b="0" dirty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920000"/>
                </a:solidFill>
                <a:latin typeface="Arial" panose="020B0604020202020204" pitchFamily="34" charset="0"/>
              </a:rPr>
              <a:t>Esercizio: Titolazioni redox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82688"/>
            <a:ext cx="8353425" cy="5486400"/>
          </a:xfrm>
        </p:spPr>
        <p:txBody>
          <a:bodyPr/>
          <a:lstStyle/>
          <a:p>
            <a:pPr marL="0" indent="0" defTabSz="1135063">
              <a:lnSpc>
                <a:spcPct val="110000"/>
              </a:lnSpc>
              <a:spcBef>
                <a:spcPct val="25000"/>
              </a:spcBef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Il Fe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contenuto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in un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campione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di 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1.225 g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di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lega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di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 Fe è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trasformato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in Fe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(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aq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).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L’ossidazione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di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quest’ultimo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richiede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45.30 ml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di 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KMnO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0.0180 M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. 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Qual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è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il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contenuto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in Fe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della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lega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, espresso come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percentuale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in peso?</a:t>
            </a:r>
            <a:endParaRPr lang="en-US" sz="12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5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6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 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Reaz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.:		               Fe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+  MnO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rgbClr val="00279F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Fe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+  Mn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endParaRPr lang="en-US" sz="18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9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6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Reaz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.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bil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.: 	5 Fe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+  MnO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+  8 H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</a:t>
            </a:r>
            <a:r>
              <a:rPr lang="en-US" sz="1800" b="0" dirty="0" smtClean="0">
                <a:solidFill>
                  <a:srgbClr val="00279F"/>
                </a:solidFill>
                <a:latin typeface="Wingdings 3" panose="05040102010807070707" pitchFamily="18" charset="2"/>
              </a:rPr>
              <a:t>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5 Fe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+  Mn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b="0" baseline="2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+   4 H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9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80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n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(MnO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)  = 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c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•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V =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(0.0180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/L)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•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(45.30•10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L) = 0.8154•10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endParaRPr lang="en-US" sz="1800" b="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n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(Fe)	=  </a:t>
            </a:r>
            <a:r>
              <a:rPr 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5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•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n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(MnO</a:t>
            </a:r>
            <a:r>
              <a:rPr lang="en-US" sz="1800" b="0" baseline="-25000" dirty="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) = 5 • 0.8154•10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= 4.077•10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endParaRPr lang="en-US" sz="1800" b="0" baseline="30000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		</a:t>
            </a: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m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(Fe)  = 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n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(Fe) •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M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(Fe)  = (4.077•10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b="0" baseline="30000" dirty="0" smtClean="0">
                <a:solidFill>
                  <a:srgbClr val="00279F"/>
                </a:solidFill>
                <a:latin typeface="Arial" panose="020B0604020202020204" pitchFamily="34" charset="0"/>
              </a:rPr>
              <a:t>3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) • (55.85 g/</a:t>
            </a:r>
            <a:r>
              <a:rPr lang="en-US" sz="1800" b="0" dirty="0" err="1" smtClean="0">
                <a:solidFill>
                  <a:srgbClr val="00279F"/>
                </a:solidFill>
                <a:latin typeface="Arial" panose="020B0604020202020204" pitchFamily="34" charset="0"/>
              </a:rPr>
              <a:t>mol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) = 0.2277 g</a:t>
            </a: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endParaRPr lang="en-US" sz="1800" b="0" u="sng" dirty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0" indent="0" defTabSz="1135063">
              <a:lnSpc>
                <a:spcPct val="65000"/>
              </a:lnSpc>
              <a:tabLst>
                <a:tab pos="285750" algn="l"/>
                <a:tab pos="1036638" algn="l"/>
                <a:tab pos="1778000" algn="l"/>
                <a:tab pos="3322638" algn="l"/>
                <a:tab pos="3535363" algn="l"/>
              </a:tabLst>
              <a:defRPr/>
            </a:pP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      % Fe	=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m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(Fe) / </a:t>
            </a:r>
            <a:r>
              <a:rPr lang="en-US" sz="1800" b="0" i="1" dirty="0" smtClean="0">
                <a:solidFill>
                  <a:srgbClr val="00279F"/>
                </a:solidFill>
                <a:latin typeface="Arial" panose="020B0604020202020204" pitchFamily="34" charset="0"/>
              </a:rPr>
              <a:t>m</a:t>
            </a:r>
            <a:r>
              <a:rPr lang="en-US" sz="1800" b="0" dirty="0" smtClean="0">
                <a:solidFill>
                  <a:srgbClr val="00279F"/>
                </a:solidFill>
                <a:latin typeface="Arial" panose="020B0604020202020204" pitchFamily="34" charset="0"/>
              </a:rPr>
              <a:t>(TOT) • 100  = [(0.2277 g) / (1.225 g)] •100  =  18.6 %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95288" y="1125538"/>
            <a:ext cx="8353425" cy="1150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36563"/>
            <a:ext cx="7772400" cy="40005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panose="020B0604020202020204" pitchFamily="34" charset="0"/>
              </a:rPr>
              <a:t>Esercizio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052513"/>
            <a:ext cx="8280400" cy="3816350"/>
          </a:xfrm>
        </p:spPr>
        <p:txBody>
          <a:bodyPr/>
          <a:lstStyle/>
          <a:p>
            <a:pPr marL="449263" indent="-449263"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/>
            </a:r>
            <a:b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</a:b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1:   “Standardizzazione” di una soluzione di permanganato:</a:t>
            </a:r>
          </a:p>
          <a:p>
            <a:pPr marL="449263" indent="-449263"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Un pezzo di filo di ferro del peso di 0.1568 g , trasformato in Fe</a:t>
            </a: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(aq). L’ossidazione del Fe</a:t>
            </a: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richiede 26.24 mL di una soluzione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(aq)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.  </a:t>
            </a:r>
          </a:p>
          <a:p>
            <a:pPr marL="449263" indent="-449263"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Qual è la concentrazione molare della soluzione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?</a:t>
            </a:r>
          </a:p>
          <a:p>
            <a:pPr marL="449263" indent="-449263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39750" y="1628775"/>
            <a:ext cx="8208963" cy="1511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331913" y="5516563"/>
            <a:ext cx="2343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 b="0">
                <a:latin typeface="Arial" panose="020B0604020202020204" pitchFamily="34" charset="0"/>
              </a:rPr>
              <a:t>( Risultato: 2.160 mol/L)</a:t>
            </a:r>
            <a:endParaRPr lang="it-IT" altLang="it-IT" sz="16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2100"/>
            <a:ext cx="7772400" cy="40005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panose="020B0604020202020204" pitchFamily="34" charset="0"/>
              </a:rPr>
              <a:t>Esercizi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052513"/>
            <a:ext cx="8280400" cy="3816350"/>
          </a:xfrm>
        </p:spPr>
        <p:txBody>
          <a:bodyPr/>
          <a:lstStyle/>
          <a:p>
            <a:pPr marL="449263" indent="-449263"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/>
            </a:r>
            <a:b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</a:b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1:   “Standardizzazione” di una soluzione di permanganato:</a:t>
            </a:r>
          </a:p>
          <a:p>
            <a:pPr marL="449263" indent="-449263"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Un pezzo di filo di ferro del peso di 0.1568 g , trasformato in Fe</a:t>
            </a: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(aq). L’ossidazione del Fe</a:t>
            </a:r>
            <a:r>
              <a:rPr lang="en-US" sz="1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2+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richiede 26.24 mL di una soluzione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(aq)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.  </a:t>
            </a:r>
          </a:p>
          <a:p>
            <a:pPr marL="449263" indent="-449263"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      Qual è la molarità della soluzione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 (aq)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?</a:t>
            </a:r>
          </a:p>
          <a:p>
            <a:pPr marL="449263" indent="-449263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49263" indent="-449263">
              <a:defRPr/>
            </a:pP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2.   Se 0.2482 g di ossalato di sodio (Na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C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) sono sciolti in acqua e titolati con 23.68 mL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, qual è la molarità di KMnO</a:t>
            </a:r>
            <a:r>
              <a:rPr lang="en-US" sz="18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4(aq)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39750" y="1628775"/>
            <a:ext cx="8208963" cy="1511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39750" y="4221163"/>
            <a:ext cx="8064500" cy="936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Ossidazione e riduzione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39750" y="1341438"/>
            <a:ext cx="8640763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233363" indent="-233363" defTabSz="800100">
              <a:spcBef>
                <a:spcPct val="20000"/>
              </a:spcBef>
              <a:defRPr sz="2400" b="1">
                <a:solidFill>
                  <a:srgbClr val="280049"/>
                </a:solidFill>
                <a:latin typeface="Book Antiqua" panose="02040602050305030304" pitchFamily="18" charset="0"/>
              </a:defRPr>
            </a:lvl1pPr>
            <a:lvl2pPr marL="571500" indent="-223838" defTabSz="800100">
              <a:spcBef>
                <a:spcPct val="20000"/>
              </a:spcBef>
              <a:defRPr sz="2400" b="1">
                <a:solidFill>
                  <a:srgbClr val="081D58"/>
                </a:solidFill>
                <a:latin typeface="Times New Roman" panose="02020603050405020304" pitchFamily="18" charset="0"/>
              </a:defRPr>
            </a:lvl2pPr>
            <a:lvl3pPr marL="917575" indent="-231775" defTabSz="800100">
              <a:spcBef>
                <a:spcPct val="20000"/>
              </a:spcBef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indent="-190500" defTabSz="800100">
              <a:spcBef>
                <a:spcPct val="20000"/>
              </a:spcBef>
              <a:defRPr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08138" indent="-106363" defTabSz="800100">
              <a:spcBef>
                <a:spcPct val="20000"/>
              </a:spcBef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065338" indent="-106363" defTabSz="8001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22538" indent="-106363" defTabSz="8001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979738" indent="-106363" defTabSz="8001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36938" indent="-106363" defTabSz="8001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it-IT" sz="2000">
                <a:solidFill>
                  <a:srgbClr val="CC0000"/>
                </a:solidFill>
                <a:latin typeface="Arial" panose="020B0604020202020204" pitchFamily="34" charset="0"/>
              </a:rPr>
              <a:t>Ossidazione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: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</a:rPr>
              <a:t>quando una specie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>
                <a:solidFill>
                  <a:srgbClr val="CF0E30"/>
                </a:solidFill>
                <a:latin typeface="Arial" panose="020B0604020202020204" pitchFamily="34" charset="0"/>
              </a:rPr>
              <a:t>perde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</a:rPr>
              <a:t>elettroni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it-IT" sz="200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Ca (s)</a:t>
            </a:r>
            <a:r>
              <a:rPr lang="en-US" altLang="it-IT" sz="2000" b="0" baseline="-250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   Ca</a:t>
            </a:r>
            <a:r>
              <a:rPr lang="en-US" altLang="it-IT" sz="2000" baseline="40000">
                <a:solidFill>
                  <a:schemeClr val="tx1"/>
                </a:solidFill>
                <a:latin typeface="Arial" panose="020B0604020202020204" pitchFamily="34" charset="0"/>
              </a:rPr>
              <a:t>2+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(aq)</a:t>
            </a:r>
            <a:r>
              <a:rPr lang="en-US" altLang="it-IT" sz="2000" b="0" baseline="-2500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+   2e</a:t>
            </a:r>
            <a:r>
              <a:rPr lang="en-US" altLang="it-IT" baseline="4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endParaRPr lang="en-US" altLang="it-IT" baseline="40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it-IT" sz="200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1800">
                <a:solidFill>
                  <a:srgbClr val="CC0000"/>
                </a:solidFill>
                <a:latin typeface="Arial" panose="020B0604020202020204" pitchFamily="34" charset="0"/>
              </a:rPr>
              <a:t>“Ca è stato ossidato a Ca</a:t>
            </a:r>
            <a:r>
              <a:rPr lang="en-US" altLang="it-IT" sz="1800" baseline="40000">
                <a:solidFill>
                  <a:srgbClr val="CC0000"/>
                </a:solidFill>
                <a:latin typeface="Arial" panose="020B0604020202020204" pitchFamily="34" charset="0"/>
              </a:rPr>
              <a:t>2+ </a:t>
            </a:r>
            <a:r>
              <a:rPr lang="en-US" altLang="it-IT" sz="1800">
                <a:solidFill>
                  <a:srgbClr val="CC0000"/>
                </a:solidFill>
                <a:latin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endParaRPr lang="en-US" altLang="it-IT" sz="18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altLang="it-IT" sz="1800" b="0">
                <a:solidFill>
                  <a:schemeClr val="tx1"/>
                </a:solidFill>
                <a:latin typeface="Arial" panose="020B0604020202020204" pitchFamily="34" charset="0"/>
              </a:rPr>
              <a:t>Coppia redox:</a:t>
            </a:r>
            <a:r>
              <a:rPr lang="en-US" altLang="it-IT" sz="1800" b="0">
                <a:solidFill>
                  <a:srgbClr val="CC0000"/>
                </a:solidFill>
                <a:latin typeface="Arial" panose="020B0604020202020204" pitchFamily="34" charset="0"/>
              </a:rPr>
              <a:t> Ca</a:t>
            </a:r>
            <a:r>
              <a:rPr lang="en-US" altLang="it-IT" sz="1800" b="0" baseline="40000">
                <a:solidFill>
                  <a:srgbClr val="CC0000"/>
                </a:solidFill>
                <a:latin typeface="Arial" panose="020B0604020202020204" pitchFamily="34" charset="0"/>
              </a:rPr>
              <a:t>2+ </a:t>
            </a:r>
            <a:r>
              <a:rPr lang="en-US" altLang="it-IT" sz="1800" b="0">
                <a:solidFill>
                  <a:srgbClr val="CC0000"/>
                </a:solidFill>
                <a:latin typeface="Arial" panose="020B0604020202020204" pitchFamily="34" charset="0"/>
              </a:rPr>
              <a:t>specie ossidata, Ca specie ridotta  (Ca / Ca</a:t>
            </a:r>
            <a:r>
              <a:rPr lang="en-US" altLang="it-IT" sz="1800" b="0" baseline="30000">
                <a:solidFill>
                  <a:srgbClr val="CC0000"/>
                </a:solidFill>
                <a:latin typeface="Arial" panose="020B0604020202020204" pitchFamily="34" charset="0"/>
              </a:rPr>
              <a:t>2+</a:t>
            </a:r>
            <a:r>
              <a:rPr lang="en-US" altLang="it-IT" sz="1800" b="0">
                <a:solidFill>
                  <a:srgbClr val="CC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altLang="it-IT" sz="180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it-IT" sz="200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2000">
                <a:solidFill>
                  <a:srgbClr val="3366FF"/>
                </a:solidFill>
                <a:latin typeface="Arial" panose="020B0604020202020204" pitchFamily="34" charset="0"/>
              </a:rPr>
              <a:t>Riduzione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: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</a:rPr>
              <a:t>quando una specie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>
                <a:solidFill>
                  <a:srgbClr val="3366FF"/>
                </a:solidFill>
                <a:latin typeface="Arial" panose="020B0604020202020204" pitchFamily="34" charset="0"/>
              </a:rPr>
              <a:t>guadagna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</a:rPr>
              <a:t>elettroni</a:t>
            </a:r>
            <a:r>
              <a:rPr lang="en-US" altLang="it-IT" sz="2000">
                <a:solidFill>
                  <a:srgbClr val="00279F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it-IT" sz="1800" b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2H</a:t>
            </a:r>
            <a:r>
              <a:rPr lang="en-US" altLang="it-IT" baseline="4000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(aq)</a:t>
            </a:r>
            <a:r>
              <a:rPr lang="en-US" altLang="it-IT" sz="2000" b="0" baseline="-250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+  2e</a:t>
            </a:r>
            <a:r>
              <a:rPr lang="en-US" altLang="it-IT" baseline="4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it-IT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H</a:t>
            </a:r>
            <a:r>
              <a:rPr lang="en-US" altLang="it-IT" sz="2000" b="0" baseline="-2500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n-US" altLang="it-IT" sz="2000" b="0">
                <a:solidFill>
                  <a:schemeClr val="tx1"/>
                </a:solidFill>
                <a:latin typeface="Arial" panose="020B0604020202020204" pitchFamily="34" charset="0"/>
              </a:rPr>
              <a:t>(g).</a:t>
            </a:r>
          </a:p>
          <a:p>
            <a:pPr>
              <a:lnSpc>
                <a:spcPct val="80000"/>
              </a:lnSpc>
            </a:pPr>
            <a:endParaRPr lang="en-US" altLang="it-IT" sz="2000" b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“H</a:t>
            </a:r>
            <a:r>
              <a:rPr lang="en-US" altLang="it-IT" sz="1800" baseline="40000">
                <a:solidFill>
                  <a:srgbClr val="3366FF"/>
                </a:solidFill>
                <a:latin typeface="Arial" panose="020B0604020202020204" pitchFamily="34" charset="0"/>
              </a:rPr>
              <a:t>+</a:t>
            </a:r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 è stato </a:t>
            </a:r>
            <a:r>
              <a:rPr lang="en-US" altLang="it-IT" sz="1800" u="sng">
                <a:solidFill>
                  <a:srgbClr val="3366FF"/>
                </a:solidFill>
                <a:latin typeface="Arial" panose="020B0604020202020204" pitchFamily="34" charset="0"/>
              </a:rPr>
              <a:t>ridotto</a:t>
            </a:r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 a H</a:t>
            </a:r>
            <a:r>
              <a:rPr lang="en-US" altLang="it-IT" sz="1800" baseline="-2500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altLang="it-IT" sz="1800" b="0">
                <a:solidFill>
                  <a:srgbClr val="0099FF"/>
                </a:solidFill>
                <a:latin typeface="Arial" panose="020B0604020202020204" pitchFamily="34" charset="0"/>
              </a:rPr>
              <a:t>.”</a:t>
            </a:r>
          </a:p>
          <a:p>
            <a:pPr>
              <a:lnSpc>
                <a:spcPct val="80000"/>
              </a:lnSpc>
            </a:pPr>
            <a:endParaRPr lang="en-US" altLang="it-IT" sz="1800" b="0">
              <a:solidFill>
                <a:srgbClr val="0099FF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t-IT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altLang="it-IT" sz="1800" b="0">
                <a:solidFill>
                  <a:schemeClr val="tx1"/>
                </a:solidFill>
                <a:latin typeface="Arial" panose="020B0604020202020204" pitchFamily="34" charset="0"/>
              </a:rPr>
              <a:t>Coppia redox: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 H</a:t>
            </a:r>
            <a:r>
              <a:rPr lang="en-US" altLang="it-IT" sz="1800" b="0" baseline="40000">
                <a:solidFill>
                  <a:srgbClr val="3366FF"/>
                </a:solidFill>
                <a:latin typeface="Arial" panose="020B0604020202020204" pitchFamily="34" charset="0"/>
              </a:rPr>
              <a:t>+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 specie ossidata, H</a:t>
            </a:r>
            <a:r>
              <a:rPr lang="en-US" altLang="it-IT" sz="1800" b="0" baseline="-25000">
                <a:solidFill>
                  <a:srgbClr val="3366FF"/>
                </a:solidFill>
                <a:latin typeface="Arial" panose="020B0604020202020204" pitchFamily="34" charset="0"/>
              </a:rPr>
              <a:t>2 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specie </a:t>
            </a:r>
            <a:r>
              <a:rPr lang="en-US" altLang="it-IT" sz="1800" b="0" u="sng">
                <a:solidFill>
                  <a:srgbClr val="3366FF"/>
                </a:solidFill>
                <a:latin typeface="Arial" panose="020B0604020202020204" pitchFamily="34" charset="0"/>
              </a:rPr>
              <a:t>ridotta</a:t>
            </a:r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  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(H</a:t>
            </a:r>
            <a:r>
              <a:rPr lang="en-US" altLang="it-IT" sz="1800" b="0" baseline="-25000">
                <a:solidFill>
                  <a:srgbClr val="3366FF"/>
                </a:solidFill>
                <a:latin typeface="Arial" panose="020B0604020202020204" pitchFamily="34" charset="0"/>
              </a:rPr>
              <a:t>2 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/ H</a:t>
            </a:r>
            <a:r>
              <a:rPr lang="en-US" altLang="it-IT" sz="1800" b="0" baseline="30000">
                <a:solidFill>
                  <a:srgbClr val="3366FF"/>
                </a:solidFill>
                <a:latin typeface="Arial" panose="020B0604020202020204" pitchFamily="34" charset="0"/>
              </a:rPr>
              <a:t>+</a:t>
            </a:r>
            <a:r>
              <a:rPr lang="en-US" altLang="it-IT" sz="1800" b="0">
                <a:solidFill>
                  <a:srgbClr val="3366FF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altLang="it-IT" sz="1800" b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it-IT" sz="1800" b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09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09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09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Reazioni di ossido-riduzione (“redox”)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662612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visti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chiamano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lang="en-US" altLang="it-IT" sz="2000" b="0" i="1" dirty="0" err="1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semireazioni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”, e non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avvengono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come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tali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90000"/>
              </a:lnSpc>
            </a:pP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semirezione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ossidazione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avviene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solo </a:t>
            </a:r>
            <a:r>
              <a:rPr lang="en-US" altLang="it-IT" sz="2000" b="0" i="1" dirty="0" err="1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contemporaneamente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riduzione</a:t>
            </a:r>
            <a:r>
              <a:rPr lang="en-US" altLang="it-IT" sz="2000" b="0" i="1" dirty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lnSpc>
                <a:spcPct val="90000"/>
              </a:lnSpc>
            </a:pP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combinazione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dei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due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processi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dà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luogo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i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reazione</a:t>
            </a:r>
            <a:r>
              <a:rPr lang="en-US" altLang="it-IT" sz="20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redox.</a:t>
            </a:r>
            <a:endParaRPr lang="en-US" altLang="it-IT" sz="2000" b="0" dirty="0" smtClean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endParaRPr lang="en-US" altLang="it-IT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en-US" altLang="it-IT" sz="28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</a:pPr>
            <a:endParaRPr lang="en-US" altLang="it-IT" sz="28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en-US" altLang="it-IT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</a:t>
            </a:r>
            <a:r>
              <a:rPr lang="en-US" altLang="it-IT" b="0" dirty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Ca 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(s) </a:t>
            </a:r>
            <a:r>
              <a:rPr lang="en-US" altLang="it-IT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+ 2</a:t>
            </a:r>
            <a:r>
              <a:rPr lang="en-US" altLang="it-IT" b="0" dirty="0" smtClean="0">
                <a:solidFill>
                  <a:srgbClr val="3366FF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altLang="it-IT" b="0" baseline="30000" dirty="0" smtClean="0">
                <a:solidFill>
                  <a:srgbClr val="3366FF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altLang="it-IT" b="0" baseline="30000" dirty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altLang="it-IT" b="0" baseline="-25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lang="en-US" altLang="it-IT" b="0" dirty="0" smtClean="0">
                <a:solidFill>
                  <a:schemeClr val="tx1"/>
                </a:solidFill>
                <a:effectLst/>
                <a:latin typeface="Wingdings 3" panose="05040102010807070707" pitchFamily="18" charset="2"/>
              </a:rPr>
              <a:t></a:t>
            </a:r>
            <a:r>
              <a:rPr lang="en-US" altLang="it-IT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Ca</a:t>
            </a:r>
            <a:r>
              <a:rPr lang="en-US" altLang="it-IT" b="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2+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altLang="it-IT" b="0" baseline="-25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altLang="it-IT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 H</a:t>
            </a:r>
            <a:r>
              <a:rPr lang="en-US" altLang="it-IT" b="0" baseline="-25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2(g)</a:t>
            </a:r>
            <a:r>
              <a:rPr lang="en-US" altLang="it-IT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90000"/>
              </a:lnSpc>
            </a:pPr>
            <a:endParaRPr lang="en-US" altLang="it-IT" sz="28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endParaRPr lang="en-US" altLang="it-IT" sz="20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Come per le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reazioni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acido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-base, le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reazioni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redox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coinvolgono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due </a:t>
            </a:r>
            <a:r>
              <a:rPr lang="en-US" altLang="it-IT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coppie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(redox) </a:t>
            </a:r>
            <a:r>
              <a:rPr lang="en-US" altLang="it-IT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questo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caso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scambiano</a:t>
            </a:r>
            <a:r>
              <a:rPr lang="en-US" altLang="it-IT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elettroni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coppia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contiene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l’</a:t>
            </a:r>
            <a:r>
              <a:rPr lang="en-US" altLang="it-IT" sz="2000" b="0" dirty="0" err="1" smtClean="0">
                <a:solidFill>
                  <a:srgbClr val="3366FF"/>
                </a:solidFill>
                <a:effectLst/>
                <a:latin typeface="Arial" panose="020B0604020202020204" pitchFamily="34" charset="0"/>
              </a:rPr>
              <a:t>agente</a:t>
            </a:r>
            <a:r>
              <a:rPr lang="en-US" altLang="it-IT" sz="2000" b="0" dirty="0" smtClean="0">
                <a:solidFill>
                  <a:srgbClr val="3366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3366FF"/>
                </a:solidFill>
                <a:effectLst/>
                <a:latin typeface="Arial" panose="020B0604020202020204" pitchFamily="34" charset="0"/>
              </a:rPr>
              <a:t>ossidante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viene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ridotto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l’altra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coppia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contiene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l’</a:t>
            </a:r>
            <a:r>
              <a:rPr lang="en-US" altLang="it-IT" sz="2000" b="0" dirty="0" err="1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agente</a:t>
            </a:r>
            <a:r>
              <a:rPr lang="en-US" altLang="it-IT" sz="2000" b="0" dirty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riducente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viene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ossidato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37469" y="3717032"/>
            <a:ext cx="413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          +1                      +2                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765300" y="4365476"/>
            <a:ext cx="2519363" cy="287338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FC0128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 flipV="1">
            <a:off x="2961432" y="3308722"/>
            <a:ext cx="2665412" cy="287337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13957" y="2948359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+1 e</a:t>
            </a:r>
            <a:r>
              <a:rPr lang="en-US" altLang="it-IT" sz="1800" baseline="30000">
                <a:solidFill>
                  <a:srgbClr val="3366FF"/>
                </a:solidFill>
                <a:latin typeface="Arial" panose="020B0604020202020204" pitchFamily="34" charset="0"/>
              </a:rPr>
              <a:t>−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57463" y="4646464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</a:rPr>
              <a:t>2 e</a:t>
            </a:r>
            <a:r>
              <a:rPr lang="en-US" altLang="it-IT" sz="1800" baseline="30000">
                <a:solidFill>
                  <a:srgbClr val="FC0128"/>
                </a:solidFill>
                <a:latin typeface="Arial" panose="020B0604020202020204" pitchFamily="34" charset="0"/>
              </a:rPr>
              <a:t>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anose="020B0604020202020204" pitchFamily="34" charset="0"/>
              </a:rPr>
              <a:t>Reazioni redox: </a:t>
            </a:r>
            <a:br>
              <a:rPr lang="en-US" smtClean="0">
                <a:latin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</a:rPr>
              <a:t>1. Ossidazione di metalli con acidi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53400" cy="478155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Una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tipica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reazione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dei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metalli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è la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reazione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(di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spostamento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porta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allo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sviluppo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idrogeno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gassoso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sono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trattati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acidi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Es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endParaRPr lang="en-US" altLang="it-IT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                Mg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(s) 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+ 2 </a:t>
            </a:r>
            <a:r>
              <a:rPr lang="en-US" altLang="it-IT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HCl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altLang="it-IT" b="0" baseline="-2500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aq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Wingdings 3" panose="05040102010807070707" pitchFamily="18" charset="2"/>
              </a:rPr>
              <a:t>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  MgCl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2(</a:t>
            </a:r>
            <a:r>
              <a:rPr lang="en-US" altLang="it-IT" b="0" baseline="-2500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aq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  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+ H</a:t>
            </a:r>
            <a:r>
              <a:rPr lang="en-US" altLang="it-IT" b="0" baseline="-25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2(g)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it-IT" sz="20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endParaRPr lang="en-US" altLang="it-IT" sz="20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endParaRPr lang="en-US" altLang="it-IT" sz="20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Il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metallo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 è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ossidato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a Mg</a:t>
            </a:r>
            <a:r>
              <a:rPr lang="en-US" altLang="it-IT" b="0" baseline="3000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2+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altLang="it-IT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altLang="it-IT" b="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sua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volta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è </a:t>
            </a:r>
            <a:r>
              <a:rPr lang="en-US" altLang="it-IT" sz="2000" b="0" dirty="0" err="1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ridotto</a:t>
            </a:r>
            <a:r>
              <a:rPr lang="en-US" altLang="it-IT" sz="20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ad H</a:t>
            </a:r>
            <a:r>
              <a:rPr lang="en-US" altLang="it-IT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endParaRPr lang="en-US" altLang="it-IT" sz="2000" b="0" dirty="0" smtClean="0">
              <a:solidFill>
                <a:srgbClr val="00279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b="0" dirty="0" smtClean="0">
                <a:effectLst/>
                <a:latin typeface="Arial" panose="020B0604020202020204" pitchFamily="34" charset="0"/>
              </a:rPr>
              <a:t>	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Mg</a:t>
            </a:r>
            <a:r>
              <a:rPr lang="en-US" altLang="it-IT" sz="2000" b="0" baseline="4000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Wingdings 3" panose="05040102010807070707" pitchFamily="18" charset="2"/>
              </a:rPr>
              <a:t>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 Mg</a:t>
            </a:r>
            <a:r>
              <a:rPr lang="en-US" altLang="it-IT" sz="2000" b="0" baseline="4000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it-IT" b="0" baseline="3000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altLang="it-IT" sz="2000" b="0" baseline="3000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(in MgCl</a:t>
            </a:r>
            <a:r>
              <a:rPr lang="en-US" altLang="it-IT" sz="2000" b="0" baseline="-2500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it-IT" sz="2000" b="0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)      </a:t>
            </a:r>
            <a:r>
              <a:rPr lang="en-US" altLang="it-IT" sz="2000" b="0" u="sng" dirty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ox.</a:t>
            </a:r>
            <a:endParaRPr lang="en-US" altLang="it-IT" sz="2000" u="sng" baseline="30000" dirty="0" smtClean="0">
              <a:solidFill>
                <a:srgbClr val="FC012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b="0" dirty="0" smtClean="0">
                <a:effectLst/>
                <a:latin typeface="Arial" panose="020B0604020202020204" pitchFamily="34" charset="0"/>
              </a:rPr>
              <a:t>   		</a:t>
            </a:r>
            <a:r>
              <a:rPr lang="en-US" altLang="it-IT" sz="1800" b="0" dirty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&amp;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</a:pPr>
            <a:r>
              <a:rPr lang="en-US" altLang="it-IT" b="0" dirty="0" smtClean="0">
                <a:effectLst/>
                <a:latin typeface="Arial" panose="020B0604020202020204" pitchFamily="34" charset="0"/>
              </a:rPr>
              <a:t>	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altLang="it-IT" b="0" baseline="3000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  (in </a:t>
            </a:r>
            <a:r>
              <a:rPr lang="en-US" altLang="it-IT" sz="2000" b="0" dirty="0" err="1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HCl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Wingdings 3" panose="05040102010807070707" pitchFamily="18" charset="2"/>
              </a:rPr>
              <a:t>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   H</a:t>
            </a:r>
            <a:r>
              <a:rPr lang="en-US" altLang="it-IT" sz="2000" b="0" baseline="4000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 (in H</a:t>
            </a:r>
            <a:r>
              <a:rPr lang="en-US" altLang="it-IT" sz="2000" b="0" baseline="-2500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it-IT" sz="2000" b="0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)      </a:t>
            </a:r>
            <a:r>
              <a:rPr lang="en-US" altLang="it-IT" sz="2000" b="0" u="sng" dirty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red.</a:t>
            </a:r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5480050" y="5156200"/>
            <a:ext cx="287338" cy="1368425"/>
          </a:xfrm>
          <a:prstGeom prst="rightBrace">
            <a:avLst>
              <a:gd name="adj1" fmla="val 39687"/>
              <a:gd name="adj2" fmla="val 50000"/>
            </a:avLst>
          </a:prstGeom>
          <a:noFill/>
          <a:ln w="254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940425" y="5661025"/>
            <a:ext cx="161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2000" b="0">
                <a:solidFill>
                  <a:srgbClr val="00279F"/>
                </a:solidFill>
                <a:latin typeface="Arial" panose="020B0604020202020204" pitchFamily="34" charset="0"/>
              </a:rPr>
              <a:t>semireazioni</a:t>
            </a:r>
            <a:endParaRPr lang="it-IT" altLang="it-IT" sz="2000" b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051050" y="3021013"/>
            <a:ext cx="4759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           +1                            +2                    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2268538" y="3709988"/>
            <a:ext cx="3024187" cy="287337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FC0128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flipV="1">
            <a:off x="3346450" y="2781300"/>
            <a:ext cx="3241675" cy="215900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711700" y="2420938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+1 e</a:t>
            </a:r>
            <a:r>
              <a:rPr lang="en-US" altLang="it-IT" sz="1800" baseline="30000">
                <a:solidFill>
                  <a:srgbClr val="3366FF"/>
                </a:solidFill>
                <a:latin typeface="Arial" panose="020B0604020202020204" pitchFamily="34" charset="0"/>
              </a:rPr>
              <a:t>−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16300" y="39989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</a:rPr>
              <a:t>2 e</a:t>
            </a:r>
            <a:r>
              <a:rPr lang="en-US" altLang="it-IT" sz="1800" baseline="30000">
                <a:solidFill>
                  <a:srgbClr val="FC0128"/>
                </a:solidFill>
                <a:latin typeface="Arial" panose="020B0604020202020204" pitchFamily="34" charset="0"/>
              </a:rPr>
              <a:t>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/>
      <p:bldP spid="10249" grpId="0"/>
      <p:bldP spid="10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Reazioni redox:  2. Ossidazioni in aria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05800" cy="5086350"/>
          </a:xfrm>
        </p:spPr>
        <p:txBody>
          <a:bodyPr/>
          <a:lstStyle/>
          <a:p>
            <a:pPr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Reazione di sintesi di CaO è l’ossidazione di Ca da parte di O</a:t>
            </a:r>
            <a:r>
              <a:rPr lang="en-US" b="0" baseline="-25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>
              <a:defRPr/>
            </a:pPr>
            <a:endParaRPr lang="en-US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lvl="1">
              <a:defRPr/>
            </a:pPr>
            <a:endParaRPr lang="en-US" b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en-US" b="0" smtClean="0">
                <a:latin typeface="Arial" panose="020B0604020202020204" pitchFamily="34" charset="0"/>
              </a:rPr>
              <a:t>2Ca</a:t>
            </a:r>
            <a:r>
              <a:rPr lang="en-US" b="0" baseline="-25000" smtClean="0">
                <a:latin typeface="Arial" panose="020B0604020202020204" pitchFamily="34" charset="0"/>
              </a:rPr>
              <a:t>(s)</a:t>
            </a:r>
            <a:r>
              <a:rPr lang="en-US" b="0" smtClean="0">
                <a:latin typeface="Arial" panose="020B0604020202020204" pitchFamily="34" charset="0"/>
              </a:rPr>
              <a:t> +  O</a:t>
            </a:r>
            <a:r>
              <a:rPr lang="en-US" b="0" baseline="-25000" smtClean="0">
                <a:latin typeface="Arial" panose="020B0604020202020204" pitchFamily="34" charset="0"/>
              </a:rPr>
              <a:t>2(g) </a:t>
            </a:r>
            <a:r>
              <a:rPr lang="en-US" b="0" smtClean="0">
                <a:latin typeface="Arial" panose="020B0604020202020204" pitchFamily="34" charset="0"/>
              </a:rPr>
              <a:t>  </a:t>
            </a:r>
            <a:r>
              <a:rPr lang="en-US" b="0" smtClean="0">
                <a:latin typeface="Wingdings 3" panose="05040102010807070707" pitchFamily="18" charset="2"/>
              </a:rPr>
              <a:t></a:t>
            </a:r>
            <a:r>
              <a:rPr lang="en-US" b="0" smtClean="0">
                <a:latin typeface="Arial" panose="020B0604020202020204" pitchFamily="34" charset="0"/>
              </a:rPr>
              <a:t>   2CaO</a:t>
            </a:r>
            <a:r>
              <a:rPr lang="en-US" b="0" baseline="-25000" smtClean="0">
                <a:latin typeface="Arial" panose="020B0604020202020204" pitchFamily="34" charset="0"/>
              </a:rPr>
              <a:t>(s)</a:t>
            </a:r>
          </a:p>
          <a:p>
            <a:pPr lvl="1">
              <a:defRPr/>
            </a:pPr>
            <a:r>
              <a:rPr lang="en-US" sz="1800" b="0" smtClean="0">
                <a:latin typeface="Arial" panose="020B0604020202020204" pitchFamily="34" charset="0"/>
              </a:rPr>
              <a:t> </a:t>
            </a:r>
          </a:p>
          <a:p>
            <a:pPr lvl="1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lvl="1">
              <a:defRPr/>
            </a:pPr>
            <a:endParaRPr lang="en-US" sz="18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Ca</a:t>
            </a:r>
            <a:r>
              <a:rPr lang="en-US" sz="2000" b="0" baseline="-25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(s)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perde elettroni (è ossidato a Ca</a:t>
            </a:r>
            <a:r>
              <a:rPr lang="en-US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2+</a:t>
            </a:r>
            <a:r>
              <a:rPr lang="en-US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b="0" baseline="-25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guadagna elettroni da Ca per diventare O</a:t>
            </a:r>
            <a:r>
              <a:rPr lang="en-US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(è ridotto a O</a:t>
            </a:r>
            <a:r>
              <a:rPr lang="en-US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>
              <a:spcBef>
                <a:spcPct val="4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en-US" sz="2000" b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Ca</a:t>
            </a:r>
            <a:r>
              <a:rPr lang="en-US" sz="2000" b="0" baseline="4000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sz="2000" b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FC0128"/>
                </a:solidFill>
                <a:effectLst/>
                <a:latin typeface="Wingdings 3" panose="05040102010807070707" pitchFamily="18" charset="2"/>
              </a:rPr>
              <a:t></a:t>
            </a:r>
            <a:r>
              <a:rPr lang="en-US" sz="2000" b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 Ca</a:t>
            </a:r>
            <a:r>
              <a:rPr lang="en-US" sz="2000" b="0" baseline="4000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baseline="3000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2000" b="0" baseline="3000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US" sz="2000" b="0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(in CaO)                 </a:t>
            </a:r>
            <a:r>
              <a:rPr lang="en-US" sz="2000" b="0" u="sng" smtClean="0">
                <a:solidFill>
                  <a:srgbClr val="FC0128"/>
                </a:solidFill>
                <a:effectLst/>
                <a:latin typeface="Arial" panose="020B0604020202020204" pitchFamily="34" charset="0"/>
              </a:rPr>
              <a:t>ox.</a:t>
            </a:r>
            <a:endParaRPr lang="en-US" sz="2000" u="sng" baseline="30000" smtClean="0">
              <a:solidFill>
                <a:srgbClr val="FC012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en-US" sz="2000" b="0" smtClean="0">
                <a:effectLst/>
                <a:latin typeface="Arial" panose="020B0604020202020204" pitchFamily="34" charset="0"/>
              </a:rPr>
              <a:t>   		</a:t>
            </a:r>
            <a:r>
              <a:rPr lang="en-US" sz="18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&amp;</a:t>
            </a:r>
          </a:p>
          <a:p>
            <a:pPr>
              <a:spcBef>
                <a:spcPct val="40000"/>
              </a:spcBef>
              <a:defRPr/>
            </a:pPr>
            <a:r>
              <a:rPr lang="en-US" sz="2000" b="0" smtClean="0">
                <a:effectLst/>
                <a:latin typeface="Arial" panose="020B0604020202020204" pitchFamily="34" charset="0"/>
              </a:rPr>
              <a:t>	    </a:t>
            </a:r>
            <a:r>
              <a:rPr lang="en-US" sz="20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2000" b="0" baseline="40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sz="20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(in O</a:t>
            </a:r>
            <a:r>
              <a:rPr lang="en-US" sz="2000" b="0" baseline="-25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lang="en-US" sz="2000" b="0" smtClean="0">
                <a:solidFill>
                  <a:schemeClr val="tx1"/>
                </a:solidFill>
                <a:effectLst/>
                <a:latin typeface="Wingdings 3" panose="05040102010807070707" pitchFamily="18" charset="2"/>
              </a:rPr>
              <a:t></a:t>
            </a:r>
            <a:r>
              <a:rPr lang="en-US" sz="20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O</a:t>
            </a:r>
            <a:r>
              <a:rPr lang="en-US" b="0" baseline="30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aseline="300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2000" b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(in CaO)</a:t>
            </a:r>
            <a:r>
              <a:rPr lang="en-US" sz="2000" b="0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en-US" sz="2000" b="0" u="sng" smtClean="0">
                <a:solidFill>
                  <a:srgbClr val="0066FF"/>
                </a:solidFill>
                <a:effectLst/>
                <a:latin typeface="Arial" panose="020B0604020202020204" pitchFamily="34" charset="0"/>
              </a:rPr>
              <a:t>red.</a:t>
            </a:r>
            <a:endParaRPr lang="en-US" sz="1400" b="0" u="sng" smtClean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sz="1600" smtClean="0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5651500" y="5227638"/>
            <a:ext cx="287338" cy="1225550"/>
          </a:xfrm>
          <a:prstGeom prst="rightBrace">
            <a:avLst>
              <a:gd name="adj1" fmla="val 35543"/>
              <a:gd name="adj2" fmla="val 50000"/>
            </a:avLst>
          </a:prstGeom>
          <a:noFill/>
          <a:ln w="254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38850" y="5586413"/>
            <a:ext cx="161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2000" b="0">
                <a:solidFill>
                  <a:srgbClr val="00279F"/>
                </a:solidFill>
                <a:latin typeface="Arial" panose="020B0604020202020204" pitchFamily="34" charset="0"/>
              </a:rPr>
              <a:t>semireazioni</a:t>
            </a:r>
            <a:endParaRPr lang="it-IT" altLang="it-IT" sz="2000" b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71550" y="2587625"/>
            <a:ext cx="327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           0                       +2  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600">
                <a:solidFill>
                  <a:srgbClr val="712000"/>
                </a:solidFill>
                <a:latin typeface="Arial" panose="020B0604020202020204" pitchFamily="34" charset="0"/>
              </a:rPr>
              <a:t>2</a:t>
            </a:r>
            <a:endParaRPr lang="it-IT" altLang="it-IT" sz="1600">
              <a:solidFill>
                <a:srgbClr val="71200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 flipV="1">
            <a:off x="2195513" y="2349500"/>
            <a:ext cx="1871662" cy="215900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71775" y="1989138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3366FF"/>
                </a:solidFill>
                <a:latin typeface="Arial" panose="020B0604020202020204" pitchFamily="34" charset="0"/>
              </a:rPr>
              <a:t>+2 e</a:t>
            </a:r>
            <a:r>
              <a:rPr lang="en-US" altLang="it-IT" sz="1800" baseline="30000">
                <a:solidFill>
                  <a:srgbClr val="3366FF"/>
                </a:solidFill>
                <a:latin typeface="Arial" panose="020B0604020202020204" pitchFamily="34" charset="0"/>
              </a:rPr>
              <a:t>−</a:t>
            </a: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1116013" y="3284538"/>
            <a:ext cx="2592387" cy="215900"/>
          </a:xfrm>
          <a:custGeom>
            <a:avLst/>
            <a:gdLst>
              <a:gd name="T0" fmla="*/ 0 w 1587"/>
              <a:gd name="T1" fmla="*/ 0 h 181"/>
              <a:gd name="T2" fmla="*/ 0 w 1587"/>
              <a:gd name="T3" fmla="*/ 181 h 181"/>
              <a:gd name="T4" fmla="*/ 1587 w 1587"/>
              <a:gd name="T5" fmla="*/ 181 h 181"/>
              <a:gd name="T6" fmla="*/ 1587 w 1587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81">
                <a:moveTo>
                  <a:pt x="0" y="0"/>
                </a:moveTo>
                <a:lnTo>
                  <a:pt x="0" y="181"/>
                </a:lnTo>
                <a:lnTo>
                  <a:pt x="1587" y="181"/>
                </a:lnTo>
                <a:lnTo>
                  <a:pt x="1587" y="0"/>
                </a:lnTo>
              </a:path>
            </a:pathLst>
          </a:custGeom>
          <a:noFill/>
          <a:ln w="19050" cap="flat" cmpd="sng">
            <a:solidFill>
              <a:srgbClr val="FC0128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124075" y="35671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altLang="it-IT" sz="1800">
                <a:solidFill>
                  <a:srgbClr val="FC0128"/>
                </a:solidFill>
                <a:latin typeface="Arial" panose="020B0604020202020204" pitchFamily="34" charset="0"/>
              </a:rPr>
              <a:t>2 e</a:t>
            </a:r>
            <a:r>
              <a:rPr lang="en-US" altLang="it-IT" sz="1800" baseline="30000">
                <a:solidFill>
                  <a:srgbClr val="FC0128"/>
                </a:solidFill>
                <a:latin typeface="Arial" panose="020B0604020202020204" pitchFamily="34" charset="0"/>
              </a:rPr>
              <a:t>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/>
      <p:bldP spid="7176" grpId="0"/>
      <p:bldP spid="7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1450"/>
            <a:ext cx="8210550" cy="66675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latin typeface="Arial" panose="020B0604020202020204" pitchFamily="34" charset="0"/>
              </a:rPr>
              <a:t>Reazioni redox:  3. Reazioni di scambio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135937" cy="5040312"/>
          </a:xfrm>
        </p:spPr>
        <p:txBody>
          <a:bodyPr/>
          <a:lstStyle/>
          <a:p>
            <a:pPr marL="0" indent="0"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Un metallo può essere ossidato da un sale:</a:t>
            </a:r>
          </a:p>
          <a:p>
            <a:pPr marL="0" indent="0">
              <a:defRPr/>
            </a:pPr>
            <a:endParaRPr lang="en-US" sz="2000" b="0" smtClean="0">
              <a:effectLst/>
              <a:latin typeface="Arial" panose="020B0604020202020204" pitchFamily="34" charset="0"/>
            </a:endParaRPr>
          </a:p>
          <a:p>
            <a:pPr marL="0" indent="0">
              <a:defRPr/>
            </a:pPr>
            <a:r>
              <a:rPr lang="en-US" b="0" smtClean="0">
                <a:effectLst/>
                <a:latin typeface="Arial" panose="020B0604020202020204" pitchFamily="34" charset="0"/>
              </a:rPr>
              <a:t>          Fe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(s) </a:t>
            </a:r>
            <a:r>
              <a:rPr lang="en-US" b="0" smtClean="0">
                <a:effectLst/>
                <a:latin typeface="Arial" panose="020B0604020202020204" pitchFamily="34" charset="0"/>
              </a:rPr>
              <a:t>+  Ni(NO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3</a:t>
            </a:r>
            <a:r>
              <a:rPr lang="en-US" b="0" smtClean="0">
                <a:effectLst/>
                <a:latin typeface="Arial" panose="020B0604020202020204" pitchFamily="34" charset="0"/>
              </a:rPr>
              <a:t>)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2 (aq)  </a:t>
            </a:r>
            <a:r>
              <a:rPr lang="en-US" b="0" smtClean="0">
                <a:effectLst/>
                <a:latin typeface="Arial" panose="020B0604020202020204" pitchFamily="34" charset="0"/>
              </a:rPr>
              <a:t> </a:t>
            </a:r>
            <a:r>
              <a:rPr lang="en-US" b="0" smtClean="0">
                <a:effectLst/>
                <a:latin typeface="Wingdings 3" panose="05040102010807070707" pitchFamily="18" charset="2"/>
              </a:rPr>
              <a:t></a:t>
            </a:r>
            <a:r>
              <a:rPr lang="en-US" b="0" smtClean="0">
                <a:effectLst/>
                <a:latin typeface="Arial" panose="020B0604020202020204" pitchFamily="34" charset="0"/>
              </a:rPr>
              <a:t>   Fe(NO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3</a:t>
            </a:r>
            <a:r>
              <a:rPr lang="en-US" b="0" smtClean="0">
                <a:effectLst/>
                <a:latin typeface="Arial" panose="020B0604020202020204" pitchFamily="34" charset="0"/>
              </a:rPr>
              <a:t>)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2 (aq)</a:t>
            </a:r>
            <a:r>
              <a:rPr lang="en-US" b="0" smtClean="0">
                <a:effectLst/>
                <a:latin typeface="Arial" panose="020B0604020202020204" pitchFamily="34" charset="0"/>
              </a:rPr>
              <a:t> + Ni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(s)</a:t>
            </a:r>
            <a:r>
              <a:rPr lang="en-US" b="0" smtClean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defRPr/>
            </a:pPr>
            <a:r>
              <a:rPr lang="en-US" sz="2000" b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(Equazione molecolare)</a:t>
            </a:r>
          </a:p>
          <a:p>
            <a:pPr marL="0" indent="0">
              <a:defRPr/>
            </a:pPr>
            <a:endParaRPr lang="en-US" sz="900" smtClean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Ovvero:</a:t>
            </a:r>
            <a:endParaRPr lang="en-US" sz="2000" b="0" smtClean="0">
              <a:effectLst/>
              <a:latin typeface="Arial" panose="020B0604020202020204" pitchFamily="34" charset="0"/>
            </a:endParaRPr>
          </a:p>
          <a:p>
            <a:pPr marL="0" indent="0">
              <a:defRPr/>
            </a:pPr>
            <a:r>
              <a:rPr lang="en-US" b="0" smtClean="0">
                <a:effectLst/>
                <a:latin typeface="Arial" panose="020B0604020202020204" pitchFamily="34" charset="0"/>
              </a:rPr>
              <a:t>           Fe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(s) </a:t>
            </a:r>
            <a:r>
              <a:rPr lang="en-US" b="0" smtClean="0">
                <a:effectLst/>
                <a:latin typeface="Arial" panose="020B0604020202020204" pitchFamily="34" charset="0"/>
              </a:rPr>
              <a:t>+  Ni</a:t>
            </a:r>
            <a:r>
              <a:rPr lang="en-US" b="0" baseline="40000" smtClean="0">
                <a:effectLst/>
                <a:latin typeface="Arial" panose="020B0604020202020204" pitchFamily="34" charset="0"/>
              </a:rPr>
              <a:t>2+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(aq)    </a:t>
            </a:r>
            <a:r>
              <a:rPr lang="en-US" sz="2800" b="0" smtClean="0">
                <a:effectLst/>
                <a:latin typeface="Wingdings 3" panose="05040102010807070707" pitchFamily="18" charset="2"/>
              </a:rPr>
              <a:t></a:t>
            </a:r>
            <a:r>
              <a:rPr lang="en-US" sz="2800" b="0" smtClean="0">
                <a:effectLst/>
                <a:latin typeface="Arial" panose="020B0604020202020204" pitchFamily="34" charset="0"/>
              </a:rPr>
              <a:t>   </a:t>
            </a:r>
            <a:r>
              <a:rPr lang="en-US" b="0" smtClean="0">
                <a:effectLst/>
                <a:latin typeface="Arial" panose="020B0604020202020204" pitchFamily="34" charset="0"/>
              </a:rPr>
              <a:t>Fe</a:t>
            </a:r>
            <a:r>
              <a:rPr lang="en-US" b="0" baseline="40000" smtClean="0">
                <a:effectLst/>
                <a:latin typeface="Arial" panose="020B0604020202020204" pitchFamily="34" charset="0"/>
              </a:rPr>
              <a:t>2+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(aq) </a:t>
            </a:r>
            <a:r>
              <a:rPr lang="en-US" b="0" smtClean="0">
                <a:effectLst/>
                <a:latin typeface="Arial" panose="020B0604020202020204" pitchFamily="34" charset="0"/>
              </a:rPr>
              <a:t>+ Ni</a:t>
            </a:r>
            <a:r>
              <a:rPr lang="en-US" b="0" baseline="-25000" smtClean="0">
                <a:effectLst/>
                <a:latin typeface="Arial" panose="020B0604020202020204" pitchFamily="34" charset="0"/>
              </a:rPr>
              <a:t>(s)</a:t>
            </a:r>
            <a:r>
              <a:rPr lang="en-US" b="0" smtClean="0">
                <a:effectLst/>
                <a:latin typeface="Arial" panose="020B0604020202020204" pitchFamily="34" charset="0"/>
              </a:rPr>
              <a:t>.</a:t>
            </a:r>
            <a:endParaRPr lang="en-US" b="0" baseline="-25000" smtClean="0">
              <a:effectLst/>
              <a:latin typeface="Arial" panose="020B0604020202020204" pitchFamily="34" charset="0"/>
            </a:endParaRPr>
          </a:p>
          <a:p>
            <a:pPr marL="0" indent="0"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sym typeface="ITC Zapf Dingbats" pitchFamily="18" charset="2"/>
              </a:rPr>
              <a:t>(</a:t>
            </a:r>
            <a:r>
              <a:rPr lang="en-US" sz="2000" b="0" smtClean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Equazione ionica netta)</a:t>
            </a:r>
          </a:p>
          <a:p>
            <a:pPr marL="0" indent="0">
              <a:defRPr/>
            </a:pPr>
            <a:endParaRPr lang="en-US" sz="2000" b="0" smtClean="0">
              <a:solidFill>
                <a:srgbClr val="CC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defRPr/>
            </a:pP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Fe è ossidato a Fe</a:t>
            </a:r>
            <a:r>
              <a:rPr lang="en-US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2+ 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;    Ni</a:t>
            </a:r>
            <a:r>
              <a:rPr lang="en-US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2+</a:t>
            </a:r>
            <a:r>
              <a:rPr lang="en-US" sz="2000" b="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 è ridotto a Ni</a:t>
            </a:r>
            <a:r>
              <a:rPr lang="en-US" sz="2000" b="0" baseline="30000" smtClean="0">
                <a:solidFill>
                  <a:srgbClr val="00279F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sz="2000" b="0" smtClean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defRPr/>
            </a:pPr>
            <a:endParaRPr lang="en-US" sz="2000" b="0" smtClean="0">
              <a:effectLst/>
              <a:latin typeface="Arial" panose="020B0604020202020204" pitchFamily="34" charset="0"/>
            </a:endParaRPr>
          </a:p>
          <a:p>
            <a:pPr marL="0" indent="0">
              <a:defRPr/>
            </a:pPr>
            <a:endParaRPr lang="en-US" sz="2800" b="0" smtClean="0">
              <a:solidFill>
                <a:srgbClr val="790015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55650" y="5300663"/>
            <a:ext cx="3505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it-IT" b="0">
                <a:solidFill>
                  <a:srgbClr val="FC0128"/>
                </a:solidFill>
                <a:latin typeface="Arial" panose="020B0604020202020204" pitchFamily="34" charset="0"/>
              </a:rPr>
              <a:t>Fe</a:t>
            </a:r>
            <a:r>
              <a:rPr lang="en-US" altLang="it-IT" b="0" baseline="-25000">
                <a:solidFill>
                  <a:srgbClr val="FC0128"/>
                </a:solidFill>
                <a:latin typeface="Arial" panose="020B0604020202020204" pitchFamily="34" charset="0"/>
              </a:rPr>
              <a:t>(s)   </a:t>
            </a:r>
            <a:r>
              <a:rPr lang="en-US" altLang="it-IT" sz="2800" b="0">
                <a:solidFill>
                  <a:srgbClr val="FC0128"/>
                </a:solidFill>
                <a:latin typeface="Wingdings 3" panose="05040102010807070707" pitchFamily="18" charset="2"/>
              </a:rPr>
              <a:t></a:t>
            </a:r>
            <a:r>
              <a:rPr lang="en-US" altLang="it-IT" sz="2800" b="0">
                <a:solidFill>
                  <a:srgbClr val="FC0128"/>
                </a:solidFill>
                <a:latin typeface="Arial" panose="020B0604020202020204" pitchFamily="34" charset="0"/>
              </a:rPr>
              <a:t>   </a:t>
            </a:r>
            <a:r>
              <a:rPr lang="en-US" altLang="it-IT" b="0">
                <a:solidFill>
                  <a:srgbClr val="FC0128"/>
                </a:solidFill>
                <a:latin typeface="Arial" panose="020B0604020202020204" pitchFamily="34" charset="0"/>
              </a:rPr>
              <a:t>Fe</a:t>
            </a:r>
            <a:r>
              <a:rPr lang="en-US" altLang="it-IT" b="0" baseline="30000">
                <a:solidFill>
                  <a:srgbClr val="FC0128"/>
                </a:solidFill>
                <a:latin typeface="Arial" panose="020B0604020202020204" pitchFamily="34" charset="0"/>
              </a:rPr>
              <a:t>2+</a:t>
            </a:r>
            <a:r>
              <a:rPr lang="en-US" altLang="it-IT" b="0" baseline="-25000">
                <a:solidFill>
                  <a:srgbClr val="FC0128"/>
                </a:solidFill>
                <a:latin typeface="Arial" panose="020B0604020202020204" pitchFamily="34" charset="0"/>
              </a:rPr>
              <a:t>(aq)          </a:t>
            </a:r>
            <a:r>
              <a:rPr lang="en-US" altLang="it-IT" sz="2000" b="0" u="sng">
                <a:solidFill>
                  <a:srgbClr val="FC0128"/>
                </a:solidFill>
                <a:latin typeface="Arial" panose="020B0604020202020204" pitchFamily="34" charset="0"/>
              </a:rPr>
              <a:t>ox.</a:t>
            </a:r>
            <a:r>
              <a:rPr lang="en-US" altLang="it-IT" b="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55650" y="6021388"/>
            <a:ext cx="362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it-IT" b="0">
                <a:solidFill>
                  <a:srgbClr val="0066FF"/>
                </a:solidFill>
                <a:latin typeface="Arial" panose="020B0604020202020204" pitchFamily="34" charset="0"/>
              </a:rPr>
              <a:t>Ni</a:t>
            </a:r>
            <a:r>
              <a:rPr lang="en-US" altLang="it-IT" b="0" baseline="30000">
                <a:solidFill>
                  <a:srgbClr val="0066FF"/>
                </a:solidFill>
                <a:latin typeface="Arial" panose="020B0604020202020204" pitchFamily="34" charset="0"/>
              </a:rPr>
              <a:t>2+</a:t>
            </a:r>
            <a:r>
              <a:rPr lang="en-US" altLang="it-IT" b="0" baseline="-25000">
                <a:solidFill>
                  <a:srgbClr val="0066FF"/>
                </a:solidFill>
                <a:latin typeface="Arial" panose="020B0604020202020204" pitchFamily="34" charset="0"/>
              </a:rPr>
              <a:t>(aq)  </a:t>
            </a:r>
            <a:r>
              <a:rPr lang="en-US" altLang="it-IT" sz="2800" b="0">
                <a:solidFill>
                  <a:srgbClr val="0066FF"/>
                </a:solidFill>
                <a:latin typeface="Wingdings 3" panose="05040102010807070707" pitchFamily="18" charset="2"/>
              </a:rPr>
              <a:t></a:t>
            </a:r>
            <a:r>
              <a:rPr lang="en-US" altLang="it-IT" sz="2800" b="0">
                <a:solidFill>
                  <a:srgbClr val="0066FF"/>
                </a:solidFill>
                <a:latin typeface="Arial" panose="020B0604020202020204" pitchFamily="34" charset="0"/>
              </a:rPr>
              <a:t>   </a:t>
            </a:r>
            <a:r>
              <a:rPr lang="en-US" altLang="it-IT" b="0">
                <a:solidFill>
                  <a:srgbClr val="0066FF"/>
                </a:solidFill>
                <a:latin typeface="Arial" panose="020B0604020202020204" pitchFamily="34" charset="0"/>
              </a:rPr>
              <a:t>Ni </a:t>
            </a:r>
            <a:r>
              <a:rPr lang="en-US" altLang="it-IT" b="0" baseline="-25000">
                <a:solidFill>
                  <a:srgbClr val="0066FF"/>
                </a:solidFill>
                <a:latin typeface="Arial" panose="020B0604020202020204" pitchFamily="34" charset="0"/>
              </a:rPr>
              <a:t>(s)           </a:t>
            </a:r>
            <a:r>
              <a:rPr lang="en-US" altLang="it-IT" sz="2000" b="0" u="sng">
                <a:solidFill>
                  <a:srgbClr val="0066FF"/>
                </a:solidFill>
                <a:latin typeface="Arial" panose="020B0604020202020204" pitchFamily="34" charset="0"/>
              </a:rPr>
              <a:t>red</a:t>
            </a:r>
            <a:r>
              <a:rPr lang="en-US" altLang="it-IT" b="0">
                <a:solidFill>
                  <a:srgbClr val="280049"/>
                </a:solidFill>
                <a:latin typeface="Arial" panose="020B0604020202020204" pitchFamily="34" charset="0"/>
              </a:rPr>
              <a:t>  </a:t>
            </a:r>
            <a:r>
              <a:rPr lang="en-US" altLang="it-IT" b="0" baseline="-25000">
                <a:solidFill>
                  <a:srgbClr val="280049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>
            <a:off x="4140200" y="5373688"/>
            <a:ext cx="287338" cy="1152525"/>
          </a:xfrm>
          <a:prstGeom prst="rightBrace">
            <a:avLst>
              <a:gd name="adj1" fmla="val 33425"/>
              <a:gd name="adj2" fmla="val 50000"/>
            </a:avLst>
          </a:prstGeom>
          <a:noFill/>
          <a:ln w="254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72000" y="5734050"/>
            <a:ext cx="168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0">
                <a:solidFill>
                  <a:srgbClr val="00279F"/>
                </a:solidFill>
                <a:latin typeface="Arial" panose="020B0604020202020204" pitchFamily="34" charset="0"/>
              </a:rPr>
              <a:t>semireazioni</a:t>
            </a:r>
            <a:endParaRPr lang="it-IT" sz="2000" b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2" grpId="0" animBg="1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15363" cy="99536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panose="020B0604020202020204" pitchFamily="34" charset="0"/>
              </a:rPr>
              <a:t>Bilanciamento con il metodo delle semireazioni.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b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</a:rPr>
              <a:t>Soluzioni acquose: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r>
              <a:rPr lang="en-US" smtClean="0">
                <a:solidFill>
                  <a:srgbClr val="CC0000"/>
                </a:solidFill>
                <a:latin typeface="Arial" panose="020B0604020202020204" pitchFamily="34" charset="0"/>
              </a:rPr>
              <a:t>condizioni acide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2178050"/>
            <a:ext cx="8315325" cy="4564063"/>
          </a:xfrm>
        </p:spPr>
        <p:txBody>
          <a:bodyPr/>
          <a:lstStyle/>
          <a:p>
            <a:pPr marL="457200" indent="-457200">
              <a:spcBef>
                <a:spcPct val="24000"/>
              </a:spcBef>
              <a:buFontTx/>
              <a:buAutoNum type="arabicPeriod"/>
              <a:defRPr/>
            </a:pP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Individuare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specie che vengono ridotte e ossidate</a:t>
            </a:r>
            <a:b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</a:b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6985000" y="1962150"/>
            <a:ext cx="1979613" cy="936625"/>
            <a:chOff x="4400" y="935"/>
            <a:chExt cx="1247" cy="590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421" y="935"/>
              <a:ext cx="122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Occorre determi-nare gli stati di ossidazione</a:t>
              </a:r>
              <a:endParaRPr lang="it-IT" sz="1800" b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400" y="935"/>
              <a:ext cx="1202" cy="590"/>
            </a:xfrm>
            <a:prstGeom prst="rect">
              <a:avLst/>
            </a:prstGeom>
            <a:noFill/>
            <a:ln w="38100" cmpd="dbl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95288" y="1557338"/>
            <a:ext cx="693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003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4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0.   </a:t>
            </a:r>
            <a:r>
              <a:rPr lang="en-US" sz="2000" b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Semplificare</a:t>
            </a:r>
            <a:r>
              <a:rPr lang="en-US" sz="2000" b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l’equazione: usare l’equazione ionica netta.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3063"/>
            <a:ext cx="7772400" cy="46355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panose="020B0604020202020204" pitchFamily="34" charset="0"/>
              </a:rPr>
              <a:t>Come si assegnano i numeri di ossidazione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487680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2" name="Text Box 4" descr="Parchment"/>
          <p:cNvSpPr txBox="1">
            <a:spLocks noChangeArrowheads="1"/>
          </p:cNvSpPr>
          <p:nvPr/>
        </p:nvSpPr>
        <p:spPr bwMode="auto">
          <a:xfrm>
            <a:off x="539750" y="1341438"/>
            <a:ext cx="8153400" cy="50133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rgbClr val="00279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sz="1600" smtClean="0">
                <a:solidFill>
                  <a:srgbClr val="712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Regole generali</a:t>
            </a:r>
            <a:endParaRPr lang="en-US" sz="1600" b="0" smtClean="0">
              <a:solidFill>
                <a:srgbClr val="712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1.  Per un atomo nello stato elementare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 (Na, O</a:t>
            </a:r>
            <a:r>
              <a:rPr lang="en-US" sz="16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, Cl</a:t>
            </a:r>
            <a:r>
              <a:rPr lang="en-US" sz="16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 …) n.o. = 0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2. Per uno ione monoatomico:  n.o. = carica ionica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3. La somma dei valori di n.o. per gli atomi in un composto è zero. La somma dei n.o.  per gli atomi in uno ione  poliatomico è pari alla carica dello ione.</a:t>
            </a:r>
          </a:p>
          <a:p>
            <a:pPr>
              <a:lnSpc>
                <a:spcPct val="125000"/>
              </a:lnSpc>
              <a:defRPr/>
            </a:pPr>
            <a:endParaRPr lang="en-US" sz="16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en-US" sz="1600" smtClean="0">
                <a:solidFill>
                  <a:srgbClr val="712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Regole specifiche per atomi o gruppi della tavola periodica.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1.  Fluoro:	n.o. =  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1 in tutti I composti.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2.  Ossigeno:	n.o. = 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1 nei perossidi (ione O</a:t>
            </a:r>
            <a:r>
              <a:rPr lang="en-US" sz="1600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6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1600" b="0" baseline="3000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	n.o. = 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2 negli altri composti (eccetto con F)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3.  Gruppo 17:	n.o. = 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1 se combinati con metalli e nonmetalli		(tranne O), ed altri alogeni </a:t>
            </a:r>
            <a:r>
              <a:rPr lang="en-US" sz="1600" b="0" i="1" smtClean="0">
                <a:solidFill>
                  <a:srgbClr val="00279F"/>
                </a:solidFill>
                <a:latin typeface="Arial" panose="020B0604020202020204" pitchFamily="34" charset="0"/>
              </a:rPr>
              <a:t>più pesanti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4.  Gruppo 1:	n.o. = +1 in tutti i composti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5.  Gruppo 2	n.o. = +2 in tutti i composti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6.  Idrogeno:	n.o. = +1 in combinazione con non metalli</a:t>
            </a:r>
          </a:p>
          <a:p>
            <a:pPr>
              <a:lnSpc>
                <a:spcPct val="125000"/>
              </a:lnSpc>
              <a:defRPr/>
            </a:pP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	n.o. = 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600" b="0" smtClean="0">
                <a:solidFill>
                  <a:srgbClr val="00279F"/>
                </a:solidFill>
                <a:latin typeface="Arial" panose="020B0604020202020204" pitchFamily="34" charset="0"/>
              </a:rPr>
              <a:t>1 in combinazione con metalli e boro.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15363" cy="99536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panose="020B0604020202020204" pitchFamily="34" charset="0"/>
              </a:rPr>
              <a:t>Bilanciamento con il metodo delle semireazioni.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b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</a:rPr>
              <a:t>Soluzioni acquose:</a:t>
            </a:r>
            <a:r>
              <a:rPr lang="en-US" smtClean="0">
                <a:solidFill>
                  <a:srgbClr val="1F4300"/>
                </a:solidFill>
                <a:latin typeface="Arial" panose="020B0604020202020204" pitchFamily="34" charset="0"/>
              </a:rPr>
              <a:t> </a:t>
            </a:r>
            <a:r>
              <a:rPr lang="en-US" smtClean="0">
                <a:solidFill>
                  <a:srgbClr val="CC0000"/>
                </a:solidFill>
                <a:latin typeface="Arial" panose="020B0604020202020204" pitchFamily="34" charset="0"/>
              </a:rPr>
              <a:t>condizioni acide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2178050"/>
            <a:ext cx="8315325" cy="45640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4000"/>
              </a:spcBef>
              <a:buFontTx/>
              <a:buAutoNum type="arabicPeriod"/>
              <a:defRPr/>
            </a:pP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Individuare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specie che vengono ridotte e ossidate</a:t>
            </a:r>
            <a:b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</a:b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buFontTx/>
              <a:buAutoNum type="arabicPeriod"/>
              <a:defRPr/>
            </a:pP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Scrivere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due semireazioni.</a:t>
            </a: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3.   </a:t>
            </a: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Bilanciare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semireazioni trascurando H &amp; O.</a:t>
            </a:r>
          </a:p>
          <a:p>
            <a:pPr marL="457200" indent="-457200">
              <a:lnSpc>
                <a:spcPct val="90000"/>
              </a:lnSpc>
              <a:spcBef>
                <a:spcPct val="31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Bilanciare:  atomi di O con H</a:t>
            </a:r>
            <a:r>
              <a:rPr lang="en-US" b="0" baseline="-25000" smtClean="0">
                <a:solidFill>
                  <a:srgbClr val="00279F"/>
                </a:solidFill>
                <a:latin typeface="Arial" panose="020B0604020202020204" pitchFamily="34" charset="0"/>
              </a:rPr>
              <a:t>2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O</a:t>
            </a:r>
          </a:p>
          <a:p>
            <a:pPr marL="457200" indent="-457200">
              <a:lnSpc>
                <a:spcPct val="90000"/>
              </a:lnSpc>
              <a:spcBef>
                <a:spcPct val="31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Bilanciare:  atomi di H con H</a:t>
            </a:r>
            <a:r>
              <a:rPr lang="en-US" sz="2800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+</a:t>
            </a:r>
          </a:p>
          <a:p>
            <a:pPr marL="457200" indent="-457200">
              <a:lnSpc>
                <a:spcPct val="90000"/>
              </a:lnSpc>
              <a:spcBef>
                <a:spcPct val="31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	Bilanciare:  cariche con e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b="0" baseline="30000" smtClean="0">
                <a:solidFill>
                  <a:srgbClr val="00279F"/>
                </a:solidFill>
                <a:latin typeface="Arial" panose="020B0604020202020204" pitchFamily="34" charset="0"/>
              </a:rPr>
              <a:t>  </a:t>
            </a:r>
            <a:r>
              <a:rPr lang="en-US" sz="1800" b="0" smtClean="0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4. </a:t>
            </a: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Moltiplicare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semireazioni per coefficienti tali da produrre lo stesso numero di elettroni nelle due semireazioni.  </a:t>
            </a: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endParaRPr lang="en-US" sz="2000" b="0" smtClean="0">
              <a:solidFill>
                <a:srgbClr val="00279F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4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5. </a:t>
            </a:r>
            <a:r>
              <a:rPr lang="en-US" sz="2000" b="0" smtClean="0">
                <a:solidFill>
                  <a:srgbClr val="CC0000"/>
                </a:solidFill>
                <a:latin typeface="Arial" panose="020B0604020202020204" pitchFamily="34" charset="0"/>
              </a:rPr>
              <a:t>Sommare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le due semireazioni (gli elettroni </a:t>
            </a:r>
            <a:r>
              <a:rPr lang="en-US" sz="2000" b="0" i="1" smtClean="0">
                <a:solidFill>
                  <a:srgbClr val="00279F"/>
                </a:solidFill>
                <a:latin typeface="Arial" panose="020B0604020202020204" pitchFamily="34" charset="0"/>
              </a:rPr>
              <a:t>devono</a:t>
            </a:r>
            <a:r>
              <a:rPr lang="en-US" sz="2000" b="0" smtClean="0">
                <a:solidFill>
                  <a:srgbClr val="00279F"/>
                </a:solidFill>
                <a:latin typeface="Arial" panose="020B0604020202020204" pitchFamily="34" charset="0"/>
              </a:rPr>
              <a:t> scomparire).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85000" y="1962150"/>
            <a:ext cx="1979613" cy="936625"/>
            <a:chOff x="4400" y="935"/>
            <a:chExt cx="1247" cy="590"/>
          </a:xfrm>
        </p:grpSpPr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4421" y="935"/>
              <a:ext cx="122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Occorre determi-nare gli stati di ossidazione</a:t>
              </a:r>
              <a:endParaRPr lang="it-IT" sz="1800" b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4400" y="935"/>
              <a:ext cx="1202" cy="590"/>
            </a:xfrm>
            <a:prstGeom prst="rect">
              <a:avLst/>
            </a:prstGeom>
            <a:noFill/>
            <a:ln w="38100" cmpd="dbl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95288" y="1557338"/>
            <a:ext cx="693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003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4000"/>
              </a:spcBef>
              <a:defRPr/>
            </a:pPr>
            <a:r>
              <a:rPr lang="en-US" sz="2000" b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0.   </a:t>
            </a:r>
            <a:r>
              <a:rPr lang="en-US" sz="2000" b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Semplificare</a:t>
            </a:r>
            <a:r>
              <a:rPr lang="en-US" sz="2000" b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l’equazione: usare l’equazione ionica netta.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theme/theme1.xml><?xml version="1.0" encoding="utf-8"?>
<a:theme xmlns:a="http://schemas.openxmlformats.org/drawingml/2006/main" name="04-Oxidation-Reduction">
  <a:themeElements>
    <a:clrScheme name="">
      <a:dk1>
        <a:srgbClr val="000000"/>
      </a:dk1>
      <a:lt1>
        <a:srgbClr val="FFFFFF"/>
      </a:lt1>
      <a:dk2>
        <a:srgbClr val="7B00E4"/>
      </a:dk2>
      <a:lt2>
        <a:srgbClr val="280049"/>
      </a:lt2>
      <a:accent1>
        <a:srgbClr val="FFFFFF"/>
      </a:accent1>
      <a:accent2>
        <a:srgbClr val="FFFF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00"/>
      </a:accent6>
      <a:hlink>
        <a:srgbClr val="FF00FF"/>
      </a:hlink>
      <a:folHlink>
        <a:srgbClr val="DFB6FF"/>
      </a:folHlink>
    </a:clrScheme>
    <a:fontScheme name="04-Oxidation-Reductio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defRPr>
        </a:defPPr>
      </a:lstStyle>
    </a:lnDef>
  </a:objectDefaults>
  <a:extraClrSchemeLst>
    <a:extraClrScheme>
      <a:clrScheme name="04-Oxidation-Redu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Oxidation-Re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-Oxidation-Reduc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Oxidation-Reduc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Oxidation-Reduc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Oxidation-Reduc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-Oxidation-Reduc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4-Oxidation-Reduction">
  <a:themeElements>
    <a:clrScheme name="">
      <a:dk1>
        <a:srgbClr val="000000"/>
      </a:dk1>
      <a:lt1>
        <a:srgbClr val="FFFFFF"/>
      </a:lt1>
      <a:dk2>
        <a:srgbClr val="7B00E4"/>
      </a:dk2>
      <a:lt2>
        <a:srgbClr val="280049"/>
      </a:lt2>
      <a:accent1>
        <a:srgbClr val="FFFFFF"/>
      </a:accent1>
      <a:accent2>
        <a:srgbClr val="FFFF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00"/>
      </a:accent6>
      <a:hlink>
        <a:srgbClr val="FF00FF"/>
      </a:hlink>
      <a:folHlink>
        <a:srgbClr val="DFB6FF"/>
      </a:folHlink>
    </a:clrScheme>
    <a:fontScheme name="1_04-Oxidation-Reductio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defRPr>
        </a:defPPr>
      </a:lstStyle>
    </a:lnDef>
  </a:objectDefaults>
  <a:extraClrSchemeLst>
    <a:extraClrScheme>
      <a:clrScheme name="1_04-Oxidation-Redu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4-Oxidation-Re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4-Oxidation-Reduc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4-Oxidation-Reduc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4-Oxidation-Reduc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4-Oxidation-Reduc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4-Oxidation-Reduc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C3EBB178B39C499A64DDEF59A04714" ma:contentTypeVersion="13" ma:contentTypeDescription="Creare un nuovo documento." ma:contentTypeScope="" ma:versionID="7b9b276e639e7e2504ae0fb335743334">
  <xsd:schema xmlns:xsd="http://www.w3.org/2001/XMLSchema" xmlns:xs="http://www.w3.org/2001/XMLSchema" xmlns:p="http://schemas.microsoft.com/office/2006/metadata/properties" xmlns:ns3="54fbe17c-0dff-48d5-9b1b-d9b5e83dd193" xmlns:ns4="c7cde783-bc8c-47d0-b545-f9f7fe4f58a5" targetNamespace="http://schemas.microsoft.com/office/2006/metadata/properties" ma:root="true" ma:fieldsID="a164b6e819d9c03cebabdc32d58cab12" ns3:_="" ns4:_="">
    <xsd:import namespace="54fbe17c-0dff-48d5-9b1b-d9b5e83dd193"/>
    <xsd:import namespace="c7cde783-bc8c-47d0-b545-f9f7fe4f58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e17c-0dff-48d5-9b1b-d9b5e83dd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de783-bc8c-47d0-b545-f9f7fe4f5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1D45D1-9281-4177-B93E-8517179F1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be17c-0dff-48d5-9b1b-d9b5e83dd193"/>
    <ds:schemaRef ds:uri="c7cde783-bc8c-47d0-b545-f9f7fe4f5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69342A-F433-4138-8A3F-A71588E96DC1}">
  <ds:schemaRefs>
    <ds:schemaRef ds:uri="http://schemas.microsoft.com/office/infopath/2007/PartnerControls"/>
    <ds:schemaRef ds:uri="54fbe17c-0dff-48d5-9b1b-d9b5e83dd19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7cde783-bc8c-47d0-b545-f9f7fe4f58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C17F98-7D46-4303-9694-AC741A9B4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NB-Data:Classes:Miramar:Chem-200:CH-200 F99.tmp:Lecture-200:4-Aq Stoic:04-Oxidation-Reduction</Template>
  <TotalTime>4444</TotalTime>
  <Pages>13</Pages>
  <Words>2061</Words>
  <Application>Microsoft Office PowerPoint</Application>
  <PresentationFormat>Presentazione su schermo (4:3)</PresentationFormat>
  <Paragraphs>266</Paragraphs>
  <Slides>19</Slides>
  <Notes>11</Notes>
  <HiddenSlides>4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ITC Zapf Dingbats</vt:lpstr>
      <vt:lpstr>Times</vt:lpstr>
      <vt:lpstr>Times New Roman</vt:lpstr>
      <vt:lpstr>Wingdings 3</vt:lpstr>
      <vt:lpstr>04-Oxidation-Reduction</vt:lpstr>
      <vt:lpstr>1_04-Oxidation-Reduction</vt:lpstr>
      <vt:lpstr>Ossidoriduzioni Redox   Introduzione alle reazioni con trasferimento elettronico</vt:lpstr>
      <vt:lpstr>Ossidazione e riduzione</vt:lpstr>
      <vt:lpstr>Reazioni di ossido-riduzione (“redox”)</vt:lpstr>
      <vt:lpstr>Reazioni redox:  1. Ossidazione di metalli con acidi</vt:lpstr>
      <vt:lpstr>Reazioni redox:  2. Ossidazioni in aria</vt:lpstr>
      <vt:lpstr>Reazioni redox:  3. Reazioni di scambio</vt:lpstr>
      <vt:lpstr>Bilanciamento con il metodo delle semireazioni.  Soluzioni acquose: condizioni acide</vt:lpstr>
      <vt:lpstr>Come si assegnano i numeri di ossidazione</vt:lpstr>
      <vt:lpstr>Bilanciamento con il metodo delle semireazioni.  Soluzioni acquose: condizioni acide</vt:lpstr>
      <vt:lpstr>Esempio: riduzione dello zolfo da perossodisolfato S2O82−  S(VII) a ditionito S2O42−  S(III) </vt:lpstr>
      <vt:lpstr>Bilanciamento con il metodo delle semireazioni.  Soluzioni acquose: condizioni basiche</vt:lpstr>
      <vt:lpstr>Esempio</vt:lpstr>
      <vt:lpstr>Esempio</vt:lpstr>
      <vt:lpstr>Esercizi</vt:lpstr>
      <vt:lpstr>Esercizi</vt:lpstr>
      <vt:lpstr>Esercizio: Titolazioni redox</vt:lpstr>
      <vt:lpstr>Esercizio: Titolazioni redox</vt:lpstr>
      <vt:lpstr>Esercizio</vt:lpstr>
      <vt:lpstr>Esercizi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Ossido-riduzioni Redox   Introduzione alle reazioni con trasferimento elettronico</dc:title>
  <dc:subject/>
  <dc:creator>Vittadini</dc:creator>
  <cp:keywords/>
  <dc:description/>
  <cp:lastModifiedBy>Andrea Vittadini</cp:lastModifiedBy>
  <cp:revision>94</cp:revision>
  <cp:lastPrinted>1999-10-05T02:54:46Z</cp:lastPrinted>
  <dcterms:created xsi:type="dcterms:W3CDTF">1999-09-17T06:54:19Z</dcterms:created>
  <dcterms:modified xsi:type="dcterms:W3CDTF">2020-12-14T13:03:22Z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0x01010080C3EBB178B39C499A64DDEF59A04714</vt:lpwstr>
  </property>
</Properties>
</file>