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56" r:id="rId5"/>
    <p:sldId id="266" r:id="rId6"/>
    <p:sldId id="271" r:id="rId7"/>
    <p:sldId id="309" r:id="rId8"/>
    <p:sldId id="308" r:id="rId9"/>
    <p:sldId id="291" r:id="rId10"/>
    <p:sldId id="292" r:id="rId11"/>
    <p:sldId id="275" r:id="rId12"/>
    <p:sldId id="293" r:id="rId13"/>
    <p:sldId id="294" r:id="rId14"/>
    <p:sldId id="277" r:id="rId15"/>
    <p:sldId id="278" r:id="rId16"/>
    <p:sldId id="285" r:id="rId17"/>
    <p:sldId id="286" r:id="rId18"/>
    <p:sldId id="296" r:id="rId19"/>
    <p:sldId id="297" r:id="rId20"/>
    <p:sldId id="298" r:id="rId21"/>
    <p:sldId id="302" r:id="rId22"/>
    <p:sldId id="268" r:id="rId23"/>
    <p:sldId id="270" r:id="rId24"/>
    <p:sldId id="283" r:id="rId25"/>
    <p:sldId id="269" r:id="rId26"/>
    <p:sldId id="300" r:id="rId27"/>
    <p:sldId id="303" r:id="rId28"/>
    <p:sldId id="280" r:id="rId29"/>
    <p:sldId id="284" r:id="rId30"/>
    <p:sldId id="260" r:id="rId31"/>
    <p:sldId id="287" r:id="rId32"/>
    <p:sldId id="290" r:id="rId33"/>
    <p:sldId id="305" r:id="rId34"/>
    <p:sldId id="301" r:id="rId35"/>
    <p:sldId id="273" r:id="rId36"/>
    <p:sldId id="274" r:id="rId37"/>
    <p:sldId id="281" r:id="rId38"/>
    <p:sldId id="279" r:id="rId39"/>
  </p:sldIdLst>
  <p:sldSz cx="9144000" cy="6858000" type="screen4x3"/>
  <p:notesSz cx="6669088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8000"/>
    <a:srgbClr val="4D4DDB"/>
    <a:srgbClr val="9393E9"/>
    <a:srgbClr val="6300B4"/>
    <a:srgbClr val="CC0000"/>
    <a:srgbClr val="FF3300"/>
    <a:srgbClr val="FF0000"/>
    <a:srgbClr val="6EEC83"/>
    <a:srgbClr val="A2C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872" autoAdjust="0"/>
  </p:normalViewPr>
  <p:slideViewPr>
    <p:cSldViewPr snapToGrid="0"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14" tIns="44512" rIns="90614" bIns="44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70320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 cap="flat"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 cap="flat"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6650" cy="3709987"/>
          </a:xfrm>
          <a:ln cap="flat"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50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0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224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133350"/>
            <a:ext cx="1981200" cy="3162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133350"/>
            <a:ext cx="5791200" cy="3162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415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70889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9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1685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0" y="1104900"/>
            <a:ext cx="381000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24400" y="1104900"/>
            <a:ext cx="3810000" cy="2190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724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96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52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54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990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922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66675" y="6632575"/>
            <a:ext cx="3683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defRPr/>
            </a:pPr>
            <a:fld id="{693880B4-076E-43A8-9162-B096A32BF02D}" type="slidenum">
              <a:rPr lang="en-US" altLang="it-IT" sz="1000" smtClean="0"/>
              <a:pPr algn="ctr">
                <a:defRPr/>
              </a:pPr>
              <a:t>‹N›</a:t>
            </a:fld>
            <a:endParaRPr lang="en-US" altLang="it-IT" sz="1000" smtClean="0"/>
          </a:p>
        </p:txBody>
      </p: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0" y="0"/>
            <a:ext cx="9144000" cy="2736850"/>
            <a:chOff x="0" y="0"/>
            <a:chExt cx="5760" cy="1724"/>
          </a:xfrm>
        </p:grpSpPr>
        <p:grpSp>
          <p:nvGrpSpPr>
            <p:cNvPr id="1030" name="Group 10"/>
            <p:cNvGrpSpPr>
              <a:grpSpLocks/>
            </p:cNvGrpSpPr>
            <p:nvPr/>
          </p:nvGrpSpPr>
          <p:grpSpPr bwMode="auto">
            <a:xfrm>
              <a:off x="672" y="0"/>
              <a:ext cx="424" cy="424"/>
              <a:chOff x="4" y="3364"/>
              <a:chExt cx="424" cy="424"/>
            </a:xfrm>
          </p:grpSpPr>
          <p:sp>
            <p:nvSpPr>
              <p:cNvPr id="1064" name="Oval 11"/>
              <p:cNvSpPr>
                <a:spLocks noChangeArrowheads="1"/>
              </p:cNvSpPr>
              <p:nvPr/>
            </p:nvSpPr>
            <p:spPr bwMode="auto">
              <a:xfrm>
                <a:off x="4" y="3364"/>
                <a:ext cx="424" cy="424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65" name="Oval 12"/>
              <p:cNvSpPr>
                <a:spLocks noChangeArrowheads="1"/>
              </p:cNvSpPr>
              <p:nvPr/>
            </p:nvSpPr>
            <p:spPr bwMode="auto">
              <a:xfrm>
                <a:off x="100" y="3460"/>
                <a:ext cx="63" cy="63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1" name="Group 13"/>
            <p:cNvGrpSpPr>
              <a:grpSpLocks/>
            </p:cNvGrpSpPr>
            <p:nvPr/>
          </p:nvGrpSpPr>
          <p:grpSpPr bwMode="auto">
            <a:xfrm>
              <a:off x="480" y="0"/>
              <a:ext cx="184" cy="184"/>
              <a:chOff x="340" y="3700"/>
              <a:chExt cx="184" cy="184"/>
            </a:xfrm>
          </p:grpSpPr>
          <p:sp>
            <p:nvSpPr>
              <p:cNvPr id="1062" name="Oval 14"/>
              <p:cNvSpPr>
                <a:spLocks noChangeArrowheads="1"/>
              </p:cNvSpPr>
              <p:nvPr/>
            </p:nvSpPr>
            <p:spPr bwMode="auto">
              <a:xfrm>
                <a:off x="340" y="3700"/>
                <a:ext cx="184" cy="184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63" name="Oval 15"/>
              <p:cNvSpPr>
                <a:spLocks noChangeArrowheads="1"/>
              </p:cNvSpPr>
              <p:nvPr/>
            </p:nvSpPr>
            <p:spPr bwMode="auto">
              <a:xfrm>
                <a:off x="382" y="3742"/>
                <a:ext cx="24" cy="24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2" name="Group 16"/>
            <p:cNvGrpSpPr>
              <a:grpSpLocks/>
            </p:cNvGrpSpPr>
            <p:nvPr/>
          </p:nvGrpSpPr>
          <p:grpSpPr bwMode="auto">
            <a:xfrm>
              <a:off x="528" y="192"/>
              <a:ext cx="280" cy="280"/>
              <a:chOff x="83" y="3804"/>
              <a:chExt cx="280" cy="280"/>
            </a:xfrm>
          </p:grpSpPr>
          <p:sp>
            <p:nvSpPr>
              <p:cNvPr id="1060" name="Oval 17"/>
              <p:cNvSpPr>
                <a:spLocks noChangeArrowheads="1"/>
              </p:cNvSpPr>
              <p:nvPr/>
            </p:nvSpPr>
            <p:spPr bwMode="auto">
              <a:xfrm>
                <a:off x="83" y="3804"/>
                <a:ext cx="280" cy="280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61" name="Oval 18"/>
              <p:cNvSpPr>
                <a:spLocks noChangeArrowheads="1"/>
              </p:cNvSpPr>
              <p:nvPr/>
            </p:nvSpPr>
            <p:spPr bwMode="auto">
              <a:xfrm>
                <a:off x="147" y="3868"/>
                <a:ext cx="39" cy="39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3" name="Group 19"/>
            <p:cNvGrpSpPr>
              <a:grpSpLocks/>
            </p:cNvGrpSpPr>
            <p:nvPr/>
          </p:nvGrpSpPr>
          <p:grpSpPr bwMode="auto">
            <a:xfrm>
              <a:off x="5376" y="0"/>
              <a:ext cx="232" cy="232"/>
              <a:chOff x="1560" y="4076"/>
              <a:chExt cx="232" cy="232"/>
            </a:xfrm>
          </p:grpSpPr>
          <p:sp>
            <p:nvSpPr>
              <p:cNvPr id="1058" name="Oval 20"/>
              <p:cNvSpPr>
                <a:spLocks noChangeArrowheads="1"/>
              </p:cNvSpPr>
              <p:nvPr/>
            </p:nvSpPr>
            <p:spPr bwMode="auto">
              <a:xfrm>
                <a:off x="1560" y="4076"/>
                <a:ext cx="232" cy="232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59" name="Oval 21"/>
              <p:cNvSpPr>
                <a:spLocks noChangeArrowheads="1"/>
              </p:cNvSpPr>
              <p:nvPr/>
            </p:nvSpPr>
            <p:spPr bwMode="auto">
              <a:xfrm>
                <a:off x="1613" y="4129"/>
                <a:ext cx="32" cy="32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4" name="Group 22"/>
            <p:cNvGrpSpPr>
              <a:grpSpLocks/>
            </p:cNvGrpSpPr>
            <p:nvPr/>
          </p:nvGrpSpPr>
          <p:grpSpPr bwMode="auto">
            <a:xfrm>
              <a:off x="0" y="816"/>
              <a:ext cx="232" cy="232"/>
              <a:chOff x="4" y="2788"/>
              <a:chExt cx="232" cy="232"/>
            </a:xfrm>
          </p:grpSpPr>
          <p:sp>
            <p:nvSpPr>
              <p:cNvPr id="1056" name="Oval 23"/>
              <p:cNvSpPr>
                <a:spLocks noChangeArrowheads="1"/>
              </p:cNvSpPr>
              <p:nvPr/>
            </p:nvSpPr>
            <p:spPr bwMode="auto">
              <a:xfrm>
                <a:off x="4" y="2788"/>
                <a:ext cx="232" cy="232"/>
              </a:xfrm>
              <a:prstGeom prst="ellipse">
                <a:avLst/>
              </a:prstGeom>
              <a:solidFill>
                <a:srgbClr val="FFE5E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57" name="Oval 24"/>
              <p:cNvSpPr>
                <a:spLocks noChangeArrowheads="1"/>
              </p:cNvSpPr>
              <p:nvPr/>
            </p:nvSpPr>
            <p:spPr bwMode="auto">
              <a:xfrm>
                <a:off x="57" y="2841"/>
                <a:ext cx="32" cy="32"/>
              </a:xfrm>
              <a:prstGeom prst="ellipse">
                <a:avLst/>
              </a:prstGeom>
              <a:solidFill>
                <a:srgbClr val="FFE5E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5" name="Group 25"/>
            <p:cNvGrpSpPr>
              <a:grpSpLocks/>
            </p:cNvGrpSpPr>
            <p:nvPr/>
          </p:nvGrpSpPr>
          <p:grpSpPr bwMode="auto">
            <a:xfrm>
              <a:off x="5336" y="240"/>
              <a:ext cx="424" cy="424"/>
              <a:chOff x="4132" y="3844"/>
              <a:chExt cx="424" cy="424"/>
            </a:xfrm>
          </p:grpSpPr>
          <p:sp>
            <p:nvSpPr>
              <p:cNvPr id="1054" name="Oval 26"/>
              <p:cNvSpPr>
                <a:spLocks noChangeArrowheads="1"/>
              </p:cNvSpPr>
              <p:nvPr/>
            </p:nvSpPr>
            <p:spPr bwMode="auto">
              <a:xfrm>
                <a:off x="4132" y="3844"/>
                <a:ext cx="424" cy="424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55" name="Oval 27"/>
              <p:cNvSpPr>
                <a:spLocks noChangeArrowheads="1"/>
              </p:cNvSpPr>
              <p:nvPr/>
            </p:nvSpPr>
            <p:spPr bwMode="auto">
              <a:xfrm>
                <a:off x="4228" y="3940"/>
                <a:ext cx="63" cy="63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6" name="Group 28"/>
            <p:cNvGrpSpPr>
              <a:grpSpLocks/>
            </p:cNvGrpSpPr>
            <p:nvPr/>
          </p:nvGrpSpPr>
          <p:grpSpPr bwMode="auto">
            <a:xfrm>
              <a:off x="5528" y="144"/>
              <a:ext cx="232" cy="232"/>
              <a:chOff x="3892" y="4036"/>
              <a:chExt cx="232" cy="232"/>
            </a:xfrm>
          </p:grpSpPr>
          <p:sp>
            <p:nvSpPr>
              <p:cNvPr id="1052" name="Oval 29"/>
              <p:cNvSpPr>
                <a:spLocks noChangeArrowheads="1"/>
              </p:cNvSpPr>
              <p:nvPr/>
            </p:nvSpPr>
            <p:spPr bwMode="auto">
              <a:xfrm>
                <a:off x="3892" y="4036"/>
                <a:ext cx="232" cy="232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53" name="Oval 30"/>
              <p:cNvSpPr>
                <a:spLocks noChangeArrowheads="1"/>
              </p:cNvSpPr>
              <p:nvPr/>
            </p:nvSpPr>
            <p:spPr bwMode="auto">
              <a:xfrm>
                <a:off x="3945" y="4089"/>
                <a:ext cx="32" cy="32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7" name="Group 31"/>
            <p:cNvGrpSpPr>
              <a:grpSpLocks/>
            </p:cNvGrpSpPr>
            <p:nvPr/>
          </p:nvGrpSpPr>
          <p:grpSpPr bwMode="auto">
            <a:xfrm>
              <a:off x="3408" y="0"/>
              <a:ext cx="232" cy="232"/>
              <a:chOff x="4564" y="3844"/>
              <a:chExt cx="232" cy="232"/>
            </a:xfrm>
          </p:grpSpPr>
          <p:sp>
            <p:nvSpPr>
              <p:cNvPr id="1050" name="Oval 32"/>
              <p:cNvSpPr>
                <a:spLocks noChangeArrowheads="1"/>
              </p:cNvSpPr>
              <p:nvPr/>
            </p:nvSpPr>
            <p:spPr bwMode="auto">
              <a:xfrm>
                <a:off x="4564" y="3844"/>
                <a:ext cx="232" cy="232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51" name="Oval 33"/>
              <p:cNvSpPr>
                <a:spLocks noChangeArrowheads="1"/>
              </p:cNvSpPr>
              <p:nvPr/>
            </p:nvSpPr>
            <p:spPr bwMode="auto">
              <a:xfrm>
                <a:off x="4617" y="3897"/>
                <a:ext cx="32" cy="32"/>
              </a:xfrm>
              <a:prstGeom prst="ellipse">
                <a:avLst/>
              </a:prstGeom>
              <a:solidFill>
                <a:srgbClr val="F0E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8" name="Group 34"/>
            <p:cNvGrpSpPr>
              <a:grpSpLocks/>
            </p:cNvGrpSpPr>
            <p:nvPr/>
          </p:nvGrpSpPr>
          <p:grpSpPr bwMode="auto">
            <a:xfrm>
              <a:off x="5420" y="1139"/>
              <a:ext cx="328" cy="328"/>
              <a:chOff x="5420" y="1139"/>
              <a:chExt cx="328" cy="328"/>
            </a:xfrm>
          </p:grpSpPr>
          <p:sp>
            <p:nvSpPr>
              <p:cNvPr id="1048" name="Oval 35"/>
              <p:cNvSpPr>
                <a:spLocks noChangeArrowheads="1"/>
              </p:cNvSpPr>
              <p:nvPr/>
            </p:nvSpPr>
            <p:spPr bwMode="auto">
              <a:xfrm>
                <a:off x="5420" y="1139"/>
                <a:ext cx="328" cy="328"/>
              </a:xfrm>
              <a:prstGeom prst="ellipse">
                <a:avLst/>
              </a:prstGeom>
              <a:solidFill>
                <a:srgbClr val="D2FE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49" name="Oval 36"/>
              <p:cNvSpPr>
                <a:spLocks noChangeArrowheads="1"/>
              </p:cNvSpPr>
              <p:nvPr/>
            </p:nvSpPr>
            <p:spPr bwMode="auto">
              <a:xfrm>
                <a:off x="5495" y="1214"/>
                <a:ext cx="47" cy="47"/>
              </a:xfrm>
              <a:prstGeom prst="ellipse">
                <a:avLst/>
              </a:prstGeom>
              <a:solidFill>
                <a:srgbClr val="D2FE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39" name="Group 37"/>
            <p:cNvGrpSpPr>
              <a:grpSpLocks/>
            </p:cNvGrpSpPr>
            <p:nvPr/>
          </p:nvGrpSpPr>
          <p:grpSpPr bwMode="auto">
            <a:xfrm>
              <a:off x="5476" y="1588"/>
              <a:ext cx="136" cy="136"/>
              <a:chOff x="5476" y="1588"/>
              <a:chExt cx="136" cy="136"/>
            </a:xfrm>
          </p:grpSpPr>
          <p:sp>
            <p:nvSpPr>
              <p:cNvPr id="1046" name="Oval 38"/>
              <p:cNvSpPr>
                <a:spLocks noChangeArrowheads="1"/>
              </p:cNvSpPr>
              <p:nvPr/>
            </p:nvSpPr>
            <p:spPr bwMode="auto">
              <a:xfrm>
                <a:off x="5476" y="1588"/>
                <a:ext cx="136" cy="136"/>
              </a:xfrm>
              <a:prstGeom prst="ellipse">
                <a:avLst/>
              </a:prstGeom>
              <a:solidFill>
                <a:srgbClr val="D2FE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47" name="Oval 39"/>
              <p:cNvSpPr>
                <a:spLocks noChangeArrowheads="1"/>
              </p:cNvSpPr>
              <p:nvPr/>
            </p:nvSpPr>
            <p:spPr bwMode="auto">
              <a:xfrm>
                <a:off x="5508" y="1620"/>
                <a:ext cx="16" cy="16"/>
              </a:xfrm>
              <a:prstGeom prst="ellipse">
                <a:avLst/>
              </a:prstGeom>
              <a:solidFill>
                <a:srgbClr val="D2FEF5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40" name="Group 40"/>
            <p:cNvGrpSpPr>
              <a:grpSpLocks/>
            </p:cNvGrpSpPr>
            <p:nvPr/>
          </p:nvGrpSpPr>
          <p:grpSpPr bwMode="auto">
            <a:xfrm>
              <a:off x="0" y="96"/>
              <a:ext cx="328" cy="328"/>
              <a:chOff x="868" y="4"/>
              <a:chExt cx="328" cy="328"/>
            </a:xfrm>
          </p:grpSpPr>
          <p:sp>
            <p:nvSpPr>
              <p:cNvPr id="1044" name="Oval 41"/>
              <p:cNvSpPr>
                <a:spLocks noChangeArrowheads="1"/>
              </p:cNvSpPr>
              <p:nvPr/>
            </p:nvSpPr>
            <p:spPr bwMode="auto">
              <a:xfrm>
                <a:off x="868" y="4"/>
                <a:ext cx="328" cy="328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45" name="Oval 42"/>
              <p:cNvSpPr>
                <a:spLocks noChangeArrowheads="1"/>
              </p:cNvSpPr>
              <p:nvPr/>
            </p:nvSpPr>
            <p:spPr bwMode="auto">
              <a:xfrm>
                <a:off x="942" y="78"/>
                <a:ext cx="48" cy="48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  <p:grpSp>
          <p:nvGrpSpPr>
            <p:cNvPr id="1041" name="Group 43"/>
            <p:cNvGrpSpPr>
              <a:grpSpLocks/>
            </p:cNvGrpSpPr>
            <p:nvPr/>
          </p:nvGrpSpPr>
          <p:grpSpPr bwMode="auto">
            <a:xfrm>
              <a:off x="192" y="0"/>
              <a:ext cx="232" cy="232"/>
              <a:chOff x="1204" y="100"/>
              <a:chExt cx="232" cy="232"/>
            </a:xfrm>
          </p:grpSpPr>
          <p:sp>
            <p:nvSpPr>
              <p:cNvPr id="1042" name="Oval 44"/>
              <p:cNvSpPr>
                <a:spLocks noChangeArrowheads="1"/>
              </p:cNvSpPr>
              <p:nvPr/>
            </p:nvSpPr>
            <p:spPr bwMode="auto">
              <a:xfrm>
                <a:off x="1204" y="100"/>
                <a:ext cx="232" cy="232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  <p:sp>
            <p:nvSpPr>
              <p:cNvPr id="1043" name="Oval 45"/>
              <p:cNvSpPr>
                <a:spLocks noChangeArrowheads="1"/>
              </p:cNvSpPr>
              <p:nvPr/>
            </p:nvSpPr>
            <p:spPr bwMode="auto">
              <a:xfrm>
                <a:off x="1257" y="153"/>
                <a:ext cx="32" cy="32"/>
              </a:xfrm>
              <a:prstGeom prst="ellipse">
                <a:avLst/>
              </a:prstGeom>
              <a:solidFill>
                <a:srgbClr val="FCFABA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pPr>
                  <a:defRPr/>
                </a:pPr>
                <a:endParaRPr lang="it-IT" altLang="it-IT" smtClean="0"/>
              </a:p>
            </p:txBody>
          </p:sp>
        </p:grpSp>
      </p:grp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3350"/>
            <a:ext cx="7772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04900"/>
            <a:ext cx="7772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120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233363" indent="-233363" algn="l" defTabSz="800100" rtl="0" eaLnBrk="0" fontAlgn="base" hangingPunct="0">
        <a:spcBef>
          <a:spcPct val="20000"/>
        </a:spcBef>
        <a:spcAft>
          <a:spcPct val="0"/>
        </a:spcAft>
        <a:defRPr sz="2800" b="1">
          <a:solidFill>
            <a:srgbClr val="280049"/>
          </a:solidFill>
          <a:latin typeface="+mn-lt"/>
          <a:ea typeface="+mn-ea"/>
          <a:cs typeface="+mn-cs"/>
        </a:defRPr>
      </a:lvl1pPr>
      <a:lvl2pPr marL="571500" indent="-223838" algn="l" defTabSz="800100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81D58"/>
          </a:solidFill>
          <a:latin typeface="Times New Roman" pitchFamily="18" charset="0"/>
        </a:defRPr>
      </a:lvl2pPr>
      <a:lvl3pPr marL="917575" indent="-231775" algn="l" defTabSz="8001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Times" pitchFamily="18" charset="0"/>
        </a:defRPr>
      </a:lvl3pPr>
      <a:lvl4pPr marL="1303338" indent="-190500" algn="l" defTabSz="800100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imes" pitchFamily="18" charset="0"/>
        </a:defRPr>
      </a:lvl4pPr>
      <a:lvl5pPr marL="1608138" indent="-106363" algn="l" defTabSz="800100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imes" pitchFamily="18" charset="0"/>
        </a:defRPr>
      </a:lvl5pPr>
      <a:lvl6pPr marL="2065338" indent="-106363" algn="l" defTabSz="800100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imes" pitchFamily="18" charset="0"/>
        </a:defRPr>
      </a:lvl6pPr>
      <a:lvl7pPr marL="2522538" indent="-106363" algn="l" defTabSz="800100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imes" pitchFamily="18" charset="0"/>
        </a:defRPr>
      </a:lvl7pPr>
      <a:lvl8pPr marL="2979738" indent="-106363" algn="l" defTabSz="800100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imes" pitchFamily="18" charset="0"/>
        </a:defRPr>
      </a:lvl8pPr>
      <a:lvl9pPr marL="3436938" indent="-106363" algn="l" defTabSz="800100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imes" pitchFamily="18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frozen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3" y="0"/>
            <a:ext cx="9636126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46125" y="96996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 smtClean="0">
                <a:solidFill>
                  <a:schemeClr val="bg1"/>
                </a:solidFill>
                <a:latin typeface="Arial" charset="0"/>
              </a:rPr>
              <a:t>LE PROPRIETA’ COLLIGATIVE</a:t>
            </a:r>
            <a:br>
              <a:rPr lang="en-US" sz="3600" smtClean="0">
                <a:solidFill>
                  <a:schemeClr val="bg1"/>
                </a:solidFill>
                <a:latin typeface="Arial" charset="0"/>
              </a:rPr>
            </a:br>
            <a:endParaRPr lang="en-US" sz="360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185863"/>
            <a:ext cx="6470650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2505075" y="3821113"/>
            <a:ext cx="303213" cy="3794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468313" y="188913"/>
            <a:ext cx="7864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435" tIns="31218" rIns="62435" bIns="31218"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Equilibrio liquido-vapore per miscele benzene-toluene a 25 °C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237163" y="2840038"/>
            <a:ext cx="3746500" cy="1712912"/>
            <a:chOff x="3299" y="1789"/>
            <a:chExt cx="2360" cy="1079"/>
          </a:xfrm>
        </p:grpSpPr>
        <p:sp>
          <p:nvSpPr>
            <p:cNvPr id="23593" name="Rectangle 10"/>
            <p:cNvSpPr>
              <a:spLocks noChangeArrowheads="1"/>
            </p:cNvSpPr>
            <p:nvPr/>
          </p:nvSpPr>
          <p:spPr bwMode="auto">
            <a:xfrm>
              <a:off x="4049" y="2323"/>
              <a:ext cx="1452" cy="545"/>
            </a:xfrm>
            <a:prstGeom prst="rect">
              <a:avLst/>
            </a:prstGeom>
            <a:noFill/>
            <a:ln w="12700">
              <a:solidFill>
                <a:srgbClr val="004E4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23594" name="Group 11"/>
            <p:cNvGrpSpPr>
              <a:grpSpLocks/>
            </p:cNvGrpSpPr>
            <p:nvPr/>
          </p:nvGrpSpPr>
          <p:grpSpPr bwMode="auto">
            <a:xfrm>
              <a:off x="3299" y="1789"/>
              <a:ext cx="2360" cy="1054"/>
              <a:chOff x="3299" y="1789"/>
              <a:chExt cx="2360" cy="1054"/>
            </a:xfrm>
          </p:grpSpPr>
          <p:sp>
            <p:nvSpPr>
              <p:cNvPr id="23595" name="Rectangle 12"/>
              <p:cNvSpPr>
                <a:spLocks noChangeArrowheads="1"/>
              </p:cNvSpPr>
              <p:nvPr/>
            </p:nvSpPr>
            <p:spPr bwMode="auto">
              <a:xfrm>
                <a:off x="4072" y="2323"/>
                <a:ext cx="1587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r>
                  <a:rPr lang="en-US" altLang="it-IT" sz="1600" b="1">
                    <a:solidFill>
                      <a:srgbClr val="037C03"/>
                    </a:solidFill>
                    <a:latin typeface="Arial" panose="020B060402020202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La fase vapore è più ricca del componente più volatile</a:t>
                </a:r>
                <a:endParaRPr lang="it-IT" altLang="it-IT" sz="1600" b="1">
                  <a:solidFill>
                    <a:srgbClr val="037C03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23596" name="Line 13"/>
              <p:cNvSpPr>
                <a:spLocks noChangeShapeType="1"/>
              </p:cNvSpPr>
              <p:nvPr/>
            </p:nvSpPr>
            <p:spPr bwMode="auto">
              <a:xfrm flipH="1" flipV="1">
                <a:off x="3299" y="1789"/>
                <a:ext cx="750" cy="568"/>
              </a:xfrm>
              <a:prstGeom prst="line">
                <a:avLst/>
              </a:prstGeom>
              <a:noFill/>
              <a:ln w="22225">
                <a:solidFill>
                  <a:srgbClr val="004E47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2706688" y="1512888"/>
            <a:ext cx="1381125" cy="469900"/>
            <a:chOff x="1705" y="953"/>
            <a:chExt cx="870" cy="296"/>
          </a:xfrm>
        </p:grpSpPr>
        <p:sp>
          <p:nvSpPr>
            <p:cNvPr id="23591" name="Rectangle 15"/>
            <p:cNvSpPr>
              <a:spLocks noChangeArrowheads="1"/>
            </p:cNvSpPr>
            <p:nvPr/>
          </p:nvSpPr>
          <p:spPr bwMode="auto">
            <a:xfrm>
              <a:off x="1705" y="953"/>
              <a:ext cx="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2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it-IT" sz="20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20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</a:t>
              </a:r>
              <a:r>
                <a:rPr lang="en-US" altLang="it-IT" b="1">
                  <a:solidFill>
                    <a:srgbClr val="6300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</a:t>
              </a:r>
              <a:r>
                <a:rPr lang="en-US" altLang="it-IT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· </a:t>
              </a:r>
              <a:r>
                <a:rPr lang="en-US" altLang="it-IT" sz="20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b="1" baseline="30000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endParaRPr lang="it-IT" altLang="it-IT" sz="1600" b="1" baseline="-3000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592" name="Rectangle 16"/>
            <p:cNvSpPr>
              <a:spLocks noChangeArrowheads="1"/>
            </p:cNvSpPr>
            <p:nvPr/>
          </p:nvSpPr>
          <p:spPr bwMode="auto">
            <a:xfrm>
              <a:off x="1726" y="981"/>
              <a:ext cx="849" cy="26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2492375" y="4049713"/>
            <a:ext cx="3556000" cy="1090612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 flipV="1">
            <a:off x="2489200" y="1474788"/>
            <a:ext cx="3552825" cy="3648075"/>
          </a:xfrm>
          <a:prstGeom prst="line">
            <a:avLst/>
          </a:prstGeom>
          <a:noFill/>
          <a:ln w="25400">
            <a:solidFill>
              <a:srgbClr val="F766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5" name="Freeform 19"/>
          <p:cNvSpPr>
            <a:spLocks/>
          </p:cNvSpPr>
          <p:nvPr/>
        </p:nvSpPr>
        <p:spPr bwMode="auto">
          <a:xfrm>
            <a:off x="2505075" y="1474788"/>
            <a:ext cx="3554413" cy="2562225"/>
          </a:xfrm>
          <a:custGeom>
            <a:avLst/>
            <a:gdLst>
              <a:gd name="T0" fmla="*/ 0 w 2239"/>
              <a:gd name="T1" fmla="*/ 2147483646 h 1614"/>
              <a:gd name="T2" fmla="*/ 2147483646 w 2239"/>
              <a:gd name="T3" fmla="*/ 2147483646 h 1614"/>
              <a:gd name="T4" fmla="*/ 2147483646 w 2239"/>
              <a:gd name="T5" fmla="*/ 2147483646 h 1614"/>
              <a:gd name="T6" fmla="*/ 2147483646 w 2239"/>
              <a:gd name="T7" fmla="*/ 2147483646 h 1614"/>
              <a:gd name="T8" fmla="*/ 2147483646 w 2239"/>
              <a:gd name="T9" fmla="*/ 2147483646 h 1614"/>
              <a:gd name="T10" fmla="*/ 2147483646 w 2239"/>
              <a:gd name="T11" fmla="*/ 2147483646 h 1614"/>
              <a:gd name="T12" fmla="*/ 2147483646 w 2239"/>
              <a:gd name="T13" fmla="*/ 2147483646 h 1614"/>
              <a:gd name="T14" fmla="*/ 2147483646 w 2239"/>
              <a:gd name="T15" fmla="*/ 2147483646 h 1614"/>
              <a:gd name="T16" fmla="*/ 2147483646 w 2239"/>
              <a:gd name="T17" fmla="*/ 2147483646 h 1614"/>
              <a:gd name="T18" fmla="*/ 2147483646 w 2239"/>
              <a:gd name="T19" fmla="*/ 2147483646 h 1614"/>
              <a:gd name="T20" fmla="*/ 2147483646 w 2239"/>
              <a:gd name="T21" fmla="*/ 2147483646 h 1614"/>
              <a:gd name="T22" fmla="*/ 2147483646 w 2239"/>
              <a:gd name="T23" fmla="*/ 2147483646 h 1614"/>
              <a:gd name="T24" fmla="*/ 2147483646 w 2239"/>
              <a:gd name="T25" fmla="*/ 2147483646 h 1614"/>
              <a:gd name="T26" fmla="*/ 2147483646 w 2239"/>
              <a:gd name="T27" fmla="*/ 2147483646 h 1614"/>
              <a:gd name="T28" fmla="*/ 2147483646 w 2239"/>
              <a:gd name="T29" fmla="*/ 0 h 16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39"/>
              <a:gd name="T46" fmla="*/ 0 h 1614"/>
              <a:gd name="T47" fmla="*/ 2239 w 2239"/>
              <a:gd name="T48" fmla="*/ 1614 h 16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39" h="1614">
                <a:moveTo>
                  <a:pt x="0" y="1614"/>
                </a:moveTo>
                <a:cubicBezTo>
                  <a:pt x="55" y="1607"/>
                  <a:pt x="110" y="1601"/>
                  <a:pt x="163" y="1592"/>
                </a:cubicBezTo>
                <a:cubicBezTo>
                  <a:pt x="216" y="1583"/>
                  <a:pt x="256" y="1576"/>
                  <a:pt x="321" y="1560"/>
                </a:cubicBezTo>
                <a:cubicBezTo>
                  <a:pt x="386" y="1544"/>
                  <a:pt x="474" y="1521"/>
                  <a:pt x="554" y="1495"/>
                </a:cubicBezTo>
                <a:cubicBezTo>
                  <a:pt x="634" y="1469"/>
                  <a:pt x="727" y="1434"/>
                  <a:pt x="804" y="1402"/>
                </a:cubicBezTo>
                <a:cubicBezTo>
                  <a:pt x="881" y="1370"/>
                  <a:pt x="950" y="1337"/>
                  <a:pt x="1016" y="1304"/>
                </a:cubicBezTo>
                <a:cubicBezTo>
                  <a:pt x="1082" y="1271"/>
                  <a:pt x="1135" y="1248"/>
                  <a:pt x="1201" y="1207"/>
                </a:cubicBezTo>
                <a:cubicBezTo>
                  <a:pt x="1267" y="1166"/>
                  <a:pt x="1346" y="1111"/>
                  <a:pt x="1413" y="1060"/>
                </a:cubicBezTo>
                <a:cubicBezTo>
                  <a:pt x="1480" y="1009"/>
                  <a:pt x="1553" y="946"/>
                  <a:pt x="1603" y="902"/>
                </a:cubicBezTo>
                <a:cubicBezTo>
                  <a:pt x="1653" y="858"/>
                  <a:pt x="1665" y="845"/>
                  <a:pt x="1712" y="794"/>
                </a:cubicBezTo>
                <a:cubicBezTo>
                  <a:pt x="1759" y="743"/>
                  <a:pt x="1839" y="656"/>
                  <a:pt x="1886" y="598"/>
                </a:cubicBezTo>
                <a:cubicBezTo>
                  <a:pt x="1933" y="540"/>
                  <a:pt x="1952" y="508"/>
                  <a:pt x="1994" y="446"/>
                </a:cubicBezTo>
                <a:cubicBezTo>
                  <a:pt x="2036" y="384"/>
                  <a:pt x="2103" y="286"/>
                  <a:pt x="2136" y="223"/>
                </a:cubicBezTo>
                <a:cubicBezTo>
                  <a:pt x="2169" y="160"/>
                  <a:pt x="2178" y="102"/>
                  <a:pt x="2195" y="65"/>
                </a:cubicBezTo>
                <a:cubicBezTo>
                  <a:pt x="2212" y="28"/>
                  <a:pt x="2225" y="14"/>
                  <a:pt x="2239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V="1">
            <a:off x="2489200" y="1484313"/>
            <a:ext cx="3552825" cy="25701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3" name="Line 21"/>
          <p:cNvSpPr>
            <a:spLocks noChangeShapeType="1"/>
          </p:cNvSpPr>
          <p:nvPr/>
        </p:nvSpPr>
        <p:spPr bwMode="auto">
          <a:xfrm flipH="1">
            <a:off x="5927725" y="1674813"/>
            <a:ext cx="106363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4" name="Line 22"/>
          <p:cNvSpPr>
            <a:spLocks noChangeShapeType="1"/>
          </p:cNvSpPr>
          <p:nvPr/>
        </p:nvSpPr>
        <p:spPr bwMode="auto">
          <a:xfrm rot="5400000" flipH="1">
            <a:off x="5638007" y="5087144"/>
            <a:ext cx="106362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9" name="Line 23"/>
          <p:cNvSpPr>
            <a:spLocks noChangeShapeType="1"/>
          </p:cNvSpPr>
          <p:nvPr/>
        </p:nvSpPr>
        <p:spPr bwMode="auto">
          <a:xfrm>
            <a:off x="5154613" y="2795588"/>
            <a:ext cx="7937" cy="2328862"/>
          </a:xfrm>
          <a:prstGeom prst="line">
            <a:avLst/>
          </a:prstGeom>
          <a:noFill/>
          <a:ln w="12700">
            <a:solidFill>
              <a:srgbClr val="037C03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6" name="Line 24"/>
          <p:cNvSpPr>
            <a:spLocks noChangeShapeType="1"/>
          </p:cNvSpPr>
          <p:nvPr/>
        </p:nvSpPr>
        <p:spPr bwMode="auto">
          <a:xfrm flipV="1">
            <a:off x="2543175" y="2781300"/>
            <a:ext cx="3471863" cy="36513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41" name="Oval 25"/>
          <p:cNvSpPr>
            <a:spLocks noChangeArrowheads="1"/>
          </p:cNvSpPr>
          <p:nvPr/>
        </p:nvSpPr>
        <p:spPr bwMode="auto">
          <a:xfrm>
            <a:off x="5127625" y="273685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037C0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3568" name="Line 26"/>
          <p:cNvSpPr>
            <a:spLocks noChangeShapeType="1"/>
          </p:cNvSpPr>
          <p:nvPr/>
        </p:nvSpPr>
        <p:spPr bwMode="auto">
          <a:xfrm>
            <a:off x="4260850" y="2855913"/>
            <a:ext cx="0" cy="2268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69" name="Oval 27"/>
          <p:cNvSpPr>
            <a:spLocks noChangeArrowheads="1"/>
          </p:cNvSpPr>
          <p:nvPr/>
        </p:nvSpPr>
        <p:spPr bwMode="auto">
          <a:xfrm>
            <a:off x="4224338" y="273050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3570" name="Line 28"/>
          <p:cNvSpPr>
            <a:spLocks noChangeShapeType="1"/>
          </p:cNvSpPr>
          <p:nvPr/>
        </p:nvSpPr>
        <p:spPr bwMode="auto">
          <a:xfrm flipH="1">
            <a:off x="2481263" y="3994150"/>
            <a:ext cx="106362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71" name="Rectangle 29"/>
          <p:cNvSpPr>
            <a:spLocks noChangeArrowheads="1"/>
          </p:cNvSpPr>
          <p:nvPr/>
        </p:nvSpPr>
        <p:spPr bwMode="auto">
          <a:xfrm>
            <a:off x="2959100" y="5529263"/>
            <a:ext cx="2613025" cy="241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3572" name="Rectangle 30"/>
          <p:cNvSpPr>
            <a:spLocks noChangeArrowheads="1"/>
          </p:cNvSpPr>
          <p:nvPr/>
        </p:nvSpPr>
        <p:spPr bwMode="auto">
          <a:xfrm>
            <a:off x="2644775" y="5338763"/>
            <a:ext cx="3386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Frazione molare di benzene </a:t>
            </a:r>
            <a:r>
              <a: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endParaRPr lang="en-US" altLang="it-IT" sz="28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573" name="Rectangle 32"/>
          <p:cNvSpPr>
            <a:spLocks noChangeArrowheads="1"/>
          </p:cNvSpPr>
          <p:nvPr/>
        </p:nvSpPr>
        <p:spPr bwMode="auto">
          <a:xfrm>
            <a:off x="947738" y="2097088"/>
            <a:ext cx="11858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↑</a:t>
            </a:r>
            <a:endParaRPr lang="en-US" altLang="it-IT" sz="28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Pressione</a:t>
            </a:r>
          </a:p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(mmHg)</a:t>
            </a:r>
            <a:endParaRPr lang="en-US" altLang="it-IT" sz="16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574" name="Rectangle 33"/>
          <p:cNvSpPr>
            <a:spLocks noChangeArrowheads="1"/>
          </p:cNvSpPr>
          <p:nvPr/>
        </p:nvSpPr>
        <p:spPr bwMode="auto">
          <a:xfrm>
            <a:off x="1595438" y="3908425"/>
            <a:ext cx="396875" cy="249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3575" name="Rectangle 34"/>
          <p:cNvSpPr>
            <a:spLocks noChangeArrowheads="1"/>
          </p:cNvSpPr>
          <p:nvPr/>
        </p:nvSpPr>
        <p:spPr bwMode="auto">
          <a:xfrm>
            <a:off x="6534150" y="1349375"/>
            <a:ext cx="328613" cy="20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grpSp>
        <p:nvGrpSpPr>
          <p:cNvPr id="23576" name="Group 35"/>
          <p:cNvGrpSpPr>
            <a:grpSpLocks/>
          </p:cNvGrpSpPr>
          <p:nvPr/>
        </p:nvGrpSpPr>
        <p:grpSpPr bwMode="auto">
          <a:xfrm>
            <a:off x="5986463" y="1346200"/>
            <a:ext cx="1828800" cy="1849438"/>
            <a:chOff x="3771" y="848"/>
            <a:chExt cx="1152" cy="1165"/>
          </a:xfrm>
        </p:grpSpPr>
        <p:pic>
          <p:nvPicPr>
            <p:cNvPr id="23586" name="Picture 36" descr="Cap14_00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3"/>
            <a:stretch>
              <a:fillRect/>
            </a:stretch>
          </p:blipFill>
          <p:spPr bwMode="auto">
            <a:xfrm>
              <a:off x="4085" y="1040"/>
              <a:ext cx="773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7" name="Oval 37"/>
            <p:cNvSpPr>
              <a:spLocks noChangeArrowheads="1"/>
            </p:cNvSpPr>
            <p:nvPr/>
          </p:nvSpPr>
          <p:spPr bwMode="auto">
            <a:xfrm>
              <a:off x="3771" y="910"/>
              <a:ext cx="60" cy="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766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3588" name="Rectangle 38"/>
            <p:cNvSpPr>
              <a:spLocks noChangeArrowheads="1"/>
            </p:cNvSpPr>
            <p:nvPr/>
          </p:nvSpPr>
          <p:spPr bwMode="auto">
            <a:xfrm>
              <a:off x="4024" y="848"/>
              <a:ext cx="899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400" b="1" i="1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1600" b="1" baseline="380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r>
                <a:rPr lang="en-US" altLang="it-IT" sz="1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95.1 mmHg</a:t>
              </a:r>
              <a:endParaRPr lang="it-IT" altLang="it-IT" sz="1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589" name="Rectangle 39"/>
            <p:cNvSpPr>
              <a:spLocks noChangeArrowheads="1"/>
            </p:cNvSpPr>
            <p:nvPr/>
          </p:nvSpPr>
          <p:spPr bwMode="auto">
            <a:xfrm>
              <a:off x="4210" y="1801"/>
              <a:ext cx="641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600" b="1">
                  <a:latin typeface="Arial" panose="020B0604020202020204" pitchFamily="34" charset="0"/>
                  <a:sym typeface="Symbol" panose="05050102010706020507" pitchFamily="18" charset="2"/>
                </a:rPr>
                <a:t>Benzene</a:t>
              </a:r>
              <a:endParaRPr lang="it-IT" altLang="it-IT" sz="16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3590" name="Rectangle 40"/>
            <p:cNvSpPr>
              <a:spLocks noChangeArrowheads="1"/>
            </p:cNvSpPr>
            <p:nvPr/>
          </p:nvSpPr>
          <p:spPr bwMode="auto">
            <a:xfrm>
              <a:off x="4155" y="1044"/>
              <a:ext cx="726" cy="953"/>
            </a:xfrm>
            <a:prstGeom prst="rect">
              <a:avLst/>
            </a:prstGeom>
            <a:noFill/>
            <a:ln w="25400">
              <a:solidFill>
                <a:srgbClr val="F7668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23577" name="Group 41"/>
          <p:cNvGrpSpPr>
            <a:grpSpLocks/>
          </p:cNvGrpSpPr>
          <p:nvPr/>
        </p:nvGrpSpPr>
        <p:grpSpPr bwMode="auto">
          <a:xfrm>
            <a:off x="655638" y="3922713"/>
            <a:ext cx="1881187" cy="1939925"/>
            <a:chOff x="413" y="2471"/>
            <a:chExt cx="1185" cy="1222"/>
          </a:xfrm>
        </p:grpSpPr>
        <p:pic>
          <p:nvPicPr>
            <p:cNvPr id="23581" name="Picture 42" descr="Cap14_00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9" r="28372"/>
            <a:stretch>
              <a:fillRect/>
            </a:stretch>
          </p:blipFill>
          <p:spPr bwMode="auto">
            <a:xfrm>
              <a:off x="450" y="2665"/>
              <a:ext cx="75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82" name="Oval 43"/>
            <p:cNvSpPr>
              <a:spLocks noChangeArrowheads="1"/>
            </p:cNvSpPr>
            <p:nvPr/>
          </p:nvSpPr>
          <p:spPr bwMode="auto">
            <a:xfrm>
              <a:off x="1538" y="2511"/>
              <a:ext cx="60" cy="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3583" name="Rectangle 44"/>
            <p:cNvSpPr>
              <a:spLocks noChangeArrowheads="1"/>
            </p:cNvSpPr>
            <p:nvPr/>
          </p:nvSpPr>
          <p:spPr bwMode="auto">
            <a:xfrm>
              <a:off x="413" y="2471"/>
              <a:ext cx="8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400" b="1" i="1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1600" b="1" baseline="380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r>
                <a:rPr lang="en-US" altLang="it-IT" sz="1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28.4 mmHg</a:t>
              </a:r>
              <a:endParaRPr lang="it-IT" altLang="it-IT" sz="1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584" name="Rectangle 45"/>
            <p:cNvSpPr>
              <a:spLocks noChangeArrowheads="1"/>
            </p:cNvSpPr>
            <p:nvPr/>
          </p:nvSpPr>
          <p:spPr bwMode="auto">
            <a:xfrm>
              <a:off x="495" y="3481"/>
              <a:ext cx="606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600" b="1">
                  <a:latin typeface="Arial" panose="020B0604020202020204" pitchFamily="34" charset="0"/>
                  <a:sym typeface="Symbol" panose="05050102010706020507" pitchFamily="18" charset="2"/>
                </a:rPr>
                <a:t>Toluene</a:t>
              </a:r>
              <a:endParaRPr lang="it-IT" altLang="it-IT" sz="16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3585" name="Rectangle 46"/>
            <p:cNvSpPr>
              <a:spLocks noChangeArrowheads="1"/>
            </p:cNvSpPr>
            <p:nvPr/>
          </p:nvSpPr>
          <p:spPr bwMode="auto">
            <a:xfrm>
              <a:off x="470" y="2650"/>
              <a:ext cx="680" cy="1043"/>
            </a:xfrm>
            <a:prstGeom prst="rect">
              <a:avLst/>
            </a:prstGeom>
            <a:noFill/>
            <a:ln w="25400">
              <a:solidFill>
                <a:srgbClr val="33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3578" name="Rectangle 47"/>
          <p:cNvSpPr>
            <a:spLocks noChangeArrowheads="1"/>
          </p:cNvSpPr>
          <p:nvPr/>
        </p:nvSpPr>
        <p:spPr bwMode="auto">
          <a:xfrm>
            <a:off x="6038850" y="5159375"/>
            <a:ext cx="690563" cy="4397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3579" name="Text Box 49"/>
          <p:cNvSpPr txBox="1">
            <a:spLocks noChangeArrowheads="1"/>
          </p:cNvSpPr>
          <p:nvPr/>
        </p:nvSpPr>
        <p:spPr bwMode="auto">
          <a:xfrm>
            <a:off x="5756275" y="5257800"/>
            <a:ext cx="62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400" b="1">
                <a:solidFill>
                  <a:srgbClr val="FF6699"/>
                </a:solidFill>
                <a:latin typeface="Arial" panose="020B0604020202020204" pitchFamily="34" charset="0"/>
              </a:rPr>
              <a:t>1.000</a:t>
            </a:r>
          </a:p>
        </p:txBody>
      </p:sp>
      <p:sp>
        <p:nvSpPr>
          <p:cNvPr id="23580" name="Text Box 50"/>
          <p:cNvSpPr txBox="1">
            <a:spLocks noChangeArrowheads="1"/>
          </p:cNvSpPr>
          <p:nvPr/>
        </p:nvSpPr>
        <p:spPr bwMode="auto">
          <a:xfrm>
            <a:off x="2198688" y="5267325"/>
            <a:ext cx="627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400" b="1">
                <a:solidFill>
                  <a:schemeClr val="hlink"/>
                </a:solidFill>
                <a:latin typeface="Arial" panose="020B0604020202020204" pitchFamily="34" charset="0"/>
              </a:rPr>
              <a:t>0.000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524375" y="852488"/>
            <a:ext cx="4022725" cy="3025775"/>
            <a:chOff x="2850" y="537"/>
            <a:chExt cx="2534" cy="1906"/>
          </a:xfrm>
        </p:grpSpPr>
        <p:pic>
          <p:nvPicPr>
            <p:cNvPr id="24594" name="Picture 2" descr="Cap14_00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3"/>
            <a:stretch>
              <a:fillRect/>
            </a:stretch>
          </p:blipFill>
          <p:spPr bwMode="auto">
            <a:xfrm>
              <a:off x="3190" y="537"/>
              <a:ext cx="2194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5" name="Oval 6"/>
            <p:cNvSpPr>
              <a:spLocks noChangeArrowheads="1"/>
            </p:cNvSpPr>
            <p:nvPr/>
          </p:nvSpPr>
          <p:spPr bwMode="auto">
            <a:xfrm rot="2252822">
              <a:off x="3291" y="1364"/>
              <a:ext cx="1925" cy="2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596" name="Rectangle 8"/>
            <p:cNvSpPr>
              <a:spLocks noChangeArrowheads="1"/>
            </p:cNvSpPr>
            <p:nvPr/>
          </p:nvSpPr>
          <p:spPr bwMode="auto">
            <a:xfrm>
              <a:off x="2850" y="995"/>
              <a:ext cx="404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6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altLang="it-IT" sz="28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↑</a:t>
              </a:r>
              <a:endPara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  <a:p>
              <a:r>
                <a:rPr lang="en-US" altLang="it-IT" sz="16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it-IT" sz="16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T</a:t>
              </a:r>
              <a:r>
                <a:rPr lang="en-US" altLang="it-IT" sz="1600" b="1" baseline="-25000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eb</a:t>
              </a:r>
            </a:p>
            <a:p>
              <a:r>
                <a:rPr lang="en-US" altLang="it-IT" sz="16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(°C)</a:t>
              </a:r>
              <a:endPara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endParaRPr>
            </a:p>
          </p:txBody>
        </p:sp>
      </p:grpSp>
      <p:pic>
        <p:nvPicPr>
          <p:cNvPr id="36867" name="Picture 3" descr="Cap14_0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/>
          <a:stretch>
            <a:fillRect/>
          </a:stretch>
        </p:blipFill>
        <p:spPr bwMode="auto">
          <a:xfrm>
            <a:off x="4535488" y="4024313"/>
            <a:ext cx="2849562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114550" y="214313"/>
            <a:ext cx="51196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La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distillazione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frazionata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4581" name="Picture 5" descr="Cap14_0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0820" b="27675"/>
          <a:stretch>
            <a:fillRect/>
          </a:stretch>
        </p:blipFill>
        <p:spPr bwMode="auto">
          <a:xfrm>
            <a:off x="1122363" y="836613"/>
            <a:ext cx="319246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6238875" y="2166938"/>
            <a:ext cx="569913" cy="79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165100" y="1692275"/>
            <a:ext cx="11858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↑</a:t>
            </a:r>
            <a:endParaRPr lang="en-US" altLang="it-IT" sz="28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it-IT" sz="1600" b="1" i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P</a:t>
            </a:r>
          </a:p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lang="en-US" altLang="it-IT" sz="1600" b="1" i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mm</a:t>
            </a:r>
            <a:r>
              <a:rPr lang="en-US" altLang="it-IT" sz="1600" b="1" baseline="-2500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Hg</a:t>
            </a:r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it-IT" sz="16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6808788" y="2159000"/>
            <a:ext cx="0" cy="4476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869113" y="2614613"/>
            <a:ext cx="569912" cy="793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7404100" y="2633663"/>
            <a:ext cx="0" cy="44767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305175" y="5800725"/>
            <a:ext cx="5648325" cy="976313"/>
            <a:chOff x="2082" y="3654"/>
            <a:chExt cx="3558" cy="615"/>
          </a:xfrm>
        </p:grpSpPr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4788" y="3692"/>
              <a:ext cx="8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800" b="1">
                  <a:solidFill>
                    <a:srgbClr val="CC33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“distillato”</a:t>
              </a:r>
            </a:p>
            <a:p>
              <a:r>
                <a:rPr lang="en-US" altLang="it-IT" sz="1800" b="1">
                  <a:solidFill>
                    <a:srgbClr val="0000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 benzene</a:t>
              </a:r>
            </a:p>
            <a:p>
              <a:r>
                <a:rPr lang="en-US" altLang="it-IT" sz="1800" b="1">
                  <a:solidFill>
                    <a:srgbClr val="0000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puro</a:t>
              </a:r>
              <a:endParaRPr lang="it-IT" altLang="it-IT" sz="1800" b="1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4591" name="Rectangle 16"/>
            <p:cNvSpPr>
              <a:spLocks noChangeArrowheads="1"/>
            </p:cNvSpPr>
            <p:nvPr/>
          </p:nvSpPr>
          <p:spPr bwMode="auto">
            <a:xfrm>
              <a:off x="2082" y="3654"/>
              <a:ext cx="7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800" b="1">
                  <a:solidFill>
                    <a:srgbClr val="CC3300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“residuo”</a:t>
              </a:r>
            </a:p>
            <a:p>
              <a:r>
                <a:rPr lang="en-US" altLang="it-IT" sz="1800" b="1">
                  <a:solidFill>
                    <a:srgbClr val="0000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= toluene</a:t>
              </a:r>
            </a:p>
            <a:p>
              <a:r>
                <a:rPr lang="en-US" altLang="it-IT" sz="1800" b="1">
                  <a:solidFill>
                    <a:srgbClr val="0000CC"/>
                  </a:solidFill>
                  <a:latin typeface="Arial" panose="020B0604020202020204" pitchFamily="34" charset="0"/>
                  <a:sym typeface="Symbol" panose="05050102010706020507" pitchFamily="18" charset="2"/>
                </a:rPr>
                <a:t>puro</a:t>
              </a:r>
              <a:endParaRPr lang="it-IT" altLang="it-IT" sz="1800" b="1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4592" name="Line 17"/>
            <p:cNvSpPr>
              <a:spLocks noChangeShapeType="1"/>
            </p:cNvSpPr>
            <p:nvPr/>
          </p:nvSpPr>
          <p:spPr bwMode="auto">
            <a:xfrm flipH="1">
              <a:off x="4603" y="3850"/>
              <a:ext cx="225" cy="164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593" name="Line 18"/>
            <p:cNvSpPr>
              <a:spLocks noChangeShapeType="1"/>
            </p:cNvSpPr>
            <p:nvPr/>
          </p:nvSpPr>
          <p:spPr bwMode="auto">
            <a:xfrm>
              <a:off x="2693" y="3861"/>
              <a:ext cx="379" cy="197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cxnSp>
        <p:nvCxnSpPr>
          <p:cNvPr id="5" name="Connettore 2 4"/>
          <p:cNvCxnSpPr>
            <a:cxnSpLocks noChangeShapeType="1"/>
          </p:cNvCxnSpPr>
          <p:nvPr/>
        </p:nvCxnSpPr>
        <p:spPr bwMode="auto">
          <a:xfrm flipV="1">
            <a:off x="5572125" y="4286250"/>
            <a:ext cx="14288" cy="1857375"/>
          </a:xfrm>
          <a:prstGeom prst="straightConnector1">
            <a:avLst/>
          </a:prstGeom>
          <a:noFill/>
          <a:ln w="25400" algn="ctr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5605463" y="4184650"/>
            <a:ext cx="1209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it-IT" b="1" baseline="-25000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benzene</a:t>
            </a:r>
            <a:endParaRPr lang="it-IT" altLang="it-IT" baseline="-25000"/>
          </a:p>
        </p:txBody>
      </p:sp>
      <p:sp>
        <p:nvSpPr>
          <p:cNvPr id="8" name="Rettangolo arrotondato 7"/>
          <p:cNvSpPr/>
          <p:nvPr/>
        </p:nvSpPr>
        <p:spPr bwMode="auto">
          <a:xfrm>
            <a:off x="3021875" y="2133602"/>
            <a:ext cx="409303" cy="191587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4" name="Rettangolo arrotondato 23"/>
          <p:cNvSpPr/>
          <p:nvPr/>
        </p:nvSpPr>
        <p:spPr bwMode="auto">
          <a:xfrm rot="19475127">
            <a:off x="2028452" y="1891186"/>
            <a:ext cx="409303" cy="271115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7372" y="2151006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vapore</a:t>
            </a:r>
            <a:endParaRPr lang="it-IT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937658" y="156317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arrotondato 26"/>
          <p:cNvSpPr/>
          <p:nvPr/>
        </p:nvSpPr>
        <p:spPr bwMode="auto">
          <a:xfrm rot="2144512">
            <a:off x="6296106" y="1600127"/>
            <a:ext cx="690993" cy="34016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413861" y="1632846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vapore</a:t>
            </a:r>
            <a:endParaRPr lang="it-IT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ttangolo arrotondato 27"/>
          <p:cNvSpPr/>
          <p:nvPr/>
        </p:nvSpPr>
        <p:spPr bwMode="auto">
          <a:xfrm rot="2627578">
            <a:off x="5447019" y="1874447"/>
            <a:ext cx="690993" cy="34016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329646" y="1924583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liquido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5" grpId="0"/>
      <p:bldP spid="26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p14_00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71048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755650" y="284163"/>
            <a:ext cx="7507288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Soluzioni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non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ideali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acqua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propanolo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6804025" y="3933825"/>
            <a:ext cx="288925" cy="287338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867400" y="508476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>
                <a:solidFill>
                  <a:srgbClr val="CC33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azeotropo</a:t>
            </a:r>
            <a:endParaRPr lang="it-IT" altLang="it-IT" sz="1800" b="1">
              <a:solidFill>
                <a:srgbClr val="CC33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6588125" y="4292600"/>
            <a:ext cx="288925" cy="7921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4391025" y="4402138"/>
            <a:ext cx="8032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latin typeface="Arial" panose="020B0604020202020204" pitchFamily="34" charset="0"/>
                <a:sym typeface="Symbol" panose="05050102010706020507" pitchFamily="18" charset="2"/>
              </a:rPr>
              <a:t>Acqua</a:t>
            </a:r>
            <a:endParaRPr lang="it-IT" altLang="it-IT" sz="16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7332663" y="4402138"/>
            <a:ext cx="1187450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latin typeface="Arial" panose="020B0604020202020204" pitchFamily="34" charset="0"/>
                <a:sym typeface="Symbol" panose="05050102010706020507" pitchFamily="18" charset="2"/>
              </a:rPr>
              <a:t>Propanolo</a:t>
            </a:r>
            <a:endParaRPr lang="it-IT" altLang="it-IT" sz="16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auto">
          <a:xfrm>
            <a:off x="365760" y="1219200"/>
            <a:ext cx="2934789" cy="2786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84163" y="1157466"/>
            <a:ext cx="8715375" cy="53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70000"/>
              </a:spcBef>
            </a:pP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presenza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soluti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solidi, la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fase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vapore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contiene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solo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b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 la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è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diluita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per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vale la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legge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Raoult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70000"/>
              </a:spcBef>
            </a:pPr>
            <a:endParaRPr lang="en-US" altLang="it-IT" sz="1200" dirty="0" smtClean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endParaRPr lang="en-US" altLang="it-IT" sz="1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Ossia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osserveremo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variazione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l-GR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it-IT" sz="2000" dirty="0">
                <a:latin typeface="Arial" panose="020B0604020202020204" pitchFamily="34" charset="0"/>
                <a:cs typeface="Times New Roman" panose="02020603050405020304" pitchFamily="18" charset="0"/>
              </a:rPr>
              <a:t> = </a:t>
            </a:r>
            <a:r>
              <a:rPr lang="en-US" altLang="it-IT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it-IT" sz="2000" dirty="0">
                <a:latin typeface="Arial" panose="020B06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altLang="it-IT" sz="2000" i="1" dirty="0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it-IT" sz="800" i="1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latin typeface="Arial" panose="020B0604020202020204" pitchFamily="34" charset="0"/>
                <a:cs typeface="Times New Roman" panose="02020603050405020304" pitchFamily="18" charset="0"/>
              </a:rPr>
              <a:t>°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data da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70000"/>
              </a:spcBef>
            </a:pPr>
            <a:endParaRPr lang="en-US" altLang="it-IT" sz="2000" b="1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endParaRPr lang="en-US" altLang="it-IT" sz="2000" b="1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endParaRPr lang="en-US" altLang="it-IT" sz="2000" b="1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r>
              <a:rPr lang="en-US" altLang="it-IT" sz="800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altLang="it-IT" sz="800" b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n-US" altLang="it-IT" sz="800" b="1" dirty="0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</a:t>
            </a: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it-IT" sz="20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abbassamento</a:t>
            </a: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della</a:t>
            </a: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vapore</a:t>
            </a:r>
            <a:r>
              <a:rPr lang="en-US" altLang="it-IT" sz="20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dipende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solo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quantità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soluto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ma non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natura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70000"/>
              </a:spcBef>
            </a:pP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Tale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caratteristica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vale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anche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per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altre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proprietà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soluzioni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vengono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perciò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dette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altLang="it-IT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proprietà</a:t>
            </a:r>
            <a:r>
              <a:rPr lang="en-US" alt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colligative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”</a:t>
            </a:r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02908" y="280216"/>
            <a:ext cx="842390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L’abbassamento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della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pressione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vapore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880874" y="2007050"/>
            <a:ext cx="2241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 i="1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</a:t>
            </a:r>
            <a:r>
              <a:rPr lang="en-US" altLang="it-IT" sz="2000" b="1" baseline="-30000" dirty="0" err="1">
                <a:cs typeface="Times New Roman" panose="02020603050405020304" pitchFamily="18" charset="0"/>
              </a:rPr>
              <a:t>solv</a:t>
            </a:r>
            <a:r>
              <a:rPr lang="en-US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· </a:t>
            </a:r>
            <a:r>
              <a:rPr lang="en-US" altLang="it-IT" sz="20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endParaRPr lang="it-IT" altLang="it-IT" sz="2000" b="1" baseline="-30000" dirty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4240213" y="4372153"/>
            <a:ext cx="426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it-IT" sz="20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natura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soluto non compare!</a:t>
            </a:r>
            <a:endParaRPr lang="it-IT" altLang="it-IT" sz="20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773113" y="4230866"/>
            <a:ext cx="3306762" cy="603250"/>
          </a:xfrm>
          <a:prstGeom prst="rect">
            <a:avLst/>
          </a:prstGeom>
          <a:noFill/>
          <a:ln w="38100" cmpd="dbl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831124" y="3295420"/>
            <a:ext cx="4886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it-IT" sz="2000" b="1" i="1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i="1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–  </a:t>
            </a:r>
            <a:r>
              <a:rPr lang="en-US" altLang="it-IT" sz="20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it-IT" altLang="it-IT" sz="2000" b="1" baseline="-3000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it-IT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(</a:t>
            </a:r>
            <a:r>
              <a:rPr lang="en-US" altLang="it-IT" sz="2000" b="1" baseline="-30000" dirty="0" err="1">
                <a:cs typeface="Times New Roman" panose="02020603050405020304" pitchFamily="18" charset="0"/>
              </a:rPr>
              <a:t>solv</a:t>
            </a:r>
            <a:r>
              <a:rPr lang="en-US" altLang="it-IT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- 1) · </a:t>
            </a:r>
            <a:r>
              <a:rPr lang="en-US" altLang="it-IT" sz="20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 dirty="0" err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1800" b="1" baseline="-3000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sz="1800" b="1" baseline="-30000" dirty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979488" y="4316591"/>
            <a:ext cx="290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2000" b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it-IT" sz="2000" b="1" i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="1" baseline="-30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2000" b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it-IT" sz="20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–</a:t>
            </a:r>
            <a:r>
              <a:rPr lang="en-US" altLang="it-IT" sz="20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sz="2000" b="1" baseline="-30000">
                <a:solidFill>
                  <a:srgbClr val="CC3300"/>
                </a:solidFill>
                <a:cs typeface="Times New Roman" panose="02020603050405020304" pitchFamily="18" charset="0"/>
              </a:rPr>
              <a:t>soluto</a:t>
            </a:r>
            <a:r>
              <a:rPr lang="en-US" altLang="it-IT" sz="20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· </a:t>
            </a:r>
            <a:r>
              <a:rPr lang="en-US" altLang="it-IT" sz="2000" b="1" i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1800" b="1" baseline="-30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sz="1800" b="1" baseline="-3000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5609" name="Oval 15"/>
          <p:cNvSpPr>
            <a:spLocks noChangeArrowheads="1"/>
          </p:cNvSpPr>
          <p:nvPr/>
        </p:nvSpPr>
        <p:spPr bwMode="auto">
          <a:xfrm>
            <a:off x="2025650" y="4348341"/>
            <a:ext cx="196850" cy="350837"/>
          </a:xfrm>
          <a:prstGeom prst="ellips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2" grpId="0"/>
      <p:bldP spid="49163" grpId="0" animBg="1"/>
      <p:bldP spid="49165" grpId="0"/>
      <p:bldP spid="49166" grpId="0"/>
      <p:bldP spid="256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41325" y="1063625"/>
            <a:ext cx="8374063" cy="25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200" dirty="0">
                <a:latin typeface="Times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it-IT" sz="2000" dirty="0"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30000"/>
              </a:spcBef>
            </a:pPr>
            <a:r>
              <a:rPr lang="en-US" altLang="it-IT" sz="2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Perchè</a:t>
            </a:r>
            <a:r>
              <a:rPr lang="en-US" altLang="it-IT" sz="2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Possiamo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immaginare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soluto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possono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evaporare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ostacolino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passaggio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fase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liquida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quella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vapore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30000"/>
              </a:spcBef>
              <a:buFontTx/>
              <a:buChar char="•"/>
            </a:pP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Se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soluto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agisce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meccanicamente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la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natura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chimica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non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conta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177520" y="349250"/>
            <a:ext cx="694292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Intepretazione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cinetica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della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legge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338" y="4027488"/>
            <a:ext cx="26844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997325"/>
            <a:ext cx="27463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303338" y="62738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800">
                <a:latin typeface="Arial" panose="020B0604020202020204" pitchFamily="34" charset="0"/>
              </a:rPr>
              <a:t>Solvente puro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5629275" y="6283325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800">
                <a:latin typeface="Arial" panose="020B0604020202020204" pitchFamily="34" charset="0"/>
              </a:rPr>
              <a:t>Soluzione</a:t>
            </a:r>
          </a:p>
        </p:txBody>
      </p:sp>
      <p:sp>
        <p:nvSpPr>
          <p:cNvPr id="27656" name="AutoShape 10"/>
          <p:cNvSpPr>
            <a:spLocks noChangeArrowheads="1"/>
          </p:cNvSpPr>
          <p:nvPr/>
        </p:nvSpPr>
        <p:spPr bwMode="auto">
          <a:xfrm rot="-5400000">
            <a:off x="3708400" y="4829176"/>
            <a:ext cx="333375" cy="2476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 rot="-5400000">
            <a:off x="7718425" y="5283201"/>
            <a:ext cx="333375" cy="247650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4021138" y="4730750"/>
            <a:ext cx="50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b="1">
                <a:solidFill>
                  <a:srgbClr val="CC0000"/>
                </a:solidFill>
                <a:latin typeface="Arial" panose="020B0604020202020204" pitchFamily="34" charset="0"/>
              </a:rPr>
              <a:t>P°</a:t>
            </a:r>
            <a:endParaRPr lang="it-IT" altLang="it-IT" b="1" baseline="-250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8023225" y="51879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b="1">
                <a:solidFill>
                  <a:srgbClr val="CC0000"/>
                </a:solidFill>
                <a:latin typeface="Arial" panose="020B0604020202020204" pitchFamily="34" charset="0"/>
              </a:rPr>
              <a:t>P</a:t>
            </a:r>
            <a:endParaRPr lang="it-IT" altLang="it-IT" b="1" baseline="-250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460500" y="288925"/>
            <a:ext cx="5592763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Soluzioni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diluite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elettroliti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365125" y="1403350"/>
            <a:ext cx="8264525" cy="5108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numero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particelle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non coincide con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il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numero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moli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soluto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introdotto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! </a:t>
            </a: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Caso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un </a:t>
            </a:r>
            <a:r>
              <a:rPr lang="en-US" altLang="it-IT" sz="1800" dirty="0" err="1">
                <a:solidFill>
                  <a:srgbClr val="CC0000"/>
                </a:solidFill>
                <a:latin typeface="Arial" panose="020B0604020202020204" pitchFamily="34" charset="0"/>
              </a:rPr>
              <a:t>elettrolita</a:t>
            </a:r>
            <a:r>
              <a:rPr lang="en-US" altLang="it-IT" sz="1800" dirty="0">
                <a:solidFill>
                  <a:srgbClr val="CC0000"/>
                </a:solidFill>
                <a:latin typeface="Arial" panose="020B0604020202020204" pitchFamily="34" charset="0"/>
              </a:rPr>
              <a:t> forte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:		</a:t>
            </a: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latin typeface="Arial" panose="020B0604020202020204" pitchFamily="34" charset="0"/>
            </a:endParaRPr>
          </a:p>
          <a:p>
            <a:r>
              <a:rPr lang="en-US" altLang="it-IT" sz="1800" dirty="0" err="1">
                <a:latin typeface="Arial" panose="020B0604020202020204" pitchFamily="34" charset="0"/>
              </a:rPr>
              <a:t>NaCl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 </a:t>
            </a:r>
            <a:r>
              <a:rPr lang="en-US" altLang="it-IT" sz="1800" dirty="0">
                <a:latin typeface="Arial" panose="020B0604020202020204" pitchFamily="34" charset="0"/>
              </a:rPr>
              <a:t>Na</a:t>
            </a:r>
            <a:r>
              <a:rPr lang="en-US" altLang="it-IT" sz="1800" baseline="50000" dirty="0">
                <a:latin typeface="Arial" panose="020B0604020202020204" pitchFamily="34" charset="0"/>
              </a:rPr>
              <a:t>+</a:t>
            </a:r>
            <a:r>
              <a:rPr lang="en-US" altLang="it-IT" sz="1800" dirty="0">
                <a:latin typeface="Arial" panose="020B0604020202020204" pitchFamily="34" charset="0"/>
              </a:rPr>
              <a:t>  +  Cl</a:t>
            </a:r>
            <a:r>
              <a:rPr lang="en-US" altLang="it-IT" sz="1800" baseline="50000" dirty="0">
                <a:latin typeface="Arial" panose="020B0604020202020204" pitchFamily="34" charset="0"/>
                <a:cs typeface="Arial" panose="020B0604020202020204" pitchFamily="34" charset="0"/>
              </a:rPr>
              <a:t>−</a:t>
            </a:r>
          </a:p>
          <a:p>
            <a:endParaRPr lang="en-US" altLang="it-IT" sz="1800" baseline="30000" dirty="0">
              <a:latin typeface="Arial" panose="020B0604020202020204" pitchFamily="34" charset="0"/>
            </a:endParaRPr>
          </a:p>
          <a:p>
            <a:endParaRPr lang="en-US" altLang="it-IT" sz="1800" baseline="30000" dirty="0">
              <a:latin typeface="Arial" panose="020B0604020202020204" pitchFamily="34" charset="0"/>
            </a:endParaRPr>
          </a:p>
          <a:p>
            <a:endParaRPr lang="en-US" altLang="it-IT" sz="1800" baseline="30000" dirty="0">
              <a:latin typeface="Arial" panose="020B0604020202020204" pitchFamily="34" charset="0"/>
            </a:endParaRPr>
          </a:p>
          <a:p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Si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formano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2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moli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particelle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per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ogni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mole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NaCl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disciolta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!</a:t>
            </a: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In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generale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si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parla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“</a:t>
            </a:r>
            <a:r>
              <a:rPr lang="en-US" altLang="it-IT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coefficiente</a:t>
            </a:r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van’t</a:t>
            </a:r>
            <a:r>
              <a:rPr lang="en-US" altLang="it-IT" sz="1800" dirty="0">
                <a:solidFill>
                  <a:srgbClr val="FF0000"/>
                </a:solidFill>
                <a:latin typeface="Arial" panose="020B0604020202020204" pitchFamily="34" charset="0"/>
              </a:rPr>
              <a:t> Hoff” </a:t>
            </a:r>
            <a:r>
              <a:rPr lang="en-US" altLang="it-IT" sz="1800" i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</a:rPr>
              <a:t>:</a:t>
            </a:r>
          </a:p>
          <a:p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en-US" altLang="it-IT" sz="18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Line 11"/>
          <p:cNvSpPr>
            <a:spLocks noChangeShapeType="1"/>
          </p:cNvSpPr>
          <p:nvPr/>
        </p:nvSpPr>
        <p:spPr bwMode="auto">
          <a:xfrm flipV="1">
            <a:off x="1135063" y="2954338"/>
            <a:ext cx="606425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auto">
          <a:xfrm>
            <a:off x="508000" y="2428875"/>
            <a:ext cx="421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2000" i="1" dirty="0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000" baseline="-25000" dirty="0">
                <a:solidFill>
                  <a:srgbClr val="CC33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1892300" y="2990850"/>
            <a:ext cx="421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2000" i="1" dirty="0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000" baseline="-25000" dirty="0">
                <a:solidFill>
                  <a:srgbClr val="CC33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8679" name="Text Box 14"/>
          <p:cNvSpPr txBox="1">
            <a:spLocks noChangeArrowheads="1"/>
          </p:cNvSpPr>
          <p:nvPr/>
        </p:nvSpPr>
        <p:spPr bwMode="auto">
          <a:xfrm>
            <a:off x="2665413" y="2998788"/>
            <a:ext cx="421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2000" i="1" dirty="0">
                <a:solidFill>
                  <a:srgbClr val="CC3300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000" baseline="-25000" dirty="0">
                <a:solidFill>
                  <a:srgbClr val="CC3300"/>
                </a:solidFill>
                <a:latin typeface="Arial" panose="020B0604020202020204" pitchFamily="34" charset="0"/>
              </a:rPr>
              <a:t>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54038" y="5932488"/>
          <a:ext cx="56546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" name="Equazione" r:id="rId3" imgW="3454400" imgH="254000" progId="Equation.3">
                  <p:embed/>
                </p:oleObj>
              </mc:Choice>
              <mc:Fallback>
                <p:oleObj name="Equazione" r:id="rId3" imgW="3454400" imgH="254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932488"/>
                        <a:ext cx="565467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5664927" y="5185954"/>
                <a:ext cx="1732847" cy="543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solv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c</a:t>
                </a:r>
                <a:endParaRPr lang="it-IT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27" y="5185954"/>
                <a:ext cx="1732847" cy="543610"/>
              </a:xfrm>
              <a:prstGeom prst="rect">
                <a:avLst/>
              </a:prstGeom>
              <a:blipFill>
                <a:blip r:embed="rId5"/>
                <a:stretch>
                  <a:fillRect l="-351" t="-7865" r="-9474" b="-1123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731520" y="4223656"/>
                <a:ext cx="4306243" cy="573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eff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𝑠𝑜𝑙𝑣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solv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dirty="0" smtClean="0"/>
                  <a:t> =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NaCl</m:t>
                        </m:r>
                      </m:sub>
                    </m:sSub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4223656"/>
                <a:ext cx="4306243" cy="573683"/>
              </a:xfrm>
              <a:prstGeom prst="rect">
                <a:avLst/>
              </a:prstGeom>
              <a:blipFill>
                <a:blip r:embed="rId6"/>
                <a:stretch>
                  <a:fillRect l="-283" t="-2128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72" y="481013"/>
            <a:ext cx="8580892" cy="328884"/>
          </a:xfrm>
        </p:spPr>
        <p:txBody>
          <a:bodyPr lIns="88900" rIns="88900"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  <a:latin typeface="Arial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Conseguenze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sul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diagramma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delle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fasi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PT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788" y="4019550"/>
            <a:ext cx="3979862" cy="2476500"/>
          </a:xfrm>
          <a:noFill/>
        </p:spPr>
        <p:txBody>
          <a:bodyPr lIns="88900" rIns="88900"/>
          <a:lstStyle/>
          <a:p>
            <a:pPr marL="0" indent="0">
              <a:spcBef>
                <a:spcPct val="30000"/>
              </a:spcBef>
            </a:pPr>
            <a:r>
              <a:rPr lang="en-US" altLang="it-IT" sz="2000" b="0" smtClean="0">
                <a:solidFill>
                  <a:srgbClr val="0000CC"/>
                </a:solidFill>
                <a:latin typeface="Arial" panose="020B0604020202020204" pitchFamily="34" charset="0"/>
              </a:rPr>
              <a:t>Effetti della legge di Raoult sul diagramma delle fasi:</a:t>
            </a:r>
          </a:p>
          <a:p>
            <a:pPr marL="0" indent="0">
              <a:spcBef>
                <a:spcPct val="30000"/>
              </a:spcBef>
              <a:buFontTx/>
              <a:buChar char="•"/>
            </a:pPr>
            <a:r>
              <a:rPr lang="en-US" altLang="it-IT" sz="2000" b="0" smtClean="0">
                <a:solidFill>
                  <a:srgbClr val="0000CC"/>
                </a:solidFill>
                <a:latin typeface="Arial" panose="020B0604020202020204" pitchFamily="34" charset="0"/>
              </a:rPr>
              <a:t> abbassamento della curva di equilibrio liquido-gas </a:t>
            </a:r>
          </a:p>
          <a:p>
            <a:pPr marL="0" indent="0">
              <a:spcBef>
                <a:spcPct val="30000"/>
              </a:spcBef>
              <a:buFontTx/>
              <a:buChar char="•"/>
            </a:pPr>
            <a:r>
              <a:rPr lang="en-US" altLang="it-IT" sz="2000" b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i="1" smtClean="0">
                <a:solidFill>
                  <a:srgbClr val="0000CC"/>
                </a:solidFill>
                <a:latin typeface="Arial" panose="020B0604020202020204" pitchFamily="34" charset="0"/>
              </a:rPr>
              <a:t>di conseguenza</a:t>
            </a:r>
            <a:r>
              <a:rPr lang="en-US" altLang="it-IT" sz="2000" b="0" smtClean="0">
                <a:solidFill>
                  <a:srgbClr val="0000CC"/>
                </a:solidFill>
                <a:latin typeface="Arial" panose="020B0604020202020204" pitchFamily="34" charset="0"/>
              </a:rPr>
              <a:t>, abbassamento anche della curva di equilibrio solido-liquido.</a:t>
            </a:r>
            <a:endParaRPr lang="en-US" altLang="it-IT" b="0" smtClean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31"/>
          <p:cNvSpPr>
            <a:spLocks noChangeArrowheads="1"/>
          </p:cNvSpPr>
          <p:nvPr/>
        </p:nvSpPr>
        <p:spPr bwMode="auto">
          <a:xfrm>
            <a:off x="638175" y="2755900"/>
            <a:ext cx="263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it-IT" sz="18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1800" b="1" baseline="-30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it-IT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− </a:t>
            </a:r>
            <a:r>
              <a:rPr lang="en-US" altLang="it-IT" sz="1800" b="1" baseline="-30000">
                <a:solidFill>
                  <a:srgbClr val="0000CC"/>
                </a:solidFill>
                <a:cs typeface="Times New Roman" panose="02020603050405020304" pitchFamily="18" charset="0"/>
              </a:rPr>
              <a:t>soluto</a:t>
            </a:r>
            <a:r>
              <a:rPr lang="en-US" altLang="it-IT" sz="1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· </a:t>
            </a:r>
            <a:r>
              <a:rPr lang="en-US" altLang="it-IT" sz="18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1800" b="1" baseline="-30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r>
              <a:rPr lang="en-US" altLang="it-IT" sz="1800" b="1" baseline="-300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sz="1800" b="1" baseline="-3000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01" name="Line 33"/>
          <p:cNvSpPr>
            <a:spLocks noChangeShapeType="1"/>
          </p:cNvSpPr>
          <p:nvPr/>
        </p:nvSpPr>
        <p:spPr bwMode="auto">
          <a:xfrm flipH="1" flipV="1">
            <a:off x="6057900" y="4213225"/>
            <a:ext cx="530225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9702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3748" r="6026" b="9143"/>
          <a:stretch>
            <a:fillRect/>
          </a:stretch>
        </p:blipFill>
        <p:spPr bwMode="auto">
          <a:xfrm>
            <a:off x="4457700" y="1268413"/>
            <a:ext cx="4471988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7229475" y="4729163"/>
            <a:ext cx="460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G</a:t>
            </a:r>
            <a:endParaRPr lang="en-US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65559" name="Text Box 23"/>
          <p:cNvSpPr txBox="1">
            <a:spLocks noChangeArrowheads="1"/>
          </p:cNvSpPr>
          <p:nvPr/>
        </p:nvSpPr>
        <p:spPr bwMode="auto">
          <a:xfrm>
            <a:off x="6588125" y="1612900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</a:t>
            </a:r>
            <a:endParaRPr lang="en-US" sz="320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65558" name="Text Box 22"/>
          <p:cNvSpPr txBox="1">
            <a:spLocks noChangeArrowheads="1"/>
          </p:cNvSpPr>
          <p:nvPr/>
        </p:nvSpPr>
        <p:spPr bwMode="auto">
          <a:xfrm>
            <a:off x="4743450" y="3940175"/>
            <a:ext cx="3825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</a:t>
            </a:r>
          </a:p>
        </p:txBody>
      </p:sp>
      <p:sp>
        <p:nvSpPr>
          <p:cNvPr id="65568" name="Freeform 32"/>
          <p:cNvSpPr>
            <a:spLocks/>
          </p:cNvSpPr>
          <p:nvPr/>
        </p:nvSpPr>
        <p:spPr bwMode="auto">
          <a:xfrm>
            <a:off x="5765800" y="1879600"/>
            <a:ext cx="3165475" cy="2938463"/>
          </a:xfrm>
          <a:custGeom>
            <a:avLst/>
            <a:gdLst>
              <a:gd name="T0" fmla="*/ 2147483646 w 1903"/>
              <a:gd name="T1" fmla="*/ 0 h 1918"/>
              <a:gd name="T2" fmla="*/ 2147483646 w 1903"/>
              <a:gd name="T3" fmla="*/ 2147483646 h 1918"/>
              <a:gd name="T4" fmla="*/ 2147483646 w 1903"/>
              <a:gd name="T5" fmla="*/ 2147483646 h 1918"/>
              <a:gd name="T6" fmla="*/ 2147483646 w 1903"/>
              <a:gd name="T7" fmla="*/ 2147483646 h 1918"/>
              <a:gd name="T8" fmla="*/ 2147483646 w 1903"/>
              <a:gd name="T9" fmla="*/ 2147483646 h 1918"/>
              <a:gd name="T10" fmla="*/ 2147483646 w 1903"/>
              <a:gd name="T11" fmla="*/ 2147483646 h 1918"/>
              <a:gd name="T12" fmla="*/ 2147483646 w 1903"/>
              <a:gd name="T13" fmla="*/ 2147483646 h 1918"/>
              <a:gd name="T14" fmla="*/ 2147483646 w 1903"/>
              <a:gd name="T15" fmla="*/ 2147483646 h 1918"/>
              <a:gd name="T16" fmla="*/ 2147483646 w 1903"/>
              <a:gd name="T17" fmla="*/ 2147483646 h 1918"/>
              <a:gd name="T18" fmla="*/ 2147483646 w 1903"/>
              <a:gd name="T19" fmla="*/ 2147483646 h 1918"/>
              <a:gd name="T20" fmla="*/ 0 w 1903"/>
              <a:gd name="T21" fmla="*/ 2147483646 h 19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3"/>
              <a:gd name="T34" fmla="*/ 0 h 1918"/>
              <a:gd name="T35" fmla="*/ 1903 w 1903"/>
              <a:gd name="T36" fmla="*/ 1918 h 19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3" h="1918">
                <a:moveTo>
                  <a:pt x="1903" y="0"/>
                </a:moveTo>
                <a:cubicBezTo>
                  <a:pt x="1866" y="91"/>
                  <a:pt x="1747" y="386"/>
                  <a:pt x="1670" y="541"/>
                </a:cubicBezTo>
                <a:cubicBezTo>
                  <a:pt x="1593" y="696"/>
                  <a:pt x="1506" y="833"/>
                  <a:pt x="1442" y="933"/>
                </a:cubicBezTo>
                <a:cubicBezTo>
                  <a:pt x="1379" y="1034"/>
                  <a:pt x="1337" y="1088"/>
                  <a:pt x="1290" y="1151"/>
                </a:cubicBezTo>
                <a:cubicBezTo>
                  <a:pt x="1242" y="1213"/>
                  <a:pt x="1200" y="1258"/>
                  <a:pt x="1153" y="1310"/>
                </a:cubicBezTo>
                <a:cubicBezTo>
                  <a:pt x="1106" y="1362"/>
                  <a:pt x="1049" y="1416"/>
                  <a:pt x="1002" y="1460"/>
                </a:cubicBezTo>
                <a:cubicBezTo>
                  <a:pt x="955" y="1503"/>
                  <a:pt x="929" y="1534"/>
                  <a:pt x="864" y="1576"/>
                </a:cubicBezTo>
                <a:cubicBezTo>
                  <a:pt x="799" y="1618"/>
                  <a:pt x="690" y="1673"/>
                  <a:pt x="609" y="1711"/>
                </a:cubicBezTo>
                <a:cubicBezTo>
                  <a:pt x="528" y="1749"/>
                  <a:pt x="447" y="1778"/>
                  <a:pt x="378" y="1803"/>
                </a:cubicBezTo>
                <a:cubicBezTo>
                  <a:pt x="309" y="1828"/>
                  <a:pt x="260" y="1842"/>
                  <a:pt x="196" y="1861"/>
                </a:cubicBezTo>
                <a:cubicBezTo>
                  <a:pt x="133" y="1880"/>
                  <a:pt x="40" y="1906"/>
                  <a:pt x="0" y="191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72" name="Rectangle 36"/>
          <p:cNvSpPr>
            <a:spLocks noChangeArrowheads="1"/>
          </p:cNvSpPr>
          <p:nvPr/>
        </p:nvSpPr>
        <p:spPr bwMode="auto">
          <a:xfrm>
            <a:off x="3524250" y="2197100"/>
            <a:ext cx="796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it-IT" sz="18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1800" b="1" baseline="-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endParaRPr lang="it-IT" altLang="it-IT" sz="1800" b="1" baseline="-300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4494213" y="2397125"/>
            <a:ext cx="3802062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>
            <a:off x="8283575" y="2422525"/>
            <a:ext cx="0" cy="7413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576" name="Rectangle 40"/>
          <p:cNvSpPr>
            <a:spLocks noChangeArrowheads="1"/>
          </p:cNvSpPr>
          <p:nvPr/>
        </p:nvSpPr>
        <p:spPr bwMode="auto">
          <a:xfrm>
            <a:off x="7464425" y="2608263"/>
            <a:ext cx="80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1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Δ</a:t>
            </a:r>
            <a:r>
              <a:rPr lang="en-US" altLang="it-IT" sz="18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1800" b="1" baseline="-3000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solv</a:t>
            </a:r>
            <a:endParaRPr lang="it-IT" altLang="it-IT" sz="1800" b="1" baseline="-300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5577" name="Line 41"/>
          <p:cNvSpPr>
            <a:spLocks noChangeShapeType="1"/>
          </p:cNvSpPr>
          <p:nvPr/>
        </p:nvSpPr>
        <p:spPr bwMode="auto">
          <a:xfrm flipH="1" flipV="1">
            <a:off x="4745038" y="1268413"/>
            <a:ext cx="1047750" cy="35385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12" name="Rettangolo 15"/>
          <p:cNvSpPr>
            <a:spLocks noChangeArrowheads="1"/>
          </p:cNvSpPr>
          <p:nvPr/>
        </p:nvSpPr>
        <p:spPr bwMode="auto">
          <a:xfrm>
            <a:off x="515938" y="1298575"/>
            <a:ext cx="3668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Prendiamo un solvente in equilibrio con il vapore</a:t>
            </a:r>
            <a:endParaRPr lang="it-IT" altLang="it-IT" sz="2000"/>
          </a:p>
        </p:txBody>
      </p:sp>
      <p:sp>
        <p:nvSpPr>
          <p:cNvPr id="17" name="Ovale 16"/>
          <p:cNvSpPr>
            <a:spLocks noChangeArrowheads="1"/>
          </p:cNvSpPr>
          <p:nvPr/>
        </p:nvSpPr>
        <p:spPr bwMode="auto">
          <a:xfrm>
            <a:off x="8210550" y="2319338"/>
            <a:ext cx="144463" cy="144462"/>
          </a:xfrm>
          <a:prstGeom prst="ellipse">
            <a:avLst/>
          </a:prstGeom>
          <a:solidFill>
            <a:srgbClr val="FF0000"/>
          </a:solidFill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65572" grpId="0"/>
      <p:bldP spid="6557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6863"/>
            <a:ext cx="8250238" cy="381000"/>
          </a:xfrm>
        </p:spPr>
        <p:txBody>
          <a:bodyPr lIns="88900" rIns="88900"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Legge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dell’innalzamento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ebullioscopico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63525" y="1965325"/>
            <a:ext cx="3475038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sz="1800" b="1">
                <a:solidFill>
                  <a:srgbClr val="0000CC"/>
                </a:solidFill>
                <a:latin typeface="Arial" charset="0"/>
              </a:rPr>
              <a:t>Applicando la legge di Raoult a una soluzione diluita si  può dimostrare che vale la</a:t>
            </a:r>
            <a:endParaRPr lang="en-US" sz="1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endParaRPr lang="en-US" sz="1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endParaRPr lang="en-US" sz="1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44500" y="3600450"/>
            <a:ext cx="2832100" cy="4000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= (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-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°) =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•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endParaRPr lang="it-IT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8183563" y="5135563"/>
            <a:ext cx="49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it-IT" b="1" baseline="-13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it-IT" altLang="it-IT" b="1" baseline="-13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516813" y="5133975"/>
            <a:ext cx="546100" cy="469900"/>
            <a:chOff x="4539" y="3026"/>
            <a:chExt cx="344" cy="296"/>
          </a:xfrm>
        </p:grpSpPr>
        <p:sp>
          <p:nvSpPr>
            <p:cNvPr id="31773" name="Rectangle 18"/>
            <p:cNvSpPr>
              <a:spLocks noChangeArrowheads="1"/>
            </p:cNvSpPr>
            <p:nvPr/>
          </p:nvSpPr>
          <p:spPr bwMode="auto">
            <a:xfrm>
              <a:off x="4539" y="3034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b="1" i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it-IT" b="1" baseline="-13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it-IT" altLang="it-IT" b="1" baseline="-13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774" name="Text Box 19"/>
            <p:cNvSpPr txBox="1">
              <a:spLocks noChangeArrowheads="1"/>
            </p:cNvSpPr>
            <p:nvPr/>
          </p:nvSpPr>
          <p:spPr bwMode="auto">
            <a:xfrm>
              <a:off x="4690" y="3026"/>
              <a:ext cx="1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it-IT" altLang="it-IT">
                  <a:solidFill>
                    <a:srgbClr val="CC3300"/>
                  </a:solidFill>
                  <a:latin typeface="Arial" panose="020B0604020202020204" pitchFamily="34" charset="0"/>
                </a:rPr>
                <a:t>°</a:t>
              </a:r>
            </a:p>
          </p:txBody>
        </p:sp>
      </p:grpSp>
      <p:sp>
        <p:nvSpPr>
          <p:cNvPr id="31751" name="Line 22"/>
          <p:cNvSpPr>
            <a:spLocks noChangeShapeType="1"/>
          </p:cNvSpPr>
          <p:nvPr/>
        </p:nvSpPr>
        <p:spPr bwMode="auto">
          <a:xfrm flipH="1" flipV="1">
            <a:off x="5916613" y="3422650"/>
            <a:ext cx="530225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1752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4178" r="6026" b="9143"/>
          <a:stretch>
            <a:fillRect/>
          </a:stretch>
        </p:blipFill>
        <p:spPr bwMode="auto">
          <a:xfrm>
            <a:off x="4316413" y="1030288"/>
            <a:ext cx="44719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6716713" y="4059238"/>
            <a:ext cx="460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G</a:t>
            </a:r>
            <a:endParaRPr lang="en-US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6600825" y="1238250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</a:t>
            </a:r>
            <a:endParaRPr lang="en-US" sz="320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602163" y="3149600"/>
            <a:ext cx="3825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</a:t>
            </a:r>
          </a:p>
        </p:txBody>
      </p:sp>
      <p:sp>
        <p:nvSpPr>
          <p:cNvPr id="31756" name="Freeform 27"/>
          <p:cNvSpPr>
            <a:spLocks/>
          </p:cNvSpPr>
          <p:nvPr/>
        </p:nvSpPr>
        <p:spPr bwMode="auto">
          <a:xfrm>
            <a:off x="5624513" y="1089025"/>
            <a:ext cx="3165475" cy="2938463"/>
          </a:xfrm>
          <a:custGeom>
            <a:avLst/>
            <a:gdLst>
              <a:gd name="T0" fmla="*/ 2147483646 w 1903"/>
              <a:gd name="T1" fmla="*/ 0 h 1918"/>
              <a:gd name="T2" fmla="*/ 2147483646 w 1903"/>
              <a:gd name="T3" fmla="*/ 2147483646 h 1918"/>
              <a:gd name="T4" fmla="*/ 2147483646 w 1903"/>
              <a:gd name="T5" fmla="*/ 2147483646 h 1918"/>
              <a:gd name="T6" fmla="*/ 2147483646 w 1903"/>
              <a:gd name="T7" fmla="*/ 2147483646 h 1918"/>
              <a:gd name="T8" fmla="*/ 2147483646 w 1903"/>
              <a:gd name="T9" fmla="*/ 2147483646 h 1918"/>
              <a:gd name="T10" fmla="*/ 2147483646 w 1903"/>
              <a:gd name="T11" fmla="*/ 2147483646 h 1918"/>
              <a:gd name="T12" fmla="*/ 2147483646 w 1903"/>
              <a:gd name="T13" fmla="*/ 2147483646 h 1918"/>
              <a:gd name="T14" fmla="*/ 2147483646 w 1903"/>
              <a:gd name="T15" fmla="*/ 2147483646 h 1918"/>
              <a:gd name="T16" fmla="*/ 2147483646 w 1903"/>
              <a:gd name="T17" fmla="*/ 2147483646 h 1918"/>
              <a:gd name="T18" fmla="*/ 2147483646 w 1903"/>
              <a:gd name="T19" fmla="*/ 2147483646 h 1918"/>
              <a:gd name="T20" fmla="*/ 0 w 1903"/>
              <a:gd name="T21" fmla="*/ 2147483646 h 19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3"/>
              <a:gd name="T34" fmla="*/ 0 h 1918"/>
              <a:gd name="T35" fmla="*/ 1903 w 1903"/>
              <a:gd name="T36" fmla="*/ 1918 h 19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3" h="1918">
                <a:moveTo>
                  <a:pt x="1903" y="0"/>
                </a:moveTo>
                <a:cubicBezTo>
                  <a:pt x="1866" y="91"/>
                  <a:pt x="1747" y="386"/>
                  <a:pt x="1670" y="541"/>
                </a:cubicBezTo>
                <a:cubicBezTo>
                  <a:pt x="1593" y="696"/>
                  <a:pt x="1506" y="833"/>
                  <a:pt x="1442" y="933"/>
                </a:cubicBezTo>
                <a:cubicBezTo>
                  <a:pt x="1379" y="1034"/>
                  <a:pt x="1337" y="1088"/>
                  <a:pt x="1290" y="1151"/>
                </a:cubicBezTo>
                <a:cubicBezTo>
                  <a:pt x="1242" y="1213"/>
                  <a:pt x="1200" y="1258"/>
                  <a:pt x="1153" y="1310"/>
                </a:cubicBezTo>
                <a:cubicBezTo>
                  <a:pt x="1106" y="1362"/>
                  <a:pt x="1049" y="1416"/>
                  <a:pt x="1002" y="1460"/>
                </a:cubicBezTo>
                <a:cubicBezTo>
                  <a:pt x="955" y="1503"/>
                  <a:pt x="929" y="1534"/>
                  <a:pt x="864" y="1576"/>
                </a:cubicBezTo>
                <a:cubicBezTo>
                  <a:pt x="799" y="1618"/>
                  <a:pt x="690" y="1673"/>
                  <a:pt x="609" y="1711"/>
                </a:cubicBezTo>
                <a:cubicBezTo>
                  <a:pt x="528" y="1749"/>
                  <a:pt x="447" y="1778"/>
                  <a:pt x="378" y="1803"/>
                </a:cubicBezTo>
                <a:cubicBezTo>
                  <a:pt x="309" y="1828"/>
                  <a:pt x="260" y="1842"/>
                  <a:pt x="196" y="1861"/>
                </a:cubicBezTo>
                <a:cubicBezTo>
                  <a:pt x="133" y="1880"/>
                  <a:pt x="40" y="1906"/>
                  <a:pt x="0" y="191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3449638" y="1673225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 atm</a:t>
            </a:r>
            <a:endParaRPr lang="it-IT" altLang="it-IT" sz="1800" b="1" baseline="-300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4313238" y="1870075"/>
            <a:ext cx="4486275" cy="158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9" name="Line 32"/>
          <p:cNvSpPr>
            <a:spLocks noChangeShapeType="1"/>
          </p:cNvSpPr>
          <p:nvPr/>
        </p:nvSpPr>
        <p:spPr bwMode="auto">
          <a:xfrm flipH="1" flipV="1">
            <a:off x="4724400" y="1058863"/>
            <a:ext cx="885825" cy="2957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17" name="Line 33"/>
          <p:cNvSpPr>
            <a:spLocks noChangeShapeType="1"/>
          </p:cNvSpPr>
          <p:nvPr/>
        </p:nvSpPr>
        <p:spPr bwMode="auto">
          <a:xfrm flipH="1">
            <a:off x="7905750" y="1901825"/>
            <a:ext cx="26988" cy="31654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18" name="Line 34"/>
          <p:cNvSpPr>
            <a:spLocks noChangeShapeType="1"/>
          </p:cNvSpPr>
          <p:nvPr/>
        </p:nvSpPr>
        <p:spPr bwMode="auto">
          <a:xfrm flipH="1">
            <a:off x="8353425" y="1995488"/>
            <a:ext cx="26988" cy="31654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7934325" y="5068888"/>
            <a:ext cx="465138" cy="0"/>
          </a:xfrm>
          <a:prstGeom prst="line">
            <a:avLst/>
          </a:prstGeom>
          <a:noFill/>
          <a:ln w="34925">
            <a:solidFill>
              <a:srgbClr val="00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7697788" y="4551363"/>
            <a:ext cx="1133475" cy="457200"/>
            <a:chOff x="4178" y="523"/>
            <a:chExt cx="714" cy="288"/>
          </a:xfrm>
        </p:grpSpPr>
        <p:sp>
          <p:nvSpPr>
            <p:cNvPr id="31771" name="Rectangle 35"/>
            <p:cNvSpPr>
              <a:spLocks noChangeArrowheads="1"/>
            </p:cNvSpPr>
            <p:nvPr/>
          </p:nvSpPr>
          <p:spPr bwMode="auto">
            <a:xfrm>
              <a:off x="4230" y="572"/>
              <a:ext cx="662" cy="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7598" name="Rectangle 14"/>
            <p:cNvSpPr>
              <a:spLocks noChangeArrowheads="1"/>
            </p:cNvSpPr>
            <p:nvPr/>
          </p:nvSpPr>
          <p:spPr bwMode="auto">
            <a:xfrm>
              <a:off x="4178" y="523"/>
              <a:ext cx="44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Δ</a:t>
              </a:r>
              <a:r>
                <a:rPr lang="en-US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</a:t>
              </a:r>
              <a:r>
                <a:rPr lang="en-US" b="1" baseline="-13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endParaRPr lang="it-IT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551363" y="5383213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Punto di ebollizione normale</a:t>
            </a:r>
            <a:endParaRPr lang="it-IT" altLang="it-IT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67623" name="Line 39"/>
          <p:cNvSpPr>
            <a:spLocks noChangeShapeType="1"/>
          </p:cNvSpPr>
          <p:nvPr/>
        </p:nvSpPr>
        <p:spPr bwMode="auto">
          <a:xfrm flipV="1">
            <a:off x="7477125" y="5413375"/>
            <a:ext cx="149225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5170488" y="5864225"/>
            <a:ext cx="3411537" cy="87471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L’aggiunta di un soluto non volatile causa 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</a:rPr>
              <a:t>l’innalzamento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 del punto di ebollizione normale.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8261350" y="4530725"/>
            <a:ext cx="631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?</a:t>
            </a: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7630" name="Rectangle 46"/>
          <p:cNvSpPr>
            <a:spLocks noChangeArrowheads="1"/>
          </p:cNvSpPr>
          <p:nvPr/>
        </p:nvSpPr>
        <p:spPr bwMode="auto">
          <a:xfrm>
            <a:off x="280988" y="2816225"/>
            <a:ext cx="3352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“legge dell’innalzamento ebullioscopico”:</a:t>
            </a:r>
          </a:p>
        </p:txBody>
      </p:sp>
      <p:sp>
        <p:nvSpPr>
          <p:cNvPr id="67632" name="Rectangle 48"/>
          <p:cNvSpPr>
            <a:spLocks noChangeArrowheads="1"/>
          </p:cNvSpPr>
          <p:nvPr/>
        </p:nvSpPr>
        <p:spPr bwMode="auto">
          <a:xfrm>
            <a:off x="296863" y="4260850"/>
            <a:ext cx="3768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=  Innalzamento ebullioscopico	</a:t>
            </a:r>
            <a:endParaRPr lang="en-US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8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    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=  concentrazione molale della   	      soluzione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   = costante di innalzamento 	  	     ebullioscopico</a:t>
            </a:r>
          </a:p>
        </p:txBody>
      </p:sp>
      <p:sp>
        <p:nvSpPr>
          <p:cNvPr id="67633" name="Rectangle 49"/>
          <p:cNvSpPr>
            <a:spLocks noChangeArrowheads="1"/>
          </p:cNvSpPr>
          <p:nvPr/>
        </p:nvSpPr>
        <p:spPr bwMode="auto">
          <a:xfrm>
            <a:off x="317500" y="5676900"/>
            <a:ext cx="35528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</a:t>
            </a:r>
            <a:r>
              <a:rPr lang="en-US" sz="1800" b="1" baseline="-25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dipende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solo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dal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solvente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676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67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 animBg="1"/>
      <p:bldP spid="67600" grpId="0"/>
      <p:bldP spid="67612" grpId="0"/>
      <p:bldP spid="67622" grpId="0"/>
      <p:bldP spid="67625" grpId="0" build="allAtOnce" animBg="1"/>
      <p:bldP spid="67628" grpId="0"/>
      <p:bldP spid="67630" grpId="0"/>
      <p:bldP spid="67632" grpId="0"/>
      <p:bldP spid="676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3174" y="296863"/>
            <a:ext cx="8250238" cy="381000"/>
          </a:xfrm>
        </p:spPr>
        <p:txBody>
          <a:bodyPr lIns="88900" rIns="88900"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Legge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dell’innalzamento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ebullioscopico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449263" y="3609975"/>
            <a:ext cx="3119437" cy="4000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= (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-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°) = </a:t>
            </a:r>
            <a:r>
              <a:rPr lang="en-US" altLang="it-IT" sz="2000" b="1" i="1">
                <a:solidFill>
                  <a:srgbClr val="008000"/>
                </a:solidFill>
                <a:latin typeface="Arial" panose="020B0604020202020204" pitchFamily="34" charset="0"/>
              </a:rPr>
              <a:t>i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•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•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endParaRPr lang="it-IT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8183563" y="5135563"/>
            <a:ext cx="493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it-IT" b="1" baseline="-1300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it-IT" altLang="it-IT" b="1" baseline="-13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2773" name="Group 17"/>
          <p:cNvGrpSpPr>
            <a:grpSpLocks/>
          </p:cNvGrpSpPr>
          <p:nvPr/>
        </p:nvGrpSpPr>
        <p:grpSpPr bwMode="auto">
          <a:xfrm>
            <a:off x="7516813" y="5133975"/>
            <a:ext cx="546100" cy="469900"/>
            <a:chOff x="4539" y="3026"/>
            <a:chExt cx="344" cy="296"/>
          </a:xfrm>
        </p:grpSpPr>
        <p:sp>
          <p:nvSpPr>
            <p:cNvPr id="32798" name="Rectangle 18"/>
            <p:cNvSpPr>
              <a:spLocks noChangeArrowheads="1"/>
            </p:cNvSpPr>
            <p:nvPr/>
          </p:nvSpPr>
          <p:spPr bwMode="auto">
            <a:xfrm>
              <a:off x="4539" y="3034"/>
              <a:ext cx="3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b="1" i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it-IT" b="1" baseline="-13000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endParaRPr lang="it-IT" altLang="it-IT" b="1" baseline="-13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799" name="Text Box 19"/>
            <p:cNvSpPr txBox="1">
              <a:spLocks noChangeArrowheads="1"/>
            </p:cNvSpPr>
            <p:nvPr/>
          </p:nvSpPr>
          <p:spPr bwMode="auto">
            <a:xfrm>
              <a:off x="4690" y="3026"/>
              <a:ext cx="1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it-IT" altLang="it-IT">
                  <a:solidFill>
                    <a:srgbClr val="CC3300"/>
                  </a:solidFill>
                  <a:latin typeface="Arial" panose="020B0604020202020204" pitchFamily="34" charset="0"/>
                </a:rPr>
                <a:t>°</a:t>
              </a:r>
            </a:p>
          </p:txBody>
        </p:sp>
      </p:grpSp>
      <p:sp>
        <p:nvSpPr>
          <p:cNvPr id="32774" name="Line 22"/>
          <p:cNvSpPr>
            <a:spLocks noChangeShapeType="1"/>
          </p:cNvSpPr>
          <p:nvPr/>
        </p:nvSpPr>
        <p:spPr bwMode="auto">
          <a:xfrm flipH="1" flipV="1">
            <a:off x="5916613" y="3422650"/>
            <a:ext cx="530225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277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4178" r="6026" b="9143"/>
          <a:stretch>
            <a:fillRect/>
          </a:stretch>
        </p:blipFill>
        <p:spPr bwMode="auto">
          <a:xfrm>
            <a:off x="4316413" y="1030288"/>
            <a:ext cx="4471987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6716713" y="4059238"/>
            <a:ext cx="460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G</a:t>
            </a:r>
            <a:endParaRPr lang="en-US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6600825" y="1238250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</a:t>
            </a:r>
            <a:endParaRPr lang="en-US" sz="320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4602163" y="3149600"/>
            <a:ext cx="3825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</a:t>
            </a:r>
          </a:p>
        </p:txBody>
      </p:sp>
      <p:sp>
        <p:nvSpPr>
          <p:cNvPr id="32779" name="Freeform 27"/>
          <p:cNvSpPr>
            <a:spLocks/>
          </p:cNvSpPr>
          <p:nvPr/>
        </p:nvSpPr>
        <p:spPr bwMode="auto">
          <a:xfrm>
            <a:off x="5624513" y="1089025"/>
            <a:ext cx="3165475" cy="2938463"/>
          </a:xfrm>
          <a:custGeom>
            <a:avLst/>
            <a:gdLst>
              <a:gd name="T0" fmla="*/ 2147483646 w 1903"/>
              <a:gd name="T1" fmla="*/ 0 h 1918"/>
              <a:gd name="T2" fmla="*/ 2147483646 w 1903"/>
              <a:gd name="T3" fmla="*/ 2147483646 h 1918"/>
              <a:gd name="T4" fmla="*/ 2147483646 w 1903"/>
              <a:gd name="T5" fmla="*/ 2147483646 h 1918"/>
              <a:gd name="T6" fmla="*/ 2147483646 w 1903"/>
              <a:gd name="T7" fmla="*/ 2147483646 h 1918"/>
              <a:gd name="T8" fmla="*/ 2147483646 w 1903"/>
              <a:gd name="T9" fmla="*/ 2147483646 h 1918"/>
              <a:gd name="T10" fmla="*/ 2147483646 w 1903"/>
              <a:gd name="T11" fmla="*/ 2147483646 h 1918"/>
              <a:gd name="T12" fmla="*/ 2147483646 w 1903"/>
              <a:gd name="T13" fmla="*/ 2147483646 h 1918"/>
              <a:gd name="T14" fmla="*/ 2147483646 w 1903"/>
              <a:gd name="T15" fmla="*/ 2147483646 h 1918"/>
              <a:gd name="T16" fmla="*/ 2147483646 w 1903"/>
              <a:gd name="T17" fmla="*/ 2147483646 h 1918"/>
              <a:gd name="T18" fmla="*/ 2147483646 w 1903"/>
              <a:gd name="T19" fmla="*/ 2147483646 h 1918"/>
              <a:gd name="T20" fmla="*/ 0 w 1903"/>
              <a:gd name="T21" fmla="*/ 2147483646 h 19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3"/>
              <a:gd name="T34" fmla="*/ 0 h 1918"/>
              <a:gd name="T35" fmla="*/ 1903 w 1903"/>
              <a:gd name="T36" fmla="*/ 1918 h 19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3" h="1918">
                <a:moveTo>
                  <a:pt x="1903" y="0"/>
                </a:moveTo>
                <a:cubicBezTo>
                  <a:pt x="1866" y="91"/>
                  <a:pt x="1747" y="386"/>
                  <a:pt x="1670" y="541"/>
                </a:cubicBezTo>
                <a:cubicBezTo>
                  <a:pt x="1593" y="696"/>
                  <a:pt x="1506" y="833"/>
                  <a:pt x="1442" y="933"/>
                </a:cubicBezTo>
                <a:cubicBezTo>
                  <a:pt x="1379" y="1034"/>
                  <a:pt x="1337" y="1088"/>
                  <a:pt x="1290" y="1151"/>
                </a:cubicBezTo>
                <a:cubicBezTo>
                  <a:pt x="1242" y="1213"/>
                  <a:pt x="1200" y="1258"/>
                  <a:pt x="1153" y="1310"/>
                </a:cubicBezTo>
                <a:cubicBezTo>
                  <a:pt x="1106" y="1362"/>
                  <a:pt x="1049" y="1416"/>
                  <a:pt x="1002" y="1460"/>
                </a:cubicBezTo>
                <a:cubicBezTo>
                  <a:pt x="955" y="1503"/>
                  <a:pt x="929" y="1534"/>
                  <a:pt x="864" y="1576"/>
                </a:cubicBezTo>
                <a:cubicBezTo>
                  <a:pt x="799" y="1618"/>
                  <a:pt x="690" y="1673"/>
                  <a:pt x="609" y="1711"/>
                </a:cubicBezTo>
                <a:cubicBezTo>
                  <a:pt x="528" y="1749"/>
                  <a:pt x="447" y="1778"/>
                  <a:pt x="378" y="1803"/>
                </a:cubicBezTo>
                <a:cubicBezTo>
                  <a:pt x="309" y="1828"/>
                  <a:pt x="260" y="1842"/>
                  <a:pt x="196" y="1861"/>
                </a:cubicBezTo>
                <a:cubicBezTo>
                  <a:pt x="133" y="1880"/>
                  <a:pt x="40" y="1906"/>
                  <a:pt x="0" y="191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0" name="Rectangle 28"/>
          <p:cNvSpPr>
            <a:spLocks noChangeArrowheads="1"/>
          </p:cNvSpPr>
          <p:nvPr/>
        </p:nvSpPr>
        <p:spPr bwMode="auto">
          <a:xfrm>
            <a:off x="3449638" y="1673225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 atm</a:t>
            </a:r>
            <a:endParaRPr lang="it-IT" altLang="it-IT" sz="1800" b="1" baseline="-300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81" name="Line 29"/>
          <p:cNvSpPr>
            <a:spLocks noChangeShapeType="1"/>
          </p:cNvSpPr>
          <p:nvPr/>
        </p:nvSpPr>
        <p:spPr bwMode="auto">
          <a:xfrm flipV="1">
            <a:off x="4313238" y="1870075"/>
            <a:ext cx="4486275" cy="158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2" name="Line 32"/>
          <p:cNvSpPr>
            <a:spLocks noChangeShapeType="1"/>
          </p:cNvSpPr>
          <p:nvPr/>
        </p:nvSpPr>
        <p:spPr bwMode="auto">
          <a:xfrm flipH="1" flipV="1">
            <a:off x="4724400" y="1058863"/>
            <a:ext cx="885825" cy="2957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3" name="Line 33"/>
          <p:cNvSpPr>
            <a:spLocks noChangeShapeType="1"/>
          </p:cNvSpPr>
          <p:nvPr/>
        </p:nvSpPr>
        <p:spPr bwMode="auto">
          <a:xfrm flipH="1">
            <a:off x="7905750" y="1901825"/>
            <a:ext cx="26988" cy="31654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4" name="Line 34"/>
          <p:cNvSpPr>
            <a:spLocks noChangeShapeType="1"/>
          </p:cNvSpPr>
          <p:nvPr/>
        </p:nvSpPr>
        <p:spPr bwMode="auto">
          <a:xfrm flipH="1">
            <a:off x="8353425" y="1995488"/>
            <a:ext cx="26988" cy="3165475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5" name="Line 8"/>
          <p:cNvSpPr>
            <a:spLocks noChangeShapeType="1"/>
          </p:cNvSpPr>
          <p:nvPr/>
        </p:nvSpPr>
        <p:spPr bwMode="auto">
          <a:xfrm>
            <a:off x="7934325" y="5068888"/>
            <a:ext cx="465138" cy="0"/>
          </a:xfrm>
          <a:prstGeom prst="line">
            <a:avLst/>
          </a:prstGeom>
          <a:noFill/>
          <a:ln w="34925">
            <a:solidFill>
              <a:srgbClr val="0000C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2786" name="Group 36"/>
          <p:cNvGrpSpPr>
            <a:grpSpLocks/>
          </p:cNvGrpSpPr>
          <p:nvPr/>
        </p:nvGrpSpPr>
        <p:grpSpPr bwMode="auto">
          <a:xfrm>
            <a:off x="7697788" y="4551363"/>
            <a:ext cx="1133475" cy="457200"/>
            <a:chOff x="4178" y="523"/>
            <a:chExt cx="714" cy="288"/>
          </a:xfrm>
        </p:grpSpPr>
        <p:sp>
          <p:nvSpPr>
            <p:cNvPr id="32796" name="Rectangle 35"/>
            <p:cNvSpPr>
              <a:spLocks noChangeArrowheads="1"/>
            </p:cNvSpPr>
            <p:nvPr/>
          </p:nvSpPr>
          <p:spPr bwMode="auto">
            <a:xfrm>
              <a:off x="4230" y="572"/>
              <a:ext cx="662" cy="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67598" name="Rectangle 14"/>
            <p:cNvSpPr>
              <a:spLocks noChangeArrowheads="1"/>
            </p:cNvSpPr>
            <p:nvPr/>
          </p:nvSpPr>
          <p:spPr bwMode="auto">
            <a:xfrm>
              <a:off x="4178" y="523"/>
              <a:ext cx="44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Δ</a:t>
              </a:r>
              <a:r>
                <a:rPr lang="en-US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</a:t>
              </a:r>
              <a:r>
                <a:rPr lang="en-US" b="1" baseline="-13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endParaRPr lang="it-IT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2787" name="Rectangle 38"/>
          <p:cNvSpPr>
            <a:spLocks noChangeArrowheads="1"/>
          </p:cNvSpPr>
          <p:nvPr/>
        </p:nvSpPr>
        <p:spPr bwMode="auto">
          <a:xfrm>
            <a:off x="4551363" y="5383213"/>
            <a:ext cx="295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Punto di ebollizione normale</a:t>
            </a:r>
            <a:endParaRPr lang="it-IT" altLang="it-IT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2788" name="Line 39"/>
          <p:cNvSpPr>
            <a:spLocks noChangeShapeType="1"/>
          </p:cNvSpPr>
          <p:nvPr/>
        </p:nvSpPr>
        <p:spPr bwMode="auto">
          <a:xfrm flipV="1">
            <a:off x="7477125" y="5413375"/>
            <a:ext cx="149225" cy="15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9" name="Rectangle 41"/>
          <p:cNvSpPr>
            <a:spLocks noChangeArrowheads="1"/>
          </p:cNvSpPr>
          <p:nvPr/>
        </p:nvSpPr>
        <p:spPr bwMode="auto">
          <a:xfrm>
            <a:off x="5170488" y="5864225"/>
            <a:ext cx="3411537" cy="87471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L’aggiunta di un soluto non volatile causa 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</a:rPr>
              <a:t>l’innalzamento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 del punto di ebollizione normale.</a:t>
            </a:r>
          </a:p>
        </p:txBody>
      </p:sp>
      <p:sp>
        <p:nvSpPr>
          <p:cNvPr id="67628" name="Rectangle 44"/>
          <p:cNvSpPr>
            <a:spLocks noChangeArrowheads="1"/>
          </p:cNvSpPr>
          <p:nvPr/>
        </p:nvSpPr>
        <p:spPr bwMode="auto">
          <a:xfrm>
            <a:off x="8261350" y="4530725"/>
            <a:ext cx="631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?</a:t>
            </a: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263525" y="1965325"/>
            <a:ext cx="3475038" cy="169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sz="1800" b="1">
                <a:solidFill>
                  <a:srgbClr val="0000CC"/>
                </a:solidFill>
                <a:latin typeface="Arial" charset="0"/>
              </a:rPr>
              <a:t>Applicando la legge di Raoult a una soluzione diluita si  può dimostrare che vale la</a:t>
            </a:r>
            <a:endParaRPr lang="en-US" sz="1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endParaRPr lang="en-US" sz="18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endParaRPr lang="en-US" sz="1000" b="1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280988" y="2816225"/>
            <a:ext cx="3352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“legge dell’innalzamento ebullioscopico”:</a:t>
            </a:r>
          </a:p>
        </p:txBody>
      </p:sp>
      <p:sp>
        <p:nvSpPr>
          <p:cNvPr id="34" name="Rectangle 49"/>
          <p:cNvSpPr>
            <a:spLocks noChangeArrowheads="1"/>
          </p:cNvSpPr>
          <p:nvPr/>
        </p:nvSpPr>
        <p:spPr bwMode="auto">
          <a:xfrm>
            <a:off x="317500" y="5676900"/>
            <a:ext cx="3552825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</a:t>
            </a:r>
            <a:r>
              <a:rPr lang="en-US" sz="1800" b="1" baseline="-25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dipende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solo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dal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solvente</a:t>
            </a:r>
            <a:r>
              <a:rPr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32794" name="Rectangle 48"/>
          <p:cNvSpPr>
            <a:spLocks noChangeArrowheads="1"/>
          </p:cNvSpPr>
          <p:nvPr/>
        </p:nvSpPr>
        <p:spPr bwMode="auto">
          <a:xfrm>
            <a:off x="296863" y="4260850"/>
            <a:ext cx="3768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=  Innalzamento ebullioscopico	</a:t>
            </a:r>
            <a:endParaRPr lang="en-US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8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    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=  concentrazione molale della   	      soluzione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   = costante di innalzamento 	  	     ebullioscopico</a:t>
            </a:r>
          </a:p>
        </p:txBody>
      </p:sp>
      <p:sp>
        <p:nvSpPr>
          <p:cNvPr id="32795" name="Rettangolo 35"/>
          <p:cNvSpPr>
            <a:spLocks noChangeArrowheads="1"/>
          </p:cNvSpPr>
          <p:nvPr/>
        </p:nvSpPr>
        <p:spPr bwMode="auto">
          <a:xfrm>
            <a:off x="454025" y="6200775"/>
            <a:ext cx="297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 i="1">
                <a:solidFill>
                  <a:srgbClr val="008000"/>
                </a:solidFill>
                <a:latin typeface="Arial" panose="020B0604020202020204" pitchFamily="34" charset="0"/>
              </a:rPr>
              <a:t>i  = coefficiente di van’t Hoff </a:t>
            </a:r>
            <a:endParaRPr lang="it-IT" altLang="it-IT" sz="1600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09550" y="293688"/>
            <a:ext cx="8705850" cy="544512"/>
          </a:xfrm>
        </p:spPr>
        <p:txBody>
          <a:bodyPr lIns="88900" rIns="88900"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cost. di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innalzamento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ebullioscopico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K</a:t>
            </a:r>
            <a:r>
              <a:rPr lang="en-US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b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endParaRPr lang="en-US" i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19461" name="Rectangle 1029"/>
          <p:cNvSpPr>
            <a:spLocks noChangeArrowheads="1"/>
          </p:cNvSpPr>
          <p:nvPr/>
        </p:nvSpPr>
        <p:spPr bwMode="auto">
          <a:xfrm>
            <a:off x="539750" y="3270250"/>
            <a:ext cx="7883525" cy="2493963"/>
          </a:xfrm>
          <a:prstGeom prst="rect">
            <a:avLst/>
          </a:prstGeom>
          <a:solidFill>
            <a:srgbClr val="FFF7E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 dirty="0" err="1">
                <a:latin typeface="Arial" charset="0"/>
              </a:rPr>
              <a:t>Innalzamenti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ebullioscopici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>
                <a:solidFill>
                  <a:srgbClr val="B2B2B2"/>
                </a:solidFill>
                <a:latin typeface="Arial" charset="0"/>
              </a:rPr>
              <a:t>/  </a:t>
            </a:r>
            <a:r>
              <a:rPr lang="en-US" sz="1800" dirty="0" err="1">
                <a:solidFill>
                  <a:srgbClr val="B2B2B2"/>
                </a:solidFill>
                <a:latin typeface="Arial" charset="0"/>
              </a:rPr>
              <a:t>abbassamenti</a:t>
            </a:r>
            <a:r>
              <a:rPr lang="en-US" sz="1800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B2B2B2"/>
                </a:solidFill>
                <a:latin typeface="Arial" charset="0"/>
              </a:rPr>
              <a:t>crioscopici</a:t>
            </a:r>
            <a:r>
              <a:rPr lang="en-US" sz="1800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B2B2B2"/>
                </a:solidFill>
                <a:latin typeface="Arial" charset="0"/>
              </a:rPr>
              <a:t>di</a:t>
            </a:r>
            <a:r>
              <a:rPr lang="en-US" sz="1800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B2B2B2"/>
                </a:solidFill>
                <a:latin typeface="Arial" charset="0"/>
              </a:rPr>
              <a:t>alcuni</a:t>
            </a:r>
            <a:r>
              <a:rPr lang="en-US" sz="1800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B2B2B2"/>
                </a:solidFill>
                <a:latin typeface="Arial" charset="0"/>
              </a:rPr>
              <a:t>solventi</a:t>
            </a:r>
            <a:endParaRPr lang="en-US" sz="1800" dirty="0">
              <a:solidFill>
                <a:srgbClr val="B2B2B2"/>
              </a:solidFill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1800" dirty="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 dirty="0">
                <a:latin typeface="Arial" charset="0"/>
              </a:rPr>
              <a:t>	</a:t>
            </a:r>
            <a:r>
              <a:rPr lang="en-US" sz="1400" dirty="0" err="1">
                <a:latin typeface="Arial" charset="0"/>
              </a:rPr>
              <a:t>p.e</a:t>
            </a:r>
            <a:r>
              <a:rPr lang="en-US" sz="1400" dirty="0">
                <a:latin typeface="Arial" charset="0"/>
              </a:rPr>
              <a:t>. </a:t>
            </a:r>
            <a:r>
              <a:rPr lang="en-US" sz="1400" dirty="0" err="1">
                <a:latin typeface="Arial" charset="0"/>
              </a:rPr>
              <a:t>normale</a:t>
            </a:r>
            <a:r>
              <a:rPr lang="en-US" sz="1400" dirty="0">
                <a:latin typeface="Arial" charset="0"/>
              </a:rPr>
              <a:t> (°C)	 K</a:t>
            </a:r>
            <a:r>
              <a:rPr lang="en-US" sz="1400" baseline="-25000" dirty="0">
                <a:latin typeface="Arial" charset="0"/>
              </a:rPr>
              <a:t>b</a:t>
            </a:r>
            <a:r>
              <a:rPr lang="en-US" sz="1400" dirty="0">
                <a:latin typeface="Arial" charset="0"/>
              </a:rPr>
              <a:t> 	</a:t>
            </a:r>
            <a:r>
              <a:rPr lang="en-US" sz="1400" dirty="0" err="1">
                <a:solidFill>
                  <a:srgbClr val="B2B2B2"/>
                </a:solidFill>
                <a:latin typeface="Arial" charset="0"/>
              </a:rPr>
              <a:t>p.f</a:t>
            </a:r>
            <a:r>
              <a:rPr lang="en-US" sz="1400" dirty="0">
                <a:solidFill>
                  <a:srgbClr val="B2B2B2"/>
                </a:solidFill>
                <a:latin typeface="Arial" charset="0"/>
              </a:rPr>
              <a:t>. (°C) 	   </a:t>
            </a:r>
            <a:r>
              <a:rPr lang="en-US" sz="1400" dirty="0" err="1">
                <a:solidFill>
                  <a:srgbClr val="B2B2B2"/>
                </a:solidFill>
                <a:latin typeface="Arial" charset="0"/>
              </a:rPr>
              <a:t>K</a:t>
            </a:r>
            <a:r>
              <a:rPr lang="en-US" sz="1400" baseline="-25000" dirty="0" err="1">
                <a:solidFill>
                  <a:srgbClr val="B2B2B2"/>
                </a:solidFill>
                <a:latin typeface="Arial" charset="0"/>
              </a:rPr>
              <a:t>f</a:t>
            </a:r>
            <a:endParaRPr lang="en-US" sz="1400" dirty="0">
              <a:solidFill>
                <a:srgbClr val="B2B2B2"/>
              </a:solidFill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 dirty="0" err="1">
                <a:latin typeface="Arial" charset="0"/>
              </a:rPr>
              <a:t>Solvente</a:t>
            </a:r>
            <a:r>
              <a:rPr lang="en-US" sz="1400" dirty="0">
                <a:latin typeface="Arial" charset="0"/>
              </a:rPr>
              <a:t> 	</a:t>
            </a:r>
            <a:r>
              <a:rPr lang="en-US" sz="1400" dirty="0" err="1">
                <a:latin typeface="Arial" charset="0"/>
              </a:rPr>
              <a:t>solvente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err="1">
                <a:latin typeface="Arial" charset="0"/>
              </a:rPr>
              <a:t>puro</a:t>
            </a:r>
            <a:r>
              <a:rPr lang="en-US" sz="1400" dirty="0">
                <a:latin typeface="Arial" charset="0"/>
              </a:rPr>
              <a:t> 	(°C/</a:t>
            </a:r>
            <a:r>
              <a:rPr lang="en-US" sz="1400" dirty="0">
                <a:solidFill>
                  <a:srgbClr val="CC3300"/>
                </a:solidFill>
                <a:latin typeface="Arial" charset="0"/>
              </a:rPr>
              <a:t>m</a:t>
            </a:r>
            <a:r>
              <a:rPr lang="en-US" sz="1400" dirty="0">
                <a:latin typeface="Arial" charset="0"/>
              </a:rPr>
              <a:t>) 	</a:t>
            </a:r>
            <a:r>
              <a:rPr lang="en-US" sz="1400" dirty="0" err="1">
                <a:solidFill>
                  <a:srgbClr val="B2B2B2"/>
                </a:solidFill>
                <a:latin typeface="Arial" charset="0"/>
              </a:rPr>
              <a:t>solvente</a:t>
            </a:r>
            <a:r>
              <a:rPr lang="en-US" sz="1400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B2B2B2"/>
                </a:solidFill>
                <a:latin typeface="Arial" charset="0"/>
              </a:rPr>
              <a:t>puro</a:t>
            </a:r>
            <a:r>
              <a:rPr lang="en-US" sz="1400" dirty="0">
                <a:solidFill>
                  <a:srgbClr val="B2B2B2"/>
                </a:solidFill>
                <a:latin typeface="Arial" charset="0"/>
              </a:rPr>
              <a:t>	 (°C/m)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700" dirty="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Acqua</a:t>
            </a:r>
            <a:r>
              <a:rPr lang="en-US" sz="18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100.00	0.5121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 </a:t>
            </a:r>
            <a:r>
              <a:rPr lang="en-US" sz="1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	1.86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Benzene	80.10 	2.53	  </a:t>
            </a:r>
            <a:r>
              <a:rPr lang="en-US" sz="1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5.50 	4.90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Canfora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207 	5.611              </a:t>
            </a:r>
            <a:r>
              <a:rPr lang="en-US" sz="1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179.75               39.7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Cloroformio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61.70 	3.63                 </a:t>
            </a:r>
            <a:r>
              <a:rPr lang="en-US" sz="1800" dirty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-63.5	4.70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(CHCl</a:t>
            </a:r>
            <a:r>
              <a:rPr lang="en-US" sz="14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3796" name="Line 1030"/>
          <p:cNvSpPr>
            <a:spLocks noChangeShapeType="1"/>
          </p:cNvSpPr>
          <p:nvPr/>
        </p:nvSpPr>
        <p:spPr bwMode="auto">
          <a:xfrm>
            <a:off x="568325" y="3713163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Line 1031"/>
          <p:cNvSpPr>
            <a:spLocks noChangeShapeType="1"/>
          </p:cNvSpPr>
          <p:nvPr/>
        </p:nvSpPr>
        <p:spPr bwMode="auto">
          <a:xfrm>
            <a:off x="576263" y="4351338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8" name="Rectangle 1039"/>
          <p:cNvSpPr>
            <a:spLocks noGrp="1" noChangeArrowheads="1"/>
          </p:cNvSpPr>
          <p:nvPr>
            <p:ph type="body" idx="1"/>
          </p:nvPr>
        </p:nvSpPr>
        <p:spPr>
          <a:xfrm>
            <a:off x="600075" y="1574800"/>
            <a:ext cx="7772400" cy="1276350"/>
          </a:xfrm>
        </p:spPr>
        <p:txBody>
          <a:bodyPr/>
          <a:lstStyle/>
          <a:p>
            <a:r>
              <a:rPr lang="it-IT" altLang="it-IT" sz="2000" smtClean="0">
                <a:latin typeface="Arial" panose="020B0604020202020204" pitchFamily="34" charset="0"/>
              </a:rPr>
              <a:t>  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Unità di misura: “°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C/m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” </a:t>
            </a:r>
          </a:p>
          <a:p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                ovvero: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°C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kg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mol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  (o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kg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mol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  <a:r>
              <a:rPr lang="it-IT" altLang="it-IT" smtClean="0">
                <a:solidFill>
                  <a:srgbClr val="0000CC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298450"/>
            <a:ext cx="4349750" cy="573088"/>
          </a:xfrm>
        </p:spPr>
        <p:txBody>
          <a:bodyPr lIns="88900" rIns="88900"/>
          <a:lstStyle/>
          <a:p>
            <a:pPr algn="l"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Proprietà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colligative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77963"/>
            <a:ext cx="8435975" cy="2944812"/>
          </a:xfrm>
          <a:noFill/>
        </p:spPr>
        <p:txBody>
          <a:bodyPr lIns="88900" rIns="88900"/>
          <a:lstStyle/>
          <a:p>
            <a:pPr marL="0" indent="0" defTabSz="774700">
              <a:lnSpc>
                <a:spcPct val="95000"/>
              </a:lnSpc>
              <a:spcBef>
                <a:spcPct val="70000"/>
              </a:spcBef>
            </a:pP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Le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proprietà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di un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liquido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cambiano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in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presenza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di un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soluto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marL="0" indent="0" defTabSz="774700">
              <a:lnSpc>
                <a:spcPct val="95000"/>
              </a:lnSpc>
              <a:spcBef>
                <a:spcPct val="70000"/>
              </a:spcBef>
            </a:pP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Per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alcune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proprietà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dette</a:t>
            </a:r>
            <a:r>
              <a:rPr lang="en-US" altLang="it-IT" sz="2000" b="0" dirty="0" smtClean="0">
                <a:latin typeface="Arial" panose="020B0604020202020204" pitchFamily="34" charset="0"/>
              </a:rPr>
              <a:t> 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colligative</a:t>
            </a:r>
            <a:r>
              <a:rPr lang="en-US" altLang="it-IT" sz="2000" b="0" dirty="0" smtClean="0">
                <a:latin typeface="Arial" panose="020B0604020202020204" pitchFamily="34" charset="0"/>
              </a:rPr>
              <a:t>, 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le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variazioni</a:t>
            </a:r>
            <a:r>
              <a:rPr lang="en-US" altLang="it-IT" sz="2000" b="0" dirty="0" smtClean="0">
                <a:latin typeface="Arial" panose="020B0604020202020204" pitchFamily="34" charset="0"/>
              </a:rPr>
              <a:t> 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non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dipendono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dal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tipo</a:t>
            </a:r>
            <a:r>
              <a:rPr lang="en-US" altLang="it-IT" sz="2000" b="0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ma </a:t>
            </a:r>
            <a:r>
              <a:rPr lang="en-US" altLang="it-IT" sz="2000" b="0" u="sng" dirty="0" smtClean="0">
                <a:solidFill>
                  <a:srgbClr val="CC3300"/>
                </a:solidFill>
                <a:latin typeface="Arial" panose="020B0604020202020204" pitchFamily="34" charset="0"/>
              </a:rPr>
              <a:t>solo dal </a:t>
            </a:r>
            <a:r>
              <a:rPr lang="en-US" altLang="it-IT" sz="2000" b="0" u="sng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numero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(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relativo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) 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di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particelle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disciolte</a:t>
            </a:r>
            <a:r>
              <a:rPr lang="en-US" altLang="it-IT" sz="2000" b="0" dirty="0" smtClean="0">
                <a:latin typeface="Arial" panose="020B0604020202020204" pitchFamily="34" charset="0"/>
              </a:rPr>
              <a:t>.</a:t>
            </a:r>
          </a:p>
          <a:p>
            <a:pPr marL="0" indent="0" defTabSz="774700">
              <a:lnSpc>
                <a:spcPct val="95000"/>
              </a:lnSpc>
              <a:spcBef>
                <a:spcPct val="70000"/>
              </a:spcBef>
            </a:pP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Per tale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motivo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, </a:t>
            </a:r>
            <a:r>
              <a:rPr lang="en-US" altLang="it-IT" sz="2000" b="0" dirty="0">
                <a:solidFill>
                  <a:srgbClr val="0000CC"/>
                </a:solidFill>
                <a:latin typeface="Arial" panose="020B0604020202020204" pitchFamily="34" charset="0"/>
              </a:rPr>
              <a:t>l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e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proprietà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colligative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sono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uno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strumento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per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contare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le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particelle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di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soluto</a:t>
            </a:r>
            <a:r>
              <a:rPr lang="en-US" altLang="it-IT" sz="2000" b="0" dirty="0" smtClean="0">
                <a:latin typeface="Arial" panose="020B0604020202020204" pitchFamily="34" charset="0"/>
              </a:rPr>
              <a:t>, 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e per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determinarne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proprietà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quali</a:t>
            </a:r>
            <a:r>
              <a:rPr lang="en-US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la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massa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lang="en-US" altLang="it-IT" sz="2000" b="0" dirty="0" err="1" smtClean="0">
                <a:solidFill>
                  <a:srgbClr val="CC3300"/>
                </a:solidFill>
                <a:latin typeface="Arial" panose="020B0604020202020204" pitchFamily="34" charset="0"/>
              </a:rPr>
              <a:t>molare</a:t>
            </a:r>
            <a:r>
              <a:rPr lang="en-US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.</a:t>
            </a:r>
            <a:endParaRPr lang="en-US" altLang="it-IT" sz="20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00063" y="4254500"/>
            <a:ext cx="8435975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44450" rIns="88900" bIns="44450"/>
          <a:lstStyle>
            <a:lvl1pPr defTabSz="7747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7747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7747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7747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7747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7747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Le proprietà colligative sono: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it-IT" sz="200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La tensione di vapore (</a:t>
            </a:r>
            <a:r>
              <a:rPr lang="en-US" altLang="it-IT" sz="2000" i="1">
                <a:solidFill>
                  <a:srgbClr val="0000CC"/>
                </a:solidFill>
                <a:latin typeface="Arial" panose="020B0604020202020204" pitchFamily="34" charset="0"/>
              </a:rPr>
              <a:t>riduzione tensione di vapore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Il punto di ebollizione (</a:t>
            </a:r>
            <a:r>
              <a:rPr lang="en-US" altLang="it-IT" sz="2000" i="1">
                <a:solidFill>
                  <a:srgbClr val="0000CC"/>
                </a:solidFill>
                <a:latin typeface="Arial" panose="020B0604020202020204" pitchFamily="34" charset="0"/>
              </a:rPr>
              <a:t>innalzamento ebullioscopico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Il punto di fusione/congelamento (</a:t>
            </a:r>
            <a:r>
              <a:rPr lang="en-US" altLang="it-IT" sz="2000" i="1">
                <a:solidFill>
                  <a:srgbClr val="0000CC"/>
                </a:solidFill>
                <a:latin typeface="Arial" panose="020B0604020202020204" pitchFamily="34" charset="0"/>
              </a:rPr>
              <a:t>abbassamento crioscopico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La pressione osmotica</a:t>
            </a:r>
            <a:endParaRPr lang="en-US" altLang="it-IT" sz="2000">
              <a:solidFill>
                <a:srgbClr val="28004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7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7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7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7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7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475" y="307975"/>
            <a:ext cx="8378825" cy="369888"/>
          </a:xfrm>
        </p:spPr>
        <p:txBody>
          <a:bodyPr lIns="88900" rIns="88900"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Legge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dell’abbassamento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crioscopico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35843" name="Rectangle 26"/>
          <p:cNvSpPr>
            <a:spLocks noChangeArrowheads="1"/>
          </p:cNvSpPr>
          <p:nvPr/>
        </p:nvSpPr>
        <p:spPr bwMode="auto">
          <a:xfrm>
            <a:off x="4978400" y="51958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it-IT" b="1" baseline="-130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it-IT" altLang="it-IT" b="1" baseline="-13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35844" name="Group 27"/>
          <p:cNvGrpSpPr>
            <a:grpSpLocks/>
          </p:cNvGrpSpPr>
          <p:nvPr/>
        </p:nvGrpSpPr>
        <p:grpSpPr bwMode="auto">
          <a:xfrm>
            <a:off x="5437188" y="5194300"/>
            <a:ext cx="546100" cy="469900"/>
            <a:chOff x="4539" y="3026"/>
            <a:chExt cx="344" cy="296"/>
          </a:xfrm>
        </p:grpSpPr>
        <p:sp>
          <p:nvSpPr>
            <p:cNvPr id="35868" name="Rectangle 28"/>
            <p:cNvSpPr>
              <a:spLocks noChangeArrowheads="1"/>
            </p:cNvSpPr>
            <p:nvPr/>
          </p:nvSpPr>
          <p:spPr bwMode="auto">
            <a:xfrm>
              <a:off x="4539" y="303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b="1" i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it-IT" b="1" baseline="-13000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  <a:endParaRPr lang="it-IT" altLang="it-IT" b="1" baseline="-130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4690" y="3026"/>
              <a:ext cx="1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it-IT" altLang="it-IT">
                  <a:solidFill>
                    <a:srgbClr val="CC3300"/>
                  </a:solidFill>
                  <a:latin typeface="Arial" panose="020B0604020202020204" pitchFamily="34" charset="0"/>
                </a:rPr>
                <a:t>°</a:t>
              </a:r>
            </a:p>
          </p:txBody>
        </p:sp>
      </p:grpSp>
      <p:sp>
        <p:nvSpPr>
          <p:cNvPr id="35845" name="Line 30"/>
          <p:cNvSpPr>
            <a:spLocks noChangeShapeType="1"/>
          </p:cNvSpPr>
          <p:nvPr/>
        </p:nvSpPr>
        <p:spPr bwMode="auto">
          <a:xfrm flipH="1" flipV="1">
            <a:off x="5916613" y="3422650"/>
            <a:ext cx="530225" cy="168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5846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2" t="14178" r="6026" b="9143"/>
          <a:stretch>
            <a:fillRect/>
          </a:stretch>
        </p:blipFill>
        <p:spPr bwMode="auto">
          <a:xfrm>
            <a:off x="4476750" y="1135063"/>
            <a:ext cx="4471988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6716713" y="4059238"/>
            <a:ext cx="460375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G</a:t>
            </a:r>
            <a:endParaRPr lang="en-US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600825" y="1238250"/>
            <a:ext cx="4206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</a:t>
            </a:r>
            <a:endParaRPr lang="en-US" sz="3200">
              <a:solidFill>
                <a:srgbClr val="0000CC"/>
              </a:solidFill>
              <a:latin typeface="Times" pitchFamily="18" charset="0"/>
            </a:endParaRP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602163" y="3149600"/>
            <a:ext cx="38258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S</a:t>
            </a:r>
          </a:p>
        </p:txBody>
      </p:sp>
      <p:sp>
        <p:nvSpPr>
          <p:cNvPr id="35850" name="Freeform 35"/>
          <p:cNvSpPr>
            <a:spLocks/>
          </p:cNvSpPr>
          <p:nvPr/>
        </p:nvSpPr>
        <p:spPr bwMode="auto">
          <a:xfrm>
            <a:off x="5815013" y="1136650"/>
            <a:ext cx="3165475" cy="2938463"/>
          </a:xfrm>
          <a:custGeom>
            <a:avLst/>
            <a:gdLst>
              <a:gd name="T0" fmla="*/ 2147483646 w 1903"/>
              <a:gd name="T1" fmla="*/ 0 h 1918"/>
              <a:gd name="T2" fmla="*/ 2147483646 w 1903"/>
              <a:gd name="T3" fmla="*/ 2147483646 h 1918"/>
              <a:gd name="T4" fmla="*/ 2147483646 w 1903"/>
              <a:gd name="T5" fmla="*/ 2147483646 h 1918"/>
              <a:gd name="T6" fmla="*/ 2147483646 w 1903"/>
              <a:gd name="T7" fmla="*/ 2147483646 h 1918"/>
              <a:gd name="T8" fmla="*/ 2147483646 w 1903"/>
              <a:gd name="T9" fmla="*/ 2147483646 h 1918"/>
              <a:gd name="T10" fmla="*/ 2147483646 w 1903"/>
              <a:gd name="T11" fmla="*/ 2147483646 h 1918"/>
              <a:gd name="T12" fmla="*/ 2147483646 w 1903"/>
              <a:gd name="T13" fmla="*/ 2147483646 h 1918"/>
              <a:gd name="T14" fmla="*/ 2147483646 w 1903"/>
              <a:gd name="T15" fmla="*/ 2147483646 h 1918"/>
              <a:gd name="T16" fmla="*/ 2147483646 w 1903"/>
              <a:gd name="T17" fmla="*/ 2147483646 h 1918"/>
              <a:gd name="T18" fmla="*/ 2147483646 w 1903"/>
              <a:gd name="T19" fmla="*/ 2147483646 h 1918"/>
              <a:gd name="T20" fmla="*/ 0 w 1903"/>
              <a:gd name="T21" fmla="*/ 2147483646 h 19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03"/>
              <a:gd name="T34" fmla="*/ 0 h 1918"/>
              <a:gd name="T35" fmla="*/ 1903 w 1903"/>
              <a:gd name="T36" fmla="*/ 1918 h 19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03" h="1918">
                <a:moveTo>
                  <a:pt x="1903" y="0"/>
                </a:moveTo>
                <a:cubicBezTo>
                  <a:pt x="1866" y="91"/>
                  <a:pt x="1747" y="386"/>
                  <a:pt x="1670" y="541"/>
                </a:cubicBezTo>
                <a:cubicBezTo>
                  <a:pt x="1593" y="696"/>
                  <a:pt x="1506" y="833"/>
                  <a:pt x="1442" y="933"/>
                </a:cubicBezTo>
                <a:cubicBezTo>
                  <a:pt x="1379" y="1034"/>
                  <a:pt x="1337" y="1088"/>
                  <a:pt x="1290" y="1151"/>
                </a:cubicBezTo>
                <a:cubicBezTo>
                  <a:pt x="1242" y="1213"/>
                  <a:pt x="1200" y="1258"/>
                  <a:pt x="1153" y="1310"/>
                </a:cubicBezTo>
                <a:cubicBezTo>
                  <a:pt x="1106" y="1362"/>
                  <a:pt x="1049" y="1416"/>
                  <a:pt x="1002" y="1460"/>
                </a:cubicBezTo>
                <a:cubicBezTo>
                  <a:pt x="955" y="1503"/>
                  <a:pt x="929" y="1534"/>
                  <a:pt x="864" y="1576"/>
                </a:cubicBezTo>
                <a:cubicBezTo>
                  <a:pt x="799" y="1618"/>
                  <a:pt x="690" y="1673"/>
                  <a:pt x="609" y="1711"/>
                </a:cubicBezTo>
                <a:cubicBezTo>
                  <a:pt x="528" y="1749"/>
                  <a:pt x="447" y="1778"/>
                  <a:pt x="378" y="1803"/>
                </a:cubicBezTo>
                <a:cubicBezTo>
                  <a:pt x="309" y="1828"/>
                  <a:pt x="260" y="1842"/>
                  <a:pt x="196" y="1861"/>
                </a:cubicBezTo>
                <a:cubicBezTo>
                  <a:pt x="133" y="1880"/>
                  <a:pt x="40" y="1906"/>
                  <a:pt x="0" y="191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1" name="Rectangle 36"/>
          <p:cNvSpPr>
            <a:spLocks noChangeArrowheads="1"/>
          </p:cNvSpPr>
          <p:nvPr/>
        </p:nvSpPr>
        <p:spPr bwMode="auto">
          <a:xfrm>
            <a:off x="3449638" y="1673225"/>
            <a:ext cx="78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 i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 atm</a:t>
            </a:r>
            <a:endParaRPr lang="it-IT" altLang="it-IT" sz="1800" b="1" baseline="-30000"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5852" name="Line 37"/>
          <p:cNvSpPr>
            <a:spLocks noChangeShapeType="1"/>
          </p:cNvSpPr>
          <p:nvPr/>
        </p:nvSpPr>
        <p:spPr bwMode="auto">
          <a:xfrm flipV="1">
            <a:off x="4313238" y="1870075"/>
            <a:ext cx="4486275" cy="158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3" name="Line 38"/>
          <p:cNvSpPr>
            <a:spLocks noChangeShapeType="1"/>
          </p:cNvSpPr>
          <p:nvPr/>
        </p:nvSpPr>
        <p:spPr bwMode="auto">
          <a:xfrm flipH="1" flipV="1">
            <a:off x="4914900" y="1106488"/>
            <a:ext cx="885825" cy="295751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4" name="Line 39"/>
          <p:cNvSpPr>
            <a:spLocks noChangeShapeType="1"/>
          </p:cNvSpPr>
          <p:nvPr/>
        </p:nvSpPr>
        <p:spPr bwMode="auto">
          <a:xfrm>
            <a:off x="5613400" y="1878013"/>
            <a:ext cx="0" cy="3287712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5" name="Line 40"/>
          <p:cNvSpPr>
            <a:spLocks noChangeShapeType="1"/>
          </p:cNvSpPr>
          <p:nvPr/>
        </p:nvSpPr>
        <p:spPr bwMode="auto">
          <a:xfrm>
            <a:off x="5143500" y="1882775"/>
            <a:ext cx="7938" cy="33401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6" name="Line 41"/>
          <p:cNvSpPr>
            <a:spLocks noChangeShapeType="1"/>
          </p:cNvSpPr>
          <p:nvPr/>
        </p:nvSpPr>
        <p:spPr bwMode="auto">
          <a:xfrm>
            <a:off x="5143500" y="5173663"/>
            <a:ext cx="465138" cy="0"/>
          </a:xfrm>
          <a:prstGeom prst="line">
            <a:avLst/>
          </a:prstGeom>
          <a:noFill/>
          <a:ln w="34925">
            <a:solidFill>
              <a:srgbClr val="0000CC"/>
            </a:solidFill>
            <a:round/>
            <a:headEnd type="triangle" w="lg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35857" name="Group 42"/>
          <p:cNvGrpSpPr>
            <a:grpSpLocks/>
          </p:cNvGrpSpPr>
          <p:nvPr/>
        </p:nvGrpSpPr>
        <p:grpSpPr bwMode="auto">
          <a:xfrm>
            <a:off x="4899025" y="4573588"/>
            <a:ext cx="1133475" cy="457200"/>
            <a:chOff x="4178" y="523"/>
            <a:chExt cx="714" cy="288"/>
          </a:xfrm>
        </p:grpSpPr>
        <p:sp>
          <p:nvSpPr>
            <p:cNvPr id="35866" name="Rectangle 43"/>
            <p:cNvSpPr>
              <a:spLocks noChangeArrowheads="1"/>
            </p:cNvSpPr>
            <p:nvPr/>
          </p:nvSpPr>
          <p:spPr bwMode="auto">
            <a:xfrm>
              <a:off x="4230" y="572"/>
              <a:ext cx="662" cy="1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2572" name="Rectangle 44"/>
            <p:cNvSpPr>
              <a:spLocks noChangeArrowheads="1"/>
            </p:cNvSpPr>
            <p:nvPr/>
          </p:nvSpPr>
          <p:spPr bwMode="auto">
            <a:xfrm>
              <a:off x="4178" y="523"/>
              <a:ext cx="449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Δ</a:t>
              </a:r>
              <a:r>
                <a:rPr lang="en-US" b="1" i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T</a:t>
              </a:r>
              <a:r>
                <a:rPr lang="en-US" b="1" baseline="-1300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b</a:t>
              </a:r>
              <a:endParaRPr lang="it-IT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858" name="Rectangle 45"/>
          <p:cNvSpPr>
            <a:spLocks noChangeArrowheads="1"/>
          </p:cNvSpPr>
          <p:nvPr/>
        </p:nvSpPr>
        <p:spPr bwMode="auto">
          <a:xfrm>
            <a:off x="6043613" y="5348288"/>
            <a:ext cx="3068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P. di cristallizzazione normale</a:t>
            </a:r>
            <a:endParaRPr lang="it-IT" altLang="it-IT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5859" name="Line 46"/>
          <p:cNvSpPr>
            <a:spLocks noChangeShapeType="1"/>
          </p:cNvSpPr>
          <p:nvPr/>
        </p:nvSpPr>
        <p:spPr bwMode="auto">
          <a:xfrm flipH="1" flipV="1">
            <a:off x="5907088" y="5491163"/>
            <a:ext cx="180975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0" name="Rectangle 47"/>
          <p:cNvSpPr>
            <a:spLocks noChangeArrowheads="1"/>
          </p:cNvSpPr>
          <p:nvPr/>
        </p:nvSpPr>
        <p:spPr bwMode="auto">
          <a:xfrm>
            <a:off x="5170488" y="5864225"/>
            <a:ext cx="3711575" cy="874713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L’aggiunta di un soluto non volatile causa 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</a:rPr>
              <a:t>l’abbassamento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</a:rPr>
              <a:t> del punto di cristallizzazione normale.</a:t>
            </a: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5500688" y="4592638"/>
            <a:ext cx="631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= ?</a:t>
            </a: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5862" name="Rectangle 54"/>
          <p:cNvSpPr>
            <a:spLocks noChangeArrowheads="1"/>
          </p:cNvSpPr>
          <p:nvPr/>
        </p:nvSpPr>
        <p:spPr bwMode="auto">
          <a:xfrm>
            <a:off x="538163" y="3943350"/>
            <a:ext cx="2841625" cy="415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= (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 -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°) = </a:t>
            </a:r>
            <a:r>
              <a:rPr lang="en-US" altLang="it-IT" sz="20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20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</a:t>
            </a:r>
            <a:r>
              <a:rPr lang="en-US" altLang="it-IT" sz="2000">
                <a:solidFill>
                  <a:srgbClr val="280049"/>
                </a:solidFill>
                <a:latin typeface="Arial" panose="020B0604020202020204" pitchFamily="34" charset="0"/>
              </a:rPr>
              <a:t>• 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endParaRPr lang="it-IT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</p:txBody>
      </p:sp>
      <p:sp>
        <p:nvSpPr>
          <p:cNvPr id="35863" name="Rectangle 55"/>
          <p:cNvSpPr>
            <a:spLocks noChangeArrowheads="1"/>
          </p:cNvSpPr>
          <p:nvPr/>
        </p:nvSpPr>
        <p:spPr bwMode="auto">
          <a:xfrm>
            <a:off x="390525" y="4614863"/>
            <a:ext cx="37687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l-GR" altLang="it-IT" sz="2000">
                <a:solidFill>
                  <a:srgbClr val="2800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altLang="it-IT" sz="2000" i="1">
                <a:solidFill>
                  <a:srgbClr val="280049"/>
                </a:solidFill>
                <a:latin typeface="Arial" panose="020B0604020202020204" pitchFamily="34" charset="0"/>
              </a:rPr>
              <a:t>T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=  Abbassamento crioscopico	</a:t>
            </a:r>
            <a:endParaRPr lang="en-US" altLang="it-IT" sz="2000" baseline="-13000">
              <a:solidFill>
                <a:srgbClr val="280049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b</a:t>
            </a:r>
            <a:r>
              <a:rPr lang="en-US" altLang="it-IT" sz="1800" i="1" baseline="-25000">
                <a:solidFill>
                  <a:srgbClr val="280049"/>
                </a:solidFill>
                <a:latin typeface="Arial" panose="020B0604020202020204" pitchFamily="34" charset="0"/>
              </a:rPr>
              <a:t>m    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=  concentrazione molale della   	      soluzione</a:t>
            </a:r>
            <a:r>
              <a:rPr lang="en-US" altLang="it-IT" sz="2000" baseline="-13000">
                <a:solidFill>
                  <a:srgbClr val="280049"/>
                </a:solidFill>
                <a:latin typeface="Arial" panose="020B0604020202020204" pitchFamily="34" charset="0"/>
              </a:rPr>
              <a:t>   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it-IT" sz="1800" i="1">
                <a:solidFill>
                  <a:srgbClr val="280049"/>
                </a:solidFill>
                <a:latin typeface="Arial" panose="020B0604020202020204" pitchFamily="34" charset="0"/>
              </a:rPr>
              <a:t>K</a:t>
            </a:r>
            <a:r>
              <a:rPr lang="en-US" altLang="it-IT" sz="1800" baseline="-13000">
                <a:solidFill>
                  <a:srgbClr val="280049"/>
                </a:solidFill>
                <a:latin typeface="Arial" panose="020B0604020202020204" pitchFamily="34" charset="0"/>
              </a:rPr>
              <a:t>f</a:t>
            </a:r>
            <a:r>
              <a:rPr lang="en-US" altLang="it-IT" sz="1600">
                <a:solidFill>
                  <a:srgbClr val="280049"/>
                </a:solidFill>
                <a:latin typeface="Arial" panose="020B0604020202020204" pitchFamily="34" charset="0"/>
              </a:rPr>
              <a:t>    = costante di abbassamento 	  	     crioscopico</a:t>
            </a:r>
          </a:p>
        </p:txBody>
      </p:sp>
      <p:sp>
        <p:nvSpPr>
          <p:cNvPr id="22584" name="Rectangle 56"/>
          <p:cNvSpPr>
            <a:spLocks noChangeArrowheads="1"/>
          </p:cNvSpPr>
          <p:nvPr/>
        </p:nvSpPr>
        <p:spPr bwMode="auto">
          <a:xfrm>
            <a:off x="442913" y="6038850"/>
            <a:ext cx="34766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K</a:t>
            </a:r>
            <a:r>
              <a:rPr lang="en-US" sz="1800" b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</a:t>
            </a: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dipende solo dal solvente!</a:t>
            </a:r>
          </a:p>
          <a:p>
            <a:pPr>
              <a:buFontTx/>
              <a:buChar char="•"/>
              <a:defRPr/>
            </a:pPr>
            <a:r>
              <a:rPr lang="en-US" sz="1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Attenzione agli elettroliti!</a:t>
            </a:r>
            <a:endParaRPr lang="it-IT" sz="18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374650" y="3159125"/>
            <a:ext cx="3352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40000"/>
              </a:spcAft>
              <a:defRPr/>
            </a:pPr>
            <a:r>
              <a:rPr lang="en-US" sz="2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“legge dell’abbassamento crioscopico”: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9750" y="3302000"/>
            <a:ext cx="7883525" cy="2493963"/>
          </a:xfrm>
          <a:prstGeom prst="rect">
            <a:avLst/>
          </a:prstGeom>
          <a:solidFill>
            <a:srgbClr val="FFF7E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latin typeface="Arial" charset="0"/>
              </a:rPr>
              <a:t>Innalzamenti ebullioscopici /  abbassamenti crioscopici di alcuni solventi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18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latin typeface="Arial" charset="0"/>
              </a:rPr>
              <a:t>	p.e. normale (°C)	 K</a:t>
            </a:r>
            <a:r>
              <a:rPr lang="en-US" sz="1400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 	p.f. (°C) 	   K</a:t>
            </a:r>
            <a:r>
              <a:rPr lang="en-US" sz="1400" baseline="-25000">
                <a:latin typeface="Arial" charset="0"/>
              </a:rPr>
              <a:t>f</a:t>
            </a:r>
            <a:endParaRPr lang="en-US" sz="14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latin typeface="Arial" charset="0"/>
              </a:rPr>
              <a:t>Solvente 	solvente puro 	(°C/</a:t>
            </a:r>
            <a:r>
              <a:rPr lang="en-US" sz="14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en-US" sz="1400">
                <a:latin typeface="Arial" charset="0"/>
              </a:rPr>
              <a:t>) 	solvente puro	 (°C/</a:t>
            </a:r>
            <a:r>
              <a:rPr lang="en-US" sz="14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en-US" sz="1400">
                <a:latin typeface="Arial" charset="0"/>
              </a:rPr>
              <a:t>)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7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Acqua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100.00	0.5121</a:t>
            </a: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0.0	1.86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Benzene	80.10 	2.53	  5.50 	4.90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Canfora	207 	5.611              179.75               39.7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Cloroformio 	61.70 	3.63                 -63.5	4.70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(CH</a:t>
            </a:r>
            <a:r>
              <a:rPr 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Cl)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568325" y="3736975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>
            <a:off x="576263" y="4375150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789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762000" y="1446213"/>
            <a:ext cx="7772400" cy="1250950"/>
          </a:xfrm>
        </p:spPr>
        <p:txBody>
          <a:bodyPr/>
          <a:lstStyle/>
          <a:p>
            <a:r>
              <a:rPr lang="it-IT" altLang="it-IT" sz="2000" smtClean="0"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Unità di misura: “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°C/m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” </a:t>
            </a:r>
            <a:b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</a:br>
            <a:endParaRPr lang="it-IT" altLang="it-IT" sz="200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               ovvero: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°C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kg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mol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  (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kg</a:t>
            </a:r>
            <a:r>
              <a:rPr lang="en-US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000" smtClean="0">
                <a:solidFill>
                  <a:schemeClr val="tx1"/>
                </a:solidFill>
                <a:latin typeface="Arial" panose="020B0604020202020204" pitchFamily="34" charset="0"/>
              </a:rPr>
              <a:t>mol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altLang="it-IT" sz="2000" baseline="30000" smtClean="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  <a:r>
              <a:rPr lang="it-IT" altLang="it-IT" sz="2000" smtClean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>
          <a:xfrm>
            <a:off x="293688" y="300038"/>
            <a:ext cx="8447087" cy="5715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cost. di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abbassamento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crioscopico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K</a:t>
            </a:r>
            <a:r>
              <a:rPr lang="en-US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</a:t>
            </a:r>
            <a:endParaRPr lang="it-IT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66700" y="2550668"/>
            <a:ext cx="646588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CC3300"/>
                </a:solidFill>
                <a:latin typeface="Arial" panose="020B0604020202020204" pitchFamily="34" charset="0"/>
              </a:rPr>
              <a:t>Perchè?</a:t>
            </a:r>
            <a:r>
              <a:rPr lang="en-US" altLang="it-IT" sz="1600">
                <a:solidFill>
                  <a:srgbClr val="0000CC"/>
                </a:solidFill>
                <a:latin typeface="Arial" panose="020B0604020202020204" pitchFamily="34" charset="0"/>
              </a:rPr>
              <a:t> Quando la soluzione congela, il solvente cristallizza in forma praticamente pura.</a:t>
            </a: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endParaRPr lang="en-US" altLang="it-IT" sz="180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r>
              <a:rPr lang="en-US" altLang="it-IT" sz="1600">
                <a:solidFill>
                  <a:srgbClr val="CC3300"/>
                </a:solidFill>
                <a:latin typeface="Arial" panose="020B0604020202020204" pitchFamily="34" charset="0"/>
              </a:rPr>
              <a:t>Le particelle di soluto non si adattano all’edificio cristallino del solvente solido</a:t>
            </a:r>
            <a:r>
              <a:rPr lang="en-US" altLang="it-IT" sz="1600">
                <a:solidFill>
                  <a:srgbClr val="0000CC"/>
                </a:solidFill>
                <a:latin typeface="Arial" panose="020B0604020202020204" pitchFamily="34" charset="0"/>
              </a:rPr>
              <a:t> a causa delle diverse dimensioni.  Il soluto rallenta il passaggio delle molecole di solvente  dalla fase liquida a quella solida. Il passaggio opposto non viene rallentato.</a:t>
            </a:r>
            <a:r>
              <a:rPr lang="en-US" altLang="it-IT" sz="18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307975" y="276225"/>
            <a:ext cx="8534400" cy="381000"/>
          </a:xfrm>
        </p:spPr>
        <p:txBody>
          <a:bodyPr lIns="88900" rIns="88900"/>
          <a:lstStyle/>
          <a:p>
            <a:pPr>
              <a:defRPr/>
            </a:pP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Abbassamento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crioscopico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: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interpretazione</a:t>
            </a:r>
            <a:endParaRPr lang="en-US" sz="2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pic>
        <p:nvPicPr>
          <p:cNvPr id="39941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101530"/>
            <a:ext cx="2954337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5750" y="1131443"/>
            <a:ext cx="8307388" cy="1392237"/>
          </a:xfrm>
          <a:solidFill>
            <a:schemeClr val="bg1"/>
          </a:solidFill>
        </p:spPr>
        <p:txBody>
          <a:bodyPr lIns="88900" rIns="88900"/>
          <a:lstStyle/>
          <a:p>
            <a:pPr marL="0" indent="0">
              <a:spcBef>
                <a:spcPct val="70000"/>
              </a:spcBef>
            </a:pPr>
            <a:r>
              <a:rPr lang="en-US" altLang="it-IT" sz="1600" smtClean="0">
                <a:solidFill>
                  <a:srgbClr val="0000CC"/>
                </a:solidFill>
                <a:latin typeface="Arial" panose="020B0604020202020204" pitchFamily="34" charset="0"/>
              </a:rPr>
              <a:t>Punto di fusione (p.f.) normale:  p.f. di una sostanza a 1atm.</a:t>
            </a:r>
          </a:p>
          <a:p>
            <a:pPr marL="0" indent="0">
              <a:spcBef>
                <a:spcPct val="70000"/>
              </a:spcBef>
            </a:pPr>
            <a:r>
              <a:rPr lang="en-US" altLang="it-IT" sz="1600" smtClean="0">
                <a:solidFill>
                  <a:srgbClr val="0000CC"/>
                </a:solidFill>
                <a:latin typeface="Arial" panose="020B0604020202020204" pitchFamily="34" charset="0"/>
              </a:rPr>
              <a:t>Quando si aggiunge un soluto, p.f. &lt; p.f. normale.</a:t>
            </a:r>
          </a:p>
          <a:p>
            <a:pPr marL="0" indent="0">
              <a:spcBef>
                <a:spcPct val="70000"/>
              </a:spcBef>
            </a:pPr>
            <a:r>
              <a:rPr lang="en-US" altLang="it-IT" sz="1600" smtClean="0">
                <a:solidFill>
                  <a:srgbClr val="0000CC"/>
                </a:solidFill>
                <a:latin typeface="Arial" panose="020B0604020202020204" pitchFamily="34" charset="0"/>
              </a:rPr>
              <a:t>Il p.f. è abbassato quando le molecole di soluto trattengono quelle di solvente.</a:t>
            </a:r>
          </a:p>
        </p:txBody>
      </p:sp>
      <p:sp>
        <p:nvSpPr>
          <p:cNvPr id="39943" name="Line 12"/>
          <p:cNvSpPr>
            <a:spLocks noChangeShapeType="1"/>
          </p:cNvSpPr>
          <p:nvPr/>
        </p:nvSpPr>
        <p:spPr bwMode="auto">
          <a:xfrm>
            <a:off x="8509000" y="3963988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4" name="Line 13"/>
          <p:cNvSpPr>
            <a:spLocks noChangeShapeType="1"/>
          </p:cNvSpPr>
          <p:nvPr/>
        </p:nvSpPr>
        <p:spPr bwMode="auto">
          <a:xfrm>
            <a:off x="8509000" y="4097338"/>
            <a:ext cx="3603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2"/>
          <a:stretch>
            <a:fillRect/>
          </a:stretch>
        </p:blipFill>
        <p:spPr bwMode="auto">
          <a:xfrm>
            <a:off x="6781800" y="2284413"/>
            <a:ext cx="19637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085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Massa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molare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da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misure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di </a:t>
            </a:r>
            <a:b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</a:b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crioscopia</a:t>
            </a:r>
            <a:r>
              <a:rPr lang="en-US" sz="2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/ </a:t>
            </a:r>
            <a:r>
              <a:rPr lang="en-US" sz="2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ebullioscopia</a:t>
            </a:r>
            <a:endParaRPr lang="it-IT" sz="29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890588" y="3684588"/>
            <a:ext cx="11779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>
                <a:latin typeface="Arial" charset="0"/>
                <a:cs typeface="Arial" charset="0"/>
              </a:rPr>
              <a:t>  </a:t>
            </a:r>
            <a:r>
              <a:rPr lang="en-US" sz="2000">
                <a:latin typeface="Arial" charset="0"/>
              </a:rPr>
              <a:t>     =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−  </a:t>
            </a: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08000" y="1604963"/>
            <a:ext cx="6964363" cy="2735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Usando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la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definizione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di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concentrazione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molale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, la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legge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dell’abbassamento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crioscopico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può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essere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00CC"/>
                </a:solidFill>
                <a:latin typeface="Arial" charset="0"/>
              </a:rPr>
              <a:t>scritta</a:t>
            </a:r>
            <a:r>
              <a:rPr lang="en-US" sz="1800" dirty="0">
                <a:solidFill>
                  <a:srgbClr val="0000CC"/>
                </a:solidFill>
                <a:latin typeface="Arial" charset="0"/>
              </a:rPr>
              <a:t>:</a:t>
            </a:r>
          </a:p>
          <a:p>
            <a:pPr>
              <a:spcBef>
                <a:spcPct val="20000"/>
              </a:spcBef>
              <a:defRPr/>
            </a:pPr>
            <a:endParaRPr lang="en-US" sz="1800" dirty="0">
              <a:solidFill>
                <a:srgbClr val="0000CC"/>
              </a:solidFill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endParaRPr lang="en-US" sz="1600" baseline="-130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0000CC"/>
                </a:solidFill>
              </a:rPr>
              <a:t>	      </a:t>
            </a:r>
            <a:r>
              <a:rPr lang="en-US" b="1" dirty="0"/>
              <a:t>_</a:t>
            </a:r>
            <a:r>
              <a:rPr lang="en-US" sz="2000" i="1" u="sng" dirty="0">
                <a:solidFill>
                  <a:srgbClr val="CC0000"/>
                </a:solidFill>
                <a:latin typeface="Arial" charset="0"/>
              </a:rPr>
              <a:t>n</a:t>
            </a:r>
            <a:r>
              <a:rPr lang="en-US" sz="2000" u="sng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200" u="sng" dirty="0" err="1">
                <a:solidFill>
                  <a:srgbClr val="CC0000"/>
                </a:solidFill>
                <a:latin typeface="Arial" charset="0"/>
              </a:rPr>
              <a:t>soluto</a:t>
            </a:r>
            <a:r>
              <a:rPr lang="en-US" sz="2000" u="sng" dirty="0">
                <a:latin typeface="Arial" charset="0"/>
              </a:rPr>
              <a:t> </a:t>
            </a:r>
            <a:r>
              <a:rPr lang="en-US" sz="1600" u="sng" dirty="0">
                <a:latin typeface="Arial" charset="0"/>
              </a:rPr>
              <a:t>•</a:t>
            </a:r>
            <a:r>
              <a:rPr lang="en-US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i="1" u="sng" dirty="0" err="1">
                <a:latin typeface="Arial" charset="0"/>
              </a:rPr>
              <a:t>K</a:t>
            </a:r>
            <a:r>
              <a:rPr lang="en-US" sz="2000" baseline="-25000" dirty="0" err="1">
                <a:latin typeface="Arial" charset="0"/>
              </a:rPr>
              <a:t>f</a:t>
            </a:r>
            <a:r>
              <a:rPr lang="en-US" sz="1800" dirty="0">
                <a:latin typeface="Arial" charset="0"/>
              </a:rPr>
              <a:t>___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2000" baseline="-13000" dirty="0">
                <a:latin typeface="Arial" charset="0"/>
              </a:rPr>
              <a:t>	            </a:t>
            </a:r>
            <a:r>
              <a:rPr lang="en-US" sz="1800" i="1" dirty="0">
                <a:solidFill>
                  <a:srgbClr val="CC0000"/>
                </a:solidFill>
                <a:latin typeface="Arial" charset="0"/>
              </a:rPr>
              <a:t>m </a:t>
            </a:r>
            <a:r>
              <a:rPr lang="en-US" sz="1200" dirty="0" err="1">
                <a:solidFill>
                  <a:srgbClr val="CC0000"/>
                </a:solidFill>
                <a:latin typeface="Arial" charset="0"/>
              </a:rPr>
              <a:t>solvente</a:t>
            </a:r>
            <a:r>
              <a:rPr lang="en-US" sz="1200" dirty="0">
                <a:solidFill>
                  <a:srgbClr val="CC0000"/>
                </a:solidFill>
                <a:latin typeface="Arial" charset="0"/>
              </a:rPr>
              <a:t> </a:t>
            </a:r>
            <a:r>
              <a:rPr lang="en-US" sz="1600" dirty="0">
                <a:solidFill>
                  <a:srgbClr val="CC0000"/>
                </a:solidFill>
                <a:latin typeface="Arial" charset="0"/>
              </a:rPr>
              <a:t>• 10</a:t>
            </a:r>
            <a:r>
              <a:rPr lang="en-US" sz="1800" baseline="30000" dirty="0">
                <a:solidFill>
                  <a:srgbClr val="CC0000"/>
                </a:solidFill>
                <a:latin typeface="Arial" charset="0"/>
              </a:rPr>
              <a:t>-3</a:t>
            </a:r>
            <a:r>
              <a:rPr lang="en-US" sz="1600" dirty="0">
                <a:solidFill>
                  <a:srgbClr val="CC0000"/>
                </a:solidFill>
                <a:latin typeface="Arial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endParaRPr lang="en-US" sz="1000" baseline="-13000" dirty="0"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endParaRPr lang="en-US" sz="900" baseline="-13000" dirty="0">
              <a:solidFill>
                <a:srgbClr val="790015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endParaRPr lang="en-US" sz="900" baseline="-13000" dirty="0">
              <a:solidFill>
                <a:srgbClr val="790015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endParaRPr lang="en-US" sz="900" baseline="-13000" dirty="0">
              <a:solidFill>
                <a:srgbClr val="790015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800" i="1" dirty="0">
                <a:latin typeface="Arial" charset="0"/>
              </a:rPr>
              <a:t>                      </a:t>
            </a:r>
            <a:r>
              <a:rPr lang="en-US" sz="1800" i="1" u="sng" dirty="0">
                <a:latin typeface="Arial" charset="0"/>
              </a:rPr>
              <a:t>____m</a:t>
            </a:r>
            <a:r>
              <a:rPr lang="en-US" sz="1800" u="sng" dirty="0">
                <a:latin typeface="Arial" charset="0"/>
              </a:rPr>
              <a:t> </a:t>
            </a:r>
            <a:r>
              <a:rPr lang="en-US" sz="1200" u="sng" dirty="0" err="1">
                <a:latin typeface="Arial" charset="0"/>
              </a:rPr>
              <a:t>soluto</a:t>
            </a:r>
            <a:r>
              <a:rPr lang="en-US" sz="1200" u="sng" dirty="0">
                <a:latin typeface="Arial" charset="0"/>
              </a:rPr>
              <a:t> </a:t>
            </a:r>
            <a:r>
              <a:rPr lang="en-US" sz="1800" u="sng" dirty="0">
                <a:latin typeface="Arial" charset="0"/>
              </a:rPr>
              <a:t>• </a:t>
            </a:r>
            <a:r>
              <a:rPr lang="en-US" sz="1200" u="sng" dirty="0">
                <a:latin typeface="Arial" charset="0"/>
              </a:rPr>
              <a:t> </a:t>
            </a:r>
            <a:r>
              <a:rPr lang="en-US" sz="2000" i="1" u="sng" dirty="0" err="1">
                <a:latin typeface="Arial" charset="0"/>
              </a:rPr>
              <a:t>K</a:t>
            </a:r>
            <a:r>
              <a:rPr lang="en-US" sz="2000" baseline="-25000" dirty="0" err="1">
                <a:latin typeface="Arial" charset="0"/>
              </a:rPr>
              <a:t>f</a:t>
            </a:r>
            <a:r>
              <a:rPr lang="en-US" sz="2000" dirty="0">
                <a:latin typeface="Arial" charset="0"/>
              </a:rPr>
              <a:t>___  </a:t>
            </a:r>
            <a:r>
              <a:rPr lang="en-US" sz="2000" baseline="-25000" dirty="0">
                <a:latin typeface="Arial" charset="0"/>
              </a:rPr>
              <a:t>                    </a:t>
            </a:r>
            <a:r>
              <a:rPr lang="en-US" sz="2000" u="sng" baseline="-25000" dirty="0">
                <a:latin typeface="Arial" charset="0"/>
              </a:rPr>
              <a:t>          </a:t>
            </a:r>
            <a:endParaRPr lang="en-US" sz="1800" baseline="-13000" dirty="0"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1800" baseline="-13000" dirty="0">
                <a:latin typeface="Arial" charset="0"/>
              </a:rPr>
              <a:t>                               </a:t>
            </a:r>
            <a:r>
              <a:rPr lang="en-US" sz="1800" b="1" i="1" dirty="0" err="1">
                <a:solidFill>
                  <a:srgbClr val="CC0000"/>
                </a:solidFill>
                <a:latin typeface="Arial" charset="0"/>
              </a:rPr>
              <a:t>M</a:t>
            </a:r>
            <a:r>
              <a:rPr lang="en-US" sz="1200" b="1" dirty="0" err="1">
                <a:solidFill>
                  <a:srgbClr val="CC0000"/>
                </a:solidFill>
                <a:latin typeface="Arial" charset="0"/>
              </a:rPr>
              <a:t>soluto</a:t>
            </a:r>
            <a:r>
              <a:rPr lang="en-US" sz="1600" dirty="0">
                <a:latin typeface="Arial" charset="0"/>
              </a:rPr>
              <a:t> •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i="1" dirty="0" err="1">
                <a:latin typeface="Arial" charset="0"/>
              </a:rPr>
              <a:t>m</a:t>
            </a:r>
            <a:r>
              <a:rPr lang="en-US" sz="1200" dirty="0" err="1">
                <a:latin typeface="Arial" charset="0"/>
              </a:rPr>
              <a:t>solvente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• 10</a:t>
            </a:r>
            <a:r>
              <a:rPr lang="en-US" sz="1800" baseline="30000" dirty="0">
                <a:latin typeface="Arial" charset="0"/>
              </a:rPr>
              <a:t>-3</a:t>
            </a:r>
            <a:r>
              <a:rPr lang="en-US" sz="1600" dirty="0">
                <a:solidFill>
                  <a:srgbClr val="CC0000"/>
                </a:solidFill>
                <a:latin typeface="Arial" charset="0"/>
              </a:rPr>
              <a:t> </a:t>
            </a:r>
            <a:endParaRPr lang="it-IT" sz="1600" dirty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733425" y="2811463"/>
            <a:ext cx="1200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Arial" charset="0"/>
                <a:cs typeface="Arial" charset="0"/>
              </a:rPr>
              <a:t>Δ</a:t>
            </a:r>
            <a:r>
              <a:rPr lang="en-US" sz="2000" i="1" dirty="0" err="1">
                <a:latin typeface="Arial" charset="0"/>
              </a:rPr>
              <a:t>T</a:t>
            </a:r>
            <a:r>
              <a:rPr lang="en-US" sz="2000" baseline="-13000" dirty="0" err="1">
                <a:latin typeface="Arial" charset="0"/>
              </a:rPr>
              <a:t>f</a:t>
            </a:r>
            <a:r>
              <a:rPr lang="en-US" sz="2000" dirty="0">
                <a:latin typeface="Arial" charset="0"/>
              </a:rPr>
              <a:t>    =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−</a:t>
            </a:r>
            <a:endParaRPr lang="it-IT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614863" y="3179763"/>
            <a:ext cx="101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</a:t>
            </a:r>
            <a:r>
              <a:rPr lang="en-US" altLang="it-IT" sz="18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it-IT" sz="18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endParaRPr lang="en-US" altLang="it-IT" sz="18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0967" name="Arc 9"/>
          <p:cNvSpPr>
            <a:spLocks/>
          </p:cNvSpPr>
          <p:nvPr/>
        </p:nvSpPr>
        <p:spPr bwMode="auto">
          <a:xfrm>
            <a:off x="4006850" y="2871788"/>
            <a:ext cx="957263" cy="2905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8" name="Arc 10"/>
          <p:cNvSpPr>
            <a:spLocks/>
          </p:cNvSpPr>
          <p:nvPr/>
        </p:nvSpPr>
        <p:spPr bwMode="auto">
          <a:xfrm flipV="1">
            <a:off x="4057650" y="3659188"/>
            <a:ext cx="922338" cy="29845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CC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9" name="Rectangle 12"/>
          <p:cNvSpPr>
            <a:spLocks noChangeArrowheads="1"/>
          </p:cNvSpPr>
          <p:nvPr/>
        </p:nvSpPr>
        <p:spPr bwMode="auto">
          <a:xfrm>
            <a:off x="541338" y="4716463"/>
            <a:ext cx="84645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  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</a:rPr>
              <a:t>La massa molare di un composto può essere determinata facendone una   soluzione, e misurando:</a:t>
            </a:r>
          </a:p>
          <a:p>
            <a:pPr>
              <a:spcBef>
                <a:spcPct val="35000"/>
              </a:spcBef>
            </a:pPr>
            <a:endParaRPr lang="en-US" altLang="it-IT" sz="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lvl="1">
              <a:spcBef>
                <a:spcPct val="35000"/>
              </a:spcBef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</a:rPr>
              <a:t>l’abbassamento del punto di cristallizzazione/fusione.</a:t>
            </a:r>
          </a:p>
          <a:p>
            <a:pPr lvl="1">
              <a:spcBef>
                <a:spcPct val="35000"/>
              </a:spcBef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</a:rPr>
              <a:t> l’innalzamento del punto di ebollizione.</a:t>
            </a:r>
            <a:endParaRPr lang="it-IT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539750" y="3302000"/>
            <a:ext cx="7883525" cy="2493963"/>
          </a:xfrm>
          <a:prstGeom prst="rect">
            <a:avLst/>
          </a:prstGeom>
          <a:solidFill>
            <a:srgbClr val="FFF7E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latin typeface="Arial" charset="0"/>
              </a:rPr>
              <a:t>Innalzamenti ebullioscopici /  abbassamenti crioscopici di alcuni solventi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18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latin typeface="Arial" charset="0"/>
              </a:rPr>
              <a:t>	p.e. normale (°C)	 K</a:t>
            </a:r>
            <a:r>
              <a:rPr lang="en-US" sz="1400" baseline="-25000">
                <a:latin typeface="Arial" charset="0"/>
              </a:rPr>
              <a:t>b</a:t>
            </a:r>
            <a:r>
              <a:rPr lang="en-US" sz="1400">
                <a:latin typeface="Arial" charset="0"/>
              </a:rPr>
              <a:t> 	p.f. (°C) 	   K</a:t>
            </a:r>
            <a:r>
              <a:rPr lang="en-US" sz="1400" baseline="-25000">
                <a:latin typeface="Arial" charset="0"/>
              </a:rPr>
              <a:t>f</a:t>
            </a:r>
            <a:endParaRPr lang="en-US" sz="14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latin typeface="Arial" charset="0"/>
              </a:rPr>
              <a:t>Solvente 	solvente puro 	(°C/</a:t>
            </a:r>
            <a:r>
              <a:rPr lang="en-US" sz="14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en-US" sz="1400">
                <a:latin typeface="Arial" charset="0"/>
              </a:rPr>
              <a:t>) 	solvente puro	 (°C/</a:t>
            </a:r>
            <a:r>
              <a:rPr lang="en-US" sz="1400">
                <a:solidFill>
                  <a:srgbClr val="CC3300"/>
                </a:solidFill>
                <a:latin typeface="Arial" charset="0"/>
              </a:rPr>
              <a:t>m</a:t>
            </a:r>
            <a:r>
              <a:rPr lang="en-US" sz="1400">
                <a:latin typeface="Arial" charset="0"/>
              </a:rPr>
              <a:t>)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endParaRPr lang="en-US" sz="700">
              <a:latin typeface="Arial" charset="0"/>
            </a:endParaRP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Acqua</a:t>
            </a: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100.00	0.5121</a:t>
            </a:r>
            <a:r>
              <a:rPr lang="en-US" sz="18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  0.0	1.86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Benzene	80.10 	2.53	  5.50 	4.90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Canfora	207 	5.611              179.75               39.7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Cloroformio 	61.70 	3.63                 -63.5	4.70</a:t>
            </a:r>
          </a:p>
          <a:p>
            <a:pPr>
              <a:tabLst>
                <a:tab pos="1597025" algn="l"/>
                <a:tab pos="3138488" algn="l"/>
                <a:tab pos="4735513" algn="l"/>
                <a:tab pos="6350000" algn="l"/>
              </a:tabLst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    (CH</a:t>
            </a:r>
            <a:r>
              <a:rPr lang="en-US" sz="14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3</a:t>
            </a: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Cl)</a:t>
            </a:r>
          </a:p>
        </p:txBody>
      </p:sp>
      <p:sp>
        <p:nvSpPr>
          <p:cNvPr id="41987" name="Line 5"/>
          <p:cNvSpPr>
            <a:spLocks noChangeShapeType="1"/>
          </p:cNvSpPr>
          <p:nvPr/>
        </p:nvSpPr>
        <p:spPr bwMode="auto">
          <a:xfrm>
            <a:off x="568325" y="3736975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988" name="Line 6"/>
          <p:cNvSpPr>
            <a:spLocks noChangeShapeType="1"/>
          </p:cNvSpPr>
          <p:nvPr/>
        </p:nvSpPr>
        <p:spPr bwMode="auto">
          <a:xfrm>
            <a:off x="576263" y="4375150"/>
            <a:ext cx="786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/>
          </p:nvPr>
        </p:nvSpPr>
        <p:spPr>
          <a:xfrm>
            <a:off x="293688" y="300038"/>
            <a:ext cx="8447087" cy="571500"/>
          </a:xfrm>
        </p:spPr>
        <p:txBody>
          <a:bodyPr/>
          <a:lstStyle/>
          <a:p>
            <a:pPr>
              <a:defRPr/>
            </a:pP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cost. di </a:t>
            </a:r>
            <a:r>
              <a:rPr lang="en-US" sz="3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abbassamento</a:t>
            </a: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crioscopico</a:t>
            </a:r>
            <a:r>
              <a:rPr lang="en-US" sz="3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33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K</a:t>
            </a:r>
            <a:r>
              <a:rPr lang="en-US" sz="3300" baseline="-25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</a:t>
            </a:r>
            <a:endParaRPr lang="it-IT" sz="3300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70238" y="1536700"/>
            <a:ext cx="4217987" cy="911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i="1" u="sng" dirty="0">
                <a:latin typeface="Arial" charset="0"/>
              </a:rPr>
              <a:t>      m</a:t>
            </a:r>
            <a:r>
              <a:rPr lang="en-US" u="sng" dirty="0">
                <a:latin typeface="Arial" charset="0"/>
              </a:rPr>
              <a:t> </a:t>
            </a:r>
            <a:r>
              <a:rPr lang="en-US" sz="1600" u="sng" dirty="0" err="1">
                <a:latin typeface="Arial" charset="0"/>
              </a:rPr>
              <a:t>soluto</a:t>
            </a:r>
            <a:r>
              <a:rPr lang="en-US" sz="1600" u="sng" dirty="0">
                <a:latin typeface="Arial" charset="0"/>
              </a:rPr>
              <a:t> </a:t>
            </a:r>
            <a:r>
              <a:rPr lang="en-US" u="sng" dirty="0">
                <a:latin typeface="Arial" charset="0"/>
              </a:rPr>
              <a:t>• </a:t>
            </a:r>
            <a:r>
              <a:rPr lang="en-US" sz="1600" u="sng" dirty="0">
                <a:latin typeface="Arial" charset="0"/>
              </a:rPr>
              <a:t> </a:t>
            </a:r>
            <a:r>
              <a:rPr lang="en-US" sz="2800" i="1" u="sng" dirty="0" err="1">
                <a:latin typeface="Arial" charset="0"/>
              </a:rPr>
              <a:t>K</a:t>
            </a:r>
            <a:r>
              <a:rPr lang="en-US" sz="2800" baseline="-25000" dirty="0" err="1">
                <a:latin typeface="Arial" charset="0"/>
              </a:rPr>
              <a:t>f</a:t>
            </a:r>
            <a:r>
              <a:rPr lang="en-US" sz="2800" dirty="0">
                <a:latin typeface="Arial" charset="0"/>
              </a:rPr>
              <a:t>___  </a:t>
            </a:r>
            <a:r>
              <a:rPr lang="en-US" sz="2800" baseline="-25000" dirty="0">
                <a:latin typeface="Arial" charset="0"/>
              </a:rPr>
              <a:t>                    </a:t>
            </a:r>
            <a:r>
              <a:rPr lang="en-US" sz="2800" u="sng" baseline="-25000" dirty="0">
                <a:latin typeface="Arial" charset="0"/>
              </a:rPr>
              <a:t>          </a:t>
            </a:r>
            <a:endParaRPr lang="en-US" baseline="-13000" dirty="0">
              <a:latin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baseline="-13000" dirty="0">
                <a:latin typeface="Arial" charset="0"/>
              </a:rPr>
              <a:t>      </a:t>
            </a:r>
            <a:r>
              <a:rPr lang="el-GR" dirty="0" smtClean="0">
                <a:latin typeface="Arial" charset="0"/>
                <a:cs typeface="Arial" charset="0"/>
              </a:rPr>
              <a:t>Δ</a:t>
            </a:r>
            <a:r>
              <a:rPr lang="en-US" i="1" dirty="0" err="1">
                <a:latin typeface="Arial" charset="0"/>
              </a:rPr>
              <a:t>T</a:t>
            </a:r>
            <a:r>
              <a:rPr lang="en-US" baseline="-13000" dirty="0" err="1">
                <a:latin typeface="Arial" charset="0"/>
              </a:rPr>
              <a:t>f</a:t>
            </a:r>
            <a:r>
              <a:rPr lang="en-US" sz="2000" dirty="0">
                <a:latin typeface="Arial" charset="0"/>
              </a:rPr>
              <a:t> •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i="1" dirty="0" err="1">
                <a:latin typeface="Arial" charset="0"/>
              </a:rPr>
              <a:t>m</a:t>
            </a:r>
            <a:r>
              <a:rPr lang="en-US" sz="1600" dirty="0" err="1">
                <a:latin typeface="Arial" charset="0"/>
              </a:rPr>
              <a:t>solvente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• 10</a:t>
            </a:r>
            <a:r>
              <a:rPr lang="en-US" baseline="30000" dirty="0">
                <a:latin typeface="Arial" charset="0"/>
              </a:rPr>
              <a:t>-3</a:t>
            </a:r>
            <a:r>
              <a:rPr lang="en-US" sz="2000" dirty="0">
                <a:solidFill>
                  <a:srgbClr val="CC0000"/>
                </a:solidFill>
                <a:latin typeface="Arial" charset="0"/>
              </a:rPr>
              <a:t> </a:t>
            </a:r>
            <a:endParaRPr lang="it-IT" dirty="0"/>
          </a:p>
        </p:txBody>
      </p:sp>
      <p:sp>
        <p:nvSpPr>
          <p:cNvPr id="41991" name="Rettangolo 3"/>
          <p:cNvSpPr>
            <a:spLocks noChangeArrowheads="1"/>
          </p:cNvSpPr>
          <p:nvPr/>
        </p:nvSpPr>
        <p:spPr bwMode="auto">
          <a:xfrm>
            <a:off x="1592263" y="1620838"/>
            <a:ext cx="1406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 i="1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it-IT" b="1" baseline="-25000">
                <a:solidFill>
                  <a:srgbClr val="CC0000"/>
                </a:solidFill>
                <a:latin typeface="Arial" panose="020B0604020202020204" pitchFamily="34" charset="0"/>
              </a:rPr>
              <a:t>soluto</a:t>
            </a:r>
            <a:r>
              <a:rPr lang="en-US" altLang="it-IT" b="1">
                <a:solidFill>
                  <a:srgbClr val="CC0000"/>
                </a:solidFill>
                <a:latin typeface="Arial" panose="020B0604020202020204" pitchFamily="34" charset="0"/>
              </a:rPr>
              <a:t> = </a:t>
            </a:r>
            <a:endParaRPr lang="it-IT" altLang="it-IT"/>
          </a:p>
        </p:txBody>
      </p:sp>
      <p:cxnSp>
        <p:nvCxnSpPr>
          <p:cNvPr id="4" name="Connettore diritto 3"/>
          <p:cNvCxnSpPr/>
          <p:nvPr/>
        </p:nvCxnSpPr>
        <p:spPr bwMode="auto">
          <a:xfrm flipH="1" flipV="1">
            <a:off x="3378926" y="2194560"/>
            <a:ext cx="165463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ap14_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2728913"/>
            <a:ext cx="5638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Cap14_002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09875"/>
            <a:ext cx="208915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609600" y="450850"/>
            <a:ext cx="7772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9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Utilizzi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del </a:t>
            </a:r>
            <a:r>
              <a:rPr lang="en-US" sz="29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fenomeno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9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dell’abbassamento</a:t>
            </a:r>
            <a:r>
              <a:rPr lang="en-US" sz="29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9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crioscopico</a:t>
            </a:r>
            <a:endParaRPr lang="it-IT" sz="29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45060" name="Picture 4" descr="frozenfr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63" y="0"/>
            <a:ext cx="9636126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66750" y="220663"/>
            <a:ext cx="77724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29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 rane non conoscono la chimica ma...</a:t>
            </a:r>
            <a:endParaRPr lang="it-IT" sz="29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5062" name="Picture 9" descr="ANd9GcRmvLJ0Yd-miXZsKgVV6UeBvoNwZeVOA8rN1FAcqMqyz-31dlD3r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4656138"/>
            <a:ext cx="19431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1"/>
          <p:cNvSpPr txBox="1">
            <a:spLocks noChangeArrowheads="1"/>
          </p:cNvSpPr>
          <p:nvPr/>
        </p:nvSpPr>
        <p:spPr bwMode="auto">
          <a:xfrm>
            <a:off x="7050088" y="6400800"/>
            <a:ext cx="1304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>
                <a:solidFill>
                  <a:schemeClr val="bg1"/>
                </a:solidFill>
                <a:latin typeface="Arial" panose="020B0604020202020204" pitchFamily="34" charset="0"/>
              </a:rPr>
              <a:t>glucosio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379413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Soluti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non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volatili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l’osmosi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432300" y="1412875"/>
            <a:ext cx="4422775" cy="4845050"/>
          </a:xfrm>
        </p:spPr>
        <p:txBody>
          <a:bodyPr/>
          <a:lstStyle/>
          <a:p>
            <a:r>
              <a:rPr lang="en-US" altLang="it-IT" b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endParaRPr lang="it-IT" altLang="it-IT" b="0" smtClean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4546600" y="1252538"/>
            <a:ext cx="44942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US" altLang="it-IT" sz="20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All’equilibrio, il livello del menisco corrispondente alla soluzione più concentrata è innalzato.</a:t>
            </a:r>
            <a:endParaRPr lang="en-US" altLang="it-IT" sz="1600" i="1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5" name="Rectangle 10"/>
          <p:cNvSpPr>
            <a:spLocks noChangeArrowheads="1"/>
          </p:cNvSpPr>
          <p:nvPr/>
        </p:nvSpPr>
        <p:spPr bwMode="auto">
          <a:xfrm>
            <a:off x="1350963" y="5376863"/>
            <a:ext cx="21732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/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</a:rPr>
              <a:t>Membrana semipermeabile</a:t>
            </a:r>
            <a:endParaRPr lang="it-IT" altLang="it-IT" sz="2000">
              <a:solidFill>
                <a:srgbClr val="CC3300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4505325" y="1471613"/>
            <a:ext cx="4313238" cy="1074737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863850"/>
            <a:ext cx="2413000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2549525"/>
            <a:ext cx="23241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Line 13"/>
          <p:cNvSpPr>
            <a:spLocks noChangeShapeType="1"/>
          </p:cNvSpPr>
          <p:nvPr/>
        </p:nvSpPr>
        <p:spPr bwMode="auto">
          <a:xfrm flipH="1">
            <a:off x="2349500" y="4668838"/>
            <a:ext cx="0" cy="754062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090" name="Text Box 20"/>
          <p:cNvSpPr txBox="1">
            <a:spLocks noChangeArrowheads="1"/>
          </p:cNvSpPr>
          <p:nvPr/>
        </p:nvSpPr>
        <p:spPr bwMode="auto">
          <a:xfrm>
            <a:off x="895350" y="4113213"/>
            <a:ext cx="449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  <a:r>
              <a:rPr lang="it-IT" altLang="it-IT" baseline="-2500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91" name="Text Box 21"/>
          <p:cNvSpPr txBox="1">
            <a:spLocks noChangeArrowheads="1"/>
          </p:cNvSpPr>
          <p:nvPr/>
        </p:nvSpPr>
        <p:spPr bwMode="auto">
          <a:xfrm>
            <a:off x="3092450" y="4183063"/>
            <a:ext cx="106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>
                <a:solidFill>
                  <a:srgbClr val="0000CC"/>
                </a:solidFill>
                <a:latin typeface="Arial" panose="020B0604020202020204" pitchFamily="34" charset="0"/>
              </a:rPr>
              <a:t>c</a:t>
            </a:r>
            <a:r>
              <a:rPr lang="it-IT" altLang="it-IT" baseline="-25000">
                <a:solidFill>
                  <a:srgbClr val="0000CC"/>
                </a:solidFill>
                <a:latin typeface="Arial" panose="020B0604020202020204" pitchFamily="34" charset="0"/>
              </a:rPr>
              <a:t>2</a:t>
            </a:r>
            <a:r>
              <a:rPr lang="it-IT" altLang="it-IT">
                <a:solidFill>
                  <a:srgbClr val="0000CC"/>
                </a:solidFill>
                <a:latin typeface="Arial" panose="020B0604020202020204" pitchFamily="34" charset="0"/>
              </a:rPr>
              <a:t> &lt; c</a:t>
            </a:r>
            <a:r>
              <a:rPr lang="it-IT" altLang="it-IT" baseline="-25000">
                <a:solidFill>
                  <a:srgbClr val="0000CC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722813" y="2595563"/>
            <a:ext cx="1154112" cy="942975"/>
          </a:xfrm>
          <a:prstGeom prst="line">
            <a:avLst/>
          </a:prstGeom>
          <a:noFill/>
          <a:ln w="127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510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Membrane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semipermeabili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619375" y="3946525"/>
            <a:ext cx="325438" cy="285750"/>
            <a:chOff x="1575" y="2466"/>
            <a:chExt cx="205" cy="180"/>
          </a:xfrm>
        </p:grpSpPr>
        <p:sp>
          <p:nvSpPr>
            <p:cNvPr id="47158" name="Oval 8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59" name="Group 9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60" name="Oval 10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61" name="Oval 11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10200" y="3919538"/>
            <a:ext cx="325438" cy="285750"/>
            <a:chOff x="1575" y="2466"/>
            <a:chExt cx="205" cy="180"/>
          </a:xfrm>
        </p:grpSpPr>
        <p:sp>
          <p:nvSpPr>
            <p:cNvPr id="47154" name="Oval 13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55" name="Group 14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56" name="Oval 15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57" name="Oval 16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452813" y="3265488"/>
            <a:ext cx="325437" cy="285750"/>
            <a:chOff x="1575" y="2466"/>
            <a:chExt cx="205" cy="180"/>
          </a:xfrm>
        </p:grpSpPr>
        <p:sp>
          <p:nvSpPr>
            <p:cNvPr id="47150" name="Oval 18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51" name="Group 19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52" name="Oval 20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53" name="Oval 21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4843463" y="2041525"/>
            <a:ext cx="325437" cy="285750"/>
            <a:chOff x="1575" y="2466"/>
            <a:chExt cx="205" cy="180"/>
          </a:xfrm>
        </p:grpSpPr>
        <p:sp>
          <p:nvSpPr>
            <p:cNvPr id="47146" name="Oval 23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47" name="Group 24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48" name="Oval 25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49" name="Oval 26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5143500" y="6115050"/>
            <a:ext cx="325438" cy="285750"/>
            <a:chOff x="1575" y="2466"/>
            <a:chExt cx="205" cy="180"/>
          </a:xfrm>
        </p:grpSpPr>
        <p:sp>
          <p:nvSpPr>
            <p:cNvPr id="47142" name="Oval 28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43" name="Group 29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44" name="Oval 30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45" name="Oval 31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3495675" y="5037138"/>
            <a:ext cx="325438" cy="285750"/>
            <a:chOff x="1575" y="2466"/>
            <a:chExt cx="205" cy="180"/>
          </a:xfrm>
        </p:grpSpPr>
        <p:sp>
          <p:nvSpPr>
            <p:cNvPr id="47138" name="Oval 33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39" name="Group 34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40" name="Oval 35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41" name="Oval 36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5257800" y="5124450"/>
            <a:ext cx="325438" cy="285750"/>
            <a:chOff x="1575" y="2466"/>
            <a:chExt cx="205" cy="180"/>
          </a:xfrm>
        </p:grpSpPr>
        <p:sp>
          <p:nvSpPr>
            <p:cNvPr id="47134" name="Oval 38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35" name="Group 39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36" name="Oval 40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37" name="Oval 41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2733675" y="5975350"/>
            <a:ext cx="325438" cy="285750"/>
            <a:chOff x="1575" y="2466"/>
            <a:chExt cx="205" cy="180"/>
          </a:xfrm>
        </p:grpSpPr>
        <p:sp>
          <p:nvSpPr>
            <p:cNvPr id="47130" name="Oval 43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31" name="Group 44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32" name="Oval 45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33" name="Oval 46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909888" y="2274888"/>
            <a:ext cx="325437" cy="285750"/>
            <a:chOff x="1575" y="2466"/>
            <a:chExt cx="205" cy="180"/>
          </a:xfrm>
        </p:grpSpPr>
        <p:sp>
          <p:nvSpPr>
            <p:cNvPr id="47126" name="Oval 48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27" name="Group 49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28" name="Oval 50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29" name="Oval 51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20" name="Group 52"/>
          <p:cNvGrpSpPr>
            <a:grpSpLocks/>
          </p:cNvGrpSpPr>
          <p:nvPr/>
        </p:nvGrpSpPr>
        <p:grpSpPr bwMode="auto">
          <a:xfrm>
            <a:off x="6027738" y="3044825"/>
            <a:ext cx="325437" cy="285750"/>
            <a:chOff x="1575" y="2466"/>
            <a:chExt cx="205" cy="180"/>
          </a:xfrm>
        </p:grpSpPr>
        <p:sp>
          <p:nvSpPr>
            <p:cNvPr id="47122" name="Oval 53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7123" name="Group 54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7124" name="Oval 55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7125" name="Oval 56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sp>
        <p:nvSpPr>
          <p:cNvPr id="47117" name="Text Box 58"/>
          <p:cNvSpPr txBox="1">
            <a:spLocks noChangeArrowheads="1"/>
          </p:cNvSpPr>
          <p:nvPr/>
        </p:nvSpPr>
        <p:spPr bwMode="auto">
          <a:xfrm>
            <a:off x="503238" y="908050"/>
            <a:ext cx="799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Una membrana 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</a:rPr>
              <a:t>semipermeabile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(es.: cellule biologiche) lascia passare liberamente l’acqua.</a:t>
            </a:r>
          </a:p>
        </p:txBody>
      </p:sp>
      <p:sp>
        <p:nvSpPr>
          <p:cNvPr id="47118" name="Freeform 60"/>
          <p:cNvSpPr>
            <a:spLocks/>
          </p:cNvSpPr>
          <p:nvPr/>
        </p:nvSpPr>
        <p:spPr bwMode="auto">
          <a:xfrm>
            <a:off x="4217988" y="1700213"/>
            <a:ext cx="428625" cy="4922837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119" name="Freeform 61"/>
          <p:cNvSpPr>
            <a:spLocks/>
          </p:cNvSpPr>
          <p:nvPr/>
        </p:nvSpPr>
        <p:spPr bwMode="auto">
          <a:xfrm>
            <a:off x="4270375" y="1771650"/>
            <a:ext cx="428625" cy="4922838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120" name="Freeform 62"/>
          <p:cNvSpPr>
            <a:spLocks/>
          </p:cNvSpPr>
          <p:nvPr/>
        </p:nvSpPr>
        <p:spPr bwMode="auto">
          <a:xfrm>
            <a:off x="4308475" y="1700213"/>
            <a:ext cx="428625" cy="4922837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7121" name="Rectangle 63"/>
          <p:cNvSpPr>
            <a:spLocks noChangeArrowheads="1"/>
          </p:cNvSpPr>
          <p:nvPr/>
        </p:nvSpPr>
        <p:spPr bwMode="auto">
          <a:xfrm>
            <a:off x="577850" y="1630363"/>
            <a:ext cx="7659688" cy="5097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35469 1.11022E-1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4162E-6 L -0.41666 3.64162E-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65896E-6 L 0.36892 -2.65896E-6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8844E-6 L 0.47049 -3.98844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2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36268 -1.7341E-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510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Membrane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semipermeabili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3238" y="908050"/>
            <a:ext cx="79962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Una membrana 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</a:rPr>
              <a:t>semipermeabile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(es.: cellule biologiche) 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</a:rPr>
              <a:t>non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</a:rPr>
              <a:t> lascia passare liberamente i soluti.</a:t>
            </a:r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4217988" y="1700213"/>
            <a:ext cx="428625" cy="4922837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8133" name="Freeform 5"/>
          <p:cNvSpPr>
            <a:spLocks/>
          </p:cNvSpPr>
          <p:nvPr/>
        </p:nvSpPr>
        <p:spPr bwMode="auto">
          <a:xfrm>
            <a:off x="4270375" y="1771650"/>
            <a:ext cx="428625" cy="4922838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8134" name="Freeform 6"/>
          <p:cNvSpPr>
            <a:spLocks/>
          </p:cNvSpPr>
          <p:nvPr/>
        </p:nvSpPr>
        <p:spPr bwMode="auto">
          <a:xfrm>
            <a:off x="4308475" y="1700213"/>
            <a:ext cx="428625" cy="4922837"/>
          </a:xfrm>
          <a:custGeom>
            <a:avLst/>
            <a:gdLst>
              <a:gd name="T0" fmla="*/ 2147483646 w 270"/>
              <a:gd name="T1" fmla="*/ 0 h 4536"/>
              <a:gd name="T2" fmla="*/ 2147483646 w 270"/>
              <a:gd name="T3" fmla="*/ 2147483646 h 4536"/>
              <a:gd name="T4" fmla="*/ 2147483646 w 270"/>
              <a:gd name="T5" fmla="*/ 2147483646 h 4536"/>
              <a:gd name="T6" fmla="*/ 2147483646 w 270"/>
              <a:gd name="T7" fmla="*/ 2147483646 h 4536"/>
              <a:gd name="T8" fmla="*/ 2147483646 w 270"/>
              <a:gd name="T9" fmla="*/ 2147483646 h 4536"/>
              <a:gd name="T10" fmla="*/ 2147483646 w 270"/>
              <a:gd name="T11" fmla="*/ 2147483646 h 45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0"/>
              <a:gd name="T19" fmla="*/ 0 h 4536"/>
              <a:gd name="T20" fmla="*/ 270 w 270"/>
              <a:gd name="T21" fmla="*/ 4536 h 4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0" h="4536">
                <a:moveTo>
                  <a:pt x="62" y="0"/>
                </a:moveTo>
                <a:cubicBezTo>
                  <a:pt x="31" y="292"/>
                  <a:pt x="0" y="584"/>
                  <a:pt x="17" y="873"/>
                </a:cubicBezTo>
                <a:cubicBezTo>
                  <a:pt x="34" y="1162"/>
                  <a:pt x="161" y="1410"/>
                  <a:pt x="161" y="1737"/>
                </a:cubicBezTo>
                <a:cubicBezTo>
                  <a:pt x="161" y="2064"/>
                  <a:pt x="4" y="2472"/>
                  <a:pt x="17" y="2835"/>
                </a:cubicBezTo>
                <a:cubicBezTo>
                  <a:pt x="30" y="3198"/>
                  <a:pt x="214" y="3632"/>
                  <a:pt x="242" y="3915"/>
                </a:cubicBezTo>
                <a:cubicBezTo>
                  <a:pt x="270" y="4198"/>
                  <a:pt x="229" y="4367"/>
                  <a:pt x="188" y="4536"/>
                </a:cubicBezTo>
              </a:path>
            </a:pathLst>
          </a:custGeom>
          <a:noFill/>
          <a:ln w="76200" cap="rnd" cmpd="sng">
            <a:solidFill>
              <a:srgbClr val="AAC3D2"/>
            </a:solidFill>
            <a:prstDash val="sysDot"/>
            <a:round/>
            <a:headEnd type="none" w="med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577850" y="1630363"/>
            <a:ext cx="7659688" cy="50974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56225" y="4040188"/>
            <a:ext cx="325438" cy="285750"/>
            <a:chOff x="1575" y="2466"/>
            <a:chExt cx="205" cy="180"/>
          </a:xfrm>
        </p:grpSpPr>
        <p:sp>
          <p:nvSpPr>
            <p:cNvPr id="48186" name="Oval 14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87" name="Group 15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88" name="Oval 16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89" name="Oval 17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24213" y="3638550"/>
            <a:ext cx="325437" cy="285750"/>
            <a:chOff x="1575" y="2466"/>
            <a:chExt cx="205" cy="180"/>
          </a:xfrm>
        </p:grpSpPr>
        <p:sp>
          <p:nvSpPr>
            <p:cNvPr id="48182" name="Oval 19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83" name="Group 20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84" name="Oval 21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85" name="Oval 22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718175" y="2501900"/>
            <a:ext cx="325438" cy="285750"/>
            <a:chOff x="1575" y="2466"/>
            <a:chExt cx="205" cy="180"/>
          </a:xfrm>
        </p:grpSpPr>
        <p:sp>
          <p:nvSpPr>
            <p:cNvPr id="48178" name="Oval 24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79" name="Group 25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80" name="Oval 26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81" name="Oval 27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6384925" y="5840413"/>
            <a:ext cx="325438" cy="285750"/>
            <a:chOff x="1575" y="2466"/>
            <a:chExt cx="205" cy="180"/>
          </a:xfrm>
        </p:grpSpPr>
        <p:sp>
          <p:nvSpPr>
            <p:cNvPr id="48174" name="Oval 29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75" name="Group 30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76" name="Oval 31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77" name="Oval 32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860675" y="4829175"/>
            <a:ext cx="325438" cy="285750"/>
            <a:chOff x="1575" y="2466"/>
            <a:chExt cx="205" cy="180"/>
          </a:xfrm>
        </p:grpSpPr>
        <p:sp>
          <p:nvSpPr>
            <p:cNvPr id="48170" name="Oval 34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71" name="Group 35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72" name="Oval 36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73" name="Oval 37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5203825" y="5245100"/>
            <a:ext cx="325438" cy="285750"/>
            <a:chOff x="1575" y="2466"/>
            <a:chExt cx="205" cy="180"/>
          </a:xfrm>
        </p:grpSpPr>
        <p:sp>
          <p:nvSpPr>
            <p:cNvPr id="48166" name="Oval 39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67" name="Group 40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68" name="Oval 41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69" name="Oval 42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2500313" y="2414588"/>
            <a:ext cx="325437" cy="285750"/>
            <a:chOff x="1575" y="2466"/>
            <a:chExt cx="205" cy="180"/>
          </a:xfrm>
        </p:grpSpPr>
        <p:sp>
          <p:nvSpPr>
            <p:cNvPr id="48162" name="Oval 49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63" name="Group 50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64" name="Oval 51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65" name="Oval 52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16" name="Group 53"/>
          <p:cNvGrpSpPr>
            <a:grpSpLocks/>
          </p:cNvGrpSpPr>
          <p:nvPr/>
        </p:nvGrpSpPr>
        <p:grpSpPr bwMode="auto">
          <a:xfrm>
            <a:off x="6308725" y="3363913"/>
            <a:ext cx="325438" cy="285750"/>
            <a:chOff x="1575" y="2466"/>
            <a:chExt cx="205" cy="180"/>
          </a:xfrm>
        </p:grpSpPr>
        <p:sp>
          <p:nvSpPr>
            <p:cNvPr id="48158" name="Oval 54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59" name="Group 55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60" name="Oval 56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61" name="Oval 57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sp>
        <p:nvSpPr>
          <p:cNvPr id="54331" name="Oval 59"/>
          <p:cNvSpPr>
            <a:spLocks noChangeArrowheads="1"/>
          </p:cNvSpPr>
          <p:nvPr/>
        </p:nvSpPr>
        <p:spPr bwMode="auto">
          <a:xfrm>
            <a:off x="3211513" y="4122738"/>
            <a:ext cx="376237" cy="376237"/>
          </a:xfrm>
          <a:prstGeom prst="ellipse">
            <a:avLst/>
          </a:prstGeom>
          <a:gradFill rotWithShape="0">
            <a:gsLst>
              <a:gs pos="0">
                <a:srgbClr val="7DCA70"/>
              </a:gs>
              <a:gs pos="100000">
                <a:srgbClr val="53874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en-US" altLang="it-IT" sz="180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54334" name="Oval 62"/>
          <p:cNvSpPr>
            <a:spLocks noChangeArrowheads="1"/>
          </p:cNvSpPr>
          <p:nvPr/>
        </p:nvSpPr>
        <p:spPr bwMode="auto">
          <a:xfrm>
            <a:off x="2290763" y="5492750"/>
            <a:ext cx="376237" cy="376238"/>
          </a:xfrm>
          <a:prstGeom prst="ellipse">
            <a:avLst/>
          </a:prstGeom>
          <a:gradFill rotWithShape="0">
            <a:gsLst>
              <a:gs pos="0">
                <a:srgbClr val="7DCA70"/>
              </a:gs>
              <a:gs pos="100000">
                <a:srgbClr val="53874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en-US" altLang="it-IT" sz="180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</a:p>
        </p:txBody>
      </p:sp>
      <p:sp>
        <p:nvSpPr>
          <p:cNvPr id="54336" name="Oval 64"/>
          <p:cNvSpPr>
            <a:spLocks noChangeArrowheads="1"/>
          </p:cNvSpPr>
          <p:nvPr/>
        </p:nvSpPr>
        <p:spPr bwMode="auto">
          <a:xfrm>
            <a:off x="3898900" y="3008313"/>
            <a:ext cx="274638" cy="277812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6F6F6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en-US" altLang="it-IT" sz="120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sp>
        <p:nvSpPr>
          <p:cNvPr id="54339" name="Oval 67"/>
          <p:cNvSpPr>
            <a:spLocks noChangeArrowheads="1"/>
          </p:cNvSpPr>
          <p:nvPr/>
        </p:nvSpPr>
        <p:spPr bwMode="auto">
          <a:xfrm>
            <a:off x="3616325" y="5859463"/>
            <a:ext cx="274638" cy="277812"/>
          </a:xfrm>
          <a:prstGeom prst="ellipse">
            <a:avLst/>
          </a:prstGeom>
          <a:gradFill rotWithShape="0">
            <a:gsLst>
              <a:gs pos="0">
                <a:srgbClr val="EAEAEA"/>
              </a:gs>
              <a:gs pos="100000">
                <a:srgbClr val="6F6F6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 type="none" w="lg" len="med"/>
              </a14:hiddenLine>
            </a:ext>
          </a:extLst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/>
            <a:r>
              <a:rPr lang="en-US" altLang="it-IT" sz="120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</a:p>
        </p:txBody>
      </p: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4654550" y="2047875"/>
            <a:ext cx="325438" cy="285750"/>
            <a:chOff x="1575" y="2466"/>
            <a:chExt cx="205" cy="180"/>
          </a:xfrm>
        </p:grpSpPr>
        <p:sp>
          <p:nvSpPr>
            <p:cNvPr id="48154" name="Oval 69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/>
              <a:endParaRPr lang="it-IT" altLang="it-IT"/>
            </a:p>
          </p:txBody>
        </p:sp>
        <p:grpSp>
          <p:nvGrpSpPr>
            <p:cNvPr id="48155" name="Group 70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56" name="Oval 71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57" name="Oval 72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6223000" y="4560888"/>
            <a:ext cx="325438" cy="285750"/>
            <a:chOff x="1575" y="2466"/>
            <a:chExt cx="205" cy="180"/>
          </a:xfrm>
        </p:grpSpPr>
        <p:sp>
          <p:nvSpPr>
            <p:cNvPr id="48150" name="Oval 74"/>
            <p:cNvSpPr>
              <a:spLocks noChangeArrowheads="1"/>
            </p:cNvSpPr>
            <p:nvPr/>
          </p:nvSpPr>
          <p:spPr bwMode="auto">
            <a:xfrm>
              <a:off x="1606" y="2502"/>
              <a:ext cx="144" cy="144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round/>
                  <a:headEnd/>
                  <a:tailEnd type="none" w="lg" len="med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grpSp>
          <p:nvGrpSpPr>
            <p:cNvPr id="48151" name="Group 75"/>
            <p:cNvGrpSpPr>
              <a:grpSpLocks/>
            </p:cNvGrpSpPr>
            <p:nvPr/>
          </p:nvGrpSpPr>
          <p:grpSpPr bwMode="auto">
            <a:xfrm>
              <a:off x="1575" y="2466"/>
              <a:ext cx="205" cy="76"/>
              <a:chOff x="1575" y="2466"/>
              <a:chExt cx="205" cy="76"/>
            </a:xfrm>
          </p:grpSpPr>
          <p:sp>
            <p:nvSpPr>
              <p:cNvPr id="48152" name="Oval 76"/>
              <p:cNvSpPr>
                <a:spLocks noChangeArrowheads="1"/>
              </p:cNvSpPr>
              <p:nvPr/>
            </p:nvSpPr>
            <p:spPr bwMode="auto">
              <a:xfrm>
                <a:off x="1704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  <p:sp>
            <p:nvSpPr>
              <p:cNvPr id="48153" name="Oval 77"/>
              <p:cNvSpPr>
                <a:spLocks noChangeArrowheads="1"/>
              </p:cNvSpPr>
              <p:nvPr/>
            </p:nvSpPr>
            <p:spPr bwMode="auto">
              <a:xfrm>
                <a:off x="1575" y="2466"/>
                <a:ext cx="76" cy="7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round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Book Antiqua" panose="02040602050305030304" pitchFamily="18" charset="0"/>
                  </a:defRPr>
                </a:lvl9pPr>
              </a:lstStyle>
              <a:p>
                <a:endParaRPr lang="it-IT" altLang="it-IT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46821E-6 L -0.18021 -3.46821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35469 1.11022E-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79769E-6 L -0.25 -4.79769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64162E-6 L -0.41666 3.64162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6 C 0.03403 0.00023 0.06806 0.00046 0.03334 0.00231 C -0.00138 0.00416 -0.16805 0.00972 -0.20833 0.0111 " pathEditMode="relative" ptsTypes="aaA">
                                      <p:cBhvr>
                                        <p:cTn id="24" dur="30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C 0.04878 -0.00093 0.09774 -0.00185 0.09167 0.0044 C 0.08559 0.01065 0.02448 0.02407 -0.03663 0.03773 " pathEditMode="relative" ptsTypes="aaA">
                                      <p:cBhvr>
                                        <p:cTn id="26" dur="50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C 0.05156 0.00255 0.1033 0.00509 0.08663 0.0088 C 0.06996 0.0125 -0.06893 0.02083 -0.1 0.02222 " pathEditMode="relative" ptsTypes="aaA">
                                      <p:cBhvr>
                                        <p:cTn id="28" dur="3000" fill="hold"/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C 0.10434 0.00277 0.20885 0.00555 0.225 -0.00672 C 0.24114 -0.01898 0.16875 -0.0463 0.09652 -0.07338 " pathEditMode="relative" ptsTypes="aaA">
                                      <p:cBhvr>
                                        <p:cTn id="30" dur="3000" fill="hold"/>
                                        <p:tgtEl>
                                          <p:spTgt spid="54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1" grpId="0" animBg="1"/>
      <p:bldP spid="54334" grpId="0" animBg="1"/>
      <p:bldP spid="54336" grpId="0" animBg="1"/>
      <p:bldP spid="54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61963" y="1050925"/>
            <a:ext cx="82931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Sono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costituite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dimensioni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simili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in cui le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interazioni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intermolecolari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hanno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stessa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natura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 la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stessa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intensità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Ciò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fa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sì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le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siano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miscibili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e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l’entalpia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mescolamento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sia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              </a:t>
            </a:r>
          </a:p>
          <a:p>
            <a:pPr>
              <a:spcBef>
                <a:spcPct val="50000"/>
              </a:spcBef>
            </a:pPr>
            <a:r>
              <a:rPr lang="en-US" altLang="it-IT" sz="1800" dirty="0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it-IT" sz="1800" dirty="0" err="1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en-US" altLang="it-IT" sz="1800" i="1" dirty="0" err="1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it-IT" sz="1800" baseline="-25000" dirty="0" err="1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mix</a:t>
            </a:r>
            <a:r>
              <a:rPr lang="en-US" altLang="it-IT" sz="1800" baseline="-25000" dirty="0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 </a:t>
            </a:r>
            <a:r>
              <a:rPr lang="en-US" altLang="it-IT" sz="1800" dirty="0" smtClean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0 </a:t>
            </a:r>
          </a:p>
          <a:p>
            <a:pPr>
              <a:spcBef>
                <a:spcPct val="50000"/>
              </a:spcBef>
            </a:pPr>
            <a:endParaRPr lang="en-US" altLang="it-IT" sz="1050" dirty="0" smtClean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avvicina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questa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situazione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un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caso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come le </a:t>
            </a:r>
            <a:r>
              <a:rPr lang="en-US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miscele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benzene/toluene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it-IT" sz="1800" dirty="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042988" y="223838"/>
            <a:ext cx="741838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Soluzioni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ideali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componenti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volatili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7412" name="Picture 7" descr="Cap14_000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58"/>
          <a:stretch>
            <a:fillRect/>
          </a:stretch>
        </p:blipFill>
        <p:spPr bwMode="auto">
          <a:xfrm>
            <a:off x="439873" y="3357426"/>
            <a:ext cx="226853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Cap14_000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9"/>
          <a:stretch>
            <a:fillRect/>
          </a:stretch>
        </p:blipFill>
        <p:spPr bwMode="auto">
          <a:xfrm>
            <a:off x="2986088" y="4221163"/>
            <a:ext cx="24479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Cap14_0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2"/>
          <a:stretch>
            <a:fillRect/>
          </a:stretch>
        </p:blipFill>
        <p:spPr bwMode="auto">
          <a:xfrm>
            <a:off x="5867400" y="3357563"/>
            <a:ext cx="2627313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2986088" y="5518150"/>
            <a:ext cx="2487612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 dirty="0" err="1">
                <a:latin typeface="Arial" panose="020B0604020202020204" pitchFamily="34" charset="0"/>
                <a:sym typeface="Symbol" panose="05050102010706020507" pitchFamily="18" charset="2"/>
              </a:rPr>
              <a:t>ideale</a:t>
            </a:r>
            <a:r>
              <a:rPr lang="en-US" altLang="it-IT" sz="1600" b="1" dirty="0">
                <a:latin typeface="Arial" panose="020B0604020202020204" pitchFamily="34" charset="0"/>
                <a:sym typeface="Symbol" panose="05050102010706020507" pitchFamily="18" charset="2"/>
              </a:rPr>
              <a:t>: toluene-benzene</a:t>
            </a:r>
            <a:endParaRPr lang="it-IT" altLang="it-IT" sz="1600" b="1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6237288" y="5921375"/>
            <a:ext cx="2376487" cy="581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latin typeface="Arial" panose="020B0604020202020204" pitchFamily="34" charset="0"/>
                <a:sym typeface="Symbol" panose="05050102010706020507" pitchFamily="18" charset="2"/>
              </a:rPr>
              <a:t>non-ideale: </a:t>
            </a:r>
          </a:p>
          <a:p>
            <a:r>
              <a:rPr lang="en-US" altLang="it-IT" sz="1600" b="1">
                <a:latin typeface="Arial" panose="020B0604020202020204" pitchFamily="34" charset="0"/>
                <a:sym typeface="Symbol" panose="05050102010706020507" pitchFamily="18" charset="2"/>
              </a:rPr>
              <a:t>cloroformio e acetone</a:t>
            </a:r>
            <a:endParaRPr lang="it-IT" altLang="it-IT" sz="1600" b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2743199" y="3776663"/>
            <a:ext cx="2987041" cy="2368550"/>
          </a:xfrm>
          <a:prstGeom prst="rect">
            <a:avLst/>
          </a:prstGeom>
          <a:noFill/>
          <a:ln w="5715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  <p:bldP spid="307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063" y="504825"/>
            <a:ext cx="5513387" cy="5334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Valori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delle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IMF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09600" y="1616075"/>
            <a:ext cx="7799388" cy="3659188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 b="1">
                <a:solidFill>
                  <a:srgbClr val="280049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defRPr sz="2400" b="1">
                <a:solidFill>
                  <a:srgbClr val="081D58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000" b="1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9350" y="1600200"/>
            <a:ext cx="69865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251200" indent="-3251200">
              <a:tabLst>
                <a:tab pos="5080000" algn="l"/>
                <a:tab pos="5265738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Interazione	   Esempio		     Energia</a:t>
            </a:r>
          </a:p>
          <a:p>
            <a:pPr marL="3251200" indent="-3251200">
              <a:tabLst>
                <a:tab pos="5080000" algn="l"/>
                <a:tab pos="5265738" algn="l"/>
              </a:tabLst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         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(kJ/mol)</a:t>
            </a: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609600" y="2444750"/>
            <a:ext cx="7818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4618038" y="1616075"/>
            <a:ext cx="0" cy="3670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6464300" y="1616075"/>
            <a:ext cx="9525" cy="3665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635000" y="2428875"/>
            <a:ext cx="76073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ione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ione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Na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Cl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−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400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4000</a:t>
            </a:r>
            <a:endParaRPr lang="en-US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Legami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covalenti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	 H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150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1100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ione-dipolo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(I-D)	 Na</a:t>
            </a:r>
            <a:r>
              <a:rPr lang="en-US" sz="2000" b="1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H</a:t>
            </a:r>
            <a:r>
              <a:rPr lang="en-US" sz="2000" b="1" baseline="-25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en-US" sz="2000" b="1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   </a:t>
            </a:r>
            <a:r>
              <a:rPr lang="en-US" sz="16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40 – 600  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dipolo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dipolo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(D-D)	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HCl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···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HCl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– 25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dipolo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dipolo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indotto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(D-DI)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HCl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···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en-US" sz="2000" b="1" baseline="-25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– 10</a:t>
            </a:r>
            <a:endParaRPr lang="en-US" sz="20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2"/>
              </a:buClr>
              <a:tabLst>
                <a:tab pos="3944938" algn="l"/>
                <a:tab pos="5892800" algn="l"/>
              </a:tabLst>
              <a:defRPr/>
            </a:pPr>
            <a:r>
              <a:rPr lang="en-US" sz="18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dispersione</a:t>
            </a:r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 London (LDF)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N</a:t>
            </a:r>
            <a:r>
              <a:rPr lang="en-US" sz="2000" b="1" baseline="-25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···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en-US" sz="2000" b="1" baseline="-25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</a:t>
            </a:r>
            <a:r>
              <a:rPr lang="en-US" sz="2000" b="1" baseline="30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0.05 – 40  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92150" y="5389563"/>
            <a:ext cx="7802563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legame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idrogeno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H</a:t>
            </a:r>
            <a:r>
              <a:rPr lang="en-US" sz="2000" b="1" baseline="-25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2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···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H</a:t>
            </a:r>
            <a:r>
              <a:rPr lang="en-US" sz="2000" b="1" baseline="-25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2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10 - 40 kJ/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mol</a:t>
            </a:r>
            <a:endParaRPr lang="en-US" sz="16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49162" name="Gruppo 2"/>
          <p:cNvGrpSpPr>
            <a:grpSpLocks/>
          </p:cNvGrpSpPr>
          <p:nvPr/>
        </p:nvGrpSpPr>
        <p:grpSpPr bwMode="auto">
          <a:xfrm>
            <a:off x="3589338" y="4189413"/>
            <a:ext cx="4381500" cy="2089150"/>
            <a:chOff x="3671248" y="4026091"/>
            <a:chExt cx="4380931" cy="2088108"/>
          </a:xfrm>
        </p:grpSpPr>
        <p:sp>
          <p:nvSpPr>
            <p:cNvPr id="49163" name="Rettangolo 1"/>
            <p:cNvSpPr>
              <a:spLocks noChangeArrowheads="1"/>
            </p:cNvSpPr>
            <p:nvPr/>
          </p:nvSpPr>
          <p:spPr bwMode="auto">
            <a:xfrm>
              <a:off x="3671248" y="4026091"/>
              <a:ext cx="4380931" cy="2088108"/>
            </a:xfrm>
            <a:prstGeom prst="rect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pic>
          <p:nvPicPr>
            <p:cNvPr id="49164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648" y="4420667"/>
              <a:ext cx="1119187" cy="121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5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684" y="4231114"/>
              <a:ext cx="145097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676775" y="1795463"/>
            <a:ext cx="41910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US" altLang="it-IT" sz="20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un recipiente come questo, l’effetto di diffusione sarà contrastato dalla pressione idrostatica esercitata dalla differenza di altezza tra le due colonne. </a:t>
            </a:r>
          </a:p>
          <a:p>
            <a:endParaRPr lang="en-US" altLang="it-IT" sz="20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33400" y="333375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Soluti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non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volatili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pressione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osmotica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709863"/>
            <a:ext cx="2413000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2824163" y="5192713"/>
            <a:ext cx="1417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 </a:t>
            </a:r>
            <a:endParaRPr lang="it-IT" altLang="it-IT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815975" y="5180013"/>
            <a:ext cx="1487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</a:t>
            </a:r>
            <a:endParaRPr lang="it-IT" altLang="it-IT"/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4718050" y="4170363"/>
            <a:ext cx="41560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 la soluzione più diluita è il solvente puro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it-IT" sz="1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en-US" altLang="it-IT" sz="1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differenza di altezza delle colonne 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all’equilibrio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costituisce la “</a:t>
            </a:r>
            <a:r>
              <a:rPr lang="en-US" altLang="it-IT" sz="20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 osmotica”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della soluzione.</a:t>
            </a:r>
            <a:endParaRPr lang="en-US" altLang="it-IT" sz="1600" i="1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4370387" y="2273300"/>
            <a:ext cx="441656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Più</a:t>
            </a:r>
            <a:r>
              <a:rPr lang="en-US" altLang="it-IT" sz="2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precisamente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</a:t>
            </a:r>
          </a:p>
          <a:p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osmotica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definisce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come:</a:t>
            </a:r>
          </a:p>
          <a:p>
            <a:endParaRPr lang="en-US" altLang="it-IT" sz="2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deve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esercitare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2000" dirty="0" err="1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essa</a:t>
            </a:r>
            <a:r>
              <a:rPr lang="en-US" altLang="it-IT" sz="2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per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impedire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fenomeno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dell’osmosi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puro</a:t>
            </a:r>
            <a:r>
              <a:rPr lang="en-US" altLang="it-IT" sz="2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altLang="it-IT" sz="1600" i="1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33400" y="333375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Soluti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non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volatili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pressione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osmotica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63" y="3313113"/>
            <a:ext cx="23241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Line 7"/>
          <p:cNvSpPr>
            <a:spLocks noChangeShapeType="1"/>
          </p:cNvSpPr>
          <p:nvPr/>
        </p:nvSpPr>
        <p:spPr bwMode="auto">
          <a:xfrm>
            <a:off x="1649413" y="2235200"/>
            <a:ext cx="0" cy="172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0" name="Text Box 9"/>
          <p:cNvSpPr txBox="1">
            <a:spLocks noChangeArrowheads="1"/>
          </p:cNvSpPr>
          <p:nvPr/>
        </p:nvSpPr>
        <p:spPr bwMode="auto">
          <a:xfrm>
            <a:off x="1411288" y="1624013"/>
            <a:ext cx="461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l-GR" altLang="it-IT" sz="3600" dirty="0">
                <a:latin typeface="Times" panose="02020603050405020304" pitchFamily="18" charset="0"/>
              </a:rPr>
              <a:t>π</a:t>
            </a:r>
          </a:p>
        </p:txBody>
      </p:sp>
      <p:sp>
        <p:nvSpPr>
          <p:cNvPr id="52231" name="Rettangolo 6"/>
          <p:cNvSpPr>
            <a:spLocks noChangeArrowheads="1"/>
          </p:cNvSpPr>
          <p:nvPr/>
        </p:nvSpPr>
        <p:spPr bwMode="auto">
          <a:xfrm>
            <a:off x="2792413" y="5265738"/>
            <a:ext cx="1417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solvente </a:t>
            </a:r>
            <a:endParaRPr lang="it-IT" altLang="it-IT"/>
          </a:p>
        </p:txBody>
      </p:sp>
      <p:sp>
        <p:nvSpPr>
          <p:cNvPr id="52232" name="Rettangolo 7"/>
          <p:cNvSpPr>
            <a:spLocks noChangeArrowheads="1"/>
          </p:cNvSpPr>
          <p:nvPr/>
        </p:nvSpPr>
        <p:spPr bwMode="auto">
          <a:xfrm>
            <a:off x="784225" y="5283200"/>
            <a:ext cx="148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68313" y="1238250"/>
            <a:ext cx="82296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Nel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caso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ideale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ovvero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soluzioni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diluite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Il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valore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osmotica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it-IT" b="1" i="1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) è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dipendente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dal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numero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particelle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(e non dal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loro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tipo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),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ossia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it-IT" sz="18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è </a:t>
            </a:r>
            <a:r>
              <a:rPr lang="en-US" altLang="it-IT" sz="18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18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proprietà</a:t>
            </a:r>
            <a:r>
              <a:rPr lang="en-US" altLang="it-IT" sz="1800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i="1" dirty="0" err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colligativa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pressione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osmotica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delle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ideali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segue </a:t>
            </a:r>
            <a:r>
              <a:rPr lang="en-US" altLang="it-IT" sz="1800" dirty="0" err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legge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analoga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all’equazione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stato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dei</a:t>
            </a:r>
            <a:r>
              <a:rPr lang="en-US" altLang="it-IT" sz="18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gas </a:t>
            </a:r>
            <a:r>
              <a:rPr lang="en-US" altLang="it-IT" sz="1800" dirty="0" err="1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ideali</a:t>
            </a:r>
            <a:endParaRPr lang="en-US" altLang="it-IT" sz="1800" dirty="0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 typeface="Symbol" panose="05050102010706020507" pitchFamily="18" charset="2"/>
              <a:buChar char=" "/>
            </a:pPr>
            <a:r>
              <a:rPr lang="en-US" altLang="it-IT" sz="2800" b="1" i="1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                p</a:t>
            </a:r>
            <a:r>
              <a:rPr lang="en-US" altLang="it-IT" sz="2800" b="1" i="1" dirty="0">
                <a:solidFill>
                  <a:srgbClr val="0000CC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i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b="1" dirty="0">
                <a:solidFill>
                  <a:srgbClr val="0000CC"/>
                </a:solidFill>
              </a:rPr>
              <a:t>=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b="1" i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it-IT" sz="8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RT</a:t>
            </a:r>
            <a:r>
              <a:rPr lang="en-US" altLang="it-IT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Symbol" panose="05050102010706020507" pitchFamily="18" charset="2"/>
              <a:buChar char=" "/>
            </a:pPr>
            <a:r>
              <a:rPr lang="en-US" altLang="it-IT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                       </a:t>
            </a:r>
            <a:r>
              <a:rPr lang="en-US" altLang="it-IT" sz="2800" b="1" i="1" dirty="0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altLang="it-IT" dirty="0">
                <a:solidFill>
                  <a:srgbClr val="0000CC"/>
                </a:solidFill>
              </a:rPr>
              <a:t>   </a:t>
            </a:r>
            <a:r>
              <a:rPr lang="en-US" altLang="it-IT" b="1" dirty="0">
                <a:solidFill>
                  <a:srgbClr val="0000CC"/>
                </a:solidFill>
              </a:rPr>
              <a:t>=</a:t>
            </a:r>
            <a:r>
              <a:rPr lang="en-US" altLang="it-IT" sz="2000" b="1" dirty="0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V) </a:t>
            </a:r>
            <a:r>
              <a:rPr lang="en-US" altLang="it-IT" b="1" dirty="0">
                <a:solidFill>
                  <a:srgbClr val="0000CC"/>
                </a:solidFill>
              </a:rPr>
              <a:t>∙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RT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it-IT" b="1" dirty="0">
                <a:solidFill>
                  <a:srgbClr val="0000CC"/>
                </a:solidFill>
              </a:rPr>
              <a:t>=</a:t>
            </a:r>
            <a:r>
              <a:rPr lang="en-US" altLang="it-IT" sz="2000" b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it-IT" sz="2000" b="1" i="1" dirty="0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it-IT" sz="8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b="1" dirty="0">
                <a:solidFill>
                  <a:srgbClr val="0000CC"/>
                </a:solidFill>
              </a:rPr>
              <a:t>∙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</a:t>
            </a:r>
            <a:r>
              <a:rPr lang="en-US" altLang="it-IT" sz="8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b="1" i="1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</a:p>
          <a:p>
            <a:pPr>
              <a:spcBef>
                <a:spcPct val="50000"/>
              </a:spcBef>
            </a:pPr>
            <a:endParaRPr lang="en-US" altLang="it-IT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611188" y="466725"/>
            <a:ext cx="83534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it-IT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Pressione</a:t>
            </a:r>
            <a:r>
              <a:rPr lang="en-US" alt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t-IT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osmotica</a:t>
            </a:r>
            <a:r>
              <a:rPr lang="en-US" alt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per </a:t>
            </a:r>
            <a:r>
              <a:rPr lang="en-US" altLang="it-IT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soluzioni</a:t>
            </a:r>
            <a:r>
              <a:rPr lang="en-US" alt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it-IT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diluite</a:t>
            </a:r>
            <a:endParaRPr lang="en-US" alt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014538" y="5853113"/>
            <a:ext cx="1728787" cy="815975"/>
            <a:chOff x="3969" y="3249"/>
            <a:chExt cx="1089" cy="514"/>
          </a:xfrm>
        </p:grpSpPr>
        <p:sp>
          <p:nvSpPr>
            <p:cNvPr id="53264" name="Rectangle 7"/>
            <p:cNvSpPr>
              <a:spLocks noChangeArrowheads="1"/>
            </p:cNvSpPr>
            <p:nvPr/>
          </p:nvSpPr>
          <p:spPr bwMode="auto">
            <a:xfrm>
              <a:off x="4331" y="3249"/>
              <a:ext cx="6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2000" b="1" i="1" u="sng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m </a:t>
              </a:r>
              <a:r>
                <a:rPr lang="en-US" altLang="it-IT" sz="2000" b="1" u="sng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∙</a:t>
              </a:r>
              <a:r>
                <a:rPr lang="en-US" altLang="it-IT" sz="2000" b="1" i="1" u="sng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RT</a:t>
              </a:r>
              <a:r>
                <a:rPr lang="en-US" altLang="it-IT" sz="2000" b="1" u="sng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endParaRPr lang="it-IT" altLang="it-IT" sz="2000" b="1" u="sng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65" name="Rectangle 9"/>
            <p:cNvSpPr>
              <a:spLocks noChangeArrowheads="1"/>
            </p:cNvSpPr>
            <p:nvPr/>
          </p:nvSpPr>
          <p:spPr bwMode="auto">
            <a:xfrm>
              <a:off x="4377" y="3475"/>
              <a:ext cx="6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2000" b="1" i="1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altLang="it-IT" sz="2000" b="1">
                  <a:solidFill>
                    <a:srgbClr val="CC33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it-IT" b="1">
                  <a:solidFill>
                    <a:srgbClr val="0000CC"/>
                  </a:solidFill>
                </a:rPr>
                <a:t>∙</a:t>
              </a:r>
              <a:r>
                <a:rPr lang="en-US" altLang="it-IT"/>
                <a:t> </a:t>
              </a:r>
              <a:r>
                <a:rPr lang="en-US" altLang="it-IT" sz="2000" b="1" i="1">
                  <a:solidFill>
                    <a:srgbClr val="0000CC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V</a:t>
              </a:r>
              <a:endParaRPr lang="it-IT" altLang="it-IT" sz="20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3266" name="Rectangle 11"/>
            <p:cNvSpPr>
              <a:spLocks noChangeArrowheads="1"/>
            </p:cNvSpPr>
            <p:nvPr/>
          </p:nvSpPr>
          <p:spPr bwMode="auto">
            <a:xfrm>
              <a:off x="3969" y="3294"/>
              <a:ext cx="4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2800" b="1" i="1">
                  <a:solidFill>
                    <a:srgbClr val="0000CC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p</a:t>
              </a:r>
              <a:r>
                <a:rPr lang="en-US" altLang="it-IT">
                  <a:solidFill>
                    <a:srgbClr val="0000CC"/>
                  </a:solidFill>
                </a:rPr>
                <a:t> </a:t>
              </a:r>
              <a:r>
                <a:rPr lang="en-US" altLang="it-IT" b="1">
                  <a:solidFill>
                    <a:srgbClr val="0000CC"/>
                  </a:solidFill>
                </a:rPr>
                <a:t>=</a:t>
              </a:r>
              <a:endParaRPr lang="it-IT" altLang="it-IT" b="1">
                <a:solidFill>
                  <a:srgbClr val="0000CC"/>
                </a:solidFill>
              </a:endParaRPr>
            </a:p>
          </p:txBody>
        </p:sp>
      </p:grp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2271713" y="5018088"/>
            <a:ext cx="146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b="1">
                <a:solidFill>
                  <a:srgbClr val="0000CC"/>
                </a:solidFill>
              </a:rPr>
              <a:t>=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altLang="it-IT" sz="1800" b="1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endParaRPr lang="it-IT" altLang="it-IT" sz="1800" b="1" i="1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95500" y="3973513"/>
            <a:ext cx="2347913" cy="2189162"/>
            <a:chOff x="1320" y="2503"/>
            <a:chExt cx="1479" cy="1379"/>
          </a:xfrm>
        </p:grpSpPr>
        <p:sp>
          <p:nvSpPr>
            <p:cNvPr id="53259" name="Line 18"/>
            <p:cNvSpPr>
              <a:spLocks noChangeShapeType="1"/>
            </p:cNvSpPr>
            <p:nvPr/>
          </p:nvSpPr>
          <p:spPr bwMode="auto">
            <a:xfrm flipV="1">
              <a:off x="2522" y="2638"/>
              <a:ext cx="269" cy="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0" name="Line 19"/>
            <p:cNvSpPr>
              <a:spLocks noChangeShapeType="1"/>
            </p:cNvSpPr>
            <p:nvPr/>
          </p:nvSpPr>
          <p:spPr bwMode="auto">
            <a:xfrm flipH="1">
              <a:off x="2797" y="2624"/>
              <a:ext cx="1" cy="1258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1" name="Line 20"/>
            <p:cNvSpPr>
              <a:spLocks noChangeShapeType="1"/>
            </p:cNvSpPr>
            <p:nvPr/>
          </p:nvSpPr>
          <p:spPr bwMode="auto">
            <a:xfrm flipH="1">
              <a:off x="2399" y="3876"/>
              <a:ext cx="393" cy="0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2" name="Line 21"/>
            <p:cNvSpPr>
              <a:spLocks noChangeShapeType="1"/>
            </p:cNvSpPr>
            <p:nvPr/>
          </p:nvSpPr>
          <p:spPr bwMode="auto">
            <a:xfrm flipV="1">
              <a:off x="2289" y="3304"/>
              <a:ext cx="510" cy="5"/>
            </a:xfrm>
            <a:prstGeom prst="line">
              <a:avLst/>
            </a:prstGeom>
            <a:noFill/>
            <a:ln w="1905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63" name="Rectangle 23"/>
            <p:cNvSpPr>
              <a:spLocks noChangeArrowheads="1"/>
            </p:cNvSpPr>
            <p:nvPr/>
          </p:nvSpPr>
          <p:spPr bwMode="auto">
            <a:xfrm>
              <a:off x="1320" y="2503"/>
              <a:ext cx="1198" cy="227"/>
            </a:xfrm>
            <a:prstGeom prst="rect">
              <a:avLst/>
            </a:prstGeom>
            <a:noFill/>
            <a:ln w="25400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903788" y="5010150"/>
            <a:ext cx="34258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</a:rPr>
              <a:t>Anche la pressione osmotica consente di determinare la massa molare del soluto. </a:t>
            </a:r>
            <a:endParaRPr lang="it-IT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4843463" y="3271838"/>
            <a:ext cx="2803525" cy="585787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 i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n. di moli di soluto</a:t>
            </a:r>
          </a:p>
          <a:p>
            <a:r>
              <a:rPr lang="en-US" altLang="it-IT" sz="1600" b="1" i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6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= volume della soluzione</a:t>
            </a:r>
            <a:endParaRPr lang="it-IT" altLang="it-IT" sz="1600" b="1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743450" y="4427538"/>
            <a:ext cx="3779838" cy="3556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 i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altLang="it-IT" sz="1600" b="1">
                <a:solidFill>
                  <a:srgbClr val="CC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 concentrazione molare del soluto</a:t>
            </a:r>
            <a:endParaRPr lang="it-IT" altLang="it-IT" sz="1600" b="1">
              <a:solidFill>
                <a:srgbClr val="CC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916488" y="6030913"/>
            <a:ext cx="3425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35000"/>
              </a:spcBef>
            </a:pPr>
            <a:r>
              <a:rPr lang="en-US" altLang="it-IT" sz="1800">
                <a:solidFill>
                  <a:srgbClr val="CC0000"/>
                </a:solidFill>
                <a:latin typeface="Arial" panose="020B0604020202020204" pitchFamily="34" charset="0"/>
              </a:rPr>
              <a:t>Come sempre: </a:t>
            </a:r>
            <a:br>
              <a:rPr lang="en-US" altLang="it-IT" sz="1800">
                <a:solidFill>
                  <a:srgbClr val="CC0000"/>
                </a:solidFill>
                <a:latin typeface="Arial" panose="020B0604020202020204" pitchFamily="34" charset="0"/>
              </a:rPr>
            </a:br>
            <a:r>
              <a:rPr lang="en-US" altLang="it-IT" sz="1800">
                <a:solidFill>
                  <a:srgbClr val="CC0000"/>
                </a:solidFill>
                <a:latin typeface="Arial" panose="020B0604020202020204" pitchFamily="34" charset="0"/>
              </a:rPr>
              <a:t>attenzione agli elettroliti!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it-IT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5" grpId="0"/>
      <p:bldP spid="33821" grpId="0"/>
      <p:bldP spid="33823" grpId="0" animBg="1"/>
      <p:bldP spid="33824" grpId="0" animBg="1"/>
      <p:bldP spid="338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ap14_00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15"/>
          <a:stretch>
            <a:fillRect/>
          </a:stretch>
        </p:blipFill>
        <p:spPr bwMode="auto">
          <a:xfrm>
            <a:off x="3376613" y="3643313"/>
            <a:ext cx="26590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ChangeArrowheads="1"/>
          </p:cNvSpPr>
          <p:nvPr/>
        </p:nvSpPr>
        <p:spPr bwMode="auto">
          <a:xfrm>
            <a:off x="401638" y="1258888"/>
            <a:ext cx="802957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Si applica a una soluzione salina una pressione esterna, </a:t>
            </a:r>
            <a:r>
              <a:rPr lang="en-US" altLang="it-IT" sz="18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superiore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quella osmotica.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 tal modo l’acqua passa dalla soluzione concentrata a quella diluita.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Su tale principio si basano i dissalatori o, in genere, alcune  apparecchiature per ottenere acqua deionizzata.  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33400" y="369888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Osmosi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inversa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4277" name="Rectangle 10"/>
          <p:cNvSpPr>
            <a:spLocks noChangeArrowheads="1"/>
          </p:cNvSpPr>
          <p:nvPr/>
        </p:nvSpPr>
        <p:spPr bwMode="auto">
          <a:xfrm>
            <a:off x="6067425" y="4862513"/>
            <a:ext cx="830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i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r>
              <a:rPr lang="en-US" altLang="it-IT" sz="20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&gt;</a:t>
            </a:r>
            <a:r>
              <a:rPr lang="en-US" altLang="it-IT" sz="2000" b="1">
                <a:solidFill>
                  <a:srgbClr val="0000CC"/>
                </a:solidFill>
                <a:cs typeface="Times New Roman" panose="02020603050405020304" pitchFamily="18" charset="0"/>
              </a:rPr>
              <a:t> </a:t>
            </a:r>
            <a:r>
              <a:rPr lang="en-US" altLang="it-IT" sz="2800" b="1" i="1">
                <a:solidFill>
                  <a:srgbClr val="0000CC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endParaRPr lang="it-IT" altLang="it-IT" sz="2800" b="1" i="1">
              <a:solidFill>
                <a:srgbClr val="0000CC"/>
              </a:solidFill>
              <a:latin typeface="Symbol" panose="05050102010706020507" pitchFamily="18" charset="2"/>
              <a:cs typeface="Times New Roman" panose="02020603050405020304" pitchFamily="18" charset="0"/>
            </a:endParaRPr>
          </a:p>
        </p:txBody>
      </p:sp>
      <p:sp>
        <p:nvSpPr>
          <p:cNvPr id="54278" name="Line 11"/>
          <p:cNvSpPr>
            <a:spLocks noChangeShapeType="1"/>
          </p:cNvSpPr>
          <p:nvPr/>
        </p:nvSpPr>
        <p:spPr bwMode="auto">
          <a:xfrm>
            <a:off x="5564188" y="3105150"/>
            <a:ext cx="7937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4279" name="Rectangle 13"/>
          <p:cNvSpPr>
            <a:spLocks noChangeArrowheads="1"/>
          </p:cNvSpPr>
          <p:nvPr/>
        </p:nvSpPr>
        <p:spPr bwMode="auto">
          <a:xfrm>
            <a:off x="5621338" y="3203575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i="1">
                <a:latin typeface="Arial" panose="020B0604020202020204" pitchFamily="34" charset="0"/>
                <a:cs typeface="Times New Roman" panose="02020603050405020304" pitchFamily="18" charset="0"/>
              </a:rPr>
              <a:t>P</a:t>
            </a:r>
            <a:endParaRPr lang="it-IT" altLang="it-IT" sz="2000" i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Cap14_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79"/>
          <a:stretch>
            <a:fillRect/>
          </a:stretch>
        </p:blipFill>
        <p:spPr bwMode="auto">
          <a:xfrm>
            <a:off x="3487738" y="3498850"/>
            <a:ext cx="215265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45720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endParaRPr lang="it-IT" sz="32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49300" y="476250"/>
            <a:ext cx="7772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Cellule e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pressione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osmotica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1662113" y="3508375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Globulo rosso</a:t>
            </a:r>
          </a:p>
          <a:p>
            <a:r>
              <a:rPr lang="en-US" altLang="it-IT" sz="1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normale</a:t>
            </a:r>
            <a:endParaRPr lang="it-IT" altLang="it-IT" sz="1800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302" name="Rectangle 9"/>
          <p:cNvSpPr>
            <a:spLocks noChangeArrowheads="1"/>
          </p:cNvSpPr>
          <p:nvPr/>
        </p:nvSpPr>
        <p:spPr bwMode="auto">
          <a:xfrm>
            <a:off x="5854700" y="4897438"/>
            <a:ext cx="1593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Globulo rosso</a:t>
            </a:r>
          </a:p>
          <a:p>
            <a:r>
              <a:rPr lang="en-US" altLang="it-IT" sz="180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soluzione</a:t>
            </a:r>
          </a:p>
          <a:p>
            <a:r>
              <a:rPr lang="en-US" altLang="it-IT" sz="1800" i="1" u="sng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ipertonica</a:t>
            </a:r>
            <a:endParaRPr lang="it-IT" altLang="it-IT" sz="1800" i="1" u="sng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303" name="Line 10"/>
          <p:cNvSpPr>
            <a:spLocks noChangeShapeType="1"/>
          </p:cNvSpPr>
          <p:nvPr/>
        </p:nvSpPr>
        <p:spPr bwMode="auto">
          <a:xfrm>
            <a:off x="3268663" y="3771900"/>
            <a:ext cx="1052512" cy="284163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4" name="Line 11"/>
          <p:cNvSpPr>
            <a:spLocks noChangeShapeType="1"/>
          </p:cNvSpPr>
          <p:nvPr/>
        </p:nvSpPr>
        <p:spPr bwMode="auto">
          <a:xfrm flipH="1" flipV="1">
            <a:off x="5003800" y="5108575"/>
            <a:ext cx="852488" cy="3492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5305" name="Rectangle 13"/>
          <p:cNvSpPr>
            <a:spLocks noChangeArrowheads="1"/>
          </p:cNvSpPr>
          <p:nvPr/>
        </p:nvSpPr>
        <p:spPr bwMode="auto">
          <a:xfrm>
            <a:off x="877888" y="1609725"/>
            <a:ext cx="73231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isotonica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 soluzione con </a:t>
            </a:r>
            <a:r>
              <a:rPr lang="el-GR" altLang="it-IT" b="1" i="1">
                <a:solidFill>
                  <a:srgbClr val="0000CC"/>
                </a:solidFill>
              </a:rPr>
              <a:t>π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uguale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quella del sangue</a:t>
            </a:r>
          </a:p>
          <a:p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ipotonica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soluzione con </a:t>
            </a:r>
            <a:r>
              <a:rPr lang="el-GR" altLang="it-IT" b="1" i="1">
                <a:solidFill>
                  <a:srgbClr val="0000CC"/>
                </a:solidFill>
              </a:rPr>
              <a:t>π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inferiore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quella del sangue</a:t>
            </a:r>
          </a:p>
          <a:p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ipertonica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soluzione con </a:t>
            </a:r>
            <a:r>
              <a:rPr lang="el-GR" altLang="it-IT" b="1" i="1">
                <a:solidFill>
                  <a:srgbClr val="0000CC"/>
                </a:solidFill>
              </a:rPr>
              <a:t>π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b="1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superiore</a:t>
            </a:r>
            <a:r>
              <a:rPr lang="en-US" altLang="it-IT" sz="180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a quella del sangue.</a:t>
            </a:r>
            <a:endParaRPr lang="it-IT" altLang="it-IT" sz="180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6897" y="1468542"/>
            <a:ext cx="5633777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Ammettiamo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avere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ideale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due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componenti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volatili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costituita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quindi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dimensioni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simili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e per cui</a:t>
            </a:r>
            <a:endParaRPr lang="en-US" altLang="it-IT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it-IT" sz="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20000"/>
              </a:lnSpc>
            </a:pPr>
            <a:r>
              <a:rPr lang="en-US" altLang="it-IT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      </a:t>
            </a:r>
            <a:r>
              <a:rPr lang="el-GR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Δ</a:t>
            </a:r>
            <a:r>
              <a:rPr lang="en-US" altLang="it-IT" sz="1800" i="1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en-US" altLang="it-IT" sz="1800" baseline="-250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mix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= 0</a:t>
            </a:r>
            <a:endParaRPr lang="en-US" altLang="it-IT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it-IT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altLang="it-IT" sz="1600" b="1" dirty="0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71550" y="333375"/>
            <a:ext cx="7558479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Evaporazione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da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una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soluzione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ideale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66381" y="3170310"/>
            <a:ext cx="606643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Pare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logico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probabilità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evaporazione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 le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un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dipendano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da: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tensione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vapore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del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puro</a:t>
            </a:r>
            <a:endParaRPr lang="en-US" altLang="it-IT" sz="1800" dirty="0" smtClean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frazione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molecole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presenti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nella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fase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liquida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altLang="it-IT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7025493" y="2801155"/>
            <a:ext cx="1558925" cy="636588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017555" y="1851830"/>
            <a:ext cx="1574800" cy="1585913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7430305" y="2942443"/>
            <a:ext cx="82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 +  B</a:t>
            </a:r>
            <a:endParaRPr lang="it-IT" altLang="it-IT" sz="1600" b="1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Fumetto 2 44"/>
          <p:cNvSpPr/>
          <p:nvPr/>
        </p:nvSpPr>
        <p:spPr bwMode="auto">
          <a:xfrm rot="10800000">
            <a:off x="6714695" y="3534769"/>
            <a:ext cx="1992575" cy="791569"/>
          </a:xfrm>
          <a:prstGeom prst="wedgeRoundRectCallout">
            <a:avLst>
              <a:gd name="adj1" fmla="val -20148"/>
              <a:gd name="adj2" fmla="val 76562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6707874" y="3487163"/>
            <a:ext cx="223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</a:t>
            </a:r>
            <a:r>
              <a:rPr lang="en-US" altLang="it-IT" sz="1800" baseline="-30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it-IT" sz="1800" dirty="0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lnSpc>
                <a:spcPct val="120000"/>
              </a:lnSpc>
            </a:pPr>
            <a:r>
              <a:rPr lang="en-US" alt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</a:t>
            </a:r>
            <a:r>
              <a:rPr lang="en-US" altLang="it-IT" sz="1800" baseline="-30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altLang="it-IT" sz="1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baseline="-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it-IT" sz="2800" dirty="0"/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7165193" y="1937778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0" name="Oval 15"/>
          <p:cNvSpPr>
            <a:spLocks noChangeArrowheads="1"/>
          </p:cNvSpPr>
          <p:nvPr/>
        </p:nvSpPr>
        <p:spPr bwMode="auto">
          <a:xfrm>
            <a:off x="7006443" y="2502928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7674780" y="2161393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8006568" y="2466193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7465230" y="24757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4" name="Oval 19"/>
          <p:cNvSpPr>
            <a:spLocks noChangeArrowheads="1"/>
          </p:cNvSpPr>
          <p:nvPr/>
        </p:nvSpPr>
        <p:spPr bwMode="auto">
          <a:xfrm>
            <a:off x="7681130" y="26916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5" name="Oval 20"/>
          <p:cNvSpPr>
            <a:spLocks noChangeArrowheads="1"/>
          </p:cNvSpPr>
          <p:nvPr/>
        </p:nvSpPr>
        <p:spPr bwMode="auto">
          <a:xfrm>
            <a:off x="8228818" y="20312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6" name="Oval 23"/>
          <p:cNvSpPr>
            <a:spLocks noChangeArrowheads="1"/>
          </p:cNvSpPr>
          <p:nvPr/>
        </p:nvSpPr>
        <p:spPr bwMode="auto">
          <a:xfrm>
            <a:off x="8282793" y="2607480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7" name="Rettangolo 56"/>
          <p:cNvSpPr/>
          <p:nvPr/>
        </p:nvSpPr>
        <p:spPr>
          <a:xfrm>
            <a:off x="553318" y="4820586"/>
            <a:ext cx="606643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contrario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la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probabilità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condensazione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non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varia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rispetto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alla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sostanza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pura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20000"/>
              </a:lnSpc>
            </a:pPr>
            <a:endParaRPr lang="en-US" altLang="it-IT" sz="105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C’è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quindi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da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attendersi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una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diminuzione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della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tensione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vapore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per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due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componenti</a:t>
            </a: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it-IT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6897" y="1555632"/>
            <a:ext cx="56337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Infatti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per 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soluzioni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ideali</a:t>
            </a:r>
            <a:r>
              <a:rPr lang="en-US" altLang="it-IT" sz="1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vale la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legge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Raoult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it-IT" sz="1800" dirty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it-IT" sz="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          </a:t>
            </a:r>
          </a:p>
          <a:p>
            <a:pPr>
              <a:lnSpc>
                <a:spcPct val="120000"/>
              </a:lnSpc>
            </a:pPr>
            <a:endParaRPr lang="en-US" altLang="it-IT" sz="1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endParaRPr lang="en-US" altLang="it-IT" sz="1600" b="1" dirty="0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971550" y="333375"/>
            <a:ext cx="757555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Soluzioni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ideali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legge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di </a:t>
            </a:r>
            <a:r>
              <a:rPr lang="en-US" sz="3200" b="1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Raoult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(1880)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7198" y="2966123"/>
            <a:ext cx="6407625" cy="1840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18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dove:</a:t>
            </a:r>
          </a:p>
          <a:p>
            <a:r>
              <a:rPr lang="en-US" altLang="it-IT" sz="18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P</a:t>
            </a:r>
            <a:r>
              <a:rPr lang="en-US" altLang="it-IT" sz="18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pressione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parziale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 A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nella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fase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gassosa</a:t>
            </a:r>
            <a:endParaRPr lang="en-US" altLang="it-IT" sz="1800" dirty="0" smtClean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it-IT" sz="18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P</a:t>
            </a:r>
            <a:r>
              <a:rPr lang="en-US" altLang="it-IT" sz="1800" baseline="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18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tensione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vapore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 A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puro</a:t>
            </a:r>
            <a:endParaRPr lang="en-US" altLang="it-IT" sz="1800" dirty="0" smtClean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r>
              <a:rPr lang="en-US" alt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</a:t>
            </a:r>
            <a:r>
              <a:rPr lang="en-US" altLang="it-IT" sz="2000" baseline="-30000" dirty="0"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it-IT" sz="16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frazione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 err="1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molare</a:t>
            </a:r>
            <a:r>
              <a:rPr lang="en-US" altLang="it-IT" sz="18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di A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nella</a:t>
            </a:r>
            <a:r>
              <a:rPr lang="en-US" alt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soluzione</a:t>
            </a:r>
            <a:endParaRPr lang="en-US" altLang="it-IT" sz="1800" dirty="0" smtClean="0">
              <a:solidFill>
                <a:srgbClr val="C0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it-IT" sz="1800" dirty="0" smtClean="0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endParaRPr lang="en-US" altLang="it-IT" sz="1800" b="1" dirty="0" smtClean="0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260049" y="2293933"/>
            <a:ext cx="165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i="1" dirty="0">
                <a:solidFill>
                  <a:srgbClr val="4D4DDB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>
                <a:solidFill>
                  <a:srgbClr val="4D4DDB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00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en-US" altLang="it-IT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baseline="-30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it-IT" sz="16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en-US" altLang="it-IT" sz="12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3000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aseline="-30000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2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sz="2000" dirty="0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025493" y="2801155"/>
            <a:ext cx="1558925" cy="636588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7017555" y="1851830"/>
            <a:ext cx="1574800" cy="1585913"/>
          </a:xfrm>
          <a:prstGeom prst="rect">
            <a:avLst/>
          </a:prstGeom>
          <a:noFill/>
          <a:ln w="254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7165193" y="2024868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1" name="Oval 15"/>
          <p:cNvSpPr>
            <a:spLocks noChangeArrowheads="1"/>
          </p:cNvSpPr>
          <p:nvPr/>
        </p:nvSpPr>
        <p:spPr bwMode="auto">
          <a:xfrm>
            <a:off x="7006443" y="2590018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7674780" y="2161393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3" name="Oval 17"/>
          <p:cNvSpPr>
            <a:spLocks noChangeArrowheads="1"/>
          </p:cNvSpPr>
          <p:nvPr/>
        </p:nvSpPr>
        <p:spPr bwMode="auto">
          <a:xfrm>
            <a:off x="8006568" y="2466193"/>
            <a:ext cx="88900" cy="88900"/>
          </a:xfrm>
          <a:prstGeom prst="ellipse">
            <a:avLst/>
          </a:prstGeom>
          <a:solidFill>
            <a:srgbClr val="4D4DDB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7465230" y="24757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5" name="Oval 19"/>
          <p:cNvSpPr>
            <a:spLocks noChangeArrowheads="1"/>
          </p:cNvSpPr>
          <p:nvPr/>
        </p:nvSpPr>
        <p:spPr bwMode="auto">
          <a:xfrm>
            <a:off x="7681130" y="26916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8228818" y="2031218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7430305" y="2942443"/>
            <a:ext cx="82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 +  B</a:t>
            </a:r>
            <a:endParaRPr lang="it-IT" altLang="it-IT" sz="1600" b="1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8282793" y="2607480"/>
            <a:ext cx="88900" cy="8890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49" name="Fumetto 2 48"/>
          <p:cNvSpPr/>
          <p:nvPr/>
        </p:nvSpPr>
        <p:spPr bwMode="auto">
          <a:xfrm rot="10800000">
            <a:off x="6714695" y="3534769"/>
            <a:ext cx="1992575" cy="791569"/>
          </a:xfrm>
          <a:prstGeom prst="wedgeRoundRectCallout">
            <a:avLst>
              <a:gd name="adj1" fmla="val -20148"/>
              <a:gd name="adj2" fmla="val 76562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0" name="Rettangolo 49"/>
          <p:cNvSpPr/>
          <p:nvPr/>
        </p:nvSpPr>
        <p:spPr>
          <a:xfrm>
            <a:off x="6707874" y="3487163"/>
            <a:ext cx="223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</a:t>
            </a:r>
            <a:r>
              <a:rPr lang="en-US" altLang="it-IT" sz="1800" baseline="-30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it-IT" sz="18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it-IT" sz="1800" dirty="0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lnSpc>
                <a:spcPct val="120000"/>
              </a:lnSpc>
            </a:pPr>
            <a:r>
              <a:rPr lang="en-US" alt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sz="1800" baseline="-300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 </a:t>
            </a:r>
            <a:r>
              <a:rPr lang="en-US" altLang="it-IT" sz="1800" dirty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/(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it-IT" sz="1800" baseline="-300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1800" baseline="-30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it-IT" sz="2800" dirty="0"/>
          </a:p>
        </p:txBody>
      </p:sp>
      <p:sp>
        <p:nvSpPr>
          <p:cNvPr id="51" name="Fumetto 2 50"/>
          <p:cNvSpPr/>
          <p:nvPr/>
        </p:nvSpPr>
        <p:spPr bwMode="auto">
          <a:xfrm>
            <a:off x="7083189" y="1419368"/>
            <a:ext cx="1160059" cy="382136"/>
          </a:xfrm>
          <a:prstGeom prst="wedgeRoundRectCallout">
            <a:avLst>
              <a:gd name="adj1" fmla="val -18913"/>
              <a:gd name="adj2" fmla="val 94575"/>
              <a:gd name="adj3" fmla="val 1666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7176600" y="1376331"/>
            <a:ext cx="97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i="1" dirty="0" err="1" smtClean="0">
                <a:solidFill>
                  <a:srgbClr val="4D4DDB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err="1" smtClean="0">
                <a:solidFill>
                  <a:srgbClr val="4D4DDB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000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+ </a:t>
            </a:r>
            <a:r>
              <a:rPr lang="en-US" altLang="it-IT" sz="20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err="1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6162" y="5269145"/>
            <a:ext cx="35782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i="1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0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baseline="-300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it-IT" sz="1600" dirty="0" smtClean="0">
                <a:solidFill>
                  <a:srgbClr val="C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en-US" altLang="it-IT" sz="12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  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(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altLang="it-IT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baseline="-30000" dirty="0" smtClean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en-US" altLang="it-IT" sz="16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·</a:t>
            </a:r>
            <a:r>
              <a:rPr lang="en-US" altLang="it-IT" sz="12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baseline="-30000" dirty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7150100" y="5003018"/>
            <a:ext cx="1485900" cy="11239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5" name="Rectangle 26"/>
          <p:cNvSpPr>
            <a:spLocks noChangeArrowheads="1"/>
          </p:cNvSpPr>
          <p:nvPr/>
        </p:nvSpPr>
        <p:spPr bwMode="auto">
          <a:xfrm>
            <a:off x="6724579" y="4869359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 i="1" dirty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endParaRPr lang="it-IT" altLang="it-IT" sz="2000" b="1" baseline="-30000" dirty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7650163" y="6038068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b="1" baseline="-30000" dirty="0">
                <a:solidFill>
                  <a:srgbClr val="0000CC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</a:t>
            </a:r>
            <a:endParaRPr lang="it-IT" altLang="it-IT" b="1" baseline="-30000" dirty="0">
              <a:solidFill>
                <a:srgbClr val="0000CC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Line 29"/>
          <p:cNvSpPr>
            <a:spLocks noChangeShapeType="1"/>
          </p:cNvSpPr>
          <p:nvPr/>
        </p:nvSpPr>
        <p:spPr bwMode="auto">
          <a:xfrm flipV="1">
            <a:off x="7159625" y="5298293"/>
            <a:ext cx="1485900" cy="809625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" name="Rectangle 36"/>
          <p:cNvSpPr>
            <a:spLocks noChangeArrowheads="1"/>
          </p:cNvSpPr>
          <p:nvPr/>
        </p:nvSpPr>
        <p:spPr bwMode="auto">
          <a:xfrm>
            <a:off x="8575675" y="5118905"/>
            <a:ext cx="577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 i="1" dirty="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 dirty="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baseline="30000" dirty="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 dirty="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it-IT" altLang="it-IT" sz="2000" b="1" baseline="-30000" dirty="0">
              <a:solidFill>
                <a:srgbClr val="6300B4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9" name="Rectangle 38"/>
          <p:cNvSpPr>
            <a:spLocks noChangeArrowheads="1"/>
          </p:cNvSpPr>
          <p:nvPr/>
        </p:nvSpPr>
        <p:spPr bwMode="auto">
          <a:xfrm>
            <a:off x="6975475" y="6088868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it-IT" altLang="it-IT" sz="2000" b="1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8477250" y="614284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it-IT" altLang="it-IT" sz="2000" b="1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7146925" y="5618968"/>
            <a:ext cx="1485900" cy="504825"/>
          </a:xfrm>
          <a:prstGeom prst="lin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6667500" y="5468155"/>
            <a:ext cx="56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2000" b="1" i="1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800" b="1" i="1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b="1" baseline="30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°</a:t>
            </a:r>
            <a:r>
              <a:rPr lang="en-US" altLang="it-IT" sz="2000" b="1" baseline="-30000" dirty="0">
                <a:solidFill>
                  <a:srgbClr val="CC33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it-IT" altLang="it-IT" sz="2000" b="1" baseline="-30000" dirty="0">
              <a:solidFill>
                <a:srgbClr val="CC33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63" name="Line 46"/>
          <p:cNvSpPr>
            <a:spLocks noChangeShapeType="1"/>
          </p:cNvSpPr>
          <p:nvPr/>
        </p:nvSpPr>
        <p:spPr bwMode="auto">
          <a:xfrm flipV="1">
            <a:off x="7138988" y="5304643"/>
            <a:ext cx="1498600" cy="319087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25171" y="6091493"/>
            <a:ext cx="175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it-IT" sz="20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err="1" smtClean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tot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it-IT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altLang="it-IT" sz="2000" i="1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it-IT" sz="2000" baseline="-30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it-IT" sz="2000" dirty="0" smtClean="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it-IT" altLang="it-IT" sz="2000" dirty="0"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02608" y="4703398"/>
            <a:ext cx="5302155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Stessa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cosa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vale per B, ma </a:t>
            </a:r>
            <a:r>
              <a:rPr lang="en-US" altLang="it-IT" sz="1800" dirty="0" err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poiché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</a:t>
            </a:r>
            <a:r>
              <a:rPr lang="en-US" altLang="it-IT" sz="20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 </a:t>
            </a:r>
            <a:r>
              <a:rPr lang="en-US" altLang="it-IT" sz="2000" baseline="-30000" dirty="0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en-US" altLang="it-I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it-IT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en-US" altLang="it-IT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1:</a:t>
            </a:r>
            <a:endParaRPr lang="it-IT" altLang="it-IT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0">
              <a:lnSpc>
                <a:spcPct val="120000"/>
              </a:lnSpc>
            </a:pPr>
            <a:endParaRPr lang="en-US" altLang="it-IT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4" grpId="0" animBg="1"/>
      <p:bldP spid="55" grpId="0"/>
      <p:bldP spid="56" grpId="0"/>
      <p:bldP spid="57" grpId="0" animBg="1"/>
      <p:bldP spid="58" grpId="0"/>
      <p:bldP spid="59" grpId="0"/>
      <p:bldP spid="60" grpId="0"/>
      <p:bldP spid="61" grpId="0" animBg="1"/>
      <p:bldP spid="62" grpId="0"/>
      <p:bldP spid="63" grpId="0" animBg="1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376238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Deviazioni dalla legge di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Raoult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914525"/>
            <a:ext cx="3957638" cy="2319338"/>
          </a:xfrm>
        </p:spPr>
        <p:txBody>
          <a:bodyPr/>
          <a:lstStyle/>
          <a:p>
            <a:pPr>
              <a:buFontTx/>
              <a:buChar char="•"/>
            </a:pP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Le soluzioni non-ideali possono dare deviazioni </a:t>
            </a:r>
            <a:r>
              <a:rPr lang="it-IT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positive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o </a:t>
            </a:r>
            <a:r>
              <a:rPr lang="it-IT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negative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dalla legge di </a:t>
            </a:r>
            <a:r>
              <a:rPr lang="it-IT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Raoult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</a:p>
          <a:p>
            <a:pPr>
              <a:buFontTx/>
              <a:buChar char="•"/>
            </a:pPr>
            <a:endParaRPr lang="it-IT" altLang="it-IT" sz="20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La legge di </a:t>
            </a:r>
            <a:r>
              <a:rPr lang="it-IT" altLang="it-IT" sz="20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Raoult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vale comunque per soluzioni di componenti volatili per il componente che è </a:t>
            </a:r>
            <a:r>
              <a:rPr lang="it-IT" altLang="it-IT" sz="20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quasi puro 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(ossia costituisce il </a:t>
            </a:r>
            <a:r>
              <a:rPr lang="it-IT" altLang="it-IT" sz="2000" b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solvente</a:t>
            </a:r>
            <a:r>
              <a:rPr lang="it-IT" altLang="it-IT" sz="20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).</a:t>
            </a:r>
          </a:p>
          <a:p>
            <a:pPr>
              <a:buFontTx/>
              <a:buChar char="•"/>
            </a:pPr>
            <a:endParaRPr lang="it-IT" altLang="it-IT" sz="20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9460" name="Picture 5" descr="1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00"/>
          <a:stretch>
            <a:fillRect/>
          </a:stretch>
        </p:blipFill>
        <p:spPr bwMode="auto">
          <a:xfrm>
            <a:off x="4398963" y="1701800"/>
            <a:ext cx="4100512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7553325" y="2062163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062538" y="421322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93737" y="5419725"/>
            <a:ext cx="76490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Quando </a:t>
            </a:r>
            <a:r>
              <a:rPr lang="it-IT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la soluzione è </a:t>
            </a:r>
            <a:r>
              <a:rPr lang="it-IT" altLang="it-IT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diluita</a:t>
            </a:r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per un certo componente volatile (ossia costituisce il </a:t>
            </a:r>
            <a:r>
              <a:rPr lang="it-IT" altLang="it-IT" sz="2000" dirty="0" smtClean="0">
                <a:solidFill>
                  <a:srgbClr val="C00000"/>
                </a:solidFill>
                <a:latin typeface="Arial" panose="020B0604020202020204" pitchFamily="34" charset="0"/>
              </a:rPr>
              <a:t>soluto</a:t>
            </a:r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) si osserva comunque una dipendenza lineare, che è rappresentata dalla legge </a:t>
            </a:r>
            <a:r>
              <a:rPr lang="it-IT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di </a:t>
            </a:r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Henry.</a:t>
            </a:r>
            <a:endParaRPr lang="it-IT" altLang="it-IT" sz="20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4713288" y="3321050"/>
            <a:ext cx="5603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6600" b="1">
                <a:solidFill>
                  <a:srgbClr val="CC3300"/>
                </a:solidFill>
              </a:rPr>
              <a:t>?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7319963" y="1425575"/>
            <a:ext cx="1436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3200" b="1">
                <a:solidFill>
                  <a:srgbClr val="CC3300"/>
                </a:solidFill>
              </a:rPr>
              <a:t>Raoult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5837238" y="48260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3200" b="1">
                <a:solidFill>
                  <a:srgbClr val="CC3300"/>
                </a:solidFill>
              </a:rPr>
              <a:t>Henry</a:t>
            </a:r>
          </a:p>
        </p:txBody>
      </p:sp>
      <p:cxnSp>
        <p:nvCxnSpPr>
          <p:cNvPr id="3" name="Connettore diritto 2"/>
          <p:cNvCxnSpPr/>
          <p:nvPr/>
        </p:nvCxnSpPr>
        <p:spPr bwMode="auto">
          <a:xfrm flipV="1">
            <a:off x="5364480" y="3361509"/>
            <a:ext cx="322217" cy="13149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Connettore diritto 15"/>
          <p:cNvCxnSpPr/>
          <p:nvPr/>
        </p:nvCxnSpPr>
        <p:spPr bwMode="auto">
          <a:xfrm flipV="1">
            <a:off x="5516880" y="4476206"/>
            <a:ext cx="1014549" cy="24819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3" grpId="0"/>
      <p:bldP spid="5735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334458"/>
            <a:ext cx="8629650" cy="571500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Soluzioni non-ideali di componenti volatili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2224088"/>
            <a:ext cx="3614737" cy="4362450"/>
          </a:xfrm>
        </p:spPr>
        <p:txBody>
          <a:bodyPr/>
          <a:lstStyle/>
          <a:p>
            <a:r>
              <a:rPr lang="it-IT" altLang="it-IT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  <a:p>
            <a:endParaRPr lang="it-IT" altLang="it-IT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La legge di </a:t>
            </a:r>
            <a:r>
              <a:rPr lang="it-IT" altLang="it-IT" sz="180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Raoult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per il </a:t>
            </a:r>
            <a:r>
              <a:rPr lang="it-IT" altLang="it-IT" sz="1800" dirty="0" smtClean="0">
                <a:solidFill>
                  <a:srgbClr val="0000CC"/>
                </a:solidFill>
                <a:latin typeface="Arial" panose="020B0604020202020204" pitchFamily="34" charset="0"/>
              </a:rPr>
              <a:t>solvente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(anche se il soluto è solido, come vedremo).</a:t>
            </a:r>
          </a:p>
          <a:p>
            <a:pPr>
              <a:buFontTx/>
              <a:buChar char="•"/>
            </a:pPr>
            <a:endParaRPr lang="it-IT" altLang="it-IT" sz="18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it-IT" altLang="it-IT" sz="18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endParaRPr lang="it-IT" altLang="it-IT" sz="18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La legge di </a:t>
            </a:r>
            <a:r>
              <a:rPr lang="it-IT" altLang="it-IT" sz="18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Henry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per il </a:t>
            </a:r>
            <a:r>
              <a:rPr lang="it-IT" altLang="it-IT" sz="1800" dirty="0" smtClean="0">
                <a:solidFill>
                  <a:srgbClr val="0000CC"/>
                </a:solidFill>
                <a:latin typeface="Arial" panose="020B0604020202020204" pitchFamily="34" charset="0"/>
              </a:rPr>
              <a:t>soluto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8373" name="Picture 5" descr="1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5" b="19286"/>
          <a:stretch>
            <a:fillRect/>
          </a:stretch>
        </p:blipFill>
        <p:spPr bwMode="auto">
          <a:xfrm>
            <a:off x="3800475" y="1987550"/>
            <a:ext cx="53435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07988" y="1303338"/>
            <a:ext cx="85966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Considerazioni analoghe valgono per il secondo componente, se è volatile.</a:t>
            </a:r>
            <a:endParaRPr lang="it-IT" altLang="it-IT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endParaRPr lang="it-IT" altLang="it-IT" sz="20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Quindi, per </a:t>
            </a:r>
            <a:r>
              <a:rPr lang="it-IT" altLang="it-IT" sz="2000" b="1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le soluzioni non ideali molto diluite </a:t>
            </a:r>
            <a:r>
              <a:rPr lang="it-IT" altLang="it-IT" sz="2000" dirty="0" smtClean="0">
                <a:solidFill>
                  <a:srgbClr val="0000CC"/>
                </a:solidFill>
                <a:latin typeface="Arial" panose="020B0604020202020204" pitchFamily="34" charset="0"/>
              </a:rPr>
              <a:t>valgono </a:t>
            </a:r>
            <a:r>
              <a:rPr lang="it-IT" altLang="it-IT" sz="2000" dirty="0">
                <a:solidFill>
                  <a:srgbClr val="0000CC"/>
                </a:solidFill>
                <a:latin typeface="Arial" panose="020B0604020202020204" pitchFamily="34" charset="0"/>
              </a:rPr>
              <a:t>comunque:</a:t>
            </a: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4202113" y="536892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7970838" y="540067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auto">
          <a:xfrm>
            <a:off x="3938588" y="3063875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7975600" y="3632200"/>
            <a:ext cx="914400" cy="914400"/>
          </a:xfrm>
          <a:prstGeom prst="ellipse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8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animBg="1"/>
      <p:bldP spid="58377" grpId="0" animBg="1"/>
      <p:bldP spid="58378" grpId="0" animBg="1"/>
      <p:bldP spid="58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1147763"/>
            <a:ext cx="6473825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313" y="188913"/>
            <a:ext cx="78644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2435" tIns="31218" rIns="62435" bIns="31218" anchor="ctr"/>
          <a:lstStyle/>
          <a:p>
            <a:pPr algn="ctr">
              <a:defRPr/>
            </a:pPr>
            <a:r>
              <a:rPr lang="it-IT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Equilibrio liquido-vapore per miscele benzene-toluene a 25 °C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706688" y="1512888"/>
            <a:ext cx="1381125" cy="469900"/>
            <a:chOff x="1705" y="953"/>
            <a:chExt cx="870" cy="296"/>
          </a:xfrm>
        </p:grpSpPr>
        <p:sp>
          <p:nvSpPr>
            <p:cNvPr id="21536" name="Rectangle 24"/>
            <p:cNvSpPr>
              <a:spLocks noChangeArrowheads="1"/>
            </p:cNvSpPr>
            <p:nvPr/>
          </p:nvSpPr>
          <p:spPr bwMode="auto">
            <a:xfrm>
              <a:off x="1705" y="953"/>
              <a:ext cx="8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2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it-IT" sz="20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2000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=</a:t>
              </a:r>
              <a:r>
                <a:rPr lang="en-US" altLang="it-IT" b="1">
                  <a:solidFill>
                    <a:srgbClr val="6300B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</a:t>
              </a:r>
              <a:r>
                <a:rPr lang="en-US" altLang="it-IT" b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 · </a:t>
              </a:r>
              <a:r>
                <a:rPr lang="en-US" altLang="it-IT" sz="2000" b="1" i="1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b="1" baseline="30000">
                  <a:solidFill>
                    <a:srgbClr val="6300B4"/>
                  </a:solidFill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endParaRPr lang="it-IT" altLang="it-IT" sz="1600" b="1" baseline="-30000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1537" name="Rectangle 25"/>
            <p:cNvSpPr>
              <a:spLocks noChangeArrowheads="1"/>
            </p:cNvSpPr>
            <p:nvPr/>
          </p:nvSpPr>
          <p:spPr bwMode="auto">
            <a:xfrm>
              <a:off x="1726" y="981"/>
              <a:ext cx="849" cy="268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2492375" y="4033838"/>
            <a:ext cx="3556000" cy="1090612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flipV="1">
            <a:off x="2489200" y="1474788"/>
            <a:ext cx="3552825" cy="3648075"/>
          </a:xfrm>
          <a:prstGeom prst="line">
            <a:avLst/>
          </a:prstGeom>
          <a:noFill/>
          <a:ln w="25400">
            <a:solidFill>
              <a:srgbClr val="F766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V="1">
            <a:off x="2489200" y="1484313"/>
            <a:ext cx="3552825" cy="2570162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2" name="Line 37"/>
          <p:cNvSpPr>
            <a:spLocks noChangeShapeType="1"/>
          </p:cNvSpPr>
          <p:nvPr/>
        </p:nvSpPr>
        <p:spPr bwMode="auto">
          <a:xfrm flipH="1">
            <a:off x="5927725" y="1674813"/>
            <a:ext cx="106363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3" name="Line 38"/>
          <p:cNvSpPr>
            <a:spLocks noChangeShapeType="1"/>
          </p:cNvSpPr>
          <p:nvPr/>
        </p:nvSpPr>
        <p:spPr bwMode="auto">
          <a:xfrm rot="5400000" flipH="1">
            <a:off x="5638007" y="5087144"/>
            <a:ext cx="106362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4260850" y="2855913"/>
            <a:ext cx="0" cy="22685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4224338" y="2730500"/>
            <a:ext cx="88900" cy="88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1516" name="Line 43"/>
          <p:cNvSpPr>
            <a:spLocks noChangeShapeType="1"/>
          </p:cNvSpPr>
          <p:nvPr/>
        </p:nvSpPr>
        <p:spPr bwMode="auto">
          <a:xfrm flipH="1">
            <a:off x="2481263" y="3994150"/>
            <a:ext cx="106362" cy="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7" name="Rectangle 51"/>
          <p:cNvSpPr>
            <a:spLocks noChangeArrowheads="1"/>
          </p:cNvSpPr>
          <p:nvPr/>
        </p:nvSpPr>
        <p:spPr bwMode="auto">
          <a:xfrm>
            <a:off x="2959100" y="5529263"/>
            <a:ext cx="2613025" cy="241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1518" name="Rectangle 50"/>
          <p:cNvSpPr>
            <a:spLocks noChangeArrowheads="1"/>
          </p:cNvSpPr>
          <p:nvPr/>
        </p:nvSpPr>
        <p:spPr bwMode="auto">
          <a:xfrm>
            <a:off x="2644775" y="5338763"/>
            <a:ext cx="3386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Frazione molare di benzene </a:t>
            </a:r>
            <a:r>
              <a: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→</a:t>
            </a:r>
            <a:endParaRPr lang="en-US" altLang="it-IT" sz="28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519" name="Rectangle 52"/>
          <p:cNvSpPr>
            <a:spLocks noChangeArrowheads="1"/>
          </p:cNvSpPr>
          <p:nvPr/>
        </p:nvSpPr>
        <p:spPr bwMode="auto">
          <a:xfrm>
            <a:off x="947738" y="2097088"/>
            <a:ext cx="11858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it-IT" sz="28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↑</a:t>
            </a:r>
            <a:endParaRPr lang="en-US" altLang="it-IT" sz="28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Pressione</a:t>
            </a:r>
          </a:p>
          <a:p>
            <a:r>
              <a:rPr lang="en-US" altLang="it-IT" sz="1600" b="1">
                <a:solidFill>
                  <a:srgbClr val="6300B4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 (mmHg)</a:t>
            </a:r>
            <a:endParaRPr lang="en-US" altLang="it-IT" sz="1600" b="1">
              <a:solidFill>
                <a:srgbClr val="6300B4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520" name="Rectangle 58"/>
          <p:cNvSpPr>
            <a:spLocks noChangeArrowheads="1"/>
          </p:cNvSpPr>
          <p:nvPr/>
        </p:nvSpPr>
        <p:spPr bwMode="auto">
          <a:xfrm>
            <a:off x="1595438" y="3908425"/>
            <a:ext cx="396875" cy="249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1521" name="Rectangle 59"/>
          <p:cNvSpPr>
            <a:spLocks noChangeArrowheads="1"/>
          </p:cNvSpPr>
          <p:nvPr/>
        </p:nvSpPr>
        <p:spPr bwMode="auto">
          <a:xfrm>
            <a:off x="6534150" y="1349375"/>
            <a:ext cx="328613" cy="207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endParaRPr lang="it-IT" altLang="it-IT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5986463" y="1346200"/>
            <a:ext cx="1828800" cy="1849438"/>
            <a:chOff x="3771" y="848"/>
            <a:chExt cx="1152" cy="1165"/>
          </a:xfrm>
        </p:grpSpPr>
        <p:pic>
          <p:nvPicPr>
            <p:cNvPr id="21531" name="Picture 10" descr="Cap14_00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43"/>
            <a:stretch>
              <a:fillRect/>
            </a:stretch>
          </p:blipFill>
          <p:spPr bwMode="auto">
            <a:xfrm>
              <a:off x="4085" y="1040"/>
              <a:ext cx="773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2" name="Oval 57"/>
            <p:cNvSpPr>
              <a:spLocks noChangeArrowheads="1"/>
            </p:cNvSpPr>
            <p:nvPr/>
          </p:nvSpPr>
          <p:spPr bwMode="auto">
            <a:xfrm>
              <a:off x="3771" y="910"/>
              <a:ext cx="60" cy="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F7668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1533" name="Rectangle 47"/>
            <p:cNvSpPr>
              <a:spLocks noChangeArrowheads="1"/>
            </p:cNvSpPr>
            <p:nvPr/>
          </p:nvSpPr>
          <p:spPr bwMode="auto">
            <a:xfrm>
              <a:off x="4024" y="848"/>
              <a:ext cx="899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400" b="1" i="1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1600" b="1" baseline="380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r>
                <a:rPr lang="en-US" altLang="it-IT" sz="1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95.1 mmHg</a:t>
              </a:r>
              <a:endParaRPr lang="it-IT" altLang="it-IT" sz="1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1534" name="Rectangle 13"/>
            <p:cNvSpPr>
              <a:spLocks noChangeArrowheads="1"/>
            </p:cNvSpPr>
            <p:nvPr/>
          </p:nvSpPr>
          <p:spPr bwMode="auto">
            <a:xfrm>
              <a:off x="4210" y="1801"/>
              <a:ext cx="641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600" b="1">
                  <a:latin typeface="Arial" panose="020B0604020202020204" pitchFamily="34" charset="0"/>
                  <a:sym typeface="Symbol" panose="05050102010706020507" pitchFamily="18" charset="2"/>
                </a:rPr>
                <a:t>Benzene</a:t>
              </a:r>
              <a:endParaRPr lang="it-IT" altLang="it-IT" sz="16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35" name="Rectangle 22"/>
            <p:cNvSpPr>
              <a:spLocks noChangeArrowheads="1"/>
            </p:cNvSpPr>
            <p:nvPr/>
          </p:nvSpPr>
          <p:spPr bwMode="auto">
            <a:xfrm>
              <a:off x="4155" y="1044"/>
              <a:ext cx="726" cy="953"/>
            </a:xfrm>
            <a:prstGeom prst="rect">
              <a:avLst/>
            </a:prstGeom>
            <a:noFill/>
            <a:ln w="25400">
              <a:solidFill>
                <a:srgbClr val="F7668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655638" y="3922713"/>
            <a:ext cx="1881187" cy="1939925"/>
            <a:chOff x="413" y="2471"/>
            <a:chExt cx="1185" cy="1222"/>
          </a:xfrm>
        </p:grpSpPr>
        <p:pic>
          <p:nvPicPr>
            <p:cNvPr id="21526" name="Picture 18" descr="Cap14_0007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59" r="28372"/>
            <a:stretch>
              <a:fillRect/>
            </a:stretch>
          </p:blipFill>
          <p:spPr bwMode="auto">
            <a:xfrm>
              <a:off x="450" y="2665"/>
              <a:ext cx="75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7" name="Oval 56"/>
            <p:cNvSpPr>
              <a:spLocks noChangeArrowheads="1"/>
            </p:cNvSpPr>
            <p:nvPr/>
          </p:nvSpPr>
          <p:spPr bwMode="auto">
            <a:xfrm>
              <a:off x="1538" y="2511"/>
              <a:ext cx="60" cy="65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1528" name="Rectangle 48"/>
            <p:cNvSpPr>
              <a:spLocks noChangeArrowheads="1"/>
            </p:cNvSpPr>
            <p:nvPr/>
          </p:nvSpPr>
          <p:spPr bwMode="auto">
            <a:xfrm>
              <a:off x="413" y="2471"/>
              <a:ext cx="8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400" b="1" i="1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it-IT" sz="1600" b="1" baseline="380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°</a:t>
              </a:r>
              <a:r>
                <a:rPr lang="en-US" altLang="it-IT" sz="1400">
                  <a:latin typeface="Arial" panose="020B0604020202020204" pitchFamily="34" charset="0"/>
                  <a:cs typeface="Times New Roman" panose="02020603050405020304" pitchFamily="18" charset="0"/>
                  <a:sym typeface="Symbol" panose="05050102010706020507" pitchFamily="18" charset="2"/>
                </a:rPr>
                <a:t>= 28.4 mmHg</a:t>
              </a:r>
              <a:endParaRPr lang="it-IT" altLang="it-IT" sz="1400">
                <a:latin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1529" name="Rectangle 19"/>
            <p:cNvSpPr>
              <a:spLocks noChangeArrowheads="1"/>
            </p:cNvSpPr>
            <p:nvPr/>
          </p:nvSpPr>
          <p:spPr bwMode="auto">
            <a:xfrm>
              <a:off x="495" y="3481"/>
              <a:ext cx="606" cy="2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r>
                <a:rPr lang="en-US" altLang="it-IT" sz="1600" b="1">
                  <a:latin typeface="Arial" panose="020B0604020202020204" pitchFamily="34" charset="0"/>
                  <a:sym typeface="Symbol" panose="05050102010706020507" pitchFamily="18" charset="2"/>
                </a:rPr>
                <a:t>Toluene</a:t>
              </a:r>
              <a:endParaRPr lang="it-IT" altLang="it-IT" sz="1600" b="1">
                <a:latin typeface="Arial" panose="020B0604020202020204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21530" name="Rectangle 20"/>
            <p:cNvSpPr>
              <a:spLocks noChangeArrowheads="1"/>
            </p:cNvSpPr>
            <p:nvPr/>
          </p:nvSpPr>
          <p:spPr bwMode="auto">
            <a:xfrm>
              <a:off x="470" y="2650"/>
              <a:ext cx="680" cy="1043"/>
            </a:xfrm>
            <a:prstGeom prst="rect">
              <a:avLst/>
            </a:prstGeom>
            <a:noFill/>
            <a:ln w="25400">
              <a:solidFill>
                <a:srgbClr val="33CC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endParaRPr lang="it-IT" altLang="it-IT"/>
            </a:p>
          </p:txBody>
        </p:sp>
      </p:grpSp>
      <p:sp>
        <p:nvSpPr>
          <p:cNvPr id="21524" name="Text Box 68"/>
          <p:cNvSpPr txBox="1">
            <a:spLocks noChangeArrowheads="1"/>
          </p:cNvSpPr>
          <p:nvPr/>
        </p:nvSpPr>
        <p:spPr bwMode="auto">
          <a:xfrm>
            <a:off x="5756275" y="5257800"/>
            <a:ext cx="627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400" b="1">
                <a:solidFill>
                  <a:srgbClr val="FF6699"/>
                </a:solidFill>
                <a:latin typeface="Arial" panose="020B0604020202020204" pitchFamily="34" charset="0"/>
              </a:rPr>
              <a:t>1.000</a:t>
            </a:r>
          </a:p>
        </p:txBody>
      </p:sp>
      <p:sp>
        <p:nvSpPr>
          <p:cNvPr id="21525" name="Text Box 69"/>
          <p:cNvSpPr txBox="1">
            <a:spLocks noChangeArrowheads="1"/>
          </p:cNvSpPr>
          <p:nvPr/>
        </p:nvSpPr>
        <p:spPr bwMode="auto">
          <a:xfrm>
            <a:off x="2198688" y="5267325"/>
            <a:ext cx="627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r>
              <a:rPr lang="it-IT" altLang="it-IT" sz="1400" b="1">
                <a:solidFill>
                  <a:schemeClr val="hlink"/>
                </a:solidFill>
                <a:latin typeface="Arial" panose="020B0604020202020204" pitchFamily="34" charset="0"/>
              </a:rPr>
              <a:t>0.000</a:t>
            </a:r>
          </a:p>
        </p:txBody>
      </p:sp>
      <p:sp>
        <p:nvSpPr>
          <p:cNvPr id="5" name="Rettangolo 4"/>
          <p:cNvSpPr/>
          <p:nvPr/>
        </p:nvSpPr>
        <p:spPr>
          <a:xfrm>
            <a:off x="4463143" y="3640519"/>
            <a:ext cx="3679371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fase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vapore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deve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essere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più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ricca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del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componente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più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volatile</a:t>
            </a:r>
            <a:endParaRPr lang="it-IT" sz="1800" dirty="0"/>
          </a:p>
        </p:txBody>
      </p:sp>
      <p:cxnSp>
        <p:nvCxnSpPr>
          <p:cNvPr id="8" name="Connettore 2 7"/>
          <p:cNvCxnSpPr/>
          <p:nvPr/>
        </p:nvCxnSpPr>
        <p:spPr bwMode="auto">
          <a:xfrm flipH="1" flipV="1">
            <a:off x="4267201" y="3387635"/>
            <a:ext cx="235130" cy="2699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ttore 2 9"/>
          <p:cNvCxnSpPr/>
          <p:nvPr/>
        </p:nvCxnSpPr>
        <p:spPr bwMode="auto">
          <a:xfrm flipH="1">
            <a:off x="4275909" y="4267200"/>
            <a:ext cx="226422" cy="2525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6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6091" y="542925"/>
            <a:ext cx="8543109" cy="5715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La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fase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vapore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di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una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soluzione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benzene/toluene</a:t>
            </a:r>
            <a:endParaRPr lang="it-IT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824038"/>
            <a:ext cx="8521700" cy="4619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Applicando la </a:t>
            </a:r>
            <a:r>
              <a:rPr lang="it-IT" altLang="it-IT" sz="1800" dirty="0" smtClean="0">
                <a:solidFill>
                  <a:srgbClr val="0000CC"/>
                </a:solidFill>
                <a:latin typeface="Arial" panose="020B0604020202020204" pitchFamily="34" charset="0"/>
              </a:rPr>
              <a:t>legge di </a:t>
            </a:r>
            <a:r>
              <a:rPr lang="it-IT" altLang="it-IT" sz="18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Raoult</a:t>
            </a:r>
            <a:r>
              <a:rPr lang="it-IT" altLang="it-IT" sz="18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ai due componenti di una soluzione “</a:t>
            </a:r>
            <a:r>
              <a:rPr lang="it-IT" altLang="it-IT" sz="18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equimolare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”:</a:t>
            </a:r>
          </a:p>
          <a:p>
            <a:pPr>
              <a:lnSpc>
                <a:spcPct val="80000"/>
              </a:lnSpc>
            </a:pPr>
            <a:endParaRPr lang="it-IT" altLang="it-IT" sz="18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toluene</a:t>
            </a:r>
            <a:r>
              <a:rPr lang="it-IT" altLang="it-IT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  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toluene</a:t>
            </a:r>
            <a:r>
              <a:rPr lang="it-IT" altLang="it-IT" sz="1600" b="0" baseline="-25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 b="0" dirty="0" smtClean="0">
                <a:solidFill>
                  <a:srgbClr val="0000CC"/>
                </a:solidFill>
                <a:latin typeface="Times" panose="02020603050405020304" pitchFamily="18" charset="0"/>
              </a:rPr>
              <a:t>· </a:t>
            </a:r>
            <a:r>
              <a:rPr lang="it-IT" altLang="it-IT" sz="1600" b="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°</a:t>
            </a:r>
            <a:r>
              <a:rPr lang="it-IT" altLang="it-IT" sz="1600" b="0" baseline="-25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toluene</a:t>
            </a:r>
            <a:r>
              <a:rPr lang="it-IT" altLang="it-IT" sz="1600" b="0" baseline="-25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baseline="-25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 0.5 </a:t>
            </a:r>
            <a:r>
              <a:rPr lang="en-US" altLang="it-IT" sz="1600" b="0" dirty="0" smtClean="0">
                <a:solidFill>
                  <a:srgbClr val="0000CC"/>
                </a:solidFill>
                <a:latin typeface="Times" panose="02020603050405020304" pitchFamily="18" charset="0"/>
              </a:rPr>
              <a:t>·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(28.4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   =  14.3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endParaRPr lang="it-IT" altLang="it-IT" sz="16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6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b="0" baseline="-25000" dirty="0" smtClean="0">
                <a:latin typeface="Arial" panose="020B0604020202020204" pitchFamily="34" charset="0"/>
              </a:rPr>
              <a:t>  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benzene</a:t>
            </a:r>
            <a:r>
              <a:rPr lang="it-IT" altLang="it-IT" sz="1600" b="0" dirty="0" smtClean="0">
                <a:solidFill>
                  <a:srgbClr val="CC3300"/>
                </a:solidFill>
                <a:latin typeface="Arial" panose="020B0604020202020204" pitchFamily="34" charset="0"/>
              </a:rPr>
              <a:t> 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X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benzen</a:t>
            </a:r>
            <a:r>
              <a:rPr lang="it-IT" altLang="it-IT" sz="1600" b="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</a:t>
            </a:r>
            <a:r>
              <a:rPr lang="it-IT" altLang="it-IT" sz="1600" b="0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it-IT" sz="1600" b="0" dirty="0" smtClean="0">
                <a:solidFill>
                  <a:srgbClr val="0000CC"/>
                </a:solidFill>
                <a:latin typeface="Times" panose="02020603050405020304" pitchFamily="18" charset="0"/>
              </a:rPr>
              <a:t>·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i="1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°</a:t>
            </a:r>
            <a:r>
              <a:rPr lang="it-IT" altLang="it-IT" sz="1600" b="0" baseline="-2500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benzene</a:t>
            </a:r>
            <a:r>
              <a:rPr lang="it-IT" altLang="it-IT" sz="1600" b="0" baseline="-25000" dirty="0" smtClean="0">
                <a:solidFill>
                  <a:srgbClr val="0000CC"/>
                </a:solidFill>
                <a:latin typeface="Arial" panose="020B0604020202020204" pitchFamily="34" charset="0"/>
              </a:rPr>
              <a:t>   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 0.5 </a:t>
            </a:r>
            <a:r>
              <a:rPr lang="en-US" altLang="it-IT" sz="1600" b="0" dirty="0" smtClean="0">
                <a:solidFill>
                  <a:srgbClr val="0000CC"/>
                </a:solidFill>
                <a:latin typeface="Times" panose="02020603050405020304" pitchFamily="18" charset="0"/>
              </a:rPr>
              <a:t>·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(95.1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   =   47.6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endParaRPr lang="it-IT" altLang="it-IT" sz="16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6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8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Ma applicando la </a:t>
            </a:r>
            <a:r>
              <a:rPr lang="it-IT" altLang="it-IT" sz="1800" dirty="0" smtClean="0">
                <a:solidFill>
                  <a:srgbClr val="0000CC"/>
                </a:solidFill>
                <a:latin typeface="Arial" panose="020B0604020202020204" pitchFamily="34" charset="0"/>
              </a:rPr>
              <a:t>Legge di Dalton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 alla fase gassosa:</a:t>
            </a:r>
            <a:endParaRPr lang="it-IT" altLang="it-IT" sz="16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600" b="0" i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i="1" dirty="0" smtClean="0">
                <a:solidFill>
                  <a:srgbClr val="FF3300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i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1600" b="0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=  </a:t>
            </a:r>
            <a:r>
              <a:rPr lang="it-IT" altLang="it-IT" sz="1600" i="1" dirty="0" err="1" smtClean="0"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latin typeface="Arial" panose="020B0604020202020204" pitchFamily="34" charset="0"/>
              </a:rPr>
              <a:t>toluene</a:t>
            </a:r>
            <a:r>
              <a:rPr lang="it-IT" altLang="it-IT" sz="1600" b="0" dirty="0" smtClean="0">
                <a:latin typeface="Arial" panose="020B0604020202020204" pitchFamily="34" charset="0"/>
              </a:rPr>
              <a:t> +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benzene</a:t>
            </a:r>
            <a:r>
              <a:rPr lang="it-IT" altLang="it-IT" sz="1600" b="0" baseline="-25000" dirty="0" smtClean="0"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=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62.8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endParaRPr lang="it-IT" altLang="it-IT" sz="1600" b="0" dirty="0" smtClean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6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it-IT" altLang="it-IT" sz="16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In termini di frazioni molari, la composizione della </a:t>
            </a:r>
            <a:r>
              <a:rPr lang="it-IT" altLang="it-IT" sz="1800" b="0" dirty="0" smtClean="0">
                <a:solidFill>
                  <a:srgbClr val="008000"/>
                </a:solidFill>
                <a:latin typeface="Arial" panose="020B0604020202020204" pitchFamily="34" charset="0"/>
              </a:rPr>
              <a:t>fase vapore </a:t>
            </a:r>
            <a:r>
              <a:rPr lang="it-IT" altLang="it-IT" sz="18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sarà:</a:t>
            </a:r>
          </a:p>
          <a:p>
            <a:pPr>
              <a:lnSpc>
                <a:spcPct val="80000"/>
              </a:lnSpc>
            </a:pPr>
            <a:endParaRPr lang="it-IT" altLang="it-IT" sz="1800" b="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i="1" dirty="0" smtClean="0">
                <a:solidFill>
                  <a:srgbClr val="008000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i="1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X</a:t>
            </a:r>
            <a:r>
              <a:rPr lang="it-IT" altLang="it-IT" sz="1600" baseline="-250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toluene</a:t>
            </a:r>
            <a:r>
              <a:rPr lang="it-IT" altLang="it-IT" sz="1600" dirty="0" smtClean="0">
                <a:solidFill>
                  <a:srgbClr val="0080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16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vap</a:t>
            </a:r>
            <a:r>
              <a:rPr lang="it-IT" altLang="it-IT" sz="1600" b="0" dirty="0" smtClean="0">
                <a:solidFill>
                  <a:srgbClr val="008000"/>
                </a:solidFill>
                <a:latin typeface="Arial" panose="020B0604020202020204" pitchFamily="34" charset="0"/>
              </a:rPr>
              <a:t>)  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=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toluene</a:t>
            </a:r>
            <a:r>
              <a:rPr lang="it-IT" altLang="it-IT" sz="1600" b="0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/ </a:t>
            </a:r>
            <a:r>
              <a:rPr lang="it-IT" altLang="it-IT" sz="1600" i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1600" b="0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(14.3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)/(62.8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 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=  </a:t>
            </a:r>
            <a:r>
              <a:rPr lang="it-IT" altLang="it-IT" sz="1600" dirty="0" smtClean="0">
                <a:solidFill>
                  <a:srgbClr val="008000"/>
                </a:solidFill>
                <a:latin typeface="Arial" panose="020B0604020202020204" pitchFamily="34" charset="0"/>
              </a:rPr>
              <a:t>0.23</a:t>
            </a:r>
          </a:p>
          <a:p>
            <a:pPr>
              <a:lnSpc>
                <a:spcPct val="80000"/>
              </a:lnSpc>
            </a:pPr>
            <a:endParaRPr lang="it-IT" altLang="it-IT" sz="1600" dirty="0" smtClean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it-IT" altLang="it-IT" sz="1600" i="1" dirty="0" smtClean="0">
                <a:solidFill>
                  <a:srgbClr val="008000"/>
                </a:solidFill>
                <a:latin typeface="Arial" panose="020B0604020202020204" pitchFamily="34" charset="0"/>
              </a:rPr>
              <a:t>   </a:t>
            </a:r>
            <a:r>
              <a:rPr lang="it-IT" altLang="it-IT" sz="1600" i="1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X</a:t>
            </a:r>
            <a:r>
              <a:rPr lang="it-IT" altLang="it-IT" sz="1600" baseline="-250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benzene</a:t>
            </a:r>
            <a:r>
              <a:rPr lang="it-IT" altLang="it-IT" sz="1600" dirty="0" smtClean="0">
                <a:solidFill>
                  <a:srgbClr val="0080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1600" dirty="0" err="1" smtClean="0">
                <a:solidFill>
                  <a:srgbClr val="008000"/>
                </a:solidFill>
                <a:latin typeface="Arial" panose="020B0604020202020204" pitchFamily="34" charset="0"/>
              </a:rPr>
              <a:t>vap</a:t>
            </a:r>
            <a:r>
              <a:rPr lang="it-IT" altLang="it-IT" sz="1600" b="0" dirty="0" smtClean="0">
                <a:solidFill>
                  <a:srgbClr val="008000"/>
                </a:solidFill>
                <a:latin typeface="Arial" panose="020B0604020202020204" pitchFamily="34" charset="0"/>
              </a:rPr>
              <a:t>)</a:t>
            </a:r>
            <a:r>
              <a:rPr lang="it-IT" altLang="it-IT" sz="1600" b="0" dirty="0" smtClean="0">
                <a:latin typeface="Arial" panose="020B0604020202020204" pitchFamily="34" charset="0"/>
              </a:rPr>
              <a:t>  =  </a:t>
            </a:r>
            <a:r>
              <a:rPr lang="it-IT" altLang="it-IT" sz="1600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benzene</a:t>
            </a:r>
            <a:r>
              <a:rPr lang="it-IT" altLang="it-IT" sz="1600" b="0" baseline="-25000" dirty="0" smtClean="0"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/ </a:t>
            </a:r>
            <a:r>
              <a:rPr lang="it-IT" altLang="it-IT" sz="1600" i="1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P</a:t>
            </a:r>
            <a:r>
              <a:rPr lang="it-IT" altLang="it-IT" sz="1600" baseline="-25000" dirty="0" err="1" smtClean="0">
                <a:solidFill>
                  <a:srgbClr val="FF3300"/>
                </a:solidFill>
                <a:latin typeface="Arial" panose="020B0604020202020204" pitchFamily="34" charset="0"/>
              </a:rPr>
              <a:t>tot</a:t>
            </a:r>
            <a:r>
              <a:rPr lang="it-IT" altLang="it-IT" sz="1600" b="0" dirty="0" smtClean="0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= (47.6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)/(62.8 </a:t>
            </a:r>
            <a:r>
              <a:rPr lang="it-IT" altLang="it-IT" sz="1600" b="0" dirty="0" err="1" smtClean="0">
                <a:solidFill>
                  <a:srgbClr val="0000CC"/>
                </a:solidFill>
                <a:latin typeface="Arial" panose="020B0604020202020204" pitchFamily="34" charset="0"/>
              </a:rPr>
              <a:t>mmHg</a:t>
            </a:r>
            <a:r>
              <a:rPr lang="it-IT" altLang="it-IT" sz="1600" b="0" dirty="0" smtClean="0">
                <a:solidFill>
                  <a:srgbClr val="0000CC"/>
                </a:solidFill>
                <a:latin typeface="Arial" panose="020B0604020202020204" pitchFamily="34" charset="0"/>
              </a:rPr>
              <a:t>)  </a:t>
            </a:r>
            <a:r>
              <a:rPr lang="it-IT" altLang="it-IT" sz="1600" b="0" dirty="0" smtClean="0">
                <a:latin typeface="Arial" panose="020B0604020202020204" pitchFamily="34" charset="0"/>
              </a:rPr>
              <a:t>=  </a:t>
            </a:r>
            <a:r>
              <a:rPr lang="it-IT" altLang="it-IT" sz="1600" dirty="0" smtClean="0">
                <a:solidFill>
                  <a:srgbClr val="008000"/>
                </a:solidFill>
                <a:latin typeface="Arial" panose="020B0604020202020204" pitchFamily="34" charset="0"/>
              </a:rPr>
              <a:t>0.77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titled 5">
  <a:themeElements>
    <a:clrScheme name="">
      <a:dk1>
        <a:srgbClr val="000000"/>
      </a:dk1>
      <a:lt1>
        <a:srgbClr val="FFFFFF"/>
      </a:lt1>
      <a:dk2>
        <a:srgbClr val="7B00E4"/>
      </a:dk2>
      <a:lt2>
        <a:srgbClr val="280049"/>
      </a:lt2>
      <a:accent1>
        <a:srgbClr val="FFFFFF"/>
      </a:accent1>
      <a:accent2>
        <a:srgbClr val="FFFF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00"/>
      </a:accent6>
      <a:hlink>
        <a:srgbClr val="FF00FF"/>
      </a:hlink>
      <a:folHlink>
        <a:srgbClr val="DFB6FF"/>
      </a:folHlink>
    </a:clrScheme>
    <a:fontScheme name="untitled 5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untitled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EE7397-BE69-4E80-959D-7CC15071D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525430-B24F-4ADB-BEF2-8390A61E0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7B5D9-B975-4FFC-BE15-7C9EEDE95D0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FOG:Desktop Folder:Misc Word:PwrPt:PowerPt.BW1</Template>
  <TotalTime>6119</TotalTime>
  <Pages>8</Pages>
  <Words>2555</Words>
  <Application>Microsoft Office PowerPoint</Application>
  <PresentationFormat>Presentazione su schermo (4:3)</PresentationFormat>
  <Paragraphs>402</Paragraphs>
  <Slides>35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4" baseType="lpstr">
      <vt:lpstr>Arial</vt:lpstr>
      <vt:lpstr>Book Antiqua</vt:lpstr>
      <vt:lpstr>Cambria Math</vt:lpstr>
      <vt:lpstr>Helvetica</vt:lpstr>
      <vt:lpstr>Symbol</vt:lpstr>
      <vt:lpstr>Times</vt:lpstr>
      <vt:lpstr>Times New Roman</vt:lpstr>
      <vt:lpstr>untitled 5</vt:lpstr>
      <vt:lpstr>Equazione</vt:lpstr>
      <vt:lpstr>LE PROPRIETA’ COLLIGATIVE </vt:lpstr>
      <vt:lpstr>Proprietà colligative</vt:lpstr>
      <vt:lpstr>Presentazione standard di PowerPoint</vt:lpstr>
      <vt:lpstr>Presentazione standard di PowerPoint</vt:lpstr>
      <vt:lpstr>Presentazione standard di PowerPoint</vt:lpstr>
      <vt:lpstr>Deviazioni dalla legge di Raoult</vt:lpstr>
      <vt:lpstr>Soluzioni non-ideali di componenti volatili</vt:lpstr>
      <vt:lpstr>Presentazione standard di PowerPoint</vt:lpstr>
      <vt:lpstr>La fase vapore di una soluzione benzene/toluene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Conseguenze sul diagramma delle fasi PT</vt:lpstr>
      <vt:lpstr>Legge dell’innalzamento ebullioscopico</vt:lpstr>
      <vt:lpstr>Legge dell’innalzamento ebullioscopico</vt:lpstr>
      <vt:lpstr>La cost. di innalzamento ebullioscopico Kb </vt:lpstr>
      <vt:lpstr>Legge dell’abbassamento crioscopico</vt:lpstr>
      <vt:lpstr>La cost. di abbassamento crioscopico Kf</vt:lpstr>
      <vt:lpstr>Abbassamento crioscopico: interpretazione</vt:lpstr>
      <vt:lpstr>Massa molare da misure di  crioscopia / ebullioscopia</vt:lpstr>
      <vt:lpstr>La cost. di abbassamento crioscopico Kf</vt:lpstr>
      <vt:lpstr>Presentazione standard di PowerPoint</vt:lpstr>
      <vt:lpstr>Presentazione standard di PowerPoint</vt:lpstr>
      <vt:lpstr>Soluti non volatili: l’osmosi</vt:lpstr>
      <vt:lpstr>Membrane semipermeabili</vt:lpstr>
      <vt:lpstr>Membrane semipermeabili</vt:lpstr>
      <vt:lpstr>Valori delle IMF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Proprietà colligative</dc:title>
  <dc:creator>Vittadini</dc:creator>
  <cp:keywords/>
  <dc:description/>
  <cp:lastModifiedBy>Andrea Vittadini</cp:lastModifiedBy>
  <cp:revision>287</cp:revision>
  <cp:lastPrinted>1999-11-25T00:04:34Z</cp:lastPrinted>
  <dcterms:created xsi:type="dcterms:W3CDTF">1998-11-11T02:12:10Z</dcterms:created>
  <dcterms:modified xsi:type="dcterms:W3CDTF">2020-11-23T11:06:53Z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