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40ED5-0097-4D59-A72E-4F0051D84FE1}" type="datetimeFigureOut">
              <a:rPr lang="it-IT" smtClean="0"/>
              <a:t>21/12/2020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9F0E-4379-4A67-9DA1-42163B566D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89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40ED5-0097-4D59-A72E-4F0051D84FE1}" type="datetimeFigureOut">
              <a:rPr lang="it-IT" smtClean="0"/>
              <a:t>21/12/2020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C9F0E-4379-4A67-9DA1-42163B566D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961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smtClean="0">
                <a:solidFill>
                  <a:srgbClr val="500093"/>
                </a:solidFill>
                <a:latin typeface="Arial" charset="0"/>
              </a:rPr>
              <a:t>Celle voltaiche (pile)</a:t>
            </a:r>
            <a:br>
              <a:rPr lang="en-US" sz="4000" smtClean="0">
                <a:solidFill>
                  <a:srgbClr val="500093"/>
                </a:solidFill>
                <a:latin typeface="Arial" charset="0"/>
              </a:rPr>
            </a:br>
            <a:r>
              <a:rPr lang="en-US" sz="3600" b="0" smtClean="0">
                <a:solidFill>
                  <a:srgbClr val="500093"/>
                </a:solidFill>
                <a:effectLst/>
                <a:latin typeface="Arial" charset="0"/>
              </a:rPr>
              <a:t> </a:t>
            </a:r>
            <a:r>
              <a:rPr lang="en-US" sz="2000" b="0" smtClean="0">
                <a:effectLst/>
                <a:latin typeface="Arial" charset="0"/>
              </a:rPr>
              <a:t>Come si genera una differenza di potenziale</a:t>
            </a:r>
            <a:endParaRPr lang="en-US" sz="2400" b="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819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89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4000" smtClean="0">
                <a:solidFill>
                  <a:srgbClr val="3333CC"/>
                </a:solidFill>
              </a:rPr>
              <a:t>Condizioni standard</a:t>
            </a:r>
            <a:endParaRPr lang="it-IT" sz="4000" dirty="0" smtClean="0">
              <a:solidFill>
                <a:srgbClr val="E07C04"/>
              </a:solidFill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82734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69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89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latin typeface="Arial" charset="0"/>
              </a:rPr>
              <a:t>Lavoro e processi elettrodici</a:t>
            </a:r>
            <a:endParaRPr lang="en-US" sz="3200" dirty="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47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latin typeface="Arial" charset="0"/>
              </a:rPr>
              <a:t>Potenziale della pila e processi elettrodici</a:t>
            </a:r>
            <a:endParaRPr lang="en-US" sz="3200" dirty="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33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latin typeface="Arial" charset="0"/>
              </a:rPr>
              <a:t>Potenziali elettrodici e di pila</a:t>
            </a:r>
            <a:endParaRPr lang="en-US" sz="3200" dirty="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7903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latin typeface="Arial" charset="0"/>
              </a:rPr>
              <a:t>Potenziali elettrodici standard</a:t>
            </a:r>
            <a:endParaRPr lang="en-US" sz="360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93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>
                <a:latin typeface="Arial" charset="0"/>
              </a:rPr>
              <a:t>Potenziali elettrodici standard </a:t>
            </a:r>
            <a:r>
              <a:rPr lang="en-US" sz="3200" i="1" smtClean="0">
                <a:latin typeface="Arial" charset="0"/>
              </a:rPr>
              <a:t>assoluti</a:t>
            </a:r>
            <a:r>
              <a:rPr lang="en-US" sz="3200" smtClean="0">
                <a:latin typeface="Arial" charset="0"/>
              </a:rPr>
              <a:t> </a:t>
            </a:r>
            <a:endParaRPr lang="it-IT" sz="3200" dirty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38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latin typeface="Arial" charset="0"/>
              </a:rPr>
              <a:t>Potenziali elettrodici standard assoluti</a:t>
            </a:r>
            <a:endParaRPr lang="en-US" sz="3200" dirty="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6320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smtClean="0">
                <a:latin typeface="Arial" charset="0"/>
              </a:rPr>
              <a:t>Processi chimici, calore, lavoro.</a:t>
            </a:r>
            <a:r>
              <a:rPr lang="en-US" sz="4000" smtClean="0"/>
              <a:t> </a:t>
            </a:r>
            <a:endParaRPr lang="en-US" sz="4000" smtClean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2296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latin typeface="Arial" charset="0"/>
              </a:rPr>
              <a:t>Potenziali di riduzione standard </a:t>
            </a:r>
            <a:r>
              <a:rPr lang="en-US" sz="3200" i="1" smtClean="0">
                <a:latin typeface="Arial" charset="0"/>
              </a:rPr>
              <a:t>relativi</a:t>
            </a:r>
            <a:endParaRPr lang="en-US" sz="3600" i="1" dirty="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8892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charset="0"/>
              </a:rPr>
              <a:t>Potenziali di riduzione standard relativi</a:t>
            </a:r>
            <a:endParaRPr lang="en-US" sz="3200" dirty="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230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charset="0"/>
              </a:rPr>
              <a:t>Elettrodo di riferimento SHE</a:t>
            </a:r>
            <a:endParaRPr lang="en-US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16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charset="0"/>
              </a:rPr>
              <a:t>Potenziale di riduzione standard </a:t>
            </a:r>
            <a:r>
              <a:rPr lang="en-US" i="1" smtClean="0">
                <a:latin typeface="Arial" charset="0"/>
              </a:rPr>
              <a:t>vs</a:t>
            </a:r>
            <a:r>
              <a:rPr lang="en-US" smtClean="0">
                <a:latin typeface="Arial" charset="0"/>
              </a:rPr>
              <a:t> SHE</a:t>
            </a:r>
            <a:endParaRPr lang="en-US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93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charset="0"/>
              </a:rPr>
              <a:t>Potenziali di riduzione relativi</a:t>
            </a:r>
            <a:endParaRPr lang="en-US" sz="3200" dirty="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1186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charset="0"/>
              </a:rPr>
              <a:t>Potenziale di riduzione standard vs SHE</a:t>
            </a:r>
            <a:endParaRPr lang="en-US" sz="3200" dirty="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8204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charset="0"/>
              </a:rPr>
              <a:t>Determinazione di altri potenziali di riduzione</a:t>
            </a:r>
            <a:endParaRPr lang="en-US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53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9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latin typeface="Arial" charset="0"/>
              </a:rPr>
              <a:t>Esempio:  Argento e Rame</a:t>
            </a:r>
            <a:endParaRPr lang="it-IT" sz="320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44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66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smtClean="0">
                <a:latin typeface="Arial" charset="0"/>
              </a:rPr>
              <a:t>Processo redox diretto</a:t>
            </a:r>
            <a:r>
              <a:rPr lang="en-US" sz="4000" smtClean="0"/>
              <a:t> </a:t>
            </a:r>
            <a:endParaRPr lang="en-US" sz="4000" smtClean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1964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420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101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476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232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273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i="1" smtClean="0">
                <a:latin typeface="Arial" charset="0"/>
              </a:rPr>
              <a:t>E</a:t>
            </a:r>
            <a:r>
              <a:rPr lang="en-US" sz="3200" baseline="-25000" smtClean="0">
                <a:latin typeface="Arial" charset="0"/>
              </a:rPr>
              <a:t>pila</a:t>
            </a:r>
            <a:r>
              <a:rPr lang="en-US" sz="3200" smtClean="0">
                <a:latin typeface="Arial" charset="0"/>
              </a:rPr>
              <a:t>  e  concentrazioni</a:t>
            </a:r>
            <a:endParaRPr lang="en-US" sz="320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34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i="1" smtClean="0">
                <a:latin typeface="Arial" charset="0"/>
              </a:rPr>
              <a:t>E°</a:t>
            </a:r>
            <a:r>
              <a:rPr lang="en-US" sz="3200" baseline="-25000" smtClean="0">
                <a:latin typeface="Arial" charset="0"/>
              </a:rPr>
              <a:t>pila</a:t>
            </a:r>
            <a:r>
              <a:rPr lang="en-US" sz="3200" smtClean="0">
                <a:latin typeface="Arial" charset="0"/>
              </a:rPr>
              <a:t>, </a:t>
            </a:r>
            <a:r>
              <a:rPr lang="el-GR" sz="3200" smtClean="0">
                <a:latin typeface="Arial" charset="0"/>
                <a:cs typeface="Arial" charset="0"/>
              </a:rPr>
              <a:t>Δ</a:t>
            </a:r>
            <a:r>
              <a:rPr lang="it-IT" sz="3200" i="1" smtClean="0">
                <a:latin typeface="Arial" charset="0"/>
                <a:cs typeface="Arial" charset="0"/>
              </a:rPr>
              <a:t>G°</a:t>
            </a:r>
            <a:r>
              <a:rPr lang="it-IT" sz="3200" smtClean="0">
                <a:latin typeface="Arial" charset="0"/>
                <a:cs typeface="Arial" charset="0"/>
              </a:rPr>
              <a:t>  e </a:t>
            </a:r>
            <a:r>
              <a:rPr lang="it-IT" sz="3200" i="1" smtClean="0">
                <a:latin typeface="Arial" charset="0"/>
                <a:cs typeface="Arial" charset="0"/>
              </a:rPr>
              <a:t>K</a:t>
            </a:r>
            <a:r>
              <a:rPr lang="it-IT" sz="3200" baseline="-25000" smtClean="0">
                <a:latin typeface="Arial" charset="0"/>
                <a:cs typeface="Arial" charset="0"/>
              </a:rPr>
              <a:t>eq</a:t>
            </a:r>
            <a:endParaRPr lang="el-GR" sz="3200" baseline="-25000" dirty="0" smtClean="0">
              <a:latin typeface="Arial" charset="0"/>
              <a:cs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00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i="1" smtClean="0">
                <a:latin typeface="Arial" charset="0"/>
              </a:rPr>
              <a:t>E°</a:t>
            </a:r>
            <a:r>
              <a:rPr lang="en-US" sz="3200" baseline="-25000" smtClean="0">
                <a:latin typeface="Arial" charset="0"/>
              </a:rPr>
              <a:t>pila</a:t>
            </a:r>
            <a:r>
              <a:rPr lang="en-US" sz="3200" smtClean="0">
                <a:latin typeface="Arial" charset="0"/>
              </a:rPr>
              <a:t>, </a:t>
            </a:r>
            <a:r>
              <a:rPr lang="el-GR" sz="3200" smtClean="0">
                <a:latin typeface="Arial" charset="0"/>
                <a:cs typeface="Arial" charset="0"/>
              </a:rPr>
              <a:t>Δ</a:t>
            </a:r>
            <a:r>
              <a:rPr lang="it-IT" sz="3200" i="1" smtClean="0">
                <a:latin typeface="Arial" charset="0"/>
                <a:cs typeface="Arial" charset="0"/>
              </a:rPr>
              <a:t>G°</a:t>
            </a:r>
            <a:r>
              <a:rPr lang="it-IT" sz="3200" smtClean="0">
                <a:latin typeface="Arial" charset="0"/>
                <a:cs typeface="Arial" charset="0"/>
              </a:rPr>
              <a:t>  e </a:t>
            </a:r>
            <a:r>
              <a:rPr lang="it-IT" sz="3200" i="1" smtClean="0">
                <a:latin typeface="Arial" charset="0"/>
                <a:cs typeface="Arial" charset="0"/>
              </a:rPr>
              <a:t>K</a:t>
            </a:r>
            <a:r>
              <a:rPr lang="it-IT" sz="3200" baseline="-25000" smtClean="0">
                <a:latin typeface="Arial" charset="0"/>
                <a:cs typeface="Arial" charset="0"/>
              </a:rPr>
              <a:t>eq</a:t>
            </a:r>
            <a:endParaRPr lang="el-GR" sz="3200" baseline="-25000" dirty="0" smtClean="0">
              <a:latin typeface="Arial" charset="0"/>
              <a:cs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082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i="1" smtClean="0">
                <a:latin typeface="Arial" charset="0"/>
              </a:rPr>
              <a:t>E</a:t>
            </a:r>
            <a:r>
              <a:rPr lang="en-US" sz="3200" baseline="-25000" smtClean="0">
                <a:latin typeface="Arial" charset="0"/>
              </a:rPr>
              <a:t>pila</a:t>
            </a:r>
            <a:r>
              <a:rPr lang="en-US" sz="3200" smtClean="0">
                <a:latin typeface="Arial" charset="0"/>
              </a:rPr>
              <a:t>, </a:t>
            </a:r>
            <a:r>
              <a:rPr lang="el-GR" sz="3200" smtClean="0">
                <a:latin typeface="Arial" charset="0"/>
                <a:cs typeface="Arial" charset="0"/>
              </a:rPr>
              <a:t>Δ</a:t>
            </a:r>
            <a:r>
              <a:rPr lang="it-IT" sz="3200" i="1" smtClean="0">
                <a:latin typeface="Arial" charset="0"/>
                <a:cs typeface="Arial" charset="0"/>
              </a:rPr>
              <a:t>G</a:t>
            </a:r>
            <a:r>
              <a:rPr lang="it-IT" sz="3200" smtClean="0">
                <a:latin typeface="Arial" charset="0"/>
                <a:cs typeface="Arial" charset="0"/>
              </a:rPr>
              <a:t>  e </a:t>
            </a:r>
            <a:r>
              <a:rPr lang="it-IT" sz="3200" i="1" smtClean="0">
                <a:latin typeface="Arial" charset="0"/>
                <a:cs typeface="Arial" charset="0"/>
              </a:rPr>
              <a:t>Q</a:t>
            </a:r>
            <a:endParaRPr lang="el-GR" sz="3200" baseline="-25000" dirty="0" smtClean="0">
              <a:latin typeface="Arial" charset="0"/>
              <a:cs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88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charset="0"/>
              </a:rPr>
              <a:t>Zn(s) | Zn</a:t>
            </a:r>
            <a:r>
              <a:rPr lang="en-US" baseline="30000" smtClean="0">
                <a:latin typeface="Arial" charset="0"/>
              </a:rPr>
              <a:t>2+</a:t>
            </a:r>
            <a:r>
              <a:rPr lang="en-US" sz="2400" smtClean="0">
                <a:latin typeface="Arial" charset="0"/>
              </a:rPr>
              <a:t>(</a:t>
            </a:r>
            <a:r>
              <a:rPr lang="en-US" sz="2400" smtClean="0">
                <a:solidFill>
                  <a:srgbClr val="F35B1B"/>
                </a:solidFill>
                <a:latin typeface="Arial" charset="0"/>
              </a:rPr>
              <a:t>x</a:t>
            </a:r>
            <a:r>
              <a:rPr lang="en-US" sz="2400" smtClean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400" smtClean="0">
                <a:latin typeface="Arial" charset="0"/>
              </a:rPr>
              <a:t>M) </a:t>
            </a:r>
            <a:r>
              <a:rPr lang="en-US" smtClean="0">
                <a:latin typeface="Arial" charset="0"/>
              </a:rPr>
              <a:t>|| Cu</a:t>
            </a:r>
            <a:r>
              <a:rPr lang="en-US" baseline="30000" smtClean="0">
                <a:latin typeface="Arial" charset="0"/>
              </a:rPr>
              <a:t>2+</a:t>
            </a:r>
            <a:r>
              <a:rPr lang="en-US" sz="2400" smtClean="0">
                <a:latin typeface="Arial" charset="0"/>
              </a:rPr>
              <a:t>(</a:t>
            </a:r>
            <a:r>
              <a:rPr lang="en-US" sz="2400" smtClean="0">
                <a:solidFill>
                  <a:srgbClr val="F35B1B"/>
                </a:solidFill>
                <a:latin typeface="Arial" charset="0"/>
              </a:rPr>
              <a:t>y</a:t>
            </a:r>
            <a:r>
              <a:rPr lang="en-US" sz="2400" smtClean="0">
                <a:latin typeface="Arial" charset="0"/>
              </a:rPr>
              <a:t> M) </a:t>
            </a:r>
            <a:r>
              <a:rPr lang="en-US" smtClean="0">
                <a:latin typeface="Arial" charset="0"/>
              </a:rPr>
              <a:t>| Cu(s)</a:t>
            </a:r>
            <a:endParaRPr lang="el-GR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77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solidFill>
                  <a:srgbClr val="790015"/>
                </a:solidFill>
                <a:latin typeface="Arial" charset="0"/>
              </a:rPr>
              <a:t>Celle voltaiche (pile)</a:t>
            </a:r>
            <a:endParaRPr lang="en-US" sz="3200" smtClean="0">
              <a:solidFill>
                <a:srgbClr val="790015"/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5315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latin typeface="Arial" charset="0"/>
              </a:rPr>
              <a:t>Pila</a:t>
            </a:r>
            <a:r>
              <a:rPr lang="en-US" sz="3200" i="1" smtClean="0">
                <a:latin typeface="Arial" charset="0"/>
              </a:rPr>
              <a:t> </a:t>
            </a:r>
            <a:r>
              <a:rPr lang="en-US" sz="3200" smtClean="0">
                <a:latin typeface="Arial" charset="0"/>
              </a:rPr>
              <a:t>a concentrazione</a:t>
            </a:r>
            <a:endParaRPr lang="en-US" sz="320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975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228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826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966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390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174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162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162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744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33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smtClean="0">
                <a:solidFill>
                  <a:srgbClr val="790015"/>
                </a:solidFill>
                <a:latin typeface="Arial" charset="0"/>
              </a:rPr>
              <a:t>Il ponte salino</a:t>
            </a:r>
            <a:endParaRPr lang="en-US" sz="3600" smtClean="0">
              <a:solidFill>
                <a:srgbClr val="790015"/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98809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313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58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937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686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943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868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298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35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76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26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smtClean="0">
                <a:latin typeface="Arial" charset="0"/>
              </a:rPr>
              <a:t>La pila (cella) voltaica completa</a:t>
            </a:r>
            <a:endParaRPr lang="en-US" sz="3600" dirty="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30412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954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072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z="3200" smtClean="0">
                <a:latin typeface="Arial" charset="0"/>
              </a:rPr>
              <a:t>Aspetti quantitativi dell’elettrolisi</a:t>
            </a:r>
            <a:endParaRPr lang="it-IT" sz="3200" dirty="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15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z="3200" smtClean="0">
                <a:latin typeface="Arial" charset="0"/>
                <a:cs typeface="Arial" charset="0"/>
              </a:rPr>
              <a:t>Reazioni chimiche e elettrochimiche</a:t>
            </a:r>
            <a:endParaRPr lang="el-GR" sz="3200" dirty="0" smtClean="0">
              <a:latin typeface="Arial" charset="0"/>
              <a:cs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380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smtClean="0">
                <a:solidFill>
                  <a:srgbClr val="790015"/>
                </a:solidFill>
                <a:latin typeface="Arial" charset="0"/>
              </a:rPr>
              <a:t>Celle a combustibile</a:t>
            </a:r>
            <a:endParaRPr lang="it-IT" sz="4000" smtClean="0">
              <a:solidFill>
                <a:srgbClr val="790015"/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644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charset="0"/>
              </a:rPr>
              <a:t>Corrosione</a:t>
            </a:r>
            <a:endParaRPr lang="en-US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38847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charset="0"/>
              </a:rPr>
              <a:t>Condizioni per la corrosione</a:t>
            </a:r>
            <a:endParaRPr lang="en-US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64086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mtClean="0">
                <a:latin typeface="Arial" charset="0"/>
              </a:rPr>
              <a:t>Effetto “elettrodo indifferente”</a:t>
            </a:r>
            <a:endParaRPr lang="it-IT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042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mtClean="0">
                <a:latin typeface="Arial" charset="0"/>
              </a:rPr>
              <a:t>Anodi sacrificali</a:t>
            </a:r>
            <a:endParaRPr lang="it-IT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458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>
                <a:effectLst/>
                <a:latin typeface="Arial" panose="020B0604020202020204" pitchFamily="34" charset="0"/>
              </a:rPr>
              <a:t>Esercizio 1</a:t>
            </a:r>
            <a:endParaRPr lang="it-IT" altLang="it-IT" smtClean="0">
              <a:effectLst/>
              <a:latin typeface="Arial" panose="020B0604020202020204" pitchFamily="34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74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smtClean="0">
                <a:latin typeface="Arial" charset="0"/>
              </a:rPr>
              <a:t>La pila (cella) voltaica completa</a:t>
            </a:r>
            <a:endParaRPr lang="en-US" sz="3600" dirty="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60640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>
                <a:effectLst/>
                <a:latin typeface="Arial" panose="020B0604020202020204" pitchFamily="34" charset="0"/>
              </a:rPr>
              <a:t>Esercizio 2</a:t>
            </a:r>
            <a:endParaRPr lang="it-IT" altLang="it-IT" smtClean="0">
              <a:effectLst/>
              <a:latin typeface="Arial" panose="020B0604020202020204" pitchFamily="34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218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>
                <a:effectLst/>
                <a:latin typeface="Arial" panose="020B0604020202020204" pitchFamily="34" charset="0"/>
              </a:rPr>
              <a:t>Esercizio 3</a:t>
            </a:r>
            <a:endParaRPr lang="it-IT" altLang="it-IT" smtClean="0">
              <a:effectLst/>
              <a:latin typeface="Arial" panose="020B0604020202020204" pitchFamily="34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44901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mtClean="0">
                <a:latin typeface="Arial" charset="0"/>
              </a:rPr>
              <a:t>Esercizio 4</a:t>
            </a:r>
            <a:endParaRPr lang="it-IT" dirty="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34356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mtClean="0">
                <a:latin typeface="Arial" charset="0"/>
              </a:rPr>
              <a:t>Esercizio 5</a:t>
            </a:r>
            <a:endParaRPr lang="it-IT" dirty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0469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smtClean="0">
                <a:latin typeface="Arial" charset="0"/>
              </a:rPr>
              <a:t>La pila completa</a:t>
            </a:r>
            <a:endParaRPr lang="en-US" sz="360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9826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365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0C3EBB178B39C499A64DDEF59A04714" ma:contentTypeVersion="13" ma:contentTypeDescription="Creare un nuovo documento." ma:contentTypeScope="" ma:versionID="7b9b276e639e7e2504ae0fb335743334">
  <xsd:schema xmlns:xsd="http://www.w3.org/2001/XMLSchema" xmlns:xs="http://www.w3.org/2001/XMLSchema" xmlns:p="http://schemas.microsoft.com/office/2006/metadata/properties" xmlns:ns3="54fbe17c-0dff-48d5-9b1b-d9b5e83dd193" xmlns:ns4="c7cde783-bc8c-47d0-b545-f9f7fe4f58a5" targetNamespace="http://schemas.microsoft.com/office/2006/metadata/properties" ma:root="true" ma:fieldsID="a164b6e819d9c03cebabdc32d58cab12" ns3:_="" ns4:_="">
    <xsd:import namespace="54fbe17c-0dff-48d5-9b1b-d9b5e83dd193"/>
    <xsd:import namespace="c7cde783-bc8c-47d0-b545-f9f7fe4f58a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fbe17c-0dff-48d5-9b1b-d9b5e83dd1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cde783-bc8c-47d0-b545-f9f7fe4f58a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40240EE-F5FA-4F12-9911-0E95255B2B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fbe17c-0dff-48d5-9b1b-d9b5e83dd193"/>
    <ds:schemaRef ds:uri="c7cde783-bc8c-47d0-b545-f9f7fe4f58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493A304-6535-4100-8652-9ECE97A4B8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974742-15CC-4E5B-AEA6-A7C92DC8105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54fbe17c-0dff-48d5-9b1b-d9b5e83dd193"/>
    <ds:schemaRef ds:uri="http://purl.org/dc/elements/1.1/"/>
    <ds:schemaRef ds:uri="http://schemas.microsoft.com/office/2006/metadata/properties"/>
    <ds:schemaRef ds:uri="c7cde783-bc8c-47d0-b545-f9f7fe4f58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</Words>
  <Application>Microsoft Office PowerPoint</Application>
  <PresentationFormat>Presentazione su schermo (4:3)</PresentationFormat>
  <Paragraphs>41</Paragraphs>
  <Slides>73</Slides>
  <Notes>0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73</vt:i4>
      </vt:variant>
    </vt:vector>
  </HeadingPairs>
  <TitlesOfParts>
    <vt:vector size="77" baseType="lpstr">
      <vt:lpstr>Arial</vt:lpstr>
      <vt:lpstr>Calibri</vt:lpstr>
      <vt:lpstr>Calibri Light</vt:lpstr>
      <vt:lpstr>Tema di Office</vt:lpstr>
      <vt:lpstr>Celle voltaiche (pile)  Come si genera una differenza di potenziale</vt:lpstr>
      <vt:lpstr>Processi chimici, calore, lavoro. </vt:lpstr>
      <vt:lpstr>Processo redox diretto </vt:lpstr>
      <vt:lpstr>Celle voltaiche (pile)</vt:lpstr>
      <vt:lpstr>Il ponte salino</vt:lpstr>
      <vt:lpstr>La pila (cella) voltaica completa</vt:lpstr>
      <vt:lpstr>La pila (cella) voltaica completa</vt:lpstr>
      <vt:lpstr>La pila completa</vt:lpstr>
      <vt:lpstr>Presentazione standard di PowerPoint</vt:lpstr>
      <vt:lpstr>Presentazione standard di PowerPoint</vt:lpstr>
      <vt:lpstr>Condizioni standard</vt:lpstr>
      <vt:lpstr>Presentazione standard di PowerPoint</vt:lpstr>
      <vt:lpstr>Presentazione standard di PowerPoint</vt:lpstr>
      <vt:lpstr>Lavoro e processi elettrodici</vt:lpstr>
      <vt:lpstr>Potenziale della pila e processi elettrodici</vt:lpstr>
      <vt:lpstr>Potenziali elettrodici e di pila</vt:lpstr>
      <vt:lpstr>Potenziali elettrodici standard</vt:lpstr>
      <vt:lpstr>Potenziali elettrodici standard assoluti </vt:lpstr>
      <vt:lpstr>Potenziali elettrodici standard assoluti</vt:lpstr>
      <vt:lpstr>Potenziali di riduzione standard relativi</vt:lpstr>
      <vt:lpstr>Potenziali di riduzione standard relativi</vt:lpstr>
      <vt:lpstr>Elettrodo di riferimento SHE</vt:lpstr>
      <vt:lpstr>Potenziale di riduzione standard vs SHE</vt:lpstr>
      <vt:lpstr>Potenziali di riduzione relativi</vt:lpstr>
      <vt:lpstr>Potenziale di riduzione standard vs SHE</vt:lpstr>
      <vt:lpstr>Determinazione di altri potenziali di riduzione</vt:lpstr>
      <vt:lpstr>Presentazione standard di PowerPoint</vt:lpstr>
      <vt:lpstr>Esempio:  Argento e Rame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Epila  e  concentrazioni</vt:lpstr>
      <vt:lpstr>E°pila, ΔG°  e Keq</vt:lpstr>
      <vt:lpstr>E°pila, ΔG°  e Keq</vt:lpstr>
      <vt:lpstr>Epila, ΔG  e Q</vt:lpstr>
      <vt:lpstr>Zn(s) | Zn2+(x M) || Cu2+(y M) | Cu(s)</vt:lpstr>
      <vt:lpstr>Pila a concentrazione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Aspetti quantitativi dell’elettrolisi</vt:lpstr>
      <vt:lpstr>Reazioni chimiche e elettrochimiche</vt:lpstr>
      <vt:lpstr>Celle a combustibile</vt:lpstr>
      <vt:lpstr>Corrosione</vt:lpstr>
      <vt:lpstr>Condizioni per la corrosione</vt:lpstr>
      <vt:lpstr>Effetto “elettrodo indifferente”</vt:lpstr>
      <vt:lpstr>Anodi sacrificali</vt:lpstr>
      <vt:lpstr>Esercizio 1</vt:lpstr>
      <vt:lpstr>Esercizio 2</vt:lpstr>
      <vt:lpstr>Esercizio 3</vt:lpstr>
      <vt:lpstr>Esercizio 4</vt:lpstr>
      <vt:lpstr>Esercizio 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Celle voltaiche (pile)  Come si genera una differenza di potenziale</dc:title>
  <dc:creator>Andrea Vittadini</dc:creator>
  <cp:lastModifiedBy>Andrea Vittadini</cp:lastModifiedBy>
  <cp:revision>1</cp:revision>
  <dcterms:created xsi:type="dcterms:W3CDTF">2020-12-21T12:22:38Z</dcterms:created>
  <dcterms:modified xsi:type="dcterms:W3CDTF">2020-12-21T12:22:39Z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0x01010080C3EBB178B39C499A64DDEF59A04714</vt:lpwstr>
  </property>
</Properties>
</file>