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0" r:id="rId6"/>
    <p:sldId id="257" r:id="rId7"/>
    <p:sldId id="259" r:id="rId8"/>
    <p:sldId id="286" r:id="rId9"/>
    <p:sldId id="289" r:id="rId10"/>
    <p:sldId id="288" r:id="rId11"/>
    <p:sldId id="292" r:id="rId12"/>
    <p:sldId id="263" r:id="rId13"/>
    <p:sldId id="265" r:id="rId14"/>
    <p:sldId id="264" r:id="rId15"/>
    <p:sldId id="280" r:id="rId16"/>
    <p:sldId id="266" r:id="rId17"/>
    <p:sldId id="267" r:id="rId18"/>
    <p:sldId id="268" r:id="rId19"/>
    <p:sldId id="287" r:id="rId20"/>
    <p:sldId id="290" r:id="rId21"/>
    <p:sldId id="291" r:id="rId22"/>
    <p:sldId id="285" r:id="rId23"/>
    <p:sldId id="261" r:id="rId24"/>
  </p:sldIdLst>
  <p:sldSz cx="9144000" cy="6858000" type="screen4x3"/>
  <p:notesSz cx="6669088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718F6"/>
    <a:srgbClr val="5B0547"/>
    <a:srgbClr val="FF0000"/>
    <a:srgbClr val="FFCCCC"/>
    <a:srgbClr val="CCFFFF"/>
    <a:srgbClr val="0F631D"/>
    <a:srgbClr val="2C058D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3" autoAdjust="0"/>
    <p:restoredTop sz="94654" autoAdjust="0"/>
  </p:normalViewPr>
  <p:slideViewPr>
    <p:cSldViewPr>
      <p:cViewPr varScale="1">
        <p:scale>
          <a:sx n="78" d="100"/>
          <a:sy n="78" d="100"/>
        </p:scale>
        <p:origin x="5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6" tIns="46453" rIns="94566" bIns="46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14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08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50" y="19050"/>
            <a:ext cx="2266950" cy="31051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19050"/>
            <a:ext cx="6648450" cy="31051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24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36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923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933450"/>
            <a:ext cx="4457700" cy="2190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933450"/>
            <a:ext cx="4457700" cy="2190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7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5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5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17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7788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0591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9050"/>
            <a:ext cx="7772400" cy="66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33450"/>
            <a:ext cx="90678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13500"/>
            <a:ext cx="9131300" cy="444500"/>
          </a:xfrm>
          <a:prstGeom prst="rect">
            <a:avLst/>
          </a:prstGeom>
          <a:solidFill>
            <a:srgbClr val="E9F5E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0" y="957263"/>
            <a:ext cx="9132888" cy="5654675"/>
            <a:chOff x="0" y="603"/>
            <a:chExt cx="5753" cy="3562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821" y="603"/>
              <a:ext cx="3034" cy="2878"/>
              <a:chOff x="1821" y="603"/>
              <a:chExt cx="3034" cy="2878"/>
            </a:xfrm>
          </p:grpSpPr>
          <p:grpSp>
            <p:nvGrpSpPr>
              <p:cNvPr id="1033" name="Group 11"/>
              <p:cNvGrpSpPr>
                <a:grpSpLocks/>
              </p:cNvGrpSpPr>
              <p:nvPr/>
            </p:nvGrpSpPr>
            <p:grpSpPr bwMode="auto">
              <a:xfrm>
                <a:off x="2210" y="603"/>
                <a:ext cx="2645" cy="2500"/>
                <a:chOff x="2210" y="603"/>
                <a:chExt cx="2645" cy="2500"/>
              </a:xfrm>
            </p:grpSpPr>
            <p:sp>
              <p:nvSpPr>
                <p:cNvPr id="1035" name="Freeform 5"/>
                <p:cNvSpPr>
                  <a:spLocks/>
                </p:cNvSpPr>
                <p:nvPr/>
              </p:nvSpPr>
              <p:spPr bwMode="auto">
                <a:xfrm>
                  <a:off x="2210" y="606"/>
                  <a:ext cx="1388" cy="1117"/>
                </a:xfrm>
                <a:custGeom>
                  <a:avLst/>
                  <a:gdLst>
                    <a:gd name="T0" fmla="*/ 912 w 1388"/>
                    <a:gd name="T1" fmla="*/ 890 h 1117"/>
                    <a:gd name="T2" fmla="*/ 1031 w 1388"/>
                    <a:gd name="T3" fmla="*/ 703 h 1117"/>
                    <a:gd name="T4" fmla="*/ 1090 w 1388"/>
                    <a:gd name="T5" fmla="*/ 703 h 1117"/>
                    <a:gd name="T6" fmla="*/ 1061 w 1388"/>
                    <a:gd name="T7" fmla="*/ 858 h 1117"/>
                    <a:gd name="T8" fmla="*/ 1119 w 1388"/>
                    <a:gd name="T9" fmla="*/ 813 h 1117"/>
                    <a:gd name="T10" fmla="*/ 1145 w 1388"/>
                    <a:gd name="T11" fmla="*/ 761 h 1117"/>
                    <a:gd name="T12" fmla="*/ 1175 w 1388"/>
                    <a:gd name="T13" fmla="*/ 717 h 1117"/>
                    <a:gd name="T14" fmla="*/ 1278 w 1388"/>
                    <a:gd name="T15" fmla="*/ 769 h 1117"/>
                    <a:gd name="T16" fmla="*/ 1298 w 1388"/>
                    <a:gd name="T17" fmla="*/ 678 h 1117"/>
                    <a:gd name="T18" fmla="*/ 1209 w 1388"/>
                    <a:gd name="T19" fmla="*/ 634 h 1117"/>
                    <a:gd name="T20" fmla="*/ 1134 w 1388"/>
                    <a:gd name="T21" fmla="*/ 607 h 1117"/>
                    <a:gd name="T22" fmla="*/ 1164 w 1388"/>
                    <a:gd name="T23" fmla="*/ 511 h 1117"/>
                    <a:gd name="T24" fmla="*/ 1145 w 1388"/>
                    <a:gd name="T25" fmla="*/ 445 h 1117"/>
                    <a:gd name="T26" fmla="*/ 1387 w 1388"/>
                    <a:gd name="T27" fmla="*/ 162 h 1117"/>
                    <a:gd name="T28" fmla="*/ 615 w 1388"/>
                    <a:gd name="T29" fmla="*/ 162 h 1117"/>
                    <a:gd name="T30" fmla="*/ 506 w 1388"/>
                    <a:gd name="T31" fmla="*/ 168 h 1117"/>
                    <a:gd name="T32" fmla="*/ 386 w 1388"/>
                    <a:gd name="T33" fmla="*/ 200 h 1117"/>
                    <a:gd name="T34" fmla="*/ 362 w 1388"/>
                    <a:gd name="T35" fmla="*/ 200 h 1117"/>
                    <a:gd name="T36" fmla="*/ 238 w 1388"/>
                    <a:gd name="T37" fmla="*/ 266 h 1117"/>
                    <a:gd name="T38" fmla="*/ 347 w 1388"/>
                    <a:gd name="T39" fmla="*/ 285 h 1117"/>
                    <a:gd name="T40" fmla="*/ 386 w 1388"/>
                    <a:gd name="T41" fmla="*/ 310 h 1117"/>
                    <a:gd name="T42" fmla="*/ 406 w 1388"/>
                    <a:gd name="T43" fmla="*/ 324 h 1117"/>
                    <a:gd name="T44" fmla="*/ 188 w 1388"/>
                    <a:gd name="T45" fmla="*/ 381 h 1117"/>
                    <a:gd name="T46" fmla="*/ 144 w 1388"/>
                    <a:gd name="T47" fmla="*/ 459 h 1117"/>
                    <a:gd name="T48" fmla="*/ 302 w 1388"/>
                    <a:gd name="T49" fmla="*/ 420 h 1117"/>
                    <a:gd name="T50" fmla="*/ 223 w 1388"/>
                    <a:gd name="T51" fmla="*/ 497 h 1117"/>
                    <a:gd name="T52" fmla="*/ 125 w 1388"/>
                    <a:gd name="T53" fmla="*/ 511 h 1117"/>
                    <a:gd name="T54" fmla="*/ 20 w 1388"/>
                    <a:gd name="T55" fmla="*/ 562 h 1117"/>
                    <a:gd name="T56" fmla="*/ 129 w 1388"/>
                    <a:gd name="T57" fmla="*/ 620 h 1117"/>
                    <a:gd name="T58" fmla="*/ 198 w 1388"/>
                    <a:gd name="T59" fmla="*/ 634 h 1117"/>
                    <a:gd name="T60" fmla="*/ 65 w 1388"/>
                    <a:gd name="T61" fmla="*/ 703 h 1117"/>
                    <a:gd name="T62" fmla="*/ 0 w 1388"/>
                    <a:gd name="T63" fmla="*/ 742 h 1117"/>
                    <a:gd name="T64" fmla="*/ 94 w 1388"/>
                    <a:gd name="T65" fmla="*/ 769 h 1117"/>
                    <a:gd name="T66" fmla="*/ 198 w 1388"/>
                    <a:gd name="T67" fmla="*/ 736 h 1117"/>
                    <a:gd name="T68" fmla="*/ 193 w 1388"/>
                    <a:gd name="T69" fmla="*/ 775 h 1117"/>
                    <a:gd name="T70" fmla="*/ 277 w 1388"/>
                    <a:gd name="T71" fmla="*/ 794 h 1117"/>
                    <a:gd name="T72" fmla="*/ 277 w 1388"/>
                    <a:gd name="T73" fmla="*/ 698 h 1117"/>
                    <a:gd name="T74" fmla="*/ 421 w 1388"/>
                    <a:gd name="T75" fmla="*/ 690 h 1117"/>
                    <a:gd name="T76" fmla="*/ 401 w 1388"/>
                    <a:gd name="T77" fmla="*/ 807 h 1117"/>
                    <a:gd name="T78" fmla="*/ 466 w 1388"/>
                    <a:gd name="T79" fmla="*/ 775 h 1117"/>
                    <a:gd name="T80" fmla="*/ 574 w 1388"/>
                    <a:gd name="T81" fmla="*/ 730 h 1117"/>
                    <a:gd name="T82" fmla="*/ 619 w 1388"/>
                    <a:gd name="T83" fmla="*/ 846 h 1117"/>
                    <a:gd name="T84" fmla="*/ 772 w 1388"/>
                    <a:gd name="T85" fmla="*/ 858 h 1117"/>
                    <a:gd name="T86" fmla="*/ 763 w 1388"/>
                    <a:gd name="T87" fmla="*/ 890 h 1117"/>
                    <a:gd name="T88" fmla="*/ 689 w 1388"/>
                    <a:gd name="T89" fmla="*/ 910 h 1117"/>
                    <a:gd name="T90" fmla="*/ 521 w 1388"/>
                    <a:gd name="T91" fmla="*/ 956 h 1117"/>
                    <a:gd name="T92" fmla="*/ 714 w 1388"/>
                    <a:gd name="T93" fmla="*/ 942 h 1117"/>
                    <a:gd name="T94" fmla="*/ 629 w 1388"/>
                    <a:gd name="T95" fmla="*/ 987 h 1117"/>
                    <a:gd name="T96" fmla="*/ 649 w 1388"/>
                    <a:gd name="T97" fmla="*/ 1006 h 1117"/>
                    <a:gd name="T98" fmla="*/ 763 w 1388"/>
                    <a:gd name="T99" fmla="*/ 1052 h 1117"/>
                    <a:gd name="T100" fmla="*/ 976 w 1388"/>
                    <a:gd name="T101" fmla="*/ 1066 h 1117"/>
                    <a:gd name="T102" fmla="*/ 852 w 1388"/>
                    <a:gd name="T103" fmla="*/ 1091 h 111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388" h="1117">
                      <a:moveTo>
                        <a:pt x="1051" y="1033"/>
                      </a:moveTo>
                      <a:lnTo>
                        <a:pt x="1010" y="1000"/>
                      </a:lnTo>
                      <a:lnTo>
                        <a:pt x="956" y="923"/>
                      </a:lnTo>
                      <a:lnTo>
                        <a:pt x="922" y="923"/>
                      </a:lnTo>
                      <a:lnTo>
                        <a:pt x="912" y="890"/>
                      </a:lnTo>
                      <a:lnTo>
                        <a:pt x="941" y="873"/>
                      </a:lnTo>
                      <a:lnTo>
                        <a:pt x="941" y="827"/>
                      </a:lnTo>
                      <a:lnTo>
                        <a:pt x="967" y="813"/>
                      </a:lnTo>
                      <a:lnTo>
                        <a:pt x="1040" y="723"/>
                      </a:lnTo>
                      <a:lnTo>
                        <a:pt x="1031" y="703"/>
                      </a:lnTo>
                      <a:lnTo>
                        <a:pt x="1080" y="640"/>
                      </a:lnTo>
                      <a:lnTo>
                        <a:pt x="1100" y="646"/>
                      </a:lnTo>
                      <a:lnTo>
                        <a:pt x="1110" y="678"/>
                      </a:lnTo>
                      <a:lnTo>
                        <a:pt x="1100" y="698"/>
                      </a:lnTo>
                      <a:lnTo>
                        <a:pt x="1090" y="703"/>
                      </a:lnTo>
                      <a:lnTo>
                        <a:pt x="1090" y="736"/>
                      </a:lnTo>
                      <a:lnTo>
                        <a:pt x="1100" y="730"/>
                      </a:lnTo>
                      <a:lnTo>
                        <a:pt x="1075" y="794"/>
                      </a:lnTo>
                      <a:lnTo>
                        <a:pt x="1051" y="827"/>
                      </a:lnTo>
                      <a:lnTo>
                        <a:pt x="1061" y="858"/>
                      </a:lnTo>
                      <a:lnTo>
                        <a:pt x="1070" y="813"/>
                      </a:lnTo>
                      <a:lnTo>
                        <a:pt x="1090" y="833"/>
                      </a:lnTo>
                      <a:lnTo>
                        <a:pt x="1095" y="801"/>
                      </a:lnTo>
                      <a:lnTo>
                        <a:pt x="1110" y="794"/>
                      </a:lnTo>
                      <a:lnTo>
                        <a:pt x="1119" y="813"/>
                      </a:lnTo>
                      <a:lnTo>
                        <a:pt x="1130" y="794"/>
                      </a:lnTo>
                      <a:lnTo>
                        <a:pt x="1130" y="775"/>
                      </a:lnTo>
                      <a:lnTo>
                        <a:pt x="1169" y="794"/>
                      </a:lnTo>
                      <a:lnTo>
                        <a:pt x="1184" y="781"/>
                      </a:lnTo>
                      <a:lnTo>
                        <a:pt x="1145" y="761"/>
                      </a:lnTo>
                      <a:lnTo>
                        <a:pt x="1139" y="742"/>
                      </a:lnTo>
                      <a:lnTo>
                        <a:pt x="1169" y="742"/>
                      </a:lnTo>
                      <a:lnTo>
                        <a:pt x="1179" y="769"/>
                      </a:lnTo>
                      <a:lnTo>
                        <a:pt x="1213" y="742"/>
                      </a:lnTo>
                      <a:lnTo>
                        <a:pt x="1175" y="717"/>
                      </a:lnTo>
                      <a:lnTo>
                        <a:pt x="1184" y="698"/>
                      </a:lnTo>
                      <a:lnTo>
                        <a:pt x="1213" y="709"/>
                      </a:lnTo>
                      <a:lnTo>
                        <a:pt x="1228" y="730"/>
                      </a:lnTo>
                      <a:lnTo>
                        <a:pt x="1228" y="742"/>
                      </a:lnTo>
                      <a:lnTo>
                        <a:pt x="1278" y="769"/>
                      </a:lnTo>
                      <a:lnTo>
                        <a:pt x="1278" y="736"/>
                      </a:lnTo>
                      <a:lnTo>
                        <a:pt x="1318" y="755"/>
                      </a:lnTo>
                      <a:lnTo>
                        <a:pt x="1312" y="709"/>
                      </a:lnTo>
                      <a:lnTo>
                        <a:pt x="1318" y="672"/>
                      </a:lnTo>
                      <a:lnTo>
                        <a:pt x="1298" y="678"/>
                      </a:lnTo>
                      <a:lnTo>
                        <a:pt x="1293" y="698"/>
                      </a:lnTo>
                      <a:lnTo>
                        <a:pt x="1269" y="684"/>
                      </a:lnTo>
                      <a:lnTo>
                        <a:pt x="1228" y="672"/>
                      </a:lnTo>
                      <a:lnTo>
                        <a:pt x="1213" y="678"/>
                      </a:lnTo>
                      <a:lnTo>
                        <a:pt x="1209" y="634"/>
                      </a:lnTo>
                      <a:lnTo>
                        <a:pt x="1194" y="665"/>
                      </a:lnTo>
                      <a:lnTo>
                        <a:pt x="1184" y="640"/>
                      </a:lnTo>
                      <a:lnTo>
                        <a:pt x="1169" y="620"/>
                      </a:lnTo>
                      <a:lnTo>
                        <a:pt x="1145" y="634"/>
                      </a:lnTo>
                      <a:lnTo>
                        <a:pt x="1134" y="607"/>
                      </a:lnTo>
                      <a:lnTo>
                        <a:pt x="1139" y="594"/>
                      </a:lnTo>
                      <a:lnTo>
                        <a:pt x="1184" y="588"/>
                      </a:lnTo>
                      <a:lnTo>
                        <a:pt x="1233" y="574"/>
                      </a:lnTo>
                      <a:lnTo>
                        <a:pt x="1194" y="522"/>
                      </a:lnTo>
                      <a:lnTo>
                        <a:pt x="1164" y="511"/>
                      </a:lnTo>
                      <a:lnTo>
                        <a:pt x="1164" y="484"/>
                      </a:lnTo>
                      <a:lnTo>
                        <a:pt x="1160" y="497"/>
                      </a:lnTo>
                      <a:lnTo>
                        <a:pt x="1194" y="478"/>
                      </a:lnTo>
                      <a:lnTo>
                        <a:pt x="1184" y="459"/>
                      </a:lnTo>
                      <a:lnTo>
                        <a:pt x="1145" y="445"/>
                      </a:lnTo>
                      <a:lnTo>
                        <a:pt x="1145" y="426"/>
                      </a:lnTo>
                      <a:lnTo>
                        <a:pt x="1203" y="426"/>
                      </a:lnTo>
                      <a:lnTo>
                        <a:pt x="1269" y="395"/>
                      </a:lnTo>
                      <a:lnTo>
                        <a:pt x="1357" y="337"/>
                      </a:lnTo>
                      <a:lnTo>
                        <a:pt x="1387" y="162"/>
                      </a:lnTo>
                      <a:lnTo>
                        <a:pt x="1269" y="0"/>
                      </a:lnTo>
                      <a:lnTo>
                        <a:pt x="1080" y="13"/>
                      </a:lnTo>
                      <a:lnTo>
                        <a:pt x="768" y="156"/>
                      </a:lnTo>
                      <a:lnTo>
                        <a:pt x="734" y="110"/>
                      </a:lnTo>
                      <a:lnTo>
                        <a:pt x="615" y="162"/>
                      </a:lnTo>
                      <a:lnTo>
                        <a:pt x="545" y="156"/>
                      </a:lnTo>
                      <a:lnTo>
                        <a:pt x="551" y="104"/>
                      </a:lnTo>
                      <a:lnTo>
                        <a:pt x="521" y="137"/>
                      </a:lnTo>
                      <a:lnTo>
                        <a:pt x="476" y="137"/>
                      </a:lnTo>
                      <a:lnTo>
                        <a:pt x="506" y="168"/>
                      </a:lnTo>
                      <a:lnTo>
                        <a:pt x="496" y="187"/>
                      </a:lnTo>
                      <a:lnTo>
                        <a:pt x="485" y="168"/>
                      </a:lnTo>
                      <a:lnTo>
                        <a:pt x="466" y="174"/>
                      </a:lnTo>
                      <a:lnTo>
                        <a:pt x="411" y="162"/>
                      </a:lnTo>
                      <a:lnTo>
                        <a:pt x="386" y="200"/>
                      </a:lnTo>
                      <a:lnTo>
                        <a:pt x="416" y="200"/>
                      </a:lnTo>
                      <a:lnTo>
                        <a:pt x="436" y="220"/>
                      </a:lnTo>
                      <a:lnTo>
                        <a:pt x="401" y="220"/>
                      </a:lnTo>
                      <a:lnTo>
                        <a:pt x="377" y="220"/>
                      </a:lnTo>
                      <a:lnTo>
                        <a:pt x="362" y="200"/>
                      </a:lnTo>
                      <a:lnTo>
                        <a:pt x="332" y="239"/>
                      </a:lnTo>
                      <a:lnTo>
                        <a:pt x="317" y="272"/>
                      </a:lnTo>
                      <a:lnTo>
                        <a:pt x="288" y="220"/>
                      </a:lnTo>
                      <a:lnTo>
                        <a:pt x="288" y="252"/>
                      </a:lnTo>
                      <a:lnTo>
                        <a:pt x="238" y="266"/>
                      </a:lnTo>
                      <a:lnTo>
                        <a:pt x="277" y="304"/>
                      </a:lnTo>
                      <a:lnTo>
                        <a:pt x="307" y="310"/>
                      </a:lnTo>
                      <a:lnTo>
                        <a:pt x="328" y="343"/>
                      </a:lnTo>
                      <a:lnTo>
                        <a:pt x="371" y="337"/>
                      </a:lnTo>
                      <a:lnTo>
                        <a:pt x="347" y="285"/>
                      </a:lnTo>
                      <a:lnTo>
                        <a:pt x="367" y="252"/>
                      </a:lnTo>
                      <a:lnTo>
                        <a:pt x="382" y="278"/>
                      </a:lnTo>
                      <a:lnTo>
                        <a:pt x="367" y="310"/>
                      </a:lnTo>
                      <a:lnTo>
                        <a:pt x="382" y="337"/>
                      </a:lnTo>
                      <a:lnTo>
                        <a:pt x="386" y="310"/>
                      </a:lnTo>
                      <a:lnTo>
                        <a:pt x="411" y="291"/>
                      </a:lnTo>
                      <a:lnTo>
                        <a:pt x="446" y="272"/>
                      </a:lnTo>
                      <a:lnTo>
                        <a:pt x="461" y="285"/>
                      </a:lnTo>
                      <a:lnTo>
                        <a:pt x="436" y="304"/>
                      </a:lnTo>
                      <a:lnTo>
                        <a:pt x="406" y="324"/>
                      </a:lnTo>
                      <a:lnTo>
                        <a:pt x="392" y="362"/>
                      </a:lnTo>
                      <a:lnTo>
                        <a:pt x="347" y="374"/>
                      </a:lnTo>
                      <a:lnTo>
                        <a:pt x="288" y="343"/>
                      </a:lnTo>
                      <a:lnTo>
                        <a:pt x="277" y="374"/>
                      </a:lnTo>
                      <a:lnTo>
                        <a:pt x="188" y="381"/>
                      </a:lnTo>
                      <a:lnTo>
                        <a:pt x="139" y="407"/>
                      </a:lnTo>
                      <a:lnTo>
                        <a:pt x="109" y="395"/>
                      </a:lnTo>
                      <a:lnTo>
                        <a:pt x="109" y="426"/>
                      </a:lnTo>
                      <a:lnTo>
                        <a:pt x="139" y="420"/>
                      </a:lnTo>
                      <a:lnTo>
                        <a:pt x="144" y="459"/>
                      </a:lnTo>
                      <a:lnTo>
                        <a:pt x="184" y="453"/>
                      </a:lnTo>
                      <a:lnTo>
                        <a:pt x="198" y="426"/>
                      </a:lnTo>
                      <a:lnTo>
                        <a:pt x="203" y="445"/>
                      </a:lnTo>
                      <a:lnTo>
                        <a:pt x="268" y="439"/>
                      </a:lnTo>
                      <a:lnTo>
                        <a:pt x="302" y="420"/>
                      </a:lnTo>
                      <a:lnTo>
                        <a:pt x="313" y="459"/>
                      </a:lnTo>
                      <a:lnTo>
                        <a:pt x="292" y="453"/>
                      </a:lnTo>
                      <a:lnTo>
                        <a:pt x="283" y="465"/>
                      </a:lnTo>
                      <a:lnTo>
                        <a:pt x="288" y="491"/>
                      </a:lnTo>
                      <a:lnTo>
                        <a:pt x="223" y="497"/>
                      </a:lnTo>
                      <a:lnTo>
                        <a:pt x="188" y="505"/>
                      </a:lnTo>
                      <a:lnTo>
                        <a:pt x="198" y="536"/>
                      </a:lnTo>
                      <a:lnTo>
                        <a:pt x="178" y="522"/>
                      </a:lnTo>
                      <a:lnTo>
                        <a:pt x="163" y="542"/>
                      </a:lnTo>
                      <a:lnTo>
                        <a:pt x="125" y="511"/>
                      </a:lnTo>
                      <a:lnTo>
                        <a:pt x="114" y="542"/>
                      </a:lnTo>
                      <a:lnTo>
                        <a:pt x="75" y="530"/>
                      </a:lnTo>
                      <a:lnTo>
                        <a:pt x="54" y="549"/>
                      </a:lnTo>
                      <a:lnTo>
                        <a:pt x="45" y="562"/>
                      </a:lnTo>
                      <a:lnTo>
                        <a:pt x="20" y="562"/>
                      </a:lnTo>
                      <a:lnTo>
                        <a:pt x="10" y="594"/>
                      </a:lnTo>
                      <a:lnTo>
                        <a:pt x="39" y="607"/>
                      </a:lnTo>
                      <a:lnTo>
                        <a:pt x="80" y="601"/>
                      </a:lnTo>
                      <a:lnTo>
                        <a:pt x="99" y="626"/>
                      </a:lnTo>
                      <a:lnTo>
                        <a:pt x="129" y="620"/>
                      </a:lnTo>
                      <a:lnTo>
                        <a:pt x="169" y="607"/>
                      </a:lnTo>
                      <a:lnTo>
                        <a:pt x="203" y="620"/>
                      </a:lnTo>
                      <a:lnTo>
                        <a:pt x="218" y="601"/>
                      </a:lnTo>
                      <a:lnTo>
                        <a:pt x="223" y="613"/>
                      </a:lnTo>
                      <a:lnTo>
                        <a:pt x="198" y="634"/>
                      </a:lnTo>
                      <a:lnTo>
                        <a:pt x="148" y="640"/>
                      </a:lnTo>
                      <a:lnTo>
                        <a:pt x="173" y="665"/>
                      </a:lnTo>
                      <a:lnTo>
                        <a:pt x="99" y="672"/>
                      </a:lnTo>
                      <a:lnTo>
                        <a:pt x="99" y="698"/>
                      </a:lnTo>
                      <a:lnTo>
                        <a:pt x="65" y="703"/>
                      </a:lnTo>
                      <a:lnTo>
                        <a:pt x="45" y="703"/>
                      </a:lnTo>
                      <a:lnTo>
                        <a:pt x="39" y="709"/>
                      </a:lnTo>
                      <a:lnTo>
                        <a:pt x="5" y="698"/>
                      </a:lnTo>
                      <a:lnTo>
                        <a:pt x="10" y="709"/>
                      </a:lnTo>
                      <a:lnTo>
                        <a:pt x="0" y="742"/>
                      </a:lnTo>
                      <a:lnTo>
                        <a:pt x="35" y="742"/>
                      </a:lnTo>
                      <a:lnTo>
                        <a:pt x="39" y="761"/>
                      </a:lnTo>
                      <a:lnTo>
                        <a:pt x="69" y="748"/>
                      </a:lnTo>
                      <a:lnTo>
                        <a:pt x="90" y="748"/>
                      </a:lnTo>
                      <a:lnTo>
                        <a:pt x="94" y="769"/>
                      </a:lnTo>
                      <a:lnTo>
                        <a:pt x="118" y="761"/>
                      </a:lnTo>
                      <a:lnTo>
                        <a:pt x="109" y="723"/>
                      </a:lnTo>
                      <a:lnTo>
                        <a:pt x="159" y="723"/>
                      </a:lnTo>
                      <a:lnTo>
                        <a:pt x="163" y="742"/>
                      </a:lnTo>
                      <a:lnTo>
                        <a:pt x="198" y="736"/>
                      </a:lnTo>
                      <a:lnTo>
                        <a:pt x="233" y="742"/>
                      </a:lnTo>
                      <a:lnTo>
                        <a:pt x="243" y="703"/>
                      </a:lnTo>
                      <a:lnTo>
                        <a:pt x="253" y="723"/>
                      </a:lnTo>
                      <a:lnTo>
                        <a:pt x="233" y="748"/>
                      </a:lnTo>
                      <a:lnTo>
                        <a:pt x="193" y="775"/>
                      </a:lnTo>
                      <a:lnTo>
                        <a:pt x="169" y="794"/>
                      </a:lnTo>
                      <a:lnTo>
                        <a:pt x="208" y="788"/>
                      </a:lnTo>
                      <a:lnTo>
                        <a:pt x="213" y="813"/>
                      </a:lnTo>
                      <a:lnTo>
                        <a:pt x="218" y="827"/>
                      </a:lnTo>
                      <a:lnTo>
                        <a:pt x="277" y="794"/>
                      </a:lnTo>
                      <a:lnTo>
                        <a:pt x="332" y="736"/>
                      </a:lnTo>
                      <a:lnTo>
                        <a:pt x="283" y="761"/>
                      </a:lnTo>
                      <a:lnTo>
                        <a:pt x="258" y="723"/>
                      </a:lnTo>
                      <a:lnTo>
                        <a:pt x="317" y="709"/>
                      </a:lnTo>
                      <a:lnTo>
                        <a:pt x="277" y="698"/>
                      </a:lnTo>
                      <a:lnTo>
                        <a:pt x="313" y="665"/>
                      </a:lnTo>
                      <a:lnTo>
                        <a:pt x="352" y="736"/>
                      </a:lnTo>
                      <a:lnTo>
                        <a:pt x="362" y="698"/>
                      </a:lnTo>
                      <a:lnTo>
                        <a:pt x="382" y="730"/>
                      </a:lnTo>
                      <a:lnTo>
                        <a:pt x="421" y="690"/>
                      </a:lnTo>
                      <a:lnTo>
                        <a:pt x="401" y="761"/>
                      </a:lnTo>
                      <a:lnTo>
                        <a:pt x="406" y="794"/>
                      </a:lnTo>
                      <a:lnTo>
                        <a:pt x="337" y="807"/>
                      </a:lnTo>
                      <a:lnTo>
                        <a:pt x="456" y="813"/>
                      </a:lnTo>
                      <a:lnTo>
                        <a:pt x="401" y="807"/>
                      </a:lnTo>
                      <a:lnTo>
                        <a:pt x="426" y="742"/>
                      </a:lnTo>
                      <a:lnTo>
                        <a:pt x="485" y="730"/>
                      </a:lnTo>
                      <a:lnTo>
                        <a:pt x="506" y="703"/>
                      </a:lnTo>
                      <a:lnTo>
                        <a:pt x="521" y="761"/>
                      </a:lnTo>
                      <a:lnTo>
                        <a:pt x="466" y="775"/>
                      </a:lnTo>
                      <a:lnTo>
                        <a:pt x="511" y="781"/>
                      </a:lnTo>
                      <a:lnTo>
                        <a:pt x="555" y="788"/>
                      </a:lnTo>
                      <a:lnTo>
                        <a:pt x="530" y="755"/>
                      </a:lnTo>
                      <a:lnTo>
                        <a:pt x="545" y="703"/>
                      </a:lnTo>
                      <a:lnTo>
                        <a:pt x="574" y="730"/>
                      </a:lnTo>
                      <a:lnTo>
                        <a:pt x="564" y="781"/>
                      </a:lnTo>
                      <a:lnTo>
                        <a:pt x="609" y="801"/>
                      </a:lnTo>
                      <a:lnTo>
                        <a:pt x="496" y="833"/>
                      </a:lnTo>
                      <a:lnTo>
                        <a:pt x="605" y="827"/>
                      </a:lnTo>
                      <a:lnTo>
                        <a:pt x="619" y="846"/>
                      </a:lnTo>
                      <a:lnTo>
                        <a:pt x="649" y="819"/>
                      </a:lnTo>
                      <a:lnTo>
                        <a:pt x="669" y="846"/>
                      </a:lnTo>
                      <a:lnTo>
                        <a:pt x="723" y="755"/>
                      </a:lnTo>
                      <a:lnTo>
                        <a:pt x="753" y="769"/>
                      </a:lnTo>
                      <a:lnTo>
                        <a:pt x="772" y="858"/>
                      </a:lnTo>
                      <a:lnTo>
                        <a:pt x="689" y="801"/>
                      </a:lnTo>
                      <a:lnTo>
                        <a:pt x="714" y="833"/>
                      </a:lnTo>
                      <a:lnTo>
                        <a:pt x="763" y="819"/>
                      </a:lnTo>
                      <a:lnTo>
                        <a:pt x="768" y="858"/>
                      </a:lnTo>
                      <a:lnTo>
                        <a:pt x="763" y="890"/>
                      </a:lnTo>
                      <a:lnTo>
                        <a:pt x="723" y="819"/>
                      </a:lnTo>
                      <a:lnTo>
                        <a:pt x="659" y="890"/>
                      </a:lnTo>
                      <a:lnTo>
                        <a:pt x="594" y="852"/>
                      </a:lnTo>
                      <a:lnTo>
                        <a:pt x="629" y="898"/>
                      </a:lnTo>
                      <a:lnTo>
                        <a:pt x="689" y="910"/>
                      </a:lnTo>
                      <a:lnTo>
                        <a:pt x="738" y="916"/>
                      </a:lnTo>
                      <a:lnTo>
                        <a:pt x="783" y="1000"/>
                      </a:lnTo>
                      <a:lnTo>
                        <a:pt x="639" y="916"/>
                      </a:lnTo>
                      <a:lnTo>
                        <a:pt x="639" y="948"/>
                      </a:lnTo>
                      <a:lnTo>
                        <a:pt x="521" y="956"/>
                      </a:lnTo>
                      <a:lnTo>
                        <a:pt x="485" y="929"/>
                      </a:lnTo>
                      <a:lnTo>
                        <a:pt x="451" y="956"/>
                      </a:lnTo>
                      <a:lnTo>
                        <a:pt x="515" y="956"/>
                      </a:lnTo>
                      <a:lnTo>
                        <a:pt x="654" y="956"/>
                      </a:lnTo>
                      <a:lnTo>
                        <a:pt x="714" y="942"/>
                      </a:lnTo>
                      <a:lnTo>
                        <a:pt x="768" y="956"/>
                      </a:lnTo>
                      <a:lnTo>
                        <a:pt x="772" y="994"/>
                      </a:lnTo>
                      <a:lnTo>
                        <a:pt x="654" y="994"/>
                      </a:lnTo>
                      <a:lnTo>
                        <a:pt x="649" y="1006"/>
                      </a:lnTo>
                      <a:lnTo>
                        <a:pt x="629" y="987"/>
                      </a:lnTo>
                      <a:lnTo>
                        <a:pt x="580" y="994"/>
                      </a:lnTo>
                      <a:lnTo>
                        <a:pt x="605" y="1000"/>
                      </a:lnTo>
                      <a:lnTo>
                        <a:pt x="555" y="1039"/>
                      </a:lnTo>
                      <a:lnTo>
                        <a:pt x="619" y="1000"/>
                      </a:lnTo>
                      <a:lnTo>
                        <a:pt x="649" y="1006"/>
                      </a:lnTo>
                      <a:lnTo>
                        <a:pt x="719" y="1000"/>
                      </a:lnTo>
                      <a:lnTo>
                        <a:pt x="783" y="1006"/>
                      </a:lnTo>
                      <a:lnTo>
                        <a:pt x="738" y="1020"/>
                      </a:lnTo>
                      <a:lnTo>
                        <a:pt x="744" y="1052"/>
                      </a:lnTo>
                      <a:lnTo>
                        <a:pt x="763" y="1052"/>
                      </a:lnTo>
                      <a:lnTo>
                        <a:pt x="758" y="1033"/>
                      </a:lnTo>
                      <a:lnTo>
                        <a:pt x="808" y="1027"/>
                      </a:lnTo>
                      <a:lnTo>
                        <a:pt x="907" y="1000"/>
                      </a:lnTo>
                      <a:lnTo>
                        <a:pt x="976" y="1046"/>
                      </a:lnTo>
                      <a:lnTo>
                        <a:pt x="976" y="1066"/>
                      </a:lnTo>
                      <a:lnTo>
                        <a:pt x="847" y="1071"/>
                      </a:lnTo>
                      <a:lnTo>
                        <a:pt x="802" y="1058"/>
                      </a:lnTo>
                      <a:lnTo>
                        <a:pt x="772" y="1071"/>
                      </a:lnTo>
                      <a:lnTo>
                        <a:pt x="798" y="1077"/>
                      </a:lnTo>
                      <a:lnTo>
                        <a:pt x="852" y="1091"/>
                      </a:lnTo>
                      <a:lnTo>
                        <a:pt x="912" y="1077"/>
                      </a:lnTo>
                      <a:lnTo>
                        <a:pt x="1010" y="1091"/>
                      </a:lnTo>
                      <a:lnTo>
                        <a:pt x="1010" y="1116"/>
                      </a:lnTo>
                      <a:lnTo>
                        <a:pt x="1051" y="1033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36" name="Freeform 6"/>
                <p:cNvSpPr>
                  <a:spLocks/>
                </p:cNvSpPr>
                <p:nvPr/>
              </p:nvSpPr>
              <p:spPr bwMode="auto">
                <a:xfrm>
                  <a:off x="2361" y="1568"/>
                  <a:ext cx="1079" cy="1535"/>
                </a:xfrm>
                <a:custGeom>
                  <a:avLst/>
                  <a:gdLst>
                    <a:gd name="T0" fmla="*/ 667 w 1079"/>
                    <a:gd name="T1" fmla="*/ 1172 h 1535"/>
                    <a:gd name="T2" fmla="*/ 396 w 1079"/>
                    <a:gd name="T3" fmla="*/ 1089 h 1535"/>
                    <a:gd name="T4" fmla="*/ 159 w 1079"/>
                    <a:gd name="T5" fmla="*/ 1063 h 1535"/>
                    <a:gd name="T6" fmla="*/ 125 w 1079"/>
                    <a:gd name="T7" fmla="*/ 998 h 1535"/>
                    <a:gd name="T8" fmla="*/ 213 w 1079"/>
                    <a:gd name="T9" fmla="*/ 1031 h 1535"/>
                    <a:gd name="T10" fmla="*/ 401 w 1079"/>
                    <a:gd name="T11" fmla="*/ 1025 h 1535"/>
                    <a:gd name="T12" fmla="*/ 396 w 1079"/>
                    <a:gd name="T13" fmla="*/ 979 h 1535"/>
                    <a:gd name="T14" fmla="*/ 312 w 1079"/>
                    <a:gd name="T15" fmla="*/ 953 h 1535"/>
                    <a:gd name="T16" fmla="*/ 366 w 1079"/>
                    <a:gd name="T17" fmla="*/ 869 h 1535"/>
                    <a:gd name="T18" fmla="*/ 396 w 1079"/>
                    <a:gd name="T19" fmla="*/ 875 h 1535"/>
                    <a:gd name="T20" fmla="*/ 441 w 1079"/>
                    <a:gd name="T21" fmla="*/ 894 h 1535"/>
                    <a:gd name="T22" fmla="*/ 465 w 1079"/>
                    <a:gd name="T23" fmla="*/ 940 h 1535"/>
                    <a:gd name="T24" fmla="*/ 495 w 1079"/>
                    <a:gd name="T25" fmla="*/ 1025 h 1535"/>
                    <a:gd name="T26" fmla="*/ 475 w 1079"/>
                    <a:gd name="T27" fmla="*/ 863 h 1535"/>
                    <a:gd name="T28" fmla="*/ 514 w 1079"/>
                    <a:gd name="T29" fmla="*/ 875 h 1535"/>
                    <a:gd name="T30" fmla="*/ 579 w 1079"/>
                    <a:gd name="T31" fmla="*/ 907 h 1535"/>
                    <a:gd name="T32" fmla="*/ 618 w 1079"/>
                    <a:gd name="T33" fmla="*/ 946 h 1535"/>
                    <a:gd name="T34" fmla="*/ 609 w 1079"/>
                    <a:gd name="T35" fmla="*/ 1004 h 1535"/>
                    <a:gd name="T36" fmla="*/ 663 w 1079"/>
                    <a:gd name="T37" fmla="*/ 1025 h 1535"/>
                    <a:gd name="T38" fmla="*/ 723 w 1079"/>
                    <a:gd name="T39" fmla="*/ 1044 h 1535"/>
                    <a:gd name="T40" fmla="*/ 678 w 1079"/>
                    <a:gd name="T41" fmla="*/ 959 h 1535"/>
                    <a:gd name="T42" fmla="*/ 465 w 1079"/>
                    <a:gd name="T43" fmla="*/ 604 h 1535"/>
                    <a:gd name="T44" fmla="*/ 469 w 1079"/>
                    <a:gd name="T45" fmla="*/ 423 h 1535"/>
                    <a:gd name="T46" fmla="*/ 469 w 1079"/>
                    <a:gd name="T47" fmla="*/ 552 h 1535"/>
                    <a:gd name="T48" fmla="*/ 490 w 1079"/>
                    <a:gd name="T49" fmla="*/ 508 h 1535"/>
                    <a:gd name="T50" fmla="*/ 514 w 1079"/>
                    <a:gd name="T51" fmla="*/ 489 h 1535"/>
                    <a:gd name="T52" fmla="*/ 445 w 1079"/>
                    <a:gd name="T53" fmla="*/ 462 h 1535"/>
                    <a:gd name="T54" fmla="*/ 411 w 1079"/>
                    <a:gd name="T55" fmla="*/ 373 h 1535"/>
                    <a:gd name="T56" fmla="*/ 454 w 1079"/>
                    <a:gd name="T57" fmla="*/ 294 h 1535"/>
                    <a:gd name="T58" fmla="*/ 430 w 1079"/>
                    <a:gd name="T59" fmla="*/ 282 h 1535"/>
                    <a:gd name="T60" fmla="*/ 475 w 1079"/>
                    <a:gd name="T61" fmla="*/ 165 h 1535"/>
                    <a:gd name="T62" fmla="*/ 366 w 1079"/>
                    <a:gd name="T63" fmla="*/ 134 h 1535"/>
                    <a:gd name="T64" fmla="*/ 460 w 1079"/>
                    <a:gd name="T65" fmla="*/ 31 h 1535"/>
                    <a:gd name="T66" fmla="*/ 559 w 1079"/>
                    <a:gd name="T67" fmla="*/ 134 h 1535"/>
                    <a:gd name="T68" fmla="*/ 658 w 1079"/>
                    <a:gd name="T69" fmla="*/ 126 h 1535"/>
                    <a:gd name="T70" fmla="*/ 801 w 1079"/>
                    <a:gd name="T71" fmla="*/ 140 h 1535"/>
                    <a:gd name="T72" fmla="*/ 861 w 1079"/>
                    <a:gd name="T73" fmla="*/ 140 h 1535"/>
                    <a:gd name="T74" fmla="*/ 974 w 1079"/>
                    <a:gd name="T75" fmla="*/ 147 h 1535"/>
                    <a:gd name="T76" fmla="*/ 974 w 1079"/>
                    <a:gd name="T77" fmla="*/ 223 h 1535"/>
                    <a:gd name="T78" fmla="*/ 1043 w 1079"/>
                    <a:gd name="T79" fmla="*/ 134 h 1535"/>
                    <a:gd name="T80" fmla="*/ 994 w 1079"/>
                    <a:gd name="T81" fmla="*/ 263 h 1535"/>
                    <a:gd name="T82" fmla="*/ 870 w 1079"/>
                    <a:gd name="T83" fmla="*/ 223 h 1535"/>
                    <a:gd name="T84" fmla="*/ 648 w 1079"/>
                    <a:gd name="T85" fmla="*/ 165 h 1535"/>
                    <a:gd name="T86" fmla="*/ 598 w 1079"/>
                    <a:gd name="T87" fmla="*/ 282 h 1535"/>
                    <a:gd name="T88" fmla="*/ 751 w 1079"/>
                    <a:gd name="T89" fmla="*/ 211 h 1535"/>
                    <a:gd name="T90" fmla="*/ 919 w 1079"/>
                    <a:gd name="T91" fmla="*/ 307 h 1535"/>
                    <a:gd name="T92" fmla="*/ 678 w 1079"/>
                    <a:gd name="T93" fmla="*/ 301 h 1535"/>
                    <a:gd name="T94" fmla="*/ 757 w 1079"/>
                    <a:gd name="T95" fmla="*/ 411 h 1535"/>
                    <a:gd name="T96" fmla="*/ 682 w 1079"/>
                    <a:gd name="T97" fmla="*/ 450 h 1535"/>
                    <a:gd name="T98" fmla="*/ 682 w 1079"/>
                    <a:gd name="T99" fmla="*/ 546 h 1535"/>
                    <a:gd name="T100" fmla="*/ 766 w 1079"/>
                    <a:gd name="T101" fmla="*/ 836 h 1535"/>
                    <a:gd name="T102" fmla="*/ 801 w 1079"/>
                    <a:gd name="T103" fmla="*/ 818 h 1535"/>
                    <a:gd name="T104" fmla="*/ 861 w 1079"/>
                    <a:gd name="T105" fmla="*/ 888 h 1535"/>
                    <a:gd name="T106" fmla="*/ 934 w 1079"/>
                    <a:gd name="T107" fmla="*/ 1089 h 1535"/>
                    <a:gd name="T108" fmla="*/ 880 w 1079"/>
                    <a:gd name="T109" fmla="*/ 1192 h 1535"/>
                    <a:gd name="T110" fmla="*/ 998 w 1079"/>
                    <a:gd name="T111" fmla="*/ 1360 h 1535"/>
                    <a:gd name="T112" fmla="*/ 1063 w 1079"/>
                    <a:gd name="T113" fmla="*/ 1314 h 1535"/>
                    <a:gd name="T114" fmla="*/ 875 w 1079"/>
                    <a:gd name="T115" fmla="*/ 1469 h 153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1079" h="1535">
                      <a:moveTo>
                        <a:pt x="772" y="1495"/>
                      </a:moveTo>
                      <a:lnTo>
                        <a:pt x="762" y="1424"/>
                      </a:lnTo>
                      <a:lnTo>
                        <a:pt x="751" y="1391"/>
                      </a:lnTo>
                      <a:lnTo>
                        <a:pt x="751" y="1372"/>
                      </a:lnTo>
                      <a:lnTo>
                        <a:pt x="732" y="1282"/>
                      </a:lnTo>
                      <a:lnTo>
                        <a:pt x="723" y="1276"/>
                      </a:lnTo>
                      <a:lnTo>
                        <a:pt x="723" y="1268"/>
                      </a:lnTo>
                      <a:lnTo>
                        <a:pt x="723" y="1256"/>
                      </a:lnTo>
                      <a:lnTo>
                        <a:pt x="702" y="1198"/>
                      </a:lnTo>
                      <a:lnTo>
                        <a:pt x="687" y="1185"/>
                      </a:lnTo>
                      <a:lnTo>
                        <a:pt x="667" y="1172"/>
                      </a:lnTo>
                      <a:lnTo>
                        <a:pt x="653" y="1140"/>
                      </a:lnTo>
                      <a:lnTo>
                        <a:pt x="628" y="1121"/>
                      </a:lnTo>
                      <a:lnTo>
                        <a:pt x="588" y="1108"/>
                      </a:lnTo>
                      <a:lnTo>
                        <a:pt x="529" y="1094"/>
                      </a:lnTo>
                      <a:lnTo>
                        <a:pt x="514" y="1108"/>
                      </a:lnTo>
                      <a:lnTo>
                        <a:pt x="484" y="1108"/>
                      </a:lnTo>
                      <a:lnTo>
                        <a:pt x="475" y="1089"/>
                      </a:lnTo>
                      <a:lnTo>
                        <a:pt x="460" y="1083"/>
                      </a:lnTo>
                      <a:lnTo>
                        <a:pt x="435" y="1089"/>
                      </a:lnTo>
                      <a:lnTo>
                        <a:pt x="416" y="1075"/>
                      </a:lnTo>
                      <a:lnTo>
                        <a:pt x="396" y="1089"/>
                      </a:lnTo>
                      <a:lnTo>
                        <a:pt x="381" y="1089"/>
                      </a:lnTo>
                      <a:lnTo>
                        <a:pt x="371" y="1094"/>
                      </a:lnTo>
                      <a:lnTo>
                        <a:pt x="347" y="1108"/>
                      </a:lnTo>
                      <a:lnTo>
                        <a:pt x="362" y="1094"/>
                      </a:lnTo>
                      <a:lnTo>
                        <a:pt x="362" y="1089"/>
                      </a:lnTo>
                      <a:lnTo>
                        <a:pt x="362" y="1083"/>
                      </a:lnTo>
                      <a:lnTo>
                        <a:pt x="356" y="1069"/>
                      </a:lnTo>
                      <a:lnTo>
                        <a:pt x="237" y="1057"/>
                      </a:lnTo>
                      <a:lnTo>
                        <a:pt x="213" y="1057"/>
                      </a:lnTo>
                      <a:lnTo>
                        <a:pt x="188" y="1057"/>
                      </a:lnTo>
                      <a:lnTo>
                        <a:pt x="159" y="1063"/>
                      </a:lnTo>
                      <a:lnTo>
                        <a:pt x="144" y="1083"/>
                      </a:lnTo>
                      <a:lnTo>
                        <a:pt x="95" y="1089"/>
                      </a:lnTo>
                      <a:lnTo>
                        <a:pt x="110" y="1075"/>
                      </a:lnTo>
                      <a:lnTo>
                        <a:pt x="119" y="1069"/>
                      </a:lnTo>
                      <a:lnTo>
                        <a:pt x="129" y="1069"/>
                      </a:lnTo>
                      <a:lnTo>
                        <a:pt x="129" y="1063"/>
                      </a:lnTo>
                      <a:lnTo>
                        <a:pt x="134" y="1057"/>
                      </a:lnTo>
                      <a:lnTo>
                        <a:pt x="149" y="1050"/>
                      </a:lnTo>
                      <a:lnTo>
                        <a:pt x="149" y="1044"/>
                      </a:lnTo>
                      <a:lnTo>
                        <a:pt x="139" y="1031"/>
                      </a:lnTo>
                      <a:lnTo>
                        <a:pt x="125" y="998"/>
                      </a:lnTo>
                      <a:lnTo>
                        <a:pt x="110" y="992"/>
                      </a:lnTo>
                      <a:lnTo>
                        <a:pt x="65" y="1017"/>
                      </a:lnTo>
                      <a:lnTo>
                        <a:pt x="0" y="1017"/>
                      </a:lnTo>
                      <a:lnTo>
                        <a:pt x="26" y="1011"/>
                      </a:lnTo>
                      <a:lnTo>
                        <a:pt x="40" y="1011"/>
                      </a:lnTo>
                      <a:lnTo>
                        <a:pt x="55" y="1011"/>
                      </a:lnTo>
                      <a:lnTo>
                        <a:pt x="114" y="979"/>
                      </a:lnTo>
                      <a:lnTo>
                        <a:pt x="139" y="1004"/>
                      </a:lnTo>
                      <a:lnTo>
                        <a:pt x="164" y="1031"/>
                      </a:lnTo>
                      <a:lnTo>
                        <a:pt x="184" y="1037"/>
                      </a:lnTo>
                      <a:lnTo>
                        <a:pt x="213" y="1031"/>
                      </a:lnTo>
                      <a:lnTo>
                        <a:pt x="228" y="1037"/>
                      </a:lnTo>
                      <a:lnTo>
                        <a:pt x="252" y="1031"/>
                      </a:lnTo>
                      <a:lnTo>
                        <a:pt x="272" y="1037"/>
                      </a:lnTo>
                      <a:lnTo>
                        <a:pt x="272" y="1011"/>
                      </a:lnTo>
                      <a:lnTo>
                        <a:pt x="292" y="992"/>
                      </a:lnTo>
                      <a:lnTo>
                        <a:pt x="282" y="1011"/>
                      </a:lnTo>
                      <a:lnTo>
                        <a:pt x="287" y="1025"/>
                      </a:lnTo>
                      <a:lnTo>
                        <a:pt x="292" y="1031"/>
                      </a:lnTo>
                      <a:lnTo>
                        <a:pt x="327" y="1044"/>
                      </a:lnTo>
                      <a:lnTo>
                        <a:pt x="356" y="1037"/>
                      </a:lnTo>
                      <a:lnTo>
                        <a:pt x="401" y="1025"/>
                      </a:lnTo>
                      <a:lnTo>
                        <a:pt x="435" y="1004"/>
                      </a:lnTo>
                      <a:lnTo>
                        <a:pt x="441" y="1011"/>
                      </a:lnTo>
                      <a:lnTo>
                        <a:pt x="426" y="1017"/>
                      </a:lnTo>
                      <a:lnTo>
                        <a:pt x="407" y="1025"/>
                      </a:lnTo>
                      <a:lnTo>
                        <a:pt x="356" y="1037"/>
                      </a:lnTo>
                      <a:lnTo>
                        <a:pt x="411" y="1050"/>
                      </a:lnTo>
                      <a:lnTo>
                        <a:pt x="435" y="1057"/>
                      </a:lnTo>
                      <a:lnTo>
                        <a:pt x="454" y="1050"/>
                      </a:lnTo>
                      <a:lnTo>
                        <a:pt x="445" y="1004"/>
                      </a:lnTo>
                      <a:lnTo>
                        <a:pt x="430" y="992"/>
                      </a:lnTo>
                      <a:lnTo>
                        <a:pt x="396" y="979"/>
                      </a:lnTo>
                      <a:lnTo>
                        <a:pt x="381" y="979"/>
                      </a:lnTo>
                      <a:lnTo>
                        <a:pt x="386" y="992"/>
                      </a:lnTo>
                      <a:lnTo>
                        <a:pt x="362" y="998"/>
                      </a:lnTo>
                      <a:lnTo>
                        <a:pt x="356" y="992"/>
                      </a:lnTo>
                      <a:lnTo>
                        <a:pt x="362" y="973"/>
                      </a:lnTo>
                      <a:lnTo>
                        <a:pt x="332" y="965"/>
                      </a:lnTo>
                      <a:lnTo>
                        <a:pt x="302" y="965"/>
                      </a:lnTo>
                      <a:lnTo>
                        <a:pt x="297" y="979"/>
                      </a:lnTo>
                      <a:lnTo>
                        <a:pt x="287" y="965"/>
                      </a:lnTo>
                      <a:lnTo>
                        <a:pt x="312" y="959"/>
                      </a:lnTo>
                      <a:lnTo>
                        <a:pt x="312" y="953"/>
                      </a:lnTo>
                      <a:lnTo>
                        <a:pt x="321" y="940"/>
                      </a:lnTo>
                      <a:lnTo>
                        <a:pt x="332" y="927"/>
                      </a:lnTo>
                      <a:lnTo>
                        <a:pt x="332" y="907"/>
                      </a:lnTo>
                      <a:lnTo>
                        <a:pt x="327" y="901"/>
                      </a:lnTo>
                      <a:lnTo>
                        <a:pt x="312" y="888"/>
                      </a:lnTo>
                      <a:lnTo>
                        <a:pt x="267" y="857"/>
                      </a:lnTo>
                      <a:lnTo>
                        <a:pt x="306" y="869"/>
                      </a:lnTo>
                      <a:lnTo>
                        <a:pt x="321" y="882"/>
                      </a:lnTo>
                      <a:lnTo>
                        <a:pt x="336" y="888"/>
                      </a:lnTo>
                      <a:lnTo>
                        <a:pt x="351" y="888"/>
                      </a:lnTo>
                      <a:lnTo>
                        <a:pt x="366" y="869"/>
                      </a:lnTo>
                      <a:lnTo>
                        <a:pt x="351" y="888"/>
                      </a:lnTo>
                      <a:lnTo>
                        <a:pt x="342" y="915"/>
                      </a:lnTo>
                      <a:lnTo>
                        <a:pt x="336" y="940"/>
                      </a:lnTo>
                      <a:lnTo>
                        <a:pt x="342" y="946"/>
                      </a:lnTo>
                      <a:lnTo>
                        <a:pt x="351" y="940"/>
                      </a:lnTo>
                      <a:lnTo>
                        <a:pt x="366" y="946"/>
                      </a:lnTo>
                      <a:lnTo>
                        <a:pt x="377" y="946"/>
                      </a:lnTo>
                      <a:lnTo>
                        <a:pt x="392" y="946"/>
                      </a:lnTo>
                      <a:lnTo>
                        <a:pt x="407" y="946"/>
                      </a:lnTo>
                      <a:lnTo>
                        <a:pt x="430" y="953"/>
                      </a:lnTo>
                      <a:lnTo>
                        <a:pt x="396" y="875"/>
                      </a:lnTo>
                      <a:lnTo>
                        <a:pt x="381" y="875"/>
                      </a:lnTo>
                      <a:lnTo>
                        <a:pt x="416" y="875"/>
                      </a:lnTo>
                      <a:lnTo>
                        <a:pt x="445" y="836"/>
                      </a:lnTo>
                      <a:lnTo>
                        <a:pt x="504" y="786"/>
                      </a:lnTo>
                      <a:lnTo>
                        <a:pt x="475" y="811"/>
                      </a:lnTo>
                      <a:lnTo>
                        <a:pt x="454" y="843"/>
                      </a:lnTo>
                      <a:lnTo>
                        <a:pt x="435" y="869"/>
                      </a:lnTo>
                      <a:lnTo>
                        <a:pt x="426" y="882"/>
                      </a:lnTo>
                      <a:lnTo>
                        <a:pt x="435" y="888"/>
                      </a:lnTo>
                      <a:lnTo>
                        <a:pt x="435" y="907"/>
                      </a:lnTo>
                      <a:lnTo>
                        <a:pt x="441" y="894"/>
                      </a:lnTo>
                      <a:lnTo>
                        <a:pt x="454" y="882"/>
                      </a:lnTo>
                      <a:lnTo>
                        <a:pt x="465" y="882"/>
                      </a:lnTo>
                      <a:lnTo>
                        <a:pt x="469" y="894"/>
                      </a:lnTo>
                      <a:lnTo>
                        <a:pt x="454" y="894"/>
                      </a:lnTo>
                      <a:lnTo>
                        <a:pt x="445" y="901"/>
                      </a:lnTo>
                      <a:lnTo>
                        <a:pt x="445" y="921"/>
                      </a:lnTo>
                      <a:lnTo>
                        <a:pt x="450" y="940"/>
                      </a:lnTo>
                      <a:lnTo>
                        <a:pt x="460" y="927"/>
                      </a:lnTo>
                      <a:lnTo>
                        <a:pt x="469" y="927"/>
                      </a:lnTo>
                      <a:lnTo>
                        <a:pt x="469" y="934"/>
                      </a:lnTo>
                      <a:lnTo>
                        <a:pt x="465" y="940"/>
                      </a:lnTo>
                      <a:lnTo>
                        <a:pt x="454" y="946"/>
                      </a:lnTo>
                      <a:lnTo>
                        <a:pt x="454" y="959"/>
                      </a:lnTo>
                      <a:lnTo>
                        <a:pt x="460" y="965"/>
                      </a:lnTo>
                      <a:lnTo>
                        <a:pt x="469" y="965"/>
                      </a:lnTo>
                      <a:lnTo>
                        <a:pt x="475" y="965"/>
                      </a:lnTo>
                      <a:lnTo>
                        <a:pt x="475" y="959"/>
                      </a:lnTo>
                      <a:lnTo>
                        <a:pt x="490" y="992"/>
                      </a:lnTo>
                      <a:lnTo>
                        <a:pt x="484" y="1004"/>
                      </a:lnTo>
                      <a:lnTo>
                        <a:pt x="480" y="1011"/>
                      </a:lnTo>
                      <a:lnTo>
                        <a:pt x="480" y="1025"/>
                      </a:lnTo>
                      <a:lnTo>
                        <a:pt x="495" y="1025"/>
                      </a:lnTo>
                      <a:lnTo>
                        <a:pt x="495" y="1011"/>
                      </a:lnTo>
                      <a:lnTo>
                        <a:pt x="469" y="934"/>
                      </a:lnTo>
                      <a:lnTo>
                        <a:pt x="460" y="882"/>
                      </a:lnTo>
                      <a:lnTo>
                        <a:pt x="465" y="857"/>
                      </a:lnTo>
                      <a:lnTo>
                        <a:pt x="454" y="836"/>
                      </a:lnTo>
                      <a:lnTo>
                        <a:pt x="420" y="824"/>
                      </a:lnTo>
                      <a:lnTo>
                        <a:pt x="460" y="836"/>
                      </a:lnTo>
                      <a:lnTo>
                        <a:pt x="480" y="805"/>
                      </a:lnTo>
                      <a:lnTo>
                        <a:pt x="469" y="824"/>
                      </a:lnTo>
                      <a:lnTo>
                        <a:pt x="480" y="843"/>
                      </a:lnTo>
                      <a:lnTo>
                        <a:pt x="475" y="863"/>
                      </a:lnTo>
                      <a:lnTo>
                        <a:pt x="484" y="875"/>
                      </a:lnTo>
                      <a:lnTo>
                        <a:pt x="475" y="888"/>
                      </a:lnTo>
                      <a:lnTo>
                        <a:pt x="484" y="921"/>
                      </a:lnTo>
                      <a:lnTo>
                        <a:pt x="490" y="953"/>
                      </a:lnTo>
                      <a:lnTo>
                        <a:pt x="514" y="979"/>
                      </a:lnTo>
                      <a:lnTo>
                        <a:pt x="534" y="973"/>
                      </a:lnTo>
                      <a:lnTo>
                        <a:pt x="519" y="953"/>
                      </a:lnTo>
                      <a:lnTo>
                        <a:pt x="514" y="927"/>
                      </a:lnTo>
                      <a:lnTo>
                        <a:pt x="499" y="915"/>
                      </a:lnTo>
                      <a:lnTo>
                        <a:pt x="504" y="894"/>
                      </a:lnTo>
                      <a:lnTo>
                        <a:pt x="514" y="875"/>
                      </a:lnTo>
                      <a:lnTo>
                        <a:pt x="525" y="894"/>
                      </a:lnTo>
                      <a:lnTo>
                        <a:pt x="519" y="901"/>
                      </a:lnTo>
                      <a:lnTo>
                        <a:pt x="519" y="915"/>
                      </a:lnTo>
                      <a:lnTo>
                        <a:pt x="525" y="940"/>
                      </a:lnTo>
                      <a:lnTo>
                        <a:pt x="534" y="946"/>
                      </a:lnTo>
                      <a:lnTo>
                        <a:pt x="544" y="946"/>
                      </a:lnTo>
                      <a:lnTo>
                        <a:pt x="549" y="940"/>
                      </a:lnTo>
                      <a:lnTo>
                        <a:pt x="559" y="927"/>
                      </a:lnTo>
                      <a:lnTo>
                        <a:pt x="554" y="907"/>
                      </a:lnTo>
                      <a:lnTo>
                        <a:pt x="559" y="901"/>
                      </a:lnTo>
                      <a:lnTo>
                        <a:pt x="579" y="907"/>
                      </a:lnTo>
                      <a:lnTo>
                        <a:pt x="579" y="921"/>
                      </a:lnTo>
                      <a:lnTo>
                        <a:pt x="574" y="915"/>
                      </a:lnTo>
                      <a:lnTo>
                        <a:pt x="569" y="927"/>
                      </a:lnTo>
                      <a:lnTo>
                        <a:pt x="559" y="940"/>
                      </a:lnTo>
                      <a:lnTo>
                        <a:pt x="559" y="959"/>
                      </a:lnTo>
                      <a:lnTo>
                        <a:pt x="564" y="979"/>
                      </a:lnTo>
                      <a:lnTo>
                        <a:pt x="594" y="959"/>
                      </a:lnTo>
                      <a:lnTo>
                        <a:pt x="603" y="953"/>
                      </a:lnTo>
                      <a:lnTo>
                        <a:pt x="594" y="921"/>
                      </a:lnTo>
                      <a:lnTo>
                        <a:pt x="613" y="934"/>
                      </a:lnTo>
                      <a:lnTo>
                        <a:pt x="618" y="946"/>
                      </a:lnTo>
                      <a:lnTo>
                        <a:pt x="618" y="959"/>
                      </a:lnTo>
                      <a:lnTo>
                        <a:pt x="613" y="965"/>
                      </a:lnTo>
                      <a:lnTo>
                        <a:pt x="624" y="979"/>
                      </a:lnTo>
                      <a:lnTo>
                        <a:pt x="613" y="986"/>
                      </a:lnTo>
                      <a:lnTo>
                        <a:pt x="609" y="973"/>
                      </a:lnTo>
                      <a:lnTo>
                        <a:pt x="588" y="979"/>
                      </a:lnTo>
                      <a:lnTo>
                        <a:pt x="588" y="992"/>
                      </a:lnTo>
                      <a:lnTo>
                        <a:pt x="598" y="992"/>
                      </a:lnTo>
                      <a:lnTo>
                        <a:pt x="609" y="986"/>
                      </a:lnTo>
                      <a:lnTo>
                        <a:pt x="618" y="998"/>
                      </a:lnTo>
                      <a:lnTo>
                        <a:pt x="609" y="1004"/>
                      </a:lnTo>
                      <a:lnTo>
                        <a:pt x="609" y="1017"/>
                      </a:lnTo>
                      <a:lnTo>
                        <a:pt x="618" y="1017"/>
                      </a:lnTo>
                      <a:lnTo>
                        <a:pt x="618" y="1044"/>
                      </a:lnTo>
                      <a:lnTo>
                        <a:pt x="624" y="1057"/>
                      </a:lnTo>
                      <a:lnTo>
                        <a:pt x="633" y="1063"/>
                      </a:lnTo>
                      <a:lnTo>
                        <a:pt x="638" y="1057"/>
                      </a:lnTo>
                      <a:lnTo>
                        <a:pt x="633" y="1044"/>
                      </a:lnTo>
                      <a:lnTo>
                        <a:pt x="618" y="1037"/>
                      </a:lnTo>
                      <a:lnTo>
                        <a:pt x="628" y="1025"/>
                      </a:lnTo>
                      <a:lnTo>
                        <a:pt x="643" y="1025"/>
                      </a:lnTo>
                      <a:lnTo>
                        <a:pt x="663" y="1025"/>
                      </a:lnTo>
                      <a:lnTo>
                        <a:pt x="678" y="1044"/>
                      </a:lnTo>
                      <a:lnTo>
                        <a:pt x="697" y="1069"/>
                      </a:lnTo>
                      <a:lnTo>
                        <a:pt x="702" y="1089"/>
                      </a:lnTo>
                      <a:lnTo>
                        <a:pt x="732" y="1121"/>
                      </a:lnTo>
                      <a:lnTo>
                        <a:pt x="747" y="1133"/>
                      </a:lnTo>
                      <a:lnTo>
                        <a:pt x="747" y="1114"/>
                      </a:lnTo>
                      <a:lnTo>
                        <a:pt x="747" y="1100"/>
                      </a:lnTo>
                      <a:lnTo>
                        <a:pt x="732" y="1050"/>
                      </a:lnTo>
                      <a:lnTo>
                        <a:pt x="723" y="1063"/>
                      </a:lnTo>
                      <a:lnTo>
                        <a:pt x="717" y="1050"/>
                      </a:lnTo>
                      <a:lnTo>
                        <a:pt x="723" y="1044"/>
                      </a:lnTo>
                      <a:lnTo>
                        <a:pt x="727" y="1025"/>
                      </a:lnTo>
                      <a:lnTo>
                        <a:pt x="717" y="992"/>
                      </a:lnTo>
                      <a:lnTo>
                        <a:pt x="702" y="979"/>
                      </a:lnTo>
                      <a:lnTo>
                        <a:pt x="653" y="953"/>
                      </a:lnTo>
                      <a:lnTo>
                        <a:pt x="648" y="959"/>
                      </a:lnTo>
                      <a:lnTo>
                        <a:pt x="624" y="940"/>
                      </a:lnTo>
                      <a:lnTo>
                        <a:pt x="633" y="934"/>
                      </a:lnTo>
                      <a:lnTo>
                        <a:pt x="658" y="953"/>
                      </a:lnTo>
                      <a:lnTo>
                        <a:pt x="687" y="965"/>
                      </a:lnTo>
                      <a:lnTo>
                        <a:pt x="682" y="953"/>
                      </a:lnTo>
                      <a:lnTo>
                        <a:pt x="678" y="959"/>
                      </a:lnTo>
                      <a:lnTo>
                        <a:pt x="667" y="953"/>
                      </a:lnTo>
                      <a:lnTo>
                        <a:pt x="673" y="946"/>
                      </a:lnTo>
                      <a:lnTo>
                        <a:pt x="678" y="940"/>
                      </a:lnTo>
                      <a:lnTo>
                        <a:pt x="673" y="927"/>
                      </a:lnTo>
                      <a:lnTo>
                        <a:pt x="658" y="927"/>
                      </a:lnTo>
                      <a:lnTo>
                        <a:pt x="638" y="934"/>
                      </a:lnTo>
                      <a:lnTo>
                        <a:pt x="648" y="915"/>
                      </a:lnTo>
                      <a:lnTo>
                        <a:pt x="667" y="901"/>
                      </a:lnTo>
                      <a:lnTo>
                        <a:pt x="603" y="734"/>
                      </a:lnTo>
                      <a:lnTo>
                        <a:pt x="564" y="618"/>
                      </a:lnTo>
                      <a:lnTo>
                        <a:pt x="465" y="604"/>
                      </a:lnTo>
                      <a:lnTo>
                        <a:pt x="317" y="604"/>
                      </a:lnTo>
                      <a:lnTo>
                        <a:pt x="381" y="597"/>
                      </a:lnTo>
                      <a:lnTo>
                        <a:pt x="430" y="597"/>
                      </a:lnTo>
                      <a:lnTo>
                        <a:pt x="441" y="572"/>
                      </a:lnTo>
                      <a:lnTo>
                        <a:pt x="454" y="566"/>
                      </a:lnTo>
                      <a:lnTo>
                        <a:pt x="454" y="546"/>
                      </a:lnTo>
                      <a:lnTo>
                        <a:pt x="454" y="527"/>
                      </a:lnTo>
                      <a:lnTo>
                        <a:pt x="469" y="514"/>
                      </a:lnTo>
                      <a:lnTo>
                        <a:pt x="465" y="495"/>
                      </a:lnTo>
                      <a:lnTo>
                        <a:pt x="469" y="450"/>
                      </a:lnTo>
                      <a:lnTo>
                        <a:pt x="469" y="423"/>
                      </a:lnTo>
                      <a:lnTo>
                        <a:pt x="484" y="431"/>
                      </a:lnTo>
                      <a:lnTo>
                        <a:pt x="490" y="450"/>
                      </a:lnTo>
                      <a:lnTo>
                        <a:pt x="480" y="450"/>
                      </a:lnTo>
                      <a:lnTo>
                        <a:pt x="484" y="475"/>
                      </a:lnTo>
                      <a:lnTo>
                        <a:pt x="495" y="489"/>
                      </a:lnTo>
                      <a:lnTo>
                        <a:pt x="484" y="502"/>
                      </a:lnTo>
                      <a:lnTo>
                        <a:pt x="490" y="514"/>
                      </a:lnTo>
                      <a:lnTo>
                        <a:pt x="484" y="533"/>
                      </a:lnTo>
                      <a:lnTo>
                        <a:pt x="484" y="546"/>
                      </a:lnTo>
                      <a:lnTo>
                        <a:pt x="475" y="546"/>
                      </a:lnTo>
                      <a:lnTo>
                        <a:pt x="469" y="552"/>
                      </a:lnTo>
                      <a:lnTo>
                        <a:pt x="454" y="579"/>
                      </a:lnTo>
                      <a:lnTo>
                        <a:pt x="454" y="585"/>
                      </a:lnTo>
                      <a:lnTo>
                        <a:pt x="484" y="591"/>
                      </a:lnTo>
                      <a:lnTo>
                        <a:pt x="495" y="591"/>
                      </a:lnTo>
                      <a:lnTo>
                        <a:pt x="510" y="597"/>
                      </a:lnTo>
                      <a:lnTo>
                        <a:pt x="564" y="597"/>
                      </a:lnTo>
                      <a:lnTo>
                        <a:pt x="559" y="546"/>
                      </a:lnTo>
                      <a:lnTo>
                        <a:pt x="544" y="521"/>
                      </a:lnTo>
                      <a:lnTo>
                        <a:pt x="525" y="508"/>
                      </a:lnTo>
                      <a:lnTo>
                        <a:pt x="504" y="502"/>
                      </a:lnTo>
                      <a:lnTo>
                        <a:pt x="490" y="508"/>
                      </a:lnTo>
                      <a:lnTo>
                        <a:pt x="475" y="508"/>
                      </a:lnTo>
                      <a:lnTo>
                        <a:pt x="469" y="489"/>
                      </a:lnTo>
                      <a:lnTo>
                        <a:pt x="469" y="469"/>
                      </a:lnTo>
                      <a:lnTo>
                        <a:pt x="465" y="469"/>
                      </a:lnTo>
                      <a:lnTo>
                        <a:pt x="469" y="431"/>
                      </a:lnTo>
                      <a:lnTo>
                        <a:pt x="484" y="431"/>
                      </a:lnTo>
                      <a:lnTo>
                        <a:pt x="495" y="450"/>
                      </a:lnTo>
                      <a:lnTo>
                        <a:pt x="484" y="456"/>
                      </a:lnTo>
                      <a:lnTo>
                        <a:pt x="490" y="469"/>
                      </a:lnTo>
                      <a:lnTo>
                        <a:pt x="504" y="481"/>
                      </a:lnTo>
                      <a:lnTo>
                        <a:pt x="514" y="489"/>
                      </a:lnTo>
                      <a:lnTo>
                        <a:pt x="525" y="481"/>
                      </a:lnTo>
                      <a:lnTo>
                        <a:pt x="519" y="475"/>
                      </a:lnTo>
                      <a:lnTo>
                        <a:pt x="519" y="462"/>
                      </a:lnTo>
                      <a:lnTo>
                        <a:pt x="504" y="456"/>
                      </a:lnTo>
                      <a:lnTo>
                        <a:pt x="490" y="437"/>
                      </a:lnTo>
                      <a:lnTo>
                        <a:pt x="475" y="431"/>
                      </a:lnTo>
                      <a:lnTo>
                        <a:pt x="465" y="437"/>
                      </a:lnTo>
                      <a:lnTo>
                        <a:pt x="460" y="443"/>
                      </a:lnTo>
                      <a:lnTo>
                        <a:pt x="454" y="450"/>
                      </a:lnTo>
                      <a:lnTo>
                        <a:pt x="450" y="456"/>
                      </a:lnTo>
                      <a:lnTo>
                        <a:pt x="445" y="462"/>
                      </a:lnTo>
                      <a:lnTo>
                        <a:pt x="435" y="481"/>
                      </a:lnTo>
                      <a:lnTo>
                        <a:pt x="416" y="495"/>
                      </a:lnTo>
                      <a:lnTo>
                        <a:pt x="411" y="481"/>
                      </a:lnTo>
                      <a:lnTo>
                        <a:pt x="430" y="469"/>
                      </a:lnTo>
                      <a:lnTo>
                        <a:pt x="430" y="456"/>
                      </a:lnTo>
                      <a:lnTo>
                        <a:pt x="441" y="450"/>
                      </a:lnTo>
                      <a:lnTo>
                        <a:pt x="445" y="437"/>
                      </a:lnTo>
                      <a:lnTo>
                        <a:pt x="441" y="423"/>
                      </a:lnTo>
                      <a:lnTo>
                        <a:pt x="426" y="417"/>
                      </a:lnTo>
                      <a:lnTo>
                        <a:pt x="411" y="398"/>
                      </a:lnTo>
                      <a:lnTo>
                        <a:pt x="411" y="373"/>
                      </a:lnTo>
                      <a:lnTo>
                        <a:pt x="416" y="398"/>
                      </a:lnTo>
                      <a:lnTo>
                        <a:pt x="426" y="411"/>
                      </a:lnTo>
                      <a:lnTo>
                        <a:pt x="445" y="379"/>
                      </a:lnTo>
                      <a:lnTo>
                        <a:pt x="441" y="352"/>
                      </a:lnTo>
                      <a:lnTo>
                        <a:pt x="445" y="333"/>
                      </a:lnTo>
                      <a:lnTo>
                        <a:pt x="454" y="340"/>
                      </a:lnTo>
                      <a:lnTo>
                        <a:pt x="460" y="359"/>
                      </a:lnTo>
                      <a:lnTo>
                        <a:pt x="484" y="365"/>
                      </a:lnTo>
                      <a:lnTo>
                        <a:pt x="495" y="340"/>
                      </a:lnTo>
                      <a:lnTo>
                        <a:pt x="465" y="321"/>
                      </a:lnTo>
                      <a:lnTo>
                        <a:pt x="454" y="294"/>
                      </a:lnTo>
                      <a:lnTo>
                        <a:pt x="465" y="294"/>
                      </a:lnTo>
                      <a:lnTo>
                        <a:pt x="475" y="315"/>
                      </a:lnTo>
                      <a:lnTo>
                        <a:pt x="490" y="327"/>
                      </a:lnTo>
                      <a:lnTo>
                        <a:pt x="484" y="294"/>
                      </a:lnTo>
                      <a:lnTo>
                        <a:pt x="460" y="288"/>
                      </a:lnTo>
                      <a:lnTo>
                        <a:pt x="441" y="294"/>
                      </a:lnTo>
                      <a:lnTo>
                        <a:pt x="445" y="321"/>
                      </a:lnTo>
                      <a:lnTo>
                        <a:pt x="445" y="352"/>
                      </a:lnTo>
                      <a:lnTo>
                        <a:pt x="430" y="352"/>
                      </a:lnTo>
                      <a:lnTo>
                        <a:pt x="426" y="327"/>
                      </a:lnTo>
                      <a:lnTo>
                        <a:pt x="430" y="282"/>
                      </a:lnTo>
                      <a:lnTo>
                        <a:pt x="450" y="269"/>
                      </a:lnTo>
                      <a:lnTo>
                        <a:pt x="475" y="276"/>
                      </a:lnTo>
                      <a:lnTo>
                        <a:pt x="484" y="249"/>
                      </a:lnTo>
                      <a:lnTo>
                        <a:pt x="475" y="236"/>
                      </a:lnTo>
                      <a:lnTo>
                        <a:pt x="460" y="249"/>
                      </a:lnTo>
                      <a:lnTo>
                        <a:pt x="450" y="269"/>
                      </a:lnTo>
                      <a:lnTo>
                        <a:pt x="445" y="249"/>
                      </a:lnTo>
                      <a:lnTo>
                        <a:pt x="445" y="223"/>
                      </a:lnTo>
                      <a:lnTo>
                        <a:pt x="450" y="184"/>
                      </a:lnTo>
                      <a:lnTo>
                        <a:pt x="454" y="165"/>
                      </a:lnTo>
                      <a:lnTo>
                        <a:pt x="475" y="165"/>
                      </a:lnTo>
                      <a:lnTo>
                        <a:pt x="490" y="178"/>
                      </a:lnTo>
                      <a:lnTo>
                        <a:pt x="480" y="95"/>
                      </a:lnTo>
                      <a:lnTo>
                        <a:pt x="454" y="108"/>
                      </a:lnTo>
                      <a:lnTo>
                        <a:pt x="430" y="120"/>
                      </a:lnTo>
                      <a:lnTo>
                        <a:pt x="430" y="147"/>
                      </a:lnTo>
                      <a:lnTo>
                        <a:pt x="420" y="140"/>
                      </a:lnTo>
                      <a:lnTo>
                        <a:pt x="392" y="140"/>
                      </a:lnTo>
                      <a:lnTo>
                        <a:pt x="371" y="153"/>
                      </a:lnTo>
                      <a:lnTo>
                        <a:pt x="366" y="159"/>
                      </a:lnTo>
                      <a:lnTo>
                        <a:pt x="362" y="147"/>
                      </a:lnTo>
                      <a:lnTo>
                        <a:pt x="366" y="134"/>
                      </a:lnTo>
                      <a:lnTo>
                        <a:pt x="377" y="120"/>
                      </a:lnTo>
                      <a:lnTo>
                        <a:pt x="392" y="134"/>
                      </a:lnTo>
                      <a:lnTo>
                        <a:pt x="407" y="134"/>
                      </a:lnTo>
                      <a:lnTo>
                        <a:pt x="416" y="126"/>
                      </a:lnTo>
                      <a:lnTo>
                        <a:pt x="416" y="114"/>
                      </a:lnTo>
                      <a:lnTo>
                        <a:pt x="426" y="108"/>
                      </a:lnTo>
                      <a:lnTo>
                        <a:pt x="445" y="108"/>
                      </a:lnTo>
                      <a:lnTo>
                        <a:pt x="450" y="95"/>
                      </a:lnTo>
                      <a:lnTo>
                        <a:pt x="460" y="101"/>
                      </a:lnTo>
                      <a:lnTo>
                        <a:pt x="469" y="95"/>
                      </a:lnTo>
                      <a:lnTo>
                        <a:pt x="460" y="31"/>
                      </a:lnTo>
                      <a:lnTo>
                        <a:pt x="554" y="0"/>
                      </a:lnTo>
                      <a:lnTo>
                        <a:pt x="543" y="74"/>
                      </a:lnTo>
                      <a:lnTo>
                        <a:pt x="540" y="95"/>
                      </a:lnTo>
                      <a:lnTo>
                        <a:pt x="549" y="95"/>
                      </a:lnTo>
                      <a:lnTo>
                        <a:pt x="559" y="82"/>
                      </a:lnTo>
                      <a:lnTo>
                        <a:pt x="564" y="82"/>
                      </a:lnTo>
                      <a:lnTo>
                        <a:pt x="569" y="101"/>
                      </a:lnTo>
                      <a:lnTo>
                        <a:pt x="559" y="108"/>
                      </a:lnTo>
                      <a:lnTo>
                        <a:pt x="549" y="114"/>
                      </a:lnTo>
                      <a:lnTo>
                        <a:pt x="554" y="134"/>
                      </a:lnTo>
                      <a:lnTo>
                        <a:pt x="559" y="134"/>
                      </a:lnTo>
                      <a:lnTo>
                        <a:pt x="564" y="126"/>
                      </a:lnTo>
                      <a:lnTo>
                        <a:pt x="564" y="120"/>
                      </a:lnTo>
                      <a:lnTo>
                        <a:pt x="564" y="101"/>
                      </a:lnTo>
                      <a:lnTo>
                        <a:pt x="574" y="95"/>
                      </a:lnTo>
                      <a:lnTo>
                        <a:pt x="574" y="120"/>
                      </a:lnTo>
                      <a:lnTo>
                        <a:pt x="588" y="126"/>
                      </a:lnTo>
                      <a:lnTo>
                        <a:pt x="579" y="147"/>
                      </a:lnTo>
                      <a:lnTo>
                        <a:pt x="598" y="140"/>
                      </a:lnTo>
                      <a:lnTo>
                        <a:pt x="618" y="134"/>
                      </a:lnTo>
                      <a:lnTo>
                        <a:pt x="643" y="126"/>
                      </a:lnTo>
                      <a:lnTo>
                        <a:pt x="658" y="126"/>
                      </a:lnTo>
                      <a:lnTo>
                        <a:pt x="663" y="140"/>
                      </a:lnTo>
                      <a:lnTo>
                        <a:pt x="687" y="134"/>
                      </a:lnTo>
                      <a:lnTo>
                        <a:pt x="692" y="140"/>
                      </a:lnTo>
                      <a:lnTo>
                        <a:pt x="723" y="134"/>
                      </a:lnTo>
                      <a:lnTo>
                        <a:pt x="742" y="147"/>
                      </a:lnTo>
                      <a:lnTo>
                        <a:pt x="766" y="147"/>
                      </a:lnTo>
                      <a:lnTo>
                        <a:pt x="766" y="108"/>
                      </a:lnTo>
                      <a:lnTo>
                        <a:pt x="772" y="108"/>
                      </a:lnTo>
                      <a:lnTo>
                        <a:pt x="772" y="140"/>
                      </a:lnTo>
                      <a:lnTo>
                        <a:pt x="792" y="153"/>
                      </a:lnTo>
                      <a:lnTo>
                        <a:pt x="801" y="140"/>
                      </a:lnTo>
                      <a:lnTo>
                        <a:pt x="811" y="140"/>
                      </a:lnTo>
                      <a:lnTo>
                        <a:pt x="820" y="159"/>
                      </a:lnTo>
                      <a:lnTo>
                        <a:pt x="846" y="159"/>
                      </a:lnTo>
                      <a:lnTo>
                        <a:pt x="841" y="140"/>
                      </a:lnTo>
                      <a:lnTo>
                        <a:pt x="856" y="140"/>
                      </a:lnTo>
                      <a:lnTo>
                        <a:pt x="850" y="153"/>
                      </a:lnTo>
                      <a:lnTo>
                        <a:pt x="841" y="153"/>
                      </a:lnTo>
                      <a:lnTo>
                        <a:pt x="850" y="165"/>
                      </a:lnTo>
                      <a:lnTo>
                        <a:pt x="865" y="165"/>
                      </a:lnTo>
                      <a:lnTo>
                        <a:pt x="865" y="153"/>
                      </a:lnTo>
                      <a:lnTo>
                        <a:pt x="861" y="140"/>
                      </a:lnTo>
                      <a:lnTo>
                        <a:pt x="870" y="140"/>
                      </a:lnTo>
                      <a:lnTo>
                        <a:pt x="870" y="101"/>
                      </a:lnTo>
                      <a:lnTo>
                        <a:pt x="885" y="140"/>
                      </a:lnTo>
                      <a:lnTo>
                        <a:pt x="899" y="159"/>
                      </a:lnTo>
                      <a:lnTo>
                        <a:pt x="914" y="165"/>
                      </a:lnTo>
                      <a:lnTo>
                        <a:pt x="925" y="153"/>
                      </a:lnTo>
                      <a:lnTo>
                        <a:pt x="944" y="172"/>
                      </a:lnTo>
                      <a:lnTo>
                        <a:pt x="944" y="108"/>
                      </a:lnTo>
                      <a:lnTo>
                        <a:pt x="969" y="95"/>
                      </a:lnTo>
                      <a:lnTo>
                        <a:pt x="969" y="134"/>
                      </a:lnTo>
                      <a:lnTo>
                        <a:pt x="974" y="147"/>
                      </a:lnTo>
                      <a:lnTo>
                        <a:pt x="984" y="165"/>
                      </a:lnTo>
                      <a:lnTo>
                        <a:pt x="979" y="178"/>
                      </a:lnTo>
                      <a:lnTo>
                        <a:pt x="969" y="165"/>
                      </a:lnTo>
                      <a:lnTo>
                        <a:pt x="959" y="178"/>
                      </a:lnTo>
                      <a:lnTo>
                        <a:pt x="944" y="172"/>
                      </a:lnTo>
                      <a:lnTo>
                        <a:pt x="925" y="165"/>
                      </a:lnTo>
                      <a:lnTo>
                        <a:pt x="919" y="184"/>
                      </a:lnTo>
                      <a:lnTo>
                        <a:pt x="934" y="192"/>
                      </a:lnTo>
                      <a:lnTo>
                        <a:pt x="955" y="192"/>
                      </a:lnTo>
                      <a:lnTo>
                        <a:pt x="959" y="211"/>
                      </a:lnTo>
                      <a:lnTo>
                        <a:pt x="974" y="223"/>
                      </a:lnTo>
                      <a:lnTo>
                        <a:pt x="989" y="211"/>
                      </a:lnTo>
                      <a:lnTo>
                        <a:pt x="984" y="192"/>
                      </a:lnTo>
                      <a:lnTo>
                        <a:pt x="994" y="172"/>
                      </a:lnTo>
                      <a:lnTo>
                        <a:pt x="984" y="140"/>
                      </a:lnTo>
                      <a:lnTo>
                        <a:pt x="994" y="101"/>
                      </a:lnTo>
                      <a:lnTo>
                        <a:pt x="998" y="101"/>
                      </a:lnTo>
                      <a:lnTo>
                        <a:pt x="1009" y="120"/>
                      </a:lnTo>
                      <a:lnTo>
                        <a:pt x="998" y="126"/>
                      </a:lnTo>
                      <a:lnTo>
                        <a:pt x="1009" y="140"/>
                      </a:lnTo>
                      <a:lnTo>
                        <a:pt x="1028" y="134"/>
                      </a:lnTo>
                      <a:lnTo>
                        <a:pt x="1043" y="134"/>
                      </a:lnTo>
                      <a:lnTo>
                        <a:pt x="1033" y="153"/>
                      </a:lnTo>
                      <a:lnTo>
                        <a:pt x="1038" y="165"/>
                      </a:lnTo>
                      <a:lnTo>
                        <a:pt x="1018" y="172"/>
                      </a:lnTo>
                      <a:lnTo>
                        <a:pt x="1033" y="192"/>
                      </a:lnTo>
                      <a:lnTo>
                        <a:pt x="1043" y="211"/>
                      </a:lnTo>
                      <a:lnTo>
                        <a:pt x="1028" y="244"/>
                      </a:lnTo>
                      <a:lnTo>
                        <a:pt x="1004" y="230"/>
                      </a:lnTo>
                      <a:lnTo>
                        <a:pt x="998" y="263"/>
                      </a:lnTo>
                      <a:lnTo>
                        <a:pt x="1018" y="269"/>
                      </a:lnTo>
                      <a:lnTo>
                        <a:pt x="1009" y="282"/>
                      </a:lnTo>
                      <a:lnTo>
                        <a:pt x="994" y="263"/>
                      </a:lnTo>
                      <a:lnTo>
                        <a:pt x="994" y="282"/>
                      </a:lnTo>
                      <a:lnTo>
                        <a:pt x="1009" y="294"/>
                      </a:lnTo>
                      <a:lnTo>
                        <a:pt x="964" y="276"/>
                      </a:lnTo>
                      <a:lnTo>
                        <a:pt x="934" y="249"/>
                      </a:lnTo>
                      <a:lnTo>
                        <a:pt x="910" y="263"/>
                      </a:lnTo>
                      <a:lnTo>
                        <a:pt x="880" y="249"/>
                      </a:lnTo>
                      <a:lnTo>
                        <a:pt x="875" y="236"/>
                      </a:lnTo>
                      <a:lnTo>
                        <a:pt x="905" y="223"/>
                      </a:lnTo>
                      <a:lnTo>
                        <a:pt x="899" y="205"/>
                      </a:lnTo>
                      <a:lnTo>
                        <a:pt x="875" y="198"/>
                      </a:lnTo>
                      <a:lnTo>
                        <a:pt x="870" y="223"/>
                      </a:lnTo>
                      <a:lnTo>
                        <a:pt x="850" y="217"/>
                      </a:lnTo>
                      <a:lnTo>
                        <a:pt x="846" y="198"/>
                      </a:lnTo>
                      <a:lnTo>
                        <a:pt x="841" y="230"/>
                      </a:lnTo>
                      <a:lnTo>
                        <a:pt x="816" y="255"/>
                      </a:lnTo>
                      <a:lnTo>
                        <a:pt x="801" y="244"/>
                      </a:lnTo>
                      <a:lnTo>
                        <a:pt x="806" y="205"/>
                      </a:lnTo>
                      <a:lnTo>
                        <a:pt x="801" y="178"/>
                      </a:lnTo>
                      <a:lnTo>
                        <a:pt x="781" y="184"/>
                      </a:lnTo>
                      <a:lnTo>
                        <a:pt x="751" y="178"/>
                      </a:lnTo>
                      <a:lnTo>
                        <a:pt x="712" y="165"/>
                      </a:lnTo>
                      <a:lnTo>
                        <a:pt x="648" y="165"/>
                      </a:lnTo>
                      <a:lnTo>
                        <a:pt x="628" y="165"/>
                      </a:lnTo>
                      <a:lnTo>
                        <a:pt x="633" y="178"/>
                      </a:lnTo>
                      <a:lnTo>
                        <a:pt x="633" y="192"/>
                      </a:lnTo>
                      <a:lnTo>
                        <a:pt x="628" y="223"/>
                      </a:lnTo>
                      <a:lnTo>
                        <a:pt x="609" y="223"/>
                      </a:lnTo>
                      <a:lnTo>
                        <a:pt x="598" y="205"/>
                      </a:lnTo>
                      <a:lnTo>
                        <a:pt x="583" y="211"/>
                      </a:lnTo>
                      <a:lnTo>
                        <a:pt x="579" y="249"/>
                      </a:lnTo>
                      <a:lnTo>
                        <a:pt x="594" y="236"/>
                      </a:lnTo>
                      <a:lnTo>
                        <a:pt x="609" y="255"/>
                      </a:lnTo>
                      <a:lnTo>
                        <a:pt x="598" y="282"/>
                      </a:lnTo>
                      <a:lnTo>
                        <a:pt x="603" y="301"/>
                      </a:lnTo>
                      <a:lnTo>
                        <a:pt x="633" y="294"/>
                      </a:lnTo>
                      <a:lnTo>
                        <a:pt x="663" y="288"/>
                      </a:lnTo>
                      <a:lnTo>
                        <a:pt x="663" y="263"/>
                      </a:lnTo>
                      <a:lnTo>
                        <a:pt x="628" y="249"/>
                      </a:lnTo>
                      <a:lnTo>
                        <a:pt x="673" y="244"/>
                      </a:lnTo>
                      <a:lnTo>
                        <a:pt x="678" y="249"/>
                      </a:lnTo>
                      <a:lnTo>
                        <a:pt x="692" y="236"/>
                      </a:lnTo>
                      <a:lnTo>
                        <a:pt x="707" y="244"/>
                      </a:lnTo>
                      <a:lnTo>
                        <a:pt x="736" y="236"/>
                      </a:lnTo>
                      <a:lnTo>
                        <a:pt x="751" y="211"/>
                      </a:lnTo>
                      <a:lnTo>
                        <a:pt x="747" y="172"/>
                      </a:lnTo>
                      <a:lnTo>
                        <a:pt x="757" y="211"/>
                      </a:lnTo>
                      <a:lnTo>
                        <a:pt x="766" y="236"/>
                      </a:lnTo>
                      <a:lnTo>
                        <a:pt x="806" y="236"/>
                      </a:lnTo>
                      <a:lnTo>
                        <a:pt x="811" y="184"/>
                      </a:lnTo>
                      <a:lnTo>
                        <a:pt x="826" y="184"/>
                      </a:lnTo>
                      <a:lnTo>
                        <a:pt x="816" y="230"/>
                      </a:lnTo>
                      <a:lnTo>
                        <a:pt x="841" y="230"/>
                      </a:lnTo>
                      <a:lnTo>
                        <a:pt x="895" y="249"/>
                      </a:lnTo>
                      <a:lnTo>
                        <a:pt x="861" y="276"/>
                      </a:lnTo>
                      <a:lnTo>
                        <a:pt x="919" y="307"/>
                      </a:lnTo>
                      <a:lnTo>
                        <a:pt x="979" y="327"/>
                      </a:lnTo>
                      <a:lnTo>
                        <a:pt x="998" y="352"/>
                      </a:lnTo>
                      <a:lnTo>
                        <a:pt x="989" y="365"/>
                      </a:lnTo>
                      <a:lnTo>
                        <a:pt x="969" y="347"/>
                      </a:lnTo>
                      <a:lnTo>
                        <a:pt x="919" y="321"/>
                      </a:lnTo>
                      <a:lnTo>
                        <a:pt x="880" y="315"/>
                      </a:lnTo>
                      <a:lnTo>
                        <a:pt x="841" y="301"/>
                      </a:lnTo>
                      <a:lnTo>
                        <a:pt x="826" y="282"/>
                      </a:lnTo>
                      <a:lnTo>
                        <a:pt x="766" y="269"/>
                      </a:lnTo>
                      <a:lnTo>
                        <a:pt x="717" y="282"/>
                      </a:lnTo>
                      <a:lnTo>
                        <a:pt x="678" y="301"/>
                      </a:lnTo>
                      <a:lnTo>
                        <a:pt x="638" y="333"/>
                      </a:lnTo>
                      <a:lnTo>
                        <a:pt x="618" y="365"/>
                      </a:lnTo>
                      <a:lnTo>
                        <a:pt x="624" y="391"/>
                      </a:lnTo>
                      <a:lnTo>
                        <a:pt x="643" y="423"/>
                      </a:lnTo>
                      <a:lnTo>
                        <a:pt x="663" y="417"/>
                      </a:lnTo>
                      <a:lnTo>
                        <a:pt x="692" y="398"/>
                      </a:lnTo>
                      <a:lnTo>
                        <a:pt x="712" y="385"/>
                      </a:lnTo>
                      <a:lnTo>
                        <a:pt x="712" y="347"/>
                      </a:lnTo>
                      <a:lnTo>
                        <a:pt x="732" y="352"/>
                      </a:lnTo>
                      <a:lnTo>
                        <a:pt x="717" y="385"/>
                      </a:lnTo>
                      <a:lnTo>
                        <a:pt x="757" y="411"/>
                      </a:lnTo>
                      <a:lnTo>
                        <a:pt x="762" y="443"/>
                      </a:lnTo>
                      <a:lnTo>
                        <a:pt x="826" y="398"/>
                      </a:lnTo>
                      <a:lnTo>
                        <a:pt x="831" y="417"/>
                      </a:lnTo>
                      <a:lnTo>
                        <a:pt x="811" y="437"/>
                      </a:lnTo>
                      <a:lnTo>
                        <a:pt x="846" y="443"/>
                      </a:lnTo>
                      <a:lnTo>
                        <a:pt x="846" y="462"/>
                      </a:lnTo>
                      <a:lnTo>
                        <a:pt x="816" y="469"/>
                      </a:lnTo>
                      <a:lnTo>
                        <a:pt x="781" y="437"/>
                      </a:lnTo>
                      <a:lnTo>
                        <a:pt x="732" y="450"/>
                      </a:lnTo>
                      <a:lnTo>
                        <a:pt x="702" y="456"/>
                      </a:lnTo>
                      <a:lnTo>
                        <a:pt x="682" y="450"/>
                      </a:lnTo>
                      <a:lnTo>
                        <a:pt x="643" y="437"/>
                      </a:lnTo>
                      <a:lnTo>
                        <a:pt x="678" y="475"/>
                      </a:lnTo>
                      <a:lnTo>
                        <a:pt x="712" y="508"/>
                      </a:lnTo>
                      <a:lnTo>
                        <a:pt x="751" y="502"/>
                      </a:lnTo>
                      <a:lnTo>
                        <a:pt x="781" y="508"/>
                      </a:lnTo>
                      <a:lnTo>
                        <a:pt x="781" y="527"/>
                      </a:lnTo>
                      <a:lnTo>
                        <a:pt x="751" y="527"/>
                      </a:lnTo>
                      <a:lnTo>
                        <a:pt x="723" y="508"/>
                      </a:lnTo>
                      <a:lnTo>
                        <a:pt x="702" y="508"/>
                      </a:lnTo>
                      <a:lnTo>
                        <a:pt x="707" y="541"/>
                      </a:lnTo>
                      <a:lnTo>
                        <a:pt x="682" y="546"/>
                      </a:lnTo>
                      <a:lnTo>
                        <a:pt x="648" y="533"/>
                      </a:lnTo>
                      <a:lnTo>
                        <a:pt x="653" y="502"/>
                      </a:lnTo>
                      <a:lnTo>
                        <a:pt x="673" y="533"/>
                      </a:lnTo>
                      <a:lnTo>
                        <a:pt x="678" y="514"/>
                      </a:lnTo>
                      <a:lnTo>
                        <a:pt x="643" y="481"/>
                      </a:lnTo>
                      <a:lnTo>
                        <a:pt x="609" y="489"/>
                      </a:lnTo>
                      <a:lnTo>
                        <a:pt x="613" y="521"/>
                      </a:lnTo>
                      <a:lnTo>
                        <a:pt x="633" y="579"/>
                      </a:lnTo>
                      <a:lnTo>
                        <a:pt x="678" y="708"/>
                      </a:lnTo>
                      <a:lnTo>
                        <a:pt x="732" y="792"/>
                      </a:lnTo>
                      <a:lnTo>
                        <a:pt x="766" y="836"/>
                      </a:lnTo>
                      <a:lnTo>
                        <a:pt x="781" y="857"/>
                      </a:lnTo>
                      <a:lnTo>
                        <a:pt x="786" y="857"/>
                      </a:lnTo>
                      <a:lnTo>
                        <a:pt x="777" y="830"/>
                      </a:lnTo>
                      <a:lnTo>
                        <a:pt x="766" y="805"/>
                      </a:lnTo>
                      <a:lnTo>
                        <a:pt x="772" y="811"/>
                      </a:lnTo>
                      <a:lnTo>
                        <a:pt x="792" y="797"/>
                      </a:lnTo>
                      <a:lnTo>
                        <a:pt x="816" y="797"/>
                      </a:lnTo>
                      <a:lnTo>
                        <a:pt x="875" y="778"/>
                      </a:lnTo>
                      <a:lnTo>
                        <a:pt x="885" y="766"/>
                      </a:lnTo>
                      <a:lnTo>
                        <a:pt x="880" y="792"/>
                      </a:lnTo>
                      <a:lnTo>
                        <a:pt x="801" y="818"/>
                      </a:lnTo>
                      <a:lnTo>
                        <a:pt x="796" y="836"/>
                      </a:lnTo>
                      <a:lnTo>
                        <a:pt x="806" y="849"/>
                      </a:lnTo>
                      <a:lnTo>
                        <a:pt x="811" y="863"/>
                      </a:lnTo>
                      <a:lnTo>
                        <a:pt x="806" y="882"/>
                      </a:lnTo>
                      <a:lnTo>
                        <a:pt x="816" y="921"/>
                      </a:lnTo>
                      <a:lnTo>
                        <a:pt x="850" y="946"/>
                      </a:lnTo>
                      <a:lnTo>
                        <a:pt x="856" y="921"/>
                      </a:lnTo>
                      <a:lnTo>
                        <a:pt x="846" y="888"/>
                      </a:lnTo>
                      <a:lnTo>
                        <a:pt x="841" y="882"/>
                      </a:lnTo>
                      <a:lnTo>
                        <a:pt x="861" y="875"/>
                      </a:lnTo>
                      <a:lnTo>
                        <a:pt x="861" y="888"/>
                      </a:lnTo>
                      <a:lnTo>
                        <a:pt x="856" y="907"/>
                      </a:lnTo>
                      <a:lnTo>
                        <a:pt x="861" y="934"/>
                      </a:lnTo>
                      <a:lnTo>
                        <a:pt x="870" y="940"/>
                      </a:lnTo>
                      <a:lnTo>
                        <a:pt x="895" y="1011"/>
                      </a:lnTo>
                      <a:lnTo>
                        <a:pt x="899" y="1050"/>
                      </a:lnTo>
                      <a:lnTo>
                        <a:pt x="870" y="1094"/>
                      </a:lnTo>
                      <a:lnTo>
                        <a:pt x="865" y="1108"/>
                      </a:lnTo>
                      <a:lnTo>
                        <a:pt x="890" y="1083"/>
                      </a:lnTo>
                      <a:lnTo>
                        <a:pt x="905" y="1075"/>
                      </a:lnTo>
                      <a:lnTo>
                        <a:pt x="919" y="1075"/>
                      </a:lnTo>
                      <a:lnTo>
                        <a:pt x="934" y="1089"/>
                      </a:lnTo>
                      <a:lnTo>
                        <a:pt x="949" y="1075"/>
                      </a:lnTo>
                      <a:lnTo>
                        <a:pt x="929" y="1114"/>
                      </a:lnTo>
                      <a:lnTo>
                        <a:pt x="914" y="1108"/>
                      </a:lnTo>
                      <a:lnTo>
                        <a:pt x="905" y="1108"/>
                      </a:lnTo>
                      <a:lnTo>
                        <a:pt x="899" y="1127"/>
                      </a:lnTo>
                      <a:lnTo>
                        <a:pt x="885" y="1146"/>
                      </a:lnTo>
                      <a:lnTo>
                        <a:pt x="870" y="1154"/>
                      </a:lnTo>
                      <a:lnTo>
                        <a:pt x="875" y="1172"/>
                      </a:lnTo>
                      <a:lnTo>
                        <a:pt x="885" y="1172"/>
                      </a:lnTo>
                      <a:lnTo>
                        <a:pt x="890" y="1192"/>
                      </a:lnTo>
                      <a:lnTo>
                        <a:pt x="880" y="1192"/>
                      </a:lnTo>
                      <a:lnTo>
                        <a:pt x="870" y="1185"/>
                      </a:lnTo>
                      <a:lnTo>
                        <a:pt x="861" y="1160"/>
                      </a:lnTo>
                      <a:lnTo>
                        <a:pt x="850" y="1166"/>
                      </a:lnTo>
                      <a:lnTo>
                        <a:pt x="841" y="1204"/>
                      </a:lnTo>
                      <a:lnTo>
                        <a:pt x="841" y="1237"/>
                      </a:lnTo>
                      <a:lnTo>
                        <a:pt x="846" y="1282"/>
                      </a:lnTo>
                      <a:lnTo>
                        <a:pt x="846" y="1314"/>
                      </a:lnTo>
                      <a:lnTo>
                        <a:pt x="846" y="1339"/>
                      </a:lnTo>
                      <a:lnTo>
                        <a:pt x="865" y="1386"/>
                      </a:lnTo>
                      <a:lnTo>
                        <a:pt x="870" y="1399"/>
                      </a:lnTo>
                      <a:lnTo>
                        <a:pt x="998" y="1360"/>
                      </a:lnTo>
                      <a:lnTo>
                        <a:pt x="1018" y="1339"/>
                      </a:lnTo>
                      <a:lnTo>
                        <a:pt x="1028" y="1295"/>
                      </a:lnTo>
                      <a:lnTo>
                        <a:pt x="1024" y="1276"/>
                      </a:lnTo>
                      <a:lnTo>
                        <a:pt x="1028" y="1256"/>
                      </a:lnTo>
                      <a:lnTo>
                        <a:pt x="1028" y="1276"/>
                      </a:lnTo>
                      <a:lnTo>
                        <a:pt x="1063" y="1243"/>
                      </a:lnTo>
                      <a:lnTo>
                        <a:pt x="1078" y="1243"/>
                      </a:lnTo>
                      <a:lnTo>
                        <a:pt x="1078" y="1276"/>
                      </a:lnTo>
                      <a:lnTo>
                        <a:pt x="1063" y="1289"/>
                      </a:lnTo>
                      <a:lnTo>
                        <a:pt x="1052" y="1314"/>
                      </a:lnTo>
                      <a:lnTo>
                        <a:pt x="1063" y="1314"/>
                      </a:lnTo>
                      <a:lnTo>
                        <a:pt x="1048" y="1380"/>
                      </a:lnTo>
                      <a:lnTo>
                        <a:pt x="1038" y="1405"/>
                      </a:lnTo>
                      <a:lnTo>
                        <a:pt x="1033" y="1391"/>
                      </a:lnTo>
                      <a:lnTo>
                        <a:pt x="1013" y="1405"/>
                      </a:lnTo>
                      <a:lnTo>
                        <a:pt x="1004" y="1418"/>
                      </a:lnTo>
                      <a:lnTo>
                        <a:pt x="979" y="1418"/>
                      </a:lnTo>
                      <a:lnTo>
                        <a:pt x="979" y="1430"/>
                      </a:lnTo>
                      <a:lnTo>
                        <a:pt x="955" y="1418"/>
                      </a:lnTo>
                      <a:lnTo>
                        <a:pt x="919" y="1418"/>
                      </a:lnTo>
                      <a:lnTo>
                        <a:pt x="885" y="1443"/>
                      </a:lnTo>
                      <a:lnTo>
                        <a:pt x="875" y="1469"/>
                      </a:lnTo>
                      <a:lnTo>
                        <a:pt x="875" y="1495"/>
                      </a:lnTo>
                      <a:lnTo>
                        <a:pt x="880" y="1534"/>
                      </a:lnTo>
                      <a:lnTo>
                        <a:pt x="772" y="1495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37" name="Freeform 7"/>
                <p:cNvSpPr>
                  <a:spLocks/>
                </p:cNvSpPr>
                <p:nvPr/>
              </p:nvSpPr>
              <p:spPr bwMode="auto">
                <a:xfrm>
                  <a:off x="3206" y="603"/>
                  <a:ext cx="1009" cy="2495"/>
                </a:xfrm>
                <a:custGeom>
                  <a:avLst/>
                  <a:gdLst>
                    <a:gd name="T0" fmla="*/ 257 w 1009"/>
                    <a:gd name="T1" fmla="*/ 2105 h 2495"/>
                    <a:gd name="T2" fmla="*/ 217 w 1009"/>
                    <a:gd name="T3" fmla="*/ 1962 h 2495"/>
                    <a:gd name="T4" fmla="*/ 262 w 1009"/>
                    <a:gd name="T5" fmla="*/ 1956 h 2495"/>
                    <a:gd name="T6" fmla="*/ 380 w 1009"/>
                    <a:gd name="T7" fmla="*/ 2008 h 2495"/>
                    <a:gd name="T8" fmla="*/ 445 w 1009"/>
                    <a:gd name="T9" fmla="*/ 1813 h 2495"/>
                    <a:gd name="T10" fmla="*/ 326 w 1009"/>
                    <a:gd name="T11" fmla="*/ 1658 h 2495"/>
                    <a:gd name="T12" fmla="*/ 183 w 1009"/>
                    <a:gd name="T13" fmla="*/ 1678 h 2495"/>
                    <a:gd name="T14" fmla="*/ 232 w 1009"/>
                    <a:gd name="T15" fmla="*/ 1573 h 2495"/>
                    <a:gd name="T16" fmla="*/ 202 w 1009"/>
                    <a:gd name="T17" fmla="*/ 1515 h 2495"/>
                    <a:gd name="T18" fmla="*/ 242 w 1009"/>
                    <a:gd name="T19" fmla="*/ 1496 h 2495"/>
                    <a:gd name="T20" fmla="*/ 262 w 1009"/>
                    <a:gd name="T21" fmla="*/ 1560 h 2495"/>
                    <a:gd name="T22" fmla="*/ 395 w 1009"/>
                    <a:gd name="T23" fmla="*/ 1684 h 2495"/>
                    <a:gd name="T24" fmla="*/ 455 w 1009"/>
                    <a:gd name="T25" fmla="*/ 1581 h 2495"/>
                    <a:gd name="T26" fmla="*/ 193 w 1009"/>
                    <a:gd name="T27" fmla="*/ 1360 h 2495"/>
                    <a:gd name="T28" fmla="*/ 212 w 1009"/>
                    <a:gd name="T29" fmla="*/ 1108 h 2495"/>
                    <a:gd name="T30" fmla="*/ 208 w 1009"/>
                    <a:gd name="T31" fmla="*/ 985 h 2495"/>
                    <a:gd name="T32" fmla="*/ 172 w 1009"/>
                    <a:gd name="T33" fmla="*/ 933 h 2495"/>
                    <a:gd name="T34" fmla="*/ 99 w 1009"/>
                    <a:gd name="T35" fmla="*/ 816 h 2495"/>
                    <a:gd name="T36" fmla="*/ 208 w 1009"/>
                    <a:gd name="T37" fmla="*/ 764 h 2495"/>
                    <a:gd name="T38" fmla="*/ 172 w 1009"/>
                    <a:gd name="T39" fmla="*/ 687 h 2495"/>
                    <a:gd name="T40" fmla="*/ 34 w 1009"/>
                    <a:gd name="T41" fmla="*/ 557 h 2495"/>
                    <a:gd name="T42" fmla="*/ 376 w 1009"/>
                    <a:gd name="T43" fmla="*/ 0 h 2495"/>
                    <a:gd name="T44" fmla="*/ 445 w 1009"/>
                    <a:gd name="T45" fmla="*/ 66 h 2495"/>
                    <a:gd name="T46" fmla="*/ 524 w 1009"/>
                    <a:gd name="T47" fmla="*/ 58 h 2495"/>
                    <a:gd name="T48" fmla="*/ 583 w 1009"/>
                    <a:gd name="T49" fmla="*/ 13 h 2495"/>
                    <a:gd name="T50" fmla="*/ 651 w 1009"/>
                    <a:gd name="T51" fmla="*/ 33 h 2495"/>
                    <a:gd name="T52" fmla="*/ 750 w 1009"/>
                    <a:gd name="T53" fmla="*/ 27 h 2495"/>
                    <a:gd name="T54" fmla="*/ 761 w 1009"/>
                    <a:gd name="T55" fmla="*/ 110 h 2495"/>
                    <a:gd name="T56" fmla="*/ 791 w 1009"/>
                    <a:gd name="T57" fmla="*/ 174 h 2495"/>
                    <a:gd name="T58" fmla="*/ 707 w 1009"/>
                    <a:gd name="T59" fmla="*/ 136 h 2495"/>
                    <a:gd name="T60" fmla="*/ 795 w 1009"/>
                    <a:gd name="T61" fmla="*/ 195 h 2495"/>
                    <a:gd name="T62" fmla="*/ 870 w 1009"/>
                    <a:gd name="T63" fmla="*/ 234 h 2495"/>
                    <a:gd name="T64" fmla="*/ 894 w 1009"/>
                    <a:gd name="T65" fmla="*/ 344 h 2495"/>
                    <a:gd name="T66" fmla="*/ 988 w 1009"/>
                    <a:gd name="T67" fmla="*/ 414 h 2495"/>
                    <a:gd name="T68" fmla="*/ 935 w 1009"/>
                    <a:gd name="T69" fmla="*/ 383 h 2495"/>
                    <a:gd name="T70" fmla="*/ 845 w 1009"/>
                    <a:gd name="T71" fmla="*/ 434 h 2495"/>
                    <a:gd name="T72" fmla="*/ 780 w 1009"/>
                    <a:gd name="T73" fmla="*/ 389 h 2495"/>
                    <a:gd name="T74" fmla="*/ 780 w 1009"/>
                    <a:gd name="T75" fmla="*/ 414 h 2495"/>
                    <a:gd name="T76" fmla="*/ 815 w 1009"/>
                    <a:gd name="T77" fmla="*/ 453 h 2495"/>
                    <a:gd name="T78" fmla="*/ 840 w 1009"/>
                    <a:gd name="T79" fmla="*/ 472 h 2495"/>
                    <a:gd name="T80" fmla="*/ 929 w 1009"/>
                    <a:gd name="T81" fmla="*/ 538 h 2495"/>
                    <a:gd name="T82" fmla="*/ 993 w 1009"/>
                    <a:gd name="T83" fmla="*/ 565 h 2495"/>
                    <a:gd name="T84" fmla="*/ 346 w 1009"/>
                    <a:gd name="T85" fmla="*/ 577 h 2495"/>
                    <a:gd name="T86" fmla="*/ 406 w 1009"/>
                    <a:gd name="T87" fmla="*/ 861 h 2495"/>
                    <a:gd name="T88" fmla="*/ 445 w 1009"/>
                    <a:gd name="T89" fmla="*/ 946 h 2495"/>
                    <a:gd name="T90" fmla="*/ 341 w 1009"/>
                    <a:gd name="T91" fmla="*/ 1024 h 2495"/>
                    <a:gd name="T92" fmla="*/ 326 w 1009"/>
                    <a:gd name="T93" fmla="*/ 946 h 2495"/>
                    <a:gd name="T94" fmla="*/ 341 w 1009"/>
                    <a:gd name="T95" fmla="*/ 1062 h 2495"/>
                    <a:gd name="T96" fmla="*/ 307 w 1009"/>
                    <a:gd name="T97" fmla="*/ 1140 h 2495"/>
                    <a:gd name="T98" fmla="*/ 316 w 1009"/>
                    <a:gd name="T99" fmla="*/ 1205 h 2495"/>
                    <a:gd name="T100" fmla="*/ 292 w 1009"/>
                    <a:gd name="T101" fmla="*/ 1310 h 2495"/>
                    <a:gd name="T102" fmla="*/ 406 w 1009"/>
                    <a:gd name="T103" fmla="*/ 1399 h 2495"/>
                    <a:gd name="T104" fmla="*/ 657 w 1009"/>
                    <a:gd name="T105" fmla="*/ 1542 h 2495"/>
                    <a:gd name="T106" fmla="*/ 613 w 1009"/>
                    <a:gd name="T107" fmla="*/ 1761 h 2495"/>
                    <a:gd name="T108" fmla="*/ 628 w 1009"/>
                    <a:gd name="T109" fmla="*/ 1742 h 2495"/>
                    <a:gd name="T110" fmla="*/ 666 w 1009"/>
                    <a:gd name="T111" fmla="*/ 1749 h 2495"/>
                    <a:gd name="T112" fmla="*/ 666 w 1009"/>
                    <a:gd name="T113" fmla="*/ 1612 h 2495"/>
                    <a:gd name="T114" fmla="*/ 638 w 1009"/>
                    <a:gd name="T115" fmla="*/ 1788 h 2495"/>
                    <a:gd name="T116" fmla="*/ 593 w 1009"/>
                    <a:gd name="T117" fmla="*/ 1838 h 2495"/>
                    <a:gd name="T118" fmla="*/ 514 w 1009"/>
                    <a:gd name="T119" fmla="*/ 1937 h 2495"/>
                    <a:gd name="T120" fmla="*/ 608 w 1009"/>
                    <a:gd name="T121" fmla="*/ 2022 h 2495"/>
                    <a:gd name="T122" fmla="*/ 356 w 1009"/>
                    <a:gd name="T123" fmla="*/ 2260 h 2495"/>
                    <a:gd name="T124" fmla="*/ 406 w 1009"/>
                    <a:gd name="T125" fmla="*/ 2494 h 2495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1009" h="2495">
                      <a:moveTo>
                        <a:pt x="217" y="2442"/>
                      </a:moveTo>
                      <a:lnTo>
                        <a:pt x="183" y="2422"/>
                      </a:lnTo>
                      <a:lnTo>
                        <a:pt x="252" y="2202"/>
                      </a:lnTo>
                      <a:lnTo>
                        <a:pt x="257" y="2105"/>
                      </a:lnTo>
                      <a:lnTo>
                        <a:pt x="262" y="2098"/>
                      </a:lnTo>
                      <a:lnTo>
                        <a:pt x="326" y="2047"/>
                      </a:lnTo>
                      <a:lnTo>
                        <a:pt x="316" y="2022"/>
                      </a:lnTo>
                      <a:lnTo>
                        <a:pt x="217" y="1962"/>
                      </a:lnTo>
                      <a:lnTo>
                        <a:pt x="242" y="1968"/>
                      </a:lnTo>
                      <a:lnTo>
                        <a:pt x="247" y="1950"/>
                      </a:lnTo>
                      <a:lnTo>
                        <a:pt x="247" y="1898"/>
                      </a:lnTo>
                      <a:lnTo>
                        <a:pt x="262" y="1956"/>
                      </a:lnTo>
                      <a:lnTo>
                        <a:pt x="307" y="2001"/>
                      </a:lnTo>
                      <a:lnTo>
                        <a:pt x="326" y="1995"/>
                      </a:lnTo>
                      <a:lnTo>
                        <a:pt x="341" y="2028"/>
                      </a:lnTo>
                      <a:lnTo>
                        <a:pt x="380" y="2008"/>
                      </a:lnTo>
                      <a:lnTo>
                        <a:pt x="406" y="1962"/>
                      </a:lnTo>
                      <a:lnTo>
                        <a:pt x="430" y="1885"/>
                      </a:lnTo>
                      <a:lnTo>
                        <a:pt x="435" y="1871"/>
                      </a:lnTo>
                      <a:lnTo>
                        <a:pt x="445" y="1813"/>
                      </a:lnTo>
                      <a:lnTo>
                        <a:pt x="435" y="1782"/>
                      </a:lnTo>
                      <a:lnTo>
                        <a:pt x="425" y="1768"/>
                      </a:lnTo>
                      <a:lnTo>
                        <a:pt x="430" y="1749"/>
                      </a:lnTo>
                      <a:lnTo>
                        <a:pt x="326" y="1658"/>
                      </a:lnTo>
                      <a:lnTo>
                        <a:pt x="292" y="1658"/>
                      </a:lnTo>
                      <a:lnTo>
                        <a:pt x="296" y="1645"/>
                      </a:lnTo>
                      <a:lnTo>
                        <a:pt x="158" y="1703"/>
                      </a:lnTo>
                      <a:lnTo>
                        <a:pt x="183" y="1678"/>
                      </a:lnTo>
                      <a:lnTo>
                        <a:pt x="292" y="1639"/>
                      </a:lnTo>
                      <a:lnTo>
                        <a:pt x="262" y="1619"/>
                      </a:lnTo>
                      <a:lnTo>
                        <a:pt x="242" y="1606"/>
                      </a:lnTo>
                      <a:lnTo>
                        <a:pt x="232" y="1573"/>
                      </a:lnTo>
                      <a:lnTo>
                        <a:pt x="187" y="1554"/>
                      </a:lnTo>
                      <a:lnTo>
                        <a:pt x="178" y="1521"/>
                      </a:lnTo>
                      <a:lnTo>
                        <a:pt x="197" y="1548"/>
                      </a:lnTo>
                      <a:lnTo>
                        <a:pt x="202" y="1515"/>
                      </a:lnTo>
                      <a:lnTo>
                        <a:pt x="202" y="1399"/>
                      </a:lnTo>
                      <a:lnTo>
                        <a:pt x="232" y="1424"/>
                      </a:lnTo>
                      <a:lnTo>
                        <a:pt x="247" y="1476"/>
                      </a:lnTo>
                      <a:lnTo>
                        <a:pt x="242" y="1496"/>
                      </a:lnTo>
                      <a:lnTo>
                        <a:pt x="242" y="1515"/>
                      </a:lnTo>
                      <a:lnTo>
                        <a:pt x="271" y="1509"/>
                      </a:lnTo>
                      <a:lnTo>
                        <a:pt x="257" y="1542"/>
                      </a:lnTo>
                      <a:lnTo>
                        <a:pt x="262" y="1560"/>
                      </a:lnTo>
                      <a:lnTo>
                        <a:pt x="301" y="1600"/>
                      </a:lnTo>
                      <a:lnTo>
                        <a:pt x="307" y="1587"/>
                      </a:lnTo>
                      <a:lnTo>
                        <a:pt x="316" y="1619"/>
                      </a:lnTo>
                      <a:lnTo>
                        <a:pt x="395" y="1684"/>
                      </a:lnTo>
                      <a:lnTo>
                        <a:pt x="445" y="1703"/>
                      </a:lnTo>
                      <a:lnTo>
                        <a:pt x="484" y="1645"/>
                      </a:lnTo>
                      <a:lnTo>
                        <a:pt x="484" y="1619"/>
                      </a:lnTo>
                      <a:lnTo>
                        <a:pt x="455" y="1581"/>
                      </a:lnTo>
                      <a:lnTo>
                        <a:pt x="400" y="1535"/>
                      </a:lnTo>
                      <a:lnTo>
                        <a:pt x="316" y="1476"/>
                      </a:lnTo>
                      <a:lnTo>
                        <a:pt x="247" y="1405"/>
                      </a:lnTo>
                      <a:lnTo>
                        <a:pt x="193" y="1360"/>
                      </a:lnTo>
                      <a:lnTo>
                        <a:pt x="172" y="1295"/>
                      </a:lnTo>
                      <a:lnTo>
                        <a:pt x="168" y="1217"/>
                      </a:lnTo>
                      <a:lnTo>
                        <a:pt x="187" y="1153"/>
                      </a:lnTo>
                      <a:lnTo>
                        <a:pt x="212" y="1108"/>
                      </a:lnTo>
                      <a:lnTo>
                        <a:pt x="232" y="1082"/>
                      </a:lnTo>
                      <a:lnTo>
                        <a:pt x="262" y="985"/>
                      </a:lnTo>
                      <a:lnTo>
                        <a:pt x="247" y="965"/>
                      </a:lnTo>
                      <a:lnTo>
                        <a:pt x="208" y="985"/>
                      </a:lnTo>
                      <a:lnTo>
                        <a:pt x="168" y="991"/>
                      </a:lnTo>
                      <a:lnTo>
                        <a:pt x="99" y="985"/>
                      </a:lnTo>
                      <a:lnTo>
                        <a:pt x="168" y="952"/>
                      </a:lnTo>
                      <a:lnTo>
                        <a:pt x="172" y="933"/>
                      </a:lnTo>
                      <a:lnTo>
                        <a:pt x="228" y="927"/>
                      </a:lnTo>
                      <a:lnTo>
                        <a:pt x="228" y="907"/>
                      </a:lnTo>
                      <a:lnTo>
                        <a:pt x="144" y="888"/>
                      </a:lnTo>
                      <a:lnTo>
                        <a:pt x="99" y="816"/>
                      </a:lnTo>
                      <a:lnTo>
                        <a:pt x="129" y="745"/>
                      </a:lnTo>
                      <a:lnTo>
                        <a:pt x="222" y="830"/>
                      </a:lnTo>
                      <a:lnTo>
                        <a:pt x="232" y="803"/>
                      </a:lnTo>
                      <a:lnTo>
                        <a:pt x="208" y="764"/>
                      </a:lnTo>
                      <a:lnTo>
                        <a:pt x="217" y="739"/>
                      </a:lnTo>
                      <a:lnTo>
                        <a:pt x="183" y="706"/>
                      </a:lnTo>
                      <a:lnTo>
                        <a:pt x="163" y="732"/>
                      </a:lnTo>
                      <a:lnTo>
                        <a:pt x="172" y="687"/>
                      </a:lnTo>
                      <a:lnTo>
                        <a:pt x="158" y="648"/>
                      </a:lnTo>
                      <a:lnTo>
                        <a:pt x="84" y="621"/>
                      </a:lnTo>
                      <a:lnTo>
                        <a:pt x="30" y="608"/>
                      </a:lnTo>
                      <a:lnTo>
                        <a:pt x="34" y="557"/>
                      </a:lnTo>
                      <a:lnTo>
                        <a:pt x="0" y="331"/>
                      </a:lnTo>
                      <a:lnTo>
                        <a:pt x="370" y="13"/>
                      </a:lnTo>
                      <a:lnTo>
                        <a:pt x="361" y="46"/>
                      </a:lnTo>
                      <a:lnTo>
                        <a:pt x="376" y="0"/>
                      </a:lnTo>
                      <a:lnTo>
                        <a:pt x="380" y="27"/>
                      </a:lnTo>
                      <a:lnTo>
                        <a:pt x="400" y="58"/>
                      </a:lnTo>
                      <a:lnTo>
                        <a:pt x="440" y="39"/>
                      </a:lnTo>
                      <a:lnTo>
                        <a:pt x="445" y="66"/>
                      </a:lnTo>
                      <a:lnTo>
                        <a:pt x="484" y="46"/>
                      </a:lnTo>
                      <a:lnTo>
                        <a:pt x="494" y="66"/>
                      </a:lnTo>
                      <a:lnTo>
                        <a:pt x="514" y="39"/>
                      </a:lnTo>
                      <a:lnTo>
                        <a:pt x="524" y="58"/>
                      </a:lnTo>
                      <a:lnTo>
                        <a:pt x="539" y="27"/>
                      </a:lnTo>
                      <a:lnTo>
                        <a:pt x="558" y="13"/>
                      </a:lnTo>
                      <a:lnTo>
                        <a:pt x="568" y="27"/>
                      </a:lnTo>
                      <a:lnTo>
                        <a:pt x="583" y="13"/>
                      </a:lnTo>
                      <a:lnTo>
                        <a:pt x="598" y="39"/>
                      </a:lnTo>
                      <a:lnTo>
                        <a:pt x="617" y="39"/>
                      </a:lnTo>
                      <a:lnTo>
                        <a:pt x="628" y="13"/>
                      </a:lnTo>
                      <a:lnTo>
                        <a:pt x="651" y="33"/>
                      </a:lnTo>
                      <a:lnTo>
                        <a:pt x="662" y="52"/>
                      </a:lnTo>
                      <a:lnTo>
                        <a:pt x="707" y="39"/>
                      </a:lnTo>
                      <a:lnTo>
                        <a:pt x="731" y="27"/>
                      </a:lnTo>
                      <a:lnTo>
                        <a:pt x="750" y="27"/>
                      </a:lnTo>
                      <a:lnTo>
                        <a:pt x="791" y="46"/>
                      </a:lnTo>
                      <a:lnTo>
                        <a:pt x="776" y="66"/>
                      </a:lnTo>
                      <a:lnTo>
                        <a:pt x="776" y="97"/>
                      </a:lnTo>
                      <a:lnTo>
                        <a:pt x="761" y="110"/>
                      </a:lnTo>
                      <a:lnTo>
                        <a:pt x="771" y="118"/>
                      </a:lnTo>
                      <a:lnTo>
                        <a:pt x="791" y="124"/>
                      </a:lnTo>
                      <a:lnTo>
                        <a:pt x="791" y="143"/>
                      </a:lnTo>
                      <a:lnTo>
                        <a:pt x="791" y="174"/>
                      </a:lnTo>
                      <a:lnTo>
                        <a:pt x="776" y="195"/>
                      </a:lnTo>
                      <a:lnTo>
                        <a:pt x="776" y="162"/>
                      </a:lnTo>
                      <a:lnTo>
                        <a:pt x="756" y="136"/>
                      </a:lnTo>
                      <a:lnTo>
                        <a:pt x="707" y="136"/>
                      </a:lnTo>
                      <a:lnTo>
                        <a:pt x="711" y="168"/>
                      </a:lnTo>
                      <a:lnTo>
                        <a:pt x="736" y="168"/>
                      </a:lnTo>
                      <a:lnTo>
                        <a:pt x="756" y="174"/>
                      </a:lnTo>
                      <a:lnTo>
                        <a:pt x="795" y="195"/>
                      </a:lnTo>
                      <a:lnTo>
                        <a:pt x="815" y="195"/>
                      </a:lnTo>
                      <a:lnTo>
                        <a:pt x="845" y="174"/>
                      </a:lnTo>
                      <a:lnTo>
                        <a:pt x="840" y="207"/>
                      </a:lnTo>
                      <a:lnTo>
                        <a:pt x="870" y="234"/>
                      </a:lnTo>
                      <a:lnTo>
                        <a:pt x="840" y="259"/>
                      </a:lnTo>
                      <a:lnTo>
                        <a:pt x="849" y="285"/>
                      </a:lnTo>
                      <a:lnTo>
                        <a:pt x="864" y="311"/>
                      </a:lnTo>
                      <a:lnTo>
                        <a:pt x="894" y="344"/>
                      </a:lnTo>
                      <a:lnTo>
                        <a:pt x="929" y="356"/>
                      </a:lnTo>
                      <a:lnTo>
                        <a:pt x="935" y="364"/>
                      </a:lnTo>
                      <a:lnTo>
                        <a:pt x="969" y="383"/>
                      </a:lnTo>
                      <a:lnTo>
                        <a:pt x="988" y="414"/>
                      </a:lnTo>
                      <a:lnTo>
                        <a:pt x="998" y="428"/>
                      </a:lnTo>
                      <a:lnTo>
                        <a:pt x="984" y="434"/>
                      </a:lnTo>
                      <a:lnTo>
                        <a:pt x="969" y="408"/>
                      </a:lnTo>
                      <a:lnTo>
                        <a:pt x="935" y="383"/>
                      </a:lnTo>
                      <a:lnTo>
                        <a:pt x="920" y="408"/>
                      </a:lnTo>
                      <a:lnTo>
                        <a:pt x="885" y="422"/>
                      </a:lnTo>
                      <a:lnTo>
                        <a:pt x="885" y="402"/>
                      </a:lnTo>
                      <a:lnTo>
                        <a:pt x="845" y="434"/>
                      </a:lnTo>
                      <a:lnTo>
                        <a:pt x="855" y="414"/>
                      </a:lnTo>
                      <a:lnTo>
                        <a:pt x="845" y="396"/>
                      </a:lnTo>
                      <a:lnTo>
                        <a:pt x="810" y="396"/>
                      </a:lnTo>
                      <a:lnTo>
                        <a:pt x="780" y="389"/>
                      </a:lnTo>
                      <a:lnTo>
                        <a:pt x="746" y="369"/>
                      </a:lnTo>
                      <a:lnTo>
                        <a:pt x="746" y="396"/>
                      </a:lnTo>
                      <a:lnTo>
                        <a:pt x="750" y="408"/>
                      </a:lnTo>
                      <a:lnTo>
                        <a:pt x="780" y="414"/>
                      </a:lnTo>
                      <a:lnTo>
                        <a:pt x="806" y="422"/>
                      </a:lnTo>
                      <a:lnTo>
                        <a:pt x="836" y="434"/>
                      </a:lnTo>
                      <a:lnTo>
                        <a:pt x="845" y="453"/>
                      </a:lnTo>
                      <a:lnTo>
                        <a:pt x="815" y="453"/>
                      </a:lnTo>
                      <a:lnTo>
                        <a:pt x="786" y="447"/>
                      </a:lnTo>
                      <a:lnTo>
                        <a:pt x="786" y="472"/>
                      </a:lnTo>
                      <a:lnTo>
                        <a:pt x="806" y="480"/>
                      </a:lnTo>
                      <a:lnTo>
                        <a:pt x="840" y="472"/>
                      </a:lnTo>
                      <a:lnTo>
                        <a:pt x="864" y="466"/>
                      </a:lnTo>
                      <a:lnTo>
                        <a:pt x="879" y="447"/>
                      </a:lnTo>
                      <a:lnTo>
                        <a:pt x="899" y="524"/>
                      </a:lnTo>
                      <a:lnTo>
                        <a:pt x="929" y="538"/>
                      </a:lnTo>
                      <a:lnTo>
                        <a:pt x="948" y="557"/>
                      </a:lnTo>
                      <a:lnTo>
                        <a:pt x="963" y="551"/>
                      </a:lnTo>
                      <a:lnTo>
                        <a:pt x="973" y="538"/>
                      </a:lnTo>
                      <a:lnTo>
                        <a:pt x="993" y="565"/>
                      </a:lnTo>
                      <a:lnTo>
                        <a:pt x="1008" y="571"/>
                      </a:lnTo>
                      <a:lnTo>
                        <a:pt x="840" y="590"/>
                      </a:lnTo>
                      <a:lnTo>
                        <a:pt x="602" y="551"/>
                      </a:lnTo>
                      <a:lnTo>
                        <a:pt x="346" y="577"/>
                      </a:lnTo>
                      <a:lnTo>
                        <a:pt x="316" y="732"/>
                      </a:lnTo>
                      <a:lnTo>
                        <a:pt x="376" y="875"/>
                      </a:lnTo>
                      <a:lnTo>
                        <a:pt x="385" y="842"/>
                      </a:lnTo>
                      <a:lnTo>
                        <a:pt x="406" y="861"/>
                      </a:lnTo>
                      <a:lnTo>
                        <a:pt x="391" y="919"/>
                      </a:lnTo>
                      <a:lnTo>
                        <a:pt x="410" y="946"/>
                      </a:lnTo>
                      <a:lnTo>
                        <a:pt x="430" y="888"/>
                      </a:lnTo>
                      <a:lnTo>
                        <a:pt x="445" y="946"/>
                      </a:lnTo>
                      <a:lnTo>
                        <a:pt x="435" y="1018"/>
                      </a:lnTo>
                      <a:lnTo>
                        <a:pt x="415" y="1049"/>
                      </a:lnTo>
                      <a:lnTo>
                        <a:pt x="380" y="1056"/>
                      </a:lnTo>
                      <a:lnTo>
                        <a:pt x="341" y="1024"/>
                      </a:lnTo>
                      <a:lnTo>
                        <a:pt x="356" y="998"/>
                      </a:lnTo>
                      <a:lnTo>
                        <a:pt x="365" y="998"/>
                      </a:lnTo>
                      <a:lnTo>
                        <a:pt x="376" y="952"/>
                      </a:lnTo>
                      <a:lnTo>
                        <a:pt x="326" y="946"/>
                      </a:lnTo>
                      <a:lnTo>
                        <a:pt x="316" y="991"/>
                      </a:lnTo>
                      <a:lnTo>
                        <a:pt x="326" y="1024"/>
                      </a:lnTo>
                      <a:lnTo>
                        <a:pt x="346" y="1037"/>
                      </a:lnTo>
                      <a:lnTo>
                        <a:pt x="341" y="1062"/>
                      </a:lnTo>
                      <a:lnTo>
                        <a:pt x="336" y="1082"/>
                      </a:lnTo>
                      <a:lnTo>
                        <a:pt x="331" y="1095"/>
                      </a:lnTo>
                      <a:lnTo>
                        <a:pt x="316" y="1082"/>
                      </a:lnTo>
                      <a:lnTo>
                        <a:pt x="307" y="1140"/>
                      </a:lnTo>
                      <a:lnTo>
                        <a:pt x="301" y="1159"/>
                      </a:lnTo>
                      <a:lnTo>
                        <a:pt x="296" y="1173"/>
                      </a:lnTo>
                      <a:lnTo>
                        <a:pt x="301" y="1198"/>
                      </a:lnTo>
                      <a:lnTo>
                        <a:pt x="316" y="1205"/>
                      </a:lnTo>
                      <a:lnTo>
                        <a:pt x="307" y="1231"/>
                      </a:lnTo>
                      <a:lnTo>
                        <a:pt x="286" y="1244"/>
                      </a:lnTo>
                      <a:lnTo>
                        <a:pt x="281" y="1269"/>
                      </a:lnTo>
                      <a:lnTo>
                        <a:pt x="292" y="1310"/>
                      </a:lnTo>
                      <a:lnTo>
                        <a:pt x="307" y="1335"/>
                      </a:lnTo>
                      <a:lnTo>
                        <a:pt x="326" y="1353"/>
                      </a:lnTo>
                      <a:lnTo>
                        <a:pt x="346" y="1347"/>
                      </a:lnTo>
                      <a:lnTo>
                        <a:pt x="406" y="1399"/>
                      </a:lnTo>
                      <a:lnTo>
                        <a:pt x="425" y="1424"/>
                      </a:lnTo>
                      <a:lnTo>
                        <a:pt x="533" y="1503"/>
                      </a:lnTo>
                      <a:lnTo>
                        <a:pt x="602" y="1490"/>
                      </a:lnTo>
                      <a:lnTo>
                        <a:pt x="657" y="1542"/>
                      </a:lnTo>
                      <a:lnTo>
                        <a:pt x="593" y="1639"/>
                      </a:lnTo>
                      <a:lnTo>
                        <a:pt x="543" y="1768"/>
                      </a:lnTo>
                      <a:lnTo>
                        <a:pt x="583" y="1768"/>
                      </a:lnTo>
                      <a:lnTo>
                        <a:pt x="613" y="1761"/>
                      </a:lnTo>
                      <a:lnTo>
                        <a:pt x="617" y="1645"/>
                      </a:lnTo>
                      <a:lnTo>
                        <a:pt x="617" y="1697"/>
                      </a:lnTo>
                      <a:lnTo>
                        <a:pt x="623" y="1716"/>
                      </a:lnTo>
                      <a:lnTo>
                        <a:pt x="628" y="1742"/>
                      </a:lnTo>
                      <a:lnTo>
                        <a:pt x="617" y="1761"/>
                      </a:lnTo>
                      <a:lnTo>
                        <a:pt x="623" y="1782"/>
                      </a:lnTo>
                      <a:lnTo>
                        <a:pt x="642" y="1749"/>
                      </a:lnTo>
                      <a:lnTo>
                        <a:pt x="666" y="1749"/>
                      </a:lnTo>
                      <a:lnTo>
                        <a:pt x="651" y="1573"/>
                      </a:lnTo>
                      <a:lnTo>
                        <a:pt x="666" y="1542"/>
                      </a:lnTo>
                      <a:lnTo>
                        <a:pt x="651" y="1600"/>
                      </a:lnTo>
                      <a:lnTo>
                        <a:pt x="666" y="1612"/>
                      </a:lnTo>
                      <a:lnTo>
                        <a:pt x="651" y="1664"/>
                      </a:lnTo>
                      <a:lnTo>
                        <a:pt x="662" y="1716"/>
                      </a:lnTo>
                      <a:lnTo>
                        <a:pt x="682" y="1761"/>
                      </a:lnTo>
                      <a:lnTo>
                        <a:pt x="638" y="1788"/>
                      </a:lnTo>
                      <a:lnTo>
                        <a:pt x="602" y="1807"/>
                      </a:lnTo>
                      <a:lnTo>
                        <a:pt x="647" y="1846"/>
                      </a:lnTo>
                      <a:lnTo>
                        <a:pt x="617" y="1852"/>
                      </a:lnTo>
                      <a:lnTo>
                        <a:pt x="593" y="1838"/>
                      </a:lnTo>
                      <a:lnTo>
                        <a:pt x="539" y="1827"/>
                      </a:lnTo>
                      <a:lnTo>
                        <a:pt x="533" y="1885"/>
                      </a:lnTo>
                      <a:lnTo>
                        <a:pt x="539" y="1898"/>
                      </a:lnTo>
                      <a:lnTo>
                        <a:pt x="514" y="1937"/>
                      </a:lnTo>
                      <a:lnTo>
                        <a:pt x="494" y="1976"/>
                      </a:lnTo>
                      <a:lnTo>
                        <a:pt x="494" y="2022"/>
                      </a:lnTo>
                      <a:lnTo>
                        <a:pt x="613" y="2001"/>
                      </a:lnTo>
                      <a:lnTo>
                        <a:pt x="608" y="2022"/>
                      </a:lnTo>
                      <a:lnTo>
                        <a:pt x="588" y="2040"/>
                      </a:lnTo>
                      <a:lnTo>
                        <a:pt x="484" y="2053"/>
                      </a:lnTo>
                      <a:lnTo>
                        <a:pt x="415" y="2163"/>
                      </a:lnTo>
                      <a:lnTo>
                        <a:pt x="356" y="2260"/>
                      </a:lnTo>
                      <a:lnTo>
                        <a:pt x="341" y="2279"/>
                      </a:lnTo>
                      <a:lnTo>
                        <a:pt x="341" y="2351"/>
                      </a:lnTo>
                      <a:lnTo>
                        <a:pt x="370" y="2345"/>
                      </a:lnTo>
                      <a:lnTo>
                        <a:pt x="406" y="2494"/>
                      </a:lnTo>
                      <a:lnTo>
                        <a:pt x="217" y="2442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38" name="Freeform 8"/>
                <p:cNvSpPr>
                  <a:spLocks/>
                </p:cNvSpPr>
                <p:nvPr/>
              </p:nvSpPr>
              <p:spPr bwMode="auto">
                <a:xfrm>
                  <a:off x="3469" y="1038"/>
                  <a:ext cx="1386" cy="1118"/>
                </a:xfrm>
                <a:custGeom>
                  <a:avLst/>
                  <a:gdLst>
                    <a:gd name="T0" fmla="*/ 474 w 1386"/>
                    <a:gd name="T1" fmla="*/ 891 h 1118"/>
                    <a:gd name="T2" fmla="*/ 356 w 1386"/>
                    <a:gd name="T3" fmla="*/ 704 h 1118"/>
                    <a:gd name="T4" fmla="*/ 296 w 1386"/>
                    <a:gd name="T5" fmla="*/ 704 h 1118"/>
                    <a:gd name="T6" fmla="*/ 326 w 1386"/>
                    <a:gd name="T7" fmla="*/ 859 h 1118"/>
                    <a:gd name="T8" fmla="*/ 267 w 1386"/>
                    <a:gd name="T9" fmla="*/ 814 h 1118"/>
                    <a:gd name="T10" fmla="*/ 242 w 1386"/>
                    <a:gd name="T11" fmla="*/ 762 h 1118"/>
                    <a:gd name="T12" fmla="*/ 212 w 1386"/>
                    <a:gd name="T13" fmla="*/ 717 h 1118"/>
                    <a:gd name="T14" fmla="*/ 109 w 1386"/>
                    <a:gd name="T15" fmla="*/ 769 h 1118"/>
                    <a:gd name="T16" fmla="*/ 88 w 1386"/>
                    <a:gd name="T17" fmla="*/ 679 h 1118"/>
                    <a:gd name="T18" fmla="*/ 178 w 1386"/>
                    <a:gd name="T19" fmla="*/ 634 h 1118"/>
                    <a:gd name="T20" fmla="*/ 252 w 1386"/>
                    <a:gd name="T21" fmla="*/ 608 h 1118"/>
                    <a:gd name="T22" fmla="*/ 223 w 1386"/>
                    <a:gd name="T23" fmla="*/ 511 h 1118"/>
                    <a:gd name="T24" fmla="*/ 242 w 1386"/>
                    <a:gd name="T25" fmla="*/ 446 h 1118"/>
                    <a:gd name="T26" fmla="*/ 0 w 1386"/>
                    <a:gd name="T27" fmla="*/ 162 h 1118"/>
                    <a:gd name="T28" fmla="*/ 771 w 1386"/>
                    <a:gd name="T29" fmla="*/ 162 h 1118"/>
                    <a:gd name="T30" fmla="*/ 880 w 1386"/>
                    <a:gd name="T31" fmla="*/ 168 h 1118"/>
                    <a:gd name="T32" fmla="*/ 999 w 1386"/>
                    <a:gd name="T33" fmla="*/ 201 h 1118"/>
                    <a:gd name="T34" fmla="*/ 1024 w 1386"/>
                    <a:gd name="T35" fmla="*/ 201 h 1118"/>
                    <a:gd name="T36" fmla="*/ 1147 w 1386"/>
                    <a:gd name="T37" fmla="*/ 266 h 1118"/>
                    <a:gd name="T38" fmla="*/ 1039 w 1386"/>
                    <a:gd name="T39" fmla="*/ 285 h 1118"/>
                    <a:gd name="T40" fmla="*/ 999 w 1386"/>
                    <a:gd name="T41" fmla="*/ 310 h 1118"/>
                    <a:gd name="T42" fmla="*/ 979 w 1386"/>
                    <a:gd name="T43" fmla="*/ 324 h 1118"/>
                    <a:gd name="T44" fmla="*/ 1197 w 1386"/>
                    <a:gd name="T45" fmla="*/ 382 h 1118"/>
                    <a:gd name="T46" fmla="*/ 1241 w 1386"/>
                    <a:gd name="T47" fmla="*/ 459 h 1118"/>
                    <a:gd name="T48" fmla="*/ 1083 w 1386"/>
                    <a:gd name="T49" fmla="*/ 420 h 1118"/>
                    <a:gd name="T50" fmla="*/ 1162 w 1386"/>
                    <a:gd name="T51" fmla="*/ 498 h 1118"/>
                    <a:gd name="T52" fmla="*/ 1260 w 1386"/>
                    <a:gd name="T53" fmla="*/ 511 h 1118"/>
                    <a:gd name="T54" fmla="*/ 1365 w 1386"/>
                    <a:gd name="T55" fmla="*/ 563 h 1118"/>
                    <a:gd name="T56" fmla="*/ 1256 w 1386"/>
                    <a:gd name="T57" fmla="*/ 621 h 1118"/>
                    <a:gd name="T58" fmla="*/ 1187 w 1386"/>
                    <a:gd name="T59" fmla="*/ 634 h 1118"/>
                    <a:gd name="T60" fmla="*/ 1320 w 1386"/>
                    <a:gd name="T61" fmla="*/ 704 h 1118"/>
                    <a:gd name="T62" fmla="*/ 1385 w 1386"/>
                    <a:gd name="T63" fmla="*/ 743 h 1118"/>
                    <a:gd name="T64" fmla="*/ 1291 w 1386"/>
                    <a:gd name="T65" fmla="*/ 769 h 1118"/>
                    <a:gd name="T66" fmla="*/ 1187 w 1386"/>
                    <a:gd name="T67" fmla="*/ 737 h 1118"/>
                    <a:gd name="T68" fmla="*/ 1192 w 1386"/>
                    <a:gd name="T69" fmla="*/ 775 h 1118"/>
                    <a:gd name="T70" fmla="*/ 1108 w 1386"/>
                    <a:gd name="T71" fmla="*/ 795 h 1118"/>
                    <a:gd name="T72" fmla="*/ 1108 w 1386"/>
                    <a:gd name="T73" fmla="*/ 698 h 1118"/>
                    <a:gd name="T74" fmla="*/ 964 w 1386"/>
                    <a:gd name="T75" fmla="*/ 691 h 1118"/>
                    <a:gd name="T76" fmla="*/ 984 w 1386"/>
                    <a:gd name="T77" fmla="*/ 808 h 1118"/>
                    <a:gd name="T78" fmla="*/ 919 w 1386"/>
                    <a:gd name="T79" fmla="*/ 775 h 1118"/>
                    <a:gd name="T80" fmla="*/ 812 w 1386"/>
                    <a:gd name="T81" fmla="*/ 731 h 1118"/>
                    <a:gd name="T82" fmla="*/ 767 w 1386"/>
                    <a:gd name="T83" fmla="*/ 847 h 1118"/>
                    <a:gd name="T84" fmla="*/ 614 w 1386"/>
                    <a:gd name="T85" fmla="*/ 859 h 1118"/>
                    <a:gd name="T86" fmla="*/ 623 w 1386"/>
                    <a:gd name="T87" fmla="*/ 891 h 1118"/>
                    <a:gd name="T88" fmla="*/ 697 w 1386"/>
                    <a:gd name="T89" fmla="*/ 911 h 1118"/>
                    <a:gd name="T90" fmla="*/ 865 w 1386"/>
                    <a:gd name="T91" fmla="*/ 957 h 1118"/>
                    <a:gd name="T92" fmla="*/ 672 w 1386"/>
                    <a:gd name="T93" fmla="*/ 943 h 1118"/>
                    <a:gd name="T94" fmla="*/ 756 w 1386"/>
                    <a:gd name="T95" fmla="*/ 988 h 1118"/>
                    <a:gd name="T96" fmla="*/ 737 w 1386"/>
                    <a:gd name="T97" fmla="*/ 1007 h 1118"/>
                    <a:gd name="T98" fmla="*/ 623 w 1386"/>
                    <a:gd name="T99" fmla="*/ 1053 h 1118"/>
                    <a:gd name="T100" fmla="*/ 410 w 1386"/>
                    <a:gd name="T101" fmla="*/ 1066 h 1118"/>
                    <a:gd name="T102" fmla="*/ 534 w 1386"/>
                    <a:gd name="T103" fmla="*/ 1092 h 111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386" h="1118">
                      <a:moveTo>
                        <a:pt x="336" y="1034"/>
                      </a:moveTo>
                      <a:lnTo>
                        <a:pt x="376" y="1001"/>
                      </a:lnTo>
                      <a:lnTo>
                        <a:pt x="430" y="924"/>
                      </a:lnTo>
                      <a:lnTo>
                        <a:pt x="465" y="924"/>
                      </a:lnTo>
                      <a:lnTo>
                        <a:pt x="474" y="891"/>
                      </a:lnTo>
                      <a:lnTo>
                        <a:pt x="445" y="873"/>
                      </a:lnTo>
                      <a:lnTo>
                        <a:pt x="445" y="827"/>
                      </a:lnTo>
                      <a:lnTo>
                        <a:pt x="420" y="814"/>
                      </a:lnTo>
                      <a:lnTo>
                        <a:pt x="346" y="723"/>
                      </a:lnTo>
                      <a:lnTo>
                        <a:pt x="356" y="704"/>
                      </a:lnTo>
                      <a:lnTo>
                        <a:pt x="307" y="640"/>
                      </a:lnTo>
                      <a:lnTo>
                        <a:pt x="287" y="646"/>
                      </a:lnTo>
                      <a:lnTo>
                        <a:pt x="277" y="679"/>
                      </a:lnTo>
                      <a:lnTo>
                        <a:pt x="287" y="698"/>
                      </a:lnTo>
                      <a:lnTo>
                        <a:pt x="296" y="704"/>
                      </a:lnTo>
                      <a:lnTo>
                        <a:pt x="296" y="737"/>
                      </a:lnTo>
                      <a:lnTo>
                        <a:pt x="287" y="731"/>
                      </a:lnTo>
                      <a:lnTo>
                        <a:pt x="311" y="795"/>
                      </a:lnTo>
                      <a:lnTo>
                        <a:pt x="336" y="827"/>
                      </a:lnTo>
                      <a:lnTo>
                        <a:pt x="326" y="859"/>
                      </a:lnTo>
                      <a:lnTo>
                        <a:pt x="316" y="814"/>
                      </a:lnTo>
                      <a:lnTo>
                        <a:pt x="296" y="833"/>
                      </a:lnTo>
                      <a:lnTo>
                        <a:pt x="292" y="802"/>
                      </a:lnTo>
                      <a:lnTo>
                        <a:pt x="277" y="795"/>
                      </a:lnTo>
                      <a:lnTo>
                        <a:pt x="267" y="814"/>
                      </a:lnTo>
                      <a:lnTo>
                        <a:pt x="257" y="795"/>
                      </a:lnTo>
                      <a:lnTo>
                        <a:pt x="257" y="775"/>
                      </a:lnTo>
                      <a:lnTo>
                        <a:pt x="217" y="795"/>
                      </a:lnTo>
                      <a:lnTo>
                        <a:pt x="202" y="781"/>
                      </a:lnTo>
                      <a:lnTo>
                        <a:pt x="242" y="762"/>
                      </a:lnTo>
                      <a:lnTo>
                        <a:pt x="247" y="743"/>
                      </a:lnTo>
                      <a:lnTo>
                        <a:pt x="217" y="743"/>
                      </a:lnTo>
                      <a:lnTo>
                        <a:pt x="208" y="769"/>
                      </a:lnTo>
                      <a:lnTo>
                        <a:pt x="174" y="743"/>
                      </a:lnTo>
                      <a:lnTo>
                        <a:pt x="212" y="717"/>
                      </a:lnTo>
                      <a:lnTo>
                        <a:pt x="202" y="698"/>
                      </a:lnTo>
                      <a:lnTo>
                        <a:pt x="174" y="710"/>
                      </a:lnTo>
                      <a:lnTo>
                        <a:pt x="159" y="731"/>
                      </a:lnTo>
                      <a:lnTo>
                        <a:pt x="159" y="743"/>
                      </a:lnTo>
                      <a:lnTo>
                        <a:pt x="109" y="769"/>
                      </a:lnTo>
                      <a:lnTo>
                        <a:pt x="109" y="737"/>
                      </a:lnTo>
                      <a:lnTo>
                        <a:pt x="69" y="756"/>
                      </a:lnTo>
                      <a:lnTo>
                        <a:pt x="75" y="710"/>
                      </a:lnTo>
                      <a:lnTo>
                        <a:pt x="69" y="673"/>
                      </a:lnTo>
                      <a:lnTo>
                        <a:pt x="88" y="679"/>
                      </a:lnTo>
                      <a:lnTo>
                        <a:pt x="94" y="698"/>
                      </a:lnTo>
                      <a:lnTo>
                        <a:pt x="118" y="685"/>
                      </a:lnTo>
                      <a:lnTo>
                        <a:pt x="159" y="673"/>
                      </a:lnTo>
                      <a:lnTo>
                        <a:pt x="174" y="679"/>
                      </a:lnTo>
                      <a:lnTo>
                        <a:pt x="178" y="634"/>
                      </a:lnTo>
                      <a:lnTo>
                        <a:pt x="193" y="665"/>
                      </a:lnTo>
                      <a:lnTo>
                        <a:pt x="202" y="640"/>
                      </a:lnTo>
                      <a:lnTo>
                        <a:pt x="217" y="621"/>
                      </a:lnTo>
                      <a:lnTo>
                        <a:pt x="242" y="634"/>
                      </a:lnTo>
                      <a:lnTo>
                        <a:pt x="252" y="608"/>
                      </a:lnTo>
                      <a:lnTo>
                        <a:pt x="247" y="594"/>
                      </a:lnTo>
                      <a:lnTo>
                        <a:pt x="202" y="588"/>
                      </a:lnTo>
                      <a:lnTo>
                        <a:pt x="153" y="575"/>
                      </a:lnTo>
                      <a:lnTo>
                        <a:pt x="193" y="523"/>
                      </a:lnTo>
                      <a:lnTo>
                        <a:pt x="223" y="511"/>
                      </a:lnTo>
                      <a:lnTo>
                        <a:pt x="223" y="484"/>
                      </a:lnTo>
                      <a:lnTo>
                        <a:pt x="227" y="498"/>
                      </a:lnTo>
                      <a:lnTo>
                        <a:pt x="193" y="478"/>
                      </a:lnTo>
                      <a:lnTo>
                        <a:pt x="202" y="459"/>
                      </a:lnTo>
                      <a:lnTo>
                        <a:pt x="242" y="446"/>
                      </a:lnTo>
                      <a:lnTo>
                        <a:pt x="242" y="426"/>
                      </a:lnTo>
                      <a:lnTo>
                        <a:pt x="183" y="426"/>
                      </a:lnTo>
                      <a:lnTo>
                        <a:pt x="118" y="395"/>
                      </a:lnTo>
                      <a:lnTo>
                        <a:pt x="30" y="337"/>
                      </a:lnTo>
                      <a:lnTo>
                        <a:pt x="0" y="162"/>
                      </a:lnTo>
                      <a:lnTo>
                        <a:pt x="118" y="0"/>
                      </a:lnTo>
                      <a:lnTo>
                        <a:pt x="307" y="13"/>
                      </a:lnTo>
                      <a:lnTo>
                        <a:pt x="618" y="156"/>
                      </a:lnTo>
                      <a:lnTo>
                        <a:pt x="652" y="110"/>
                      </a:lnTo>
                      <a:lnTo>
                        <a:pt x="771" y="162"/>
                      </a:lnTo>
                      <a:lnTo>
                        <a:pt x="841" y="156"/>
                      </a:lnTo>
                      <a:lnTo>
                        <a:pt x="835" y="104"/>
                      </a:lnTo>
                      <a:lnTo>
                        <a:pt x="865" y="137"/>
                      </a:lnTo>
                      <a:lnTo>
                        <a:pt x="910" y="137"/>
                      </a:lnTo>
                      <a:lnTo>
                        <a:pt x="880" y="168"/>
                      </a:lnTo>
                      <a:lnTo>
                        <a:pt x="890" y="187"/>
                      </a:lnTo>
                      <a:lnTo>
                        <a:pt x="900" y="168"/>
                      </a:lnTo>
                      <a:lnTo>
                        <a:pt x="919" y="174"/>
                      </a:lnTo>
                      <a:lnTo>
                        <a:pt x="975" y="162"/>
                      </a:lnTo>
                      <a:lnTo>
                        <a:pt x="999" y="201"/>
                      </a:lnTo>
                      <a:lnTo>
                        <a:pt x="970" y="201"/>
                      </a:lnTo>
                      <a:lnTo>
                        <a:pt x="949" y="220"/>
                      </a:lnTo>
                      <a:lnTo>
                        <a:pt x="984" y="220"/>
                      </a:lnTo>
                      <a:lnTo>
                        <a:pt x="1009" y="220"/>
                      </a:lnTo>
                      <a:lnTo>
                        <a:pt x="1024" y="201"/>
                      </a:lnTo>
                      <a:lnTo>
                        <a:pt x="1054" y="239"/>
                      </a:lnTo>
                      <a:lnTo>
                        <a:pt x="1069" y="272"/>
                      </a:lnTo>
                      <a:lnTo>
                        <a:pt x="1097" y="220"/>
                      </a:lnTo>
                      <a:lnTo>
                        <a:pt x="1097" y="253"/>
                      </a:lnTo>
                      <a:lnTo>
                        <a:pt x="1147" y="266"/>
                      </a:lnTo>
                      <a:lnTo>
                        <a:pt x="1108" y="305"/>
                      </a:lnTo>
                      <a:lnTo>
                        <a:pt x="1078" y="310"/>
                      </a:lnTo>
                      <a:lnTo>
                        <a:pt x="1058" y="343"/>
                      </a:lnTo>
                      <a:lnTo>
                        <a:pt x="1014" y="337"/>
                      </a:lnTo>
                      <a:lnTo>
                        <a:pt x="1039" y="285"/>
                      </a:lnTo>
                      <a:lnTo>
                        <a:pt x="1019" y="253"/>
                      </a:lnTo>
                      <a:lnTo>
                        <a:pt x="1004" y="278"/>
                      </a:lnTo>
                      <a:lnTo>
                        <a:pt x="1019" y="310"/>
                      </a:lnTo>
                      <a:lnTo>
                        <a:pt x="1004" y="337"/>
                      </a:lnTo>
                      <a:lnTo>
                        <a:pt x="999" y="310"/>
                      </a:lnTo>
                      <a:lnTo>
                        <a:pt x="975" y="291"/>
                      </a:lnTo>
                      <a:lnTo>
                        <a:pt x="940" y="272"/>
                      </a:lnTo>
                      <a:lnTo>
                        <a:pt x="925" y="285"/>
                      </a:lnTo>
                      <a:lnTo>
                        <a:pt x="949" y="305"/>
                      </a:lnTo>
                      <a:lnTo>
                        <a:pt x="979" y="324"/>
                      </a:lnTo>
                      <a:lnTo>
                        <a:pt x="994" y="362"/>
                      </a:lnTo>
                      <a:lnTo>
                        <a:pt x="1039" y="374"/>
                      </a:lnTo>
                      <a:lnTo>
                        <a:pt x="1097" y="343"/>
                      </a:lnTo>
                      <a:lnTo>
                        <a:pt x="1108" y="374"/>
                      </a:lnTo>
                      <a:lnTo>
                        <a:pt x="1197" y="382"/>
                      </a:lnTo>
                      <a:lnTo>
                        <a:pt x="1247" y="407"/>
                      </a:lnTo>
                      <a:lnTo>
                        <a:pt x="1276" y="395"/>
                      </a:lnTo>
                      <a:lnTo>
                        <a:pt x="1276" y="426"/>
                      </a:lnTo>
                      <a:lnTo>
                        <a:pt x="1247" y="420"/>
                      </a:lnTo>
                      <a:lnTo>
                        <a:pt x="1241" y="459"/>
                      </a:lnTo>
                      <a:lnTo>
                        <a:pt x="1202" y="453"/>
                      </a:lnTo>
                      <a:lnTo>
                        <a:pt x="1187" y="426"/>
                      </a:lnTo>
                      <a:lnTo>
                        <a:pt x="1183" y="446"/>
                      </a:lnTo>
                      <a:lnTo>
                        <a:pt x="1118" y="440"/>
                      </a:lnTo>
                      <a:lnTo>
                        <a:pt x="1083" y="420"/>
                      </a:lnTo>
                      <a:lnTo>
                        <a:pt x="1073" y="459"/>
                      </a:lnTo>
                      <a:lnTo>
                        <a:pt x="1093" y="453"/>
                      </a:lnTo>
                      <a:lnTo>
                        <a:pt x="1103" y="465"/>
                      </a:lnTo>
                      <a:lnTo>
                        <a:pt x="1097" y="492"/>
                      </a:lnTo>
                      <a:lnTo>
                        <a:pt x="1162" y="498"/>
                      </a:lnTo>
                      <a:lnTo>
                        <a:pt x="1197" y="505"/>
                      </a:lnTo>
                      <a:lnTo>
                        <a:pt x="1187" y="536"/>
                      </a:lnTo>
                      <a:lnTo>
                        <a:pt x="1207" y="523"/>
                      </a:lnTo>
                      <a:lnTo>
                        <a:pt x="1222" y="542"/>
                      </a:lnTo>
                      <a:lnTo>
                        <a:pt x="1260" y="511"/>
                      </a:lnTo>
                      <a:lnTo>
                        <a:pt x="1271" y="542"/>
                      </a:lnTo>
                      <a:lnTo>
                        <a:pt x="1310" y="530"/>
                      </a:lnTo>
                      <a:lnTo>
                        <a:pt x="1331" y="550"/>
                      </a:lnTo>
                      <a:lnTo>
                        <a:pt x="1340" y="563"/>
                      </a:lnTo>
                      <a:lnTo>
                        <a:pt x="1365" y="563"/>
                      </a:lnTo>
                      <a:lnTo>
                        <a:pt x="1375" y="594"/>
                      </a:lnTo>
                      <a:lnTo>
                        <a:pt x="1346" y="608"/>
                      </a:lnTo>
                      <a:lnTo>
                        <a:pt x="1305" y="602"/>
                      </a:lnTo>
                      <a:lnTo>
                        <a:pt x="1286" y="627"/>
                      </a:lnTo>
                      <a:lnTo>
                        <a:pt x="1256" y="621"/>
                      </a:lnTo>
                      <a:lnTo>
                        <a:pt x="1217" y="608"/>
                      </a:lnTo>
                      <a:lnTo>
                        <a:pt x="1183" y="621"/>
                      </a:lnTo>
                      <a:lnTo>
                        <a:pt x="1168" y="602"/>
                      </a:lnTo>
                      <a:lnTo>
                        <a:pt x="1162" y="613"/>
                      </a:lnTo>
                      <a:lnTo>
                        <a:pt x="1187" y="634"/>
                      </a:lnTo>
                      <a:lnTo>
                        <a:pt x="1237" y="640"/>
                      </a:lnTo>
                      <a:lnTo>
                        <a:pt x="1212" y="665"/>
                      </a:lnTo>
                      <a:lnTo>
                        <a:pt x="1286" y="673"/>
                      </a:lnTo>
                      <a:lnTo>
                        <a:pt x="1286" y="698"/>
                      </a:lnTo>
                      <a:lnTo>
                        <a:pt x="1320" y="704"/>
                      </a:lnTo>
                      <a:lnTo>
                        <a:pt x="1340" y="704"/>
                      </a:lnTo>
                      <a:lnTo>
                        <a:pt x="1346" y="710"/>
                      </a:lnTo>
                      <a:lnTo>
                        <a:pt x="1380" y="698"/>
                      </a:lnTo>
                      <a:lnTo>
                        <a:pt x="1375" y="710"/>
                      </a:lnTo>
                      <a:lnTo>
                        <a:pt x="1385" y="743"/>
                      </a:lnTo>
                      <a:lnTo>
                        <a:pt x="1350" y="743"/>
                      </a:lnTo>
                      <a:lnTo>
                        <a:pt x="1346" y="762"/>
                      </a:lnTo>
                      <a:lnTo>
                        <a:pt x="1316" y="749"/>
                      </a:lnTo>
                      <a:lnTo>
                        <a:pt x="1296" y="749"/>
                      </a:lnTo>
                      <a:lnTo>
                        <a:pt x="1291" y="769"/>
                      </a:lnTo>
                      <a:lnTo>
                        <a:pt x="1267" y="762"/>
                      </a:lnTo>
                      <a:lnTo>
                        <a:pt x="1276" y="723"/>
                      </a:lnTo>
                      <a:lnTo>
                        <a:pt x="1226" y="723"/>
                      </a:lnTo>
                      <a:lnTo>
                        <a:pt x="1222" y="743"/>
                      </a:lnTo>
                      <a:lnTo>
                        <a:pt x="1187" y="737"/>
                      </a:lnTo>
                      <a:lnTo>
                        <a:pt x="1153" y="743"/>
                      </a:lnTo>
                      <a:lnTo>
                        <a:pt x="1142" y="704"/>
                      </a:lnTo>
                      <a:lnTo>
                        <a:pt x="1133" y="723"/>
                      </a:lnTo>
                      <a:lnTo>
                        <a:pt x="1153" y="749"/>
                      </a:lnTo>
                      <a:lnTo>
                        <a:pt x="1192" y="775"/>
                      </a:lnTo>
                      <a:lnTo>
                        <a:pt x="1217" y="795"/>
                      </a:lnTo>
                      <a:lnTo>
                        <a:pt x="1177" y="789"/>
                      </a:lnTo>
                      <a:lnTo>
                        <a:pt x="1172" y="814"/>
                      </a:lnTo>
                      <a:lnTo>
                        <a:pt x="1168" y="827"/>
                      </a:lnTo>
                      <a:lnTo>
                        <a:pt x="1108" y="795"/>
                      </a:lnTo>
                      <a:lnTo>
                        <a:pt x="1054" y="737"/>
                      </a:lnTo>
                      <a:lnTo>
                        <a:pt x="1103" y="762"/>
                      </a:lnTo>
                      <a:lnTo>
                        <a:pt x="1127" y="723"/>
                      </a:lnTo>
                      <a:lnTo>
                        <a:pt x="1069" y="710"/>
                      </a:lnTo>
                      <a:lnTo>
                        <a:pt x="1108" y="698"/>
                      </a:lnTo>
                      <a:lnTo>
                        <a:pt x="1073" y="665"/>
                      </a:lnTo>
                      <a:lnTo>
                        <a:pt x="1033" y="737"/>
                      </a:lnTo>
                      <a:lnTo>
                        <a:pt x="1024" y="698"/>
                      </a:lnTo>
                      <a:lnTo>
                        <a:pt x="1004" y="731"/>
                      </a:lnTo>
                      <a:lnTo>
                        <a:pt x="964" y="691"/>
                      </a:lnTo>
                      <a:lnTo>
                        <a:pt x="984" y="762"/>
                      </a:lnTo>
                      <a:lnTo>
                        <a:pt x="979" y="795"/>
                      </a:lnTo>
                      <a:lnTo>
                        <a:pt x="1048" y="808"/>
                      </a:lnTo>
                      <a:lnTo>
                        <a:pt x="930" y="814"/>
                      </a:lnTo>
                      <a:lnTo>
                        <a:pt x="984" y="808"/>
                      </a:lnTo>
                      <a:lnTo>
                        <a:pt x="960" y="743"/>
                      </a:lnTo>
                      <a:lnTo>
                        <a:pt x="900" y="731"/>
                      </a:lnTo>
                      <a:lnTo>
                        <a:pt x="880" y="704"/>
                      </a:lnTo>
                      <a:lnTo>
                        <a:pt x="865" y="762"/>
                      </a:lnTo>
                      <a:lnTo>
                        <a:pt x="919" y="775"/>
                      </a:lnTo>
                      <a:lnTo>
                        <a:pt x="875" y="781"/>
                      </a:lnTo>
                      <a:lnTo>
                        <a:pt x="831" y="789"/>
                      </a:lnTo>
                      <a:lnTo>
                        <a:pt x="856" y="756"/>
                      </a:lnTo>
                      <a:lnTo>
                        <a:pt x="841" y="704"/>
                      </a:lnTo>
                      <a:lnTo>
                        <a:pt x="812" y="731"/>
                      </a:lnTo>
                      <a:lnTo>
                        <a:pt x="821" y="781"/>
                      </a:lnTo>
                      <a:lnTo>
                        <a:pt x="777" y="802"/>
                      </a:lnTo>
                      <a:lnTo>
                        <a:pt x="890" y="833"/>
                      </a:lnTo>
                      <a:lnTo>
                        <a:pt x="781" y="827"/>
                      </a:lnTo>
                      <a:lnTo>
                        <a:pt x="767" y="847"/>
                      </a:lnTo>
                      <a:lnTo>
                        <a:pt x="737" y="820"/>
                      </a:lnTo>
                      <a:lnTo>
                        <a:pt x="717" y="847"/>
                      </a:lnTo>
                      <a:lnTo>
                        <a:pt x="663" y="756"/>
                      </a:lnTo>
                      <a:lnTo>
                        <a:pt x="633" y="769"/>
                      </a:lnTo>
                      <a:lnTo>
                        <a:pt x="614" y="859"/>
                      </a:lnTo>
                      <a:lnTo>
                        <a:pt x="697" y="802"/>
                      </a:lnTo>
                      <a:lnTo>
                        <a:pt x="672" y="833"/>
                      </a:lnTo>
                      <a:lnTo>
                        <a:pt x="623" y="820"/>
                      </a:lnTo>
                      <a:lnTo>
                        <a:pt x="618" y="859"/>
                      </a:lnTo>
                      <a:lnTo>
                        <a:pt x="623" y="891"/>
                      </a:lnTo>
                      <a:lnTo>
                        <a:pt x="663" y="820"/>
                      </a:lnTo>
                      <a:lnTo>
                        <a:pt x="727" y="891"/>
                      </a:lnTo>
                      <a:lnTo>
                        <a:pt x="792" y="853"/>
                      </a:lnTo>
                      <a:lnTo>
                        <a:pt x="756" y="899"/>
                      </a:lnTo>
                      <a:lnTo>
                        <a:pt x="697" y="911"/>
                      </a:lnTo>
                      <a:lnTo>
                        <a:pt x="648" y="916"/>
                      </a:lnTo>
                      <a:lnTo>
                        <a:pt x="603" y="1001"/>
                      </a:lnTo>
                      <a:lnTo>
                        <a:pt x="747" y="916"/>
                      </a:lnTo>
                      <a:lnTo>
                        <a:pt x="747" y="949"/>
                      </a:lnTo>
                      <a:lnTo>
                        <a:pt x="865" y="957"/>
                      </a:lnTo>
                      <a:lnTo>
                        <a:pt x="900" y="930"/>
                      </a:lnTo>
                      <a:lnTo>
                        <a:pt x="934" y="957"/>
                      </a:lnTo>
                      <a:lnTo>
                        <a:pt x="870" y="957"/>
                      </a:lnTo>
                      <a:lnTo>
                        <a:pt x="732" y="957"/>
                      </a:lnTo>
                      <a:lnTo>
                        <a:pt x="672" y="943"/>
                      </a:lnTo>
                      <a:lnTo>
                        <a:pt x="618" y="957"/>
                      </a:lnTo>
                      <a:lnTo>
                        <a:pt x="614" y="995"/>
                      </a:lnTo>
                      <a:lnTo>
                        <a:pt x="732" y="995"/>
                      </a:lnTo>
                      <a:lnTo>
                        <a:pt x="737" y="1007"/>
                      </a:lnTo>
                      <a:lnTo>
                        <a:pt x="756" y="988"/>
                      </a:lnTo>
                      <a:lnTo>
                        <a:pt x="805" y="995"/>
                      </a:lnTo>
                      <a:lnTo>
                        <a:pt x="781" y="1001"/>
                      </a:lnTo>
                      <a:lnTo>
                        <a:pt x="831" y="1040"/>
                      </a:lnTo>
                      <a:lnTo>
                        <a:pt x="767" y="1001"/>
                      </a:lnTo>
                      <a:lnTo>
                        <a:pt x="737" y="1007"/>
                      </a:lnTo>
                      <a:lnTo>
                        <a:pt x="667" y="1001"/>
                      </a:lnTo>
                      <a:lnTo>
                        <a:pt x="603" y="1007"/>
                      </a:lnTo>
                      <a:lnTo>
                        <a:pt x="648" y="1020"/>
                      </a:lnTo>
                      <a:lnTo>
                        <a:pt x="642" y="1053"/>
                      </a:lnTo>
                      <a:lnTo>
                        <a:pt x="623" y="1053"/>
                      </a:lnTo>
                      <a:lnTo>
                        <a:pt x="629" y="1034"/>
                      </a:lnTo>
                      <a:lnTo>
                        <a:pt x="579" y="1028"/>
                      </a:lnTo>
                      <a:lnTo>
                        <a:pt x="479" y="1001"/>
                      </a:lnTo>
                      <a:lnTo>
                        <a:pt x="410" y="1047"/>
                      </a:lnTo>
                      <a:lnTo>
                        <a:pt x="410" y="1066"/>
                      </a:lnTo>
                      <a:lnTo>
                        <a:pt x="539" y="1072"/>
                      </a:lnTo>
                      <a:lnTo>
                        <a:pt x="584" y="1059"/>
                      </a:lnTo>
                      <a:lnTo>
                        <a:pt x="614" y="1072"/>
                      </a:lnTo>
                      <a:lnTo>
                        <a:pt x="588" y="1078"/>
                      </a:lnTo>
                      <a:lnTo>
                        <a:pt x="534" y="1092"/>
                      </a:lnTo>
                      <a:lnTo>
                        <a:pt x="474" y="1078"/>
                      </a:lnTo>
                      <a:lnTo>
                        <a:pt x="376" y="1092"/>
                      </a:lnTo>
                      <a:lnTo>
                        <a:pt x="376" y="1117"/>
                      </a:lnTo>
                      <a:lnTo>
                        <a:pt x="336" y="1034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39" name="Freeform 9"/>
                <p:cNvSpPr>
                  <a:spLocks/>
                </p:cNvSpPr>
                <p:nvPr/>
              </p:nvSpPr>
              <p:spPr bwMode="auto">
                <a:xfrm>
                  <a:off x="3654" y="1839"/>
                  <a:ext cx="356" cy="792"/>
                </a:xfrm>
                <a:custGeom>
                  <a:avLst/>
                  <a:gdLst>
                    <a:gd name="T0" fmla="*/ 232 w 356"/>
                    <a:gd name="T1" fmla="*/ 726 h 792"/>
                    <a:gd name="T2" fmla="*/ 160 w 356"/>
                    <a:gd name="T3" fmla="*/ 785 h 792"/>
                    <a:gd name="T4" fmla="*/ 355 w 356"/>
                    <a:gd name="T5" fmla="*/ 603 h 792"/>
                    <a:gd name="T6" fmla="*/ 340 w 356"/>
                    <a:gd name="T7" fmla="*/ 603 h 792"/>
                    <a:gd name="T8" fmla="*/ 291 w 356"/>
                    <a:gd name="T9" fmla="*/ 603 h 792"/>
                    <a:gd name="T10" fmla="*/ 311 w 356"/>
                    <a:gd name="T11" fmla="*/ 526 h 792"/>
                    <a:gd name="T12" fmla="*/ 276 w 356"/>
                    <a:gd name="T13" fmla="*/ 540 h 792"/>
                    <a:gd name="T14" fmla="*/ 218 w 356"/>
                    <a:gd name="T15" fmla="*/ 622 h 792"/>
                    <a:gd name="T16" fmla="*/ 214 w 356"/>
                    <a:gd name="T17" fmla="*/ 386 h 792"/>
                    <a:gd name="T18" fmla="*/ 238 w 356"/>
                    <a:gd name="T19" fmla="*/ 288 h 792"/>
                    <a:gd name="T20" fmla="*/ 296 w 356"/>
                    <a:gd name="T21" fmla="*/ 211 h 792"/>
                    <a:gd name="T22" fmla="*/ 252 w 356"/>
                    <a:gd name="T23" fmla="*/ 251 h 792"/>
                    <a:gd name="T24" fmla="*/ 276 w 356"/>
                    <a:gd name="T25" fmla="*/ 200 h 792"/>
                    <a:gd name="T26" fmla="*/ 243 w 356"/>
                    <a:gd name="T27" fmla="*/ 167 h 792"/>
                    <a:gd name="T28" fmla="*/ 258 w 356"/>
                    <a:gd name="T29" fmla="*/ 135 h 792"/>
                    <a:gd name="T30" fmla="*/ 243 w 356"/>
                    <a:gd name="T31" fmla="*/ 109 h 792"/>
                    <a:gd name="T32" fmla="*/ 218 w 356"/>
                    <a:gd name="T33" fmla="*/ 78 h 792"/>
                    <a:gd name="T34" fmla="*/ 77 w 356"/>
                    <a:gd name="T35" fmla="*/ 0 h 792"/>
                    <a:gd name="T36" fmla="*/ 190 w 356"/>
                    <a:gd name="T37" fmla="*/ 78 h 792"/>
                    <a:gd name="T38" fmla="*/ 199 w 356"/>
                    <a:gd name="T39" fmla="*/ 115 h 792"/>
                    <a:gd name="T40" fmla="*/ 160 w 356"/>
                    <a:gd name="T41" fmla="*/ 71 h 792"/>
                    <a:gd name="T42" fmla="*/ 121 w 356"/>
                    <a:gd name="T43" fmla="*/ 90 h 792"/>
                    <a:gd name="T44" fmla="*/ 140 w 356"/>
                    <a:gd name="T45" fmla="*/ 103 h 792"/>
                    <a:gd name="T46" fmla="*/ 194 w 356"/>
                    <a:gd name="T47" fmla="*/ 129 h 792"/>
                    <a:gd name="T48" fmla="*/ 194 w 356"/>
                    <a:gd name="T49" fmla="*/ 161 h 792"/>
                    <a:gd name="T50" fmla="*/ 160 w 356"/>
                    <a:gd name="T51" fmla="*/ 148 h 792"/>
                    <a:gd name="T52" fmla="*/ 107 w 356"/>
                    <a:gd name="T53" fmla="*/ 180 h 792"/>
                    <a:gd name="T54" fmla="*/ 155 w 356"/>
                    <a:gd name="T55" fmla="*/ 167 h 792"/>
                    <a:gd name="T56" fmla="*/ 199 w 356"/>
                    <a:gd name="T57" fmla="*/ 192 h 792"/>
                    <a:gd name="T58" fmla="*/ 184 w 356"/>
                    <a:gd name="T59" fmla="*/ 192 h 792"/>
                    <a:gd name="T60" fmla="*/ 150 w 356"/>
                    <a:gd name="T61" fmla="*/ 192 h 792"/>
                    <a:gd name="T62" fmla="*/ 150 w 356"/>
                    <a:gd name="T63" fmla="*/ 251 h 792"/>
                    <a:gd name="T64" fmla="*/ 111 w 356"/>
                    <a:gd name="T65" fmla="*/ 219 h 792"/>
                    <a:gd name="T66" fmla="*/ 96 w 356"/>
                    <a:gd name="T67" fmla="*/ 142 h 792"/>
                    <a:gd name="T68" fmla="*/ 107 w 356"/>
                    <a:gd name="T69" fmla="*/ 103 h 792"/>
                    <a:gd name="T70" fmla="*/ 77 w 356"/>
                    <a:gd name="T71" fmla="*/ 109 h 792"/>
                    <a:gd name="T72" fmla="*/ 77 w 356"/>
                    <a:gd name="T73" fmla="*/ 161 h 792"/>
                    <a:gd name="T74" fmla="*/ 34 w 356"/>
                    <a:gd name="T75" fmla="*/ 154 h 792"/>
                    <a:gd name="T76" fmla="*/ 77 w 356"/>
                    <a:gd name="T77" fmla="*/ 219 h 792"/>
                    <a:gd name="T78" fmla="*/ 53 w 356"/>
                    <a:gd name="T79" fmla="*/ 257 h 792"/>
                    <a:gd name="T80" fmla="*/ 116 w 356"/>
                    <a:gd name="T81" fmla="*/ 257 h 792"/>
                    <a:gd name="T82" fmla="*/ 63 w 356"/>
                    <a:gd name="T83" fmla="*/ 282 h 792"/>
                    <a:gd name="T84" fmla="*/ 116 w 356"/>
                    <a:gd name="T85" fmla="*/ 282 h 792"/>
                    <a:gd name="T86" fmla="*/ 160 w 356"/>
                    <a:gd name="T87" fmla="*/ 309 h 792"/>
                    <a:gd name="T88" fmla="*/ 199 w 356"/>
                    <a:gd name="T89" fmla="*/ 271 h 792"/>
                    <a:gd name="T90" fmla="*/ 184 w 356"/>
                    <a:gd name="T91" fmla="*/ 315 h 792"/>
                    <a:gd name="T92" fmla="*/ 136 w 356"/>
                    <a:gd name="T93" fmla="*/ 296 h 792"/>
                    <a:gd name="T94" fmla="*/ 180 w 356"/>
                    <a:gd name="T95" fmla="*/ 405 h 792"/>
                    <a:gd name="T96" fmla="*/ 170 w 356"/>
                    <a:gd name="T97" fmla="*/ 444 h 792"/>
                    <a:gd name="T98" fmla="*/ 118 w 356"/>
                    <a:gd name="T99" fmla="*/ 690 h 792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356" h="792">
                      <a:moveTo>
                        <a:pt x="121" y="791"/>
                      </a:moveTo>
                      <a:lnTo>
                        <a:pt x="160" y="785"/>
                      </a:lnTo>
                      <a:lnTo>
                        <a:pt x="232" y="726"/>
                      </a:lnTo>
                      <a:lnTo>
                        <a:pt x="262" y="726"/>
                      </a:lnTo>
                      <a:lnTo>
                        <a:pt x="208" y="707"/>
                      </a:lnTo>
                      <a:lnTo>
                        <a:pt x="160" y="785"/>
                      </a:lnTo>
                      <a:lnTo>
                        <a:pt x="164" y="688"/>
                      </a:lnTo>
                      <a:lnTo>
                        <a:pt x="160" y="636"/>
                      </a:lnTo>
                      <a:lnTo>
                        <a:pt x="355" y="603"/>
                      </a:lnTo>
                      <a:lnTo>
                        <a:pt x="350" y="578"/>
                      </a:lnTo>
                      <a:lnTo>
                        <a:pt x="345" y="591"/>
                      </a:lnTo>
                      <a:lnTo>
                        <a:pt x="340" y="603"/>
                      </a:lnTo>
                      <a:lnTo>
                        <a:pt x="326" y="597"/>
                      </a:lnTo>
                      <a:lnTo>
                        <a:pt x="301" y="611"/>
                      </a:lnTo>
                      <a:lnTo>
                        <a:pt x="291" y="603"/>
                      </a:lnTo>
                      <a:lnTo>
                        <a:pt x="306" y="578"/>
                      </a:lnTo>
                      <a:lnTo>
                        <a:pt x="296" y="553"/>
                      </a:lnTo>
                      <a:lnTo>
                        <a:pt x="311" y="526"/>
                      </a:lnTo>
                      <a:lnTo>
                        <a:pt x="301" y="520"/>
                      </a:lnTo>
                      <a:lnTo>
                        <a:pt x="291" y="540"/>
                      </a:lnTo>
                      <a:lnTo>
                        <a:pt x="276" y="540"/>
                      </a:lnTo>
                      <a:lnTo>
                        <a:pt x="286" y="572"/>
                      </a:lnTo>
                      <a:lnTo>
                        <a:pt x="276" y="597"/>
                      </a:lnTo>
                      <a:lnTo>
                        <a:pt x="218" y="622"/>
                      </a:lnTo>
                      <a:lnTo>
                        <a:pt x="199" y="603"/>
                      </a:lnTo>
                      <a:lnTo>
                        <a:pt x="164" y="622"/>
                      </a:lnTo>
                      <a:lnTo>
                        <a:pt x="214" y="386"/>
                      </a:lnTo>
                      <a:lnTo>
                        <a:pt x="223" y="347"/>
                      </a:lnTo>
                      <a:lnTo>
                        <a:pt x="232" y="296"/>
                      </a:lnTo>
                      <a:lnTo>
                        <a:pt x="238" y="288"/>
                      </a:lnTo>
                      <a:lnTo>
                        <a:pt x="345" y="251"/>
                      </a:lnTo>
                      <a:lnTo>
                        <a:pt x="301" y="238"/>
                      </a:lnTo>
                      <a:lnTo>
                        <a:pt x="296" y="211"/>
                      </a:lnTo>
                      <a:lnTo>
                        <a:pt x="271" y="211"/>
                      </a:lnTo>
                      <a:lnTo>
                        <a:pt x="276" y="238"/>
                      </a:lnTo>
                      <a:lnTo>
                        <a:pt x="252" y="251"/>
                      </a:lnTo>
                      <a:lnTo>
                        <a:pt x="247" y="225"/>
                      </a:lnTo>
                      <a:lnTo>
                        <a:pt x="262" y="219"/>
                      </a:lnTo>
                      <a:lnTo>
                        <a:pt x="276" y="200"/>
                      </a:lnTo>
                      <a:lnTo>
                        <a:pt x="262" y="200"/>
                      </a:lnTo>
                      <a:lnTo>
                        <a:pt x="247" y="200"/>
                      </a:lnTo>
                      <a:lnTo>
                        <a:pt x="243" y="167"/>
                      </a:lnTo>
                      <a:lnTo>
                        <a:pt x="252" y="161"/>
                      </a:lnTo>
                      <a:lnTo>
                        <a:pt x="262" y="148"/>
                      </a:lnTo>
                      <a:lnTo>
                        <a:pt x="258" y="135"/>
                      </a:lnTo>
                      <a:lnTo>
                        <a:pt x="252" y="142"/>
                      </a:lnTo>
                      <a:lnTo>
                        <a:pt x="238" y="129"/>
                      </a:lnTo>
                      <a:lnTo>
                        <a:pt x="243" y="109"/>
                      </a:lnTo>
                      <a:lnTo>
                        <a:pt x="252" y="90"/>
                      </a:lnTo>
                      <a:lnTo>
                        <a:pt x="243" y="64"/>
                      </a:lnTo>
                      <a:lnTo>
                        <a:pt x="218" y="78"/>
                      </a:lnTo>
                      <a:lnTo>
                        <a:pt x="194" y="33"/>
                      </a:lnTo>
                      <a:lnTo>
                        <a:pt x="102" y="13"/>
                      </a:lnTo>
                      <a:lnTo>
                        <a:pt x="77" y="0"/>
                      </a:lnTo>
                      <a:lnTo>
                        <a:pt x="146" y="58"/>
                      </a:lnTo>
                      <a:lnTo>
                        <a:pt x="170" y="58"/>
                      </a:lnTo>
                      <a:lnTo>
                        <a:pt x="190" y="78"/>
                      </a:lnTo>
                      <a:lnTo>
                        <a:pt x="203" y="90"/>
                      </a:lnTo>
                      <a:lnTo>
                        <a:pt x="203" y="115"/>
                      </a:lnTo>
                      <a:lnTo>
                        <a:pt x="199" y="115"/>
                      </a:lnTo>
                      <a:lnTo>
                        <a:pt x="194" y="96"/>
                      </a:lnTo>
                      <a:lnTo>
                        <a:pt x="170" y="90"/>
                      </a:lnTo>
                      <a:lnTo>
                        <a:pt x="160" y="71"/>
                      </a:lnTo>
                      <a:lnTo>
                        <a:pt x="146" y="78"/>
                      </a:lnTo>
                      <a:lnTo>
                        <a:pt x="136" y="96"/>
                      </a:lnTo>
                      <a:lnTo>
                        <a:pt x="121" y="90"/>
                      </a:lnTo>
                      <a:lnTo>
                        <a:pt x="126" y="115"/>
                      </a:lnTo>
                      <a:lnTo>
                        <a:pt x="136" y="115"/>
                      </a:lnTo>
                      <a:lnTo>
                        <a:pt x="140" y="103"/>
                      </a:lnTo>
                      <a:lnTo>
                        <a:pt x="155" y="115"/>
                      </a:lnTo>
                      <a:lnTo>
                        <a:pt x="164" y="135"/>
                      </a:lnTo>
                      <a:lnTo>
                        <a:pt x="194" y="129"/>
                      </a:lnTo>
                      <a:lnTo>
                        <a:pt x="214" y="135"/>
                      </a:lnTo>
                      <a:lnTo>
                        <a:pt x="218" y="167"/>
                      </a:lnTo>
                      <a:lnTo>
                        <a:pt x="194" y="161"/>
                      </a:lnTo>
                      <a:lnTo>
                        <a:pt x="194" y="142"/>
                      </a:lnTo>
                      <a:lnTo>
                        <a:pt x="180" y="148"/>
                      </a:lnTo>
                      <a:lnTo>
                        <a:pt x="160" y="148"/>
                      </a:lnTo>
                      <a:lnTo>
                        <a:pt x="136" y="154"/>
                      </a:lnTo>
                      <a:lnTo>
                        <a:pt x="111" y="142"/>
                      </a:lnTo>
                      <a:lnTo>
                        <a:pt x="107" y="180"/>
                      </a:lnTo>
                      <a:lnTo>
                        <a:pt x="126" y="173"/>
                      </a:lnTo>
                      <a:lnTo>
                        <a:pt x="140" y="161"/>
                      </a:lnTo>
                      <a:lnTo>
                        <a:pt x="155" y="167"/>
                      </a:lnTo>
                      <a:lnTo>
                        <a:pt x="170" y="180"/>
                      </a:lnTo>
                      <a:lnTo>
                        <a:pt x="184" y="186"/>
                      </a:lnTo>
                      <a:lnTo>
                        <a:pt x="199" y="192"/>
                      </a:lnTo>
                      <a:lnTo>
                        <a:pt x="214" y="180"/>
                      </a:lnTo>
                      <a:lnTo>
                        <a:pt x="208" y="232"/>
                      </a:lnTo>
                      <a:lnTo>
                        <a:pt x="184" y="192"/>
                      </a:lnTo>
                      <a:lnTo>
                        <a:pt x="146" y="173"/>
                      </a:lnTo>
                      <a:lnTo>
                        <a:pt x="146" y="200"/>
                      </a:lnTo>
                      <a:lnTo>
                        <a:pt x="150" y="192"/>
                      </a:lnTo>
                      <a:lnTo>
                        <a:pt x="160" y="225"/>
                      </a:lnTo>
                      <a:lnTo>
                        <a:pt x="170" y="244"/>
                      </a:lnTo>
                      <a:lnTo>
                        <a:pt x="150" y="251"/>
                      </a:lnTo>
                      <a:lnTo>
                        <a:pt x="140" y="251"/>
                      </a:lnTo>
                      <a:lnTo>
                        <a:pt x="121" y="238"/>
                      </a:lnTo>
                      <a:lnTo>
                        <a:pt x="111" y="219"/>
                      </a:lnTo>
                      <a:lnTo>
                        <a:pt x="111" y="180"/>
                      </a:lnTo>
                      <a:lnTo>
                        <a:pt x="92" y="161"/>
                      </a:lnTo>
                      <a:lnTo>
                        <a:pt x="96" y="142"/>
                      </a:lnTo>
                      <a:lnTo>
                        <a:pt x="111" y="121"/>
                      </a:lnTo>
                      <a:lnTo>
                        <a:pt x="121" y="109"/>
                      </a:lnTo>
                      <a:lnTo>
                        <a:pt x="107" y="103"/>
                      </a:lnTo>
                      <a:lnTo>
                        <a:pt x="87" y="103"/>
                      </a:lnTo>
                      <a:lnTo>
                        <a:pt x="58" y="58"/>
                      </a:lnTo>
                      <a:lnTo>
                        <a:pt x="77" y="109"/>
                      </a:lnTo>
                      <a:lnTo>
                        <a:pt x="72" y="142"/>
                      </a:lnTo>
                      <a:lnTo>
                        <a:pt x="53" y="129"/>
                      </a:lnTo>
                      <a:lnTo>
                        <a:pt x="77" y="161"/>
                      </a:lnTo>
                      <a:lnTo>
                        <a:pt x="77" y="186"/>
                      </a:lnTo>
                      <a:lnTo>
                        <a:pt x="53" y="173"/>
                      </a:lnTo>
                      <a:lnTo>
                        <a:pt x="34" y="154"/>
                      </a:lnTo>
                      <a:lnTo>
                        <a:pt x="0" y="167"/>
                      </a:lnTo>
                      <a:lnTo>
                        <a:pt x="72" y="200"/>
                      </a:lnTo>
                      <a:lnTo>
                        <a:pt x="77" y="219"/>
                      </a:lnTo>
                      <a:lnTo>
                        <a:pt x="53" y="238"/>
                      </a:lnTo>
                      <a:lnTo>
                        <a:pt x="14" y="225"/>
                      </a:lnTo>
                      <a:lnTo>
                        <a:pt x="53" y="257"/>
                      </a:lnTo>
                      <a:lnTo>
                        <a:pt x="77" y="257"/>
                      </a:lnTo>
                      <a:lnTo>
                        <a:pt x="92" y="244"/>
                      </a:lnTo>
                      <a:lnTo>
                        <a:pt x="116" y="257"/>
                      </a:lnTo>
                      <a:lnTo>
                        <a:pt x="96" y="276"/>
                      </a:lnTo>
                      <a:lnTo>
                        <a:pt x="68" y="271"/>
                      </a:lnTo>
                      <a:lnTo>
                        <a:pt x="63" y="282"/>
                      </a:lnTo>
                      <a:lnTo>
                        <a:pt x="87" y="282"/>
                      </a:lnTo>
                      <a:lnTo>
                        <a:pt x="102" y="302"/>
                      </a:lnTo>
                      <a:lnTo>
                        <a:pt x="116" y="282"/>
                      </a:lnTo>
                      <a:lnTo>
                        <a:pt x="131" y="282"/>
                      </a:lnTo>
                      <a:lnTo>
                        <a:pt x="136" y="302"/>
                      </a:lnTo>
                      <a:lnTo>
                        <a:pt x="160" y="309"/>
                      </a:lnTo>
                      <a:lnTo>
                        <a:pt x="160" y="271"/>
                      </a:lnTo>
                      <a:lnTo>
                        <a:pt x="180" y="263"/>
                      </a:lnTo>
                      <a:lnTo>
                        <a:pt x="199" y="271"/>
                      </a:lnTo>
                      <a:lnTo>
                        <a:pt x="199" y="282"/>
                      </a:lnTo>
                      <a:lnTo>
                        <a:pt x="184" y="302"/>
                      </a:lnTo>
                      <a:lnTo>
                        <a:pt x="184" y="315"/>
                      </a:lnTo>
                      <a:lnTo>
                        <a:pt x="155" y="276"/>
                      </a:lnTo>
                      <a:lnTo>
                        <a:pt x="131" y="282"/>
                      </a:lnTo>
                      <a:lnTo>
                        <a:pt x="136" y="296"/>
                      </a:lnTo>
                      <a:lnTo>
                        <a:pt x="155" y="296"/>
                      </a:lnTo>
                      <a:lnTo>
                        <a:pt x="180" y="327"/>
                      </a:lnTo>
                      <a:lnTo>
                        <a:pt x="180" y="405"/>
                      </a:lnTo>
                      <a:lnTo>
                        <a:pt x="170" y="411"/>
                      </a:lnTo>
                      <a:lnTo>
                        <a:pt x="164" y="424"/>
                      </a:lnTo>
                      <a:lnTo>
                        <a:pt x="170" y="444"/>
                      </a:lnTo>
                      <a:lnTo>
                        <a:pt x="164" y="534"/>
                      </a:lnTo>
                      <a:lnTo>
                        <a:pt x="155" y="540"/>
                      </a:lnTo>
                      <a:lnTo>
                        <a:pt x="118" y="690"/>
                      </a:lnTo>
                      <a:lnTo>
                        <a:pt x="96" y="668"/>
                      </a:lnTo>
                      <a:lnTo>
                        <a:pt x="121" y="791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0" name="Freeform 10"/>
                <p:cNvSpPr>
                  <a:spLocks/>
                </p:cNvSpPr>
                <p:nvPr/>
              </p:nvSpPr>
              <p:spPr bwMode="auto">
                <a:xfrm>
                  <a:off x="3567" y="2041"/>
                  <a:ext cx="1080" cy="1049"/>
                </a:xfrm>
                <a:custGeom>
                  <a:avLst/>
                  <a:gdLst>
                    <a:gd name="T0" fmla="*/ 88 w 1080"/>
                    <a:gd name="T1" fmla="*/ 861 h 1049"/>
                    <a:gd name="T2" fmla="*/ 34 w 1080"/>
                    <a:gd name="T3" fmla="*/ 753 h 1049"/>
                    <a:gd name="T4" fmla="*/ 88 w 1080"/>
                    <a:gd name="T5" fmla="*/ 771 h 1049"/>
                    <a:gd name="T6" fmla="*/ 252 w 1080"/>
                    <a:gd name="T7" fmla="*/ 688 h 1049"/>
                    <a:gd name="T8" fmla="*/ 242 w 1080"/>
                    <a:gd name="T9" fmla="*/ 565 h 1049"/>
                    <a:gd name="T10" fmla="*/ 321 w 1080"/>
                    <a:gd name="T11" fmla="*/ 515 h 1049"/>
                    <a:gd name="T12" fmla="*/ 465 w 1080"/>
                    <a:gd name="T13" fmla="*/ 244 h 1049"/>
                    <a:gd name="T14" fmla="*/ 510 w 1080"/>
                    <a:gd name="T15" fmla="*/ 219 h 1049"/>
                    <a:gd name="T16" fmla="*/ 633 w 1080"/>
                    <a:gd name="T17" fmla="*/ 160 h 1049"/>
                    <a:gd name="T18" fmla="*/ 643 w 1080"/>
                    <a:gd name="T19" fmla="*/ 83 h 1049"/>
                    <a:gd name="T20" fmla="*/ 639 w 1080"/>
                    <a:gd name="T21" fmla="*/ 44 h 1049"/>
                    <a:gd name="T22" fmla="*/ 628 w 1080"/>
                    <a:gd name="T23" fmla="*/ 110 h 1049"/>
                    <a:gd name="T24" fmla="*/ 648 w 1080"/>
                    <a:gd name="T25" fmla="*/ 141 h 1049"/>
                    <a:gd name="T26" fmla="*/ 663 w 1080"/>
                    <a:gd name="T27" fmla="*/ 198 h 1049"/>
                    <a:gd name="T28" fmla="*/ 697 w 1080"/>
                    <a:gd name="T29" fmla="*/ 192 h 1049"/>
                    <a:gd name="T30" fmla="*/ 515 w 1080"/>
                    <a:gd name="T31" fmla="*/ 238 h 1049"/>
                    <a:gd name="T32" fmla="*/ 544 w 1080"/>
                    <a:gd name="T33" fmla="*/ 238 h 1049"/>
                    <a:gd name="T34" fmla="*/ 618 w 1080"/>
                    <a:gd name="T35" fmla="*/ 250 h 1049"/>
                    <a:gd name="T36" fmla="*/ 639 w 1080"/>
                    <a:gd name="T37" fmla="*/ 244 h 1049"/>
                    <a:gd name="T38" fmla="*/ 747 w 1080"/>
                    <a:gd name="T39" fmla="*/ 192 h 1049"/>
                    <a:gd name="T40" fmla="*/ 791 w 1080"/>
                    <a:gd name="T41" fmla="*/ 173 h 1049"/>
                    <a:gd name="T42" fmla="*/ 847 w 1080"/>
                    <a:gd name="T43" fmla="*/ 231 h 1049"/>
                    <a:gd name="T44" fmla="*/ 1025 w 1080"/>
                    <a:gd name="T45" fmla="*/ 187 h 1049"/>
                    <a:gd name="T46" fmla="*/ 871 w 1080"/>
                    <a:gd name="T47" fmla="*/ 244 h 1049"/>
                    <a:gd name="T48" fmla="*/ 811 w 1080"/>
                    <a:gd name="T49" fmla="*/ 269 h 1049"/>
                    <a:gd name="T50" fmla="*/ 796 w 1080"/>
                    <a:gd name="T51" fmla="*/ 231 h 1049"/>
                    <a:gd name="T52" fmla="*/ 732 w 1080"/>
                    <a:gd name="T53" fmla="*/ 231 h 1049"/>
                    <a:gd name="T54" fmla="*/ 628 w 1080"/>
                    <a:gd name="T55" fmla="*/ 269 h 1049"/>
                    <a:gd name="T56" fmla="*/ 609 w 1080"/>
                    <a:gd name="T57" fmla="*/ 269 h 1049"/>
                    <a:gd name="T58" fmla="*/ 618 w 1080"/>
                    <a:gd name="T59" fmla="*/ 315 h 1049"/>
                    <a:gd name="T60" fmla="*/ 594 w 1080"/>
                    <a:gd name="T61" fmla="*/ 340 h 1049"/>
                    <a:gd name="T62" fmla="*/ 540 w 1080"/>
                    <a:gd name="T63" fmla="*/ 308 h 1049"/>
                    <a:gd name="T64" fmla="*/ 515 w 1080"/>
                    <a:gd name="T65" fmla="*/ 373 h 1049"/>
                    <a:gd name="T66" fmla="*/ 461 w 1080"/>
                    <a:gd name="T67" fmla="*/ 366 h 1049"/>
                    <a:gd name="T68" fmla="*/ 510 w 1080"/>
                    <a:gd name="T69" fmla="*/ 373 h 1049"/>
                    <a:gd name="T70" fmla="*/ 609 w 1080"/>
                    <a:gd name="T71" fmla="*/ 340 h 1049"/>
                    <a:gd name="T72" fmla="*/ 682 w 1080"/>
                    <a:gd name="T73" fmla="*/ 348 h 1049"/>
                    <a:gd name="T74" fmla="*/ 761 w 1080"/>
                    <a:gd name="T75" fmla="*/ 289 h 1049"/>
                    <a:gd name="T76" fmla="*/ 782 w 1080"/>
                    <a:gd name="T77" fmla="*/ 283 h 1049"/>
                    <a:gd name="T78" fmla="*/ 916 w 1080"/>
                    <a:gd name="T79" fmla="*/ 219 h 1049"/>
                    <a:gd name="T80" fmla="*/ 1014 w 1080"/>
                    <a:gd name="T81" fmla="*/ 187 h 1049"/>
                    <a:gd name="T82" fmla="*/ 896 w 1080"/>
                    <a:gd name="T83" fmla="*/ 263 h 1049"/>
                    <a:gd name="T84" fmla="*/ 821 w 1080"/>
                    <a:gd name="T85" fmla="*/ 321 h 1049"/>
                    <a:gd name="T86" fmla="*/ 594 w 1080"/>
                    <a:gd name="T87" fmla="*/ 417 h 1049"/>
                    <a:gd name="T88" fmla="*/ 381 w 1080"/>
                    <a:gd name="T89" fmla="*/ 586 h 1049"/>
                    <a:gd name="T90" fmla="*/ 405 w 1080"/>
                    <a:gd name="T91" fmla="*/ 611 h 1049"/>
                    <a:gd name="T92" fmla="*/ 356 w 1080"/>
                    <a:gd name="T93" fmla="*/ 656 h 1049"/>
                    <a:gd name="T94" fmla="*/ 306 w 1080"/>
                    <a:gd name="T95" fmla="*/ 688 h 1049"/>
                    <a:gd name="T96" fmla="*/ 405 w 1080"/>
                    <a:gd name="T97" fmla="*/ 700 h 1049"/>
                    <a:gd name="T98" fmla="*/ 381 w 1080"/>
                    <a:gd name="T99" fmla="*/ 721 h 1049"/>
                    <a:gd name="T100" fmla="*/ 287 w 1080"/>
                    <a:gd name="T101" fmla="*/ 721 h 1049"/>
                    <a:gd name="T102" fmla="*/ 69 w 1080"/>
                    <a:gd name="T103" fmla="*/ 1004 h 1049"/>
                    <a:gd name="T104" fmla="*/ 306 w 1080"/>
                    <a:gd name="T105" fmla="*/ 1010 h 1049"/>
                    <a:gd name="T106" fmla="*/ 311 w 1080"/>
                    <a:gd name="T107" fmla="*/ 1042 h 1049"/>
                    <a:gd name="T108" fmla="*/ 178 w 1080"/>
                    <a:gd name="T109" fmla="*/ 1035 h 1049"/>
                    <a:gd name="T110" fmla="*/ 0 w 1080"/>
                    <a:gd name="T111" fmla="*/ 927 h 10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1080" h="1049">
                      <a:moveTo>
                        <a:pt x="0" y="927"/>
                      </a:moveTo>
                      <a:lnTo>
                        <a:pt x="75" y="900"/>
                      </a:lnTo>
                      <a:lnTo>
                        <a:pt x="88" y="861"/>
                      </a:lnTo>
                      <a:lnTo>
                        <a:pt x="148" y="823"/>
                      </a:lnTo>
                      <a:lnTo>
                        <a:pt x="19" y="790"/>
                      </a:lnTo>
                      <a:lnTo>
                        <a:pt x="34" y="753"/>
                      </a:lnTo>
                      <a:lnTo>
                        <a:pt x="69" y="785"/>
                      </a:lnTo>
                      <a:lnTo>
                        <a:pt x="128" y="740"/>
                      </a:lnTo>
                      <a:lnTo>
                        <a:pt x="88" y="771"/>
                      </a:lnTo>
                      <a:lnTo>
                        <a:pt x="103" y="790"/>
                      </a:lnTo>
                      <a:lnTo>
                        <a:pt x="143" y="796"/>
                      </a:lnTo>
                      <a:lnTo>
                        <a:pt x="252" y="688"/>
                      </a:lnTo>
                      <a:lnTo>
                        <a:pt x="227" y="662"/>
                      </a:lnTo>
                      <a:lnTo>
                        <a:pt x="208" y="592"/>
                      </a:lnTo>
                      <a:lnTo>
                        <a:pt x="242" y="565"/>
                      </a:lnTo>
                      <a:lnTo>
                        <a:pt x="268" y="629"/>
                      </a:lnTo>
                      <a:lnTo>
                        <a:pt x="281" y="617"/>
                      </a:lnTo>
                      <a:lnTo>
                        <a:pt x="321" y="515"/>
                      </a:lnTo>
                      <a:lnTo>
                        <a:pt x="440" y="398"/>
                      </a:lnTo>
                      <a:lnTo>
                        <a:pt x="435" y="321"/>
                      </a:lnTo>
                      <a:lnTo>
                        <a:pt x="465" y="244"/>
                      </a:lnTo>
                      <a:lnTo>
                        <a:pt x="461" y="212"/>
                      </a:lnTo>
                      <a:lnTo>
                        <a:pt x="485" y="225"/>
                      </a:lnTo>
                      <a:lnTo>
                        <a:pt x="510" y="219"/>
                      </a:lnTo>
                      <a:lnTo>
                        <a:pt x="609" y="187"/>
                      </a:lnTo>
                      <a:lnTo>
                        <a:pt x="643" y="179"/>
                      </a:lnTo>
                      <a:lnTo>
                        <a:pt x="633" y="160"/>
                      </a:lnTo>
                      <a:lnTo>
                        <a:pt x="613" y="141"/>
                      </a:lnTo>
                      <a:lnTo>
                        <a:pt x="624" y="102"/>
                      </a:lnTo>
                      <a:lnTo>
                        <a:pt x="643" y="83"/>
                      </a:lnTo>
                      <a:lnTo>
                        <a:pt x="628" y="52"/>
                      </a:lnTo>
                      <a:lnTo>
                        <a:pt x="648" y="0"/>
                      </a:lnTo>
                      <a:lnTo>
                        <a:pt x="639" y="44"/>
                      </a:lnTo>
                      <a:lnTo>
                        <a:pt x="658" y="71"/>
                      </a:lnTo>
                      <a:lnTo>
                        <a:pt x="648" y="102"/>
                      </a:lnTo>
                      <a:lnTo>
                        <a:pt x="628" y="110"/>
                      </a:lnTo>
                      <a:lnTo>
                        <a:pt x="628" y="135"/>
                      </a:lnTo>
                      <a:lnTo>
                        <a:pt x="639" y="148"/>
                      </a:lnTo>
                      <a:lnTo>
                        <a:pt x="648" y="141"/>
                      </a:lnTo>
                      <a:lnTo>
                        <a:pt x="648" y="154"/>
                      </a:lnTo>
                      <a:lnTo>
                        <a:pt x="648" y="187"/>
                      </a:lnTo>
                      <a:lnTo>
                        <a:pt x="663" y="198"/>
                      </a:lnTo>
                      <a:lnTo>
                        <a:pt x="688" y="187"/>
                      </a:lnTo>
                      <a:lnTo>
                        <a:pt x="727" y="135"/>
                      </a:lnTo>
                      <a:lnTo>
                        <a:pt x="697" y="192"/>
                      </a:lnTo>
                      <a:lnTo>
                        <a:pt x="682" y="212"/>
                      </a:lnTo>
                      <a:lnTo>
                        <a:pt x="624" y="212"/>
                      </a:lnTo>
                      <a:lnTo>
                        <a:pt x="515" y="238"/>
                      </a:lnTo>
                      <a:lnTo>
                        <a:pt x="504" y="269"/>
                      </a:lnTo>
                      <a:lnTo>
                        <a:pt x="549" y="269"/>
                      </a:lnTo>
                      <a:lnTo>
                        <a:pt x="544" y="238"/>
                      </a:lnTo>
                      <a:lnTo>
                        <a:pt x="559" y="238"/>
                      </a:lnTo>
                      <a:lnTo>
                        <a:pt x="568" y="258"/>
                      </a:lnTo>
                      <a:lnTo>
                        <a:pt x="618" y="250"/>
                      </a:lnTo>
                      <a:lnTo>
                        <a:pt x="609" y="219"/>
                      </a:lnTo>
                      <a:lnTo>
                        <a:pt x="628" y="225"/>
                      </a:lnTo>
                      <a:lnTo>
                        <a:pt x="639" y="244"/>
                      </a:lnTo>
                      <a:lnTo>
                        <a:pt x="707" y="225"/>
                      </a:lnTo>
                      <a:lnTo>
                        <a:pt x="713" y="198"/>
                      </a:lnTo>
                      <a:lnTo>
                        <a:pt x="747" y="192"/>
                      </a:lnTo>
                      <a:lnTo>
                        <a:pt x="747" y="219"/>
                      </a:lnTo>
                      <a:lnTo>
                        <a:pt x="772" y="212"/>
                      </a:lnTo>
                      <a:lnTo>
                        <a:pt x="791" y="173"/>
                      </a:lnTo>
                      <a:lnTo>
                        <a:pt x="806" y="198"/>
                      </a:lnTo>
                      <a:lnTo>
                        <a:pt x="832" y="206"/>
                      </a:lnTo>
                      <a:lnTo>
                        <a:pt x="847" y="231"/>
                      </a:lnTo>
                      <a:lnTo>
                        <a:pt x="871" y="225"/>
                      </a:lnTo>
                      <a:lnTo>
                        <a:pt x="890" y="238"/>
                      </a:lnTo>
                      <a:lnTo>
                        <a:pt x="1025" y="187"/>
                      </a:lnTo>
                      <a:lnTo>
                        <a:pt x="985" y="219"/>
                      </a:lnTo>
                      <a:lnTo>
                        <a:pt x="920" y="238"/>
                      </a:lnTo>
                      <a:lnTo>
                        <a:pt x="871" y="244"/>
                      </a:lnTo>
                      <a:lnTo>
                        <a:pt x="836" y="244"/>
                      </a:lnTo>
                      <a:lnTo>
                        <a:pt x="806" y="244"/>
                      </a:lnTo>
                      <a:lnTo>
                        <a:pt x="811" y="269"/>
                      </a:lnTo>
                      <a:lnTo>
                        <a:pt x="817" y="283"/>
                      </a:lnTo>
                      <a:lnTo>
                        <a:pt x="791" y="289"/>
                      </a:lnTo>
                      <a:lnTo>
                        <a:pt x="796" y="231"/>
                      </a:lnTo>
                      <a:lnTo>
                        <a:pt x="767" y="225"/>
                      </a:lnTo>
                      <a:lnTo>
                        <a:pt x="761" y="250"/>
                      </a:lnTo>
                      <a:lnTo>
                        <a:pt x="732" y="231"/>
                      </a:lnTo>
                      <a:lnTo>
                        <a:pt x="718" y="269"/>
                      </a:lnTo>
                      <a:lnTo>
                        <a:pt x="697" y="258"/>
                      </a:lnTo>
                      <a:lnTo>
                        <a:pt x="628" y="269"/>
                      </a:lnTo>
                      <a:lnTo>
                        <a:pt x="648" y="277"/>
                      </a:lnTo>
                      <a:lnTo>
                        <a:pt x="624" y="289"/>
                      </a:lnTo>
                      <a:lnTo>
                        <a:pt x="609" y="269"/>
                      </a:lnTo>
                      <a:lnTo>
                        <a:pt x="579" y="289"/>
                      </a:lnTo>
                      <a:lnTo>
                        <a:pt x="618" y="296"/>
                      </a:lnTo>
                      <a:lnTo>
                        <a:pt x="618" y="315"/>
                      </a:lnTo>
                      <a:lnTo>
                        <a:pt x="589" y="302"/>
                      </a:lnTo>
                      <a:lnTo>
                        <a:pt x="568" y="315"/>
                      </a:lnTo>
                      <a:lnTo>
                        <a:pt x="594" y="340"/>
                      </a:lnTo>
                      <a:lnTo>
                        <a:pt x="564" y="354"/>
                      </a:lnTo>
                      <a:lnTo>
                        <a:pt x="559" y="327"/>
                      </a:lnTo>
                      <a:lnTo>
                        <a:pt x="540" y="308"/>
                      </a:lnTo>
                      <a:lnTo>
                        <a:pt x="525" y="354"/>
                      </a:lnTo>
                      <a:lnTo>
                        <a:pt x="534" y="360"/>
                      </a:lnTo>
                      <a:lnTo>
                        <a:pt x="515" y="373"/>
                      </a:lnTo>
                      <a:lnTo>
                        <a:pt x="518" y="311"/>
                      </a:lnTo>
                      <a:lnTo>
                        <a:pt x="468" y="298"/>
                      </a:lnTo>
                      <a:lnTo>
                        <a:pt x="461" y="366"/>
                      </a:lnTo>
                      <a:lnTo>
                        <a:pt x="470" y="398"/>
                      </a:lnTo>
                      <a:lnTo>
                        <a:pt x="485" y="366"/>
                      </a:lnTo>
                      <a:lnTo>
                        <a:pt x="510" y="373"/>
                      </a:lnTo>
                      <a:lnTo>
                        <a:pt x="525" y="386"/>
                      </a:lnTo>
                      <a:lnTo>
                        <a:pt x="579" y="327"/>
                      </a:lnTo>
                      <a:lnTo>
                        <a:pt x="609" y="340"/>
                      </a:lnTo>
                      <a:lnTo>
                        <a:pt x="639" y="327"/>
                      </a:lnTo>
                      <a:lnTo>
                        <a:pt x="697" y="321"/>
                      </a:lnTo>
                      <a:lnTo>
                        <a:pt x="682" y="348"/>
                      </a:lnTo>
                      <a:lnTo>
                        <a:pt x="737" y="340"/>
                      </a:lnTo>
                      <a:lnTo>
                        <a:pt x="742" y="296"/>
                      </a:lnTo>
                      <a:lnTo>
                        <a:pt x="761" y="289"/>
                      </a:lnTo>
                      <a:lnTo>
                        <a:pt x="757" y="315"/>
                      </a:lnTo>
                      <a:lnTo>
                        <a:pt x="787" y="302"/>
                      </a:lnTo>
                      <a:lnTo>
                        <a:pt x="782" y="283"/>
                      </a:lnTo>
                      <a:lnTo>
                        <a:pt x="802" y="296"/>
                      </a:lnTo>
                      <a:lnTo>
                        <a:pt x="861" y="263"/>
                      </a:lnTo>
                      <a:lnTo>
                        <a:pt x="916" y="219"/>
                      </a:lnTo>
                      <a:lnTo>
                        <a:pt x="935" y="231"/>
                      </a:lnTo>
                      <a:lnTo>
                        <a:pt x="950" y="206"/>
                      </a:lnTo>
                      <a:lnTo>
                        <a:pt x="1014" y="187"/>
                      </a:lnTo>
                      <a:lnTo>
                        <a:pt x="1079" y="160"/>
                      </a:lnTo>
                      <a:lnTo>
                        <a:pt x="911" y="238"/>
                      </a:lnTo>
                      <a:lnTo>
                        <a:pt x="896" y="263"/>
                      </a:lnTo>
                      <a:lnTo>
                        <a:pt x="916" y="277"/>
                      </a:lnTo>
                      <a:lnTo>
                        <a:pt x="866" y="283"/>
                      </a:lnTo>
                      <a:lnTo>
                        <a:pt x="821" y="321"/>
                      </a:lnTo>
                      <a:lnTo>
                        <a:pt x="742" y="360"/>
                      </a:lnTo>
                      <a:lnTo>
                        <a:pt x="673" y="392"/>
                      </a:lnTo>
                      <a:lnTo>
                        <a:pt x="594" y="417"/>
                      </a:lnTo>
                      <a:lnTo>
                        <a:pt x="515" y="437"/>
                      </a:lnTo>
                      <a:lnTo>
                        <a:pt x="405" y="508"/>
                      </a:lnTo>
                      <a:lnTo>
                        <a:pt x="381" y="586"/>
                      </a:lnTo>
                      <a:lnTo>
                        <a:pt x="356" y="592"/>
                      </a:lnTo>
                      <a:lnTo>
                        <a:pt x="347" y="617"/>
                      </a:lnTo>
                      <a:lnTo>
                        <a:pt x="405" y="611"/>
                      </a:lnTo>
                      <a:lnTo>
                        <a:pt x="500" y="592"/>
                      </a:lnTo>
                      <a:lnTo>
                        <a:pt x="489" y="611"/>
                      </a:lnTo>
                      <a:lnTo>
                        <a:pt x="356" y="656"/>
                      </a:lnTo>
                      <a:lnTo>
                        <a:pt x="306" y="656"/>
                      </a:lnTo>
                      <a:lnTo>
                        <a:pt x="291" y="682"/>
                      </a:lnTo>
                      <a:lnTo>
                        <a:pt x="306" y="688"/>
                      </a:lnTo>
                      <a:lnTo>
                        <a:pt x="336" y="694"/>
                      </a:lnTo>
                      <a:lnTo>
                        <a:pt x="366" y="694"/>
                      </a:lnTo>
                      <a:lnTo>
                        <a:pt x="405" y="700"/>
                      </a:lnTo>
                      <a:lnTo>
                        <a:pt x="390" y="713"/>
                      </a:lnTo>
                      <a:lnTo>
                        <a:pt x="431" y="740"/>
                      </a:lnTo>
                      <a:lnTo>
                        <a:pt x="381" y="721"/>
                      </a:lnTo>
                      <a:lnTo>
                        <a:pt x="356" y="721"/>
                      </a:lnTo>
                      <a:lnTo>
                        <a:pt x="347" y="733"/>
                      </a:lnTo>
                      <a:lnTo>
                        <a:pt x="287" y="721"/>
                      </a:lnTo>
                      <a:lnTo>
                        <a:pt x="232" y="796"/>
                      </a:lnTo>
                      <a:lnTo>
                        <a:pt x="154" y="900"/>
                      </a:lnTo>
                      <a:lnTo>
                        <a:pt x="69" y="1004"/>
                      </a:lnTo>
                      <a:lnTo>
                        <a:pt x="88" y="1004"/>
                      </a:lnTo>
                      <a:lnTo>
                        <a:pt x="281" y="1017"/>
                      </a:lnTo>
                      <a:lnTo>
                        <a:pt x="306" y="1010"/>
                      </a:lnTo>
                      <a:lnTo>
                        <a:pt x="351" y="1017"/>
                      </a:lnTo>
                      <a:lnTo>
                        <a:pt x="470" y="978"/>
                      </a:lnTo>
                      <a:lnTo>
                        <a:pt x="311" y="1042"/>
                      </a:lnTo>
                      <a:lnTo>
                        <a:pt x="242" y="1048"/>
                      </a:lnTo>
                      <a:lnTo>
                        <a:pt x="197" y="1023"/>
                      </a:lnTo>
                      <a:lnTo>
                        <a:pt x="178" y="1035"/>
                      </a:lnTo>
                      <a:lnTo>
                        <a:pt x="88" y="1035"/>
                      </a:lnTo>
                      <a:lnTo>
                        <a:pt x="45" y="1048"/>
                      </a:lnTo>
                      <a:lnTo>
                        <a:pt x="0" y="927"/>
                      </a:lnTo>
                    </a:path>
                  </a:pathLst>
                </a:custGeom>
                <a:solidFill>
                  <a:srgbClr val="E9F5E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034" name="Freeform 12"/>
              <p:cNvSpPr>
                <a:spLocks/>
              </p:cNvSpPr>
              <p:nvPr/>
            </p:nvSpPr>
            <p:spPr bwMode="auto">
              <a:xfrm>
                <a:off x="1821" y="2799"/>
                <a:ext cx="753" cy="682"/>
              </a:xfrm>
              <a:custGeom>
                <a:avLst/>
                <a:gdLst>
                  <a:gd name="T0" fmla="*/ 445 w 753"/>
                  <a:gd name="T1" fmla="*/ 529 h 682"/>
                  <a:gd name="T2" fmla="*/ 461 w 753"/>
                  <a:gd name="T3" fmla="*/ 318 h 682"/>
                  <a:gd name="T4" fmla="*/ 598 w 753"/>
                  <a:gd name="T5" fmla="*/ 241 h 682"/>
                  <a:gd name="T6" fmla="*/ 569 w 753"/>
                  <a:gd name="T7" fmla="*/ 256 h 682"/>
                  <a:gd name="T8" fmla="*/ 477 w 753"/>
                  <a:gd name="T9" fmla="*/ 318 h 682"/>
                  <a:gd name="T10" fmla="*/ 522 w 753"/>
                  <a:gd name="T11" fmla="*/ 226 h 682"/>
                  <a:gd name="T12" fmla="*/ 645 w 753"/>
                  <a:gd name="T13" fmla="*/ 180 h 682"/>
                  <a:gd name="T14" fmla="*/ 692 w 753"/>
                  <a:gd name="T15" fmla="*/ 151 h 682"/>
                  <a:gd name="T16" fmla="*/ 661 w 753"/>
                  <a:gd name="T17" fmla="*/ 151 h 682"/>
                  <a:gd name="T18" fmla="*/ 598 w 753"/>
                  <a:gd name="T19" fmla="*/ 151 h 682"/>
                  <a:gd name="T20" fmla="*/ 706 w 753"/>
                  <a:gd name="T21" fmla="*/ 121 h 682"/>
                  <a:gd name="T22" fmla="*/ 721 w 753"/>
                  <a:gd name="T23" fmla="*/ 44 h 682"/>
                  <a:gd name="T24" fmla="*/ 645 w 753"/>
                  <a:gd name="T25" fmla="*/ 44 h 682"/>
                  <a:gd name="T26" fmla="*/ 614 w 753"/>
                  <a:gd name="T27" fmla="*/ 90 h 682"/>
                  <a:gd name="T28" fmla="*/ 553 w 753"/>
                  <a:gd name="T29" fmla="*/ 121 h 682"/>
                  <a:gd name="T30" fmla="*/ 477 w 753"/>
                  <a:gd name="T31" fmla="*/ 180 h 682"/>
                  <a:gd name="T32" fmla="*/ 445 w 753"/>
                  <a:gd name="T33" fmla="*/ 151 h 682"/>
                  <a:gd name="T34" fmla="*/ 506 w 753"/>
                  <a:gd name="T35" fmla="*/ 121 h 682"/>
                  <a:gd name="T36" fmla="*/ 553 w 753"/>
                  <a:gd name="T37" fmla="*/ 61 h 682"/>
                  <a:gd name="T38" fmla="*/ 506 w 753"/>
                  <a:gd name="T39" fmla="*/ 61 h 682"/>
                  <a:gd name="T40" fmla="*/ 491 w 753"/>
                  <a:gd name="T41" fmla="*/ 61 h 682"/>
                  <a:gd name="T42" fmla="*/ 506 w 753"/>
                  <a:gd name="T43" fmla="*/ 0 h 682"/>
                  <a:gd name="T44" fmla="*/ 477 w 753"/>
                  <a:gd name="T45" fmla="*/ 44 h 682"/>
                  <a:gd name="T46" fmla="*/ 430 w 753"/>
                  <a:gd name="T47" fmla="*/ 44 h 682"/>
                  <a:gd name="T48" fmla="*/ 383 w 753"/>
                  <a:gd name="T49" fmla="*/ 44 h 682"/>
                  <a:gd name="T50" fmla="*/ 399 w 753"/>
                  <a:gd name="T51" fmla="*/ 90 h 682"/>
                  <a:gd name="T52" fmla="*/ 399 w 753"/>
                  <a:gd name="T53" fmla="*/ 136 h 682"/>
                  <a:gd name="T54" fmla="*/ 369 w 753"/>
                  <a:gd name="T55" fmla="*/ 151 h 682"/>
                  <a:gd name="T56" fmla="*/ 230 w 753"/>
                  <a:gd name="T57" fmla="*/ 136 h 682"/>
                  <a:gd name="T58" fmla="*/ 184 w 753"/>
                  <a:gd name="T59" fmla="*/ 105 h 682"/>
                  <a:gd name="T60" fmla="*/ 123 w 753"/>
                  <a:gd name="T61" fmla="*/ 75 h 682"/>
                  <a:gd name="T62" fmla="*/ 47 w 753"/>
                  <a:gd name="T63" fmla="*/ 61 h 682"/>
                  <a:gd name="T64" fmla="*/ 123 w 753"/>
                  <a:gd name="T65" fmla="*/ 121 h 682"/>
                  <a:gd name="T66" fmla="*/ 61 w 753"/>
                  <a:gd name="T67" fmla="*/ 136 h 682"/>
                  <a:gd name="T68" fmla="*/ 123 w 753"/>
                  <a:gd name="T69" fmla="*/ 165 h 682"/>
                  <a:gd name="T70" fmla="*/ 230 w 753"/>
                  <a:gd name="T71" fmla="*/ 211 h 682"/>
                  <a:gd name="T72" fmla="*/ 369 w 753"/>
                  <a:gd name="T73" fmla="*/ 318 h 682"/>
                  <a:gd name="T74" fmla="*/ 184 w 753"/>
                  <a:gd name="T75" fmla="*/ 196 h 682"/>
                  <a:gd name="T76" fmla="*/ 199 w 753"/>
                  <a:gd name="T77" fmla="*/ 241 h 682"/>
                  <a:gd name="T78" fmla="*/ 262 w 753"/>
                  <a:gd name="T79" fmla="*/ 287 h 682"/>
                  <a:gd name="T80" fmla="*/ 399 w 753"/>
                  <a:gd name="T81" fmla="*/ 544 h 682"/>
                  <a:gd name="T82" fmla="*/ 445 w 753"/>
                  <a:gd name="T83" fmla="*/ 604 h 682"/>
                  <a:gd name="T84" fmla="*/ 517 w 753"/>
                  <a:gd name="T85" fmla="*/ 578 h 6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753" h="682">
                    <a:moveTo>
                      <a:pt x="517" y="578"/>
                    </a:moveTo>
                    <a:lnTo>
                      <a:pt x="461" y="544"/>
                    </a:lnTo>
                    <a:lnTo>
                      <a:pt x="445" y="529"/>
                    </a:lnTo>
                    <a:lnTo>
                      <a:pt x="430" y="514"/>
                    </a:lnTo>
                    <a:lnTo>
                      <a:pt x="369" y="347"/>
                    </a:lnTo>
                    <a:lnTo>
                      <a:pt x="461" y="318"/>
                    </a:lnTo>
                    <a:lnTo>
                      <a:pt x="553" y="287"/>
                    </a:lnTo>
                    <a:lnTo>
                      <a:pt x="614" y="256"/>
                    </a:lnTo>
                    <a:lnTo>
                      <a:pt x="598" y="241"/>
                    </a:lnTo>
                    <a:lnTo>
                      <a:pt x="584" y="272"/>
                    </a:lnTo>
                    <a:lnTo>
                      <a:pt x="569" y="241"/>
                    </a:lnTo>
                    <a:lnTo>
                      <a:pt x="569" y="256"/>
                    </a:lnTo>
                    <a:lnTo>
                      <a:pt x="553" y="226"/>
                    </a:lnTo>
                    <a:lnTo>
                      <a:pt x="538" y="272"/>
                    </a:lnTo>
                    <a:lnTo>
                      <a:pt x="477" y="318"/>
                    </a:lnTo>
                    <a:lnTo>
                      <a:pt x="383" y="301"/>
                    </a:lnTo>
                    <a:lnTo>
                      <a:pt x="430" y="256"/>
                    </a:lnTo>
                    <a:lnTo>
                      <a:pt x="522" y="226"/>
                    </a:lnTo>
                    <a:lnTo>
                      <a:pt x="553" y="196"/>
                    </a:lnTo>
                    <a:lnTo>
                      <a:pt x="598" y="211"/>
                    </a:lnTo>
                    <a:lnTo>
                      <a:pt x="645" y="180"/>
                    </a:lnTo>
                    <a:lnTo>
                      <a:pt x="721" y="165"/>
                    </a:lnTo>
                    <a:lnTo>
                      <a:pt x="737" y="151"/>
                    </a:lnTo>
                    <a:lnTo>
                      <a:pt x="692" y="151"/>
                    </a:lnTo>
                    <a:lnTo>
                      <a:pt x="676" y="151"/>
                    </a:lnTo>
                    <a:lnTo>
                      <a:pt x="676" y="136"/>
                    </a:lnTo>
                    <a:lnTo>
                      <a:pt x="661" y="151"/>
                    </a:lnTo>
                    <a:lnTo>
                      <a:pt x="630" y="136"/>
                    </a:lnTo>
                    <a:lnTo>
                      <a:pt x="614" y="165"/>
                    </a:lnTo>
                    <a:lnTo>
                      <a:pt x="598" y="151"/>
                    </a:lnTo>
                    <a:lnTo>
                      <a:pt x="630" y="151"/>
                    </a:lnTo>
                    <a:lnTo>
                      <a:pt x="630" y="121"/>
                    </a:lnTo>
                    <a:lnTo>
                      <a:pt x="706" y="121"/>
                    </a:lnTo>
                    <a:lnTo>
                      <a:pt x="676" y="105"/>
                    </a:lnTo>
                    <a:lnTo>
                      <a:pt x="752" y="61"/>
                    </a:lnTo>
                    <a:lnTo>
                      <a:pt x="721" y="44"/>
                    </a:lnTo>
                    <a:lnTo>
                      <a:pt x="706" y="61"/>
                    </a:lnTo>
                    <a:lnTo>
                      <a:pt x="676" y="30"/>
                    </a:lnTo>
                    <a:lnTo>
                      <a:pt x="645" y="44"/>
                    </a:lnTo>
                    <a:lnTo>
                      <a:pt x="661" y="61"/>
                    </a:lnTo>
                    <a:lnTo>
                      <a:pt x="630" y="61"/>
                    </a:lnTo>
                    <a:lnTo>
                      <a:pt x="614" y="90"/>
                    </a:lnTo>
                    <a:lnTo>
                      <a:pt x="598" y="90"/>
                    </a:lnTo>
                    <a:lnTo>
                      <a:pt x="569" y="121"/>
                    </a:lnTo>
                    <a:lnTo>
                      <a:pt x="553" y="121"/>
                    </a:lnTo>
                    <a:lnTo>
                      <a:pt x="538" y="136"/>
                    </a:lnTo>
                    <a:lnTo>
                      <a:pt x="506" y="151"/>
                    </a:lnTo>
                    <a:lnTo>
                      <a:pt x="477" y="180"/>
                    </a:lnTo>
                    <a:lnTo>
                      <a:pt x="445" y="180"/>
                    </a:lnTo>
                    <a:lnTo>
                      <a:pt x="430" y="196"/>
                    </a:lnTo>
                    <a:lnTo>
                      <a:pt x="445" y="151"/>
                    </a:lnTo>
                    <a:lnTo>
                      <a:pt x="477" y="151"/>
                    </a:lnTo>
                    <a:lnTo>
                      <a:pt x="477" y="121"/>
                    </a:lnTo>
                    <a:lnTo>
                      <a:pt x="506" y="121"/>
                    </a:lnTo>
                    <a:lnTo>
                      <a:pt x="522" y="90"/>
                    </a:lnTo>
                    <a:lnTo>
                      <a:pt x="614" y="61"/>
                    </a:lnTo>
                    <a:lnTo>
                      <a:pt x="553" y="61"/>
                    </a:lnTo>
                    <a:lnTo>
                      <a:pt x="569" y="44"/>
                    </a:lnTo>
                    <a:lnTo>
                      <a:pt x="522" y="61"/>
                    </a:lnTo>
                    <a:lnTo>
                      <a:pt x="506" y="61"/>
                    </a:lnTo>
                    <a:lnTo>
                      <a:pt x="477" y="90"/>
                    </a:lnTo>
                    <a:lnTo>
                      <a:pt x="477" y="75"/>
                    </a:lnTo>
                    <a:lnTo>
                      <a:pt x="491" y="61"/>
                    </a:lnTo>
                    <a:lnTo>
                      <a:pt x="491" y="44"/>
                    </a:lnTo>
                    <a:lnTo>
                      <a:pt x="522" y="15"/>
                    </a:lnTo>
                    <a:lnTo>
                      <a:pt x="506" y="0"/>
                    </a:lnTo>
                    <a:lnTo>
                      <a:pt x="491" y="0"/>
                    </a:lnTo>
                    <a:lnTo>
                      <a:pt x="461" y="30"/>
                    </a:lnTo>
                    <a:lnTo>
                      <a:pt x="477" y="44"/>
                    </a:lnTo>
                    <a:lnTo>
                      <a:pt x="445" y="44"/>
                    </a:lnTo>
                    <a:lnTo>
                      <a:pt x="399" y="30"/>
                    </a:lnTo>
                    <a:lnTo>
                      <a:pt x="430" y="44"/>
                    </a:lnTo>
                    <a:lnTo>
                      <a:pt x="399" y="61"/>
                    </a:lnTo>
                    <a:lnTo>
                      <a:pt x="383" y="30"/>
                    </a:lnTo>
                    <a:lnTo>
                      <a:pt x="383" y="44"/>
                    </a:lnTo>
                    <a:lnTo>
                      <a:pt x="369" y="30"/>
                    </a:lnTo>
                    <a:lnTo>
                      <a:pt x="383" y="90"/>
                    </a:lnTo>
                    <a:lnTo>
                      <a:pt x="399" y="90"/>
                    </a:lnTo>
                    <a:lnTo>
                      <a:pt x="414" y="136"/>
                    </a:lnTo>
                    <a:lnTo>
                      <a:pt x="414" y="151"/>
                    </a:lnTo>
                    <a:lnTo>
                      <a:pt x="399" y="136"/>
                    </a:lnTo>
                    <a:lnTo>
                      <a:pt x="369" y="136"/>
                    </a:lnTo>
                    <a:lnTo>
                      <a:pt x="383" y="151"/>
                    </a:lnTo>
                    <a:lnTo>
                      <a:pt x="369" y="151"/>
                    </a:lnTo>
                    <a:lnTo>
                      <a:pt x="338" y="165"/>
                    </a:lnTo>
                    <a:lnTo>
                      <a:pt x="246" y="136"/>
                    </a:lnTo>
                    <a:lnTo>
                      <a:pt x="230" y="136"/>
                    </a:lnTo>
                    <a:lnTo>
                      <a:pt x="215" y="136"/>
                    </a:lnTo>
                    <a:lnTo>
                      <a:pt x="215" y="105"/>
                    </a:lnTo>
                    <a:lnTo>
                      <a:pt x="184" y="105"/>
                    </a:lnTo>
                    <a:lnTo>
                      <a:pt x="184" y="90"/>
                    </a:lnTo>
                    <a:lnTo>
                      <a:pt x="154" y="105"/>
                    </a:lnTo>
                    <a:lnTo>
                      <a:pt x="123" y="75"/>
                    </a:lnTo>
                    <a:lnTo>
                      <a:pt x="108" y="61"/>
                    </a:lnTo>
                    <a:lnTo>
                      <a:pt x="76" y="44"/>
                    </a:lnTo>
                    <a:lnTo>
                      <a:pt x="47" y="61"/>
                    </a:lnTo>
                    <a:lnTo>
                      <a:pt x="15" y="44"/>
                    </a:lnTo>
                    <a:lnTo>
                      <a:pt x="0" y="75"/>
                    </a:lnTo>
                    <a:lnTo>
                      <a:pt x="123" y="121"/>
                    </a:lnTo>
                    <a:lnTo>
                      <a:pt x="76" y="121"/>
                    </a:lnTo>
                    <a:lnTo>
                      <a:pt x="15" y="105"/>
                    </a:lnTo>
                    <a:lnTo>
                      <a:pt x="61" y="136"/>
                    </a:lnTo>
                    <a:lnTo>
                      <a:pt x="47" y="151"/>
                    </a:lnTo>
                    <a:lnTo>
                      <a:pt x="92" y="180"/>
                    </a:lnTo>
                    <a:lnTo>
                      <a:pt x="123" y="165"/>
                    </a:lnTo>
                    <a:lnTo>
                      <a:pt x="123" y="180"/>
                    </a:lnTo>
                    <a:lnTo>
                      <a:pt x="215" y="165"/>
                    </a:lnTo>
                    <a:lnTo>
                      <a:pt x="230" y="211"/>
                    </a:lnTo>
                    <a:lnTo>
                      <a:pt x="246" y="241"/>
                    </a:lnTo>
                    <a:lnTo>
                      <a:pt x="369" y="287"/>
                    </a:lnTo>
                    <a:lnTo>
                      <a:pt x="369" y="318"/>
                    </a:lnTo>
                    <a:lnTo>
                      <a:pt x="262" y="256"/>
                    </a:lnTo>
                    <a:lnTo>
                      <a:pt x="230" y="256"/>
                    </a:lnTo>
                    <a:lnTo>
                      <a:pt x="184" y="196"/>
                    </a:lnTo>
                    <a:lnTo>
                      <a:pt x="108" y="180"/>
                    </a:lnTo>
                    <a:lnTo>
                      <a:pt x="154" y="211"/>
                    </a:lnTo>
                    <a:lnTo>
                      <a:pt x="199" y="241"/>
                    </a:lnTo>
                    <a:lnTo>
                      <a:pt x="184" y="226"/>
                    </a:lnTo>
                    <a:lnTo>
                      <a:pt x="215" y="272"/>
                    </a:lnTo>
                    <a:lnTo>
                      <a:pt x="262" y="287"/>
                    </a:lnTo>
                    <a:lnTo>
                      <a:pt x="307" y="318"/>
                    </a:lnTo>
                    <a:lnTo>
                      <a:pt x="414" y="529"/>
                    </a:lnTo>
                    <a:lnTo>
                      <a:pt x="399" y="544"/>
                    </a:lnTo>
                    <a:lnTo>
                      <a:pt x="430" y="558"/>
                    </a:lnTo>
                    <a:lnTo>
                      <a:pt x="416" y="569"/>
                    </a:lnTo>
                    <a:lnTo>
                      <a:pt x="445" y="604"/>
                    </a:lnTo>
                    <a:lnTo>
                      <a:pt x="461" y="619"/>
                    </a:lnTo>
                    <a:lnTo>
                      <a:pt x="477" y="681"/>
                    </a:lnTo>
                    <a:lnTo>
                      <a:pt x="517" y="578"/>
                    </a:lnTo>
                  </a:path>
                </a:pathLst>
              </a:custGeom>
              <a:solidFill>
                <a:srgbClr val="E9F5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0" y="3054"/>
              <a:ext cx="5753" cy="1111"/>
            </a:xfrm>
            <a:custGeom>
              <a:avLst/>
              <a:gdLst>
                <a:gd name="T0" fmla="*/ 5562 w 5753"/>
                <a:gd name="T1" fmla="*/ 690 h 1111"/>
                <a:gd name="T2" fmla="*/ 5298 w 5753"/>
                <a:gd name="T3" fmla="*/ 595 h 1111"/>
                <a:gd name="T4" fmla="*/ 5232 w 5753"/>
                <a:gd name="T5" fmla="*/ 515 h 1111"/>
                <a:gd name="T6" fmla="*/ 5056 w 5753"/>
                <a:gd name="T7" fmla="*/ 458 h 1111"/>
                <a:gd name="T8" fmla="*/ 4881 w 5753"/>
                <a:gd name="T9" fmla="*/ 430 h 1111"/>
                <a:gd name="T10" fmla="*/ 4659 w 5753"/>
                <a:gd name="T11" fmla="*/ 273 h 1111"/>
                <a:gd name="T12" fmla="*/ 4529 w 5753"/>
                <a:gd name="T13" fmla="*/ 128 h 1111"/>
                <a:gd name="T14" fmla="*/ 4484 w 5753"/>
                <a:gd name="T15" fmla="*/ 0 h 1111"/>
                <a:gd name="T16" fmla="*/ 4286 w 5753"/>
                <a:gd name="T17" fmla="*/ 93 h 1111"/>
                <a:gd name="T18" fmla="*/ 4043 w 5753"/>
                <a:gd name="T19" fmla="*/ 93 h 1111"/>
                <a:gd name="T20" fmla="*/ 3692 w 5753"/>
                <a:gd name="T21" fmla="*/ 14 h 1111"/>
                <a:gd name="T22" fmla="*/ 3515 w 5753"/>
                <a:gd name="T23" fmla="*/ 14 h 1111"/>
                <a:gd name="T24" fmla="*/ 3405 w 5753"/>
                <a:gd name="T25" fmla="*/ 78 h 1111"/>
                <a:gd name="T26" fmla="*/ 3207 w 5753"/>
                <a:gd name="T27" fmla="*/ 7 h 1111"/>
                <a:gd name="T28" fmla="*/ 3074 w 5753"/>
                <a:gd name="T29" fmla="*/ 72 h 1111"/>
                <a:gd name="T30" fmla="*/ 2965 w 5753"/>
                <a:gd name="T31" fmla="*/ 101 h 1111"/>
                <a:gd name="T32" fmla="*/ 2810 w 5753"/>
                <a:gd name="T33" fmla="*/ 42 h 1111"/>
                <a:gd name="T34" fmla="*/ 2722 w 5753"/>
                <a:gd name="T35" fmla="*/ 150 h 1111"/>
                <a:gd name="T36" fmla="*/ 2599 w 5753"/>
                <a:gd name="T37" fmla="*/ 194 h 1111"/>
                <a:gd name="T38" fmla="*/ 2458 w 5753"/>
                <a:gd name="T39" fmla="*/ 128 h 1111"/>
                <a:gd name="T40" fmla="*/ 2260 w 5753"/>
                <a:gd name="T41" fmla="*/ 116 h 1111"/>
                <a:gd name="T42" fmla="*/ 2194 w 5753"/>
                <a:gd name="T43" fmla="*/ 93 h 1111"/>
                <a:gd name="T44" fmla="*/ 2085 w 5753"/>
                <a:gd name="T45" fmla="*/ 121 h 1111"/>
                <a:gd name="T46" fmla="*/ 1885 w 5753"/>
                <a:gd name="T47" fmla="*/ 201 h 1111"/>
                <a:gd name="T48" fmla="*/ 1733 w 5753"/>
                <a:gd name="T49" fmla="*/ 273 h 1111"/>
                <a:gd name="T50" fmla="*/ 1645 w 5753"/>
                <a:gd name="T51" fmla="*/ 350 h 1111"/>
                <a:gd name="T52" fmla="*/ 1577 w 5753"/>
                <a:gd name="T53" fmla="*/ 365 h 1111"/>
                <a:gd name="T54" fmla="*/ 1577 w 5753"/>
                <a:gd name="T55" fmla="*/ 436 h 1111"/>
                <a:gd name="T56" fmla="*/ 1402 w 5753"/>
                <a:gd name="T57" fmla="*/ 495 h 1111"/>
                <a:gd name="T58" fmla="*/ 1247 w 5753"/>
                <a:gd name="T59" fmla="*/ 515 h 1111"/>
                <a:gd name="T60" fmla="*/ 1268 w 5753"/>
                <a:gd name="T61" fmla="*/ 559 h 1111"/>
                <a:gd name="T62" fmla="*/ 1203 w 5753"/>
                <a:gd name="T63" fmla="*/ 738 h 1111"/>
                <a:gd name="T64" fmla="*/ 984 w 5753"/>
                <a:gd name="T65" fmla="*/ 832 h 1111"/>
                <a:gd name="T66" fmla="*/ 0 w 5753"/>
                <a:gd name="T67" fmla="*/ 983 h 1111"/>
                <a:gd name="T68" fmla="*/ 1071 w 5753"/>
                <a:gd name="T69" fmla="*/ 1002 h 1111"/>
                <a:gd name="T70" fmla="*/ 1115 w 5753"/>
                <a:gd name="T71" fmla="*/ 953 h 1111"/>
                <a:gd name="T72" fmla="*/ 1292 w 5753"/>
                <a:gd name="T73" fmla="*/ 982 h 1111"/>
                <a:gd name="T74" fmla="*/ 1913 w 5753"/>
                <a:gd name="T75" fmla="*/ 1009 h 1111"/>
                <a:gd name="T76" fmla="*/ 1450 w 5753"/>
                <a:gd name="T77" fmla="*/ 1074 h 1111"/>
                <a:gd name="T78" fmla="*/ 1737 w 5753"/>
                <a:gd name="T79" fmla="*/ 1089 h 1111"/>
                <a:gd name="T80" fmla="*/ 2798 w 5753"/>
                <a:gd name="T81" fmla="*/ 1109 h 1111"/>
                <a:gd name="T82" fmla="*/ 3368 w 5753"/>
                <a:gd name="T83" fmla="*/ 1079 h 1111"/>
                <a:gd name="T84" fmla="*/ 4484 w 5753"/>
                <a:gd name="T85" fmla="*/ 1053 h 1111"/>
                <a:gd name="T86" fmla="*/ 4440 w 5753"/>
                <a:gd name="T87" fmla="*/ 994 h 1111"/>
                <a:gd name="T88" fmla="*/ 4110 w 5753"/>
                <a:gd name="T89" fmla="*/ 960 h 1111"/>
                <a:gd name="T90" fmla="*/ 4617 w 5753"/>
                <a:gd name="T91" fmla="*/ 974 h 1111"/>
                <a:gd name="T92" fmla="*/ 4987 w 5753"/>
                <a:gd name="T93" fmla="*/ 938 h 1111"/>
                <a:gd name="T94" fmla="*/ 4946 w 5753"/>
                <a:gd name="T95" fmla="*/ 924 h 1111"/>
                <a:gd name="T96" fmla="*/ 5752 w 5753"/>
                <a:gd name="T97" fmla="*/ 967 h 11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53" h="1111">
                  <a:moveTo>
                    <a:pt x="5748" y="725"/>
                  </a:moveTo>
                  <a:lnTo>
                    <a:pt x="5562" y="690"/>
                  </a:lnTo>
                  <a:lnTo>
                    <a:pt x="5449" y="621"/>
                  </a:lnTo>
                  <a:lnTo>
                    <a:pt x="5298" y="595"/>
                  </a:lnTo>
                  <a:lnTo>
                    <a:pt x="5321" y="544"/>
                  </a:lnTo>
                  <a:lnTo>
                    <a:pt x="5232" y="515"/>
                  </a:lnTo>
                  <a:lnTo>
                    <a:pt x="5167" y="480"/>
                  </a:lnTo>
                  <a:lnTo>
                    <a:pt x="5056" y="458"/>
                  </a:lnTo>
                  <a:lnTo>
                    <a:pt x="4969" y="487"/>
                  </a:lnTo>
                  <a:lnTo>
                    <a:pt x="4881" y="430"/>
                  </a:lnTo>
                  <a:lnTo>
                    <a:pt x="4858" y="350"/>
                  </a:lnTo>
                  <a:lnTo>
                    <a:pt x="4659" y="273"/>
                  </a:lnTo>
                  <a:lnTo>
                    <a:pt x="4615" y="194"/>
                  </a:lnTo>
                  <a:lnTo>
                    <a:pt x="4529" y="128"/>
                  </a:lnTo>
                  <a:lnTo>
                    <a:pt x="4529" y="72"/>
                  </a:lnTo>
                  <a:lnTo>
                    <a:pt x="4484" y="0"/>
                  </a:lnTo>
                  <a:lnTo>
                    <a:pt x="4374" y="21"/>
                  </a:lnTo>
                  <a:lnTo>
                    <a:pt x="4286" y="93"/>
                  </a:lnTo>
                  <a:lnTo>
                    <a:pt x="4153" y="64"/>
                  </a:lnTo>
                  <a:lnTo>
                    <a:pt x="4043" y="93"/>
                  </a:lnTo>
                  <a:lnTo>
                    <a:pt x="3801" y="36"/>
                  </a:lnTo>
                  <a:lnTo>
                    <a:pt x="3692" y="14"/>
                  </a:lnTo>
                  <a:lnTo>
                    <a:pt x="3603" y="42"/>
                  </a:lnTo>
                  <a:lnTo>
                    <a:pt x="3515" y="14"/>
                  </a:lnTo>
                  <a:lnTo>
                    <a:pt x="3449" y="0"/>
                  </a:lnTo>
                  <a:lnTo>
                    <a:pt x="3405" y="78"/>
                  </a:lnTo>
                  <a:lnTo>
                    <a:pt x="3273" y="49"/>
                  </a:lnTo>
                  <a:lnTo>
                    <a:pt x="3207" y="7"/>
                  </a:lnTo>
                  <a:lnTo>
                    <a:pt x="3074" y="21"/>
                  </a:lnTo>
                  <a:lnTo>
                    <a:pt x="3074" y="72"/>
                  </a:lnTo>
                  <a:lnTo>
                    <a:pt x="3074" y="128"/>
                  </a:lnTo>
                  <a:lnTo>
                    <a:pt x="2965" y="101"/>
                  </a:lnTo>
                  <a:lnTo>
                    <a:pt x="2877" y="21"/>
                  </a:lnTo>
                  <a:lnTo>
                    <a:pt x="2810" y="42"/>
                  </a:lnTo>
                  <a:lnTo>
                    <a:pt x="2834" y="101"/>
                  </a:lnTo>
                  <a:lnTo>
                    <a:pt x="2722" y="150"/>
                  </a:lnTo>
                  <a:lnTo>
                    <a:pt x="2669" y="201"/>
                  </a:lnTo>
                  <a:lnTo>
                    <a:pt x="2599" y="194"/>
                  </a:lnTo>
                  <a:lnTo>
                    <a:pt x="2528" y="186"/>
                  </a:lnTo>
                  <a:lnTo>
                    <a:pt x="2458" y="128"/>
                  </a:lnTo>
                  <a:lnTo>
                    <a:pt x="2326" y="86"/>
                  </a:lnTo>
                  <a:lnTo>
                    <a:pt x="2260" y="116"/>
                  </a:lnTo>
                  <a:lnTo>
                    <a:pt x="2217" y="128"/>
                  </a:lnTo>
                  <a:lnTo>
                    <a:pt x="2194" y="93"/>
                  </a:lnTo>
                  <a:lnTo>
                    <a:pt x="2107" y="93"/>
                  </a:lnTo>
                  <a:lnTo>
                    <a:pt x="2085" y="121"/>
                  </a:lnTo>
                  <a:lnTo>
                    <a:pt x="2172" y="194"/>
                  </a:lnTo>
                  <a:lnTo>
                    <a:pt x="1885" y="201"/>
                  </a:lnTo>
                  <a:lnTo>
                    <a:pt x="1820" y="209"/>
                  </a:lnTo>
                  <a:lnTo>
                    <a:pt x="1733" y="273"/>
                  </a:lnTo>
                  <a:lnTo>
                    <a:pt x="1710" y="316"/>
                  </a:lnTo>
                  <a:lnTo>
                    <a:pt x="1645" y="350"/>
                  </a:lnTo>
                  <a:lnTo>
                    <a:pt x="1600" y="337"/>
                  </a:lnTo>
                  <a:lnTo>
                    <a:pt x="1577" y="365"/>
                  </a:lnTo>
                  <a:lnTo>
                    <a:pt x="1554" y="401"/>
                  </a:lnTo>
                  <a:lnTo>
                    <a:pt x="1577" y="436"/>
                  </a:lnTo>
                  <a:lnTo>
                    <a:pt x="1489" y="515"/>
                  </a:lnTo>
                  <a:lnTo>
                    <a:pt x="1402" y="495"/>
                  </a:lnTo>
                  <a:lnTo>
                    <a:pt x="1268" y="480"/>
                  </a:lnTo>
                  <a:lnTo>
                    <a:pt x="1247" y="515"/>
                  </a:lnTo>
                  <a:lnTo>
                    <a:pt x="1225" y="544"/>
                  </a:lnTo>
                  <a:lnTo>
                    <a:pt x="1268" y="559"/>
                  </a:lnTo>
                  <a:lnTo>
                    <a:pt x="1292" y="644"/>
                  </a:lnTo>
                  <a:lnTo>
                    <a:pt x="1203" y="738"/>
                  </a:lnTo>
                  <a:lnTo>
                    <a:pt x="1115" y="832"/>
                  </a:lnTo>
                  <a:lnTo>
                    <a:pt x="984" y="832"/>
                  </a:lnTo>
                  <a:lnTo>
                    <a:pt x="691" y="916"/>
                  </a:lnTo>
                  <a:lnTo>
                    <a:pt x="0" y="983"/>
                  </a:lnTo>
                  <a:lnTo>
                    <a:pt x="840" y="1014"/>
                  </a:lnTo>
                  <a:lnTo>
                    <a:pt x="1071" y="1002"/>
                  </a:lnTo>
                  <a:lnTo>
                    <a:pt x="962" y="974"/>
                  </a:lnTo>
                  <a:lnTo>
                    <a:pt x="1115" y="953"/>
                  </a:lnTo>
                  <a:lnTo>
                    <a:pt x="1358" y="960"/>
                  </a:lnTo>
                  <a:lnTo>
                    <a:pt x="1292" y="982"/>
                  </a:lnTo>
                  <a:lnTo>
                    <a:pt x="1686" y="994"/>
                  </a:lnTo>
                  <a:lnTo>
                    <a:pt x="1913" y="1009"/>
                  </a:lnTo>
                  <a:lnTo>
                    <a:pt x="1693" y="1046"/>
                  </a:lnTo>
                  <a:lnTo>
                    <a:pt x="1450" y="1074"/>
                  </a:lnTo>
                  <a:lnTo>
                    <a:pt x="1297" y="1095"/>
                  </a:lnTo>
                  <a:lnTo>
                    <a:pt x="1737" y="1089"/>
                  </a:lnTo>
                  <a:lnTo>
                    <a:pt x="2330" y="1110"/>
                  </a:lnTo>
                  <a:lnTo>
                    <a:pt x="2798" y="1109"/>
                  </a:lnTo>
                  <a:lnTo>
                    <a:pt x="3113" y="1083"/>
                  </a:lnTo>
                  <a:lnTo>
                    <a:pt x="3368" y="1079"/>
                  </a:lnTo>
                  <a:lnTo>
                    <a:pt x="4021" y="1089"/>
                  </a:lnTo>
                  <a:lnTo>
                    <a:pt x="4484" y="1053"/>
                  </a:lnTo>
                  <a:lnTo>
                    <a:pt x="4659" y="1017"/>
                  </a:lnTo>
                  <a:lnTo>
                    <a:pt x="4440" y="994"/>
                  </a:lnTo>
                  <a:lnTo>
                    <a:pt x="4309" y="1002"/>
                  </a:lnTo>
                  <a:lnTo>
                    <a:pt x="4110" y="960"/>
                  </a:lnTo>
                  <a:lnTo>
                    <a:pt x="4374" y="945"/>
                  </a:lnTo>
                  <a:lnTo>
                    <a:pt x="4617" y="974"/>
                  </a:lnTo>
                  <a:lnTo>
                    <a:pt x="5065" y="989"/>
                  </a:lnTo>
                  <a:lnTo>
                    <a:pt x="4987" y="938"/>
                  </a:lnTo>
                  <a:lnTo>
                    <a:pt x="4726" y="916"/>
                  </a:lnTo>
                  <a:lnTo>
                    <a:pt x="4946" y="924"/>
                  </a:lnTo>
                  <a:lnTo>
                    <a:pt x="5179" y="962"/>
                  </a:lnTo>
                  <a:lnTo>
                    <a:pt x="5752" y="967"/>
                  </a:lnTo>
                  <a:lnTo>
                    <a:pt x="5748" y="725"/>
                  </a:lnTo>
                </a:path>
              </a:pathLst>
            </a:custGeom>
            <a:solidFill>
              <a:srgbClr val="E9F5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586538"/>
            <a:ext cx="3921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9B84C704-13B9-4C04-AB26-C802197E1990}" type="slidenum">
              <a:rPr lang="en-US" altLang="it-IT" sz="1200" smtClean="0"/>
              <a:pPr>
                <a:defRPr/>
              </a:pPr>
              <a:t>‹N›</a:t>
            </a:fld>
            <a:endParaRPr lang="en-US" altLang="it-IT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2000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9pPr>
    </p:titleStyle>
    <p:bodyStyle>
      <a:lvl1pPr marL="233363" indent="-233363" algn="l" defTabSz="800100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280049"/>
          </a:solidFill>
          <a:latin typeface="+mn-lt"/>
          <a:ea typeface="+mn-ea"/>
          <a:cs typeface="+mn-cs"/>
        </a:defRPr>
      </a:lvl1pPr>
      <a:lvl2pPr marL="571500" indent="-223838" algn="l" defTabSz="800100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81D58"/>
          </a:solidFill>
          <a:latin typeface="Times" pitchFamily="18" charset="0"/>
        </a:defRPr>
      </a:lvl2pPr>
      <a:lvl3pPr marL="917575" indent="-231775" algn="l" defTabSz="800100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Times New Roman" pitchFamily="18" charset="0"/>
        </a:defRPr>
      </a:lvl3pPr>
      <a:lvl4pPr marL="1303338" indent="-190500" algn="l" defTabSz="800100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4pPr>
      <a:lvl5pPr marL="1608138" indent="-106363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Times" pitchFamily="18" charset="0"/>
        </a:defRPr>
      </a:lvl5pPr>
      <a:lvl6pPr marL="2065338" indent="-106363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Times" pitchFamily="18" charset="0"/>
        </a:defRPr>
      </a:lvl6pPr>
      <a:lvl7pPr marL="2522538" indent="-106363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Times" pitchFamily="18" charset="0"/>
        </a:defRPr>
      </a:lvl7pPr>
      <a:lvl8pPr marL="2979738" indent="-106363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Times" pitchFamily="18" charset="0"/>
        </a:defRPr>
      </a:lvl8pPr>
      <a:lvl9pPr marL="3436938" indent="-106363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Times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7288" y="1306513"/>
            <a:ext cx="7086600" cy="13716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790015"/>
                </a:solidFill>
                <a:latin typeface="Arial" charset="0"/>
              </a:rPr>
              <a:t>Equilibrio chimico:</a:t>
            </a:r>
            <a:br>
              <a:rPr lang="en-US" smtClean="0">
                <a:solidFill>
                  <a:srgbClr val="790015"/>
                </a:solidFill>
                <a:latin typeface="Arial" charset="0"/>
              </a:rPr>
            </a:br>
            <a:r>
              <a:rPr lang="en-US" sz="3200" smtClean="0">
                <a:solidFill>
                  <a:srgbClr val="790015"/>
                </a:solidFill>
                <a:latin typeface="Arial" charset="0"/>
              </a:rPr>
              <a:t> </a:t>
            </a:r>
            <a:br>
              <a:rPr lang="en-US" sz="3200" smtClean="0">
                <a:solidFill>
                  <a:srgbClr val="790015"/>
                </a:solidFill>
                <a:latin typeface="Arial" charset="0"/>
              </a:rPr>
            </a:br>
            <a:r>
              <a:rPr lang="en-US" sz="3200" smtClean="0">
                <a:solidFill>
                  <a:srgbClr val="790015"/>
                </a:solidFill>
                <a:latin typeface="Arial" charset="0"/>
              </a:rPr>
              <a:t>la legge di azione di massa</a:t>
            </a:r>
            <a:endParaRPr lang="en-US" b="0" smtClean="0">
              <a:latin typeface="Arial" charset="0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2667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86800" cy="1728787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B 	</a:t>
            </a:r>
            <a:r>
              <a:rPr lang="en-US" sz="24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[B] / [A]</a:t>
            </a:r>
            <a: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sz="2800" b="0" dirty="0" smtClean="0">
              <a:latin typeface="Arial" charset="0"/>
            </a:endParaRPr>
          </a:p>
          <a:p>
            <a:pPr marL="584200" lvl="1">
              <a:lnSpc>
                <a:spcPct val="155000"/>
              </a:lnSpc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		</a:t>
            </a:r>
            <a:r>
              <a:rPr lang="en-US" sz="2400" b="0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</a:t>
            </a:r>
            <a:r>
              <a:rPr lang="en-US" sz="2400" b="0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[A] / [B]	 </a:t>
            </a:r>
            <a:r>
              <a:rPr lang="en-US" b="0" dirty="0" smtClean="0">
                <a:latin typeface="OpenSymbol" pitchFamily="2" charset="0"/>
                <a:sym typeface="Wingdings" pitchFamily="2" charset="2"/>
              </a:rPr>
              <a:t></a:t>
            </a:r>
            <a:r>
              <a:rPr lang="en-US" sz="2000" b="0" dirty="0" smtClean="0">
                <a:latin typeface="OpenSymbol" pitchFamily="2" charset="0"/>
              </a:rPr>
              <a:t> </a:t>
            </a:r>
            <a:r>
              <a:rPr lang="en-US" sz="2400" b="0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</a:t>
            </a:r>
            <a:r>
              <a:rPr lang="en-US" sz="2400" b="0" baseline="-25000" dirty="0" smtClean="0">
                <a:latin typeface="Arial" charset="0"/>
              </a:rPr>
              <a:t>	</a:t>
            </a:r>
            <a:r>
              <a:rPr lang="en-US" sz="2400" b="0" dirty="0" smtClean="0">
                <a:latin typeface="Arial" charset="0"/>
              </a:rPr>
              <a:t>= 1 / </a:t>
            </a:r>
            <a:r>
              <a:rPr lang="en-US" sz="24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85763"/>
            <a:ext cx="8305800" cy="66675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Relazioni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tra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</a:t>
            </a:r>
            <a:endParaRPr lang="en-US" sz="3200" baseline="-25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0825" y="3789363"/>
            <a:ext cx="86868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defTabSz="800100">
              <a:lnSpc>
                <a:spcPct val="80000"/>
              </a:lnSpc>
              <a:spcBef>
                <a:spcPct val="20000"/>
              </a:spcBef>
              <a:tabLst>
                <a:tab pos="0" algn="l"/>
                <a:tab pos="1433513" algn="l"/>
                <a:tab pos="2968625" algn="l"/>
                <a:tab pos="3711575" algn="l"/>
                <a:tab pos="6191250" algn="l"/>
                <a:tab pos="7026275" algn="l"/>
              </a:tabLst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en-US" sz="18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1/2 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1/2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 	  </a:t>
            </a:r>
            <a:r>
              <a:rPr lang="en-US" i="1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’</a:t>
            </a:r>
            <a:r>
              <a:rPr lang="en-US" baseline="-250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[B]</a:t>
            </a:r>
            <a:r>
              <a:rPr lang="en-US" baseline="300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1/2 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 [A]</a:t>
            </a:r>
            <a:r>
              <a:rPr lang="en-US" baseline="300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1/2  </a:t>
            </a: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{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[B] / [A]</a:t>
            </a:r>
            <a:r>
              <a:rPr lang="en-US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}</a:t>
            </a:r>
            <a:r>
              <a:rPr lang="en-US" baseline="30000" dirty="0">
                <a:solidFill>
                  <a:srgbClr val="990033"/>
                </a:solidFill>
                <a:latin typeface="Arial" charset="0"/>
              </a:rPr>
              <a:t>1/2</a:t>
            </a:r>
            <a:endParaRPr lang="en-US" baseline="300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584200" lvl="1" indent="-223838" defTabSz="800100">
              <a:lnSpc>
                <a:spcPct val="155000"/>
              </a:lnSpc>
              <a:spcBef>
                <a:spcPct val="20000"/>
              </a:spcBef>
              <a:tabLst>
                <a:tab pos="0" algn="l"/>
                <a:tab pos="1433513" algn="l"/>
                <a:tab pos="2968625" algn="l"/>
                <a:tab pos="3711575" algn="l"/>
                <a:tab pos="6191250" algn="l"/>
                <a:tab pos="7026275" algn="l"/>
              </a:tabLst>
              <a:defRPr/>
            </a:pPr>
            <a:r>
              <a:rPr lang="en-US" baseline="30000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                       </a:t>
            </a:r>
            <a:r>
              <a:rPr lang="en-US" baseline="30000" dirty="0">
                <a:solidFill>
                  <a:srgbClr val="081D58"/>
                </a:solidFill>
                <a:latin typeface="Arial" charset="0"/>
              </a:rPr>
              <a:t>	</a:t>
            </a:r>
            <a:r>
              <a:rPr lang="en-US" sz="2800" dirty="0">
                <a:solidFill>
                  <a:srgbClr val="081D58"/>
                </a:solidFill>
                <a:latin typeface="OpenSymbol" pitchFamily="2" charset="0"/>
                <a:sym typeface="Wingdings" pitchFamily="2" charset="2"/>
              </a:rPr>
              <a:t></a:t>
            </a:r>
            <a:r>
              <a:rPr lang="en-US" dirty="0">
                <a:solidFill>
                  <a:srgbClr val="081D58"/>
                </a:solidFill>
                <a:latin typeface="OpenSymbol" pitchFamily="2" charset="0"/>
              </a:rPr>
              <a:t> </a:t>
            </a:r>
            <a:r>
              <a:rPr lang="en-US" i="1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dirty="0">
                <a:solidFill>
                  <a:srgbClr val="5B05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’</a:t>
            </a:r>
            <a:r>
              <a:rPr lang="en-US" baseline="-25000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=</a:t>
            </a:r>
            <a:r>
              <a:rPr lang="en-US" baseline="30000" dirty="0">
                <a:solidFill>
                  <a:srgbClr val="081D58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(</a:t>
            </a:r>
            <a:r>
              <a:rPr lang="en-US" i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)</a:t>
            </a:r>
            <a:r>
              <a:rPr lang="en-US" baseline="30000" dirty="0">
                <a:solidFill>
                  <a:srgbClr val="081D58"/>
                </a:solidFill>
                <a:latin typeface="Arial" charset="0"/>
              </a:rPr>
              <a:t>1/2</a:t>
            </a:r>
            <a:endParaRPr lang="en-US" sz="900" baseline="30000" dirty="0">
              <a:solidFill>
                <a:srgbClr val="081D58"/>
              </a:solidFill>
              <a:latin typeface="Arial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57200" y="5229225"/>
            <a:ext cx="8686800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84200" lvl="1" indent="-223838" defTabSz="800100">
              <a:lnSpc>
                <a:spcPct val="155000"/>
              </a:lnSpc>
              <a:spcBef>
                <a:spcPct val="20000"/>
              </a:spcBef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i="1" dirty="0" err="1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US" dirty="0" err="1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i="1" dirty="0" err="1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US" dirty="0" err="1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i="1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”</a:t>
            </a:r>
            <a:r>
              <a:rPr lang="en-US" baseline="-25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[B]</a:t>
            </a:r>
            <a:r>
              <a:rPr lang="en-US" i="1" baseline="30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US" baseline="30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/ [A]</a:t>
            </a:r>
            <a:r>
              <a:rPr lang="en-US" i="1" baseline="30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US" baseline="30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{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[B] / [A]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}</a:t>
            </a:r>
            <a:r>
              <a:rPr lang="en-US" i="1" baseline="30000" dirty="0">
                <a:solidFill>
                  <a:srgbClr val="5718F6"/>
                </a:solidFill>
                <a:latin typeface="Arial" charset="0"/>
              </a:rPr>
              <a:t>n</a:t>
            </a:r>
            <a:r>
              <a:rPr lang="en-US" baseline="30000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	</a:t>
            </a:r>
          </a:p>
          <a:p>
            <a:pPr marL="584200" lvl="1" indent="-223838" defTabSz="800100">
              <a:lnSpc>
                <a:spcPct val="155000"/>
              </a:lnSpc>
              <a:spcBef>
                <a:spcPct val="20000"/>
              </a:spcBef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i="1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					</a:t>
            </a:r>
            <a:r>
              <a:rPr lang="en-US" sz="2800" dirty="0">
                <a:solidFill>
                  <a:srgbClr val="081D58"/>
                </a:solidFill>
                <a:latin typeface="OpenSymbol" pitchFamily="2" charset="0"/>
                <a:sym typeface="Wingdings" pitchFamily="2" charset="2"/>
              </a:rPr>
              <a:t></a:t>
            </a:r>
            <a:r>
              <a:rPr lang="en-US" i="1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K</a:t>
            </a:r>
            <a:r>
              <a:rPr lang="en-US" dirty="0">
                <a:solidFill>
                  <a:srgbClr val="5718F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”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 = (</a:t>
            </a:r>
            <a:r>
              <a:rPr lang="en-US" i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dirty="0">
                <a:solidFill>
                  <a:srgbClr val="081D58"/>
                </a:solidFill>
                <a:latin typeface="Arial" charset="0"/>
              </a:rPr>
              <a:t>)</a:t>
            </a:r>
            <a:r>
              <a:rPr lang="en-US" i="1" baseline="30000" dirty="0">
                <a:solidFill>
                  <a:srgbClr val="081D58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Esempio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925"/>
            <a:ext cx="8534400" cy="2647950"/>
          </a:xfrm>
          <a:noFill/>
        </p:spPr>
        <p:txBody>
          <a:bodyPr/>
          <a:lstStyle/>
          <a:p>
            <a:pPr marL="0" indent="0"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Data la reazione e la costante di equilibrio: </a:t>
            </a:r>
          </a:p>
          <a:p>
            <a:pPr marL="0" indent="0"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2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3(g) 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2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2000" b="0" smtClean="0">
                <a:latin typeface="Arial" panose="020B0604020202020204" pitchFamily="34" charset="0"/>
              </a:rPr>
              <a:t>+  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2000" b="0" smtClean="0">
                <a:latin typeface="Arial" panose="020B0604020202020204" pitchFamily="34" charset="0"/>
              </a:rPr>
              <a:t>       </a:t>
            </a:r>
            <a:r>
              <a:rPr lang="en-US" altLang="it-IT" sz="2000" b="0" i="1" smtClean="0">
                <a:latin typeface="Arial" panose="020B0604020202020204" pitchFamily="34" charset="0"/>
              </a:rPr>
              <a:t>K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b="0" smtClean="0">
                <a:latin typeface="Arial" panose="020B0604020202020204" pitchFamily="34" charset="0"/>
              </a:rPr>
              <a:t> = 2.4 •10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-3 </a:t>
            </a:r>
            <a:r>
              <a:rPr lang="en-US" altLang="it-IT" sz="2000" b="0" smtClean="0">
                <a:latin typeface="Arial" panose="020B0604020202020204" pitchFamily="34" charset="0"/>
              </a:rPr>
              <a:t> a  700°C.</a:t>
            </a:r>
          </a:p>
          <a:p>
            <a:pPr marL="0" indent="0"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</a:t>
            </a:r>
          </a:p>
          <a:p>
            <a:pPr marL="0" indent="0"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      a) Calcolare </a:t>
            </a:r>
            <a:r>
              <a:rPr lang="en-US" altLang="it-IT" sz="2000" b="0" i="1" smtClean="0">
                <a:latin typeface="Arial" panose="020B0604020202020204" pitchFamily="34" charset="0"/>
              </a:rPr>
              <a:t>K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b="0" smtClean="0">
                <a:latin typeface="Arial" panose="020B0604020202020204" pitchFamily="34" charset="0"/>
              </a:rPr>
              <a:t> per:   2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2000" b="0" smtClean="0">
                <a:latin typeface="Arial" panose="020B0604020202020204" pitchFamily="34" charset="0"/>
              </a:rPr>
              <a:t>+  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 2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3(g) </a:t>
            </a:r>
            <a:endParaRPr lang="en-US" altLang="it-IT" b="0" smtClean="0">
              <a:latin typeface="Arial" panose="020B0604020202020204" pitchFamily="34" charset="0"/>
            </a:endParaRPr>
          </a:p>
          <a:p>
            <a:pPr marL="0" indent="0">
              <a:spcBef>
                <a:spcPct val="35000"/>
              </a:spcBef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b) Alla temperatura data, l’equilibrio favorisce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 e 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, o SO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latin typeface="Arial" panose="020B0604020202020204" pitchFamily="34" charset="0"/>
              </a:rPr>
              <a:t>?</a:t>
            </a:r>
            <a:endParaRPr lang="en-US" altLang="it-IT" sz="2000" b="0" baseline="-25000" smtClean="0">
              <a:latin typeface="Arial" panose="020B0604020202020204" pitchFamily="34" charset="0"/>
            </a:endParaRPr>
          </a:p>
          <a:p>
            <a:pPr marL="0" indent="0">
              <a:tabLst>
                <a:tab pos="461963" algn="l"/>
              </a:tabLst>
            </a:pPr>
            <a:endParaRPr lang="en-US" altLang="it-IT" b="0" smtClean="0">
              <a:latin typeface="Arial" panose="020B0604020202020204" pitchFamily="34" charset="0"/>
            </a:endParaRPr>
          </a:p>
          <a:p>
            <a:pPr marL="0" indent="0">
              <a:tabLst>
                <a:tab pos="461963" algn="l"/>
              </a:tabLst>
            </a:pPr>
            <a:endParaRPr lang="en-US" altLang="it-IT" smtClean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23850" y="3656013"/>
            <a:ext cx="8324850" cy="0"/>
          </a:xfrm>
          <a:prstGeom prst="line">
            <a:avLst/>
          </a:prstGeom>
          <a:noFill/>
          <a:ln w="57150" cmpd="thinThick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027113" y="4087813"/>
          <a:ext cx="5949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3" imgW="3251200" imgH="495300" progId="Equation.3">
                  <p:embed/>
                </p:oleObj>
              </mc:Choice>
              <mc:Fallback>
                <p:oleObj name="Equation" r:id="rId3" imgW="32512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087813"/>
                        <a:ext cx="5949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04888" y="5445125"/>
          <a:ext cx="41703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5" imgW="2184400" imgH="241300" progId="Equation.3">
                  <p:embed/>
                </p:oleObj>
              </mc:Choice>
              <mc:Fallback>
                <p:oleObj name="Equation" r:id="rId5" imgW="21844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5445125"/>
                        <a:ext cx="41703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Esempio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2:  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relazioni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</a:t>
            </a:r>
            <a:r>
              <a:rPr lang="en-US" sz="2800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812213" cy="2232025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112713" algn="l"/>
              </a:tabLst>
            </a:pPr>
            <a:r>
              <a:rPr lang="en-US" altLang="it-IT" sz="1800" b="0" smtClean="0">
                <a:latin typeface="Arial" panose="020B0604020202020204" pitchFamily="34" charset="0"/>
              </a:rPr>
              <a:t>  </a:t>
            </a:r>
            <a:r>
              <a:rPr lang="en-US" altLang="it-IT" sz="1800" b="0" smtClean="0">
                <a:solidFill>
                  <a:srgbClr val="5718F6"/>
                </a:solidFill>
                <a:latin typeface="Arial" panose="020B0604020202020204" pitchFamily="34" charset="0"/>
              </a:rPr>
              <a:t>Dato l’equilibrio (a 480 °C) per la reazione:</a:t>
            </a:r>
          </a:p>
          <a:p>
            <a:pPr marL="0" indent="0">
              <a:lnSpc>
                <a:spcPct val="90000"/>
              </a:lnSpc>
              <a:tabLst>
                <a:tab pos="112713" algn="l"/>
              </a:tabLst>
            </a:pPr>
            <a:r>
              <a:rPr lang="en-US" altLang="it-IT" sz="1800" b="0" smtClean="0">
                <a:latin typeface="Arial" panose="020B0604020202020204" pitchFamily="34" charset="0"/>
              </a:rPr>
              <a:t>	(1)	2 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2(g)  </a:t>
            </a:r>
            <a:r>
              <a:rPr lang="en-US" altLang="it-IT" sz="1800" b="0" smtClean="0">
                <a:latin typeface="Arial" panose="020B0604020202020204" pitchFamily="34" charset="0"/>
              </a:rPr>
              <a:t>+ 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 </a:t>
            </a:r>
            <a:r>
              <a:rPr lang="en-US" altLang="it-IT" sz="1800" b="0" smtClean="0">
                <a:latin typeface="Arial" panose="020B0604020202020204" pitchFamily="34" charset="0"/>
              </a:rPr>
              <a:t>2 H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1800" b="0" smtClean="0">
                <a:latin typeface="Arial" panose="020B0604020202020204" pitchFamily="34" charset="0"/>
              </a:rPr>
              <a:t>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 (g)   </a:t>
            </a:r>
            <a:r>
              <a:rPr lang="en-US" altLang="it-IT" sz="1800" b="0" smtClean="0">
                <a:latin typeface="Wingdings 3" panose="05040102010807070707" pitchFamily="18" charset="2"/>
              </a:rPr>
              <a:t></a:t>
            </a:r>
            <a:r>
              <a:rPr lang="en-US" altLang="it-IT" sz="1800" b="0" smtClean="0">
                <a:latin typeface="Arial" panose="020B0604020202020204" pitchFamily="34" charset="0"/>
              </a:rPr>
              <a:t>  4  HCl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(g) </a:t>
            </a:r>
            <a:r>
              <a:rPr lang="en-US" altLang="it-IT" sz="1800" b="0" smtClean="0">
                <a:latin typeface="Arial" panose="020B0604020202020204" pitchFamily="34" charset="0"/>
              </a:rPr>
              <a:t>+  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1800" b="0" smtClean="0">
                <a:latin typeface="Arial" panose="020B0604020202020204" pitchFamily="34" charset="0"/>
              </a:rPr>
              <a:t> 	                          </a:t>
            </a:r>
            <a:r>
              <a:rPr lang="en-US" altLang="it-IT" sz="1800" b="0" i="1" smtClean="0">
                <a:latin typeface="Arial" panose="020B0604020202020204" pitchFamily="34" charset="0"/>
              </a:rPr>
              <a:t>K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1</a:t>
            </a:r>
            <a:r>
              <a:rPr lang="en-US" altLang="it-IT" sz="1800" b="0" smtClean="0">
                <a:latin typeface="Arial" panose="020B0604020202020204" pitchFamily="34" charset="0"/>
              </a:rPr>
              <a:t> = 0.0752</a:t>
            </a:r>
          </a:p>
          <a:p>
            <a:pPr marL="0" indent="0">
              <a:lnSpc>
                <a:spcPct val="90000"/>
              </a:lnSpc>
              <a:tabLst>
                <a:tab pos="112713" algn="l"/>
              </a:tabLst>
            </a:pPr>
            <a:r>
              <a:rPr lang="en-US" altLang="it-IT" sz="1800" b="0" smtClean="0">
                <a:latin typeface="Arial" panose="020B0604020202020204" pitchFamily="34" charset="0"/>
              </a:rPr>
              <a:t>	</a:t>
            </a:r>
            <a:r>
              <a:rPr lang="en-US" altLang="it-IT" sz="1600" b="0" smtClean="0">
                <a:solidFill>
                  <a:srgbClr val="FF0000"/>
                </a:solidFill>
                <a:latin typeface="Arial" panose="020B0604020202020204" pitchFamily="34" charset="0"/>
              </a:rPr>
              <a:t>a)</a:t>
            </a:r>
            <a:r>
              <a:rPr lang="en-US" altLang="it-IT" sz="1600" b="0" smtClean="0">
                <a:latin typeface="Arial" panose="020B0604020202020204" pitchFamily="34" charset="0"/>
              </a:rPr>
              <a:t> 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Qual è iI valore della </a:t>
            </a:r>
            <a:r>
              <a:rPr lang="en-US" altLang="it-IT" sz="1600" b="0" i="1" smtClean="0">
                <a:solidFill>
                  <a:srgbClr val="5718F6"/>
                </a:solidFill>
                <a:latin typeface="Arial" panose="020B0604020202020204" pitchFamily="34" charset="0"/>
              </a:rPr>
              <a:t>K</a:t>
            </a:r>
            <a:r>
              <a:rPr lang="en-US" altLang="it-IT" sz="1600" b="0" baseline="-25000" smtClean="0">
                <a:solidFill>
                  <a:srgbClr val="5718F6"/>
                </a:solidFill>
                <a:latin typeface="Arial" panose="020B0604020202020204" pitchFamily="34" charset="0"/>
              </a:rPr>
              <a:t>p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 per</a:t>
            </a:r>
            <a:r>
              <a:rPr lang="en-US" altLang="it-IT" sz="1600" b="0" smtClean="0">
                <a:latin typeface="Arial" panose="020B0604020202020204" pitchFamily="34" charset="0"/>
              </a:rPr>
              <a:t> (</a:t>
            </a:r>
            <a:r>
              <a:rPr lang="en-US" altLang="it-IT" sz="1600" smtClean="0">
                <a:latin typeface="Arial" panose="020B0604020202020204" pitchFamily="34" charset="0"/>
              </a:rPr>
              <a:t>2</a:t>
            </a:r>
            <a:r>
              <a:rPr lang="en-US" altLang="it-IT" sz="1800" b="0" smtClean="0">
                <a:latin typeface="Arial" panose="020B0604020202020204" pitchFamily="34" charset="0"/>
              </a:rPr>
              <a:t>)  4 HCl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(g) </a:t>
            </a:r>
            <a:r>
              <a:rPr lang="en-US" altLang="it-IT" sz="1800" b="0" smtClean="0">
                <a:latin typeface="Arial" panose="020B0604020202020204" pitchFamily="34" charset="0"/>
              </a:rPr>
              <a:t>+ 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 (g) </a:t>
            </a:r>
            <a:r>
              <a:rPr lang="en-US" altLang="it-IT" sz="1800" b="0" smtClean="0">
                <a:latin typeface="Wingdings 3" panose="05040102010807070707" pitchFamily="18" charset="2"/>
              </a:rPr>
              <a:t></a:t>
            </a:r>
            <a:r>
              <a:rPr lang="en-US" altLang="it-IT" sz="2800" b="0" smtClean="0">
                <a:latin typeface="Arial" panose="020B0604020202020204" pitchFamily="34" charset="0"/>
              </a:rPr>
              <a:t> </a:t>
            </a:r>
            <a:r>
              <a:rPr lang="en-US" altLang="it-IT" sz="1800" b="0" smtClean="0">
                <a:latin typeface="Arial" panose="020B0604020202020204" pitchFamily="34" charset="0"/>
              </a:rPr>
              <a:t>2 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2(g) </a:t>
            </a:r>
            <a:r>
              <a:rPr lang="en-US" altLang="it-IT" sz="1800" b="0" smtClean="0">
                <a:latin typeface="Arial" panose="020B0604020202020204" pitchFamily="34" charset="0"/>
              </a:rPr>
              <a:t>+ 2 H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1800" b="0" smtClean="0">
                <a:latin typeface="Arial" panose="020B0604020202020204" pitchFamily="34" charset="0"/>
              </a:rPr>
              <a:t>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 (g)          </a:t>
            </a:r>
            <a:r>
              <a:rPr lang="en-US" altLang="it-IT" sz="1800" b="0" i="1" smtClean="0">
                <a:latin typeface="Arial" panose="020B0604020202020204" pitchFamily="34" charset="0"/>
              </a:rPr>
              <a:t>K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</a:t>
            </a:r>
            <a:r>
              <a:rPr lang="en-US" altLang="it-IT" sz="1800" b="0" smtClean="0">
                <a:latin typeface="Arial" panose="020B0604020202020204" pitchFamily="34" charset="0"/>
              </a:rPr>
              <a:t>= ?</a:t>
            </a:r>
            <a:endParaRPr lang="en-US" altLang="it-IT" sz="2800" b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112713" algn="l"/>
              </a:tabLst>
            </a:pPr>
            <a:r>
              <a:rPr lang="en-US" altLang="it-IT" sz="1600" b="0" smtClean="0">
                <a:latin typeface="Arial" panose="020B0604020202020204" pitchFamily="34" charset="0"/>
              </a:rPr>
              <a:t>	</a:t>
            </a:r>
            <a:r>
              <a:rPr lang="en-US" altLang="it-IT" sz="1600" b="0" smtClean="0">
                <a:solidFill>
                  <a:srgbClr val="FF0000"/>
                </a:solidFill>
                <a:latin typeface="Arial" panose="020B0604020202020204" pitchFamily="34" charset="0"/>
              </a:rPr>
              <a:t>b)</a:t>
            </a:r>
            <a:r>
              <a:rPr lang="en-US" altLang="it-IT" sz="1600" b="0" smtClean="0">
                <a:latin typeface="Arial" panose="020B0604020202020204" pitchFamily="34" charset="0"/>
              </a:rPr>
              <a:t> 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Qual è il valore della </a:t>
            </a:r>
            <a:r>
              <a:rPr lang="en-US" altLang="it-IT" sz="1600" b="0" i="1" smtClean="0">
                <a:solidFill>
                  <a:srgbClr val="5718F6"/>
                </a:solidFill>
                <a:latin typeface="Arial" panose="020B0604020202020204" pitchFamily="34" charset="0"/>
              </a:rPr>
              <a:t>K</a:t>
            </a:r>
            <a:r>
              <a:rPr lang="en-US" altLang="it-IT" sz="1600" b="0" baseline="-25000" smtClean="0">
                <a:solidFill>
                  <a:srgbClr val="5718F6"/>
                </a:solidFill>
                <a:latin typeface="Arial" panose="020B0604020202020204" pitchFamily="34" charset="0"/>
              </a:rPr>
              <a:t>p</a:t>
            </a:r>
            <a:r>
              <a:rPr lang="en-US" altLang="it-IT" sz="1800" b="0" smtClean="0">
                <a:solidFill>
                  <a:srgbClr val="5718F6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per</a:t>
            </a:r>
            <a:r>
              <a:rPr lang="en-US" altLang="it-IT" sz="1600" b="0" smtClean="0">
                <a:latin typeface="Arial" panose="020B0604020202020204" pitchFamily="34" charset="0"/>
              </a:rPr>
              <a:t> (</a:t>
            </a:r>
            <a:r>
              <a:rPr lang="en-US" altLang="it-IT" sz="1600" smtClean="0">
                <a:latin typeface="Arial" panose="020B0604020202020204" pitchFamily="34" charset="0"/>
              </a:rPr>
              <a:t>3</a:t>
            </a:r>
            <a:r>
              <a:rPr lang="en-US" altLang="it-IT" sz="1600" b="0" smtClean="0">
                <a:latin typeface="Arial" panose="020B0604020202020204" pitchFamily="34" charset="0"/>
              </a:rPr>
              <a:t>)</a:t>
            </a:r>
            <a:r>
              <a:rPr lang="en-US" altLang="it-IT" sz="1800" b="0" smtClean="0">
                <a:latin typeface="Arial" panose="020B0604020202020204" pitchFamily="34" charset="0"/>
              </a:rPr>
              <a:t>  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2(g) </a:t>
            </a:r>
            <a:r>
              <a:rPr lang="en-US" altLang="it-IT" sz="1800" b="0" smtClean="0">
                <a:latin typeface="Arial" panose="020B0604020202020204" pitchFamily="34" charset="0"/>
              </a:rPr>
              <a:t>+ H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1800" b="0" smtClean="0">
                <a:latin typeface="Arial" panose="020B0604020202020204" pitchFamily="34" charset="0"/>
              </a:rPr>
              <a:t>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 (g) </a:t>
            </a:r>
            <a:r>
              <a:rPr lang="en-US" altLang="it-IT" sz="1800" b="0" smtClean="0">
                <a:latin typeface="Wingdings 3" panose="05040102010807070707" pitchFamily="18" charset="2"/>
              </a:rPr>
              <a:t></a:t>
            </a:r>
            <a:r>
              <a:rPr lang="en-US" altLang="it-IT" sz="2800" b="0" smtClean="0">
                <a:latin typeface="Arial" panose="020B0604020202020204" pitchFamily="34" charset="0"/>
              </a:rPr>
              <a:t> </a:t>
            </a:r>
            <a:r>
              <a:rPr lang="en-US" altLang="it-IT" sz="1800" b="0" smtClean="0">
                <a:latin typeface="Arial" panose="020B0604020202020204" pitchFamily="34" charset="0"/>
              </a:rPr>
              <a:t>2 HCl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(g) </a:t>
            </a:r>
            <a:r>
              <a:rPr lang="en-US" altLang="it-IT" sz="1800" b="0" smtClean="0">
                <a:latin typeface="Arial" panose="020B0604020202020204" pitchFamily="34" charset="0"/>
              </a:rPr>
              <a:t>+  </a:t>
            </a:r>
            <a:r>
              <a:rPr lang="en-US" altLang="it-IT" sz="1600" b="0" smtClean="0">
                <a:latin typeface="Arial" panose="020B0604020202020204" pitchFamily="34" charset="0"/>
              </a:rPr>
              <a:t>1/2</a:t>
            </a:r>
            <a:r>
              <a:rPr lang="en-US" altLang="it-IT" sz="1800" b="0" smtClean="0">
                <a:latin typeface="Arial" panose="020B0604020202020204" pitchFamily="34" charset="0"/>
              </a:rPr>
              <a:t> O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2 (g)</a:t>
            </a:r>
            <a:r>
              <a:rPr lang="en-US" altLang="it-IT" sz="1800" b="0" smtClean="0">
                <a:latin typeface="Arial" panose="020B0604020202020204" pitchFamily="34" charset="0"/>
              </a:rPr>
              <a:t> 	 </a:t>
            </a:r>
            <a:r>
              <a:rPr lang="en-US" altLang="it-IT" sz="1800" b="0" i="1" smtClean="0">
                <a:latin typeface="Arial" panose="020B0604020202020204" pitchFamily="34" charset="0"/>
              </a:rPr>
              <a:t>K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 </a:t>
            </a:r>
            <a:r>
              <a:rPr lang="en-US" altLang="it-IT" sz="1800" b="0" smtClean="0">
                <a:latin typeface="Arial" panose="020B0604020202020204" pitchFamily="34" charset="0"/>
              </a:rPr>
              <a:t>= ?</a:t>
            </a:r>
          </a:p>
          <a:p>
            <a:pPr marL="0" indent="0">
              <a:lnSpc>
                <a:spcPct val="90000"/>
              </a:lnSpc>
              <a:tabLst>
                <a:tab pos="112713" algn="l"/>
              </a:tabLst>
            </a:pPr>
            <a:r>
              <a:rPr lang="en-US" altLang="it-IT" sz="1600" b="0" smtClean="0">
                <a:latin typeface="Arial" panose="020B0604020202020204" pitchFamily="34" charset="0"/>
              </a:rPr>
              <a:t>  </a:t>
            </a:r>
            <a:r>
              <a:rPr lang="en-US" altLang="it-IT" sz="1600" b="0" smtClean="0">
                <a:solidFill>
                  <a:srgbClr val="FF0000"/>
                </a:solidFill>
                <a:latin typeface="Arial" panose="020B0604020202020204" pitchFamily="34" charset="0"/>
              </a:rPr>
              <a:t>c)</a:t>
            </a:r>
            <a:r>
              <a:rPr lang="en-US" altLang="it-IT" sz="1600" b="0" smtClean="0">
                <a:latin typeface="Arial" panose="020B0604020202020204" pitchFamily="34" charset="0"/>
              </a:rPr>
              <a:t> 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Qual è il valore della </a:t>
            </a:r>
            <a:r>
              <a:rPr lang="en-US" altLang="it-IT" sz="1600" b="0" i="1" smtClean="0">
                <a:solidFill>
                  <a:srgbClr val="5718F6"/>
                </a:solidFill>
                <a:latin typeface="Arial" panose="020B0604020202020204" pitchFamily="34" charset="0"/>
              </a:rPr>
              <a:t>K</a:t>
            </a:r>
            <a:r>
              <a:rPr lang="en-US" altLang="it-IT" sz="1600" b="0" baseline="-25000" smtClean="0">
                <a:solidFill>
                  <a:srgbClr val="5718F6"/>
                </a:solidFill>
                <a:latin typeface="Arial" panose="020B0604020202020204" pitchFamily="34" charset="0"/>
              </a:rPr>
              <a:t>c </a:t>
            </a:r>
            <a:r>
              <a:rPr lang="en-US" altLang="it-IT" sz="1600" b="0" smtClean="0">
                <a:solidFill>
                  <a:srgbClr val="5718F6"/>
                </a:solidFill>
                <a:latin typeface="Arial" panose="020B0604020202020204" pitchFamily="34" charset="0"/>
              </a:rPr>
              <a:t>per</a:t>
            </a:r>
            <a:r>
              <a:rPr lang="en-US" altLang="it-IT" sz="1600" b="0" smtClean="0">
                <a:solidFill>
                  <a:srgbClr val="990033"/>
                </a:solidFill>
                <a:latin typeface="Arial" panose="020B0604020202020204" pitchFamily="34" charset="0"/>
              </a:rPr>
              <a:t> (</a:t>
            </a:r>
            <a:r>
              <a:rPr lang="en-US" altLang="it-IT" sz="1600" smtClean="0">
                <a:solidFill>
                  <a:srgbClr val="990033"/>
                </a:solidFill>
                <a:latin typeface="Arial" panose="020B0604020202020204" pitchFamily="34" charset="0"/>
              </a:rPr>
              <a:t>1)</a:t>
            </a:r>
            <a:r>
              <a:rPr lang="en-US" altLang="it-IT" sz="1800" b="0" smtClean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en-US" altLang="it-IT" sz="2000" b="0" smtClean="0">
                <a:latin typeface="Arial" panose="020B0604020202020204" pitchFamily="34" charset="0"/>
              </a:rPr>
              <a:t> 	                                               </a:t>
            </a:r>
            <a:r>
              <a:rPr lang="en-US" altLang="it-IT" sz="1800" b="0" i="1" smtClean="0">
                <a:latin typeface="Arial" panose="020B0604020202020204" pitchFamily="34" charset="0"/>
              </a:rPr>
              <a:t>K</a:t>
            </a:r>
            <a:r>
              <a:rPr lang="en-US" altLang="it-IT" sz="1800" b="0" baseline="-25000" smtClean="0">
                <a:latin typeface="Arial" panose="020B0604020202020204" pitchFamily="34" charset="0"/>
              </a:rPr>
              <a:t>c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1 </a:t>
            </a:r>
            <a:r>
              <a:rPr lang="en-US" altLang="it-IT" sz="1800" b="0" smtClean="0">
                <a:latin typeface="Arial" panose="020B0604020202020204" pitchFamily="34" charset="0"/>
              </a:rPr>
              <a:t>= ?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50825" y="2781300"/>
            <a:ext cx="8324850" cy="0"/>
          </a:xfrm>
          <a:prstGeom prst="line">
            <a:avLst/>
          </a:prstGeom>
          <a:noFill/>
          <a:ln w="57150" cmpd="thinThick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3850" y="5126038"/>
            <a:ext cx="85693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it-IT" altLang="it-IT" sz="1800" i="1">
                <a:latin typeface="Arial" panose="020B0604020202020204" pitchFamily="34" charset="0"/>
              </a:rPr>
              <a:t> K</a:t>
            </a:r>
            <a:r>
              <a:rPr lang="it-IT" altLang="it-IT" sz="1800" baseline="-25000">
                <a:latin typeface="Arial" panose="020B0604020202020204" pitchFamily="34" charset="0"/>
              </a:rPr>
              <a:t>p  </a:t>
            </a:r>
            <a:r>
              <a:rPr lang="it-IT" altLang="it-IT" sz="1800">
                <a:latin typeface="Arial" panose="020B0604020202020204" pitchFamily="34" charset="0"/>
              </a:rPr>
              <a:t>= { (</a:t>
            </a:r>
            <a:r>
              <a:rPr lang="it-IT" altLang="it-IT" sz="1800" i="1">
                <a:latin typeface="Arial" panose="020B0604020202020204" pitchFamily="34" charset="0"/>
              </a:rPr>
              <a:t>p</a:t>
            </a:r>
            <a:r>
              <a:rPr lang="it-IT" altLang="it-IT" sz="1800" baseline="-25000">
                <a:latin typeface="Arial" panose="020B0604020202020204" pitchFamily="34" charset="0"/>
              </a:rPr>
              <a:t>HCl</a:t>
            </a:r>
            <a:r>
              <a:rPr lang="it-IT" altLang="it-IT" sz="1800">
                <a:latin typeface="Arial" panose="020B0604020202020204" pitchFamily="34" charset="0"/>
              </a:rPr>
              <a:t>)</a:t>
            </a:r>
            <a:r>
              <a:rPr lang="it-IT" altLang="it-IT" sz="1800" baseline="30000">
                <a:latin typeface="Arial" panose="020B0604020202020204" pitchFamily="34" charset="0"/>
              </a:rPr>
              <a:t>4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·(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1800" baseline="-25000">
                <a:latin typeface="Arial" panose="020B0604020202020204" pitchFamily="34" charset="0"/>
                <a:cs typeface="Times New Roman" panose="02020603050405020304" pitchFamily="18" charset="0"/>
              </a:rPr>
              <a:t>O2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 } / { </a:t>
            </a:r>
            <a:r>
              <a:rPr lang="it-IT" altLang="it-IT" sz="1800">
                <a:latin typeface="Arial" panose="020B0604020202020204" pitchFamily="34" charset="0"/>
              </a:rPr>
              <a:t>(</a:t>
            </a:r>
            <a:r>
              <a:rPr lang="it-IT" altLang="it-IT" sz="1800" i="1">
                <a:latin typeface="Arial" panose="020B0604020202020204" pitchFamily="34" charset="0"/>
              </a:rPr>
              <a:t>p</a:t>
            </a:r>
            <a:r>
              <a:rPr lang="it-IT" altLang="it-IT" sz="1800" baseline="-25000">
                <a:latin typeface="Arial" panose="020B0604020202020204" pitchFamily="34" charset="0"/>
              </a:rPr>
              <a:t>Cl2</a:t>
            </a:r>
            <a:r>
              <a:rPr lang="it-IT" altLang="it-IT" sz="1800">
                <a:latin typeface="Arial" panose="020B0604020202020204" pitchFamily="34" charset="0"/>
              </a:rPr>
              <a:t>)</a:t>
            </a:r>
            <a:r>
              <a:rPr lang="it-IT" altLang="it-IT" sz="1800" baseline="30000">
                <a:latin typeface="Arial" panose="020B0604020202020204" pitchFamily="34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·(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1800" baseline="-25000">
                <a:latin typeface="Arial" panose="020B0604020202020204" pitchFamily="34" charset="0"/>
                <a:cs typeface="Times New Roman" panose="02020603050405020304" pitchFamily="18" charset="0"/>
              </a:rPr>
              <a:t>H2O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 }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      = { ([HCl]·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·([O</a:t>
            </a:r>
            <a:r>
              <a:rPr lang="en-US" altLang="it-IT" sz="1800" baseline="-25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]·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 } / { ([Cl</a:t>
            </a:r>
            <a:r>
              <a:rPr lang="en-US" altLang="it-IT" sz="1800" baseline="-25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]·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·([H</a:t>
            </a:r>
            <a:r>
              <a:rPr lang="en-US" altLang="it-IT" sz="1800" baseline="-25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O]·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 = { 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[HCl]</a:t>
            </a:r>
            <a:r>
              <a:rPr lang="en-US" altLang="it-IT" sz="1800" baseline="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·[O</a:t>
            </a:r>
            <a:r>
              <a:rPr lang="en-US" altLang="it-IT" sz="1800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 } / { [Cl</a:t>
            </a:r>
            <a:r>
              <a:rPr lang="en-US" altLang="it-IT" sz="1800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en-US" altLang="it-IT" sz="1800" baseline="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·[H</a:t>
            </a:r>
            <a:r>
              <a:rPr lang="en-US" altLang="it-IT" sz="1800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O]</a:t>
            </a:r>
            <a:r>
              <a:rPr lang="en-US" altLang="it-IT" sz="1800" baseline="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} · (</a:t>
            </a:r>
            <a:r>
              <a:rPr lang="en-US" altLang="it-IT" sz="18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it-IT" sz="1800" baseline="30000">
                <a:latin typeface="Arial" panose="020B0604020202020204" pitchFamily="34" charset="0"/>
                <a:cs typeface="Times New Roman" panose="02020603050405020304" pitchFamily="18" charset="0"/>
              </a:rPr>
              <a:t>(4+1)-(2+2)</a:t>
            </a:r>
            <a:endParaRPr lang="en-US" altLang="it-IT" sz="1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68313" y="4556125"/>
            <a:ext cx="293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 b="1" i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1800" b="1" baseline="-30000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it-IT" sz="1800" b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en-US" altLang="it-IT" sz="1800" b="1" i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altLang="it-IT" sz="1800" b="1" baseline="-30000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en-US" altLang="it-IT" sz="1800" b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altLang="it-IT" sz="1800" b="1" i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V·RT</a:t>
            </a:r>
            <a:r>
              <a:rPr lang="en-US" altLang="it-IT" sz="1800" b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[A]·</a:t>
            </a:r>
            <a:r>
              <a:rPr lang="en-US" altLang="it-IT" sz="1800" b="1" i="1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RT   </a:t>
            </a:r>
            <a:r>
              <a:rPr lang="en-US" altLang="it-IT" sz="1800">
                <a:solidFill>
                  <a:srgbClr val="5718F6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140200" y="4405313"/>
            <a:ext cx="3463925" cy="631825"/>
            <a:chOff x="2608" y="2201"/>
            <a:chExt cx="2182" cy="398"/>
          </a:xfrm>
        </p:grpSpPr>
        <p:sp>
          <p:nvSpPr>
            <p:cNvPr id="32784" name="Rectangle 9"/>
            <p:cNvSpPr>
              <a:spLocks noChangeArrowheads="1"/>
            </p:cNvSpPr>
            <p:nvPr/>
          </p:nvSpPr>
          <p:spPr bwMode="auto">
            <a:xfrm>
              <a:off x="2632" y="2201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600" i="1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altLang="it-IT" sz="1600" baseline="-3000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Cl2</a:t>
              </a:r>
              <a:r>
                <a:rPr lang="en-US" altLang="it-IT" sz="1600" baseline="-30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 =  [Cl</a:t>
              </a:r>
              <a:r>
                <a:rPr lang="en-US" altLang="it-IT" sz="1600" baseline="-25000"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]·</a:t>
              </a:r>
              <a:r>
                <a:rPr lang="en-US" altLang="it-IT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RT</a:t>
              </a:r>
            </a:p>
          </p:txBody>
        </p:sp>
        <p:sp>
          <p:nvSpPr>
            <p:cNvPr id="32785" name="Rectangle 10"/>
            <p:cNvSpPr>
              <a:spLocks noChangeArrowheads="1"/>
            </p:cNvSpPr>
            <p:nvPr/>
          </p:nvSpPr>
          <p:spPr bwMode="auto">
            <a:xfrm>
              <a:off x="3696" y="2205"/>
              <a:ext cx="10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600" i="1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altLang="it-IT" sz="1600" baseline="-3000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H2O</a:t>
              </a:r>
              <a:r>
                <a:rPr lang="en-US" altLang="it-IT" sz="1600" baseline="-30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 =  [H</a:t>
              </a:r>
              <a:r>
                <a:rPr lang="en-US" altLang="it-IT" sz="1600" baseline="-25000"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O]·</a:t>
              </a:r>
              <a:r>
                <a:rPr lang="en-US" altLang="it-IT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RT</a:t>
              </a:r>
            </a:p>
          </p:txBody>
        </p:sp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742" y="2387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600" i="1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altLang="it-IT" sz="1600" baseline="-3000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O2</a:t>
              </a:r>
              <a:r>
                <a:rPr lang="en-US" altLang="it-IT" sz="1600" baseline="-30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  =  [O</a:t>
              </a:r>
              <a:r>
                <a:rPr lang="en-US" altLang="it-IT" sz="1600" baseline="-25000"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]·</a:t>
              </a:r>
              <a:r>
                <a:rPr lang="en-US" altLang="it-IT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RT</a:t>
              </a:r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2608" y="2387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600" i="1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altLang="it-IT" sz="1600" baseline="-30000">
                  <a:solidFill>
                    <a:srgbClr val="FF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HCl</a:t>
              </a:r>
              <a:r>
                <a:rPr lang="en-US" altLang="it-IT" sz="1600" baseline="-30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it-IT" sz="1600">
                  <a:latin typeface="Arial" panose="020B0604020202020204" pitchFamily="34" charset="0"/>
                  <a:cs typeface="Times New Roman" panose="02020603050405020304" pitchFamily="18" charset="0"/>
                </a:rPr>
                <a:t> =  [HCl]·</a:t>
              </a:r>
              <a:r>
                <a:rPr lang="en-US" altLang="it-IT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RT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0825" y="2924175"/>
            <a:ext cx="2520950" cy="504825"/>
            <a:chOff x="158" y="1797"/>
            <a:chExt cx="1588" cy="318"/>
          </a:xfrm>
        </p:grpSpPr>
        <p:sp>
          <p:nvSpPr>
            <p:cNvPr id="32782" name="Text Box 15"/>
            <p:cNvSpPr txBox="1">
              <a:spLocks noChangeArrowheads="1"/>
            </p:cNvSpPr>
            <p:nvPr/>
          </p:nvSpPr>
          <p:spPr bwMode="auto">
            <a:xfrm>
              <a:off x="249" y="1842"/>
              <a:ext cx="1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t-IT" sz="1800">
                  <a:solidFill>
                    <a:srgbClr val="FF0000"/>
                  </a:solidFill>
                  <a:latin typeface="Arial" panose="020B0604020202020204" pitchFamily="34" charset="0"/>
                </a:rPr>
                <a:t>a)</a:t>
              </a:r>
              <a:r>
                <a:rPr lang="en-US" altLang="it-IT" sz="1800" i="1">
                  <a:latin typeface="Arial" panose="020B0604020202020204" pitchFamily="34" charset="0"/>
                </a:rPr>
                <a:t> K</a:t>
              </a:r>
              <a:r>
                <a:rPr lang="en-US" altLang="it-IT" sz="1800" baseline="-25000">
                  <a:latin typeface="Arial" panose="020B0604020202020204" pitchFamily="34" charset="0"/>
                </a:rPr>
                <a:t>p2</a:t>
              </a:r>
              <a:r>
                <a:rPr lang="en-US" altLang="it-IT" sz="2000" baseline="-25000">
                  <a:latin typeface="Arial" panose="020B0604020202020204" pitchFamily="34" charset="0"/>
                </a:rPr>
                <a:t> </a:t>
              </a:r>
              <a:r>
                <a:rPr lang="en-US" altLang="it-IT" sz="1800">
                  <a:latin typeface="Arial" panose="020B0604020202020204" pitchFamily="34" charset="0"/>
                </a:rPr>
                <a:t>= </a:t>
              </a:r>
              <a:r>
                <a:rPr lang="it-IT" altLang="it-IT" sz="1800">
                  <a:latin typeface="Arial" panose="020B0604020202020204" pitchFamily="34" charset="0"/>
                </a:rPr>
                <a:t>1/</a:t>
              </a:r>
              <a:r>
                <a:rPr lang="it-IT" altLang="it-IT" sz="1800" i="1">
                  <a:latin typeface="Arial" panose="020B0604020202020204" pitchFamily="34" charset="0"/>
                </a:rPr>
                <a:t>K</a:t>
              </a:r>
              <a:r>
                <a:rPr lang="it-IT" altLang="it-IT" sz="1800" baseline="-25000">
                  <a:latin typeface="Arial" panose="020B0604020202020204" pitchFamily="34" charset="0"/>
                </a:rPr>
                <a:t>p1</a:t>
              </a:r>
              <a:r>
                <a:rPr lang="it-IT" altLang="it-IT" sz="1800">
                  <a:latin typeface="Arial" panose="020B0604020202020204" pitchFamily="34" charset="0"/>
                </a:rPr>
                <a:t>= 13.3</a:t>
              </a:r>
            </a:p>
          </p:txBody>
        </p:sp>
        <p:sp>
          <p:nvSpPr>
            <p:cNvPr id="32783" name="Rectangle 19"/>
            <p:cNvSpPr>
              <a:spLocks noChangeArrowheads="1"/>
            </p:cNvSpPr>
            <p:nvPr/>
          </p:nvSpPr>
          <p:spPr bwMode="auto">
            <a:xfrm>
              <a:off x="158" y="1797"/>
              <a:ext cx="1588" cy="31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419475" y="2924175"/>
            <a:ext cx="2952750" cy="504825"/>
            <a:chOff x="2154" y="1797"/>
            <a:chExt cx="1860" cy="318"/>
          </a:xfrm>
        </p:grpSpPr>
        <p:sp>
          <p:nvSpPr>
            <p:cNvPr id="32780" name="Text Box 17"/>
            <p:cNvSpPr txBox="1">
              <a:spLocks noChangeArrowheads="1"/>
            </p:cNvSpPr>
            <p:nvPr/>
          </p:nvSpPr>
          <p:spPr bwMode="auto">
            <a:xfrm>
              <a:off x="2245" y="1842"/>
              <a:ext cx="17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t-IT" sz="1800">
                  <a:solidFill>
                    <a:srgbClr val="FF0000"/>
                  </a:solidFill>
                  <a:latin typeface="Arial" panose="020B0604020202020204" pitchFamily="34" charset="0"/>
                </a:rPr>
                <a:t>b)</a:t>
              </a:r>
              <a:r>
                <a:rPr lang="en-US" altLang="it-IT" sz="1800" i="1">
                  <a:latin typeface="Arial" panose="020B0604020202020204" pitchFamily="34" charset="0"/>
                </a:rPr>
                <a:t> K</a:t>
              </a:r>
              <a:r>
                <a:rPr lang="en-US" altLang="it-IT" sz="1800" baseline="-25000">
                  <a:latin typeface="Arial" panose="020B0604020202020204" pitchFamily="34" charset="0"/>
                </a:rPr>
                <a:t>p3</a:t>
              </a:r>
              <a:r>
                <a:rPr lang="en-US" altLang="it-IT" sz="2000" baseline="-25000">
                  <a:latin typeface="Arial" panose="020B0604020202020204" pitchFamily="34" charset="0"/>
                </a:rPr>
                <a:t> </a:t>
              </a:r>
              <a:r>
                <a:rPr lang="en-US" altLang="it-IT" sz="1800">
                  <a:latin typeface="Arial" panose="020B0604020202020204" pitchFamily="34" charset="0"/>
                </a:rPr>
                <a:t>= {</a:t>
              </a:r>
              <a:r>
                <a:rPr lang="en-US" altLang="it-IT" sz="1800" i="1">
                  <a:latin typeface="Arial" panose="020B0604020202020204" pitchFamily="34" charset="0"/>
                </a:rPr>
                <a:t>K</a:t>
              </a:r>
              <a:r>
                <a:rPr lang="it-IT" altLang="it-IT" sz="1800" baseline="-25000">
                  <a:latin typeface="Arial" panose="020B0604020202020204" pitchFamily="34" charset="0"/>
                </a:rPr>
                <a:t>p1</a:t>
              </a:r>
              <a:r>
                <a:rPr lang="it-IT" altLang="it-IT" sz="1800">
                  <a:latin typeface="Arial" panose="020B0604020202020204" pitchFamily="34" charset="0"/>
                </a:rPr>
                <a:t>}</a:t>
              </a:r>
              <a:r>
                <a:rPr lang="en-US" altLang="it-IT" sz="1800" baseline="40000">
                  <a:latin typeface="Arial" panose="020B0604020202020204" pitchFamily="34" charset="0"/>
                </a:rPr>
                <a:t>1/2</a:t>
              </a:r>
              <a:r>
                <a:rPr lang="en-US" altLang="it-IT" sz="1800">
                  <a:latin typeface="Arial" panose="020B0604020202020204" pitchFamily="34" charset="0"/>
                </a:rPr>
                <a:t> = 0.27</a:t>
              </a:r>
              <a:endParaRPr lang="it-IT" altLang="it-IT" sz="1800">
                <a:latin typeface="Arial" panose="020B0604020202020204" pitchFamily="34" charset="0"/>
              </a:endParaRPr>
            </a:p>
          </p:txBody>
        </p:sp>
        <p:sp>
          <p:nvSpPr>
            <p:cNvPr id="32781" name="Rectangle 20"/>
            <p:cNvSpPr>
              <a:spLocks noChangeArrowheads="1"/>
            </p:cNvSpPr>
            <p:nvPr/>
          </p:nvSpPr>
          <p:spPr bwMode="auto">
            <a:xfrm>
              <a:off x="2154" y="1797"/>
              <a:ext cx="1588" cy="31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250825" y="3644900"/>
            <a:ext cx="8497888" cy="30972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468313" y="3789363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aseline="-25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en-US" altLang="it-IT" sz="1800" i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· </a:t>
            </a:r>
            <a:r>
              <a:rPr lang="en-US" altLang="it-IT" sz="18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it-IT" sz="18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aseline="-25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 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en-US" altLang="it-IT" sz="18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aseline="-25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 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altLang="it-IT" sz="1800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=  </a:t>
            </a:r>
            <a:r>
              <a:rPr lang="en-US" altLang="it-IT" sz="18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2.6 · 10</a:t>
            </a:r>
            <a:r>
              <a:rPr lang="en-US" altLang="it-IT" sz="1800" baseline="300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-3</a:t>
            </a:r>
            <a:r>
              <a:rPr lang="en-US" altLang="it-IT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it-IT" alt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50197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"/>
            <a:ext cx="7772400" cy="51435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Somme di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reazioni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chimiche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93788"/>
            <a:ext cx="8597900" cy="2406650"/>
          </a:xfrm>
          <a:solidFill>
            <a:srgbClr val="FCFEB9"/>
          </a:solidFill>
          <a:ln w="12700" cap="flat">
            <a:solidFill>
              <a:srgbClr val="B3B900"/>
            </a:solidFill>
            <a:miter lim="800000"/>
            <a:headEnd/>
            <a:tailEnd/>
          </a:ln>
          <a:effectLst>
            <a:outerShdw dist="107763" dir="2700000" algn="ctr" rotWithShape="0">
              <a:srgbClr val="B3B900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tabLst>
                <a:tab pos="0" algn="l"/>
              </a:tabLst>
            </a:pPr>
            <a:r>
              <a:rPr lang="en-US" altLang="it-IT" sz="1800" b="0" smtClean="0">
                <a:solidFill>
                  <a:srgbClr val="2C058D"/>
                </a:solidFill>
                <a:latin typeface="Arial" panose="020B0604020202020204" pitchFamily="34" charset="0"/>
              </a:rPr>
              <a:t>Come sono collegate le </a:t>
            </a:r>
            <a:r>
              <a:rPr lang="en-US" altLang="it-IT" sz="1800" b="0" i="1" smtClean="0">
                <a:solidFill>
                  <a:srgbClr val="2C058D"/>
                </a:solidFill>
                <a:latin typeface="Arial" panose="020B0604020202020204" pitchFamily="34" charset="0"/>
              </a:rPr>
              <a:t>K</a:t>
            </a:r>
            <a:r>
              <a:rPr lang="en-US" altLang="it-IT" sz="1800" b="0" smtClean="0">
                <a:solidFill>
                  <a:srgbClr val="2C058D"/>
                </a:solidFill>
                <a:latin typeface="Arial" panose="020B0604020202020204" pitchFamily="34" charset="0"/>
              </a:rPr>
              <a:t> di reazioni che possono essere sommate?</a:t>
            </a:r>
          </a:p>
          <a:p>
            <a:pPr>
              <a:lnSpc>
                <a:spcPct val="80000"/>
              </a:lnSpc>
              <a:tabLst>
                <a:tab pos="0" algn="l"/>
              </a:tabLst>
            </a:pPr>
            <a:r>
              <a:rPr lang="en-US" altLang="it-IT" sz="1800" b="0" smtClean="0">
                <a:solidFill>
                  <a:srgbClr val="2C058D"/>
                </a:solidFill>
                <a:latin typeface="Arial" panose="020B0604020202020204" pitchFamily="34" charset="0"/>
              </a:rPr>
              <a:t>(caso di processi che evolvono passando per prodotti intermedi)</a:t>
            </a:r>
          </a:p>
          <a:p>
            <a:pPr>
              <a:lnSpc>
                <a:spcPct val="80000"/>
              </a:lnSpc>
              <a:tabLst>
                <a:tab pos="0" algn="l"/>
              </a:tabLst>
            </a:pPr>
            <a:r>
              <a:rPr lang="en-US" altLang="it-IT" sz="1800" b="0" smtClean="0">
                <a:solidFill>
                  <a:srgbClr val="2C058D"/>
                </a:solidFill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  <a:tabLst>
                <a:tab pos="0" algn="l"/>
              </a:tabLst>
            </a:pP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1.    2 NO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2(g)  </a:t>
            </a:r>
            <a:r>
              <a:rPr lang="en-US" altLang="it-IT" sz="2000" b="0" smtClean="0">
                <a:solidFill>
                  <a:srgbClr val="2C058D"/>
                </a:solidFill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  </a:t>
            </a:r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N</a:t>
            </a:r>
            <a:r>
              <a:rPr lang="en-US" altLang="it-IT" sz="2000" b="0" baseline="-25000" smtClean="0">
                <a:solidFill>
                  <a:srgbClr val="990033"/>
                </a:solidFill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O</a:t>
            </a:r>
            <a:r>
              <a:rPr lang="en-US" altLang="it-IT" sz="2000" b="0" baseline="-25000" smtClean="0">
                <a:solidFill>
                  <a:srgbClr val="990033"/>
                </a:solidFill>
                <a:latin typeface="Arial" panose="020B0604020202020204" pitchFamily="34" charset="0"/>
              </a:rPr>
              <a:t>4(g)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	              </a:t>
            </a:r>
            <a:r>
              <a:rPr lang="en-US" altLang="it-IT" sz="2000" b="0" i="1" smtClean="0">
                <a:solidFill>
                  <a:srgbClr val="2C058D"/>
                </a:solidFill>
                <a:latin typeface="Arial" panose="020B0604020202020204" pitchFamily="34" charset="0"/>
              </a:rPr>
              <a:t>K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1</a:t>
            </a:r>
            <a:endParaRPr lang="en-US" altLang="it-IT" sz="2000" b="0" smtClean="0">
              <a:solidFill>
                <a:srgbClr val="2C058D"/>
              </a:solidFill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ct val="67000"/>
              </a:spcBef>
              <a:tabLst>
                <a:tab pos="0" algn="l"/>
              </a:tabLst>
            </a:pP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2. 	</a:t>
            </a:r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N</a:t>
            </a:r>
            <a:r>
              <a:rPr lang="en-US" altLang="it-IT" sz="2000" b="0" baseline="-25000" smtClean="0">
                <a:solidFill>
                  <a:srgbClr val="990033"/>
                </a:solidFill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O</a:t>
            </a:r>
            <a:r>
              <a:rPr lang="en-US" altLang="it-IT" sz="2000" b="0" baseline="-25000" smtClean="0">
                <a:solidFill>
                  <a:srgbClr val="990033"/>
                </a:solidFill>
                <a:latin typeface="Arial" panose="020B0604020202020204" pitchFamily="34" charset="0"/>
              </a:rPr>
              <a:t>4 (g)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  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+  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2(g) </a:t>
            </a:r>
            <a:r>
              <a:rPr lang="en-US" altLang="it-IT" sz="2000" b="0" smtClean="0">
                <a:solidFill>
                  <a:srgbClr val="2C058D"/>
                </a:solidFill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 2 NO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3(g)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	  </a:t>
            </a:r>
            <a:r>
              <a:rPr lang="en-US" altLang="it-IT" sz="2000" b="0" i="1" smtClean="0">
                <a:solidFill>
                  <a:srgbClr val="2C058D"/>
                </a:solidFill>
                <a:latin typeface="Arial" panose="020B0604020202020204" pitchFamily="34" charset="0"/>
              </a:rPr>
              <a:t>K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2</a:t>
            </a:r>
            <a:b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</a:br>
            <a:endParaRPr lang="en-US" altLang="it-IT" sz="2000" b="0" baseline="-25000" smtClean="0">
              <a:solidFill>
                <a:srgbClr val="2C058D"/>
              </a:solidFill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ct val="51000"/>
              </a:spcBef>
              <a:tabLst>
                <a:tab pos="0" algn="l"/>
              </a:tabLst>
            </a:pP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3.	    2 NO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2(g)  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+  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2(g) </a:t>
            </a:r>
            <a:r>
              <a:rPr lang="en-US" altLang="it-IT" sz="2000" b="0" smtClean="0">
                <a:solidFill>
                  <a:srgbClr val="2C058D"/>
                </a:solidFill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 2 NO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3(g)</a:t>
            </a:r>
            <a:r>
              <a:rPr lang="en-US" altLang="it-IT" sz="2000" b="0" smtClean="0">
                <a:solidFill>
                  <a:srgbClr val="2C058D"/>
                </a:solidFill>
                <a:latin typeface="Arial" panose="020B0604020202020204" pitchFamily="34" charset="0"/>
              </a:rPr>
              <a:t> 	  </a:t>
            </a:r>
            <a:r>
              <a:rPr lang="en-US" altLang="it-IT" sz="2000" b="0" i="1" smtClean="0">
                <a:solidFill>
                  <a:srgbClr val="2C058D"/>
                </a:solidFill>
                <a:latin typeface="Arial" panose="020B0604020202020204" pitchFamily="34" charset="0"/>
              </a:rPr>
              <a:t>K</a:t>
            </a:r>
            <a:r>
              <a:rPr lang="en-US" altLang="it-IT" sz="2000" b="0" baseline="-25000" smtClean="0">
                <a:solidFill>
                  <a:srgbClr val="2C058D"/>
                </a:solidFill>
                <a:latin typeface="Arial" panose="020B0604020202020204" pitchFamily="34" charset="0"/>
              </a:rPr>
              <a:t>3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92275" y="3859213"/>
          <a:ext cx="15541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4" imgW="863225" imgH="431613" progId="Equation.3">
                  <p:embed/>
                </p:oleObj>
              </mc:Choice>
              <mc:Fallback>
                <p:oleObj name="Equation" r:id="rId4" imgW="863225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59213"/>
                        <a:ext cx="15541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427538" y="3827463"/>
          <a:ext cx="20161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6" imgW="1117600" imgH="457200" progId="Equation.3">
                  <p:embed/>
                </p:oleObj>
              </mc:Choice>
              <mc:Fallback>
                <p:oleObj name="Equation" r:id="rId6" imgW="1117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827463"/>
                        <a:ext cx="201612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692275" y="4764088"/>
          <a:ext cx="3548063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8" imgW="1968500" imgH="457200" progId="Equation.3">
                  <p:embed/>
                </p:oleObj>
              </mc:Choice>
              <mc:Fallback>
                <p:oleObj name="Equation" r:id="rId8" imgW="19685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764088"/>
                        <a:ext cx="3548063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68313" y="2865438"/>
            <a:ext cx="5399087" cy="0"/>
          </a:xfrm>
          <a:prstGeom prst="line">
            <a:avLst/>
          </a:prstGeom>
          <a:noFill/>
          <a:ln w="57150" cmpd="thinThick">
            <a:solidFill>
              <a:srgbClr val="51D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484438" y="5700713"/>
          <a:ext cx="22209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10" imgW="1231900" imgH="457200" progId="Equation.3">
                  <p:embed/>
                </p:oleObj>
              </mc:Choice>
              <mc:Fallback>
                <p:oleObj name="Equation" r:id="rId10" imgW="12319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700713"/>
                        <a:ext cx="2220912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843213" y="4692650"/>
            <a:ext cx="720725" cy="4318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924300" y="5268913"/>
            <a:ext cx="719138" cy="358775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Sistemi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eterogenei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fasi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condensate pure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3650"/>
            <a:ext cx="8078788" cy="1589088"/>
          </a:xfrm>
          <a:noFill/>
        </p:spPr>
        <p:txBody>
          <a:bodyPr/>
          <a:lstStyle/>
          <a:p>
            <a:pPr indent="-1588">
              <a:tabLst>
                <a:tab pos="0" algn="l"/>
                <a:tab pos="2690813" algn="l"/>
              </a:tabLst>
            </a:pPr>
            <a:r>
              <a:rPr lang="en-US" altLang="it-IT" sz="2000" b="0" dirty="0" err="1" smtClean="0">
                <a:latin typeface="Arial" panose="020B0604020202020204" pitchFamily="34" charset="0"/>
              </a:rPr>
              <a:t>Presenza</a:t>
            </a:r>
            <a:r>
              <a:rPr lang="en-US" altLang="it-IT" sz="2000" b="0" dirty="0" smtClean="0"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latin typeface="Arial" panose="020B0604020202020204" pitchFamily="34" charset="0"/>
              </a:rPr>
              <a:t>all’equilibrio</a:t>
            </a:r>
            <a:r>
              <a:rPr lang="en-US" altLang="it-IT" sz="2000" b="0" dirty="0" smtClean="0">
                <a:latin typeface="Arial" panose="020B0604020202020204" pitchFamily="34" charset="0"/>
              </a:rPr>
              <a:t> di </a:t>
            </a:r>
            <a:r>
              <a:rPr lang="en-US" altLang="it-IT" sz="2000" b="0" dirty="0" err="1" smtClean="0">
                <a:latin typeface="Arial" panose="020B0604020202020204" pitchFamily="34" charset="0"/>
              </a:rPr>
              <a:t>sostanze</a:t>
            </a:r>
            <a:r>
              <a:rPr lang="en-US" altLang="it-IT" sz="2000" b="0" dirty="0" smtClean="0">
                <a:latin typeface="Arial" panose="020B0604020202020204" pitchFamily="34" charset="0"/>
              </a:rPr>
              <a:t> in </a:t>
            </a:r>
            <a:r>
              <a:rPr lang="en-US" altLang="it-IT" sz="2000" b="0" dirty="0" err="1" smtClean="0">
                <a:latin typeface="Arial" panose="020B0604020202020204" pitchFamily="34" charset="0"/>
              </a:rPr>
              <a:t>fasi</a:t>
            </a:r>
            <a:r>
              <a:rPr lang="en-US" altLang="it-IT" sz="2000" b="0" dirty="0" smtClean="0">
                <a:latin typeface="Arial" panose="020B0604020202020204" pitchFamily="34" charset="0"/>
              </a:rPr>
              <a:t> separate (</a:t>
            </a:r>
            <a:r>
              <a:rPr lang="en-US" altLang="it-IT" sz="2000" b="0" dirty="0" err="1" smtClean="0">
                <a:latin typeface="Arial" panose="020B0604020202020204" pitchFamily="34" charset="0"/>
              </a:rPr>
              <a:t>es</a:t>
            </a:r>
            <a:r>
              <a:rPr lang="en-US" altLang="it-IT" sz="2000" b="0" dirty="0" smtClean="0">
                <a:latin typeface="Arial" panose="020B0604020202020204" pitchFamily="34" charset="0"/>
              </a:rPr>
              <a:t>. solidi e </a:t>
            </a:r>
            <a:r>
              <a:rPr lang="en-US" altLang="it-IT" sz="2000" b="0" dirty="0" err="1" smtClean="0">
                <a:latin typeface="Arial" panose="020B0604020202020204" pitchFamily="34" charset="0"/>
              </a:rPr>
              <a:t>liquidi</a:t>
            </a:r>
            <a:r>
              <a:rPr lang="en-US" altLang="it-IT" sz="2000" b="0" dirty="0" smtClean="0">
                <a:latin typeface="Arial" panose="020B0604020202020204" pitchFamily="34" charset="0"/>
              </a:rPr>
              <a:t>).</a:t>
            </a:r>
          </a:p>
          <a:p>
            <a:pPr indent="-1588">
              <a:tabLst>
                <a:tab pos="0" algn="l"/>
                <a:tab pos="2690813" algn="l"/>
              </a:tabLst>
            </a:pPr>
            <a:r>
              <a:rPr lang="en-US" altLang="it-IT" sz="1800" b="0" dirty="0" smtClean="0">
                <a:latin typeface="Arial" panose="020B0604020202020204" pitchFamily="34" charset="0"/>
              </a:rPr>
              <a:t>		</a:t>
            </a:r>
          </a:p>
          <a:p>
            <a:pPr indent="-1588">
              <a:tabLst>
                <a:tab pos="0" algn="l"/>
                <a:tab pos="2690813" algn="l"/>
              </a:tabLst>
            </a:pPr>
            <a:r>
              <a:rPr lang="en-US" altLang="it-IT" sz="1800" b="0" dirty="0" smtClean="0">
                <a:latin typeface="Arial" panose="020B0604020202020204" pitchFamily="34" charset="0"/>
              </a:rPr>
              <a:t>                                                             </a:t>
            </a:r>
            <a:r>
              <a:rPr lang="en-US" altLang="it-IT" sz="2000" b="0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Qual</a:t>
            </a:r>
            <a:r>
              <a:rPr lang="en-US" altLang="it-IT" sz="2000" b="0" dirty="0" smtClean="0">
                <a:solidFill>
                  <a:srgbClr val="990033"/>
                </a:solidFill>
                <a:latin typeface="Arial" panose="020B0604020202020204" pitchFamily="34" charset="0"/>
              </a:rPr>
              <a:t> è </a:t>
            </a:r>
            <a:r>
              <a:rPr lang="en-US" altLang="it-IT" sz="2000" b="0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il</a:t>
            </a:r>
            <a:r>
              <a:rPr lang="en-US" altLang="it-IT" sz="2000" b="0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solido</a:t>
            </a:r>
            <a:r>
              <a:rPr lang="en-US" altLang="it-IT" sz="2000" b="0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più</a:t>
            </a:r>
            <a:r>
              <a:rPr lang="en-US" altLang="it-IT" sz="2000" b="0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0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concentrato</a:t>
            </a:r>
            <a:r>
              <a:rPr lang="en-US" altLang="it-IT" sz="2000" b="0" dirty="0" smtClean="0">
                <a:solidFill>
                  <a:srgbClr val="990033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11188" y="4508500"/>
            <a:ext cx="8078787" cy="2305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33363" indent="-1588" defTabSz="800100">
              <a:spcBef>
                <a:spcPct val="20000"/>
              </a:spcBef>
              <a:tabLst>
                <a:tab pos="0" algn="l"/>
                <a:tab pos="2690813" algn="l"/>
              </a:tabLst>
              <a:defRPr/>
            </a:pPr>
            <a:r>
              <a:rPr lang="en-US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concentrazione di un solido (o liquido)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puro</a:t>
            </a:r>
            <a:r>
              <a:rPr lang="en-US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è sempre costante;</a:t>
            </a:r>
            <a:r>
              <a:rPr lang="en-US" sz="2800" b="1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</a:t>
            </a:r>
          </a:p>
          <a:p>
            <a:pPr marL="233363" indent="-1588" defTabSz="800100">
              <a:spcBef>
                <a:spcPct val="20000"/>
              </a:spcBef>
              <a:tabLst>
                <a:tab pos="0" algn="l"/>
                <a:tab pos="2690813" algn="l"/>
              </a:tabLst>
              <a:defRPr/>
            </a:pPr>
            <a:endParaRPr lang="en-US" sz="1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233363" indent="-1588" defTabSz="800100">
              <a:spcBef>
                <a:spcPct val="20000"/>
              </a:spcBef>
              <a:tabLst>
                <a:tab pos="0" algn="l"/>
                <a:tab pos="2690813" algn="l"/>
              </a:tabLst>
              <a:defRPr/>
            </a:pPr>
            <a:r>
              <a:rPr lang="en-US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→ può essere inglobata nella costante.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845" name="AutoShape 9"/>
          <p:cNvSpPr>
            <a:spLocks noChangeAspect="1" noChangeArrowheads="1" noTextEdit="1"/>
          </p:cNvSpPr>
          <p:nvPr/>
        </p:nvSpPr>
        <p:spPr bwMode="auto">
          <a:xfrm>
            <a:off x="684213" y="2060575"/>
            <a:ext cx="3162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5846" name="Group 22"/>
          <p:cNvGrpSpPr>
            <a:grpSpLocks/>
          </p:cNvGrpSpPr>
          <p:nvPr/>
        </p:nvGrpSpPr>
        <p:grpSpPr bwMode="auto">
          <a:xfrm>
            <a:off x="2987675" y="2276475"/>
            <a:ext cx="1787525" cy="1555750"/>
            <a:chOff x="373" y="1486"/>
            <a:chExt cx="1126" cy="980"/>
          </a:xfrm>
        </p:grpSpPr>
        <p:sp>
          <p:nvSpPr>
            <p:cNvPr id="35855" name="Rectangle 5"/>
            <p:cNvSpPr>
              <a:spLocks noChangeArrowheads="1"/>
            </p:cNvSpPr>
            <p:nvPr/>
          </p:nvSpPr>
          <p:spPr bwMode="auto">
            <a:xfrm>
              <a:off x="373" y="2237"/>
              <a:ext cx="11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t-IT" sz="1800" b="1">
                  <a:latin typeface="Arial" panose="020B0604020202020204" pitchFamily="34" charset="0"/>
                </a:rPr>
                <a:t>100 g (1 tazza)</a:t>
              </a:r>
            </a:p>
          </p:txBody>
        </p:sp>
        <p:sp>
          <p:nvSpPr>
            <p:cNvPr id="35856" name="Oval 11"/>
            <p:cNvSpPr>
              <a:spLocks noChangeArrowheads="1"/>
            </p:cNvSpPr>
            <p:nvPr/>
          </p:nvSpPr>
          <p:spPr bwMode="auto">
            <a:xfrm>
              <a:off x="1043" y="1790"/>
              <a:ext cx="160" cy="2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7" name="Oval 12"/>
            <p:cNvSpPr>
              <a:spLocks noChangeArrowheads="1"/>
            </p:cNvSpPr>
            <p:nvPr/>
          </p:nvSpPr>
          <p:spPr bwMode="auto">
            <a:xfrm>
              <a:off x="1035" y="1798"/>
              <a:ext cx="136" cy="17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8" name="Oval 13"/>
            <p:cNvSpPr>
              <a:spLocks noChangeArrowheads="1"/>
            </p:cNvSpPr>
            <p:nvPr/>
          </p:nvSpPr>
          <p:spPr bwMode="auto">
            <a:xfrm>
              <a:off x="459" y="1542"/>
              <a:ext cx="656" cy="6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9" name="Rectangle 14"/>
            <p:cNvSpPr>
              <a:spLocks noChangeArrowheads="1"/>
            </p:cNvSpPr>
            <p:nvPr/>
          </p:nvSpPr>
          <p:spPr bwMode="auto">
            <a:xfrm>
              <a:off x="443" y="1486"/>
              <a:ext cx="680" cy="3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60" name="Oval 15"/>
            <p:cNvSpPr>
              <a:spLocks noChangeArrowheads="1"/>
            </p:cNvSpPr>
            <p:nvPr/>
          </p:nvSpPr>
          <p:spPr bwMode="auto">
            <a:xfrm>
              <a:off x="467" y="1686"/>
              <a:ext cx="640" cy="184"/>
            </a:xfrm>
            <a:prstGeom prst="ellipse">
              <a:avLst/>
            </a:prstGeom>
            <a:solidFill>
              <a:srgbClr val="FCF30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grpSp>
        <p:nvGrpSpPr>
          <p:cNvPr id="35847" name="Group 21"/>
          <p:cNvGrpSpPr>
            <a:grpSpLocks/>
          </p:cNvGrpSpPr>
          <p:nvPr/>
        </p:nvGrpSpPr>
        <p:grpSpPr bwMode="auto">
          <a:xfrm>
            <a:off x="611188" y="1989138"/>
            <a:ext cx="1946275" cy="1852612"/>
            <a:chOff x="1371" y="1126"/>
            <a:chExt cx="1226" cy="1167"/>
          </a:xfrm>
        </p:grpSpPr>
        <p:sp>
          <p:nvSpPr>
            <p:cNvPr id="35849" name="Rectangle 6"/>
            <p:cNvSpPr>
              <a:spLocks noChangeArrowheads="1"/>
            </p:cNvSpPr>
            <p:nvPr/>
          </p:nvSpPr>
          <p:spPr bwMode="auto">
            <a:xfrm>
              <a:off x="1467" y="2064"/>
              <a:ext cx="11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it-IT" sz="1800" b="1">
                  <a:latin typeface="Arial" panose="020B0604020202020204" pitchFamily="34" charset="0"/>
                </a:rPr>
                <a:t>200 g  (2 tazze)</a:t>
              </a:r>
            </a:p>
          </p:txBody>
        </p:sp>
        <p:sp>
          <p:nvSpPr>
            <p:cNvPr id="35850" name="Oval 16"/>
            <p:cNvSpPr>
              <a:spLocks noChangeArrowheads="1"/>
            </p:cNvSpPr>
            <p:nvPr/>
          </p:nvSpPr>
          <p:spPr bwMode="auto">
            <a:xfrm>
              <a:off x="2195" y="1478"/>
              <a:ext cx="192" cy="2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1" name="Oval 17"/>
            <p:cNvSpPr>
              <a:spLocks noChangeArrowheads="1"/>
            </p:cNvSpPr>
            <p:nvPr/>
          </p:nvSpPr>
          <p:spPr bwMode="auto">
            <a:xfrm>
              <a:off x="2187" y="1494"/>
              <a:ext cx="136" cy="17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2" name="Oval 18"/>
            <p:cNvSpPr>
              <a:spLocks noChangeArrowheads="1"/>
            </p:cNvSpPr>
            <p:nvPr/>
          </p:nvSpPr>
          <p:spPr bwMode="auto">
            <a:xfrm>
              <a:off x="1371" y="1182"/>
              <a:ext cx="896" cy="84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3" name="Rectangle 19"/>
            <p:cNvSpPr>
              <a:spLocks noChangeArrowheads="1"/>
            </p:cNvSpPr>
            <p:nvPr/>
          </p:nvSpPr>
          <p:spPr bwMode="auto">
            <a:xfrm>
              <a:off x="1387" y="1126"/>
              <a:ext cx="856" cy="3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35854" name="Oval 20"/>
            <p:cNvSpPr>
              <a:spLocks noChangeArrowheads="1"/>
            </p:cNvSpPr>
            <p:nvPr/>
          </p:nvSpPr>
          <p:spPr bwMode="auto">
            <a:xfrm>
              <a:off x="1395" y="1342"/>
              <a:ext cx="840" cy="192"/>
            </a:xfrm>
            <a:prstGeom prst="ellipse">
              <a:avLst/>
            </a:prstGeom>
            <a:solidFill>
              <a:srgbClr val="FCF30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sp>
        <p:nvSpPr>
          <p:cNvPr id="35848" name="AutoShape 24"/>
          <p:cNvSpPr>
            <a:spLocks noChangeArrowheads="1"/>
          </p:cNvSpPr>
          <p:nvPr/>
        </p:nvSpPr>
        <p:spPr bwMode="auto">
          <a:xfrm>
            <a:off x="2411413" y="2781300"/>
            <a:ext cx="431800" cy="360363"/>
          </a:xfrm>
          <a:prstGeom prst="righ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3810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4325"/>
            <a:ext cx="8142288" cy="66675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Sistemi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eterogenei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decomposizione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un sale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211263"/>
            <a:ext cx="8001000" cy="1570037"/>
          </a:xfrm>
          <a:noFill/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Consideriamo l’equilibrio:</a:t>
            </a:r>
          </a:p>
          <a:p>
            <a:pPr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	</a:t>
            </a:r>
          </a:p>
          <a:p>
            <a:pPr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           CaCO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latin typeface="Arial" panose="020B0604020202020204" pitchFamily="34" charset="0"/>
              </a:rPr>
              <a:t>(s) 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CaO (s)  +  CO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</a:t>
            </a:r>
            <a:r>
              <a:rPr lang="en-US" altLang="it-IT" sz="2000" b="0" smtClean="0">
                <a:latin typeface="Arial" panose="020B0604020202020204" pitchFamily="34" charset="0"/>
              </a:rPr>
              <a:t>(g)</a:t>
            </a:r>
          </a:p>
          <a:p>
            <a:pPr>
              <a:tabLst>
                <a:tab pos="0" algn="l"/>
              </a:tabLst>
            </a:pPr>
            <a:endParaRPr lang="en-US" altLang="it-IT" smtClean="0"/>
          </a:p>
          <a:p>
            <a:pPr>
              <a:tabLst>
                <a:tab pos="0" algn="l"/>
              </a:tabLst>
            </a:pPr>
            <a:endParaRPr lang="en-US" altLang="it-IT" smtClean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90675" y="2924175"/>
          <a:ext cx="20367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4" imgW="1257300" imgH="660400" progId="Equation.3">
                  <p:embed/>
                </p:oleObj>
              </mc:Choice>
              <mc:Fallback>
                <p:oleObj name="Equation" r:id="rId4" imgW="12573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2924175"/>
                        <a:ext cx="20367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692275" y="5445125"/>
          <a:ext cx="22415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6" imgW="1384300" imgH="368300" progId="Equation.3">
                  <p:embed/>
                </p:oleObj>
              </mc:Choice>
              <mc:Fallback>
                <p:oleObj name="Equation" r:id="rId6" imgW="13843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445125"/>
                        <a:ext cx="22415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219200" y="3975100"/>
          <a:ext cx="1687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8" imgW="1041400" imgH="596900" progId="Equation.3">
                  <p:embed/>
                </p:oleObj>
              </mc:Choice>
              <mc:Fallback>
                <p:oleObj name="Equation" r:id="rId8" imgW="10414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75100"/>
                        <a:ext cx="1687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9863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Sistemi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eterogenei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prodotto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solubilità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60463"/>
            <a:ext cx="8001000" cy="3028950"/>
          </a:xfrm>
          <a:noFill/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Consideriamo l’equilibrio relativo a un “sale insolubile”:</a:t>
            </a:r>
          </a:p>
          <a:p>
            <a:pPr>
              <a:tabLst>
                <a:tab pos="0" algn="l"/>
              </a:tabLst>
            </a:pPr>
            <a:endParaRPr lang="en-US" altLang="it-IT" sz="1200" b="0" smtClean="0">
              <a:latin typeface="Arial" panose="020B0604020202020204" pitchFamily="34" charset="0"/>
            </a:endParaRPr>
          </a:p>
          <a:p>
            <a:pPr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     Bi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S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latin typeface="Arial" panose="020B0604020202020204" pitchFamily="34" charset="0"/>
              </a:rPr>
              <a:t>(s) 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2Bi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3+</a:t>
            </a:r>
            <a:r>
              <a:rPr lang="en-US" altLang="it-IT" sz="2000" b="0" smtClean="0">
                <a:latin typeface="Arial" panose="020B0604020202020204" pitchFamily="34" charset="0"/>
              </a:rPr>
              <a:t> (aq)  +  3S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2- </a:t>
            </a:r>
            <a:r>
              <a:rPr lang="en-US" altLang="it-IT" sz="2000" b="0" smtClean="0">
                <a:latin typeface="Arial" panose="020B0604020202020204" pitchFamily="34" charset="0"/>
              </a:rPr>
              <a:t>(aq)</a:t>
            </a:r>
          </a:p>
          <a:p>
            <a:pPr>
              <a:tabLst>
                <a:tab pos="0" algn="l"/>
              </a:tabLst>
            </a:pPr>
            <a:endParaRPr lang="en-US" altLang="it-IT" smtClean="0"/>
          </a:p>
          <a:p>
            <a:pPr>
              <a:tabLst>
                <a:tab pos="0" algn="l"/>
              </a:tabLst>
            </a:pPr>
            <a:endParaRPr lang="en-US" altLang="it-IT" smtClean="0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160463" y="2492375"/>
          <a:ext cx="221773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4" imgW="1231366" imgH="482391" progId="Equation.3">
                  <p:embed/>
                </p:oleObj>
              </mc:Choice>
              <mc:Fallback>
                <p:oleObj name="Equation" r:id="rId4" imgW="1231366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2492375"/>
                        <a:ext cx="2217737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859338" y="4724400"/>
            <a:ext cx="261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“</a:t>
            </a:r>
            <a:r>
              <a:rPr lang="en-US" altLang="it-IT" sz="2000">
                <a:solidFill>
                  <a:srgbClr val="990033"/>
                </a:solidFill>
                <a:latin typeface="Arial" panose="020B0604020202020204" pitchFamily="34" charset="0"/>
              </a:rPr>
              <a:t>prodotto di solubilità</a:t>
            </a:r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”</a:t>
            </a:r>
            <a:endParaRPr lang="it-IT" altLang="it-IT" sz="2000">
              <a:solidFill>
                <a:srgbClr val="280049"/>
              </a:solidFill>
              <a:latin typeface="Arial" panose="020B0604020202020204" pitchFamily="34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258888" y="6165850"/>
            <a:ext cx="4856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2000">
                <a:solidFill>
                  <a:srgbClr val="990033"/>
                </a:solidFill>
                <a:latin typeface="Arial" panose="020B0604020202020204" pitchFamily="34" charset="0"/>
              </a:rPr>
              <a:t>in che relazione è la solubilità con il p.s. ?</a:t>
            </a:r>
            <a:endParaRPr lang="it-IT" altLang="it-IT" sz="200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958850" y="3860800"/>
          <a:ext cx="352266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6" imgW="1955800" imgH="723900" progId="Equation.3">
                  <p:embed/>
                </p:oleObj>
              </mc:Choice>
              <mc:Fallback>
                <p:oleObj name="Equation" r:id="rId6" imgW="19558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3860800"/>
                        <a:ext cx="3522663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148263" y="2276475"/>
          <a:ext cx="2516187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8" imgW="1397000" imgH="685800" progId="Equation.3">
                  <p:embed/>
                </p:oleObj>
              </mc:Choice>
              <mc:Fallback>
                <p:oleObj name="Equation" r:id="rId8" imgW="139700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76475"/>
                        <a:ext cx="2516187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2771775" y="544512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2000">
                <a:latin typeface="Arial" panose="020B0604020202020204" pitchFamily="34" charset="0"/>
              </a:rPr>
              <a:t>= 1.6</a:t>
            </a:r>
            <a:r>
              <a:rPr lang="en-US" altLang="it-IT" sz="2000">
                <a:latin typeface="Times" panose="02020603050405020304" pitchFamily="18" charset="0"/>
              </a:rPr>
              <a:t>·</a:t>
            </a:r>
            <a:r>
              <a:rPr lang="it-IT" altLang="it-IT" sz="2000">
                <a:latin typeface="Arial" panose="020B0604020202020204" pitchFamily="34" charset="0"/>
              </a:rPr>
              <a:t>10</a:t>
            </a:r>
            <a:r>
              <a:rPr lang="it-IT" altLang="it-IT" sz="2000" baseline="30000">
                <a:latin typeface="Arial" panose="020B0604020202020204" pitchFamily="34" charset="0"/>
              </a:rPr>
              <a:t>-72  </a:t>
            </a:r>
            <a:r>
              <a:rPr lang="it-IT" altLang="it-IT" sz="2000"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9863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" charset="0"/>
              </a:rPr>
              <a:t>Solubilità e prodotto di solubilità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60463"/>
            <a:ext cx="8001000" cy="2124075"/>
          </a:xfrm>
          <a:noFill/>
        </p:spPr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en-US" altLang="it-IT" sz="1800" b="0" smtClean="0">
                <a:latin typeface="Arial" panose="020B0604020202020204" pitchFamily="34" charset="0"/>
              </a:rPr>
              <a:t>Supponiamo di avere 1L di soluzione, a contatto con il sale: la </a:t>
            </a:r>
            <a:r>
              <a:rPr lang="en-US" altLang="it-IT" sz="1800" b="0" smtClean="0">
                <a:solidFill>
                  <a:srgbClr val="990033"/>
                </a:solidFill>
                <a:latin typeface="Arial" panose="020B0604020202020204" pitchFamily="34" charset="0"/>
              </a:rPr>
              <a:t>solubilità </a:t>
            </a:r>
            <a:r>
              <a:rPr lang="en-US" altLang="it-IT" sz="1800" b="0" i="1" smtClean="0">
                <a:solidFill>
                  <a:srgbClr val="990033"/>
                </a:solidFill>
                <a:latin typeface="Arial" panose="020B0604020202020204" pitchFamily="34" charset="0"/>
              </a:rPr>
              <a:t>s</a:t>
            </a:r>
            <a:r>
              <a:rPr lang="en-US" altLang="it-IT" sz="1800" b="0" smtClean="0">
                <a:latin typeface="Arial" panose="020B0604020202020204" pitchFamily="34" charset="0"/>
              </a:rPr>
              <a:t> del sale è pari al numero di unità stechiometriche di sale che passano in soluzione. </a:t>
            </a:r>
          </a:p>
          <a:p>
            <a:pPr marL="0" indent="0">
              <a:tabLst>
                <a:tab pos="0" algn="l"/>
              </a:tabLst>
            </a:pPr>
            <a:r>
              <a:rPr lang="en-US" altLang="it-IT" sz="1800" b="0" smtClean="0">
                <a:latin typeface="Arial" panose="020B0604020202020204" pitchFamily="34" charset="0"/>
              </a:rPr>
              <a:t>Ma considerando l’equazione bilanciata, all’equilibrio si avrà:</a:t>
            </a:r>
          </a:p>
          <a:p>
            <a:pPr marL="0" indent="0"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tabLst>
                <a:tab pos="0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  Bi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S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latin typeface="Arial" panose="020B0604020202020204" pitchFamily="34" charset="0"/>
              </a:rPr>
              <a:t>(s) 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2Bi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3+</a:t>
            </a:r>
            <a:r>
              <a:rPr lang="en-US" altLang="it-IT" sz="2000" b="0" smtClean="0">
                <a:latin typeface="Arial" panose="020B0604020202020204" pitchFamily="34" charset="0"/>
              </a:rPr>
              <a:t> (aq)  +  3S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2- </a:t>
            </a:r>
            <a:r>
              <a:rPr lang="en-US" altLang="it-IT" sz="2000" b="0" smtClean="0">
                <a:latin typeface="Arial" panose="020B0604020202020204" pitchFamily="34" charset="0"/>
              </a:rPr>
              <a:t>(aq)</a:t>
            </a:r>
            <a:endParaRPr lang="en-US" altLang="it-IT" smtClean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66738" y="4076700"/>
          <a:ext cx="43418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4" imgW="2806700" imgH="292100" progId="Equation.3">
                  <p:embed/>
                </p:oleObj>
              </mc:Choice>
              <mc:Fallback>
                <p:oleObj name="Equation" r:id="rId4" imgW="28067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076700"/>
                        <a:ext cx="43418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124075" y="306863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>
                <a:solidFill>
                  <a:srgbClr val="990033"/>
                </a:solidFill>
                <a:latin typeface="Arial" panose="020B0604020202020204" pitchFamily="34" charset="0"/>
              </a:rPr>
              <a:t>2s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563938" y="3068638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>
                <a:solidFill>
                  <a:srgbClr val="990033"/>
                </a:solidFill>
                <a:latin typeface="Arial" panose="020B0604020202020204" pitchFamily="34" charset="0"/>
              </a:rPr>
              <a:t>3s                 concentrazione degli ioni all’equilibrio</a:t>
            </a:r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768350" y="5013325"/>
          <a:ext cx="1689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6" imgW="1091726" imgH="698197" progId="Equation.3">
                  <p:embed/>
                </p:oleObj>
              </mc:Choice>
              <mc:Fallback>
                <p:oleObj name="Equation" r:id="rId6" imgW="1091726" imgH="69819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5013325"/>
                        <a:ext cx="16891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555875" y="5661025"/>
            <a:ext cx="390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>
                <a:latin typeface="Arial" panose="020B0604020202020204" pitchFamily="34" charset="0"/>
              </a:rPr>
              <a:t>= (1.6</a:t>
            </a:r>
            <a:r>
              <a:rPr lang="en-US" altLang="it-IT" sz="1800">
                <a:latin typeface="Arial" panose="020B0604020202020204" pitchFamily="34" charset="0"/>
              </a:rPr>
              <a:t>·</a:t>
            </a:r>
            <a:r>
              <a:rPr lang="it-IT" altLang="it-IT" sz="1800">
                <a:latin typeface="Arial" panose="020B0604020202020204" pitchFamily="34" charset="0"/>
              </a:rPr>
              <a:t>10</a:t>
            </a:r>
            <a:r>
              <a:rPr lang="it-IT" altLang="it-IT" sz="1800" baseline="30000">
                <a:latin typeface="Arial" panose="020B0604020202020204" pitchFamily="34" charset="0"/>
              </a:rPr>
              <a:t>-72</a:t>
            </a:r>
            <a:r>
              <a:rPr lang="it-IT" altLang="it-IT" sz="600" baseline="30000">
                <a:latin typeface="Arial" panose="020B0604020202020204" pitchFamily="34" charset="0"/>
              </a:rPr>
              <a:t>  </a:t>
            </a:r>
            <a:r>
              <a:rPr lang="it-IT" altLang="it-IT" sz="1800">
                <a:latin typeface="Arial" panose="020B0604020202020204" pitchFamily="34" charset="0"/>
              </a:rPr>
              <a:t>/</a:t>
            </a:r>
            <a:r>
              <a:rPr lang="it-IT" altLang="it-IT" sz="600">
                <a:latin typeface="Arial" panose="020B0604020202020204" pitchFamily="34" charset="0"/>
              </a:rPr>
              <a:t> </a:t>
            </a:r>
            <a:r>
              <a:rPr lang="it-IT" altLang="it-IT" sz="1800">
                <a:latin typeface="Arial" panose="020B0604020202020204" pitchFamily="34" charset="0"/>
              </a:rPr>
              <a:t>108)</a:t>
            </a:r>
            <a:r>
              <a:rPr lang="it-IT" altLang="it-IT" sz="1800" baseline="30000">
                <a:latin typeface="Arial" panose="020B0604020202020204" pitchFamily="34" charset="0"/>
              </a:rPr>
              <a:t>1/5</a:t>
            </a:r>
            <a:r>
              <a:rPr lang="it-IT" altLang="it-IT" sz="1800">
                <a:latin typeface="Arial" panose="020B0604020202020204" pitchFamily="34" charset="0"/>
              </a:rPr>
              <a:t> = </a:t>
            </a:r>
            <a:r>
              <a:rPr lang="it-IT" altLang="it-IT" sz="1800">
                <a:solidFill>
                  <a:srgbClr val="990033"/>
                </a:solidFill>
                <a:latin typeface="Arial" panose="020B0604020202020204" pitchFamily="34" charset="0"/>
              </a:rPr>
              <a:t>1.7</a:t>
            </a:r>
            <a:r>
              <a:rPr lang="en-US" altLang="it-IT" sz="1800">
                <a:solidFill>
                  <a:srgbClr val="990033"/>
                </a:solidFill>
                <a:latin typeface="Arial" panose="020B0604020202020204" pitchFamily="34" charset="0"/>
              </a:rPr>
              <a:t>·</a:t>
            </a:r>
            <a:r>
              <a:rPr lang="it-IT" altLang="it-IT" sz="1800">
                <a:solidFill>
                  <a:srgbClr val="990033"/>
                </a:solidFill>
                <a:latin typeface="Arial" panose="020B0604020202020204" pitchFamily="34" charset="0"/>
              </a:rPr>
              <a:t>10</a:t>
            </a:r>
            <a:r>
              <a:rPr lang="it-IT" altLang="it-IT" sz="1800" baseline="30000">
                <a:solidFill>
                  <a:srgbClr val="990033"/>
                </a:solidFill>
                <a:latin typeface="Arial" panose="020B0604020202020204" pitchFamily="34" charset="0"/>
              </a:rPr>
              <a:t>-15</a:t>
            </a:r>
            <a:r>
              <a:rPr lang="it-IT" altLang="it-IT" sz="1800">
                <a:solidFill>
                  <a:srgbClr val="990033"/>
                </a:solidFill>
                <a:latin typeface="Arial" panose="020B0604020202020204" pitchFamily="34" charset="0"/>
              </a:rPr>
              <a:t> mol/L</a:t>
            </a:r>
            <a:r>
              <a:rPr lang="it-IT" altLang="it-IT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/>
      <p:bldP spid="72712" grpId="0"/>
      <p:bldP spid="727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Relazione generale tra </a:t>
            </a:r>
            <a:r>
              <a:rPr lang="it-IT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</a:t>
            </a:r>
            <a:r>
              <a:rPr lang="it-IT" sz="2800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ps</a:t>
            </a:r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e solubilità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4681538" cy="695325"/>
          </a:xfrm>
        </p:spPr>
        <p:txBody>
          <a:bodyPr/>
          <a:lstStyle/>
          <a:p>
            <a:r>
              <a:rPr lang="en-US" altLang="it-IT" sz="2000" b="0" smtClean="0">
                <a:latin typeface="Arial" panose="020B0604020202020204" pitchFamily="34" charset="0"/>
              </a:rPr>
              <a:t>M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x</a:t>
            </a:r>
            <a:r>
              <a:rPr lang="en-US" altLang="it-IT" sz="2000" b="0" smtClean="0">
                <a:latin typeface="Arial" panose="020B0604020202020204" pitchFamily="34" charset="0"/>
              </a:rPr>
              <a:t>N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y</a:t>
            </a:r>
            <a:r>
              <a:rPr lang="en-US" altLang="it-IT" sz="2000" b="0" smtClean="0">
                <a:latin typeface="Arial" panose="020B0604020202020204" pitchFamily="34" charset="0"/>
              </a:rPr>
              <a:t>(s)  </a:t>
            </a:r>
            <a:r>
              <a:rPr lang="en-US" altLang="it-IT" sz="2000" b="0" smtClean="0">
                <a:latin typeface="Wingdings 3" panose="05040102010807070707" pitchFamily="18" charset="2"/>
              </a:rPr>
              <a:t></a:t>
            </a:r>
            <a:r>
              <a:rPr lang="en-US" altLang="it-IT" sz="2000" b="0" smtClean="0">
                <a:latin typeface="Arial" panose="020B0604020202020204" pitchFamily="34" charset="0"/>
              </a:rPr>
              <a:t>  x M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y+</a:t>
            </a:r>
            <a:r>
              <a:rPr lang="en-US" altLang="it-IT" sz="2000" b="0" smtClean="0">
                <a:latin typeface="Arial" panose="020B0604020202020204" pitchFamily="34" charset="0"/>
              </a:rPr>
              <a:t> (aq)  +  y A</a:t>
            </a:r>
            <a:r>
              <a:rPr lang="en-US" altLang="it-IT" sz="2000" b="0" baseline="30000" smtClean="0">
                <a:latin typeface="Arial" panose="020B0604020202020204" pitchFamily="34" charset="0"/>
              </a:rPr>
              <a:t>x- </a:t>
            </a:r>
            <a:r>
              <a:rPr lang="en-US" altLang="it-IT" sz="2000" b="0" smtClean="0">
                <a:latin typeface="Arial" panose="020B0604020202020204" pitchFamily="34" charset="0"/>
              </a:rPr>
              <a:t>(aq)</a:t>
            </a:r>
            <a:endParaRPr lang="it-IT" altLang="it-IT" smtClean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627313" y="4005263"/>
          <a:ext cx="23034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1028254" imgH="482391" progId="Equation.3">
                  <p:embed/>
                </p:oleObj>
              </mc:Choice>
              <mc:Fallback>
                <p:oleObj name="Equation" r:id="rId3" imgW="1028254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005263"/>
                        <a:ext cx="2303462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3" y="525463"/>
            <a:ext cx="6934200" cy="74295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Riassunto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costanti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equilibrio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11188" y="1773238"/>
            <a:ext cx="8137525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0000"/>
              </a:spcBef>
              <a:buFontTx/>
              <a:buChar char="•"/>
            </a:pPr>
            <a:r>
              <a:rPr lang="en-US" altLang="it-IT" sz="2000">
                <a:latin typeface="Arial" panose="020B0604020202020204" pitchFamily="34" charset="0"/>
              </a:rPr>
              <a:t>Le costanti di equilibrio sono adimensionali.</a:t>
            </a:r>
          </a:p>
          <a:p>
            <a:pPr>
              <a:spcBef>
                <a:spcPct val="60000"/>
              </a:spcBef>
              <a:buFontTx/>
              <a:buChar char="•"/>
            </a:pPr>
            <a:r>
              <a:rPr lang="en-US" altLang="it-IT" sz="2000">
                <a:latin typeface="Arial" panose="020B0604020202020204" pitchFamily="34" charset="0"/>
              </a:rPr>
              <a:t>La costante di equilibrio per una reazione inversa è data dal reciproco di quella per la reazione diretta.</a:t>
            </a:r>
          </a:p>
          <a:p>
            <a:pPr>
              <a:spcBef>
                <a:spcPct val="60000"/>
              </a:spcBef>
              <a:buFontTx/>
              <a:buChar char="•"/>
            </a:pPr>
            <a:r>
              <a:rPr lang="en-US" altLang="it-IT" sz="2000">
                <a:latin typeface="Arial" panose="020B0604020202020204" pitchFamily="34" charset="0"/>
              </a:rPr>
              <a:t>Quando un’equazione bilanciata è moltiplicata per un fattore </a:t>
            </a:r>
            <a:r>
              <a:rPr lang="en-US" altLang="it-IT" sz="2000" i="1">
                <a:latin typeface="Arial" panose="020B0604020202020204" pitchFamily="34" charset="0"/>
              </a:rPr>
              <a:t>n</a:t>
            </a:r>
            <a:r>
              <a:rPr lang="en-US" altLang="it-IT" sz="2000">
                <a:latin typeface="Arial" panose="020B0604020202020204" pitchFamily="34" charset="0"/>
              </a:rPr>
              <a:t>, l’espressione dell’equilibrio per la nuova equazione è data da quella originale, elevata alla n-esima potenza: </a:t>
            </a:r>
            <a:r>
              <a:rPr lang="en-US" altLang="it-IT" sz="2000" i="1">
                <a:latin typeface="Arial" panose="020B0604020202020204" pitchFamily="34" charset="0"/>
              </a:rPr>
              <a:t>K</a:t>
            </a:r>
            <a:r>
              <a:rPr lang="en-US" altLang="it-IT" sz="1200" baseline="-25000">
                <a:latin typeface="Arial" panose="020B0604020202020204" pitchFamily="34" charset="0"/>
              </a:rPr>
              <a:t>2</a:t>
            </a:r>
            <a:r>
              <a:rPr lang="en-US" altLang="it-IT" sz="2000">
                <a:latin typeface="Arial" panose="020B0604020202020204" pitchFamily="34" charset="0"/>
              </a:rPr>
              <a:t> = (</a:t>
            </a:r>
            <a:r>
              <a:rPr lang="en-US" altLang="it-IT" sz="2000" i="1">
                <a:latin typeface="Arial" panose="020B0604020202020204" pitchFamily="34" charset="0"/>
              </a:rPr>
              <a:t>K</a:t>
            </a:r>
            <a:r>
              <a:rPr lang="en-US" altLang="it-IT" sz="1400" baseline="-25000">
                <a:latin typeface="Arial" panose="020B0604020202020204" pitchFamily="34" charset="0"/>
              </a:rPr>
              <a:t>1</a:t>
            </a:r>
            <a:r>
              <a:rPr lang="en-US" altLang="it-IT" sz="2000">
                <a:latin typeface="Arial" panose="020B0604020202020204" pitchFamily="34" charset="0"/>
              </a:rPr>
              <a:t>)</a:t>
            </a:r>
            <a:r>
              <a:rPr lang="en-US" altLang="it-IT" sz="2000" i="1" baseline="30000">
                <a:latin typeface="Arial" panose="020B0604020202020204" pitchFamily="34" charset="0"/>
              </a:rPr>
              <a:t>n</a:t>
            </a:r>
          </a:p>
          <a:p>
            <a:pPr>
              <a:spcBef>
                <a:spcPct val="60000"/>
              </a:spcBef>
              <a:buFontTx/>
              <a:buChar char="•"/>
            </a:pPr>
            <a:r>
              <a:rPr lang="en-US" altLang="it-IT" sz="2000">
                <a:latin typeface="Arial" panose="020B0604020202020204" pitchFamily="34" charset="0"/>
              </a:rPr>
              <a:t>La costante di equilibrio espressa in funzione delle concentrazioni, </a:t>
            </a:r>
            <a:r>
              <a:rPr lang="en-US" altLang="it-IT" sz="2000" i="1">
                <a:latin typeface="Arial" panose="020B0604020202020204" pitchFamily="34" charset="0"/>
              </a:rPr>
              <a:t>K</a:t>
            </a:r>
            <a:r>
              <a:rPr lang="en-US" altLang="it-IT" sz="1600" baseline="-25000">
                <a:latin typeface="Arial" panose="020B0604020202020204" pitchFamily="34" charset="0"/>
              </a:rPr>
              <a:t>c</a:t>
            </a:r>
            <a:r>
              <a:rPr lang="en-US" altLang="it-IT" sz="1600">
                <a:latin typeface="Arial" panose="020B0604020202020204" pitchFamily="34" charset="0"/>
              </a:rPr>
              <a:t> </a:t>
            </a:r>
            <a:r>
              <a:rPr lang="en-US" altLang="it-IT" sz="2000">
                <a:latin typeface="Arial" panose="020B0604020202020204" pitchFamily="34" charset="0"/>
              </a:rPr>
              <a:t>, differisce da quella espressa in funzione delle pressioni, </a:t>
            </a:r>
            <a:r>
              <a:rPr lang="en-US" altLang="it-IT" sz="2000" i="1">
                <a:latin typeface="Arial" panose="020B0604020202020204" pitchFamily="34" charset="0"/>
              </a:rPr>
              <a:t>K</a:t>
            </a:r>
            <a:r>
              <a:rPr lang="en-US" altLang="it-IT" sz="1600" baseline="-25000">
                <a:latin typeface="Arial" panose="020B0604020202020204" pitchFamily="34" charset="0"/>
              </a:rPr>
              <a:t>p</a:t>
            </a:r>
            <a:r>
              <a:rPr lang="en-US" altLang="it-IT" sz="2000">
                <a:latin typeface="Arial" panose="020B0604020202020204" pitchFamily="34" charset="0"/>
              </a:rPr>
              <a:t>, di un fattore che dipende dalla variazione del numero di moli di gas che si verifica nel corso della reazione. </a:t>
            </a:r>
            <a:endParaRPr lang="en-US" altLang="it-IT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1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1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1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435975" cy="53340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Sintesi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NH</a:t>
            </a:r>
            <a:r>
              <a:rPr lang="en-US" sz="3200" baseline="-25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3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una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reazione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reversibile</a:t>
            </a:r>
            <a:endParaRPr lang="en-US" sz="3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5625" y="1628775"/>
            <a:ext cx="8569325" cy="121920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it-IT" sz="2000" b="0" dirty="0" smtClean="0">
                <a:latin typeface="Arial" panose="020B0604020202020204" pitchFamily="34" charset="0"/>
              </a:rPr>
              <a:t>N</a:t>
            </a:r>
            <a:r>
              <a:rPr lang="en-US" altLang="it-IT" sz="2000" b="0" baseline="-25000" dirty="0" smtClean="0">
                <a:latin typeface="Arial" panose="020B0604020202020204" pitchFamily="34" charset="0"/>
              </a:rPr>
              <a:t>2 (g) </a:t>
            </a:r>
            <a:r>
              <a:rPr lang="en-US" altLang="it-IT" sz="2000" b="0" dirty="0" smtClean="0">
                <a:latin typeface="Arial" panose="020B0604020202020204" pitchFamily="34" charset="0"/>
              </a:rPr>
              <a:t>+  3H</a:t>
            </a:r>
            <a:r>
              <a:rPr lang="en-US" altLang="it-IT" sz="2000" b="0" baseline="-25000" dirty="0" smtClean="0">
                <a:latin typeface="Arial" panose="020B0604020202020204" pitchFamily="34" charset="0"/>
              </a:rPr>
              <a:t>2  (g)</a:t>
            </a:r>
            <a:r>
              <a:rPr lang="en-US" altLang="it-IT" sz="2000" b="0" dirty="0" smtClean="0">
                <a:latin typeface="Wingdings 3" panose="05040102010807070707" pitchFamily="18" charset="2"/>
              </a:rPr>
              <a:t>  </a:t>
            </a:r>
            <a:r>
              <a:rPr lang="en-US" altLang="it-IT" sz="2000" b="0" dirty="0" smtClean="0">
                <a:latin typeface="Arial" panose="020B0604020202020204" pitchFamily="34" charset="0"/>
              </a:rPr>
              <a:t>2NH</a:t>
            </a:r>
            <a:r>
              <a:rPr lang="en-US" altLang="it-IT" sz="2000" b="0" baseline="-25000" dirty="0" smtClean="0">
                <a:latin typeface="Arial" panose="020B0604020202020204" pitchFamily="34" charset="0"/>
              </a:rPr>
              <a:t>3 (g)</a:t>
            </a:r>
            <a:r>
              <a:rPr lang="en-US" altLang="it-IT" sz="1800" b="0" dirty="0" smtClean="0">
                <a:latin typeface="Arial" panose="020B0604020202020204" pitchFamily="34" charset="0"/>
              </a:rPr>
              <a:t>               </a:t>
            </a:r>
            <a:r>
              <a:rPr lang="el-GR" altLang="it-IT" sz="1800" b="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it-IT" altLang="it-IT" sz="1800" b="0" i="1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altLang="it-IT" sz="1800" b="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it-IT" altLang="it-IT" sz="1800" b="0" baseline="-2500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298K</a:t>
            </a:r>
            <a:r>
              <a:rPr lang="it-IT" altLang="it-IT" sz="1800" b="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−92.4 kJ·mol</a:t>
            </a:r>
            <a:r>
              <a:rPr lang="it-IT" altLang="it-IT" sz="1800" b="0" baseline="3000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r>
              <a:rPr lang="en-US" altLang="it-IT" sz="1800" b="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lnSpc>
                <a:spcPct val="80000"/>
              </a:lnSpc>
            </a:pPr>
            <a:r>
              <a:rPr lang="en-US" altLang="it-IT" sz="1800" b="0" dirty="0" smtClean="0">
                <a:solidFill>
                  <a:srgbClr val="5B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lnSpc>
                <a:spcPct val="80000"/>
              </a:lnSpc>
            </a:pPr>
            <a:endParaRPr lang="en-US" altLang="it-IT" sz="1800" b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endParaRPr lang="en-US" altLang="it-IT" sz="1800" b="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endParaRPr lang="en-US" altLang="it-IT" sz="1800" b="0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La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reazione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non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va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a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completezza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: NH</a:t>
            </a:r>
            <a:r>
              <a:rPr lang="en-US" altLang="it-IT" sz="1800" b="0" baseline="-25000" dirty="0" smtClean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può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riformare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i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reagenti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N</a:t>
            </a:r>
            <a:r>
              <a:rPr lang="en-US" altLang="it-IT" sz="1800" b="0" baseline="-25000" dirty="0" smtClean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e H</a:t>
            </a:r>
            <a:r>
              <a:rPr lang="en-US" altLang="it-IT" sz="1800" b="0" baseline="-25000" dirty="0" smtClean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</a:pP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la </a:t>
            </a:r>
            <a:r>
              <a:rPr lang="en-US" altLang="it-IT" sz="1800" b="0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resa</a:t>
            </a:r>
            <a:r>
              <a:rPr lang="en-US" altLang="it-IT" sz="1800" b="0" dirty="0" smtClean="0">
                <a:solidFill>
                  <a:srgbClr val="0070C0"/>
                </a:solidFill>
                <a:latin typeface="Arial" panose="020B0604020202020204" pitchFamily="34" charset="0"/>
              </a:rPr>
              <a:t> è &lt; 100 %.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927475" y="3860800"/>
            <a:ext cx="1838325" cy="2087563"/>
            <a:chOff x="2746" y="2001"/>
            <a:chExt cx="1158" cy="1315"/>
          </a:xfrm>
        </p:grpSpPr>
        <p:pic>
          <p:nvPicPr>
            <p:cNvPr id="16404" name="Picture 5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40" t="2890" r="17484" b="16287"/>
            <a:stretch>
              <a:fillRect/>
            </a:stretch>
          </p:blipFill>
          <p:spPr bwMode="auto">
            <a:xfrm>
              <a:off x="2746" y="2001"/>
              <a:ext cx="1089" cy="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5" name="Rectangle 35"/>
            <p:cNvSpPr>
              <a:spLocks noChangeArrowheads="1"/>
            </p:cNvSpPr>
            <p:nvPr/>
          </p:nvSpPr>
          <p:spPr bwMode="auto">
            <a:xfrm>
              <a:off x="2837" y="2046"/>
              <a:ext cx="1067" cy="2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     Equilibrio     </a:t>
              </a:r>
              <a:endParaRPr lang="it-IT" altLang="it-IT" sz="16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5797550" y="5626100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[N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eq</a:t>
            </a:r>
            <a:endParaRPr lang="it-IT" altLang="it-IT" sz="1800" b="1" baseline="-25000">
              <a:solidFill>
                <a:srgbClr val="99003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5799138" y="49403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[H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eq</a:t>
            </a:r>
            <a:endParaRPr lang="it-IT" altLang="it-IT" sz="1800" b="1" baseline="-25000">
              <a:solidFill>
                <a:srgbClr val="99003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5795963" y="5265738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[NH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it-IT" sz="18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</a:t>
            </a:r>
            <a:r>
              <a:rPr lang="en-US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eq</a:t>
            </a:r>
            <a:endParaRPr lang="it-IT" altLang="it-IT" sz="1800" b="1" baseline="-25000">
              <a:solidFill>
                <a:srgbClr val="99003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92" name="Line 49"/>
          <p:cNvSpPr>
            <a:spLocks noChangeShapeType="1"/>
          </p:cNvSpPr>
          <p:nvPr/>
        </p:nvSpPr>
        <p:spPr bwMode="auto">
          <a:xfrm>
            <a:off x="2540000" y="1700213"/>
            <a:ext cx="287338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93" name="Line 50"/>
          <p:cNvSpPr>
            <a:spLocks noChangeShapeType="1"/>
          </p:cNvSpPr>
          <p:nvPr/>
        </p:nvSpPr>
        <p:spPr bwMode="auto">
          <a:xfrm flipH="1">
            <a:off x="2540000" y="1844675"/>
            <a:ext cx="287338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229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t="2827" r="58995" b="16350"/>
          <a:stretch>
            <a:fillRect/>
          </a:stretch>
        </p:blipFill>
        <p:spPr bwMode="auto">
          <a:xfrm>
            <a:off x="2846388" y="3860800"/>
            <a:ext cx="12255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468313" y="3860800"/>
            <a:ext cx="5259387" cy="2628900"/>
            <a:chOff x="567" y="2001"/>
            <a:chExt cx="3313" cy="1656"/>
          </a:xfrm>
        </p:grpSpPr>
        <p:sp>
          <p:nvSpPr>
            <p:cNvPr id="16399" name="Rectangle 33"/>
            <p:cNvSpPr>
              <a:spLocks noChangeArrowheads="1"/>
            </p:cNvSpPr>
            <p:nvPr/>
          </p:nvSpPr>
          <p:spPr bwMode="auto">
            <a:xfrm>
              <a:off x="2746" y="3407"/>
              <a:ext cx="641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Tempo</a:t>
              </a:r>
              <a:endParaRPr lang="it-IT" altLang="it-IT" sz="20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0" name="Rectangle 34"/>
            <p:cNvSpPr>
              <a:spLocks noChangeArrowheads="1"/>
            </p:cNvSpPr>
            <p:nvPr/>
          </p:nvSpPr>
          <p:spPr bwMode="auto">
            <a:xfrm>
              <a:off x="567" y="2364"/>
              <a:ext cx="1317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Concentrazione</a:t>
              </a:r>
              <a:endParaRPr lang="it-IT" altLang="it-IT" sz="20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1" name="Rectangle 42"/>
            <p:cNvSpPr>
              <a:spLocks noChangeArrowheads="1"/>
            </p:cNvSpPr>
            <p:nvPr/>
          </p:nvSpPr>
          <p:spPr bwMode="auto">
            <a:xfrm>
              <a:off x="1659" y="2832"/>
              <a:ext cx="4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800" b="1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[N</a:t>
              </a:r>
              <a:r>
                <a:rPr lang="en-US" altLang="it-IT" sz="1800" b="1" baseline="-25000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altLang="it-IT" sz="1800" b="1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]</a:t>
              </a:r>
              <a:r>
                <a:rPr lang="en-US" altLang="it-IT" sz="1800" b="1" baseline="-25000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0</a:t>
              </a:r>
              <a:endParaRPr lang="it-IT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02" name="Rectangle 43"/>
            <p:cNvSpPr>
              <a:spLocks noChangeArrowheads="1"/>
            </p:cNvSpPr>
            <p:nvPr/>
          </p:nvSpPr>
          <p:spPr bwMode="auto">
            <a:xfrm>
              <a:off x="1659" y="2091"/>
              <a:ext cx="4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it-IT" sz="1800" b="1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[H</a:t>
              </a:r>
              <a:r>
                <a:rPr lang="en-US" altLang="it-IT" sz="1800" b="1" baseline="-25000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altLang="it-IT" sz="1800" b="1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]</a:t>
              </a:r>
              <a:r>
                <a:rPr lang="en-US" altLang="it-IT" sz="1800" b="1" baseline="-25000">
                  <a:solidFill>
                    <a:srgbClr val="990033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0</a:t>
              </a:r>
              <a:endParaRPr lang="it-IT" altLang="it-IT" sz="1800" b="1" baseline="-25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03" name="Rectangle 56"/>
            <p:cNvSpPr>
              <a:spLocks noChangeArrowheads="1"/>
            </p:cNvSpPr>
            <p:nvPr/>
          </p:nvSpPr>
          <p:spPr bwMode="auto">
            <a:xfrm>
              <a:off x="2065" y="2001"/>
              <a:ext cx="1815" cy="1315"/>
            </a:xfrm>
            <a:prstGeom prst="rect">
              <a:avLst/>
            </a:prstGeom>
            <a:noFill/>
            <a:ln w="31750">
              <a:solidFill>
                <a:srgbClr val="33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sp>
        <p:nvSpPr>
          <p:cNvPr id="12350" name="AutoShape 62"/>
          <p:cNvSpPr>
            <a:spLocks/>
          </p:cNvSpPr>
          <p:nvPr/>
        </p:nvSpPr>
        <p:spPr bwMode="auto">
          <a:xfrm>
            <a:off x="6659563" y="4976813"/>
            <a:ext cx="217487" cy="1008062"/>
          </a:xfrm>
          <a:prstGeom prst="rightBrace">
            <a:avLst>
              <a:gd name="adj1" fmla="val 38625"/>
              <a:gd name="adj2" fmla="val 50000"/>
            </a:avLst>
          </a:prstGeom>
          <a:noFill/>
          <a:ln w="31750">
            <a:solidFill>
              <a:srgbClr val="2C05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7019925" y="51212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>
                <a:solidFill>
                  <a:srgbClr val="0000CC"/>
                </a:solidFill>
                <a:latin typeface="Arial" panose="020B0604020202020204" pitchFamily="34" charset="0"/>
              </a:rPr>
              <a:t>Conce</a:t>
            </a:r>
            <a:r>
              <a:rPr lang="en-US" altLang="it-IT" sz="1800">
                <a:solidFill>
                  <a:srgbClr val="0070C0"/>
                </a:solidFill>
                <a:latin typeface="Arial" panose="020B0604020202020204" pitchFamily="34" charset="0"/>
              </a:rPr>
              <a:t>ntra</a:t>
            </a:r>
            <a:r>
              <a:rPr lang="en-US" altLang="it-IT" sz="1800">
                <a:solidFill>
                  <a:srgbClr val="0000CC"/>
                </a:solidFill>
                <a:latin typeface="Arial" panose="020B0604020202020204" pitchFamily="34" charset="0"/>
              </a:rPr>
              <a:t>zioni di equilibrio</a:t>
            </a:r>
            <a:endParaRPr lang="it-IT" altLang="it-IT" sz="18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76825" y="2205038"/>
            <a:ext cx="3865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rgbClr val="280049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defRPr sz="2800" b="1">
                <a:solidFill>
                  <a:srgbClr val="081D58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2000" b="0">
                <a:solidFill>
                  <a:srgbClr val="790015"/>
                </a:solidFill>
                <a:latin typeface="Arial" panose="020B0604020202020204" pitchFamily="34" charset="0"/>
              </a:rPr>
              <a:t>Fritz Haber: premio Nobel 1918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4" grpId="0"/>
      <p:bldP spid="12335" grpId="0"/>
      <p:bldP spid="12336" grpId="0"/>
      <p:bldP spid="12350" grpId="0" animBg="1"/>
      <p:bldP spid="12352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69863"/>
            <a:ext cx="7772400" cy="66675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Esercizio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2850"/>
            <a:ext cx="8534400" cy="264795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smtClean="0">
                <a:latin typeface="Arial" panose="020B0604020202020204" pitchFamily="34" charset="0"/>
              </a:rPr>
              <a:t>Scrivere le espressioni per </a:t>
            </a:r>
            <a:r>
              <a:rPr lang="en-US" altLang="it-IT" sz="2000" i="1" smtClean="0">
                <a:latin typeface="Arial" panose="020B0604020202020204" pitchFamily="34" charset="0"/>
              </a:rPr>
              <a:t>K</a:t>
            </a:r>
            <a:r>
              <a:rPr lang="en-US" altLang="it-IT" sz="2000" baseline="-25000" smtClean="0">
                <a:latin typeface="Arial" panose="020B0604020202020204" pitchFamily="34" charset="0"/>
              </a:rPr>
              <a:t>c</a:t>
            </a:r>
            <a:r>
              <a:rPr lang="en-US" altLang="it-IT" sz="2000" smtClean="0">
                <a:latin typeface="Arial" panose="020B0604020202020204" pitchFamily="34" charset="0"/>
              </a:rPr>
              <a:t> e </a:t>
            </a:r>
            <a:r>
              <a:rPr lang="en-US" altLang="it-IT" sz="2000" i="1" smtClean="0">
                <a:latin typeface="Arial" panose="020B0604020202020204" pitchFamily="34" charset="0"/>
              </a:rPr>
              <a:t>K</a:t>
            </a:r>
            <a:r>
              <a:rPr lang="en-US" altLang="it-IT" sz="2000" baseline="-25000" smtClean="0">
                <a:latin typeface="Arial" panose="020B0604020202020204" pitchFamily="34" charset="0"/>
              </a:rPr>
              <a:t>p</a:t>
            </a:r>
            <a:r>
              <a:rPr lang="en-US" altLang="it-IT" sz="2000" smtClean="0">
                <a:latin typeface="Arial" panose="020B0604020202020204" pitchFamily="34" charset="0"/>
              </a:rPr>
              <a:t> per le reazioni seguenti.   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smtClean="0">
                <a:latin typeface="Arial" panose="020B0604020202020204" pitchFamily="34" charset="0"/>
              </a:rPr>
              <a:t>Indicare in ciascun caso se la reazione è omogenea o eterogenea: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400" smtClean="0"/>
              <a:t>	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      a) 3NO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(g)</a:t>
            </a:r>
            <a:r>
              <a:rPr lang="en-US" altLang="it-IT" sz="2400" baseline="-25000" smtClean="0"/>
              <a:t>  </a:t>
            </a:r>
            <a:r>
              <a:rPr lang="en-US" altLang="it-IT" sz="2400" smtClean="0">
                <a:latin typeface="Wingdings 3" panose="05040102010807070707" pitchFamily="18" charset="2"/>
              </a:rPr>
              <a:t></a:t>
            </a:r>
            <a:r>
              <a:rPr lang="en-US" altLang="it-IT" sz="2400" smtClean="0"/>
              <a:t>  </a:t>
            </a:r>
            <a:r>
              <a:rPr lang="en-US" altLang="it-IT" sz="2000" b="0" smtClean="0">
                <a:latin typeface="Arial" panose="020B0604020202020204" pitchFamily="34" charset="0"/>
              </a:rPr>
              <a:t>N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 (g)  </a:t>
            </a:r>
            <a:r>
              <a:rPr lang="en-US" altLang="it-IT" sz="2000" b="0" smtClean="0">
                <a:latin typeface="Arial" panose="020B0604020202020204" pitchFamily="34" charset="0"/>
              </a:rPr>
              <a:t>+  NO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b) CH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4 (g)</a:t>
            </a:r>
            <a:r>
              <a:rPr lang="en-US" altLang="it-IT" sz="2000" baseline="-25000" smtClean="0">
                <a:latin typeface="Arial" panose="020B0604020202020204" pitchFamily="34" charset="0"/>
              </a:rPr>
              <a:t> </a:t>
            </a:r>
            <a:r>
              <a:rPr lang="en-US" altLang="it-IT" sz="2000" b="0" smtClean="0">
                <a:latin typeface="Arial" panose="020B0604020202020204" pitchFamily="34" charset="0"/>
              </a:rPr>
              <a:t>+  2H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S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 (g)</a:t>
            </a:r>
            <a:r>
              <a:rPr lang="en-US" altLang="it-IT" sz="2400" baseline="-25000" smtClean="0"/>
              <a:t>  </a:t>
            </a:r>
            <a:r>
              <a:rPr lang="en-US" altLang="it-IT" sz="2400" smtClean="0">
                <a:latin typeface="Wingdings 3" panose="05040102010807070707" pitchFamily="18" charset="2"/>
              </a:rPr>
              <a:t></a:t>
            </a:r>
            <a:r>
              <a:rPr lang="en-US" altLang="it-IT" sz="2400" smtClean="0"/>
              <a:t>  </a:t>
            </a:r>
            <a:r>
              <a:rPr lang="en-US" altLang="it-IT" sz="2000" b="0" smtClean="0">
                <a:latin typeface="Arial" panose="020B0604020202020204" pitchFamily="34" charset="0"/>
              </a:rPr>
              <a:t>CS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  </a:t>
            </a:r>
            <a:r>
              <a:rPr lang="en-US" altLang="it-IT" sz="2000" b="0" smtClean="0">
                <a:latin typeface="Arial" panose="020B0604020202020204" pitchFamily="34" charset="0"/>
              </a:rPr>
              <a:t>+  4H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c)  Ni(CO)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4 (g)</a:t>
            </a:r>
            <a:r>
              <a:rPr lang="en-US" altLang="it-IT" sz="2400" baseline="-25000" smtClean="0"/>
              <a:t>  </a:t>
            </a:r>
            <a:r>
              <a:rPr lang="en-US" altLang="it-IT" sz="2400" smtClean="0">
                <a:latin typeface="Wingdings 3" panose="05040102010807070707" pitchFamily="18" charset="2"/>
              </a:rPr>
              <a:t></a:t>
            </a:r>
            <a:r>
              <a:rPr lang="en-US" altLang="it-IT" sz="2400" smtClean="0"/>
              <a:t>  </a:t>
            </a:r>
            <a:r>
              <a:rPr lang="en-US" altLang="it-IT" sz="2000" b="0" smtClean="0">
                <a:latin typeface="Arial" panose="020B0604020202020204" pitchFamily="34" charset="0"/>
              </a:rPr>
              <a:t>Ni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(s)  </a:t>
            </a:r>
            <a:r>
              <a:rPr lang="en-US" altLang="it-IT" sz="2000" b="0" smtClean="0">
                <a:latin typeface="Arial" panose="020B0604020202020204" pitchFamily="34" charset="0"/>
              </a:rPr>
              <a:t>+  4CO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(g)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r>
              <a:rPr lang="en-US" altLang="it-IT" sz="2000" b="0" smtClean="0">
                <a:latin typeface="Arial" panose="020B0604020202020204" pitchFamily="34" charset="0"/>
              </a:rPr>
              <a:t>	d) Fe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3 (s) </a:t>
            </a:r>
            <a:r>
              <a:rPr lang="en-US" altLang="it-IT" sz="2000" b="0" smtClean="0">
                <a:latin typeface="Arial" panose="020B0604020202020204" pitchFamily="34" charset="0"/>
              </a:rPr>
              <a:t>+  3H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 (g)</a:t>
            </a:r>
            <a:r>
              <a:rPr lang="en-US" altLang="it-IT" sz="2400" baseline="-25000" smtClean="0"/>
              <a:t>  </a:t>
            </a:r>
            <a:r>
              <a:rPr lang="en-US" altLang="it-IT" sz="2400" smtClean="0">
                <a:latin typeface="Wingdings 3" panose="05040102010807070707" pitchFamily="18" charset="2"/>
              </a:rPr>
              <a:t></a:t>
            </a:r>
            <a:r>
              <a:rPr lang="en-US" altLang="it-IT" sz="2400" smtClean="0"/>
              <a:t>  </a:t>
            </a:r>
            <a:r>
              <a:rPr lang="en-US" altLang="it-IT" sz="2000" b="0" smtClean="0">
                <a:latin typeface="Arial" panose="020B0604020202020204" pitchFamily="34" charset="0"/>
              </a:rPr>
              <a:t>2Fe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 (s)  </a:t>
            </a:r>
            <a:r>
              <a:rPr lang="en-US" altLang="it-IT" sz="2000" b="0" smtClean="0">
                <a:latin typeface="Arial" panose="020B0604020202020204" pitchFamily="34" charset="0"/>
              </a:rPr>
              <a:t>+  3H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latin typeface="Arial" panose="020B0604020202020204" pitchFamily="34" charset="0"/>
              </a:rPr>
              <a:t>O</a:t>
            </a:r>
            <a:r>
              <a:rPr lang="en-US" altLang="it-IT" sz="2000" b="0" baseline="-25000" smtClean="0">
                <a:latin typeface="Arial" panose="020B0604020202020204" pitchFamily="34" charset="0"/>
              </a:rPr>
              <a:t> (g)</a:t>
            </a: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endParaRPr lang="en-US" altLang="it-IT" sz="2000" b="0" baseline="-2500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tabLst>
                <a:tab pos="461963" algn="l"/>
              </a:tabLst>
            </a:pPr>
            <a:endParaRPr lang="en-US" altLang="it-IT" sz="2000" b="0" baseline="-25000" smtClean="0">
              <a:latin typeface="Arial" panose="020B0604020202020204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09575" y="4005263"/>
            <a:ext cx="8324850" cy="0"/>
          </a:xfrm>
          <a:prstGeom prst="line">
            <a:avLst/>
          </a:prstGeom>
          <a:noFill/>
          <a:ln w="57150" cmpd="thinThick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4341" name="Object 5"/>
          <p:cNvGraphicFramePr>
            <a:graphicFrameLocks/>
          </p:cNvGraphicFramePr>
          <p:nvPr/>
        </p:nvGraphicFramePr>
        <p:xfrm>
          <a:off x="1296988" y="4394200"/>
          <a:ext cx="5278437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4" imgW="2616200" imgH="495300" progId="Equation.3">
                  <p:embed/>
                </p:oleObj>
              </mc:Choice>
              <mc:Fallback>
                <p:oleObj name="Equation" r:id="rId4" imgW="2616200" imgH="4953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394200"/>
                        <a:ext cx="5278437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Object 42"/>
          <p:cNvGraphicFramePr>
            <a:graphicFrameLocks/>
          </p:cNvGraphicFramePr>
          <p:nvPr/>
        </p:nvGraphicFramePr>
        <p:xfrm>
          <a:off x="1319213" y="5589588"/>
          <a:ext cx="4252912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6" imgW="2108200" imgH="495300" progId="Equation.3">
                  <p:embed/>
                </p:oleObj>
              </mc:Choice>
              <mc:Fallback>
                <p:oleObj name="Equation" r:id="rId6" imgW="2108200" imgH="495300" progId="Equation.3">
                  <p:embed/>
                  <p:pic>
                    <p:nvPicPr>
                      <p:cNvPr id="0" name="Object 4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589588"/>
                        <a:ext cx="4252912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5068887"/>
          </a:xfrm>
          <a:noFill/>
        </p:spPr>
        <p:txBody>
          <a:bodyPr/>
          <a:lstStyle/>
          <a:p>
            <a:pPr marL="0" indent="0"/>
            <a:r>
              <a:rPr lang="en-US" altLang="it-IT" sz="4000" smtClean="0"/>
              <a:t> </a:t>
            </a:r>
          </a:p>
          <a:p>
            <a:pPr marL="360363" lvl="1" indent="0"/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Se si cambiano le concentrazioni iniziali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 (ad esempio si aggiunge NH</a:t>
            </a:r>
            <a:r>
              <a:rPr lang="en-US" altLang="it-IT" sz="2000" b="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 nella miscela di reazione, o si modificano le proporzioni iniziali tra H</a:t>
            </a:r>
            <a:r>
              <a:rPr lang="en-US" altLang="it-IT" sz="2000" b="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 e NH</a:t>
            </a:r>
            <a:r>
              <a:rPr lang="en-US" altLang="it-IT" sz="2000" b="0" baseline="-250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) le </a:t>
            </a:r>
            <a:r>
              <a:rPr lang="en-US" altLang="it-IT" sz="2000" b="0" smtClean="0">
                <a:solidFill>
                  <a:srgbClr val="990033"/>
                </a:solidFill>
                <a:latin typeface="Arial" panose="020B0604020202020204" pitchFamily="34" charset="0"/>
              </a:rPr>
              <a:t>concentrazioni di equilibrio saranno diverse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360363" lvl="1" indent="0"/>
            <a:endParaRPr lang="en-US" altLang="it-IT" sz="2000" b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60363" lvl="1" indent="0"/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Tuttavia, </a:t>
            </a:r>
            <a:r>
              <a:rPr lang="en-US" altLang="it-IT" sz="2000" u="sng" smtClean="0">
                <a:solidFill>
                  <a:srgbClr val="990033"/>
                </a:solidFill>
                <a:latin typeface="Arial" panose="020B0604020202020204" pitchFamily="34" charset="0"/>
              </a:rPr>
              <a:t>se la temperatura è mantenuta costante</a:t>
            </a:r>
            <a:r>
              <a:rPr lang="en-US" altLang="it-IT" sz="2000" b="0" u="sng" smtClean="0">
                <a:latin typeface="Arial" panose="020B0604020202020204" pitchFamily="34" charset="0"/>
              </a:rPr>
              <a:t> </a:t>
            </a:r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troveremo che il rapporto:</a:t>
            </a:r>
          </a:p>
          <a:p>
            <a:pPr marL="360363" lvl="1" indent="0"/>
            <a:endParaRPr lang="en-US" altLang="it-IT" sz="2000" b="0" smtClean="0">
              <a:latin typeface="Arial" panose="020B0604020202020204" pitchFamily="34" charset="0"/>
            </a:endParaRPr>
          </a:p>
          <a:p>
            <a:pPr marL="360363" lvl="1" indent="0"/>
            <a:r>
              <a:rPr lang="en-US" altLang="it-IT" sz="2000" b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  “costante di equilibrio” della reazione</a:t>
            </a:r>
          </a:p>
          <a:p>
            <a:pPr marL="360363" lvl="1" indent="0"/>
            <a:endParaRPr lang="en-US" altLang="it-IT" sz="2000" b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60363" lvl="1" indent="0"/>
            <a:endParaRPr lang="en-US" altLang="it-IT" sz="2000" b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60363" lvl="1" indent="0"/>
            <a:r>
              <a:rPr lang="en-US" altLang="it-IT" sz="2000" i="1" smtClean="0">
                <a:solidFill>
                  <a:srgbClr val="990033"/>
                </a:solidFill>
                <a:latin typeface="Arial" panose="020B0604020202020204" pitchFamily="34" charset="0"/>
              </a:rPr>
              <a:t>non</a:t>
            </a:r>
            <a:r>
              <a:rPr lang="en-US" altLang="it-IT" sz="2000" smtClean="0">
                <a:solidFill>
                  <a:srgbClr val="990033"/>
                </a:solidFill>
                <a:latin typeface="Arial" panose="020B0604020202020204" pitchFamily="34" charset="0"/>
              </a:rPr>
              <a:t> varia, ossia è una costante per la temperatura data.</a:t>
            </a:r>
            <a:endParaRPr lang="en-US" altLang="it-IT" sz="2400" smtClean="0">
              <a:solidFill>
                <a:srgbClr val="9900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6958012" cy="685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La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costante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equilibrio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187450" y="4005263"/>
          <a:ext cx="204311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1155700" imgH="482600" progId="Equation.3">
                  <p:embed/>
                </p:oleObj>
              </mc:Choice>
              <mc:Fallback>
                <p:oleObj name="Equation" r:id="rId4" imgW="11557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05263"/>
                        <a:ext cx="2043113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51850" cy="2663825"/>
          </a:xfrm>
          <a:noFill/>
        </p:spPr>
        <p:txBody>
          <a:bodyPr/>
          <a:lstStyle/>
          <a:p>
            <a:pPr>
              <a:tabLst>
                <a:tab pos="1765300" algn="l"/>
              </a:tabLst>
            </a:pPr>
            <a:endParaRPr lang="en-US" altLang="it-IT" smtClean="0">
              <a:latin typeface="Arial" panose="020B0604020202020204" pitchFamily="34" charset="0"/>
            </a:endParaRPr>
          </a:p>
          <a:p>
            <a:pPr>
              <a:tabLst>
                <a:tab pos="1765300" algn="l"/>
              </a:tabLst>
            </a:pPr>
            <a:r>
              <a:rPr lang="en-US" altLang="it-IT" smtClean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71475"/>
            <a:ext cx="8305800" cy="6096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La 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Legge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azione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di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massa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(1864)</a:t>
            </a:r>
          </a:p>
        </p:txBody>
      </p:sp>
      <p:sp>
        <p:nvSpPr>
          <p:cNvPr id="20484" name="Rectangle 31"/>
          <p:cNvSpPr>
            <a:spLocks noChangeArrowheads="1"/>
          </p:cNvSpPr>
          <p:nvPr/>
        </p:nvSpPr>
        <p:spPr bwMode="auto">
          <a:xfrm>
            <a:off x="5292724" y="3614738"/>
            <a:ext cx="374377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i="1" dirty="0">
                <a:solidFill>
                  <a:srgbClr val="990033"/>
                </a:solidFill>
                <a:latin typeface="Arial" panose="020B0604020202020204" pitchFamily="34" charset="0"/>
              </a:rPr>
              <a:t>K</a:t>
            </a:r>
            <a:r>
              <a:rPr lang="en-US" altLang="it-IT" i="1" baseline="-25000" dirty="0">
                <a:solidFill>
                  <a:srgbClr val="990033"/>
                </a:solidFill>
                <a:latin typeface="Arial" panose="020B0604020202020204" pitchFamily="34" charset="0"/>
              </a:rPr>
              <a:t>c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en-US" altLang="it-IT" dirty="0" err="1">
                <a:solidFill>
                  <a:srgbClr val="990033"/>
                </a:solidFill>
                <a:latin typeface="Arial" panose="020B0604020202020204" pitchFamily="34" charset="0"/>
              </a:rPr>
              <a:t>dipende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en-US" altLang="it-IT" b="1" i="1" dirty="0">
                <a:solidFill>
                  <a:srgbClr val="990033"/>
                </a:solidFill>
                <a:latin typeface="Arial" panose="020B0604020202020204" pitchFamily="34" charset="0"/>
              </a:rPr>
              <a:t>solo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 da </a:t>
            </a:r>
            <a:r>
              <a:rPr lang="en-US" altLang="it-IT" i="1" dirty="0">
                <a:solidFill>
                  <a:srgbClr val="990033"/>
                </a:solidFill>
                <a:latin typeface="Arial" panose="020B0604020202020204" pitchFamily="34" charset="0"/>
              </a:rPr>
              <a:t>T</a:t>
            </a:r>
          </a:p>
          <a:p>
            <a:r>
              <a:rPr lang="en-US" altLang="it-IT" i="1" dirty="0">
                <a:solidFill>
                  <a:srgbClr val="990033"/>
                </a:solidFill>
                <a:latin typeface="Arial" panose="020B0604020202020204" pitchFamily="34" charset="0"/>
              </a:rPr>
              <a:t>     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(</a:t>
            </a:r>
            <a:r>
              <a:rPr lang="en-US" altLang="it-IT" i="1" dirty="0">
                <a:solidFill>
                  <a:srgbClr val="990033"/>
                </a:solidFill>
                <a:latin typeface="Arial" panose="020B0604020202020204" pitchFamily="34" charset="0"/>
              </a:rPr>
              <a:t>circa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en-US" altLang="it-IT" i="1" dirty="0">
                <a:solidFill>
                  <a:srgbClr val="990033"/>
                </a:solidFill>
                <a:latin typeface="Arial" panose="020B0604020202020204" pitchFamily="34" charset="0"/>
              </a:rPr>
              <a:t>K</a:t>
            </a:r>
            <a:r>
              <a:rPr lang="en-US" altLang="it-IT" i="1" baseline="-25000" dirty="0">
                <a:solidFill>
                  <a:srgbClr val="990033"/>
                </a:solidFill>
                <a:latin typeface="Arial" panose="020B0604020202020204" pitchFamily="34" charset="0"/>
              </a:rPr>
              <a:t>c</a:t>
            </a:r>
            <a:r>
              <a:rPr lang="en-US" altLang="it-IT" dirty="0">
                <a:solidFill>
                  <a:srgbClr val="990033"/>
                </a:solidFill>
                <a:latin typeface="Arial" panose="020B0604020202020204" pitchFamily="34" charset="0"/>
              </a:rPr>
              <a:t> è </a:t>
            </a:r>
            <a:r>
              <a:rPr lang="en-US" altLang="it-IT" dirty="0" err="1">
                <a:solidFill>
                  <a:srgbClr val="990033"/>
                </a:solidFill>
                <a:latin typeface="Arial" panose="020B0604020202020204" pitchFamily="34" charset="0"/>
              </a:rPr>
              <a:t>adimensionale</a:t>
            </a:r>
            <a:endParaRPr lang="it-IT" altLang="it-IT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grpSp>
        <p:nvGrpSpPr>
          <p:cNvPr id="20485" name="Group 35"/>
          <p:cNvGrpSpPr>
            <a:grpSpLocks/>
          </p:cNvGrpSpPr>
          <p:nvPr/>
        </p:nvGrpSpPr>
        <p:grpSpPr bwMode="auto">
          <a:xfrm>
            <a:off x="1619250" y="3500438"/>
            <a:ext cx="3168650" cy="1295400"/>
            <a:chOff x="1247" y="3385"/>
            <a:chExt cx="1996" cy="816"/>
          </a:xfrm>
        </p:grpSpPr>
        <p:graphicFrame>
          <p:nvGraphicFramePr>
            <p:cNvPr id="20494" name="Object 29"/>
            <p:cNvGraphicFramePr>
              <a:graphicFrameLocks noChangeAspect="1"/>
            </p:cNvGraphicFramePr>
            <p:nvPr/>
          </p:nvGraphicFramePr>
          <p:xfrm>
            <a:off x="1415" y="3450"/>
            <a:ext cx="1672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9" name="Equation" r:id="rId4" imgW="1205977" imgH="444307" progId="Equation.3">
                    <p:embed/>
                  </p:oleObj>
                </mc:Choice>
                <mc:Fallback>
                  <p:oleObj name="Equation" r:id="rId4" imgW="1205977" imgH="444307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5" y="3450"/>
                          <a:ext cx="1672" cy="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5" name="Rectangle 33"/>
            <p:cNvSpPr>
              <a:spLocks noChangeArrowheads="1"/>
            </p:cNvSpPr>
            <p:nvPr/>
          </p:nvSpPr>
          <p:spPr bwMode="auto">
            <a:xfrm>
              <a:off x="1247" y="3385"/>
              <a:ext cx="1996" cy="816"/>
            </a:xfrm>
            <a:prstGeom prst="rect">
              <a:avLst/>
            </a:prstGeom>
            <a:noFill/>
            <a:ln w="25400">
              <a:solidFill>
                <a:srgbClr val="99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50825" y="1412875"/>
            <a:ext cx="845185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33363" indent="-233363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r>
              <a:rPr lang="en-US" sz="1800">
                <a:solidFill>
                  <a:srgbClr val="280049"/>
                </a:solidFill>
                <a:latin typeface="Arial" charset="0"/>
              </a:rPr>
              <a:t>In generale, per una generica reazione reversibile</a:t>
            </a:r>
            <a:r>
              <a:rPr lang="en-US" sz="2000">
                <a:solidFill>
                  <a:srgbClr val="280049"/>
                </a:solidFill>
                <a:latin typeface="Arial" charset="0"/>
              </a:rPr>
              <a:t>:</a:t>
            </a:r>
          </a:p>
          <a:p>
            <a:pPr marL="233363" indent="-233363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endParaRPr lang="en-US">
              <a:solidFill>
                <a:srgbClr val="280049"/>
              </a:solidFill>
              <a:latin typeface="Arial" charset="0"/>
            </a:endParaRPr>
          </a:p>
          <a:p>
            <a:pPr marL="917575" lvl="2" indent="-231775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r>
              <a:rPr lang="en-US" b="1"/>
              <a:t>		</a:t>
            </a:r>
            <a:r>
              <a:rPr lang="en-US" i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A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 +  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B</a:t>
            </a:r>
            <a:r>
              <a:rPr lang="en-US"/>
              <a:t>  </a:t>
            </a:r>
            <a:r>
              <a:rPr lang="en-US">
                <a:latin typeface="Wingdings 3" pitchFamily="18" charset="2"/>
              </a:rPr>
              <a:t> </a:t>
            </a:r>
            <a:r>
              <a:rPr lang="en-US"/>
              <a:t>    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P  + 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Q</a:t>
            </a:r>
            <a:endParaRPr lang="en-US" sz="1800" b="1">
              <a:latin typeface="Arial" charset="0"/>
            </a:endParaRPr>
          </a:p>
          <a:p>
            <a:pPr marL="571500" lvl="1" indent="-223838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endParaRPr lang="en-US" sz="2000">
              <a:solidFill>
                <a:srgbClr val="081D58"/>
              </a:solidFill>
              <a:latin typeface="Arial" charset="0"/>
            </a:endParaRPr>
          </a:p>
          <a:p>
            <a:pPr marL="571500" lvl="1" indent="-223838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endParaRPr lang="en-US" sz="1800">
              <a:solidFill>
                <a:srgbClr val="081D58"/>
              </a:solidFill>
              <a:latin typeface="Arial" charset="0"/>
            </a:endParaRPr>
          </a:p>
          <a:p>
            <a:pPr marL="571500" lvl="1" indent="-223838" defTabSz="800100">
              <a:lnSpc>
                <a:spcPct val="80000"/>
              </a:lnSpc>
              <a:spcBef>
                <a:spcPct val="20000"/>
              </a:spcBef>
              <a:tabLst>
                <a:tab pos="1765300" algn="l"/>
              </a:tabLst>
              <a:defRPr/>
            </a:pPr>
            <a:r>
              <a:rPr lang="en-US" sz="1800">
                <a:solidFill>
                  <a:srgbClr val="081D58"/>
                </a:solidFill>
                <a:latin typeface="Arial" charset="0"/>
              </a:rPr>
              <a:t>La costante di equilibrio è data da:</a:t>
            </a:r>
            <a:endParaRPr lang="en-US" b="1">
              <a:solidFill>
                <a:srgbClr val="004E4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</p:txBody>
      </p:sp>
      <p:sp>
        <p:nvSpPr>
          <p:cNvPr id="20487" name="Rectangle 37"/>
          <p:cNvSpPr>
            <a:spLocks noChangeArrowheads="1"/>
          </p:cNvSpPr>
          <p:nvPr/>
        </p:nvSpPr>
        <p:spPr bwMode="auto">
          <a:xfrm>
            <a:off x="5148263" y="2894013"/>
            <a:ext cx="384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>
                <a:solidFill>
                  <a:srgbClr val="990033"/>
                </a:solidFill>
                <a:latin typeface="Arial" panose="020B0604020202020204" pitchFamily="34" charset="0"/>
              </a:rPr>
              <a:t>“Legge di azione di massa”</a:t>
            </a:r>
            <a:endParaRPr lang="it-IT" altLang="it-IT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grpSp>
        <p:nvGrpSpPr>
          <p:cNvPr id="20488" name="Group 40"/>
          <p:cNvGrpSpPr>
            <a:grpSpLocks/>
          </p:cNvGrpSpPr>
          <p:nvPr/>
        </p:nvGrpSpPr>
        <p:grpSpPr bwMode="auto">
          <a:xfrm>
            <a:off x="3635375" y="2205038"/>
            <a:ext cx="288925" cy="144462"/>
            <a:chOff x="2290" y="1389"/>
            <a:chExt cx="182" cy="91"/>
          </a:xfrm>
        </p:grpSpPr>
        <p:sp>
          <p:nvSpPr>
            <p:cNvPr id="20492" name="Line 38"/>
            <p:cNvSpPr>
              <a:spLocks noChangeShapeType="1"/>
            </p:cNvSpPr>
            <p:nvPr/>
          </p:nvSpPr>
          <p:spPr bwMode="auto">
            <a:xfrm>
              <a:off x="2290" y="1389"/>
              <a:ext cx="182" cy="0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493" name="Line 39"/>
            <p:cNvSpPr>
              <a:spLocks noChangeShapeType="1"/>
            </p:cNvSpPr>
            <p:nvPr/>
          </p:nvSpPr>
          <p:spPr bwMode="auto">
            <a:xfrm flipH="1">
              <a:off x="2290" y="1480"/>
              <a:ext cx="182" cy="0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539750" y="5337175"/>
            <a:ext cx="550227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Cosa vuol dire se una </a:t>
            </a:r>
            <a:r>
              <a:rPr lang="en-US" altLang="it-IT" sz="2000" i="1">
                <a:solidFill>
                  <a:srgbClr val="280049"/>
                </a:solidFill>
                <a:latin typeface="Arial" panose="020B0604020202020204" pitchFamily="34" charset="0"/>
              </a:rPr>
              <a:t>K</a:t>
            </a:r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 è “grande” o “piccola”?</a:t>
            </a:r>
          </a:p>
          <a:p>
            <a:endParaRPr lang="en-US" altLang="it-IT" sz="800">
              <a:solidFill>
                <a:srgbClr val="280049"/>
              </a:solidFill>
              <a:latin typeface="Arial" panose="020B0604020202020204" pitchFamily="34" charset="0"/>
            </a:endParaRPr>
          </a:p>
          <a:p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Perché </a:t>
            </a:r>
            <a:r>
              <a:rPr lang="it-IT" altLang="it-IT" sz="2000" i="1">
                <a:solidFill>
                  <a:srgbClr val="280049"/>
                </a:solidFill>
                <a:latin typeface="Arial" panose="020B0604020202020204" pitchFamily="34" charset="0"/>
              </a:rPr>
              <a:t>K</a:t>
            </a:r>
            <a:r>
              <a:rPr lang="it-IT" altLang="it-IT" sz="2000" baseline="-25000">
                <a:solidFill>
                  <a:srgbClr val="280049"/>
                </a:solidFill>
                <a:latin typeface="Arial" panose="020B0604020202020204" pitchFamily="34" charset="0"/>
              </a:rPr>
              <a:t>c</a:t>
            </a:r>
            <a:r>
              <a:rPr lang="it-IT" altLang="it-IT" sz="2000">
                <a:solidFill>
                  <a:srgbClr val="280049"/>
                </a:solidFill>
                <a:latin typeface="Arial" panose="020B0604020202020204" pitchFamily="34" charset="0"/>
              </a:rPr>
              <a:t> dipende solo da </a:t>
            </a:r>
            <a:r>
              <a:rPr lang="it-IT" altLang="it-IT" sz="2000" i="1">
                <a:solidFill>
                  <a:srgbClr val="280049"/>
                </a:solidFill>
                <a:latin typeface="Arial" panose="020B0604020202020204" pitchFamily="34" charset="0"/>
              </a:rPr>
              <a:t>T</a:t>
            </a:r>
            <a:r>
              <a:rPr lang="it-IT" altLang="it-IT" sz="2000">
                <a:solidFill>
                  <a:srgbClr val="28004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000" i="1">
                <a:solidFill>
                  <a:srgbClr val="280049"/>
                </a:solidFill>
                <a:latin typeface="Arial" panose="020B0604020202020204" pitchFamily="34" charset="0"/>
              </a:rPr>
              <a:t>circa</a:t>
            </a:r>
            <a:r>
              <a:rPr lang="it-IT" altLang="it-IT" sz="2000">
                <a:solidFill>
                  <a:srgbClr val="280049"/>
                </a:solidFill>
                <a:latin typeface="Arial" panose="020B0604020202020204" pitchFamily="34" charset="0"/>
              </a:rPr>
              <a:t> ?</a:t>
            </a:r>
          </a:p>
          <a:p>
            <a:endParaRPr lang="it-IT" altLang="it-IT" sz="800">
              <a:solidFill>
                <a:srgbClr val="280049"/>
              </a:solidFill>
              <a:latin typeface="Arial" panose="020B0604020202020204" pitchFamily="34" charset="0"/>
            </a:endParaRPr>
          </a:p>
          <a:p>
            <a:r>
              <a:rPr lang="it-IT" altLang="it-IT" sz="2000">
                <a:solidFill>
                  <a:srgbClr val="280049"/>
                </a:solidFill>
                <a:latin typeface="Arial" panose="020B0604020202020204" pitchFamily="34" charset="0"/>
              </a:rPr>
              <a:t>Perché </a:t>
            </a:r>
            <a:r>
              <a:rPr lang="it-IT" altLang="it-IT" sz="2000" i="1">
                <a:solidFill>
                  <a:srgbClr val="280049"/>
                </a:solidFill>
                <a:latin typeface="Arial" panose="020B0604020202020204" pitchFamily="34" charset="0"/>
              </a:rPr>
              <a:t>K</a:t>
            </a:r>
            <a:r>
              <a:rPr lang="it-IT" altLang="it-IT" sz="2000" baseline="-25000">
                <a:solidFill>
                  <a:srgbClr val="280049"/>
                </a:solidFill>
                <a:latin typeface="Arial" panose="020B0604020202020204" pitchFamily="34" charset="0"/>
              </a:rPr>
              <a:t>c</a:t>
            </a:r>
            <a:r>
              <a:rPr lang="it-IT" altLang="it-IT" sz="2000">
                <a:solidFill>
                  <a:srgbClr val="280049"/>
                </a:solidFill>
                <a:latin typeface="Arial" panose="020B0604020202020204" pitchFamily="34" charset="0"/>
              </a:rPr>
              <a:t> è adimensionale?</a:t>
            </a:r>
          </a:p>
        </p:txBody>
      </p:sp>
      <p:sp>
        <p:nvSpPr>
          <p:cNvPr id="20490" name="Line 42"/>
          <p:cNvSpPr>
            <a:spLocks noChangeShapeType="1"/>
          </p:cNvSpPr>
          <p:nvPr/>
        </p:nvSpPr>
        <p:spPr bwMode="auto">
          <a:xfrm>
            <a:off x="6948488" y="3973513"/>
            <a:ext cx="576262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91" name="Line 44"/>
          <p:cNvSpPr>
            <a:spLocks noChangeShapeType="1"/>
          </p:cNvSpPr>
          <p:nvPr/>
        </p:nvSpPr>
        <p:spPr bwMode="auto">
          <a:xfrm>
            <a:off x="6948488" y="4044950"/>
            <a:ext cx="576262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11560" y="1196752"/>
            <a:ext cx="8424862" cy="544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i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K</a:t>
            </a:r>
            <a:r>
              <a:rPr lang="en-US" altLang="it-IT" sz="1800" baseline="-300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viene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usata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per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motivi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pratici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b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US" altLang="it-IT" sz="1800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Al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posto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delle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concentrazioni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dovrebbero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utilizzare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le </a:t>
            </a:r>
            <a:r>
              <a:rPr lang="en-US" altLang="it-IT" sz="1800" i="1" dirty="0" err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attività</a:t>
            </a:r>
            <a:r>
              <a:rPr lang="en-US" altLang="it-IT" sz="1800" i="1" dirty="0">
                <a:solidFill>
                  <a:srgbClr val="CC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it-IT" sz="1800" i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 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it-IT" sz="1800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Per </a:t>
            </a:r>
            <a:r>
              <a:rPr lang="en-US" altLang="it-IT" sz="1800" dirty="0" err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soluzioni</a:t>
            </a:r>
            <a:r>
              <a:rPr lang="en-US" altLang="it-IT" sz="1800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diluite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vale la</a:t>
            </a: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30000"/>
              </a:spcBef>
              <a:buFontTx/>
              <a:buChar char="•"/>
            </a:pPr>
            <a:endParaRPr lang="en-US" altLang="it-IT" sz="800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ct val="30000"/>
              </a:spcBef>
            </a:pP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</a:t>
            </a:r>
            <a:r>
              <a:rPr lang="en-US" altLang="it-IT" sz="2000" i="1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it-IT" sz="2000" baseline="-250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it-IT" sz="20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[X] / </a:t>
            </a:r>
            <a:r>
              <a:rPr lang="en-US" altLang="it-IT" sz="2000" i="1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20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°</a:t>
            </a:r>
            <a:r>
              <a:rPr lang="en-US" altLang="it-IT" sz="2000" baseline="-250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it-IT" sz="20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,              </a:t>
            </a:r>
            <a:r>
              <a:rPr lang="en-US" altLang="it-IT" sz="1800" i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°</a:t>
            </a:r>
            <a:r>
              <a:rPr lang="en-US" altLang="it-IT" sz="1800" baseline="-250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it-IT" sz="1800" baseline="-250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altLang="it-IT" sz="18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concentrazione</a:t>
            </a: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unitaria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della</a:t>
            </a:r>
            <a:r>
              <a:rPr lang="en-US" altLang="it-IT" sz="18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specie X.</a:t>
            </a:r>
          </a:p>
          <a:p>
            <a:pPr>
              <a:spcBef>
                <a:spcPct val="30000"/>
              </a:spcBef>
            </a:pPr>
            <a:endParaRPr lang="en-US" altLang="it-IT" sz="1100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i="1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Quindi</a:t>
            </a: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i="1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en-US" altLang="it-IT" sz="1800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è </a:t>
            </a:r>
            <a:r>
              <a:rPr lang="en-US" altLang="it-IT" sz="1800" dirty="0" err="1" smtClean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una</a:t>
            </a:r>
            <a:r>
              <a:rPr lang="en-US" altLang="it-IT" sz="1800" dirty="0" smtClean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dirty="0" err="1" smtClean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quantità</a:t>
            </a:r>
            <a:r>
              <a:rPr lang="en-US" altLang="it-IT" sz="1800" dirty="0" smtClean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u="sng" dirty="0" err="1" smtClean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adimensionale</a:t>
            </a:r>
            <a:r>
              <a:rPr lang="en-US" altLang="it-IT" sz="18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t-IT" sz="1800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endParaRPr lang="en-US" altLang="it-IT" sz="1800" dirty="0">
              <a:solidFill>
                <a:srgbClr val="CC66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endParaRPr lang="en-US" altLang="it-IT" sz="1800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endParaRPr lang="en-US" altLang="it-IT" sz="1800" dirty="0">
              <a:solidFill>
                <a:srgbClr val="CC66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it-IT" sz="1800" dirty="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è </a:t>
            </a:r>
            <a:r>
              <a:rPr lang="en-US" altLang="it-IT" sz="1800" i="1" dirty="0" err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adimensionale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30000"/>
              </a:spcBef>
            </a:pPr>
            <a:endParaRPr lang="en-US" altLang="it-IT" sz="1800" b="1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Poiché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i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="1" baseline="-25000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è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usata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come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approssimazione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di </a:t>
            </a:r>
            <a:r>
              <a:rPr lang="en-US" altLang="it-IT" sz="1800" b="1" i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="1" baseline="-25000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eq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it-IT" sz="1800" b="1" i="1" u="sng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solitamente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assume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essere</a:t>
            </a: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dirty="0" err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adimensionale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1800" b="1" dirty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</a:t>
            </a:r>
            <a:r>
              <a:rPr lang="en-US" altLang="it-IT" sz="1800" b="1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vera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t-IT" sz="1800" b="1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costante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è </a:t>
            </a:r>
            <a:r>
              <a:rPr lang="en-US" altLang="it-IT" sz="1800" b="1" i="1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="1" baseline="-25000" dirty="0" err="1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eq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non </a:t>
            </a:r>
            <a:r>
              <a:rPr lang="en-US" altLang="it-IT" sz="1800" b="1" i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1800" b="1" baseline="-25000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it-IT" sz="1800" b="1" dirty="0" smtClean="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it-IT" sz="1800" b="1" dirty="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57200" y="374650"/>
            <a:ext cx="8153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Costante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termodinamica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200" b="1" baseline="-25000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</a:t>
            </a:r>
            <a:endParaRPr lang="en-US" sz="3200" b="1" baseline="-25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029601"/>
              </p:ext>
            </p:extLst>
          </p:nvPr>
        </p:nvGraphicFramePr>
        <p:xfrm>
          <a:off x="1907704" y="3861048"/>
          <a:ext cx="208756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1130300" imgH="457200" progId="Equation.3">
                  <p:embed/>
                </p:oleObj>
              </mc:Choice>
              <mc:Fallback>
                <p:oleObj name="Equation" r:id="rId3" imgW="1130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861048"/>
                        <a:ext cx="2087562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044104" y="4003923"/>
            <a:ext cx="48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dirty="0">
                <a:solidFill>
                  <a:srgbClr val="2C058D"/>
                </a:solidFill>
                <a:sym typeface="Symbol" panose="05050102010706020507" pitchFamily="18" charset="2"/>
              </a:rPr>
              <a:t></a:t>
            </a:r>
            <a:endParaRPr lang="it-IT" altLang="it-IT" dirty="0">
              <a:solidFill>
                <a:srgbClr val="2C058D"/>
              </a:solidFill>
              <a:sym typeface="Symbol" panose="05050102010706020507" pitchFamily="18" charset="2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4428654" y="4076948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18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“costante termodinamica”</a:t>
            </a:r>
            <a:endParaRPr lang="it-IT" altLang="it-IT" sz="180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3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3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34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8313" y="1412875"/>
            <a:ext cx="8135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Nel caso di reazioni che coinvolgono </a:t>
            </a:r>
            <a:r>
              <a:rPr lang="en-US" altLang="it-IT" sz="2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specie gassose</a:t>
            </a: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può essere definita una </a:t>
            </a:r>
            <a:r>
              <a:rPr lang="en-US" altLang="it-IT" sz="2000" i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2000" baseline="-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sulla base delle pressioni parziali di reagenti e prodotti.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57200" y="374650"/>
            <a:ext cx="8153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Costante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di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equilibrio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200" b="1" baseline="-25000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</a:t>
            </a:r>
            <a:endParaRPr lang="en-US" sz="3200" b="1" baseline="-25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2700338" y="3860800"/>
          <a:ext cx="1482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3" imgW="825500" imgH="520700" progId="Equation.3">
                  <p:embed/>
                </p:oleObj>
              </mc:Choice>
              <mc:Fallback>
                <p:oleObj name="Equation" r:id="rId3" imgW="8255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860800"/>
                        <a:ext cx="1482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476375" y="3068638"/>
            <a:ext cx="3341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N</a:t>
            </a:r>
            <a:r>
              <a:rPr lang="en-US" altLang="it-IT" sz="2000" baseline="-25000">
                <a:solidFill>
                  <a:srgbClr val="280049"/>
                </a:solidFill>
                <a:latin typeface="Arial" panose="020B0604020202020204" pitchFamily="34" charset="0"/>
              </a:rPr>
              <a:t>2 (g) </a:t>
            </a:r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+  3H</a:t>
            </a:r>
            <a:r>
              <a:rPr lang="en-US" altLang="it-IT" sz="2000" baseline="-25000">
                <a:solidFill>
                  <a:srgbClr val="280049"/>
                </a:solidFill>
                <a:latin typeface="Arial" panose="020B0604020202020204" pitchFamily="34" charset="0"/>
              </a:rPr>
              <a:t>2  (g)</a:t>
            </a:r>
            <a:r>
              <a:rPr lang="en-US" altLang="it-IT" sz="2000">
                <a:solidFill>
                  <a:srgbClr val="280049"/>
                </a:solidFill>
                <a:latin typeface="Wingdings 3" panose="05040102010807070707" pitchFamily="18" charset="2"/>
              </a:rPr>
              <a:t></a:t>
            </a:r>
            <a:r>
              <a:rPr lang="en-US" altLang="it-IT" sz="2000">
                <a:solidFill>
                  <a:srgbClr val="280049"/>
                </a:solidFill>
                <a:latin typeface="Arial" panose="020B0604020202020204" pitchFamily="34" charset="0"/>
              </a:rPr>
              <a:t>2NH</a:t>
            </a:r>
            <a:r>
              <a:rPr lang="en-US" altLang="it-IT" sz="2000" baseline="-25000">
                <a:solidFill>
                  <a:srgbClr val="280049"/>
                </a:solidFill>
                <a:latin typeface="Arial" panose="020B0604020202020204" pitchFamily="34" charset="0"/>
              </a:rPr>
              <a:t>3 (g)</a:t>
            </a:r>
            <a:endParaRPr lang="it-IT" altLang="it-IT" sz="2000" baseline="-25000">
              <a:solidFill>
                <a:srgbClr val="280049"/>
              </a:solidFill>
              <a:latin typeface="Arial" panose="020B0604020202020204" pitchFamily="34" charset="0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539750" y="2492375"/>
            <a:ext cx="574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Es: </a:t>
            </a:r>
            <a:endParaRPr lang="en-US" altLang="it-IT" sz="200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612775" y="5624513"/>
            <a:ext cx="8135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Che relazione c’è tra </a:t>
            </a:r>
            <a:r>
              <a:rPr lang="en-US" altLang="it-IT" sz="2000" i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en-US" altLang="it-IT" sz="2000" baseline="-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                                ?</a:t>
            </a:r>
          </a:p>
        </p:txBody>
      </p:sp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3851275" y="5373688"/>
          <a:ext cx="172878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5" imgW="977900" imgH="508000" progId="Equation.3">
                  <p:embed/>
                </p:oleObj>
              </mc:Choice>
              <mc:Fallback>
                <p:oleObj name="Equation" r:id="rId5" imgW="9779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373688"/>
                        <a:ext cx="1728788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/>
      <p:bldP spid="71689" grpId="0"/>
      <p:bldP spid="716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8313" y="1411288"/>
            <a:ext cx="8135937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0000"/>
              </a:spcBef>
              <a:buFontTx/>
              <a:buChar char="•"/>
            </a:pP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Dall’equazione generale dei gas:	      </a:t>
            </a:r>
          </a:p>
          <a:p>
            <a:pPr>
              <a:spcBef>
                <a:spcPct val="60000"/>
              </a:spcBef>
            </a:pPr>
            <a:r>
              <a:rPr lang="en-US" altLang="it-IT" sz="2000" b="1" i="1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n-US" altLang="it-IT" sz="2000" baseline="-3000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  =  </a:t>
            </a:r>
            <a:r>
              <a:rPr lang="en-US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n-US" altLang="it-IT" sz="2000" baseline="-3000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RT </a:t>
            </a:r>
            <a:r>
              <a:rPr lang="en-US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/ </a:t>
            </a:r>
            <a:r>
              <a:rPr lang="en-US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en-US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  =   [A]·</a:t>
            </a:r>
            <a:r>
              <a:rPr lang="en-US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endParaRPr lang="en-US" altLang="it-IT" sz="200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57200" y="374650"/>
            <a:ext cx="8153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Relazione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200" b="1" baseline="-25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3200" b="1" i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3200" b="1" baseline="-25000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</a:t>
            </a:r>
            <a:endParaRPr lang="en-US" sz="3200" b="1" baseline="-25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777875" y="2852738"/>
          <a:ext cx="50641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2819400" imgH="520700" progId="Equation.3">
                  <p:embed/>
                </p:oleObj>
              </mc:Choice>
              <mc:Fallback>
                <p:oleObj name="Equation" r:id="rId3" imgW="28194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852738"/>
                        <a:ext cx="50641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9750" y="4581525"/>
            <a:ext cx="8135938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In generale si trova che: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it-IT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it-IT" altLang="it-IT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it-IT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it-IT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it-IT" altLang="it-IT" sz="2000" baseline="-25000"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it-IT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· (</a:t>
            </a:r>
            <a:r>
              <a:rPr lang="it-IT" altLang="it-IT" sz="2000" i="1">
                <a:latin typeface="Arial" panose="020B0604020202020204" pitchFamily="34" charset="0"/>
                <a:cs typeface="Times New Roman" panose="02020603050405020304" pitchFamily="18" charset="0"/>
              </a:rPr>
              <a:t>RT</a:t>
            </a:r>
            <a:r>
              <a:rPr lang="it-IT" altLang="it-IT" sz="200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it-IT" altLang="it-IT" sz="2800" b="1" baseline="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</a:t>
            </a:r>
            <a:r>
              <a:rPr lang="it-IT" altLang="it-IT" sz="2800" b="1" i="1" baseline="30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it-IT" altLang="it-IT" sz="2000" b="1">
                <a:solidFill>
                  <a:srgbClr val="CC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dove: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it-IT" altLang="it-IT" sz="2000" b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</a:t>
            </a:r>
            <a:r>
              <a:rPr lang="it-IT" altLang="it-IT" sz="2000" b="1" i="1">
                <a:solidFill>
                  <a:srgbClr val="99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it-IT" altLang="it-IT" sz="2000">
                <a:solidFill>
                  <a:srgbClr val="CC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 </a:t>
            </a:r>
            <a:r>
              <a:rPr lang="el-GR" altLang="it-IT">
                <a:solidFill>
                  <a:srgbClr val="2C0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{coeff. stech. Prodotti} – </a:t>
            </a:r>
            <a:r>
              <a:rPr lang="el-GR" altLang="it-IT">
                <a:solidFill>
                  <a:srgbClr val="2C0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it-IT" altLang="it-IT">
                <a:solidFill>
                  <a:srgbClr val="2C05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>
                <a:solidFill>
                  <a:srgbClr val="2C05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{coeff. stech. Reagenti}</a:t>
            </a:r>
            <a:endParaRPr lang="en-US" altLang="it-IT" sz="2000">
              <a:solidFill>
                <a:srgbClr val="2C058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686800" cy="1728787"/>
          </a:xfrm>
        </p:spPr>
        <p:txBody>
          <a:bodyPr/>
          <a:lstStyle/>
          <a:p>
            <a:pPr marL="0" indent="0">
              <a:lnSpc>
                <a:spcPct val="90000"/>
              </a:lnSpc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B 	</a:t>
            </a:r>
            <a:r>
              <a:rPr lang="en-US" sz="24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[B] / [A]</a:t>
            </a:r>
            <a: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sz="2800" b="0" dirty="0" smtClean="0">
              <a:latin typeface="Arial" charset="0"/>
            </a:endParaRPr>
          </a:p>
          <a:p>
            <a:pPr marL="584200" lvl="1">
              <a:lnSpc>
                <a:spcPct val="155000"/>
              </a:lnSpc>
              <a:tabLst>
                <a:tab pos="0" algn="l"/>
                <a:tab pos="1433513" algn="l"/>
                <a:tab pos="2968625" algn="l"/>
                <a:tab pos="3711575" algn="l"/>
                <a:tab pos="6007100" algn="l"/>
                <a:tab pos="7026275" algn="l"/>
              </a:tabLst>
              <a:defRPr/>
            </a:pP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</a:t>
            </a:r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itchFamily="18" charset="2"/>
              </a:rPr>
              <a:t></a:t>
            </a: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		</a:t>
            </a:r>
            <a:r>
              <a:rPr lang="en-US" sz="2400" b="0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</a:t>
            </a:r>
            <a:r>
              <a:rPr lang="en-US" sz="2400" b="0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sz="2400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[A] / [B]	 </a:t>
            </a:r>
            <a:r>
              <a:rPr lang="en-US" b="0" dirty="0" smtClean="0">
                <a:latin typeface="OpenSymbol" pitchFamily="2" charset="0"/>
                <a:sym typeface="Wingdings" pitchFamily="2" charset="2"/>
              </a:rPr>
              <a:t></a:t>
            </a:r>
            <a:r>
              <a:rPr lang="en-US" sz="2000" b="0" dirty="0" smtClean="0">
                <a:latin typeface="OpenSymbol" pitchFamily="2" charset="0"/>
              </a:rPr>
              <a:t> </a:t>
            </a:r>
            <a:r>
              <a:rPr lang="en-US" sz="2400" b="0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  <a:r>
              <a:rPr lang="en-US" sz="2400" b="0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</a:t>
            </a:r>
            <a:r>
              <a:rPr lang="en-US" sz="2400" b="0" baseline="-25000" dirty="0" smtClean="0">
                <a:latin typeface="Arial" charset="0"/>
              </a:rPr>
              <a:t>	</a:t>
            </a:r>
            <a:r>
              <a:rPr lang="en-US" sz="2400" b="0" dirty="0" smtClean="0">
                <a:latin typeface="Arial" charset="0"/>
              </a:rPr>
              <a:t>= 1 / </a:t>
            </a:r>
            <a:r>
              <a:rPr lang="en-US" sz="24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85763"/>
            <a:ext cx="8305800" cy="66675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Relazioni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tra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</a:t>
            </a:r>
            <a:endParaRPr lang="en-US" sz="3200" baseline="-25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14325"/>
            <a:ext cx="8305800" cy="66675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Reazioni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opposte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relazione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tra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le </a:t>
            </a:r>
            <a:r>
              <a:rPr lang="en-US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82000" cy="25193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b="0" dirty="0" smtClean="0">
                <a:latin typeface="Arial" charset="0"/>
              </a:rPr>
              <a:t>Data la </a:t>
            </a:r>
            <a:r>
              <a:rPr lang="en-US" sz="1800" b="0" dirty="0" err="1" smtClean="0">
                <a:latin typeface="Arial" charset="0"/>
              </a:rPr>
              <a:t>reazione</a:t>
            </a:r>
            <a:r>
              <a:rPr lang="en-US" sz="1800" b="0" dirty="0" smtClean="0">
                <a:latin typeface="Arial" charset="0"/>
              </a:rPr>
              <a:t>:</a:t>
            </a:r>
            <a:endParaRPr lang="en-US" sz="2000" b="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0" dirty="0" smtClean="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 b="0" dirty="0" smtClean="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        COCl</a:t>
            </a:r>
            <a:r>
              <a:rPr lang="en-US" sz="2000" b="0" baseline="-25000" dirty="0" smtClean="0">
                <a:solidFill>
                  <a:srgbClr val="081D58"/>
                </a:solidFill>
                <a:latin typeface="Arial" charset="0"/>
              </a:rPr>
              <a:t>2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 </a:t>
            </a:r>
            <a:r>
              <a:rPr lang="en-US" sz="2000" b="0" baseline="-25000" dirty="0" smtClean="0">
                <a:solidFill>
                  <a:srgbClr val="081D58"/>
                </a:solidFill>
                <a:latin typeface="Arial" charset="0"/>
              </a:rPr>
              <a:t>(g)</a:t>
            </a:r>
            <a:r>
              <a:rPr lang="en-US" sz="2000" b="0" dirty="0" smtClean="0">
                <a:solidFill>
                  <a:srgbClr val="081D58"/>
                </a:solidFill>
              </a:rPr>
              <a:t>  </a:t>
            </a:r>
            <a:r>
              <a:rPr lang="en-US" sz="2000" b="0" dirty="0" smtClean="0">
                <a:solidFill>
                  <a:srgbClr val="081D58"/>
                </a:solidFill>
                <a:latin typeface="Wingdings 3" pitchFamily="18" charset="2"/>
              </a:rPr>
              <a:t>  </a:t>
            </a:r>
            <a:r>
              <a:rPr lang="en-US" sz="2400" b="0" dirty="0" smtClean="0">
                <a:solidFill>
                  <a:srgbClr val="081D58"/>
                </a:solidFill>
              </a:rPr>
              <a:t>  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CO</a:t>
            </a:r>
            <a:r>
              <a:rPr lang="en-US" sz="2000" b="0" baseline="-25000" dirty="0" smtClean="0">
                <a:solidFill>
                  <a:srgbClr val="081D58"/>
                </a:solidFill>
                <a:latin typeface="Arial" charset="0"/>
              </a:rPr>
              <a:t> (g)  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+  Cl</a:t>
            </a:r>
            <a:r>
              <a:rPr lang="en-US" sz="2000" b="0" baseline="-25000" dirty="0" smtClean="0">
                <a:solidFill>
                  <a:srgbClr val="081D58"/>
                </a:solidFill>
                <a:latin typeface="Arial" charset="0"/>
              </a:rPr>
              <a:t>2 (g)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         (</a:t>
            </a:r>
            <a:r>
              <a:rPr lang="en-US" sz="2000" b="0" i="1" dirty="0" smtClean="0">
                <a:solidFill>
                  <a:srgbClr val="081D58"/>
                </a:solidFill>
                <a:latin typeface="Arial" charset="0"/>
              </a:rPr>
              <a:t>d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  <a:defRPr/>
            </a:pPr>
            <a:endParaRPr lang="en-US" sz="1800" b="0" dirty="0" smtClean="0">
              <a:solidFill>
                <a:srgbClr val="081D58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e </a:t>
            </a: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il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suo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inverso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0" dirty="0" smtClean="0">
                <a:solidFill>
                  <a:srgbClr val="081D58"/>
                </a:solidFill>
              </a:rPr>
              <a:t>		</a:t>
            </a:r>
            <a:r>
              <a:rPr lang="en-US" sz="2000" b="0" dirty="0" smtClean="0">
                <a:solidFill>
                  <a:srgbClr val="081D58"/>
                </a:solidFill>
                <a:latin typeface="Arial" charset="0"/>
              </a:rPr>
              <a:t>       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CO</a:t>
            </a:r>
            <a:r>
              <a:rPr lang="en-US" sz="2000" b="0" baseline="-25000" dirty="0" smtClean="0">
                <a:solidFill>
                  <a:srgbClr val="990033"/>
                </a:solidFill>
                <a:latin typeface="Arial" charset="0"/>
              </a:rPr>
              <a:t> (g)  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+  Cl</a:t>
            </a:r>
            <a:r>
              <a:rPr lang="en-US" sz="2000" b="0" baseline="-25000" dirty="0" smtClean="0">
                <a:solidFill>
                  <a:srgbClr val="990033"/>
                </a:solidFill>
                <a:latin typeface="Arial" charset="0"/>
              </a:rPr>
              <a:t>2 (g)</a:t>
            </a:r>
            <a:r>
              <a:rPr lang="en-US" sz="2000" b="0" baseline="-25000" dirty="0" smtClean="0">
                <a:solidFill>
                  <a:srgbClr val="990033"/>
                </a:solidFill>
              </a:rPr>
              <a:t>  </a:t>
            </a:r>
            <a:r>
              <a:rPr lang="en-US" sz="2000" b="0" dirty="0" smtClean="0">
                <a:solidFill>
                  <a:srgbClr val="990033"/>
                </a:solidFill>
              </a:rPr>
              <a:t> </a:t>
            </a:r>
            <a:r>
              <a:rPr lang="en-US" sz="2000" b="0" dirty="0" smtClean="0">
                <a:solidFill>
                  <a:srgbClr val="990033"/>
                </a:solidFill>
                <a:latin typeface="Wingdings 3" pitchFamily="18" charset="2"/>
              </a:rPr>
              <a:t>  </a:t>
            </a:r>
            <a:r>
              <a:rPr lang="en-US" sz="2000" b="0" dirty="0" smtClean="0">
                <a:solidFill>
                  <a:srgbClr val="990033"/>
                </a:solidFill>
              </a:rPr>
              <a:t> 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COCl</a:t>
            </a:r>
            <a:r>
              <a:rPr lang="en-US" sz="2000" b="0" baseline="-25000" dirty="0" smtClean="0">
                <a:solidFill>
                  <a:srgbClr val="990033"/>
                </a:solidFill>
                <a:latin typeface="Arial" charset="0"/>
              </a:rPr>
              <a:t>2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 </a:t>
            </a:r>
            <a:r>
              <a:rPr lang="en-US" sz="2000" b="0" baseline="-25000" dirty="0" smtClean="0">
                <a:solidFill>
                  <a:srgbClr val="990033"/>
                </a:solidFill>
                <a:latin typeface="Arial" charset="0"/>
              </a:rPr>
              <a:t>(g)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           (</a:t>
            </a:r>
            <a:r>
              <a:rPr lang="en-US" sz="2000" b="0" i="1" dirty="0" smtClean="0">
                <a:solidFill>
                  <a:srgbClr val="990033"/>
                </a:solidFill>
                <a:latin typeface="Arial" charset="0"/>
              </a:rPr>
              <a:t>r</a:t>
            </a:r>
            <a:r>
              <a:rPr lang="en-US" sz="2000" b="0" dirty="0" smtClean="0">
                <a:solidFill>
                  <a:srgbClr val="990033"/>
                </a:solidFill>
                <a:latin typeface="Arial" charset="0"/>
              </a:rPr>
              <a:t>)</a:t>
            </a:r>
            <a:endParaRPr lang="en-US" sz="2400" b="0" dirty="0" smtClean="0">
              <a:solidFill>
                <a:srgbClr val="990033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/>
            </a:r>
            <a:br>
              <a:rPr lang="en-US" sz="1800" b="0" dirty="0" smtClean="0">
                <a:solidFill>
                  <a:srgbClr val="081D58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/>
            </a:r>
            <a:br>
              <a:rPr lang="en-US" sz="1800" b="0" dirty="0" smtClean="0">
                <a:solidFill>
                  <a:srgbClr val="081D58"/>
                </a:solidFill>
                <a:latin typeface="Arial" charset="0"/>
              </a:rPr>
            </a:b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Qual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è la </a:t>
            </a: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relazione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</a:t>
            </a:r>
            <a:r>
              <a:rPr lang="en-US" sz="1800" b="0" dirty="0" err="1" smtClean="0">
                <a:solidFill>
                  <a:srgbClr val="081D58"/>
                </a:solidFill>
                <a:latin typeface="Arial" charset="0"/>
              </a:rPr>
              <a:t>tra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le </a:t>
            </a:r>
            <a:r>
              <a:rPr lang="en-US" sz="1800" b="0" i="1" dirty="0" err="1" smtClean="0">
                <a:solidFill>
                  <a:srgbClr val="081D58"/>
                </a:solidFill>
                <a:latin typeface="Arial" charset="0"/>
              </a:rPr>
              <a:t>K</a:t>
            </a:r>
            <a:r>
              <a:rPr lang="en-US" sz="1800" b="0" baseline="-25000" dirty="0" err="1" smtClean="0">
                <a:solidFill>
                  <a:srgbClr val="081D58"/>
                </a:solidFill>
                <a:latin typeface="Arial" charset="0"/>
              </a:rPr>
              <a:t>eq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 di (</a:t>
            </a:r>
            <a:r>
              <a:rPr lang="en-US" sz="1800" b="0" i="1" dirty="0" smtClean="0">
                <a:solidFill>
                  <a:srgbClr val="081D58"/>
                </a:solidFill>
                <a:latin typeface="Arial" charset="0"/>
              </a:rPr>
              <a:t>d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) e (</a:t>
            </a:r>
            <a:r>
              <a:rPr lang="en-US" sz="1800" b="0" i="1" dirty="0" smtClean="0">
                <a:solidFill>
                  <a:srgbClr val="081D58"/>
                </a:solidFill>
                <a:latin typeface="Arial" charset="0"/>
              </a:rPr>
              <a:t>r</a:t>
            </a:r>
            <a:r>
              <a:rPr lang="en-US" sz="1800" b="0" dirty="0" smtClean="0">
                <a:solidFill>
                  <a:srgbClr val="081D58"/>
                </a:solidFill>
                <a:latin typeface="Arial" charset="0"/>
              </a:rPr>
              <a:t>) ?</a:t>
            </a:r>
          </a:p>
        </p:txBody>
      </p:sp>
      <p:graphicFrame>
        <p:nvGraphicFramePr>
          <p:cNvPr id="17412" name="Object 4"/>
          <p:cNvGraphicFramePr>
            <a:graphicFrameLocks/>
          </p:cNvGraphicFramePr>
          <p:nvPr/>
        </p:nvGraphicFramePr>
        <p:xfrm>
          <a:off x="684213" y="4244975"/>
          <a:ext cx="22796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4" imgW="1167893" imgH="431613" progId="Equation.3">
                  <p:embed/>
                </p:oleObj>
              </mc:Choice>
              <mc:Fallback>
                <p:oleObj name="Equation" r:id="rId4" imgW="1167893" imgH="431613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44975"/>
                        <a:ext cx="2279650" cy="835025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9900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/>
          </p:cNvGraphicFramePr>
          <p:nvPr/>
        </p:nvGraphicFramePr>
        <p:xfrm>
          <a:off x="3632200" y="4244975"/>
          <a:ext cx="21097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Equation" r:id="rId6" imgW="1143000" imgH="431800" progId="Equation.3">
                  <p:embed/>
                </p:oleObj>
              </mc:Choice>
              <mc:Fallback>
                <p:oleObj name="Equation" r:id="rId6" imgW="1143000" imgH="431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244975"/>
                        <a:ext cx="2109788" cy="835025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rgbClr val="9900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940425" y="5695950"/>
            <a:ext cx="2089150" cy="685800"/>
            <a:chOff x="3742" y="3521"/>
            <a:chExt cx="1316" cy="432"/>
          </a:xfrm>
        </p:grpSpPr>
        <p:graphicFrame>
          <p:nvGraphicFramePr>
            <p:cNvPr id="27668" name="Object 7"/>
            <p:cNvGraphicFramePr>
              <a:graphicFrameLocks noChangeAspect="1"/>
            </p:cNvGraphicFramePr>
            <p:nvPr/>
          </p:nvGraphicFramePr>
          <p:xfrm>
            <a:off x="3920" y="3598"/>
            <a:ext cx="102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4" name="Equation" r:id="rId8" imgW="901309" imgH="253890" progId="Equation.3">
                    <p:embed/>
                  </p:oleObj>
                </mc:Choice>
                <mc:Fallback>
                  <p:oleObj name="Equation" r:id="rId8" imgW="901309" imgH="25389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0" y="3598"/>
                          <a:ext cx="102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9" name="Rectangle 10"/>
            <p:cNvSpPr>
              <a:spLocks noChangeArrowheads="1"/>
            </p:cNvSpPr>
            <p:nvPr/>
          </p:nvSpPr>
          <p:spPr bwMode="auto">
            <a:xfrm>
              <a:off x="3742" y="3521"/>
              <a:ext cx="1316" cy="432"/>
            </a:xfrm>
            <a:prstGeom prst="rect">
              <a:avLst/>
            </a:prstGeom>
            <a:noFill/>
            <a:ln w="38100" cmpd="dbl">
              <a:solidFill>
                <a:srgbClr val="99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</p:grp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339975" y="5911850"/>
          <a:ext cx="1666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Equation" r:id="rId10" imgW="926698" imgH="203112" progId="Equation.3">
                  <p:embed/>
                </p:oleObj>
              </mc:Choice>
              <mc:Fallback>
                <p:oleObj name="Equation" r:id="rId10" imgW="926698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911850"/>
                        <a:ext cx="1666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051050" y="5119688"/>
            <a:ext cx="2449513" cy="720725"/>
            <a:chOff x="1292" y="3158"/>
            <a:chExt cx="1543" cy="454"/>
          </a:xfrm>
        </p:grpSpPr>
        <p:sp>
          <p:nvSpPr>
            <p:cNvPr id="27664" name="Line 12"/>
            <p:cNvSpPr>
              <a:spLocks noChangeShapeType="1"/>
            </p:cNvSpPr>
            <p:nvPr/>
          </p:nvSpPr>
          <p:spPr bwMode="auto">
            <a:xfrm>
              <a:off x="1292" y="3158"/>
              <a:ext cx="0" cy="227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5" name="Line 13"/>
            <p:cNvSpPr>
              <a:spLocks noChangeShapeType="1"/>
            </p:cNvSpPr>
            <p:nvPr/>
          </p:nvSpPr>
          <p:spPr bwMode="auto">
            <a:xfrm>
              <a:off x="2835" y="3158"/>
              <a:ext cx="0" cy="227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6" name="Line 14"/>
            <p:cNvSpPr>
              <a:spLocks noChangeShapeType="1"/>
            </p:cNvSpPr>
            <p:nvPr/>
          </p:nvSpPr>
          <p:spPr bwMode="auto">
            <a:xfrm>
              <a:off x="1292" y="3385"/>
              <a:ext cx="1543" cy="0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7" name="Line 15"/>
            <p:cNvSpPr>
              <a:spLocks noChangeShapeType="1"/>
            </p:cNvSpPr>
            <p:nvPr/>
          </p:nvSpPr>
          <p:spPr bwMode="auto">
            <a:xfrm>
              <a:off x="2018" y="3385"/>
              <a:ext cx="0" cy="227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140200" y="6056313"/>
            <a:ext cx="1727200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7658" name="Group 19"/>
          <p:cNvGrpSpPr>
            <a:grpSpLocks/>
          </p:cNvGrpSpPr>
          <p:nvPr/>
        </p:nvGrpSpPr>
        <p:grpSpPr bwMode="auto">
          <a:xfrm>
            <a:off x="3130550" y="1628775"/>
            <a:ext cx="288925" cy="144463"/>
            <a:chOff x="2290" y="1389"/>
            <a:chExt cx="182" cy="91"/>
          </a:xfrm>
        </p:grpSpPr>
        <p:sp>
          <p:nvSpPr>
            <p:cNvPr id="27662" name="Line 20"/>
            <p:cNvSpPr>
              <a:spLocks noChangeShapeType="1"/>
            </p:cNvSpPr>
            <p:nvPr/>
          </p:nvSpPr>
          <p:spPr bwMode="auto">
            <a:xfrm>
              <a:off x="2290" y="1389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3" name="Line 21"/>
            <p:cNvSpPr>
              <a:spLocks noChangeShapeType="1"/>
            </p:cNvSpPr>
            <p:nvPr/>
          </p:nvSpPr>
          <p:spPr bwMode="auto">
            <a:xfrm flipH="1">
              <a:off x="2290" y="1480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7659" name="Group 22"/>
          <p:cNvGrpSpPr>
            <a:grpSpLocks/>
          </p:cNvGrpSpPr>
          <p:nvPr/>
        </p:nvGrpSpPr>
        <p:grpSpPr bwMode="auto">
          <a:xfrm>
            <a:off x="3635375" y="2565400"/>
            <a:ext cx="288925" cy="144463"/>
            <a:chOff x="2290" y="1389"/>
            <a:chExt cx="182" cy="91"/>
          </a:xfrm>
        </p:grpSpPr>
        <p:sp>
          <p:nvSpPr>
            <p:cNvPr id="27660" name="Line 23"/>
            <p:cNvSpPr>
              <a:spLocks noChangeShapeType="1"/>
            </p:cNvSpPr>
            <p:nvPr/>
          </p:nvSpPr>
          <p:spPr bwMode="auto">
            <a:xfrm>
              <a:off x="2290" y="1389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61" name="Line 24"/>
            <p:cNvSpPr>
              <a:spLocks noChangeShapeType="1"/>
            </p:cNvSpPr>
            <p:nvPr/>
          </p:nvSpPr>
          <p:spPr bwMode="auto">
            <a:xfrm flipH="1">
              <a:off x="2290" y="1480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-Equilbrium">
  <a:themeElements>
    <a:clrScheme name="">
      <a:dk1>
        <a:srgbClr val="000000"/>
      </a:dk1>
      <a:lt1>
        <a:srgbClr val="FFFFFF"/>
      </a:lt1>
      <a:dk2>
        <a:srgbClr val="7B00E4"/>
      </a:dk2>
      <a:lt2>
        <a:srgbClr val="280049"/>
      </a:lt2>
      <a:accent1>
        <a:srgbClr val="FFFFFF"/>
      </a:accent1>
      <a:accent2>
        <a:srgbClr val="FFFF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00"/>
      </a:accent6>
      <a:hlink>
        <a:srgbClr val="FF00FF"/>
      </a:hlink>
      <a:folHlink>
        <a:srgbClr val="DFB6FF"/>
      </a:folHlink>
    </a:clrScheme>
    <a:fontScheme name="01-Equilbrium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-Equilbri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Equilbriu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Equilbriu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Equilbriu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Equilbri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Equilbri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Equilbri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C3EBB178B39C499A64DDEF59A04714" ma:contentTypeVersion="13" ma:contentTypeDescription="Creare un nuovo documento." ma:contentTypeScope="" ma:versionID="7b9b276e639e7e2504ae0fb335743334">
  <xsd:schema xmlns:xsd="http://www.w3.org/2001/XMLSchema" xmlns:xs="http://www.w3.org/2001/XMLSchema" xmlns:p="http://schemas.microsoft.com/office/2006/metadata/properties" xmlns:ns3="54fbe17c-0dff-48d5-9b1b-d9b5e83dd193" xmlns:ns4="c7cde783-bc8c-47d0-b545-f9f7fe4f58a5" targetNamespace="http://schemas.microsoft.com/office/2006/metadata/properties" ma:root="true" ma:fieldsID="a164b6e819d9c03cebabdc32d58cab12" ns3:_="" ns4:_="">
    <xsd:import namespace="54fbe17c-0dff-48d5-9b1b-d9b5e83dd193"/>
    <xsd:import namespace="c7cde783-bc8c-47d0-b545-f9f7fe4f58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e17c-0dff-48d5-9b1b-d9b5e83dd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de783-bc8c-47d0-b545-f9f7fe4f5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3B0A9E-DA81-4802-B0A6-C78631A43CA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fbe17c-0dff-48d5-9b1b-d9b5e83dd193"/>
    <ds:schemaRef ds:uri="c7cde783-bc8c-47d0-b545-f9f7fe4f58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2EA52A-B0A5-4A6E-9B45-ACC6AD208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FDE5A0-9B5B-40DD-BCD2-FD9C937C5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be17c-0dff-48d5-9b1b-d9b5e83dd193"/>
    <ds:schemaRef ds:uri="c7cde783-bc8c-47d0-b545-f9f7fe4f5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Ch201:Lecture201:15-Chem Eq:01-Equilbrium</Template>
  <TotalTime>4550</TotalTime>
  <Pages>23</Pages>
  <Words>1526</Words>
  <Application>Microsoft Office PowerPoint</Application>
  <PresentationFormat>Presentazione su schermo (4:3)</PresentationFormat>
  <Paragraphs>166</Paragraphs>
  <Slides>20</Slides>
  <Notes>14</Notes>
  <HiddenSlides>2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30" baseType="lpstr">
      <vt:lpstr>Arial</vt:lpstr>
      <vt:lpstr>Book Antiqua</vt:lpstr>
      <vt:lpstr>OpenSymbol</vt:lpstr>
      <vt:lpstr>Symbol</vt:lpstr>
      <vt:lpstr>Times</vt:lpstr>
      <vt:lpstr>Times New Roman</vt:lpstr>
      <vt:lpstr>Wingdings</vt:lpstr>
      <vt:lpstr>Wingdings 3</vt:lpstr>
      <vt:lpstr>01-Equilbrium</vt:lpstr>
      <vt:lpstr>Equation</vt:lpstr>
      <vt:lpstr>Equilibrio chimico:   la legge di azione di massa</vt:lpstr>
      <vt:lpstr>Sintesi di NH3: una reazione reversibile</vt:lpstr>
      <vt:lpstr>La costante di equilibrio</vt:lpstr>
      <vt:lpstr>La  Legge di azione di massa (1864)</vt:lpstr>
      <vt:lpstr>Presentazione standard di PowerPoint</vt:lpstr>
      <vt:lpstr>Presentazione standard di PowerPoint</vt:lpstr>
      <vt:lpstr>Presentazione standard di PowerPoint</vt:lpstr>
      <vt:lpstr>Relazioni tra K</vt:lpstr>
      <vt:lpstr>Reazioni opposte: relazione tra le K</vt:lpstr>
      <vt:lpstr>Relazioni tra K</vt:lpstr>
      <vt:lpstr>Esempio 1</vt:lpstr>
      <vt:lpstr>Esempio 2:   relazioni Keq</vt:lpstr>
      <vt:lpstr>Somme di reazioni chimiche</vt:lpstr>
      <vt:lpstr>Sistemi eterogenei: fasi condensate pure</vt:lpstr>
      <vt:lpstr>Sistemi eterogenei: decomposizione di un sale</vt:lpstr>
      <vt:lpstr>Sistemi eterogenei: prodotto di solubilità</vt:lpstr>
      <vt:lpstr>Solubilità e prodotto di solubilità</vt:lpstr>
      <vt:lpstr>Relazione generale tra Kps e solubilità</vt:lpstr>
      <vt:lpstr>Riassunto: costanti di equilibrio </vt:lpstr>
      <vt:lpstr>Esercizio</vt:lpstr>
    </vt:vector>
  </TitlesOfParts>
  <Company>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equilibrio</dc:title>
  <dc:subject/>
  <dc:creator>Vittadini</dc:creator>
  <cp:keywords/>
  <dc:description/>
  <cp:lastModifiedBy>Andrea Vittadini</cp:lastModifiedBy>
  <cp:revision>185</cp:revision>
  <cp:lastPrinted>2000-01-26T19:27:16Z</cp:lastPrinted>
  <dcterms:created xsi:type="dcterms:W3CDTF">1999-08-28T01:12:39Z</dcterms:created>
  <dcterms:modified xsi:type="dcterms:W3CDTF">2020-11-30T08:39:44Z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0x01010080C3EBB178B39C499A64DDEF59A04714</vt:lpwstr>
  </property>
</Properties>
</file>