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</p:sldIdLst>
  <p:sldSz cx="9144000" cy="6858000" type="screen4x3"/>
  <p:notesSz cx="6669088" cy="9928225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134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1D698-0E41-4DEE-A74E-D00729C2EBEB}" type="datetimeFigureOut">
              <a:rPr lang="it-IT" smtClean="0"/>
              <a:t>14/12/2020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2FC6F-1FE3-44B9-90AF-19B76FF0B36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6561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1D698-0E41-4DEE-A74E-D00729C2EBEB}" type="datetimeFigureOut">
              <a:rPr lang="it-IT" smtClean="0"/>
              <a:t>14/12/2020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32FC6F-1FE3-44B9-90AF-19B76FF0B36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2434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en-US" sz="4400" smtClean="0">
                <a:solidFill>
                  <a:srgbClr val="790015"/>
                </a:solidFill>
                <a:latin typeface="Arial" charset="0"/>
              </a:rPr>
              <a:t>Acidi e Basi</a:t>
            </a:r>
            <a:endParaRPr lang="en-US" b="0" smtClean="0">
              <a:latin typeface="Arial" charset="0"/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560345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smtClean="0">
                <a:latin typeface="Arial" charset="0"/>
              </a:rPr>
              <a:t>Esempio</a:t>
            </a: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660886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smtClean="0">
                <a:latin typeface="Arial" charset="0"/>
              </a:rPr>
              <a:t>Forza degli acidi </a:t>
            </a:r>
            <a:r>
              <a:rPr lang="en-US" sz="3200" u="sng" smtClean="0">
                <a:latin typeface="Arial" charset="0"/>
              </a:rPr>
              <a:t>(in acqua)</a:t>
            </a:r>
            <a:endParaRPr lang="en-US" sz="3200" u="sng" dirty="0" smtClean="0">
              <a:latin typeface="Arial" charset="0"/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42271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smtClean="0">
                <a:latin typeface="Arial" charset="0"/>
              </a:rPr>
              <a:t>Acidi deboli</a:t>
            </a: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041205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smtClean="0">
                <a:latin typeface="Arial" charset="0"/>
              </a:rPr>
              <a:t>Forza delle basi</a:t>
            </a:r>
            <a:endParaRPr lang="en-US" sz="3200" dirty="0" smtClean="0">
              <a:latin typeface="Arial" charset="0"/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041681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>
                <a:latin typeface="Arial" panose="020B0604020202020204" pitchFamily="34" charset="0"/>
                <a:cs typeface="Arial" panose="020B0604020202020204" pitchFamily="34" charset="0"/>
              </a:rPr>
              <a:t>Grado di ionizzazione </a:t>
            </a:r>
            <a:r>
              <a:rPr lang="el-GR" smtClean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it-IT" smtClean="0">
                <a:latin typeface="Arial" panose="020B0604020202020204" pitchFamily="34" charset="0"/>
                <a:cs typeface="Arial" panose="020B0604020202020204" pitchFamily="34" charset="0"/>
              </a:rPr>
              <a:t> di un acido/base</a:t>
            </a:r>
            <a:endParaRPr lang="it-IT" dirty="0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0188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smtClean="0">
                <a:latin typeface="Arial" charset="0"/>
              </a:rPr>
              <a:t>Acidi poliprotici</a:t>
            </a: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708183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smtClean="0">
                <a:latin typeface="Arial" charset="0"/>
              </a:rPr>
              <a:t>Acidi poliprotici</a:t>
            </a: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932391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smtClean="0">
                <a:latin typeface="Arial" charset="0"/>
              </a:rPr>
              <a:t>Acidi poliprotici</a:t>
            </a:r>
            <a:endParaRPr lang="en-US" sz="3200" dirty="0" smtClean="0">
              <a:latin typeface="Arial" charset="0"/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416905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1002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829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Arial" charset="0"/>
              </a:rPr>
              <a:t>Acidi e basi: Teoria di Arrhenius  (1887)</a:t>
            </a: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600144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Arial" charset="0"/>
              </a:rPr>
              <a:t>Autoionizzazione dell’acqua e temperatura</a:t>
            </a: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43996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53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8498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0360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2229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3929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2958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701039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smtClean="0">
                <a:latin typeface="Arial" charset="0"/>
              </a:rPr>
              <a:t>Reazioni acido-base tra ossidi</a:t>
            </a:r>
            <a:endParaRPr lang="it-IT" dirty="0" smtClean="0">
              <a:latin typeface="Arial" charset="0"/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5032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752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Arial" charset="0"/>
              </a:rPr>
              <a:t>Teoria di Arrhenius: considerazioni</a:t>
            </a:r>
            <a:endParaRPr lang="en-US" dirty="0" smtClean="0">
              <a:latin typeface="Arial" charset="0"/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776205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smtClean="0">
                <a:latin typeface="Arial" charset="0"/>
              </a:rPr>
              <a:t>Reazioni acido-base tra ossidi e Teoria di Lewis</a:t>
            </a: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5754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smtClean="0">
                <a:latin typeface="Arial" charset="0"/>
              </a:rPr>
              <a:t>Acidità degli ossidi degli el. del blocco principale</a:t>
            </a: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5779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4373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Arial" charset="0"/>
              </a:rPr>
              <a:t>pH di alcuni ambienti e sostanze comuni</a:t>
            </a:r>
            <a:endParaRPr lang="it-IT" smtClean="0">
              <a:latin typeface="Arial" charset="0"/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2137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smtClean="0">
                <a:latin typeface="Arial" charset="0"/>
              </a:rPr>
              <a:t>Acidità dell’acqua piovana</a:t>
            </a: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073270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>
                <a:latin typeface="Arial" panose="020B0604020202020204" pitchFamily="34" charset="0"/>
                <a:cs typeface="Arial" panose="020B0604020202020204" pitchFamily="34" charset="0"/>
              </a:rPr>
              <a:t>Cosa può rendere basica l’acqua?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1390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sz="3200" smtClean="0">
                <a:latin typeface="Arial" charset="0"/>
              </a:rPr>
              <a:t>Cationi metallici in soluzione</a:t>
            </a:r>
            <a:endParaRPr lang="it-IT" sz="3200" dirty="0" smtClean="0">
              <a:latin typeface="Arial" charset="0"/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636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sz="3200" smtClean="0">
                <a:latin typeface="Arial" charset="0"/>
              </a:rPr>
              <a:t>Acidità degli ioni metallici</a:t>
            </a: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9128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sz="3200" smtClean="0">
                <a:latin typeface="Arial" charset="0"/>
              </a:rPr>
              <a:t>Soluzioni di sali e pH</a:t>
            </a: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1097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029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smtClean="0">
                <a:latin typeface="Arial" charset="0"/>
              </a:rPr>
              <a:t>Acidi forti   (Arrhenius)</a:t>
            </a: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045467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4404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8253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47394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58194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91202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mtClean="0">
                <a:effectLst/>
                <a:latin typeface="Arial" panose="020B0604020202020204" pitchFamily="34" charset="0"/>
              </a:rPr>
              <a:t>Esercizio 8</a:t>
            </a: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03037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 sz="2400" smtClean="0">
                <a:effectLst/>
                <a:latin typeface="Arial" panose="020B0604020202020204" pitchFamily="34" charset="0"/>
              </a:rPr>
              <a:t>Esempio: Titolazione di un acido forte con una base forte</a:t>
            </a:r>
            <a:endParaRPr lang="en-US" altLang="it-IT" sz="2400" dirty="0" smtClean="0">
              <a:effectLst/>
              <a:latin typeface="Arial" panose="020B0604020202020204" pitchFamily="34" charset="0"/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75704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smtClean="0">
                <a:latin typeface="Arial" charset="0"/>
              </a:rPr>
              <a:t>Basi forti  (Arrhenius)</a:t>
            </a: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20525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Arial" charset="0"/>
              </a:rPr>
              <a:t>Acidi e basi: Teoria di Brønsted – Lowry</a:t>
            </a:r>
            <a:br>
              <a:rPr lang="en-US" smtClean="0">
                <a:latin typeface="Arial" charset="0"/>
              </a:rPr>
            </a:br>
            <a:r>
              <a:rPr lang="en-US" smtClean="0">
                <a:latin typeface="Arial" charset="0"/>
              </a:rPr>
              <a:t>(1923)</a:t>
            </a: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1039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623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Arial" charset="0"/>
              </a:rPr>
              <a:t>Una reazione acido-base</a:t>
            </a: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03549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Arial" charset="0"/>
              </a:rPr>
              <a:t>Coppie di acidi e basi coniugate</a:t>
            </a: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34492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0C3EBB178B39C499A64DDEF59A04714" ma:contentTypeVersion="13" ma:contentTypeDescription="Creare un nuovo documento." ma:contentTypeScope="" ma:versionID="7b9b276e639e7e2504ae0fb335743334">
  <xsd:schema xmlns:xsd="http://www.w3.org/2001/XMLSchema" xmlns:xs="http://www.w3.org/2001/XMLSchema" xmlns:p="http://schemas.microsoft.com/office/2006/metadata/properties" xmlns:ns3="54fbe17c-0dff-48d5-9b1b-d9b5e83dd193" xmlns:ns4="c7cde783-bc8c-47d0-b545-f9f7fe4f58a5" targetNamespace="http://schemas.microsoft.com/office/2006/metadata/properties" ma:root="true" ma:fieldsID="a164b6e819d9c03cebabdc32d58cab12" ns3:_="" ns4:_="">
    <xsd:import namespace="54fbe17c-0dff-48d5-9b1b-d9b5e83dd193"/>
    <xsd:import namespace="c7cde783-bc8c-47d0-b545-f9f7fe4f58a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fbe17c-0dff-48d5-9b1b-d9b5e83dd1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cde783-bc8c-47d0-b545-f9f7fe4f58a5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Hash suggerimento condivisione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4A9282F-B045-43A0-8C16-4851397EB8E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0996C47-4802-4DD6-B4BC-4BBCE522B0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fbe17c-0dff-48d5-9b1b-d9b5e83dd193"/>
    <ds:schemaRef ds:uri="c7cde783-bc8c-47d0-b545-f9f7fe4f58a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D45D524-F8C0-4CD0-AC25-4307B6D8976D}">
  <ds:schemaRefs>
    <ds:schemaRef ds:uri="http://schemas.microsoft.com/office/infopath/2007/PartnerControls"/>
    <ds:schemaRef ds:uri="54fbe17c-0dff-48d5-9b1b-d9b5e83dd193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c7cde783-bc8c-47d0-b545-f9f7fe4f58a5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143</Words>
  <Application>Microsoft Office PowerPoint</Application>
  <PresentationFormat>Presentazione su schermo (4:3)</PresentationFormat>
  <Paragraphs>28</Paragraphs>
  <Slides>46</Slides>
  <Notes>0</Notes>
  <HiddenSlides>1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46</vt:i4>
      </vt:variant>
    </vt:vector>
  </HeadingPairs>
  <TitlesOfParts>
    <vt:vector size="50" baseType="lpstr">
      <vt:lpstr>Arial</vt:lpstr>
      <vt:lpstr>Calibri</vt:lpstr>
      <vt:lpstr>Calibri Light</vt:lpstr>
      <vt:lpstr>Tema di Office</vt:lpstr>
      <vt:lpstr>Acidi e Basi</vt:lpstr>
      <vt:lpstr>Acidi e basi: Teoria di Arrhenius  (1887)</vt:lpstr>
      <vt:lpstr>Teoria di Arrhenius: considerazioni</vt:lpstr>
      <vt:lpstr>Acidi forti   (Arrhenius)</vt:lpstr>
      <vt:lpstr>Basi forti  (Arrhenius)</vt:lpstr>
      <vt:lpstr>Acidi e basi: Teoria di Brønsted – Lowry (1923)</vt:lpstr>
      <vt:lpstr>Presentazione standard di PowerPoint</vt:lpstr>
      <vt:lpstr>Una reazione acido-base</vt:lpstr>
      <vt:lpstr>Coppie di acidi e basi coniugate</vt:lpstr>
      <vt:lpstr>Esempio</vt:lpstr>
      <vt:lpstr>Forza degli acidi (in acqua)</vt:lpstr>
      <vt:lpstr>Acidi deboli</vt:lpstr>
      <vt:lpstr>Forza delle basi</vt:lpstr>
      <vt:lpstr>Grado di ionizzazione α di un acido/base</vt:lpstr>
      <vt:lpstr>Acidi poliprotici</vt:lpstr>
      <vt:lpstr>Acidi poliprotici</vt:lpstr>
      <vt:lpstr>Acidi poliprotici</vt:lpstr>
      <vt:lpstr>Presentazione standard di PowerPoint</vt:lpstr>
      <vt:lpstr>Presentazione standard di PowerPoint</vt:lpstr>
      <vt:lpstr>Autoionizzazione dell’acqua e temperatura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Reazioni acido-base tra ossidi</vt:lpstr>
      <vt:lpstr>Presentazione standard di PowerPoint</vt:lpstr>
      <vt:lpstr>Reazioni acido-base tra ossidi e Teoria di Lewis</vt:lpstr>
      <vt:lpstr>Acidità degli ossidi degli el. del blocco principale</vt:lpstr>
      <vt:lpstr>Presentazione standard di PowerPoint</vt:lpstr>
      <vt:lpstr>pH di alcuni ambienti e sostanze comuni</vt:lpstr>
      <vt:lpstr>Acidità dell’acqua piovana</vt:lpstr>
      <vt:lpstr>Cosa può rendere basica l’acqua?</vt:lpstr>
      <vt:lpstr>Cationi metallici in soluzione</vt:lpstr>
      <vt:lpstr>Acidità degli ioni metallici</vt:lpstr>
      <vt:lpstr>Soluzioni di sali e pH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Esercizio 8</vt:lpstr>
      <vt:lpstr>Esempio: Titolazione di un acido forte con una base forte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Acidi e Basi</dc:title>
  <dc:creator>Andrea Vittadini</dc:creator>
  <cp:lastModifiedBy>Andrea Vittadini</cp:lastModifiedBy>
  <cp:revision>2</cp:revision>
  <dcterms:created xsi:type="dcterms:W3CDTF">2020-12-14T12:55:36Z</dcterms:created>
  <dcterms:modified xsi:type="dcterms:W3CDTF">2020-12-14T12:56:49Z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0x01010080C3EBB178B39C499A64DDEF59A04714</vt:lpwstr>
  </property>
</Properties>
</file>