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E662-020F-4B18-B4D3-D472137E117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FB4D-E32A-40EB-97A0-219451C67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8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FE662-020F-4B18-B4D3-D472137E117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FB4D-E32A-40EB-97A0-219451C67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53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9"/>
                </a:solidFill>
                <a:effectLst/>
              </a:rPr>
              <a:t>La forma delle molecole</a:t>
            </a:r>
            <a:br>
              <a:rPr lang="en-US" sz="4000" smtClean="0">
                <a:solidFill>
                  <a:srgbClr val="000099"/>
                </a:solidFill>
                <a:effectLst/>
              </a:rPr>
            </a:br>
            <a:r>
              <a:rPr lang="en-US" sz="4000" smtClean="0">
                <a:solidFill>
                  <a:srgbClr val="081D58"/>
                </a:solidFill>
              </a:rPr>
              <a:t> </a:t>
            </a:r>
            <a:r>
              <a:rPr lang="en-US" sz="1800" b="0" smtClean="0">
                <a:solidFill>
                  <a:srgbClr val="037C03"/>
                </a:solidFill>
              </a:rPr>
              <a:t>Come si predice la </a:t>
            </a:r>
            <a:r>
              <a:rPr lang="en-US" sz="1800" b="0" smtClean="0">
                <a:solidFill>
                  <a:srgbClr val="CF0E30"/>
                </a:solidFill>
              </a:rPr>
              <a:t>forma</a:t>
            </a:r>
            <a:r>
              <a:rPr lang="en-US" sz="1800" b="0" smtClean="0">
                <a:solidFill>
                  <a:srgbClr val="037C03"/>
                </a:solidFill>
              </a:rPr>
              <a:t> delle molecole </a:t>
            </a:r>
            <a:br>
              <a:rPr lang="en-US" sz="1800" b="0" smtClean="0">
                <a:solidFill>
                  <a:srgbClr val="037C03"/>
                </a:solidFill>
              </a:rPr>
            </a:br>
            <a:endParaRPr lang="en-US" sz="1800" b="0" dirty="0" smtClean="0">
              <a:solidFill>
                <a:srgbClr val="037C03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811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Principali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geometrie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elettroniche</a:t>
            </a:r>
            <a:endParaRPr lang="it-IT" dirty="0" smtClean="0">
              <a:solidFill>
                <a:srgbClr val="CF0E3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Numero sterico 2:  AE</a:t>
            </a:r>
            <a:r>
              <a:rPr lang="en-US" baseline="-25000" smtClean="0">
                <a:solidFill>
                  <a:schemeClr val="bg1">
                    <a:lumMod val="50000"/>
                  </a:schemeClr>
                </a:solidFill>
              </a:rPr>
              <a:t>2 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→</a:t>
            </a:r>
            <a:r>
              <a:rPr lang="en-US" baseline="-2500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AB</a:t>
            </a:r>
            <a:r>
              <a:rPr lang="en-US" baseline="-250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817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Principali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geometrie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elettroniche</a:t>
            </a:r>
            <a:endParaRPr lang="it-IT" dirty="0" smtClean="0">
              <a:solidFill>
                <a:srgbClr val="CF0E3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5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Numero sterico 3:  AE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→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AB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280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Principali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geometrie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elettroniche</a:t>
            </a:r>
            <a:endParaRPr lang="it-IT" dirty="0" smtClean="0">
              <a:solidFill>
                <a:srgbClr val="CF0E3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Numero sterico 4:  AE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→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AB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E, AB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84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Ordine delle repulsioni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Casi AE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AE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Caso AE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coppie solitarie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05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</a:rPr>
              <a:t>Che forma hanno le molecole?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39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se ci sono sostituenti diversi?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Casi AE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, AE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  AE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05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261938">
              <a:defRPr/>
            </a:pPr>
            <a:r>
              <a:rPr lang="it-IT" sz="2000" smtClean="0">
                <a:solidFill>
                  <a:srgbClr val="0000CC"/>
                </a:solidFill>
              </a:rPr>
              <a:t>Ulteriore regola:</a:t>
            </a:r>
            <a:br>
              <a:rPr lang="it-IT" sz="2000" smtClean="0">
                <a:solidFill>
                  <a:srgbClr val="0000CC"/>
                </a:solidFill>
              </a:rPr>
            </a:br>
            <a:r>
              <a:rPr lang="it-IT" sz="2000" smtClean="0">
                <a:solidFill>
                  <a:srgbClr val="0000CC"/>
                </a:solidFill>
              </a:rPr>
              <a:t> </a:t>
            </a:r>
            <a:br>
              <a:rPr lang="it-IT" sz="2000" smtClean="0">
                <a:solidFill>
                  <a:srgbClr val="0000CC"/>
                </a:solidFill>
              </a:rPr>
            </a:br>
            <a:r>
              <a:rPr lang="it-IT" sz="2000" smtClean="0">
                <a:solidFill>
                  <a:srgbClr val="0000CC"/>
                </a:solidFill>
              </a:rPr>
              <a:t>Se si hanno </a:t>
            </a:r>
            <a:r>
              <a:rPr lang="it-IT" sz="2000" smtClean="0">
                <a:solidFill>
                  <a:srgbClr val="CF0E30"/>
                </a:solidFill>
              </a:rPr>
              <a:t>più atomi centrali</a:t>
            </a:r>
            <a:r>
              <a:rPr lang="it-IT" sz="2000" smtClean="0">
                <a:solidFill>
                  <a:srgbClr val="0000CC"/>
                </a:solidFill>
              </a:rPr>
              <a:t> si esamina un centro alla volta.</a:t>
            </a:r>
            <a:endParaRPr lang="it-IT" sz="2000" smtClean="0">
              <a:solidFill>
                <a:srgbClr val="0000CC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Cariche elettriche su una sfera</a:t>
            </a:r>
            <a:endParaRPr lang="it-IT" sz="3200" dirty="0" smtClean="0">
              <a:solidFill>
                <a:srgbClr val="0000CC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7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Principali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geometrie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elettroniche</a:t>
            </a:r>
            <a:endParaRPr lang="it-IT" dirty="0" smtClean="0">
              <a:solidFill>
                <a:srgbClr val="CF0E3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Metalli di transizione e VSEPR: pericolo!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3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Metalli di transizione e VSEPR: pericolo!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5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bg1">
                    <a:lumMod val="50000"/>
                  </a:schemeClr>
                </a:solidFill>
              </a:rPr>
              <a:t>Cariche elettriche su una sfera - 1 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4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bg1">
                    <a:lumMod val="50000"/>
                  </a:schemeClr>
                </a:solidFill>
              </a:rPr>
              <a:t>Cariche elettriche su una sfera - 2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9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</a:rPr>
              <a:t>VSEPR- </a:t>
            </a:r>
            <a:r>
              <a:rPr lang="en-US" sz="2400" i="1" smtClean="0">
                <a:solidFill>
                  <a:schemeClr val="bg1">
                    <a:lumMod val="50000"/>
                  </a:schemeClr>
                </a:solidFill>
              </a:rPr>
              <a:t>Valence Shell Electron-Pair Repulsion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(Gillespie &amp; Nyholm, 1957)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32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</a:rPr>
              <a:t>VSEPR- </a:t>
            </a:r>
            <a:r>
              <a:rPr lang="en-US" sz="2400" i="1" smtClean="0">
                <a:solidFill>
                  <a:schemeClr val="bg1">
                    <a:lumMod val="50000"/>
                  </a:schemeClr>
                </a:solidFill>
              </a:rPr>
              <a:t>Valence Shell Electron-Pair Repulsion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(Gillespie &amp; Nyholm, 1957)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22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</a:rPr>
              <a:t>VSEPR-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istruzioni per l’uso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59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Principali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geometrie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mtClean="0">
                <a:solidFill>
                  <a:srgbClr val="CF0E30"/>
                </a:solidFill>
              </a:rPr>
              <a:t>elettroniche AE</a:t>
            </a:r>
            <a:r>
              <a:rPr lang="en-US" baseline="-25000" smtClean="0">
                <a:solidFill>
                  <a:srgbClr val="CF0E30"/>
                </a:solidFill>
              </a:rPr>
              <a:t>n</a:t>
            </a:r>
            <a:endParaRPr lang="it-IT" baseline="-25000" dirty="0" smtClean="0">
              <a:solidFill>
                <a:srgbClr val="CF0E3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</a:rPr>
              <a:t>VSEPR-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istruzioni per l’uso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555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69EF52-9740-4F49-A9A5-E16AD6966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7C2B56-2933-4A73-AB49-14ABE26EC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A641D1-6F9B-43D7-BE34-AD96CC0EAAE0}">
  <ds:schemaRefs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Presentazione su schermo (4:3)</PresentationFormat>
  <Paragraphs>25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di Office</vt:lpstr>
      <vt:lpstr>La forma delle molecole  Come si predice la forma delle molecole  </vt:lpstr>
      <vt:lpstr>Che forma hanno le molecole?</vt:lpstr>
      <vt:lpstr>Cariche elettriche su una sfera - 1 </vt:lpstr>
      <vt:lpstr>Cariche elettriche su una sfera - 2</vt:lpstr>
      <vt:lpstr>VSEPR- Valence Shell Electron-Pair Repulsion (Gillespie &amp; Nyholm, 1957)</vt:lpstr>
      <vt:lpstr>VSEPR- Valence Shell Electron-Pair Repulsion (Gillespie &amp; Nyholm, 1957)</vt:lpstr>
      <vt:lpstr>VSEPR- istruzioni per l’uso</vt:lpstr>
      <vt:lpstr>Principali geometrie elettroniche AEn</vt:lpstr>
      <vt:lpstr>VSEPR- istruzioni per l’uso</vt:lpstr>
      <vt:lpstr>Principali geometrie elettroniche</vt:lpstr>
      <vt:lpstr>Numero sterico 2:  AE2  →  AB2</vt:lpstr>
      <vt:lpstr>Principali geometrie elettroniche</vt:lpstr>
      <vt:lpstr>Numero sterico 3:  AE3 → AB3, AB2E</vt:lpstr>
      <vt:lpstr>Principali geometrie elettroniche</vt:lpstr>
      <vt:lpstr>Numero sterico 4:  AE4  → AB4 , AB3E, AB2E2</vt:lpstr>
      <vt:lpstr>Ordine delle repulsioni</vt:lpstr>
      <vt:lpstr>Casi AE5 &amp; AE6 </vt:lpstr>
      <vt:lpstr>Caso AE5: coppie solitarie</vt:lpstr>
      <vt:lpstr>Presentazione standard di PowerPoint</vt:lpstr>
      <vt:lpstr>E se ci sono sostituenti diversi?</vt:lpstr>
      <vt:lpstr>Casi AE2 , AE3 &amp;  AE4</vt:lpstr>
      <vt:lpstr>Ulteriore regola:   Se si hanno più atomi centrali si esamina un centro alla volta.</vt:lpstr>
      <vt:lpstr>Cariche elettriche su una sfera</vt:lpstr>
      <vt:lpstr>Principali geometrie elettroniche</vt:lpstr>
      <vt:lpstr>Metalli di transizione e VSEPR: pericolo!</vt:lpstr>
      <vt:lpstr>Metalli di transizione e VSEPR: pericolo!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forma delle molecole  Come si predice la forma delle molecole  </dc:title>
  <dc:creator>Andrea Vittadini</dc:creator>
  <cp:lastModifiedBy>Andrea Vittadini</cp:lastModifiedBy>
  <cp:revision>1</cp:revision>
  <dcterms:created xsi:type="dcterms:W3CDTF">2020-10-22T08:51:57Z</dcterms:created>
  <dcterms:modified xsi:type="dcterms:W3CDTF">2020-10-22T08:51:58Z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