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7102475" cy="102314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AF0E-AB3D-465E-BC16-26A05572C0C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058C-C191-412E-BEBC-DBD79437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AF0E-AB3D-465E-BC16-26A05572C0C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058C-C191-412E-BEBC-DBD79437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5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smtClean="0">
                <a:solidFill>
                  <a:srgbClr val="BC3700"/>
                </a:solidFill>
                <a:latin typeface="Arial" charset="0"/>
              </a:rPr>
              <a:t>Forze intermolecolari</a:t>
            </a:r>
            <a:br>
              <a:rPr lang="en-US" smtClean="0">
                <a:solidFill>
                  <a:srgbClr val="BC3700"/>
                </a:solidFill>
                <a:latin typeface="Arial" charset="0"/>
              </a:rPr>
            </a:br>
            <a:r>
              <a:rPr lang="en-US" sz="3200" smtClean="0">
                <a:solidFill>
                  <a:srgbClr val="BC3700"/>
                </a:solidFill>
                <a:latin typeface="Arial" charset="0"/>
              </a:rPr>
              <a:t>(“</a:t>
            </a:r>
            <a:r>
              <a:rPr lang="en-US" sz="3200" i="1" smtClean="0">
                <a:solidFill>
                  <a:srgbClr val="BC3700"/>
                </a:solidFill>
                <a:latin typeface="Arial" charset="0"/>
              </a:rPr>
              <a:t>imf”</a:t>
            </a:r>
            <a:r>
              <a:rPr lang="en-US" sz="3200" smtClean="0">
                <a:solidFill>
                  <a:srgbClr val="BC3700"/>
                </a:solidFill>
                <a:latin typeface="Arial" charset="0"/>
              </a:rPr>
              <a:t>: </a:t>
            </a:r>
            <a:r>
              <a:rPr lang="en-US" sz="3200" i="1" smtClean="0">
                <a:solidFill>
                  <a:srgbClr val="BC3700"/>
                </a:solidFill>
                <a:latin typeface="Arial" charset="0"/>
              </a:rPr>
              <a:t>intermolecular forces</a:t>
            </a:r>
            <a:r>
              <a:rPr lang="en-US" sz="3200" smtClean="0">
                <a:solidFill>
                  <a:srgbClr val="BC3700"/>
                </a:solidFill>
                <a:latin typeface="Arial" charset="0"/>
              </a:rPr>
              <a:t>)</a:t>
            </a:r>
            <a:endParaRPr lang="en-US" sz="3200" dirty="0" smtClean="0">
              <a:solidFill>
                <a:srgbClr val="BC3700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6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di ebollizione dei gas nobili e degli idruri del IV gruppo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Maggiore la superficie molecolare,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più efficienti le forze di London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857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di ebollizione dei gas nobili e degli idruri del IV gruppo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Effetto delle LDF sulle </a:t>
            </a:r>
            <a:r>
              <a:rPr lang="en-US" sz="28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di ebollizione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degli idruri: gruppi 14, 15, 16 e 17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Il legame idrogeno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10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Legame idrogeno e proprietà dell’acqua.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29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Legami idrogeno e anioni in soluzione acquosa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3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Valori delle IMF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13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Legami idrogeno nella materia vivente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17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Interazioni intermolecolari </a:t>
            </a:r>
            <a:b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 “chimica supramolecolare”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Coesione della materia: sistemi molecolari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11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Schema per individuare le forze intermolecolari</a:t>
            </a:r>
            <a:endParaRPr lang="en-US" sz="24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52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Esempio: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98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Esempio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34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Solidi non-molecolari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Legami ionici (int. ione-ione)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 legami covalenti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26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Forma funzionale e </a:t>
            </a:r>
            <a:r>
              <a:rPr lang="it-IT" sz="32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range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del potenziale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Interazione ione - dipolo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45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Interazione dipolo - dipolo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Interazioni dipolo indotto – dipolo indotto: 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 forze di dispersione di London (LDF)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56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Conseguenze delle LDF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5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9EEB9-C90F-42F0-B91D-F218E8662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8B474E-F3B2-4687-97F5-165E1C3852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16CE12-BB06-4537-BE9C-2DE052072C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Presentazione su schermo (4:3)</PresentationFormat>
  <Paragraphs>22</Paragraphs>
  <Slides>22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Forze intermolecolari (“imf”: intermolecular forces)</vt:lpstr>
      <vt:lpstr>Coesione della materia: sistemi molecolari</vt:lpstr>
      <vt:lpstr>Solidi non-molecolari</vt:lpstr>
      <vt:lpstr>Legami ionici (int. ione-ione)  e legami covalenti</vt:lpstr>
      <vt:lpstr>Forma funzionale e range del potenziale</vt:lpstr>
      <vt:lpstr>Interazione ione - dipolo</vt:lpstr>
      <vt:lpstr>Interazione dipolo - dipolo</vt:lpstr>
      <vt:lpstr>Interazioni dipolo indotto – dipolo indotto:  le forze di dispersione di London (LDF)</vt:lpstr>
      <vt:lpstr>Conseguenze delle LDF</vt:lpstr>
      <vt:lpstr>T di ebollizione dei gas nobili e degli idruri del IV gruppo</vt:lpstr>
      <vt:lpstr>Maggiore la superficie molecolare,  più efficienti le forze di London </vt:lpstr>
      <vt:lpstr>T di ebollizione dei gas nobili e degli idruri del IV gruppo</vt:lpstr>
      <vt:lpstr>Effetto delle LDF sulle T di ebollizione  degli idruri: gruppi 14, 15, 16 e 17</vt:lpstr>
      <vt:lpstr>Il legame idrogeno</vt:lpstr>
      <vt:lpstr>Legame idrogeno e proprietà dell’acqua.</vt:lpstr>
      <vt:lpstr>Legami idrogeno e anioni in soluzione acquosa</vt:lpstr>
      <vt:lpstr>Valori delle IMF</vt:lpstr>
      <vt:lpstr>Legami idrogeno nella materia vivente</vt:lpstr>
      <vt:lpstr>Interazioni intermolecolari  e “chimica supramolecolare”</vt:lpstr>
      <vt:lpstr>Schema per individuare le forze intermolecolari</vt:lpstr>
      <vt:lpstr>Esempio:</vt:lpstr>
      <vt:lpstr>Esempio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Forze intermolecolari (“imf”: intermolecular forces)</dc:title>
  <dc:creator>Andrea Vittadini</dc:creator>
  <cp:lastModifiedBy>Andrea Vittadini</cp:lastModifiedBy>
  <cp:revision>1</cp:revision>
  <dcterms:created xsi:type="dcterms:W3CDTF">2020-11-12T09:19:26Z</dcterms:created>
  <dcterms:modified xsi:type="dcterms:W3CDTF">2020-11-12T09:19:27Z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