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x="9144000" cy="6858000" type="screen4x3"/>
  <p:notesSz cx="6794500" cy="9982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6D07-E049-403A-BF78-A45842D5EC0D}" type="datetimeFigureOut">
              <a:rPr lang="it-IT" smtClean="0"/>
              <a:t>08/10/2020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C1E2-798F-4B5B-B8A9-0900A9D4B3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14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26D07-E049-403A-BF78-A45842D5EC0D}" type="datetimeFigureOut">
              <a:rPr lang="it-IT" smtClean="0"/>
              <a:t>08/10/2020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1C1E2-798F-4B5B-B8A9-0900A9D4B3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32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Il sistema periodico degli elementi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8539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La tavola periodica moderna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7806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8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2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La tavola periodica moderna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8796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La tavola periodica moderna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847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6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9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6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90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0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9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96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it-IT" sz="3600" b="1" smtClean="0">
                <a:solidFill>
                  <a:srgbClr val="0070C0"/>
                </a:solidFill>
                <a:latin typeface="+mn-lt"/>
              </a:rPr>
              <a:t>La tavola periodica moderna</a:t>
            </a:r>
            <a:endParaRPr lang="en-US" altLang="it-IT" sz="3600" b="1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11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61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1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041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47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07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5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54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8940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40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97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2800" smtClean="0">
                <a:solidFill>
                  <a:srgbClr val="0000FF"/>
                </a:solidFill>
              </a:rPr>
              <a:t>Energia di ionizzazione primaria </a:t>
            </a:r>
            <a:r>
              <a:rPr lang="it-IT" altLang="it-IT" sz="2800" i="1" smtClean="0">
                <a:solidFill>
                  <a:srgbClr val="FC0128"/>
                </a:solidFill>
              </a:rPr>
              <a:t>I</a:t>
            </a:r>
            <a:r>
              <a:rPr lang="it-IT" altLang="it-IT" sz="2800" baseline="-25000" smtClean="0">
                <a:solidFill>
                  <a:srgbClr val="FC0128"/>
                </a:solidFill>
              </a:rPr>
              <a:t>1</a:t>
            </a:r>
            <a:r>
              <a:rPr lang="it-IT" altLang="it-IT" sz="2800" smtClean="0">
                <a:solidFill>
                  <a:srgbClr val="0000FF"/>
                </a:solidFill>
              </a:rPr>
              <a:t> (o </a:t>
            </a:r>
            <a:r>
              <a:rPr lang="it-IT" altLang="it-IT" sz="2800" smtClean="0">
                <a:solidFill>
                  <a:srgbClr val="FC0128"/>
                </a:solidFill>
              </a:rPr>
              <a:t>IE1</a:t>
            </a:r>
            <a:r>
              <a:rPr lang="it-IT" altLang="it-IT" sz="2800" smtClean="0">
                <a:solidFill>
                  <a:srgbClr val="0000FF"/>
                </a:solidFill>
              </a:rPr>
              <a:t>) </a:t>
            </a:r>
            <a:br>
              <a:rPr lang="it-IT" altLang="it-IT" sz="2800" smtClean="0">
                <a:solidFill>
                  <a:srgbClr val="0000FF"/>
                </a:solidFill>
              </a:rPr>
            </a:br>
            <a:r>
              <a:rPr lang="it-IT" altLang="it-IT" sz="2800" smtClean="0">
                <a:solidFill>
                  <a:srgbClr val="0000FF"/>
                </a:solidFill>
              </a:rPr>
              <a:t>(</a:t>
            </a:r>
            <a:r>
              <a:rPr lang="it-IT" altLang="it-IT" sz="2800" i="1" smtClean="0">
                <a:solidFill>
                  <a:srgbClr val="0000FF"/>
                </a:solidFill>
              </a:rPr>
              <a:t>o</a:t>
            </a:r>
            <a:r>
              <a:rPr lang="it-IT" altLang="it-IT" sz="2800" smtClean="0">
                <a:solidFill>
                  <a:srgbClr val="0000FF"/>
                </a:solidFill>
              </a:rPr>
              <a:t> “primo potenziale di ionizzazione”)</a:t>
            </a:r>
            <a:br>
              <a:rPr lang="it-IT" altLang="it-IT" sz="2800" smtClean="0">
                <a:solidFill>
                  <a:srgbClr val="0000FF"/>
                </a:solidFill>
              </a:rPr>
            </a:br>
            <a:r>
              <a:rPr lang="it-IT" altLang="it-IT" sz="2800" smtClean="0">
                <a:solidFill>
                  <a:srgbClr val="0000FF"/>
                </a:solidFill>
              </a:rPr>
              <a:t>e affinità elettronica </a:t>
            </a:r>
            <a:r>
              <a:rPr lang="it-IT" altLang="it-IT" sz="2800" i="1" smtClean="0">
                <a:solidFill>
                  <a:srgbClr val="FC0128"/>
                </a:solidFill>
              </a:rPr>
              <a:t>EA</a:t>
            </a:r>
            <a:endParaRPr lang="it-IT" altLang="it-IT" sz="2800" i="1" smtClean="0">
              <a:solidFill>
                <a:srgbClr val="FC0128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95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b="1" smtClean="0">
                <a:solidFill>
                  <a:srgbClr val="0070C0"/>
                </a:solidFill>
              </a:rPr>
              <a:t>Energie di ionizzazione degli orbitali atomici in funzione di Z</a:t>
            </a:r>
            <a:endParaRPr lang="it-IT" altLang="it-IT" sz="3200" b="1" smtClean="0">
              <a:solidFill>
                <a:srgbClr val="0070C0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4307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42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31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1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33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97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12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83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smtClean="0">
                <a:solidFill>
                  <a:srgbClr val="0000FF"/>
                </a:solidFill>
              </a:rPr>
              <a:t>Confronto </a:t>
            </a:r>
            <a:r>
              <a:rPr lang="it-IT" altLang="it-IT" sz="3600" i="1" smtClean="0">
                <a:solidFill>
                  <a:srgbClr val="0000FF"/>
                </a:solidFill>
              </a:rPr>
              <a:t>I</a:t>
            </a:r>
            <a:r>
              <a:rPr lang="it-IT" altLang="it-IT" sz="3600" baseline="-25000" smtClean="0">
                <a:solidFill>
                  <a:srgbClr val="0000FF"/>
                </a:solidFill>
              </a:rPr>
              <a:t>1</a:t>
            </a:r>
            <a:r>
              <a:rPr lang="it-IT" altLang="it-IT" sz="3600" smtClean="0">
                <a:solidFill>
                  <a:srgbClr val="0000FF"/>
                </a:solidFill>
              </a:rPr>
              <a:t> tra Mg e Al (qualitativo!)</a:t>
            </a:r>
            <a:endParaRPr lang="it-IT" altLang="it-IT" sz="3600" smtClean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0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rgbClr val="0000FF"/>
                </a:solidFill>
              </a:rPr>
              <a:t>La ionizzazione del fosforo</a:t>
            </a:r>
            <a:endParaRPr lang="it-IT" altLang="it-IT" smtClean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9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rgbClr val="0000FF"/>
                </a:solidFill>
              </a:rPr>
              <a:t>La ionizzazione dello zolfo</a:t>
            </a:r>
            <a:endParaRPr lang="it-IT" altLang="it-IT" smtClean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26642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36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9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94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49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9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56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926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solidFill>
                  <a:srgbClr val="0000FF"/>
                </a:solidFill>
              </a:rPr>
              <a:t>1869-2019: 150 anni!</a:t>
            </a:r>
            <a:endParaRPr lang="it-IT" altLang="it-IT" smtClean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18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7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Tavola Periodica @DISC</a:t>
            </a:r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La tavola periodica moderna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82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La tavola periodica moderna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7632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La tavola periodica moderna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6451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279F"/>
                </a:solidFill>
              </a:rPr>
              <a:t>La tavola periodica moderna</a:t>
            </a:r>
            <a:endParaRPr lang="en-US" altLang="it-IT" smtClean="0">
              <a:solidFill>
                <a:srgbClr val="00279F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342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C3EBB178B39C499A64DDEF59A04714" ma:contentTypeVersion="13" ma:contentTypeDescription="Creare un nuovo documento." ma:contentTypeScope="" ma:versionID="7b9b276e639e7e2504ae0fb335743334">
  <xsd:schema xmlns:xsd="http://www.w3.org/2001/XMLSchema" xmlns:xs="http://www.w3.org/2001/XMLSchema" xmlns:p="http://schemas.microsoft.com/office/2006/metadata/properties" xmlns:ns3="54fbe17c-0dff-48d5-9b1b-d9b5e83dd193" xmlns:ns4="c7cde783-bc8c-47d0-b545-f9f7fe4f58a5" targetNamespace="http://schemas.microsoft.com/office/2006/metadata/properties" ma:root="true" ma:fieldsID="a164b6e819d9c03cebabdc32d58cab12" ns3:_="" ns4:_="">
    <xsd:import namespace="54fbe17c-0dff-48d5-9b1b-d9b5e83dd193"/>
    <xsd:import namespace="c7cde783-bc8c-47d0-b545-f9f7fe4f58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be17c-0dff-48d5-9b1b-d9b5e83dd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de783-bc8c-47d0-b545-f9f7fe4f5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7E46B0-92B4-4ED2-99FA-D6E764AB02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be17c-0dff-48d5-9b1b-d9b5e83dd193"/>
    <ds:schemaRef ds:uri="c7cde783-bc8c-47d0-b545-f9f7fe4f58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8A951A-F978-4E35-B2BC-AEE622A8FB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EAB896-30F3-43B7-A582-1DF70649323A}">
  <ds:schemaRefs>
    <ds:schemaRef ds:uri="http://schemas.microsoft.com/office/2006/documentManagement/types"/>
    <ds:schemaRef ds:uri="http://schemas.microsoft.com/office/infopath/2007/PartnerControls"/>
    <ds:schemaRef ds:uri="54fbe17c-0dff-48d5-9b1b-d9b5e83dd19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7cde783-bc8c-47d0-b545-f9f7fe4f58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Presentazione su schermo (4:3)</PresentationFormat>
  <Paragraphs>16</Paragraphs>
  <Slides>53</Slides>
  <Notes>0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Tema di Office</vt:lpstr>
      <vt:lpstr>Il sistema periodico degli elementi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tavola periodica moderna</vt:lpstr>
      <vt:lpstr>La tavola periodica moderna</vt:lpstr>
      <vt:lpstr>La tavola periodica moderna</vt:lpstr>
      <vt:lpstr>La tavola periodica moderna</vt:lpstr>
      <vt:lpstr>La tavola periodica moderna</vt:lpstr>
      <vt:lpstr>Presentazione standard di PowerPoint</vt:lpstr>
      <vt:lpstr>Presentazione standard di PowerPoint</vt:lpstr>
      <vt:lpstr>La tavola periodica moderna</vt:lpstr>
      <vt:lpstr>La tavola periodica moderna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tavola periodica moderna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Energia di ionizzazione primaria I1 (o IE1)  (o “primo potenziale di ionizzazione”) e affinità elettronica EA</vt:lpstr>
      <vt:lpstr>Energie di ionizzazione degli orbitali atomici in funzione di Z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Confronto I1 tra Mg e Al (qualitativo!)</vt:lpstr>
      <vt:lpstr>La ionizzazione del fosforo</vt:lpstr>
      <vt:lpstr>La ionizzazione dello zolfo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1869-2019: 150 anni!</vt:lpstr>
      <vt:lpstr>Presentazione standard di PowerPoint</vt:lpstr>
      <vt:lpstr>Tavola Periodica @DISC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sistema periodico degli elementi</dc:title>
  <dc:creator>Andrea Vittadini</dc:creator>
  <cp:lastModifiedBy>Andrea Vittadini</cp:lastModifiedBy>
  <cp:revision>1</cp:revision>
  <dcterms:created xsi:type="dcterms:W3CDTF">2020-10-08T11:20:05Z</dcterms:created>
  <dcterms:modified xsi:type="dcterms:W3CDTF">2020-10-08T11:20:07Z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0x01010080C3EBB178B39C499A64DDEF59A04714</vt:lpwstr>
  </property>
</Properties>
</file>