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</p:sldIdLst>
  <p:sldSz cx="9144000" cy="6858000" type="screen4x3"/>
  <p:notesSz cx="6797675" cy="98742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7385-1483-4422-A36E-080CB992F0E7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1680-6DAB-4E6A-A3D8-29BF1A30C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7385-1483-4422-A36E-080CB992F0E7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31680-6DAB-4E6A-A3D8-29BF1A30C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66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>
                <a:solidFill>
                  <a:srgbClr val="500093"/>
                </a:solidFill>
                <a:latin typeface="Arial" charset="0"/>
              </a:rPr>
              <a:t>Celle voltaiche (pile)</a:t>
            </a:r>
            <a:br>
              <a:rPr lang="en-US" sz="4000" smtClean="0">
                <a:solidFill>
                  <a:srgbClr val="500093"/>
                </a:solidFill>
                <a:latin typeface="Arial" charset="0"/>
              </a:rPr>
            </a:br>
            <a:r>
              <a:rPr lang="en-US" sz="3600" b="0" smtClean="0">
                <a:solidFill>
                  <a:srgbClr val="500093"/>
                </a:solidFill>
                <a:effectLst/>
                <a:latin typeface="Arial" charset="0"/>
              </a:rPr>
              <a:t> </a:t>
            </a:r>
            <a:r>
              <a:rPr lang="en-US" sz="2000" b="0" smtClean="0">
                <a:effectLst/>
                <a:latin typeface="Arial" charset="0"/>
              </a:rPr>
              <a:t>Come si genera una differenza di potenziale</a:t>
            </a:r>
            <a:endParaRPr lang="en-US" sz="2400" b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69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2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smtClean="0">
                <a:solidFill>
                  <a:srgbClr val="3333CC"/>
                </a:solidFill>
              </a:rPr>
              <a:t>Condizioni standard</a:t>
            </a:r>
            <a:endParaRPr lang="it-IT" sz="4000" dirty="0" smtClean="0">
              <a:solidFill>
                <a:srgbClr val="E07C04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0194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9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3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Lavoro e processi elettrodici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8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Potenziale della pila e processi elettrodici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9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elettrodici e di pila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46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elettrodici standard</a:t>
            </a:r>
            <a:endParaRPr lang="en-US" sz="36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851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latin typeface="Arial" charset="0"/>
              </a:rPr>
              <a:t>Potenziali elettrodici standard </a:t>
            </a:r>
            <a:r>
              <a:rPr lang="en-US" sz="3200" i="1" smtClean="0">
                <a:latin typeface="Arial" charset="0"/>
              </a:rPr>
              <a:t>assoluti</a:t>
            </a:r>
            <a:r>
              <a:rPr lang="en-US" sz="3200" smtClean="0">
                <a:latin typeface="Arial" charset="0"/>
              </a:rPr>
              <a:t> </a:t>
            </a:r>
            <a:endParaRPr lang="it-IT" sz="3200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0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elettrodici standard assoluti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803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Processi chimici, calore, lavoro.</a:t>
            </a:r>
            <a:r>
              <a:rPr lang="en-US" sz="4000" smtClean="0"/>
              <a:t> </a:t>
            </a:r>
            <a:endParaRPr lang="en-US" sz="4000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8685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Potenziali di riduzione standard </a:t>
            </a:r>
            <a:r>
              <a:rPr lang="en-US" sz="3200" i="1" smtClean="0">
                <a:latin typeface="Arial" charset="0"/>
              </a:rPr>
              <a:t>relativi</a:t>
            </a:r>
            <a:endParaRPr lang="en-US" sz="3600" i="1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3393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Potenziali di riduzione standard relativi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2740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Elettrodo di riferimento SHE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9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Potenziale di riduzione standard </a:t>
            </a:r>
            <a:r>
              <a:rPr lang="en-US" i="1" smtClean="0">
                <a:latin typeface="Arial" charset="0"/>
              </a:rPr>
              <a:t>vs</a:t>
            </a:r>
            <a:r>
              <a:rPr lang="en-US" smtClean="0">
                <a:latin typeface="Arial" charset="0"/>
              </a:rPr>
              <a:t> SHE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4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Potenziali di riduzione relativi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9243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Potenziale di riduzione standard vs SHE</a:t>
            </a:r>
            <a:endParaRPr lang="en-US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5393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Determinazione di altri potenziali di riduzione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1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28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Esempio:  Argento e Rame</a:t>
            </a:r>
            <a:endParaRPr lang="it-IT" sz="32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4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8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Processo redox diretto</a:t>
            </a:r>
            <a:r>
              <a:rPr lang="en-US" sz="4000" smtClean="0"/>
              <a:t> </a:t>
            </a:r>
            <a:endParaRPr lang="en-US" sz="4000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519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1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89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48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60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8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  e  concentrazioni</a:t>
            </a:r>
            <a:endParaRPr lang="en-US" sz="32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4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E°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, </a:t>
            </a:r>
            <a:r>
              <a:rPr lang="el-GR" sz="3200" smtClean="0">
                <a:latin typeface="Arial" charset="0"/>
                <a:cs typeface="Arial" charset="0"/>
              </a:rPr>
              <a:t>Δ</a:t>
            </a:r>
            <a:r>
              <a:rPr lang="it-IT" sz="3200" i="1" smtClean="0">
                <a:latin typeface="Arial" charset="0"/>
                <a:cs typeface="Arial" charset="0"/>
              </a:rPr>
              <a:t>G°</a:t>
            </a:r>
            <a:r>
              <a:rPr lang="it-IT" sz="3200" smtClean="0">
                <a:latin typeface="Arial" charset="0"/>
                <a:cs typeface="Arial" charset="0"/>
              </a:rPr>
              <a:t>  e </a:t>
            </a:r>
            <a:r>
              <a:rPr lang="it-IT" sz="3200" i="1" smtClean="0">
                <a:latin typeface="Arial" charset="0"/>
                <a:cs typeface="Arial" charset="0"/>
              </a:rPr>
              <a:t>K</a:t>
            </a:r>
            <a:r>
              <a:rPr lang="it-IT" sz="3200" baseline="-25000" smtClean="0">
                <a:latin typeface="Arial" charset="0"/>
                <a:cs typeface="Arial" charset="0"/>
              </a:rPr>
              <a:t>eq</a:t>
            </a:r>
            <a:endParaRPr lang="el-GR" sz="3200" baseline="-250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71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E°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, </a:t>
            </a:r>
            <a:r>
              <a:rPr lang="el-GR" sz="3200" smtClean="0">
                <a:latin typeface="Arial" charset="0"/>
                <a:cs typeface="Arial" charset="0"/>
              </a:rPr>
              <a:t>Δ</a:t>
            </a:r>
            <a:r>
              <a:rPr lang="it-IT" sz="3200" i="1" smtClean="0">
                <a:latin typeface="Arial" charset="0"/>
                <a:cs typeface="Arial" charset="0"/>
              </a:rPr>
              <a:t>G°</a:t>
            </a:r>
            <a:r>
              <a:rPr lang="it-IT" sz="3200" smtClean="0">
                <a:latin typeface="Arial" charset="0"/>
                <a:cs typeface="Arial" charset="0"/>
              </a:rPr>
              <a:t>  e </a:t>
            </a:r>
            <a:r>
              <a:rPr lang="it-IT" sz="3200" i="1" smtClean="0">
                <a:latin typeface="Arial" charset="0"/>
                <a:cs typeface="Arial" charset="0"/>
              </a:rPr>
              <a:t>K</a:t>
            </a:r>
            <a:r>
              <a:rPr lang="it-IT" sz="3200" baseline="-25000" smtClean="0">
                <a:latin typeface="Arial" charset="0"/>
                <a:cs typeface="Arial" charset="0"/>
              </a:rPr>
              <a:t>eq</a:t>
            </a:r>
            <a:endParaRPr lang="el-GR" sz="3200" baseline="-250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60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1" smtClean="0">
                <a:latin typeface="Arial" charset="0"/>
              </a:rPr>
              <a:t>E</a:t>
            </a:r>
            <a:r>
              <a:rPr lang="en-US" sz="3200" baseline="-25000" smtClean="0">
                <a:latin typeface="Arial" charset="0"/>
              </a:rPr>
              <a:t>pila</a:t>
            </a:r>
            <a:r>
              <a:rPr lang="en-US" sz="3200" smtClean="0">
                <a:latin typeface="Arial" charset="0"/>
              </a:rPr>
              <a:t>, </a:t>
            </a:r>
            <a:r>
              <a:rPr lang="el-GR" sz="3200" smtClean="0">
                <a:latin typeface="Arial" charset="0"/>
                <a:cs typeface="Arial" charset="0"/>
              </a:rPr>
              <a:t>Δ</a:t>
            </a:r>
            <a:r>
              <a:rPr lang="it-IT" sz="3200" i="1" smtClean="0">
                <a:latin typeface="Arial" charset="0"/>
                <a:cs typeface="Arial" charset="0"/>
              </a:rPr>
              <a:t>G</a:t>
            </a:r>
            <a:r>
              <a:rPr lang="it-IT" sz="3200" smtClean="0">
                <a:latin typeface="Arial" charset="0"/>
                <a:cs typeface="Arial" charset="0"/>
              </a:rPr>
              <a:t>  e </a:t>
            </a:r>
            <a:r>
              <a:rPr lang="it-IT" sz="3200" i="1" smtClean="0">
                <a:latin typeface="Arial" charset="0"/>
                <a:cs typeface="Arial" charset="0"/>
              </a:rPr>
              <a:t>Q</a:t>
            </a:r>
            <a:endParaRPr lang="el-GR" sz="3200" baseline="-250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79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Zn(s) | Zn</a:t>
            </a:r>
            <a:r>
              <a:rPr lang="en-US" baseline="30000" smtClean="0">
                <a:latin typeface="Arial" charset="0"/>
              </a:rPr>
              <a:t>2+</a:t>
            </a:r>
            <a:r>
              <a:rPr lang="en-US" sz="2400" smtClean="0">
                <a:latin typeface="Arial" charset="0"/>
              </a:rPr>
              <a:t>(</a:t>
            </a:r>
            <a:r>
              <a:rPr lang="en-US" sz="2400" smtClean="0">
                <a:solidFill>
                  <a:srgbClr val="F35B1B"/>
                </a:solidFill>
                <a:latin typeface="Arial" charset="0"/>
              </a:rPr>
              <a:t>x</a:t>
            </a:r>
            <a:r>
              <a:rPr lang="en-US" sz="240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400" smtClean="0">
                <a:latin typeface="Arial" charset="0"/>
              </a:rPr>
              <a:t>M) </a:t>
            </a:r>
            <a:r>
              <a:rPr lang="en-US" smtClean="0">
                <a:latin typeface="Arial" charset="0"/>
              </a:rPr>
              <a:t>|| Cu</a:t>
            </a:r>
            <a:r>
              <a:rPr lang="en-US" baseline="30000" smtClean="0">
                <a:latin typeface="Arial" charset="0"/>
              </a:rPr>
              <a:t>2+</a:t>
            </a:r>
            <a:r>
              <a:rPr lang="en-US" sz="2400" smtClean="0">
                <a:latin typeface="Arial" charset="0"/>
              </a:rPr>
              <a:t>(</a:t>
            </a:r>
            <a:r>
              <a:rPr lang="en-US" sz="2400" smtClean="0">
                <a:solidFill>
                  <a:srgbClr val="F35B1B"/>
                </a:solidFill>
                <a:latin typeface="Arial" charset="0"/>
              </a:rPr>
              <a:t>y</a:t>
            </a:r>
            <a:r>
              <a:rPr lang="en-US" sz="2400" smtClean="0">
                <a:latin typeface="Arial" charset="0"/>
              </a:rPr>
              <a:t> M) </a:t>
            </a:r>
            <a:r>
              <a:rPr lang="en-US" smtClean="0">
                <a:latin typeface="Arial" charset="0"/>
              </a:rPr>
              <a:t>| Cu(s)</a:t>
            </a:r>
            <a:endParaRPr lang="el-GR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3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solidFill>
                  <a:srgbClr val="790015"/>
                </a:solidFill>
                <a:latin typeface="Arial" charset="0"/>
              </a:rPr>
              <a:t>Celle voltaiche (pile)</a:t>
            </a:r>
            <a:endParaRPr lang="en-US" sz="320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9109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latin typeface="Arial" charset="0"/>
              </a:rPr>
              <a:t>Pila</a:t>
            </a:r>
            <a:r>
              <a:rPr lang="en-US" sz="3200" i="1" smtClean="0">
                <a:latin typeface="Arial" charset="0"/>
              </a:rPr>
              <a:t> </a:t>
            </a:r>
            <a:r>
              <a:rPr lang="en-US" sz="3200" smtClean="0">
                <a:latin typeface="Arial" charset="0"/>
              </a:rPr>
              <a:t>a concentrazione</a:t>
            </a:r>
            <a:endParaRPr lang="en-US" sz="32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28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1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9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2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86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00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57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61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47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1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2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0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solidFill>
                  <a:srgbClr val="790015"/>
                </a:solidFill>
                <a:latin typeface="Arial" charset="0"/>
              </a:rPr>
              <a:t>Il ponte salino</a:t>
            </a:r>
            <a:endParaRPr lang="en-US" sz="360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4364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39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41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7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19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43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86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smtClean="0">
                <a:latin typeface="Arial" charset="0"/>
              </a:rPr>
              <a:t>Aspetti quantitativi dell’elettrolisi</a:t>
            </a:r>
            <a:endParaRPr lang="it-IT" sz="32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6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3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0974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Esercizio 4</a:t>
            </a:r>
            <a:endParaRPr lang="it-IT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9540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5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032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La pila (cella) voltaica completa</a:t>
            </a:r>
            <a:endParaRPr lang="en-US" sz="36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8597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Esercizio 6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3475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200" smtClean="0">
                <a:latin typeface="Arial" charset="0"/>
                <a:cs typeface="Arial" charset="0"/>
              </a:rPr>
              <a:t>Reazioni chimiche e elettrochimiche</a:t>
            </a:r>
            <a:endParaRPr lang="el-GR" sz="3200" dirty="0" smtClean="0"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48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solidFill>
                  <a:srgbClr val="790015"/>
                </a:solidFill>
                <a:latin typeface="Arial" charset="0"/>
              </a:rPr>
              <a:t>Celle a combustibile</a:t>
            </a:r>
            <a:endParaRPr lang="it-IT" sz="4000" smtClean="0">
              <a:solidFill>
                <a:srgbClr val="790015"/>
              </a:solidFill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51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Corrosione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820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charset="0"/>
              </a:rPr>
              <a:t>Condizioni per la corrosione</a:t>
            </a:r>
            <a:endParaRPr lang="en-US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0854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Effetto “elettrodo indifferente”</a:t>
            </a:r>
            <a:endParaRPr lang="it-IT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396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Anodi sacrificali</a:t>
            </a:r>
            <a:endParaRPr lang="it-IT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83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effectLst/>
                <a:latin typeface="Arial" panose="020B0604020202020204" pitchFamily="34" charset="0"/>
              </a:rPr>
              <a:t>Esercizio 5</a:t>
            </a:r>
            <a:endParaRPr lang="it-IT" altLang="it-IT" smtClean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7918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latin typeface="Arial" charset="0"/>
              </a:rPr>
              <a:t>Esercizio 6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29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La pila (cella) voltaica completa</a:t>
            </a:r>
            <a:endParaRPr lang="en-US" sz="3600" dirty="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749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latin typeface="Arial" charset="0"/>
              </a:rPr>
              <a:t>La pila completa</a:t>
            </a:r>
            <a:endParaRPr lang="en-US" sz="3600" smtClean="0"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088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27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C3EBB178B39C499A64DDEF59A04714" ma:contentTypeVersion="13" ma:contentTypeDescription="Creare un nuovo documento." ma:contentTypeScope="" ma:versionID="7b9b276e639e7e2504ae0fb335743334">
  <xsd:schema xmlns:xsd="http://www.w3.org/2001/XMLSchema" xmlns:xs="http://www.w3.org/2001/XMLSchema" xmlns:p="http://schemas.microsoft.com/office/2006/metadata/properties" xmlns:ns3="54fbe17c-0dff-48d5-9b1b-d9b5e83dd193" xmlns:ns4="c7cde783-bc8c-47d0-b545-f9f7fe4f58a5" targetNamespace="http://schemas.microsoft.com/office/2006/metadata/properties" ma:root="true" ma:fieldsID="a164b6e819d9c03cebabdc32d58cab12" ns3:_="" ns4:_="">
    <xsd:import namespace="54fbe17c-0dff-48d5-9b1b-d9b5e83dd193"/>
    <xsd:import namespace="c7cde783-bc8c-47d0-b545-f9f7fe4f58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be17c-0dff-48d5-9b1b-d9b5e83dd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de783-bc8c-47d0-b545-f9f7fe4f5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D7772F-1759-4CFE-96C0-6B58C347BE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be17c-0dff-48d5-9b1b-d9b5e83dd193"/>
    <ds:schemaRef ds:uri="c7cde783-bc8c-47d0-b545-f9f7fe4f58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54A9EC-0D52-4C19-AF33-AC54A3DCAC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C6BA1C-5A16-42E1-BD67-CBC90D4AC646}">
  <ds:schemaRefs>
    <ds:schemaRef ds:uri="http://schemas.microsoft.com/office/infopath/2007/PartnerControls"/>
    <ds:schemaRef ds:uri="54fbe17c-0dff-48d5-9b1b-d9b5e83dd19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7cde783-bc8c-47d0-b545-f9f7fe4f58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Office PowerPoint</Application>
  <PresentationFormat>Presentazione su schermo (4:3)</PresentationFormat>
  <Paragraphs>44</Paragraphs>
  <Slides>68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Tema di Office</vt:lpstr>
      <vt:lpstr>Celle voltaiche (pile)  Come si genera una differenza di potenziale</vt:lpstr>
      <vt:lpstr>Processi chimici, calore, lavoro. </vt:lpstr>
      <vt:lpstr>Processo redox diretto </vt:lpstr>
      <vt:lpstr>Celle voltaiche (pile)</vt:lpstr>
      <vt:lpstr>Il ponte salino</vt:lpstr>
      <vt:lpstr>La pila (cella) voltaica completa</vt:lpstr>
      <vt:lpstr>La pila (cella) voltaica completa</vt:lpstr>
      <vt:lpstr>La pila completa</vt:lpstr>
      <vt:lpstr>Presentazione standard di PowerPoint</vt:lpstr>
      <vt:lpstr>Presentazione standard di PowerPoint</vt:lpstr>
      <vt:lpstr>Condizioni standard</vt:lpstr>
      <vt:lpstr>Presentazione standard di PowerPoint</vt:lpstr>
      <vt:lpstr>Presentazione standard di PowerPoint</vt:lpstr>
      <vt:lpstr>Lavoro e processi elettrodici</vt:lpstr>
      <vt:lpstr>Potenziale della pila e processi elettrodici</vt:lpstr>
      <vt:lpstr>Potenziali elettrodici e di pila</vt:lpstr>
      <vt:lpstr>Potenziali elettrodici standard</vt:lpstr>
      <vt:lpstr>Potenziali elettrodici standard assoluti </vt:lpstr>
      <vt:lpstr>Potenziali elettrodici standard assoluti</vt:lpstr>
      <vt:lpstr>Potenziali di riduzione standard relativi</vt:lpstr>
      <vt:lpstr>Potenziali di riduzione standard relativi</vt:lpstr>
      <vt:lpstr>Elettrodo di riferimento SHE</vt:lpstr>
      <vt:lpstr>Potenziale di riduzione standard vs SHE</vt:lpstr>
      <vt:lpstr>Potenziali di riduzione relativi</vt:lpstr>
      <vt:lpstr>Potenziale di riduzione standard vs SHE</vt:lpstr>
      <vt:lpstr>Determinazione di altri potenziali di riduzione</vt:lpstr>
      <vt:lpstr>Presentazione standard di PowerPoint</vt:lpstr>
      <vt:lpstr>Esempio:  Argento e Rame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Epila  e  concentrazioni</vt:lpstr>
      <vt:lpstr>E°pila, ΔG°  e Keq</vt:lpstr>
      <vt:lpstr>E°pila, ΔG°  e Keq</vt:lpstr>
      <vt:lpstr>Epila, ΔG  e Q</vt:lpstr>
      <vt:lpstr>Zn(s) | Zn2+(x M) || Cu2+(y M) | Cu(s)</vt:lpstr>
      <vt:lpstr>Pila a concentrazione</vt:lpstr>
      <vt:lpstr>Esercizio 1</vt:lpstr>
      <vt:lpstr>Esercizio 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Aspetti quantitativi dell’elettrolisi</vt:lpstr>
      <vt:lpstr>Esercizio 3</vt:lpstr>
      <vt:lpstr>Esercizio 4</vt:lpstr>
      <vt:lpstr>Esercizio 5</vt:lpstr>
      <vt:lpstr>Esercizio 6</vt:lpstr>
      <vt:lpstr>Reazioni chimiche e elettrochimiche</vt:lpstr>
      <vt:lpstr>Celle a combustibile</vt:lpstr>
      <vt:lpstr>Corrosione</vt:lpstr>
      <vt:lpstr>Condizioni per la corrosione</vt:lpstr>
      <vt:lpstr>Effetto “elettrodo indifferente”</vt:lpstr>
      <vt:lpstr>Anodi sacrificali</vt:lpstr>
      <vt:lpstr>Esercizio 5</vt:lpstr>
      <vt:lpstr>Esercizio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Celle voltaiche (pile)  Come si genera una differenza di potenziale</dc:title>
  <dc:creator>Andrea Vittadini</dc:creator>
  <cp:lastModifiedBy>Andrea Vittadini</cp:lastModifiedBy>
  <cp:revision>1</cp:revision>
  <dcterms:created xsi:type="dcterms:W3CDTF">2020-12-17T10:58:33Z</dcterms:created>
  <dcterms:modified xsi:type="dcterms:W3CDTF">2020-12-17T10:58:33Z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0x01010080C3EBB178B39C499A64DDEF59A04714</vt:lpwstr>
  </property>
</Properties>
</file>