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874D-A2CF-4711-A58C-8EBF3181EC16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04BD-1EB5-4726-BA90-0D52D1952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6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874D-A2CF-4711-A58C-8EBF3181EC16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04BD-1EB5-4726-BA90-0D52D1952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obelprize.org/prizes/peace/1962/pauling/acceptance-speech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smtClean="0">
                <a:solidFill>
                  <a:srgbClr val="333399"/>
                </a:solidFill>
              </a:rPr>
              <a:t>Legame chimico e orbitali:</a:t>
            </a:r>
            <a:br>
              <a:rPr lang="en-US" sz="3600" smtClean="0">
                <a:solidFill>
                  <a:srgbClr val="333399"/>
                </a:solidFill>
              </a:rPr>
            </a:br>
            <a:r>
              <a:rPr lang="en-US" sz="3600" smtClean="0">
                <a:solidFill>
                  <a:srgbClr val="333399"/>
                </a:solidFill>
              </a:rPr>
              <a:t>La Teoria del legame di valenza</a:t>
            </a:r>
            <a:r>
              <a:rPr lang="en-US" sz="3600" smtClean="0">
                <a:solidFill>
                  <a:srgbClr val="500093"/>
                </a:solidFill>
              </a:rPr>
              <a:t/>
            </a:r>
            <a:br>
              <a:rPr lang="en-US" sz="3600" smtClean="0">
                <a:solidFill>
                  <a:srgbClr val="500093"/>
                </a:solidFill>
              </a:rPr>
            </a:br>
            <a:r>
              <a:rPr lang="en-US" sz="3600" smtClean="0">
                <a:solidFill>
                  <a:srgbClr val="333399"/>
                </a:solidFill>
              </a:rPr>
              <a:t>(teoria VB, </a:t>
            </a:r>
            <a:r>
              <a:rPr lang="en-US" sz="3600" smtClean="0">
                <a:solidFill>
                  <a:srgbClr val="CC0000"/>
                </a:solidFill>
              </a:rPr>
              <a:t>v</a:t>
            </a:r>
            <a:r>
              <a:rPr lang="en-US" sz="3600" smtClean="0">
                <a:solidFill>
                  <a:srgbClr val="333399"/>
                </a:solidFill>
              </a:rPr>
              <a:t>alence </a:t>
            </a:r>
            <a:r>
              <a:rPr lang="en-US" sz="3600" smtClean="0">
                <a:solidFill>
                  <a:srgbClr val="CC0000"/>
                </a:solidFill>
              </a:rPr>
              <a:t>b</a:t>
            </a:r>
            <a:r>
              <a:rPr lang="en-US" sz="3600" smtClean="0">
                <a:solidFill>
                  <a:srgbClr val="333399"/>
                </a:solidFill>
              </a:rPr>
              <a:t>ond theory)</a:t>
            </a:r>
            <a:r>
              <a:rPr lang="en-US" sz="1000" smtClean="0">
                <a:solidFill>
                  <a:srgbClr val="333399"/>
                </a:solidFill>
              </a:rPr>
              <a:t/>
            </a:r>
            <a:br>
              <a:rPr lang="en-US" sz="1000" smtClean="0">
                <a:solidFill>
                  <a:srgbClr val="333399"/>
                </a:solidFill>
              </a:rPr>
            </a:br>
            <a:r>
              <a:rPr lang="en-US" sz="1600" smtClean="0">
                <a:solidFill>
                  <a:srgbClr val="500093"/>
                </a:solidFill>
              </a:rPr>
              <a:t/>
            </a:r>
            <a:br>
              <a:rPr lang="en-US" sz="1600" smtClean="0">
                <a:solidFill>
                  <a:srgbClr val="500093"/>
                </a:solidFill>
              </a:rPr>
            </a:br>
            <a:r>
              <a:rPr lang="en-US" sz="2000" smtClean="0">
                <a:solidFill>
                  <a:srgbClr val="500093"/>
                </a:solidFill>
              </a:rPr>
              <a:t/>
            </a:r>
            <a:br>
              <a:rPr lang="en-US" sz="2000" smtClean="0">
                <a:solidFill>
                  <a:srgbClr val="500093"/>
                </a:solidFill>
              </a:rPr>
            </a:br>
            <a:endParaRPr lang="en-US" sz="3600" dirty="0" smtClean="0">
              <a:solidFill>
                <a:srgbClr val="500093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32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legame </a:t>
            </a:r>
            <a:r>
              <a:rPr lang="el-GR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σ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:  simmetria cilindrica</a:t>
            </a:r>
            <a:endParaRPr lang="el-GR" sz="3200" baseline="-250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Legame </a:t>
            </a:r>
            <a:r>
              <a:rPr lang="el-GR" alt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anose="020B0604020202020204" pitchFamily="34" charset="0"/>
              </a:rPr>
              <a:t>σ</a:t>
            </a:r>
            <a:r>
              <a:rPr lang="it-IT" alt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: energetica</a:t>
            </a:r>
            <a:endParaRPr lang="it-IT" altLang="it-IT" sz="36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VB del legame </a:t>
            </a:r>
            <a:r>
              <a:rPr lang="el-GR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σ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per H</a:t>
            </a:r>
            <a:r>
              <a:rPr lang="it-IT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: sommario</a:t>
            </a:r>
            <a:endParaRPr lang="el-GR" sz="3200" baseline="-250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VB del legame </a:t>
            </a:r>
            <a:r>
              <a:rPr lang="el-GR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σ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per H</a:t>
            </a:r>
            <a:r>
              <a:rPr lang="it-IT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: schizzi</a:t>
            </a:r>
            <a:endParaRPr lang="el-GR" sz="3200" baseline="-250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legame </a:t>
            </a:r>
            <a:r>
              <a:rPr lang="el-GR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σ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:   F</a:t>
            </a:r>
            <a:r>
              <a:rPr lang="it-IT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</a:t>
            </a:r>
            <a:endParaRPr lang="it-IT" sz="3200" baseline="-250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passo indietro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92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it-IT" sz="32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passo indietro…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Somme di funzioni d’onda (</a:t>
            </a:r>
            <a:r>
              <a:rPr lang="it-IT" sz="3600" smtClean="0">
                <a:solidFill>
                  <a:srgbClr val="CC3300"/>
                </a:solidFill>
              </a:rPr>
              <a:t>1D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Somme di funzioni d’onda (</a:t>
            </a:r>
            <a:r>
              <a:rPr lang="it-IT" sz="3600" smtClean="0">
                <a:solidFill>
                  <a:srgbClr val="CC3300"/>
                </a:solidFill>
              </a:rPr>
              <a:t>2D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 di orbitali atomici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http://nobelprize.org</a:t>
            </a:r>
            <a:r>
              <a:rPr lang="it-IT" altLang="it-IT" b="0" smtClean="0">
                <a:solidFill>
                  <a:schemeClr val="tx1"/>
                </a:solidFill>
              </a:rPr>
              <a:t/>
            </a:r>
            <a:br>
              <a:rPr lang="it-IT" altLang="it-IT" b="0" smtClean="0">
                <a:solidFill>
                  <a:schemeClr val="tx1"/>
                </a:solidFill>
              </a:rPr>
            </a:br>
            <a:endParaRPr lang="it-IT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</a:t>
            </a:r>
            <a:r>
              <a:rPr lang="it-IT" sz="36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sz="3600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</a:t>
            </a:r>
            <a:r>
              <a:rPr lang="it-IT" smtClean="0">
                <a:solidFill>
                  <a:srgbClr val="333399"/>
                </a:solidFill>
              </a:rPr>
              <a:t> </a:t>
            </a:r>
            <a:r>
              <a:rPr lang="it-IT" i="1" smtClean="0">
                <a:solidFill>
                  <a:srgbClr val="CC3300"/>
                </a:solidFill>
              </a:rPr>
              <a:t>sp</a:t>
            </a:r>
            <a:r>
              <a:rPr lang="it-IT" smtClean="0">
                <a:solidFill>
                  <a:srgbClr val="333399"/>
                </a:solidFill>
              </a:rPr>
              <a:t>: 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 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BeH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</a:t>
            </a:r>
            <a:r>
              <a:rPr lang="it-IT" smtClean="0">
                <a:solidFill>
                  <a:srgbClr val="333399"/>
                </a:solidFill>
              </a:rPr>
              <a:t> </a:t>
            </a:r>
            <a:r>
              <a:rPr lang="it-IT" i="1" smtClean="0">
                <a:solidFill>
                  <a:srgbClr val="CC3300"/>
                </a:solidFill>
              </a:rPr>
              <a:t>sp</a:t>
            </a:r>
            <a:r>
              <a:rPr lang="it-IT" baseline="30000" smtClean="0">
                <a:solidFill>
                  <a:srgbClr val="CC3300"/>
                </a:solidFill>
              </a:rPr>
              <a:t>2</a:t>
            </a:r>
            <a:r>
              <a:rPr lang="it-IT" baseline="30000" smtClean="0">
                <a:solidFill>
                  <a:srgbClr val="333399"/>
                </a:solidFill>
              </a:rPr>
              <a:t> 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it-IT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BF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3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</a:t>
            </a:r>
            <a:r>
              <a:rPr lang="it-IT" smtClean="0">
                <a:solidFill>
                  <a:srgbClr val="333399"/>
                </a:solidFill>
              </a:rPr>
              <a:t> </a:t>
            </a:r>
            <a:r>
              <a:rPr lang="it-IT" i="1" smtClean="0">
                <a:solidFill>
                  <a:srgbClr val="CC3300"/>
                </a:solidFill>
              </a:rPr>
              <a:t>sp</a:t>
            </a:r>
            <a:r>
              <a:rPr lang="it-IT" baseline="30000" smtClean="0">
                <a:solidFill>
                  <a:srgbClr val="CC3300"/>
                </a:solidFill>
              </a:rPr>
              <a:t>3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il carbonio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VSEPR e VB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Ibridizzazione 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</a:t>
            </a:r>
            <a:r>
              <a:rPr lang="it-IT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CH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NH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1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Come si “espande” l’ottetto: </a:t>
            </a:r>
            <a:r>
              <a:rPr lang="en-US" sz="32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</a:t>
            </a:r>
            <a:r>
              <a:rPr lang="en-US" sz="3200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32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192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PCl</a:t>
            </a:r>
            <a:r>
              <a:rPr lang="en-US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espansione del guscio di valenza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697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Ottaedro = ibridizzazione 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</a:t>
            </a:r>
            <a:r>
              <a:rPr lang="it-IT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it-IT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7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600" smtClean="0">
                <a:hlinkClick r:id="rId2"/>
              </a:rPr>
              <a:t>https://www.nobelprize.org/prizes/peace/1962/pauling/acceptance-speech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 rotWithShape="1">
          <a:blip r:embed="rId3"/>
          <a:srcRect t="13968"/>
          <a:stretch/>
        </p:blipFill>
        <p:spPr>
          <a:xfrm>
            <a:off x="0" y="957942"/>
            <a:ext cx="9144000" cy="59000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01486" y="348343"/>
            <a:ext cx="732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https://www.nobelprize.org/prizes/peace/1962/pauling/acceptance-speech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13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VB dei legami multipli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VB dei legami multipli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10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Descrizione VB dell’etilene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Descrizione VB dell’etilene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26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Descrizione VB dell’etano (C</a:t>
            </a:r>
            <a:r>
              <a:rPr lang="it-IT" sz="36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it-IT" sz="36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41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VB e isomeria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7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Teoria VB dei legami multipli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9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Descrizione VB dell’acetilene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5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Descrizione VB di CO</a:t>
            </a:r>
            <a:r>
              <a:rPr lang="it-IT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261938" eaLnBrk="1" hangingPunct="1">
              <a:defRPr/>
            </a:pPr>
            <a:r>
              <a:rPr lang="it-IT" sz="2000" smtClean="0">
                <a:solidFill>
                  <a:srgbClr val="0000CC"/>
                </a:solidFill>
              </a:rPr>
              <a:t>Ulteriore regola:</a:t>
            </a:r>
            <a:br>
              <a:rPr lang="it-IT" sz="2000" smtClean="0">
                <a:solidFill>
                  <a:srgbClr val="0000CC"/>
                </a:solidFill>
              </a:rPr>
            </a:br>
            <a:r>
              <a:rPr lang="it-IT" sz="2000" smtClean="0">
                <a:solidFill>
                  <a:srgbClr val="0000CC"/>
                </a:solidFill>
              </a:rPr>
              <a:t> </a:t>
            </a:r>
            <a:br>
              <a:rPr lang="it-IT" sz="2000" smtClean="0">
                <a:solidFill>
                  <a:srgbClr val="0000CC"/>
                </a:solidFill>
              </a:rPr>
            </a:br>
            <a:r>
              <a:rPr lang="it-IT" sz="2000" smtClean="0">
                <a:solidFill>
                  <a:srgbClr val="0000CC"/>
                </a:solidFill>
              </a:rPr>
              <a:t>Se si hanno </a:t>
            </a:r>
            <a:r>
              <a:rPr lang="it-IT" sz="2000" smtClean="0">
                <a:solidFill>
                  <a:srgbClr val="CF0E30"/>
                </a:solidFill>
              </a:rPr>
              <a:t>più atomi centrali</a:t>
            </a:r>
            <a:r>
              <a:rPr lang="it-IT" sz="2000" smtClean="0">
                <a:solidFill>
                  <a:srgbClr val="0000CC"/>
                </a:solidFill>
              </a:rPr>
              <a:t> si esamina un centro alla volta.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Funzioni d’onda per una coppia di elettroni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261938" eaLnBrk="1" hangingPunct="1">
              <a:defRPr/>
            </a:pPr>
            <a:r>
              <a:rPr lang="it-IT" sz="2000" b="0" smtClean="0">
                <a:solidFill>
                  <a:srgbClr val="0000CC"/>
                </a:solidFill>
                <a:effectLst/>
              </a:rPr>
              <a:t>La molecola preferisce essere planare:</a:t>
            </a:r>
            <a:endParaRPr lang="it-IT" sz="2000" b="0" dirty="0" smtClean="0">
              <a:solidFill>
                <a:srgbClr val="0000CC"/>
              </a:solidFill>
              <a:effectLst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6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Mini-guida per ottenere una descrizione (qualitativa!) </a:t>
            </a:r>
            <a:b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 legame chimico “di tipo VB”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VB = Quantomeccanica + teoria di Lewis.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funzione d’onda VB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caso più semplice: H</a:t>
            </a:r>
            <a:r>
              <a:rPr lang="it-IT" sz="28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 </a:t>
            </a:r>
            <a:r>
              <a:rPr lang="it-IT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(Heitler &amp; London, 1927)</a:t>
            </a:r>
            <a:endParaRPr lang="el-GR" sz="28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Soluzioni “gerade” e “ungerade”</a:t>
            </a:r>
            <a:endParaRPr lang="el-GR" sz="3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Simmetria delle </a:t>
            </a:r>
            <a:r>
              <a:rPr lang="el-GR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Ψ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densità elettronica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7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A2E29-66E8-4588-B6DD-7FB052C308E8}">
  <ds:schemaRefs>
    <ds:schemaRef ds:uri="http://schemas.microsoft.com/office/infopath/2007/PartnerControls"/>
    <ds:schemaRef ds:uri="54fbe17c-0dff-48d5-9b1b-d9b5e83dd193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c7cde783-bc8c-47d0-b545-f9f7fe4f58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84D5F-6D56-4C1E-B5ED-E75830332C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DEB16B-D579-481B-AFEA-E7367C08B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Presentazione su schermo (4:3)</PresentationFormat>
  <Paragraphs>42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Tema di Office</vt:lpstr>
      <vt:lpstr>Legame chimico e orbitali: La Teoria del legame di valenza (teoria VB, valence bond theory)   </vt:lpstr>
      <vt:lpstr>http://nobelprize.org </vt:lpstr>
      <vt:lpstr>https://www.nobelprize.org/prizes/peace/1962/pauling/acceptance-speech</vt:lpstr>
      <vt:lpstr>Funzioni d’onda per una coppia di elettroni</vt:lpstr>
      <vt:lpstr>VB = Quantomeccanica + teoria di Lewis.</vt:lpstr>
      <vt:lpstr>La funzione d’onda VB </vt:lpstr>
      <vt:lpstr>Il caso più semplice: H2  (Heitler &amp; London, 1927)</vt:lpstr>
      <vt:lpstr>Soluzioni “gerade” e “ungerade”</vt:lpstr>
      <vt:lpstr>Simmetria delle Ψ e densità elettronica</vt:lpstr>
      <vt:lpstr>Il legame σ:  simmetria cilindrica</vt:lpstr>
      <vt:lpstr>Legame σ: energetica</vt:lpstr>
      <vt:lpstr>Teoria VB del legame σ per H2: sommario</vt:lpstr>
      <vt:lpstr>Teoria VB del legame σ per H2: schizzi</vt:lpstr>
      <vt:lpstr>Il legame σ:   F2</vt:lpstr>
      <vt:lpstr>Un passo indietro</vt:lpstr>
      <vt:lpstr>Un altro passo indietro…</vt:lpstr>
      <vt:lpstr>Somme di funzioni d’onda (1D)</vt:lpstr>
      <vt:lpstr>Somme di funzioni d’onda (2D)</vt:lpstr>
      <vt:lpstr>Ibridizzazione di orbitali atomici</vt:lpstr>
      <vt:lpstr>BeH2</vt:lpstr>
      <vt:lpstr>Ibridizzazione sp: BeH2</vt:lpstr>
      <vt:lpstr>Ibridizzazione sp: BeH2</vt:lpstr>
      <vt:lpstr>Ibridizzazione sp2 : BF3</vt:lpstr>
      <vt:lpstr>Ibridizzazione sp3:  il carbonio</vt:lpstr>
      <vt:lpstr>VSEPR e VB</vt:lpstr>
      <vt:lpstr>Ibridizzazione sp3:  CH4 e NH3</vt:lpstr>
      <vt:lpstr>Come si “espande” l’ottetto: sp3d</vt:lpstr>
      <vt:lpstr>PCl5: espansione del guscio di valenza</vt:lpstr>
      <vt:lpstr>Ottaedro = ibridizzazione sp3d 2</vt:lpstr>
      <vt:lpstr>Teoria VB dei legami multipli</vt:lpstr>
      <vt:lpstr>Teoria VB dei legami multipli</vt:lpstr>
      <vt:lpstr>Descrizione VB dell’etilene</vt:lpstr>
      <vt:lpstr>Descrizione VB dell’etilene</vt:lpstr>
      <vt:lpstr>Descrizione VB dell’etano (C2H6)</vt:lpstr>
      <vt:lpstr>Teoria VB e isomeria</vt:lpstr>
      <vt:lpstr>Teoria VB dei legami multipli</vt:lpstr>
      <vt:lpstr>Descrizione VB dell’acetilene</vt:lpstr>
      <vt:lpstr>Descrizione VB di CO2</vt:lpstr>
      <vt:lpstr>Ulteriore regola:   Se si hanno più atomi centrali si esamina un centro alla volta.</vt:lpstr>
      <vt:lpstr>La molecola preferisce essere planare:</vt:lpstr>
      <vt:lpstr>Mini-guida per ottenere una descrizione (qualitativa!)  del legame chimico “di tipo VB”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Legame chimico e orbitali: La Teoria del legame di valenza (teoria VB, valence bond theory)</dc:title>
  <dc:creator>Andrea Vittadini</dc:creator>
  <cp:lastModifiedBy>Andrea Vittadini</cp:lastModifiedBy>
  <cp:revision>2</cp:revision>
  <dcterms:created xsi:type="dcterms:W3CDTF">2020-10-26T12:40:32Z</dcterms:created>
  <dcterms:modified xsi:type="dcterms:W3CDTF">2020-10-26T12:42:51Z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