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</p:sldIdLst>
  <p:sldSz cx="9144000" cy="6858000" type="screen4x3"/>
  <p:notesSz cx="6797675" cy="987425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5821-515B-456C-80E9-FB9B1D7EF319}" type="datetimeFigureOut">
              <a:rPr lang="it-IT" smtClean="0"/>
              <a:t>19/10/2020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21AD-E3E1-48C2-8B55-CABCD23DC6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9817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85821-515B-456C-80E9-FB9B1D7EF319}" type="datetimeFigureOut">
              <a:rPr lang="it-IT" smtClean="0"/>
              <a:t>19/10/2020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021AD-E3E1-48C2-8B55-CABCD23DC6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7921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>
                <a:solidFill>
                  <a:srgbClr val="500093"/>
                </a:solidFill>
                <a:latin typeface="Arial" pitchFamily="34" charset="0"/>
              </a:rPr>
              <a:t>Puntini, trattini</a:t>
            </a:r>
            <a:br>
              <a:rPr lang="en-US" sz="4000" smtClean="0">
                <a:solidFill>
                  <a:srgbClr val="500093"/>
                </a:solidFill>
                <a:latin typeface="Arial" pitchFamily="34" charset="0"/>
              </a:rPr>
            </a:br>
            <a:r>
              <a:rPr lang="en-US" sz="4000" smtClean="0">
                <a:solidFill>
                  <a:srgbClr val="500093"/>
                </a:solidFill>
                <a:latin typeface="Arial" pitchFamily="34" charset="0"/>
              </a:rPr>
              <a:t>e struttura molecolare</a:t>
            </a:r>
            <a:br>
              <a:rPr lang="en-US" sz="4000" smtClean="0">
                <a:solidFill>
                  <a:srgbClr val="500093"/>
                </a:solidFill>
                <a:latin typeface="Arial" pitchFamily="34" charset="0"/>
              </a:rPr>
            </a:br>
            <a:r>
              <a:rPr lang="en-US" sz="1800" smtClean="0">
                <a:solidFill>
                  <a:srgbClr val="500093"/>
                </a:solidFill>
              </a:rPr>
              <a:t/>
            </a:r>
            <a:br>
              <a:rPr lang="en-US" sz="1800" smtClean="0">
                <a:solidFill>
                  <a:srgbClr val="500093"/>
                </a:solidFill>
              </a:rPr>
            </a:br>
            <a:r>
              <a:rPr lang="en-US" sz="1800" smtClean="0">
                <a:solidFill>
                  <a:srgbClr val="500093"/>
                </a:solidFill>
              </a:rPr>
              <a:t/>
            </a:r>
            <a:br>
              <a:rPr lang="en-US" sz="1800" smtClean="0">
                <a:solidFill>
                  <a:srgbClr val="500093"/>
                </a:solidFill>
              </a:rPr>
            </a:br>
            <a:r>
              <a:rPr lang="en-US" sz="2400" smtClean="0">
                <a:solidFill>
                  <a:srgbClr val="500093"/>
                </a:solidFill>
              </a:rPr>
              <a:t/>
            </a:r>
            <a:br>
              <a:rPr lang="en-US" sz="2400" smtClean="0">
                <a:solidFill>
                  <a:srgbClr val="500093"/>
                </a:solidFill>
              </a:rPr>
            </a:br>
            <a:r>
              <a:rPr lang="en-US" sz="2400" smtClean="0">
                <a:solidFill>
                  <a:srgbClr val="500093"/>
                </a:solidFill>
              </a:rPr>
              <a:t> </a:t>
            </a:r>
            <a:r>
              <a:rPr lang="en-US" sz="2400" b="0" smtClean="0">
                <a:solidFill>
                  <a:srgbClr val="767900"/>
                </a:solidFill>
                <a:latin typeface="Arial" pitchFamily="34" charset="0"/>
              </a:rPr>
              <a:t>ovvero</a:t>
            </a:r>
            <a:r>
              <a:rPr lang="en-US" sz="2000" b="0" smtClean="0">
                <a:solidFill>
                  <a:srgbClr val="767900"/>
                </a:solidFill>
                <a:latin typeface="Arial" pitchFamily="34" charset="0"/>
              </a:rPr>
              <a:t/>
            </a:r>
            <a:br>
              <a:rPr lang="en-US" sz="2000" b="0" smtClean="0">
                <a:solidFill>
                  <a:srgbClr val="767900"/>
                </a:solidFill>
                <a:latin typeface="Arial" pitchFamily="34" charset="0"/>
              </a:rPr>
            </a:br>
            <a:r>
              <a:rPr lang="en-US" sz="2000" b="0" smtClean="0">
                <a:solidFill>
                  <a:srgbClr val="767900"/>
                </a:solidFill>
                <a:latin typeface="Arial" pitchFamily="34" charset="0"/>
              </a:rPr>
              <a:t/>
            </a:r>
            <a:br>
              <a:rPr lang="en-US" sz="2000" b="0" smtClean="0">
                <a:solidFill>
                  <a:srgbClr val="767900"/>
                </a:solidFill>
                <a:latin typeface="Arial" pitchFamily="34" charset="0"/>
              </a:rPr>
            </a:br>
            <a:r>
              <a:rPr lang="en-US" sz="2000" b="0" smtClean="0">
                <a:solidFill>
                  <a:srgbClr val="767900"/>
                </a:solidFill>
                <a:latin typeface="Arial" pitchFamily="34" charset="0"/>
              </a:rPr>
              <a:t/>
            </a:r>
            <a:br>
              <a:rPr lang="en-US" sz="2000" b="0" smtClean="0">
                <a:solidFill>
                  <a:srgbClr val="767900"/>
                </a:solidFill>
                <a:latin typeface="Arial" pitchFamily="34" charset="0"/>
              </a:rPr>
            </a:br>
            <a:r>
              <a:rPr lang="en-US" sz="2000" b="0" smtClean="0">
                <a:solidFill>
                  <a:srgbClr val="767900"/>
                </a:solidFill>
                <a:latin typeface="Arial" pitchFamily="34" charset="0"/>
              </a:rPr>
              <a:t> </a:t>
            </a:r>
            <a:r>
              <a:rPr lang="en-US" sz="4000" smtClean="0">
                <a:solidFill>
                  <a:srgbClr val="500093"/>
                </a:solidFill>
                <a:latin typeface="Arial" pitchFamily="34" charset="0"/>
              </a:rPr>
              <a:t>Formule di Lewis</a:t>
            </a:r>
            <a:endParaRPr lang="en-US" sz="4000" dirty="0" smtClean="0">
              <a:solidFill>
                <a:srgbClr val="500093"/>
              </a:solidFill>
              <a:latin typeface="Arial" pitchFamily="34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33925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Strutture di Lewis dal sistema periodico</a:t>
            </a:r>
            <a:endParaRPr lang="en-US" sz="32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457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Strutture di Lewis dal sistema periodico</a:t>
            </a:r>
            <a:endParaRPr lang="en-US" sz="32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165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Strutture di Lewis dal sistema periodico</a:t>
            </a:r>
            <a:endParaRPr lang="en-US" sz="32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85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Strutture di Lewis dal sistema periodico</a:t>
            </a:r>
            <a:endParaRPr lang="en-US" sz="32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108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555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z="36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Cariche formali: dove?</a:t>
            </a:r>
            <a:endParaRPr lang="it-IT" sz="36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866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10617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380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z="32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La risonanza elettronica</a:t>
            </a:r>
            <a:endParaRPr lang="it-IT" sz="32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78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3200" b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Un caso semplice: particella in una “scatola” monodimensionale</a:t>
            </a:r>
            <a:endParaRPr lang="it-IT" sz="3200" b="1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032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z="3200" smtClean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</a:rPr>
              <a:t>Come si scrive la formula di Lewis per una molecola / ione molecolare</a:t>
            </a:r>
            <a:endParaRPr lang="it-IT" sz="3200" dirty="0" smtClean="0"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5257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Struttura di Lewis dello ione acetato (CH</a:t>
            </a:r>
            <a:r>
              <a:rPr lang="en-US" sz="2800" baseline="-250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3</a:t>
            </a:r>
            <a:r>
              <a:rPr lang="en-US" sz="28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COO</a:t>
            </a:r>
            <a:r>
              <a:rPr lang="en-US" sz="2800" baseline="300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−</a:t>
            </a:r>
            <a:r>
              <a:rPr lang="en-US" sz="28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)</a:t>
            </a:r>
            <a:endParaRPr lang="en-US" sz="28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68011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Benzene: l’ “aromaticità”</a:t>
            </a:r>
            <a:endParaRPr lang="en-US" sz="28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35721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Benzene: l’ “aromaticità”</a:t>
            </a:r>
            <a:endParaRPr lang="en-US" sz="28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40795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Benzene: l’ “aromaticità”</a:t>
            </a:r>
            <a:endParaRPr lang="en-US" sz="28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668748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Risonanza: formule più rappresentative</a:t>
            </a:r>
            <a:endParaRPr lang="en-US" sz="32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078187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Risonanza: quando no?</a:t>
            </a:r>
            <a:endParaRPr lang="en-US" sz="32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27269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Risonanza: quando no?</a:t>
            </a:r>
            <a:endParaRPr lang="en-US" sz="32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580048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12688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Eccezioni alla regola dell’ottetto</a:t>
            </a:r>
            <a:endParaRPr lang="en-US" sz="28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491867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58190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054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z="32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Legame di coordinazione (“dativo”)</a:t>
            </a:r>
            <a:endParaRPr lang="it-IT" sz="32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1727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Eccezioni alla regola dell’ottetto</a:t>
            </a:r>
            <a:endParaRPr lang="en-US" sz="28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956319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Eccezioni alla regola dell’ottetto</a:t>
            </a:r>
            <a:endParaRPr lang="en-US" sz="28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274512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>
                <a:solidFill>
                  <a:srgbClr val="000099"/>
                </a:solidFill>
                <a:latin typeface="Arial" pitchFamily="34" charset="0"/>
              </a:rPr>
              <a:t>PCl</a:t>
            </a:r>
            <a:r>
              <a:rPr lang="en-US" sz="3200" baseline="-25000" smtClean="0">
                <a:solidFill>
                  <a:srgbClr val="000099"/>
                </a:solidFill>
                <a:latin typeface="Arial" pitchFamily="34" charset="0"/>
              </a:rPr>
              <a:t>5</a:t>
            </a:r>
            <a:r>
              <a:rPr lang="en-US" sz="3200" smtClean="0">
                <a:solidFill>
                  <a:srgbClr val="000099"/>
                </a:solidFill>
                <a:latin typeface="Arial" pitchFamily="34" charset="0"/>
              </a:rPr>
              <a:t>: espansione del guscio di valenza</a:t>
            </a:r>
            <a:endParaRPr lang="en-US" sz="3200" smtClean="0">
              <a:solidFill>
                <a:srgbClr val="000099"/>
              </a:solidFill>
              <a:latin typeface="Arial" pitchFamily="34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0235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118656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26297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XeO</a:t>
            </a:r>
            <a:r>
              <a:rPr lang="en-US" sz="2800" baseline="-250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3 </a:t>
            </a:r>
            <a:r>
              <a:rPr lang="en-US" sz="28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, espansione dell’ottetto e cariche formali</a:t>
            </a:r>
            <a:r>
              <a:rPr lang="en-US" sz="320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sz="3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141516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4941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solidFill>
                  <a:srgbClr val="000099"/>
                </a:solidFill>
                <a:latin typeface="Arial" pitchFamily="34" charset="0"/>
              </a:rPr>
              <a:t>Esempi di strutture di Lewis</a:t>
            </a:r>
            <a:endParaRPr lang="en-US" sz="2800" smtClean="0">
              <a:solidFill>
                <a:srgbClr val="000099"/>
              </a:solidFill>
              <a:latin typeface="Arial" pitchFamily="34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399884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47227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</a:rPr>
              <a:t>2a - sistemazione degli elettroni: </a:t>
            </a:r>
            <a:br>
              <a:rPr lang="en-US" sz="3200" smtClean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</a:rPr>
            </a:br>
            <a:r>
              <a:rPr lang="en-US" sz="3200" smtClean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</a:rPr>
              <a:t>metodo intuitivo (sconsigliato!)</a:t>
            </a:r>
            <a:endParaRPr lang="en-US" sz="3200" dirty="0" smtClean="0"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739020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solidFill>
                  <a:srgbClr val="000099"/>
                </a:solidFill>
                <a:latin typeface="Arial" pitchFamily="34" charset="0"/>
              </a:rPr>
              <a:t>Esempi di strutture di Lewis</a:t>
            </a:r>
            <a:endParaRPr lang="en-US" sz="2800" smtClean="0">
              <a:solidFill>
                <a:srgbClr val="000099"/>
              </a:solidFill>
              <a:latin typeface="Arial" pitchFamily="34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11269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61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34134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04536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Strutture di Lewis dal sistema periodico</a:t>
            </a:r>
            <a:endParaRPr lang="en-US" sz="32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303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Strutture di Lewis dal sistema periodico</a:t>
            </a:r>
            <a:endParaRPr lang="en-US" sz="32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2152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0C3EBB178B39C499A64DDEF59A04714" ma:contentTypeVersion="13" ma:contentTypeDescription="Creare un nuovo documento." ma:contentTypeScope="" ma:versionID="7b9b276e639e7e2504ae0fb335743334">
  <xsd:schema xmlns:xsd="http://www.w3.org/2001/XMLSchema" xmlns:xs="http://www.w3.org/2001/XMLSchema" xmlns:p="http://schemas.microsoft.com/office/2006/metadata/properties" xmlns:ns3="54fbe17c-0dff-48d5-9b1b-d9b5e83dd193" xmlns:ns4="c7cde783-bc8c-47d0-b545-f9f7fe4f58a5" targetNamespace="http://schemas.microsoft.com/office/2006/metadata/properties" ma:root="true" ma:fieldsID="a164b6e819d9c03cebabdc32d58cab12" ns3:_="" ns4:_="">
    <xsd:import namespace="54fbe17c-0dff-48d5-9b1b-d9b5e83dd193"/>
    <xsd:import namespace="c7cde783-bc8c-47d0-b545-f9f7fe4f58a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fbe17c-0dff-48d5-9b1b-d9b5e83dd1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cde783-bc8c-47d0-b545-f9f7fe4f58a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2799822-943D-40EE-B6C1-5349D25062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fbe17c-0dff-48d5-9b1b-d9b5e83dd193"/>
    <ds:schemaRef ds:uri="c7cde783-bc8c-47d0-b545-f9f7fe4f58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9715EFF-D203-40AA-B7E4-D3AE2E898D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C19380-9DB2-4E77-8A82-13E88FDF9AFC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4fbe17c-0dff-48d5-9b1b-d9b5e83dd193"/>
    <ds:schemaRef ds:uri="c7cde783-bc8c-47d0-b545-f9f7fe4f58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</Words>
  <Application>Microsoft Office PowerPoint</Application>
  <PresentationFormat>Presentazione su schermo (4:3)</PresentationFormat>
  <Paragraphs>27</Paragraphs>
  <Slides>40</Slides>
  <Notes>0</Notes>
  <HiddenSlides>3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Tema di Office</vt:lpstr>
      <vt:lpstr>Puntini, trattini e struttura molecolare     ovvero    Formule di Lewis</vt:lpstr>
      <vt:lpstr>Come si scrive la formula di Lewis per una molecola / ione molecolare</vt:lpstr>
      <vt:lpstr>Presentazione standard di PowerPoint</vt:lpstr>
      <vt:lpstr>2a - sistemazione degli elettroni:  metodo intuitivo (sconsigliato!)</vt:lpstr>
      <vt:lpstr>Presentazione standard di PowerPoint</vt:lpstr>
      <vt:lpstr>Presentazione standard di PowerPoint</vt:lpstr>
      <vt:lpstr>Presentazione standard di PowerPoint</vt:lpstr>
      <vt:lpstr>Strutture di Lewis dal sistema periodico</vt:lpstr>
      <vt:lpstr>Strutture di Lewis dal sistema periodico</vt:lpstr>
      <vt:lpstr>Strutture di Lewis dal sistema periodico</vt:lpstr>
      <vt:lpstr>Strutture di Lewis dal sistema periodico</vt:lpstr>
      <vt:lpstr>Strutture di Lewis dal sistema periodico</vt:lpstr>
      <vt:lpstr>Strutture di Lewis dal sistema periodico</vt:lpstr>
      <vt:lpstr>Presentazione standard di PowerPoint</vt:lpstr>
      <vt:lpstr>Cariche formali: dove?</vt:lpstr>
      <vt:lpstr>Presentazione standard di PowerPoint</vt:lpstr>
      <vt:lpstr>Presentazione standard di PowerPoint</vt:lpstr>
      <vt:lpstr>La risonanza elettronica</vt:lpstr>
      <vt:lpstr>Un caso semplice: particella in una “scatola” monodimensionale</vt:lpstr>
      <vt:lpstr>Struttura di Lewis dello ione acetato (CH3COO−)</vt:lpstr>
      <vt:lpstr>Benzene: l’ “aromaticità”</vt:lpstr>
      <vt:lpstr>Benzene: l’ “aromaticità”</vt:lpstr>
      <vt:lpstr>Benzene: l’ “aromaticità”</vt:lpstr>
      <vt:lpstr>Risonanza: formule più rappresentative</vt:lpstr>
      <vt:lpstr>Risonanza: quando no?</vt:lpstr>
      <vt:lpstr>Risonanza: quando no?</vt:lpstr>
      <vt:lpstr>Presentazione standard di PowerPoint</vt:lpstr>
      <vt:lpstr>Eccezioni alla regola dell’ottetto</vt:lpstr>
      <vt:lpstr>Presentazione standard di PowerPoint</vt:lpstr>
      <vt:lpstr>Legame di coordinazione (“dativo”)</vt:lpstr>
      <vt:lpstr>Eccezioni alla regola dell’ottetto</vt:lpstr>
      <vt:lpstr>Eccezioni alla regola dell’ottetto</vt:lpstr>
      <vt:lpstr>PCl5: espansione del guscio di valenza</vt:lpstr>
      <vt:lpstr>Presentazione standard di PowerPoint</vt:lpstr>
      <vt:lpstr>Presentazione standard di PowerPoint</vt:lpstr>
      <vt:lpstr>XeO3 , espansione dell’ottetto e cariche formali </vt:lpstr>
      <vt:lpstr>Presentazione standard di PowerPoint</vt:lpstr>
      <vt:lpstr>Esempi di strutture di Lewis</vt:lpstr>
      <vt:lpstr>Presentazione standard di PowerPoint</vt:lpstr>
      <vt:lpstr>Esempi di strutture di Lewis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Puntini, trattini e struttura molecolare     ovvero    Formule di Lewis</dc:title>
  <dc:creator>Andrea Vittadini</dc:creator>
  <cp:lastModifiedBy>Andrea Vittadini</cp:lastModifiedBy>
  <cp:revision>1</cp:revision>
  <dcterms:created xsi:type="dcterms:W3CDTF">2020-10-19T11:19:00Z</dcterms:created>
  <dcterms:modified xsi:type="dcterms:W3CDTF">2020-10-19T11:19:01Z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0x01010080C3EBB178B39C499A64DDEF59A04714</vt:lpwstr>
  </property>
</Properties>
</file>