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5D47-1B34-400F-B333-F5740566A181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B000-6104-4F4F-A549-43F76C8E8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5D47-1B34-400F-B333-F5740566A181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3B000-6104-4F4F-A549-43F76C8E8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8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latin typeface="Arial" charset="0"/>
              </a:rPr>
              <a:t>Stechiometria</a:t>
            </a:r>
            <a:endParaRPr lang="en-US" sz="4000" smtClean="0">
              <a:solidFill>
                <a:srgbClr val="00279F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480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Un esempio: la sintesi dell’aspirina</a:t>
            </a:r>
            <a:endParaRPr lang="en-US" sz="280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016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smtClean="0">
                <a:latin typeface="Arial" panose="020B0604020202020204" pitchFamily="34" charset="0"/>
              </a:rPr>
              <a:t>1. </a:t>
            </a:r>
            <a:r>
              <a:rPr lang="en-US" sz="2800" smtClean="0">
                <a:latin typeface="Arial" charset="0"/>
              </a:rPr>
              <a:t>Da massa </a:t>
            </a:r>
            <a:r>
              <a:rPr lang="en-US" sz="2800" smtClean="0">
                <a:effectLst/>
                <a:latin typeface="Arial" charset="0"/>
              </a:rPr>
              <a:t>(Reagenti) </a:t>
            </a:r>
            <a:r>
              <a:rPr lang="en-US" sz="2800" smtClean="0">
                <a:latin typeface="Arial" charset="0"/>
              </a:rPr>
              <a:t>a moli </a:t>
            </a:r>
            <a:r>
              <a:rPr lang="en-US" sz="2800" smtClean="0">
                <a:effectLst/>
                <a:latin typeface="Arial" charset="0"/>
              </a:rPr>
              <a:t>(reagenti)</a:t>
            </a:r>
            <a:endParaRPr lang="it-IT" sz="28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888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smtClean="0">
                <a:latin typeface="Arial" panose="020B0604020202020204" pitchFamily="34" charset="0"/>
              </a:rPr>
              <a:t>2. Moli di reagenti ed equazione bilanciata: qual è il reagente limitante?</a:t>
            </a:r>
            <a:endParaRPr lang="it-IT" sz="28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14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smtClean="0">
                <a:latin typeface="Arial" panose="020B0604020202020204" pitchFamily="34" charset="0"/>
              </a:rPr>
              <a:t>3. Da moli a massa di prodotti: </a:t>
            </a:r>
            <a:br>
              <a:rPr lang="it-IT" altLang="it-IT" sz="2800" smtClean="0">
                <a:latin typeface="Arial" panose="020B0604020202020204" pitchFamily="34" charset="0"/>
              </a:rPr>
            </a:br>
            <a:r>
              <a:rPr lang="it-IT" altLang="it-IT" sz="2800" smtClean="0">
                <a:latin typeface="Arial" panose="020B0604020202020204" pitchFamily="34" charset="0"/>
              </a:rPr>
              <a:t>la resa della reazione</a:t>
            </a:r>
            <a:r>
              <a:rPr lang="it-IT" altLang="it-IT" smtClean="0">
                <a:latin typeface="Arial" panose="020B0604020202020204" pitchFamily="34" charset="0"/>
              </a:rPr>
              <a:t/>
            </a:r>
            <a:br>
              <a:rPr lang="it-IT" altLang="it-IT" smtClean="0">
                <a:latin typeface="Arial" panose="020B0604020202020204" pitchFamily="34" charset="0"/>
              </a:rPr>
            </a:b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71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Un esercizio di stechiometria</a:t>
            </a:r>
            <a:endParaRPr lang="en-US" sz="2400" dirty="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88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Un esercizio di stechiometria</a:t>
            </a:r>
            <a:endParaRPr lang="en-US" sz="2400" dirty="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40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Un esercizio di stechiometria</a:t>
            </a:r>
            <a:endParaRPr lang="en-US" sz="2400" dirty="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71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Un esercizio di stechiometria</a:t>
            </a:r>
            <a:endParaRPr lang="en-US" sz="2400" dirty="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857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Calcoli stechiometrici: resa percentuale</a:t>
            </a:r>
            <a:endParaRPr lang="en-US" sz="24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320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Calcoli stechiometrici: </a:t>
            </a:r>
            <a:br>
              <a:rPr lang="en-US" sz="2400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da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massa </a:t>
            </a:r>
            <a:r>
              <a:rPr lang="en-US" sz="2000" smtClean="0">
                <a:effectLst/>
                <a:latin typeface="Arial" charset="0"/>
              </a:rPr>
              <a:t>(</a:t>
            </a:r>
            <a:r>
              <a:rPr lang="en-US" sz="2000" i="1" smtClean="0">
                <a:effectLst/>
                <a:latin typeface="Arial" charset="0"/>
              </a:rPr>
              <a:t>R</a:t>
            </a:r>
            <a:r>
              <a:rPr lang="en-US" sz="2000" smtClean="0">
                <a:effectLst/>
                <a:latin typeface="Arial" charset="0"/>
              </a:rPr>
              <a:t>) </a:t>
            </a:r>
            <a:r>
              <a:rPr lang="en-US" sz="2000" smtClean="0">
                <a:latin typeface="Arial" charset="0"/>
              </a:rPr>
              <a:t>a massa </a:t>
            </a:r>
            <a:r>
              <a:rPr lang="en-US" sz="2000" smtClean="0">
                <a:effectLst/>
                <a:latin typeface="Arial" charset="0"/>
              </a:rPr>
              <a:t>(</a:t>
            </a:r>
            <a:r>
              <a:rPr lang="en-US" sz="2000" i="1" smtClean="0">
                <a:effectLst/>
                <a:latin typeface="Arial" charset="0"/>
              </a:rPr>
              <a:t>P</a:t>
            </a:r>
            <a:r>
              <a:rPr lang="en-US" sz="2000" smtClean="0">
                <a:effectLst/>
                <a:latin typeface="Arial" charset="0"/>
              </a:rPr>
              <a:t>) &amp; Reagente limitante </a:t>
            </a:r>
            <a:endParaRPr lang="en-US" sz="200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1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Stessa reazione, quesiti diversi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990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Calcoli stechiometrici: </a:t>
            </a:r>
            <a:br>
              <a:rPr lang="en-US" sz="2400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da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massa </a:t>
            </a:r>
            <a:r>
              <a:rPr lang="en-US" sz="2000" smtClean="0">
                <a:effectLst/>
                <a:latin typeface="Arial" charset="0"/>
              </a:rPr>
              <a:t>(</a:t>
            </a:r>
            <a:r>
              <a:rPr lang="en-US" sz="2000" i="1" smtClean="0">
                <a:effectLst/>
                <a:latin typeface="Arial" charset="0"/>
              </a:rPr>
              <a:t>R</a:t>
            </a:r>
            <a:r>
              <a:rPr lang="en-US" sz="2000" smtClean="0">
                <a:effectLst/>
                <a:latin typeface="Arial" charset="0"/>
              </a:rPr>
              <a:t>) </a:t>
            </a:r>
            <a:r>
              <a:rPr lang="en-US" sz="2000" smtClean="0">
                <a:latin typeface="Arial" charset="0"/>
              </a:rPr>
              <a:t>a massa </a:t>
            </a:r>
            <a:r>
              <a:rPr lang="en-US" sz="2000" smtClean="0">
                <a:effectLst/>
                <a:latin typeface="Arial" charset="0"/>
              </a:rPr>
              <a:t>(</a:t>
            </a:r>
            <a:r>
              <a:rPr lang="en-US" sz="2000" i="1" smtClean="0">
                <a:effectLst/>
                <a:latin typeface="Arial" charset="0"/>
              </a:rPr>
              <a:t>P</a:t>
            </a:r>
            <a:r>
              <a:rPr lang="en-US" sz="2000" smtClean="0">
                <a:effectLst/>
                <a:latin typeface="Arial" charset="0"/>
              </a:rPr>
              <a:t>) &amp; Reagente limitante </a:t>
            </a:r>
            <a:endParaRPr lang="en-US" sz="2000" dirty="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16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Calcoli stechiometrici: </a:t>
            </a:r>
            <a:br>
              <a:rPr lang="en-US" sz="2400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da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massa </a:t>
            </a:r>
            <a:r>
              <a:rPr lang="en-US" sz="2000" smtClean="0">
                <a:effectLst/>
                <a:latin typeface="Arial" charset="0"/>
              </a:rPr>
              <a:t>(</a:t>
            </a:r>
            <a:r>
              <a:rPr lang="en-US" sz="2000" i="1" smtClean="0">
                <a:effectLst/>
                <a:latin typeface="Arial" charset="0"/>
              </a:rPr>
              <a:t>R</a:t>
            </a:r>
            <a:r>
              <a:rPr lang="en-US" sz="2000" smtClean="0">
                <a:effectLst/>
                <a:latin typeface="Arial" charset="0"/>
              </a:rPr>
              <a:t>) </a:t>
            </a:r>
            <a:r>
              <a:rPr lang="en-US" sz="2000" smtClean="0">
                <a:latin typeface="Arial" charset="0"/>
              </a:rPr>
              <a:t>a massa </a:t>
            </a:r>
            <a:r>
              <a:rPr lang="en-US" sz="2000" smtClean="0">
                <a:effectLst/>
                <a:latin typeface="Arial" charset="0"/>
              </a:rPr>
              <a:t>(</a:t>
            </a:r>
            <a:r>
              <a:rPr lang="en-US" sz="2000" i="1" smtClean="0">
                <a:effectLst/>
                <a:latin typeface="Arial" charset="0"/>
              </a:rPr>
              <a:t>P</a:t>
            </a:r>
            <a:r>
              <a:rPr lang="en-US" sz="2000" smtClean="0">
                <a:effectLst/>
                <a:latin typeface="Arial" charset="0"/>
              </a:rPr>
              <a:t>) &amp; Reagente limitante </a:t>
            </a:r>
            <a:endParaRPr lang="en-US" sz="2000" dirty="0" smtClean="0">
              <a:effectLst/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54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Stechiometria e biciclette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98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Una reazione chimica</a:t>
            </a:r>
            <a:endParaRPr lang="en-US" sz="3200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31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Un problema di stechiometria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811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80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Soluzione:</a:t>
            </a:r>
            <a:endParaRPr lang="en-US" sz="28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66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Soluzione:</a:t>
            </a:r>
            <a:endParaRPr lang="en-US" sz="28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168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Soluzione: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9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B06398-49AF-45BF-965F-40BC76C2E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55439B-DF20-4FF8-8F9A-1D8A0EFC96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EEECC-DC5C-40B4-8AC6-5AB4F249D26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Presentazione su schermo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Stechiometria</vt:lpstr>
      <vt:lpstr>Stessa reazione, quesiti diversi</vt:lpstr>
      <vt:lpstr>Stechiometria e biciclette</vt:lpstr>
      <vt:lpstr>Una reazione chimica</vt:lpstr>
      <vt:lpstr>Un problema di stechiometria</vt:lpstr>
      <vt:lpstr>Presentazione standard di PowerPoint</vt:lpstr>
      <vt:lpstr>Soluzione:</vt:lpstr>
      <vt:lpstr>Soluzione:</vt:lpstr>
      <vt:lpstr>Soluzione:</vt:lpstr>
      <vt:lpstr>Un esempio: la sintesi dell’aspirina</vt:lpstr>
      <vt:lpstr>1. Da massa (Reagenti) a moli (reagenti)</vt:lpstr>
      <vt:lpstr>2. Moli di reagenti ed equazione bilanciata: qual è il reagente limitante?</vt:lpstr>
      <vt:lpstr>3. Da moli a massa di prodotti:  la resa della reazione </vt:lpstr>
      <vt:lpstr>Un esercizio di stechiometria</vt:lpstr>
      <vt:lpstr>Un esercizio di stechiometria</vt:lpstr>
      <vt:lpstr>Un esercizio di stechiometria</vt:lpstr>
      <vt:lpstr>Un esercizio di stechiometria</vt:lpstr>
      <vt:lpstr>Calcoli stechiometrici: resa percentuale</vt:lpstr>
      <vt:lpstr>Calcoli stechiometrici:  da massa (R) a massa (P) &amp; Reagente limitante </vt:lpstr>
      <vt:lpstr>Calcoli stechiometrici:  da massa (R) a massa (P) &amp; Reagente limitante </vt:lpstr>
      <vt:lpstr>Calcoli stechiometrici:  da massa (R) a massa (P) &amp; Reagente limitante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Stechiometria</dc:title>
  <dc:creator>Andrea Vittadini</dc:creator>
  <cp:lastModifiedBy>Andrea Vittadini</cp:lastModifiedBy>
  <cp:revision>1</cp:revision>
  <dcterms:created xsi:type="dcterms:W3CDTF">2020-11-09T13:41:38Z</dcterms:created>
  <dcterms:modified xsi:type="dcterms:W3CDTF">2020-11-09T13:41:39Z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