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8E98-F27B-4233-8A6E-6659397D646F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5285-FC6C-4F7F-A4E3-2525FDAF5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60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8E98-F27B-4233-8A6E-6659397D646F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25285-FC6C-4F7F-A4E3-2525FDAF5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3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33CC"/>
                </a:solidFill>
                <a:latin typeface="Arial" charset="0"/>
              </a:rPr>
              <a:t>Termochimica</a:t>
            </a:r>
            <a:br>
              <a:rPr lang="en-US" smtClean="0">
                <a:solidFill>
                  <a:srgbClr val="3333CC"/>
                </a:solidFill>
                <a:latin typeface="Arial" charset="0"/>
              </a:rPr>
            </a:br>
            <a:r>
              <a:rPr lang="en-US" sz="3600" smtClean="0">
                <a:solidFill>
                  <a:srgbClr val="3333CC"/>
                </a:solidFill>
                <a:latin typeface="Arial" charset="0"/>
              </a:rPr>
              <a:t/>
            </a:r>
            <a:br>
              <a:rPr lang="en-US" sz="3600" smtClean="0">
                <a:solidFill>
                  <a:srgbClr val="3333CC"/>
                </a:solidFill>
                <a:latin typeface="Arial" charset="0"/>
              </a:rPr>
            </a:br>
            <a:r>
              <a:rPr lang="en-US" sz="3200" smtClean="0">
                <a:solidFill>
                  <a:srgbClr val="3333CC"/>
                </a:solidFill>
                <a:latin typeface="Arial" charset="0"/>
              </a:rPr>
              <a:t>effetti termici delle reazioni</a:t>
            </a:r>
            <a:endParaRPr lang="en-US" sz="3600" b="0" smtClean="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71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Reazioni in sistemi aperti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1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Reazioni in sistemi aperti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5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Caratteristiche di </a:t>
            </a:r>
            <a:r>
              <a:rPr lang="el-GR" sz="4000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endParaRPr lang="it-IT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Caratteristiche di </a:t>
            </a:r>
            <a:r>
              <a:rPr lang="el-GR" sz="4000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endParaRPr lang="it-IT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0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La legge di Hess: esempio</a:t>
            </a:r>
            <a:r>
              <a:rPr lang="it-IT" sz="3600" baseline="-25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360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Caratteristiche di </a:t>
            </a:r>
            <a:r>
              <a:rPr lang="el-GR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it-IT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5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Condizioni standard &amp; ∆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4000" i="1" smtClean="0">
                <a:solidFill>
                  <a:srgbClr val="E07C04"/>
                </a:solidFill>
              </a:rPr>
              <a:t>°</a:t>
            </a:r>
            <a:endParaRPr lang="it-IT" sz="4000" dirty="0" smtClean="0">
              <a:solidFill>
                <a:srgbClr val="E07C04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Tipi di </a:t>
            </a:r>
            <a:r>
              <a:rPr lang="el-GR" sz="4000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600" i="1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 (o </a:t>
            </a:r>
            <a:r>
              <a:rPr lang="el-GR" sz="4000" smtClean="0">
                <a:solidFill>
                  <a:schemeClr val="bg1">
                    <a:lumMod val="50000"/>
                  </a:schemeClr>
                </a:solidFill>
              </a:rPr>
              <a:t>Δ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60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it-IT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6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Relazione tra ∆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600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r </a:t>
            </a: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∆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600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it-IT" sz="3600" baseline="-25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360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Relazione tra ∆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600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r </a:t>
            </a: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∆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600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it-IT" sz="3600" baseline="-25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360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24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it-IT" sz="3600" i="1" smtClean="0">
                <a:solidFill>
                  <a:schemeClr val="bg1">
                    <a:lumMod val="50000"/>
                  </a:schemeClr>
                </a:solidFill>
              </a:rPr>
              <a:t>termochimica</a:t>
            </a:r>
            <a:r>
              <a:rPr lang="it-IT" sz="3600" smtClean="0">
                <a:solidFill>
                  <a:schemeClr val="bg1">
                    <a:lumMod val="50000"/>
                  </a:schemeClr>
                </a:solidFill>
              </a:rPr>
              <a:t> è una parte della </a:t>
            </a:r>
            <a:r>
              <a:rPr lang="it-IT" sz="3600" i="1" smtClean="0">
                <a:solidFill>
                  <a:schemeClr val="bg1">
                    <a:lumMod val="50000"/>
                  </a:schemeClr>
                </a:solidFill>
              </a:rPr>
              <a:t>termodinamica chimica</a:t>
            </a:r>
            <a:endParaRPr lang="it-IT" sz="3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7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33CC"/>
                </a:solidFill>
              </a:rPr>
              <a:t>Relazione tra ∆</a:t>
            </a:r>
            <a:r>
              <a:rPr lang="it-IT" sz="4000" i="1" smtClean="0">
                <a:solidFill>
                  <a:srgbClr val="3333CC"/>
                </a:solidFill>
              </a:rPr>
              <a:t>H</a:t>
            </a:r>
            <a:r>
              <a:rPr lang="it-IT" sz="3600" baseline="30000" smtClean="0">
                <a:solidFill>
                  <a:srgbClr val="3333CC"/>
                </a:solidFill>
              </a:rPr>
              <a:t>°</a:t>
            </a:r>
            <a:r>
              <a:rPr lang="it-IT" sz="4000" baseline="-25000" smtClean="0">
                <a:solidFill>
                  <a:srgbClr val="3333CC"/>
                </a:solidFill>
              </a:rPr>
              <a:t>r </a:t>
            </a:r>
            <a:r>
              <a:rPr lang="it-IT" sz="4000" smtClean="0">
                <a:solidFill>
                  <a:srgbClr val="3333CC"/>
                </a:solidFill>
              </a:rPr>
              <a:t>e</a:t>
            </a:r>
            <a:r>
              <a:rPr lang="it-IT" sz="4000" baseline="-25000" smtClean="0">
                <a:solidFill>
                  <a:srgbClr val="3333CC"/>
                </a:solidFill>
              </a:rPr>
              <a:t> </a:t>
            </a:r>
            <a:r>
              <a:rPr lang="en-US" sz="4000" smtClean="0">
                <a:solidFill>
                  <a:srgbClr val="3333CC"/>
                </a:solidFill>
              </a:rPr>
              <a:t>∆</a:t>
            </a:r>
            <a:r>
              <a:rPr lang="it-IT" sz="4000" i="1" smtClean="0">
                <a:solidFill>
                  <a:srgbClr val="3333CC"/>
                </a:solidFill>
              </a:rPr>
              <a:t>H</a:t>
            </a:r>
            <a:r>
              <a:rPr lang="it-IT" sz="3600" baseline="30000" smtClean="0">
                <a:solidFill>
                  <a:srgbClr val="3333CC"/>
                </a:solidFill>
              </a:rPr>
              <a:t>°</a:t>
            </a:r>
            <a:r>
              <a:rPr lang="it-IT" sz="4000" baseline="-25000" smtClean="0">
                <a:solidFill>
                  <a:srgbClr val="3333CC"/>
                </a:solidFill>
              </a:rPr>
              <a:t>f</a:t>
            </a:r>
            <a:r>
              <a:rPr lang="it-IT" sz="3600" baseline="-25000" smtClean="0">
                <a:solidFill>
                  <a:srgbClr val="CC3300"/>
                </a:solidFill>
              </a:rPr>
              <a:t> </a:t>
            </a:r>
            <a:endParaRPr lang="it-IT" sz="3600" baseline="-25000" smtClean="0">
              <a:solidFill>
                <a:srgbClr val="CC3300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992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Relazione tra ∆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600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r </a:t>
            </a: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∆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600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endParaRPr lang="it-IT" sz="400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6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Comparazione di alcuni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∆</a:t>
            </a:r>
            <a:r>
              <a:rPr lang="it-IT" sz="4000" i="1" smtClean="0">
                <a:solidFill>
                  <a:schemeClr val="bg1">
                    <a:lumMod val="50000"/>
                  </a:schemeClr>
                </a:solidFill>
              </a:rPr>
              <a:t>H°</a:t>
            </a:r>
            <a:r>
              <a:rPr lang="it-IT" sz="4000" baseline="-2500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endParaRPr lang="it-IT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869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chemeClr val="bg1">
                    <a:lumMod val="50000"/>
                  </a:schemeClr>
                </a:solidFill>
              </a:rPr>
              <a:t>Dove si trovano i valori di 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</a:rPr>
              <a:t>∆</a:t>
            </a:r>
            <a:r>
              <a:rPr lang="it-IT" sz="36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200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z="3600" baseline="-2500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it-IT" sz="3200" baseline="-25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it-IT" sz="3200" baseline="-25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3200" smtClean="0">
                <a:solidFill>
                  <a:schemeClr val="bg1">
                    <a:lumMod val="50000"/>
                  </a:schemeClr>
                </a:solidFill>
              </a:rPr>
              <a:t>(e </a:t>
            </a:r>
            <a:r>
              <a:rPr lang="it-IT" sz="3600" smtClean="0">
                <a:solidFill>
                  <a:schemeClr val="bg1">
                    <a:lumMod val="50000"/>
                  </a:schemeClr>
                </a:solidFill>
              </a:rPr>
              <a:t>non solo)? </a:t>
            </a: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400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5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chemeClr val="bg1">
                    <a:lumMod val="50000"/>
                  </a:schemeClr>
                </a:solidFill>
              </a:rPr>
              <a:t>Dove si trovano i valori di </a:t>
            </a:r>
            <a:r>
              <a:rPr lang="en-US" sz="3600" smtClean="0">
                <a:solidFill>
                  <a:schemeClr val="bg1">
                    <a:lumMod val="50000"/>
                  </a:schemeClr>
                </a:solidFill>
              </a:rPr>
              <a:t>∆</a:t>
            </a:r>
            <a:r>
              <a:rPr lang="it-IT" sz="3600" i="1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it-IT" sz="3200" baseline="30000" smtClean="0">
                <a:solidFill>
                  <a:schemeClr val="bg1">
                    <a:lumMod val="50000"/>
                  </a:schemeClr>
                </a:solidFill>
              </a:rPr>
              <a:t>°</a:t>
            </a:r>
            <a:r>
              <a:rPr lang="it-IT" sz="3600" baseline="-2500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it-IT" sz="320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it-IT" sz="3200" baseline="-25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it-IT" sz="3200" baseline="-25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3600" smtClean="0">
                <a:solidFill>
                  <a:schemeClr val="bg1">
                    <a:lumMod val="50000"/>
                  </a:schemeClr>
                </a:solidFill>
              </a:rPr>
              <a:t>(e non solo): tabelle NIST-JANAF</a:t>
            </a: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4000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8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i="1" smtClean="0">
                <a:solidFill>
                  <a:schemeClr val="bg1">
                    <a:lumMod val="50000"/>
                  </a:schemeClr>
                </a:solidFill>
              </a:rPr>
              <a:t>Formula index</a:t>
            </a:r>
            <a:r>
              <a:rPr lang="it-IT" sz="3600" smtClean="0">
                <a:solidFill>
                  <a:schemeClr val="bg1">
                    <a:lumMod val="50000"/>
                  </a:schemeClr>
                </a:solidFill>
              </a:rPr>
              <a:t> delle tabelle JANAF</a:t>
            </a:r>
            <a:endParaRPr lang="it-IT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6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6916"/>
      </p:ext>
    </p:extLst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70151"/>
      </p:ext>
    </p:extLst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Int. Web NIST-JANAF</a:t>
            </a:r>
            <a:br>
              <a:rPr lang="it-IT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thermochemical tables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84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Int. Web Argonne Labs</a:t>
            </a:r>
            <a:br>
              <a:rPr lang="it-IT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Active Thermochemical Tables</a:t>
            </a:r>
            <a:endParaRPr lang="it-IT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0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Sistemi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85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Entalpie di legame (</a:t>
            </a:r>
            <a:r>
              <a:rPr lang="it-IT" i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5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19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rgbClr val="3333CC"/>
                </a:solidFill>
              </a:rPr>
              <a:t>CH</a:t>
            </a:r>
            <a:r>
              <a:rPr lang="it-IT" sz="3600" baseline="-25000" smtClean="0">
                <a:solidFill>
                  <a:srgbClr val="3333CC"/>
                </a:solidFill>
              </a:rPr>
              <a:t>4</a:t>
            </a:r>
            <a:r>
              <a:rPr lang="it-IT" sz="3600" smtClean="0">
                <a:solidFill>
                  <a:srgbClr val="3333CC"/>
                </a:solidFill>
              </a:rPr>
              <a:t> + Cl</a:t>
            </a:r>
            <a:r>
              <a:rPr lang="it-IT" sz="3600" baseline="-25000" smtClean="0">
                <a:solidFill>
                  <a:srgbClr val="3333CC"/>
                </a:solidFill>
              </a:rPr>
              <a:t>2</a:t>
            </a:r>
            <a:r>
              <a:rPr lang="it-IT" sz="3600" smtClean="0">
                <a:solidFill>
                  <a:srgbClr val="3333CC"/>
                </a:solidFill>
              </a:rPr>
              <a:t>  </a:t>
            </a:r>
            <a:r>
              <a:rPr lang="it-IT" sz="3600" smtClean="0">
                <a:solidFill>
                  <a:srgbClr val="3333CC"/>
                </a:solidFill>
                <a:sym typeface="Wingdings" pitchFamily="2" charset="2"/>
              </a:rPr>
              <a:t>  CH</a:t>
            </a:r>
            <a:r>
              <a:rPr lang="it-IT" sz="3600" baseline="-25000" smtClean="0">
                <a:solidFill>
                  <a:srgbClr val="3333CC"/>
                </a:solidFill>
                <a:sym typeface="Wingdings" pitchFamily="2" charset="2"/>
              </a:rPr>
              <a:t>3</a:t>
            </a:r>
            <a:r>
              <a:rPr lang="it-IT" sz="3600" smtClean="0">
                <a:solidFill>
                  <a:srgbClr val="3333CC"/>
                </a:solidFill>
                <a:sym typeface="Wingdings" pitchFamily="2" charset="2"/>
              </a:rPr>
              <a:t>Cl + HCl</a:t>
            </a:r>
            <a:endParaRPr lang="it-IT" sz="3600" dirty="0" smtClean="0">
              <a:solidFill>
                <a:srgbClr val="3333CC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08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Esercizio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Proprietà, stati e processi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L’energia interna </a:t>
            </a:r>
            <a:r>
              <a:rPr lang="it-IT" i="1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endParaRPr lang="it-IT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Caratteristiche di </a:t>
            </a:r>
            <a:r>
              <a:rPr lang="it-IT" i="1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Primo Principio della termodinamica</a:t>
            </a:r>
            <a:endParaRPr lang="it-IT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0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Il calore di reazione: </a:t>
            </a:r>
            <a:br>
              <a:rPr lang="it-IT" sz="40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4000" smtClean="0">
                <a:solidFill>
                  <a:schemeClr val="bg1">
                    <a:lumMod val="50000"/>
                  </a:schemeClr>
                </a:solidFill>
              </a:rPr>
              <a:t>sistemi chiusi</a:t>
            </a:r>
            <a:endParaRPr lang="it-IT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>
                    <a:lumMod val="50000"/>
                  </a:schemeClr>
                </a:solidFill>
              </a:rPr>
              <a:t>La bomba calorimetrica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7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F21F34-8696-48ED-A053-5F5DB9CC9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005D51-0401-4139-A310-73E2E96090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71BE81-3FDB-443A-A622-4853E8B36086}">
  <ds:schemaRefs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Presentazione su schermo (4:3)</PresentationFormat>
  <Paragraphs>30</Paragraphs>
  <Slides>34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Tema di Office</vt:lpstr>
      <vt:lpstr>Termochimica  effetti termici delle reazioni</vt:lpstr>
      <vt:lpstr>La termochimica è una parte della termodinamica chimica</vt:lpstr>
      <vt:lpstr>Sistemi</vt:lpstr>
      <vt:lpstr>Proprietà, stati e processi</vt:lpstr>
      <vt:lpstr>L’energia interna U</vt:lpstr>
      <vt:lpstr>Caratteristiche di U</vt:lpstr>
      <vt:lpstr>Primo Principio della termodinamica</vt:lpstr>
      <vt:lpstr>Il calore di reazione:  sistemi chiusi</vt:lpstr>
      <vt:lpstr>La bomba calorimetrica</vt:lpstr>
      <vt:lpstr>Reazioni in sistemi aperti</vt:lpstr>
      <vt:lpstr>Reazioni in sistemi aperti</vt:lpstr>
      <vt:lpstr>Caratteristiche di ΔH</vt:lpstr>
      <vt:lpstr>Caratteristiche di ΔH</vt:lpstr>
      <vt:lpstr>La legge di Hess: esempio </vt:lpstr>
      <vt:lpstr>Caratteristiche di ΔH</vt:lpstr>
      <vt:lpstr>Condizioni standard &amp; ∆H°</vt:lpstr>
      <vt:lpstr>Tipi di ΔH° (o ΔH)</vt:lpstr>
      <vt:lpstr>Relazione tra ∆H°r e ∆H°f </vt:lpstr>
      <vt:lpstr>Relazione tra ∆H°r e ∆H°f </vt:lpstr>
      <vt:lpstr>Relazione tra ∆H°r e ∆H°f </vt:lpstr>
      <vt:lpstr>Relazione tra ∆H°r e ∆H°f</vt:lpstr>
      <vt:lpstr>Comparazione di alcuni ∆H°f</vt:lpstr>
      <vt:lpstr>Dove si trovano i valori di ∆H°f  (e non solo)?  </vt:lpstr>
      <vt:lpstr>Dove si trovano i valori di ∆H°f: (e non solo): tabelle NIST-JANAF </vt:lpstr>
      <vt:lpstr>Formula index delle tabelle JANAF</vt:lpstr>
      <vt:lpstr>Presentazione standard di PowerPoint</vt:lpstr>
      <vt:lpstr>Presentazione standard di PowerPoint</vt:lpstr>
      <vt:lpstr>Int. Web NIST-JANAF thermochemical tables</vt:lpstr>
      <vt:lpstr>Int. Web Argonne Labs Active Thermochemical Tables</vt:lpstr>
      <vt:lpstr>Entalpie di legame (D)</vt:lpstr>
      <vt:lpstr>Presentazione standard di PowerPoint</vt:lpstr>
      <vt:lpstr>CH4 + Cl2    CH3Cl + HCl</vt:lpstr>
      <vt:lpstr>Presentazione standard di PowerPoint</vt:lpstr>
      <vt:lpstr>Esercizio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Termochimica  effetti termici delle reazioni</dc:title>
  <dc:creator>Andrea Vittadini</dc:creator>
  <cp:lastModifiedBy>Andrea Vittadini</cp:lastModifiedBy>
  <cp:revision>1</cp:revision>
  <dcterms:created xsi:type="dcterms:W3CDTF">2020-11-09T13:43:06Z</dcterms:created>
  <dcterms:modified xsi:type="dcterms:W3CDTF">2020-11-09T13:43:06Z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