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78B-F45E-4409-A20D-BB0BE059100A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5C3-45F8-472C-8A64-C37046D92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94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678B-F45E-4409-A20D-BB0BE059100A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25C3-45F8-472C-8A64-C37046D92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33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00CC"/>
                </a:solidFill>
                <a:latin typeface="Arial" charset="0"/>
              </a:rPr>
              <a:t/>
            </a:r>
            <a:br>
              <a:rPr lang="en-US" smtClean="0">
                <a:solidFill>
                  <a:srgbClr val="6600CC"/>
                </a:solidFill>
                <a:latin typeface="Arial" charset="0"/>
              </a:rPr>
            </a:br>
            <a:r>
              <a:rPr lang="en-US" smtClean="0">
                <a:solidFill>
                  <a:srgbClr val="6600CC"/>
                </a:solidFill>
                <a:latin typeface="Arial" charset="0"/>
              </a:rPr>
              <a:t>Entropia e </a:t>
            </a:r>
            <a:br>
              <a:rPr lang="en-US" smtClean="0">
                <a:solidFill>
                  <a:srgbClr val="6600CC"/>
                </a:solidFill>
                <a:latin typeface="Arial" charset="0"/>
              </a:rPr>
            </a:br>
            <a:r>
              <a:rPr lang="en-US" smtClean="0">
                <a:solidFill>
                  <a:srgbClr val="6600CC"/>
                </a:solidFill>
                <a:latin typeface="Arial" charset="0"/>
              </a:rPr>
              <a:t>energia libera</a:t>
            </a:r>
            <a:endParaRPr lang="en-US" b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441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/>
              <a:t>Sostanze e reazioni chimiche:</a:t>
            </a:r>
            <a:br>
              <a:rPr lang="it-IT" sz="3600" smtClean="0"/>
            </a:br>
            <a:r>
              <a:rPr lang="it-IT" sz="3600" smtClean="0"/>
              <a:t>entropie molari standard (</a:t>
            </a:r>
            <a:r>
              <a:rPr lang="it-IT" sz="3200" i="1" smtClean="0"/>
              <a:t>S°</a:t>
            </a:r>
            <a:r>
              <a:rPr lang="it-IT" sz="3200" smtClean="0"/>
              <a:t>)</a:t>
            </a:r>
            <a:endParaRPr lang="it-IT" sz="32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Valori di </a:t>
            </a:r>
            <a:r>
              <a:rPr lang="it-IT" i="1" smtClean="0"/>
              <a:t>S</a:t>
            </a:r>
            <a:r>
              <a:rPr lang="it-IT" smtClean="0"/>
              <a:t>° a 298 K</a:t>
            </a: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7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L’energia libera di Gibbs</a:t>
            </a: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/>
              <a:t>Indipendenza di </a:t>
            </a:r>
            <a:r>
              <a:rPr lang="it-IT" sz="3600" i="1" smtClean="0"/>
              <a:t>G</a:t>
            </a:r>
            <a:r>
              <a:rPr lang="it-IT" sz="3600" smtClean="0"/>
              <a:t> dal cammino del processo</a:t>
            </a:r>
            <a:endParaRPr lang="it-IT" sz="36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63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/>
              <a:t>Sostanze e reazioni chimiche:</a:t>
            </a:r>
            <a:br>
              <a:rPr lang="it-IT" sz="3600" smtClean="0"/>
            </a:br>
            <a:r>
              <a:rPr lang="it-IT" sz="3600" smtClean="0"/>
              <a:t>energie libere standard (</a:t>
            </a:r>
            <a:r>
              <a:rPr lang="el-GR" sz="3200" smtClean="0"/>
              <a:t>Δ</a:t>
            </a:r>
            <a:r>
              <a:rPr lang="it-IT" sz="3200" i="1" smtClean="0"/>
              <a:t>G°</a:t>
            </a:r>
            <a:r>
              <a:rPr lang="it-IT" sz="3200" smtClean="0"/>
              <a:t>)</a:t>
            </a:r>
            <a:endParaRPr lang="it-IT" sz="32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9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Criteri di spontaneità</a:t>
            </a: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0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/>
              <a:t>Spontaneità di processi endotermici </a:t>
            </a:r>
            <a:endParaRPr lang="it-IT" sz="4000" dirty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64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/>
              <a:t>Ebollizione e valori standard</a:t>
            </a:r>
            <a:endParaRPr lang="it-IT" sz="36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/>
              <a:t>Proprietà colligative e entropia.</a:t>
            </a:r>
            <a:endParaRPr lang="it-IT" sz="40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241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51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Cosa decide la spontaneità di un processo ?</a:t>
            </a: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9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5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0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5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L’entropia e il 2° principio</a:t>
            </a:r>
            <a:endParaRPr lang="it-IT" sz="36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Entropia e calore</a:t>
            </a:r>
            <a:endParaRPr lang="en-US" dirty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9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Entropia configurazionale</a:t>
            </a: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4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Entropia termica</a:t>
            </a: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5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Entropia: </a:t>
            </a:r>
            <a:br>
              <a:rPr lang="it-IT" smtClean="0"/>
            </a:br>
            <a:r>
              <a:rPr lang="it-IT" smtClean="0"/>
              <a:t>considerazioni generali</a:t>
            </a:r>
            <a:endParaRPr lang="it-IT" dirty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5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Terzo principio  </a:t>
            </a: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7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/>
              <a:t>Curva di riscaldamento </a:t>
            </a:r>
            <a:r>
              <a:rPr lang="it-IT" sz="4000" i="1" smtClean="0"/>
              <a:t>S</a:t>
            </a:r>
            <a:r>
              <a:rPr lang="it-IT" sz="4000" smtClean="0"/>
              <a:t> </a:t>
            </a:r>
            <a:r>
              <a:rPr lang="it-IT" sz="4000" i="1" smtClean="0"/>
              <a:t>vs</a:t>
            </a:r>
            <a:r>
              <a:rPr lang="it-IT" sz="4000" smtClean="0"/>
              <a:t>. </a:t>
            </a:r>
            <a:r>
              <a:rPr lang="it-IT" sz="4000" i="1" smtClean="0"/>
              <a:t>T</a:t>
            </a:r>
            <a:endParaRPr lang="it-IT" sz="4000" i="1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44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D89586-A9C4-4F57-9CBF-43BE21042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3D616B-22AE-45A8-9400-3A434553B6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EE9C9B-AC75-4AFF-A384-A882EAFC32E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http://purl.org/dc/terms/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Presentazione su schermo (4:3)</PresentationFormat>
  <Paragraphs>18</Paragraphs>
  <Slides>22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 Entropia e  energia libera</vt:lpstr>
      <vt:lpstr>Cosa decide la spontaneità di un processo ?</vt:lpstr>
      <vt:lpstr>L’entropia e il 2° principio</vt:lpstr>
      <vt:lpstr>Entropia e calore</vt:lpstr>
      <vt:lpstr>Entropia configurazionale</vt:lpstr>
      <vt:lpstr>Entropia termica</vt:lpstr>
      <vt:lpstr>Entropia:  considerazioni generali</vt:lpstr>
      <vt:lpstr>Terzo principio  </vt:lpstr>
      <vt:lpstr>Curva di riscaldamento S vs. T</vt:lpstr>
      <vt:lpstr>Sostanze e reazioni chimiche: entropie molari standard (S°)</vt:lpstr>
      <vt:lpstr>Valori di S° a 298 K</vt:lpstr>
      <vt:lpstr>L’energia libera di Gibbs</vt:lpstr>
      <vt:lpstr>Indipendenza di G dal cammino del processo</vt:lpstr>
      <vt:lpstr>Sostanze e reazioni chimiche: energie libere standard (ΔG°)</vt:lpstr>
      <vt:lpstr>Criteri di spontaneità</vt:lpstr>
      <vt:lpstr>Spontaneità di processi endotermici </vt:lpstr>
      <vt:lpstr>Ebollizione e valori standard</vt:lpstr>
      <vt:lpstr>Proprietà colligative e entropia.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Entropia e  energia libera</dc:title>
  <dc:creator>Andrea Vittadini</dc:creator>
  <cp:lastModifiedBy>Andrea Vittadini</cp:lastModifiedBy>
  <cp:revision>1</cp:revision>
  <dcterms:created xsi:type="dcterms:W3CDTF">2020-11-26T10:28:29Z</dcterms:created>
  <dcterms:modified xsi:type="dcterms:W3CDTF">2020-11-26T10:28:30Z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