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0" r:id="rId2"/>
    <p:sldId id="261" r:id="rId3"/>
    <p:sldId id="259" r:id="rId4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-12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F26D28-3F08-4506-A2FC-36274845BA4E}" type="datetimeFigureOut">
              <a:rPr lang="it-IT" smtClean="0"/>
              <a:t>02/04/2015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7B26CF-3BDE-448A-9619-C5D916B6C715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5B61-83D0-4582-9A33-D39E365EEF08}" type="datetimeFigureOut">
              <a:rPr lang="it-IT" smtClean="0"/>
              <a:t>02/04/2015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18D2D-43A2-45BB-9857-9425AA0A4B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5B61-83D0-4582-9A33-D39E365EEF08}" type="datetimeFigureOut">
              <a:rPr lang="it-IT" smtClean="0"/>
              <a:t>02/04/2015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18D2D-43A2-45BB-9857-9425AA0A4B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5B61-83D0-4582-9A33-D39E365EEF08}" type="datetimeFigureOut">
              <a:rPr lang="it-IT" smtClean="0"/>
              <a:t>02/04/2015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18D2D-43A2-45BB-9857-9425AA0A4B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5B61-83D0-4582-9A33-D39E365EEF08}" type="datetimeFigureOut">
              <a:rPr lang="it-IT" smtClean="0"/>
              <a:t>02/04/2015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18D2D-43A2-45BB-9857-9425AA0A4B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5B61-83D0-4582-9A33-D39E365EEF08}" type="datetimeFigureOut">
              <a:rPr lang="it-IT" smtClean="0"/>
              <a:t>02/04/2015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18D2D-43A2-45BB-9857-9425AA0A4B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5B61-83D0-4582-9A33-D39E365EEF08}" type="datetimeFigureOut">
              <a:rPr lang="it-IT" smtClean="0"/>
              <a:t>02/04/2015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18D2D-43A2-45BB-9857-9425AA0A4B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5B61-83D0-4582-9A33-D39E365EEF08}" type="datetimeFigureOut">
              <a:rPr lang="it-IT" smtClean="0"/>
              <a:t>02/04/2015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18D2D-43A2-45BB-9857-9425AA0A4B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5B61-83D0-4582-9A33-D39E365EEF08}" type="datetimeFigureOut">
              <a:rPr lang="it-IT" smtClean="0"/>
              <a:t>02/04/2015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18D2D-43A2-45BB-9857-9425AA0A4B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5B61-83D0-4582-9A33-D39E365EEF08}" type="datetimeFigureOut">
              <a:rPr lang="it-IT" smtClean="0"/>
              <a:t>02/04/2015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18D2D-43A2-45BB-9857-9425AA0A4B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5B61-83D0-4582-9A33-D39E365EEF08}" type="datetimeFigureOut">
              <a:rPr lang="it-IT" smtClean="0"/>
              <a:t>02/04/2015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18D2D-43A2-45BB-9857-9425AA0A4B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5B61-83D0-4582-9A33-D39E365EEF08}" type="datetimeFigureOut">
              <a:rPr lang="it-IT" smtClean="0"/>
              <a:t>02/04/2015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18D2D-43A2-45BB-9857-9425AA0A4B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65B61-83D0-4582-9A33-D39E365EEF08}" type="datetimeFigureOut">
              <a:rPr lang="it-IT" smtClean="0"/>
              <a:t>02/04/2015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18D2D-43A2-45BB-9857-9425AA0A4B6B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1"/>
          <p:cNvSpPr>
            <a:spLocks noGrp="1"/>
          </p:cNvSpPr>
          <p:nvPr/>
        </p:nvSpPr>
        <p:spPr>
          <a:xfrm>
            <a:off x="197768" y="1044005"/>
            <a:ext cx="8456400" cy="2230049"/>
          </a:xfrm>
          <a:prstGeom prst="rect">
            <a:avLst/>
          </a:prstGeom>
        </p:spPr>
        <p:txBody>
          <a:bodyPr/>
          <a:lstStyle>
            <a:lvl1pPr marL="0" indent="0" algn="just" rtl="0" eaLnBrk="0" fontAlgn="base" hangingPunct="0">
              <a:lnSpc>
                <a:spcPts val="1600"/>
              </a:lnSpc>
              <a:spcBef>
                <a:spcPts val="384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0" algn="just" rtl="0" eaLnBrk="0" fontAlgn="base" hangingPunct="0">
              <a:lnSpc>
                <a:spcPts val="1600"/>
              </a:lnSpc>
              <a:spcBef>
                <a:spcPts val="384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0" algn="just" rtl="0" eaLnBrk="0" fontAlgn="base" hangingPunct="0">
              <a:lnSpc>
                <a:spcPts val="1600"/>
              </a:lnSpc>
              <a:spcBef>
                <a:spcPts val="384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0" algn="just" rtl="0" eaLnBrk="0" fontAlgn="base" hangingPunct="0">
              <a:lnSpc>
                <a:spcPts val="1600"/>
              </a:lnSpc>
              <a:spcBef>
                <a:spcPts val="384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0" algn="just" rtl="0" eaLnBrk="0" fontAlgn="base" hangingPunct="0">
              <a:lnSpc>
                <a:spcPts val="1600"/>
              </a:lnSpc>
              <a:spcBef>
                <a:spcPts val="384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it-IT" sz="1500" dirty="0" smtClean="0">
                <a:solidFill>
                  <a:srgbClr val="005EA8"/>
                </a:solidFill>
              </a:rPr>
              <a:t>La necessità di compensazione reattiva sono incrementate per via della deregolamentazione del settore elettrico. </a:t>
            </a:r>
          </a:p>
          <a:p>
            <a:endParaRPr lang="it-IT" sz="1500" dirty="0" smtClean="0">
              <a:solidFill>
                <a:srgbClr val="005EA8"/>
              </a:solidFill>
            </a:endParaRPr>
          </a:p>
          <a:p>
            <a:r>
              <a:rPr lang="it-IT" sz="1500" dirty="0" smtClean="0">
                <a:solidFill>
                  <a:srgbClr val="005EA8"/>
                </a:solidFill>
              </a:rPr>
              <a:t>Infatti, la presenza dei generatori sincroni necessari ad assorbire / erogare la potenza reattiva necessaria, non è più sotto il diretto controllo del gestore della rete di trasmissione.</a:t>
            </a:r>
          </a:p>
          <a:p>
            <a:endParaRPr lang="it-IT" sz="1500" dirty="0" smtClean="0">
              <a:solidFill>
                <a:srgbClr val="005EA8"/>
              </a:solidFill>
            </a:endParaRPr>
          </a:p>
          <a:p>
            <a:r>
              <a:rPr lang="it-IT" sz="1500" dirty="0" smtClean="0">
                <a:solidFill>
                  <a:srgbClr val="005EA8"/>
                </a:solidFill>
              </a:rPr>
              <a:t>A grandi linee la compensazione della potenza reattiva  sulla rete di trasmissione è in gran parte necessaria a bilanciare l’assorbimento od il surplus reattivo della rete stessa, essendo il carico a fattore di potenza praticamente unitario sul lato AT.</a:t>
            </a:r>
          </a:p>
          <a:p>
            <a:endParaRPr lang="it-IT" sz="1500" dirty="0" smtClean="0"/>
          </a:p>
          <a:p>
            <a:endParaRPr lang="it-IT" sz="1500" dirty="0" smtClean="0"/>
          </a:p>
          <a:p>
            <a:endParaRPr lang="it-IT" sz="1500" dirty="0" smtClean="0"/>
          </a:p>
          <a:p>
            <a:endParaRPr lang="it-IT" sz="1500" dirty="0" smtClean="0"/>
          </a:p>
          <a:p>
            <a:endParaRPr lang="it-IT" sz="1500" dirty="0" smtClean="0"/>
          </a:p>
          <a:p>
            <a:endParaRPr lang="it-IT" sz="1500" dirty="0" smtClean="0"/>
          </a:p>
          <a:p>
            <a:endParaRPr lang="it-IT" sz="1500" dirty="0" smtClean="0"/>
          </a:p>
          <a:p>
            <a:endParaRPr lang="it-IT" sz="1500" dirty="0" smtClean="0"/>
          </a:p>
          <a:p>
            <a:endParaRPr lang="it-IT" sz="1500" dirty="0" smtClean="0"/>
          </a:p>
          <a:p>
            <a:endParaRPr lang="it-IT" sz="1500" dirty="0" smtClean="0"/>
          </a:p>
          <a:p>
            <a:r>
              <a:rPr lang="it-IT" sz="1500" dirty="0" smtClean="0"/>
              <a:t>(*) al 31 dicembre 2012</a:t>
            </a:r>
          </a:p>
          <a:p>
            <a:endParaRPr lang="it-IT" sz="1500" dirty="0" smtClean="0"/>
          </a:p>
          <a:p>
            <a:endParaRPr lang="it-IT" sz="1500" dirty="0" smtClean="0"/>
          </a:p>
          <a:p>
            <a:endParaRPr lang="it-IT" sz="1500" dirty="0" smtClean="0"/>
          </a:p>
        </p:txBody>
      </p:sp>
      <p:sp>
        <p:nvSpPr>
          <p:cNvPr id="5" name="Segnaposto testo 3"/>
          <p:cNvSpPr>
            <a:spLocks noGrp="1"/>
          </p:cNvSpPr>
          <p:nvPr/>
        </p:nvSpPr>
        <p:spPr>
          <a:xfrm>
            <a:off x="269776" y="539949"/>
            <a:ext cx="8262000" cy="432000"/>
          </a:xfrm>
          <a:prstGeom prst="rect">
            <a:avLst/>
          </a:prstGeom>
        </p:spPr>
        <p:txBody>
          <a:bodyPr/>
          <a:lstStyle>
            <a:lvl1pPr marL="0" indent="0" algn="l" rtl="0" eaLnBrk="0" fontAlgn="base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buNone/>
              <a:defRPr lang="it-IT" sz="2600" b="1" dirty="0" smtClean="0">
                <a:solidFill>
                  <a:srgbClr val="D97700"/>
                </a:solidFill>
                <a:latin typeface="+mj-lt"/>
                <a:ea typeface="+mj-ea"/>
                <a:cs typeface="+mj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lang="it-IT" sz="2600" b="1" dirty="0" smtClean="0">
                <a:solidFill>
                  <a:srgbClr val="8B1926"/>
                </a:solidFill>
                <a:latin typeface="+mj-lt"/>
                <a:ea typeface="+mj-ea"/>
                <a:cs typeface="+mj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lang="it-IT" sz="2600" b="1" dirty="0" smtClean="0">
                <a:solidFill>
                  <a:srgbClr val="8B1926"/>
                </a:solidFill>
                <a:latin typeface="+mj-lt"/>
                <a:ea typeface="+mj-ea"/>
                <a:cs typeface="+mj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lang="it-IT" sz="2600" b="1" dirty="0" smtClean="0">
                <a:solidFill>
                  <a:srgbClr val="8B1926"/>
                </a:solidFill>
                <a:latin typeface="+mj-lt"/>
                <a:ea typeface="+mj-ea"/>
                <a:cs typeface="+mj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lang="it-IT" sz="2600" b="1" dirty="0">
                <a:solidFill>
                  <a:srgbClr val="8B1926"/>
                </a:solidFill>
                <a:latin typeface="+mj-lt"/>
                <a:ea typeface="+mj-ea"/>
                <a:cs typeface="+mj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it-IT" sz="1700" dirty="0">
                <a:solidFill>
                  <a:srgbClr val="005EA8"/>
                </a:solidFill>
                <a:latin typeface="+mn-lt"/>
                <a:ea typeface="+mn-ea"/>
                <a:cs typeface="+mn-cs"/>
              </a:rPr>
              <a:t>La necessità di compensazione in derivazione</a:t>
            </a:r>
          </a:p>
        </p:txBody>
      </p:sp>
      <p:pic>
        <p:nvPicPr>
          <p:cNvPr id="6" name="tabl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768" y="3501008"/>
            <a:ext cx="8632684" cy="2267909"/>
          </a:xfrm>
          <a:prstGeom prst="rect">
            <a:avLst/>
          </a:prstGeom>
        </p:spPr>
      </p:pic>
      <p:sp>
        <p:nvSpPr>
          <p:cNvPr id="8" name="Titolo 1"/>
          <p:cNvSpPr>
            <a:spLocks noGrp="1"/>
          </p:cNvSpPr>
          <p:nvPr>
            <p:ph type="title"/>
          </p:nvPr>
        </p:nvSpPr>
        <p:spPr bwMode="auto">
          <a:xfrm>
            <a:off x="1014867" y="36286"/>
            <a:ext cx="8129134" cy="396875"/>
          </a:xfrm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l">
              <a:defRPr/>
            </a:pPr>
            <a:r>
              <a:rPr lang="it-IT" sz="1700" b="1" kern="1200" dirty="0" smtClean="0">
                <a:solidFill>
                  <a:srgbClr val="005EA8"/>
                </a:solidFill>
                <a:latin typeface="Helvetica Neue" pitchFamily="2"/>
                <a:ea typeface="+mn-ea"/>
                <a:cs typeface="Arial" pitchFamily="34" charset="0"/>
              </a:rPr>
              <a:t>La compensazione in derivazione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6411686" y="116632"/>
            <a:ext cx="2520724" cy="204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5306" tIns="32653" rIns="65306" bIns="32653"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900" dirty="0" smtClean="0">
                <a:solidFill>
                  <a:schemeClr val="bg2"/>
                </a:solidFill>
                <a:latin typeface="Arial" pitchFamily="23" charset="0"/>
                <a:ea typeface="Arial"/>
                <a:cs typeface="Arial"/>
              </a:rPr>
              <a:t>PADOVA, 12 MAGGIO 2014</a:t>
            </a:r>
            <a:endParaRPr lang="it-IT" sz="900" dirty="0">
              <a:solidFill>
                <a:schemeClr val="bg2"/>
              </a:solidFill>
              <a:latin typeface="Arial" pitchFamily="23" charset="0"/>
              <a:ea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1"/>
          <p:cNvSpPr>
            <a:spLocks noGrp="1"/>
          </p:cNvSpPr>
          <p:nvPr>
            <p:ph type="title"/>
          </p:nvPr>
        </p:nvSpPr>
        <p:spPr bwMode="auto">
          <a:xfrm>
            <a:off x="1014867" y="36286"/>
            <a:ext cx="8129134" cy="396875"/>
          </a:xfrm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l">
              <a:defRPr/>
            </a:pPr>
            <a:r>
              <a:rPr lang="it-IT" sz="1700" b="1" kern="1200" dirty="0" smtClean="0">
                <a:solidFill>
                  <a:srgbClr val="005EA8"/>
                </a:solidFill>
                <a:latin typeface="Helvetica Neue" pitchFamily="2"/>
                <a:ea typeface="+mn-ea"/>
                <a:cs typeface="Arial" pitchFamily="34" charset="0"/>
              </a:rPr>
              <a:t>La compensazione in derivazione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6411686" y="116632"/>
            <a:ext cx="2520724" cy="204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5306" tIns="32653" rIns="65306" bIns="32653"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900" dirty="0" smtClean="0">
                <a:solidFill>
                  <a:schemeClr val="bg2"/>
                </a:solidFill>
                <a:latin typeface="Arial" pitchFamily="23" charset="0"/>
                <a:ea typeface="Arial"/>
                <a:cs typeface="Arial"/>
              </a:rPr>
              <a:t>PADOVA, 12 MAGGIO 2014</a:t>
            </a:r>
            <a:endParaRPr lang="it-IT" sz="900" dirty="0">
              <a:solidFill>
                <a:schemeClr val="bg2"/>
              </a:solidFill>
              <a:latin typeface="Arial" pitchFamily="23" charset="0"/>
              <a:ea typeface="Arial"/>
              <a:cs typeface="Arial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76550" y="783375"/>
            <a:ext cx="7511143" cy="5664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egnaposto testo 3"/>
          <p:cNvSpPr txBox="1">
            <a:spLocks/>
          </p:cNvSpPr>
          <p:nvPr/>
        </p:nvSpPr>
        <p:spPr>
          <a:xfrm>
            <a:off x="406618" y="467941"/>
            <a:ext cx="8576126" cy="4320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it-IT" sz="1700" b="1" dirty="0" smtClean="0">
                <a:solidFill>
                  <a:srgbClr val="005EA8"/>
                </a:solidFill>
              </a:rPr>
              <a:t>Dispositivi di compensazione reattiva del </a:t>
            </a:r>
            <a:r>
              <a:rPr lang="it-IT" sz="1700" b="1" dirty="0" err="1" smtClean="0">
                <a:solidFill>
                  <a:srgbClr val="005EA8"/>
                </a:solidFill>
              </a:rPr>
              <a:t>PdS</a:t>
            </a:r>
            <a:r>
              <a:rPr lang="it-IT" sz="1700" b="1" dirty="0" smtClean="0">
                <a:solidFill>
                  <a:srgbClr val="005EA8"/>
                </a:solidFill>
              </a:rPr>
              <a:t> 2013</a:t>
            </a:r>
            <a:endParaRPr lang="it-IT" sz="1700" b="1" dirty="0">
              <a:solidFill>
                <a:srgbClr val="005EA8"/>
              </a:solidFill>
            </a:endParaRPr>
          </a:p>
        </p:txBody>
      </p:sp>
      <p:graphicFrame>
        <p:nvGraphicFramePr>
          <p:cNvPr id="11" name="Tabella 10"/>
          <p:cNvGraphicFramePr>
            <a:graphicFrameLocks noGrp="1"/>
          </p:cNvGraphicFramePr>
          <p:nvPr/>
        </p:nvGraphicFramePr>
        <p:xfrm>
          <a:off x="52252" y="3278777"/>
          <a:ext cx="3007580" cy="18064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2216"/>
                <a:gridCol w="1795364"/>
              </a:tblGrid>
              <a:tr h="642252">
                <a:tc gridSpan="2"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002060"/>
                          </a:solidFill>
                        </a:rPr>
                        <a:t>Nuovi reattori da </a:t>
                      </a:r>
                      <a:r>
                        <a:rPr lang="it-IT" dirty="0" err="1" smtClean="0">
                          <a:solidFill>
                            <a:srgbClr val="002060"/>
                          </a:solidFill>
                        </a:rPr>
                        <a:t>PdS</a:t>
                      </a:r>
                      <a:r>
                        <a:rPr lang="it-IT" dirty="0" smtClean="0">
                          <a:solidFill>
                            <a:srgbClr val="002060"/>
                          </a:solidFill>
                        </a:rPr>
                        <a:t> orizzonte 2015</a:t>
                      </a:r>
                      <a:endParaRPr lang="it-IT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it-IT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67001">
                <a:tc>
                  <a:txBody>
                    <a:bodyPr/>
                    <a:lstStyle/>
                    <a:p>
                      <a:r>
                        <a:rPr lang="it-IT" dirty="0" smtClean="0"/>
                        <a:t>400 </a:t>
                      </a:r>
                      <a:r>
                        <a:rPr lang="it-IT" dirty="0" err="1" smtClean="0"/>
                        <a:t>kV</a:t>
                      </a:r>
                      <a:endParaRPr lang="it-IT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</a:t>
                      </a:r>
                      <a:r>
                        <a:rPr lang="it-IT" baseline="0" dirty="0" smtClean="0"/>
                        <a:t> 100 Mvar</a:t>
                      </a:r>
                      <a:endParaRPr lang="it-IT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7001">
                <a:tc>
                  <a:txBody>
                    <a:bodyPr/>
                    <a:lstStyle/>
                    <a:p>
                      <a:r>
                        <a:rPr lang="it-IT" dirty="0" smtClean="0"/>
                        <a:t>230 </a:t>
                      </a:r>
                      <a:r>
                        <a:rPr lang="it-IT" dirty="0" err="1" smtClean="0"/>
                        <a:t>kV</a:t>
                      </a:r>
                      <a:endParaRPr lang="it-IT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540 Mvar</a:t>
                      </a:r>
                      <a:endParaRPr lang="it-IT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0153">
                <a:tc>
                  <a:txBody>
                    <a:bodyPr/>
                    <a:lstStyle/>
                    <a:p>
                      <a:r>
                        <a:rPr lang="it-IT" dirty="0" smtClean="0"/>
                        <a:t>TOTALE</a:t>
                      </a:r>
                      <a:endParaRPr lang="it-IT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3 640 Mvar</a:t>
                      </a:r>
                      <a:endParaRPr lang="it-IT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23528" y="548680"/>
            <a:ext cx="8374052" cy="253977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76810" tIns="38405" rIns="76810" bIns="38405">
            <a:spAutoFit/>
          </a:bodyPr>
          <a:lstStyle/>
          <a:p>
            <a:pPr algn="just"/>
            <a:r>
              <a:rPr lang="it-IT" sz="2000" dirty="0" smtClean="0">
                <a:solidFill>
                  <a:srgbClr val="005EA8"/>
                </a:solidFill>
              </a:rPr>
              <a:t>I reattori in derivazione sono utilizzati inoltre per la compensazione di linee in cavo infatti l’apertura di correnti capacitive è un compito impegnativo per gli interruttori di alta tensione, per via delle tensioni di ritorno e della possibilità di </a:t>
            </a:r>
            <a:r>
              <a:rPr lang="it-IT" sz="2000" dirty="0" err="1" smtClean="0">
                <a:solidFill>
                  <a:srgbClr val="005EA8"/>
                </a:solidFill>
              </a:rPr>
              <a:t>riadescamento</a:t>
            </a:r>
            <a:r>
              <a:rPr lang="it-IT" sz="2000" dirty="0" smtClean="0">
                <a:solidFill>
                  <a:srgbClr val="005EA8"/>
                </a:solidFill>
              </a:rPr>
              <a:t>. </a:t>
            </a:r>
          </a:p>
          <a:p>
            <a:pPr algn="just"/>
            <a:r>
              <a:rPr lang="it-IT" sz="2000" dirty="0" smtClean="0">
                <a:solidFill>
                  <a:srgbClr val="005EA8"/>
                </a:solidFill>
              </a:rPr>
              <a:t> I valori della  corrente d’interruzione nominale di cavi a vuoto sono contenuti nella  norma CEI EN 62271-100.</a:t>
            </a:r>
          </a:p>
          <a:p>
            <a:pPr algn="just"/>
            <a:r>
              <a:rPr lang="it-IT" sz="2000" dirty="0" smtClean="0">
                <a:solidFill>
                  <a:srgbClr val="005EA8"/>
                </a:solidFill>
              </a:rPr>
              <a:t>Per il ridurre la corrente capacitiva di apertura sull’interruttore di linea è necessario installare la compensazione lato linea e non lato sbarra.</a:t>
            </a:r>
            <a:endParaRPr lang="it-IT" sz="2000" dirty="0" smtClean="0">
              <a:solidFill>
                <a:srgbClr val="005EA8"/>
              </a:solidFill>
            </a:endParaRPr>
          </a:p>
        </p:txBody>
      </p:sp>
      <p:pic>
        <p:nvPicPr>
          <p:cNvPr id="75" name="Picture 4" descr="DSCN097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56992"/>
            <a:ext cx="3868737" cy="2901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76" name="Picture 6" descr="DSCF06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2490" y="3352229"/>
            <a:ext cx="3913188" cy="293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77" name="Text Box 5"/>
          <p:cNvSpPr txBox="1">
            <a:spLocks noChangeArrowheads="1"/>
          </p:cNvSpPr>
          <p:nvPr/>
        </p:nvSpPr>
        <p:spPr bwMode="auto">
          <a:xfrm>
            <a:off x="304998" y="5769570"/>
            <a:ext cx="3906962" cy="539750"/>
          </a:xfrm>
          <a:prstGeom prst="rect">
            <a:avLst/>
          </a:prstGeom>
          <a:solidFill>
            <a:schemeClr val="bg1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square" lIns="76810" tIns="38405" rIns="76810" bIns="38405">
            <a:spAutoFit/>
          </a:bodyPr>
          <a:lstStyle/>
          <a:p>
            <a:pPr eaLnBrk="0" hangingPunct="0">
              <a:lnSpc>
                <a:spcPts val="1600"/>
              </a:lnSpc>
              <a:spcBef>
                <a:spcPts val="384"/>
              </a:spcBef>
              <a:defRPr/>
            </a:pPr>
            <a:r>
              <a:rPr lang="it-IT" sz="1600" dirty="0" err="1">
                <a:solidFill>
                  <a:srgbClr val="092869"/>
                </a:solidFill>
                <a:latin typeface="+mj-lt"/>
                <a:ea typeface="ＭＳ Ｐゴシック" pitchFamily="-44" charset="-128"/>
              </a:rPr>
              <a:t>Lacchiarella</a:t>
            </a:r>
            <a:r>
              <a:rPr lang="it-IT" sz="1600" dirty="0">
                <a:solidFill>
                  <a:srgbClr val="092869"/>
                </a:solidFill>
                <a:latin typeface="+mj-lt"/>
                <a:ea typeface="ＭＳ Ｐゴシック" pitchFamily="-44" charset="-128"/>
              </a:rPr>
              <a:t>: tre unità monofasi</a:t>
            </a:r>
          </a:p>
          <a:p>
            <a:pPr eaLnBrk="0" hangingPunct="0">
              <a:lnSpc>
                <a:spcPts val="1600"/>
              </a:lnSpc>
              <a:spcBef>
                <a:spcPts val="384"/>
              </a:spcBef>
              <a:defRPr/>
            </a:pPr>
            <a:r>
              <a:rPr lang="it-IT" sz="1600" dirty="0">
                <a:solidFill>
                  <a:srgbClr val="092869"/>
                </a:solidFill>
                <a:latin typeface="+mj-lt"/>
                <a:ea typeface="ＭＳ Ｐゴシック" pitchFamily="-44" charset="-128"/>
              </a:rPr>
              <a:t>200 MVA 400 </a:t>
            </a:r>
            <a:r>
              <a:rPr lang="it-IT" sz="1600" dirty="0" err="1">
                <a:solidFill>
                  <a:srgbClr val="092869"/>
                </a:solidFill>
                <a:latin typeface="+mj-lt"/>
                <a:ea typeface="ＭＳ Ｐゴシック" pitchFamily="-44" charset="-128"/>
              </a:rPr>
              <a:t>kV</a:t>
            </a:r>
            <a:endParaRPr lang="it-IT" sz="1600" dirty="0">
              <a:solidFill>
                <a:srgbClr val="092869"/>
              </a:solidFill>
              <a:latin typeface="+mj-lt"/>
              <a:ea typeface="ＭＳ Ｐゴシック" pitchFamily="-44" charset="-128"/>
            </a:endParaRPr>
          </a:p>
        </p:txBody>
      </p:sp>
      <p:sp>
        <p:nvSpPr>
          <p:cNvPr id="78" name="Text Box 8"/>
          <p:cNvSpPr txBox="1">
            <a:spLocks noChangeArrowheads="1"/>
          </p:cNvSpPr>
          <p:nvPr/>
        </p:nvSpPr>
        <p:spPr bwMode="auto">
          <a:xfrm>
            <a:off x="4651573" y="5769570"/>
            <a:ext cx="4023298" cy="539750"/>
          </a:xfrm>
          <a:prstGeom prst="rect">
            <a:avLst/>
          </a:prstGeom>
          <a:solidFill>
            <a:schemeClr val="bg1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square" lIns="76810" tIns="38405" rIns="76810" bIns="38405">
            <a:spAutoFit/>
          </a:bodyPr>
          <a:lstStyle/>
          <a:p>
            <a:pPr eaLnBrk="0" hangingPunct="0">
              <a:lnSpc>
                <a:spcPts val="1600"/>
              </a:lnSpc>
              <a:spcBef>
                <a:spcPts val="384"/>
              </a:spcBef>
              <a:defRPr/>
            </a:pPr>
            <a:r>
              <a:rPr lang="it-IT" sz="1600">
                <a:solidFill>
                  <a:srgbClr val="092869"/>
                </a:solidFill>
                <a:latin typeface="+mj-lt"/>
                <a:ea typeface="ＭＳ Ｐゴシック" pitchFamily="-44" charset="-128"/>
              </a:rPr>
              <a:t>Villanova: unità trifase</a:t>
            </a:r>
          </a:p>
          <a:p>
            <a:pPr eaLnBrk="0" hangingPunct="0">
              <a:lnSpc>
                <a:spcPts val="1600"/>
              </a:lnSpc>
              <a:spcBef>
                <a:spcPts val="384"/>
              </a:spcBef>
              <a:defRPr/>
            </a:pPr>
            <a:r>
              <a:rPr lang="it-IT" sz="1600">
                <a:solidFill>
                  <a:srgbClr val="092869"/>
                </a:solidFill>
                <a:latin typeface="+mj-lt"/>
                <a:ea typeface="ＭＳ Ｐゴシック" pitchFamily="-44" charset="-128"/>
              </a:rPr>
              <a:t>75 MVA 132 kV</a:t>
            </a:r>
          </a:p>
        </p:txBody>
      </p:sp>
      <p:sp>
        <p:nvSpPr>
          <p:cNvPr id="9" name="Titolo 1"/>
          <p:cNvSpPr>
            <a:spLocks noGrp="1"/>
          </p:cNvSpPr>
          <p:nvPr>
            <p:ph type="title"/>
          </p:nvPr>
        </p:nvSpPr>
        <p:spPr bwMode="auto">
          <a:xfrm>
            <a:off x="1014867" y="36286"/>
            <a:ext cx="8129134" cy="396875"/>
          </a:xfrm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l">
              <a:defRPr/>
            </a:pPr>
            <a:r>
              <a:rPr lang="it-IT" sz="1700" b="1" kern="1200" dirty="0" smtClean="0">
                <a:solidFill>
                  <a:srgbClr val="005EA8"/>
                </a:solidFill>
                <a:latin typeface="Helvetica Neue" pitchFamily="2"/>
                <a:ea typeface="+mn-ea"/>
                <a:cs typeface="Arial" pitchFamily="34" charset="0"/>
              </a:rPr>
              <a:t>La compensazione in derivazione</a:t>
            </a: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6411686" y="116632"/>
            <a:ext cx="2520724" cy="204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5306" tIns="32653" rIns="65306" bIns="32653"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sz="900" dirty="0" smtClean="0">
                <a:solidFill>
                  <a:schemeClr val="bg2"/>
                </a:solidFill>
                <a:latin typeface="Arial" pitchFamily="23" charset="0"/>
                <a:ea typeface="Arial"/>
                <a:cs typeface="Arial"/>
              </a:rPr>
              <a:t>PADOVA, 12 MAGGIO 2014</a:t>
            </a:r>
            <a:endParaRPr lang="it-IT" sz="900" dirty="0">
              <a:solidFill>
                <a:schemeClr val="bg2"/>
              </a:solidFill>
              <a:latin typeface="Arial" pitchFamily="23" charset="0"/>
              <a:ea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252</Words>
  <Application>Microsoft Office PowerPoint</Application>
  <PresentationFormat>Presentazione su schermo (4:3)</PresentationFormat>
  <Paragraphs>39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La compensazione in derivazione</vt:lpstr>
      <vt:lpstr>La compensazione in derivazione</vt:lpstr>
      <vt:lpstr>La compensazione in derivazione</vt:lpstr>
    </vt:vector>
  </TitlesOfParts>
  <Company>UNIPD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Altri interventi di sviluppo della rete</dc:title>
  <dc:creator>roberto</dc:creator>
  <cp:lastModifiedBy>roberto</cp:lastModifiedBy>
  <cp:revision>5</cp:revision>
  <dcterms:created xsi:type="dcterms:W3CDTF">2015-04-02T13:36:53Z</dcterms:created>
  <dcterms:modified xsi:type="dcterms:W3CDTF">2015-04-02T14:21:25Z</dcterms:modified>
</cp:coreProperties>
</file>