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14" r:id="rId3"/>
    <p:sldId id="421" r:id="rId4"/>
    <p:sldId id="437" r:id="rId5"/>
    <p:sldId id="439" r:id="rId6"/>
    <p:sldId id="447" r:id="rId7"/>
    <p:sldId id="448" r:id="rId8"/>
    <p:sldId id="450" r:id="rId9"/>
    <p:sldId id="454" r:id="rId10"/>
    <p:sldId id="451" r:id="rId11"/>
    <p:sldId id="452" r:id="rId12"/>
    <p:sldId id="453" r:id="rId13"/>
    <p:sldId id="434" r:id="rId14"/>
    <p:sldId id="390" r:id="rId15"/>
    <p:sldId id="391" r:id="rId16"/>
    <p:sldId id="425" r:id="rId17"/>
    <p:sldId id="397" r:id="rId18"/>
    <p:sldId id="399" r:id="rId19"/>
    <p:sldId id="400" r:id="rId20"/>
    <p:sldId id="426" r:id="rId21"/>
    <p:sldId id="401" r:id="rId22"/>
    <p:sldId id="402" r:id="rId23"/>
    <p:sldId id="403" r:id="rId24"/>
    <p:sldId id="404" r:id="rId25"/>
    <p:sldId id="406" r:id="rId26"/>
    <p:sldId id="427" r:id="rId27"/>
    <p:sldId id="407" r:id="rId28"/>
    <p:sldId id="429" r:id="rId29"/>
    <p:sldId id="408" r:id="rId30"/>
    <p:sldId id="405" r:id="rId31"/>
    <p:sldId id="392" r:id="rId32"/>
    <p:sldId id="422" r:id="rId33"/>
    <p:sldId id="456" r:id="rId34"/>
    <p:sldId id="457" r:id="rId35"/>
    <p:sldId id="458" r:id="rId36"/>
    <p:sldId id="431" r:id="rId37"/>
    <p:sldId id="410" r:id="rId38"/>
    <p:sldId id="409" r:id="rId39"/>
    <p:sldId id="433" r:id="rId40"/>
    <p:sldId id="412" r:id="rId41"/>
    <p:sldId id="413" r:id="rId42"/>
    <p:sldId id="414" r:id="rId43"/>
    <p:sldId id="430" r:id="rId44"/>
    <p:sldId id="415" r:id="rId45"/>
    <p:sldId id="416" r:id="rId46"/>
    <p:sldId id="417" r:id="rId47"/>
    <p:sldId id="411" r:id="rId48"/>
    <p:sldId id="418" r:id="rId49"/>
    <p:sldId id="419" r:id="rId50"/>
    <p:sldId id="420" r:id="rId51"/>
    <p:sldId id="428" r:id="rId52"/>
    <p:sldId id="440" r:id="rId53"/>
    <p:sldId id="441" r:id="rId54"/>
    <p:sldId id="442" r:id="rId55"/>
    <p:sldId id="443" r:id="rId56"/>
    <p:sldId id="445" r:id="rId57"/>
    <p:sldId id="432" r:id="rId58"/>
    <p:sldId id="393" r:id="rId59"/>
    <p:sldId id="389" r:id="rId6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a Raggi" initials="VR" lastIdx="1" clrIdx="0">
    <p:extLst>
      <p:ext uri="{19B8F6BF-5375-455C-9EA6-DF929625EA0E}">
        <p15:presenceInfo xmlns:p15="http://schemas.microsoft.com/office/powerpoint/2012/main" userId="Vera Ragg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6" autoAdjust="0"/>
    <p:restoredTop sz="94762"/>
  </p:normalViewPr>
  <p:slideViewPr>
    <p:cSldViewPr>
      <p:cViewPr varScale="1">
        <p:scale>
          <a:sx n="121" d="100"/>
          <a:sy n="121" d="100"/>
        </p:scale>
        <p:origin x="20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08T12:17:27.906" idx="1">
    <p:pos x="5641" y="243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965E7F6-4CAC-BA4C-8A8D-28B0A9C9EE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F0A5E74-5953-AB44-817B-B8728E93B5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B42C6A0-9349-CF45-8BC0-F8D0298256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DBEDC975-29D2-DC4D-8297-7760718E08D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CF1FB9D-E642-3A44-A609-E40B7F960EB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B201AE4E-2E76-5E45-8FFC-912901C329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713F5B8E-ABB2-7C43-8317-3D282CC224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7B231F3-D963-9240-B6FE-536091EA0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73C7A8-9BB2-354B-ABB6-71835BF1E837}" type="slidenum">
              <a:rPr lang="it-IT" altLang="it-IT" smtClean="0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9CDEFE3-C7ED-9645-9629-5B3F8DD06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EA524B-875D-E14F-A977-46143731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7B231F3-D963-9240-B6FE-536091EA0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73C7A8-9BB2-354B-ABB6-71835BF1E837}" type="slidenum">
              <a:rPr lang="it-IT" altLang="it-IT" smtClean="0"/>
              <a:pPr>
                <a:spcBef>
                  <a:spcPct val="0"/>
                </a:spcBef>
              </a:pPr>
              <a:t>12</a:t>
            </a:fld>
            <a:endParaRPr lang="it-IT" alt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9CDEFE3-C7ED-9645-9629-5B3F8DD06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EA524B-875D-E14F-A977-46143731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747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7B231F3-D963-9240-B6FE-536091EA0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73C7A8-9BB2-354B-ABB6-71835BF1E837}" type="slidenum">
              <a:rPr lang="it-IT" altLang="it-IT" smtClean="0"/>
              <a:pPr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9CDEFE3-C7ED-9645-9629-5B3F8DD06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EA524B-875D-E14F-A977-46143731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4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443E2333-6E31-2147-A6B9-909EAB0AC3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B01FB4-6FB4-A146-B770-9642118C66E1}" type="slidenum">
              <a:rPr lang="it-IT" altLang="it-IT" smtClean="0"/>
              <a:pPr>
                <a:spcBef>
                  <a:spcPct val="0"/>
                </a:spcBef>
              </a:pPr>
              <a:t>14</a:t>
            </a:fld>
            <a:endParaRPr lang="it-IT" altLang="it-IT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76078369-A8C9-8242-BF30-FF7DF7C01E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B81C677-E90C-C14A-A437-3C9F1D846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egnaposto immagine diapositiva 1">
            <a:extLst>
              <a:ext uri="{FF2B5EF4-FFF2-40B4-BE49-F238E27FC236}">
                <a16:creationId xmlns:a16="http://schemas.microsoft.com/office/drawing/2014/main" id="{A25FF896-ACF5-F846-908F-279A37C6B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Segnaposto note 2">
            <a:extLst>
              <a:ext uri="{FF2B5EF4-FFF2-40B4-BE49-F238E27FC236}">
                <a16:creationId xmlns:a16="http://schemas.microsoft.com/office/drawing/2014/main" id="{566F6A17-666A-AB42-9D4C-B21EFDD6D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5539" name="Segnaposto numero diapositiva 3">
            <a:extLst>
              <a:ext uri="{FF2B5EF4-FFF2-40B4-BE49-F238E27FC236}">
                <a16:creationId xmlns:a16="http://schemas.microsoft.com/office/drawing/2014/main" id="{9C47EA46-D353-8A4E-8445-36B03F3F6A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FDEF31-3954-324F-A187-B6F0D610E3BF}" type="slidenum">
              <a:rPr lang="it-IT" altLang="it-IT" b="0" smtClean="0"/>
              <a:pPr/>
              <a:t>19</a:t>
            </a:fld>
            <a:endParaRPr lang="it-IT" altLang="it-IT" b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egnaposto immagine diapositiva 1">
            <a:extLst>
              <a:ext uri="{FF2B5EF4-FFF2-40B4-BE49-F238E27FC236}">
                <a16:creationId xmlns:a16="http://schemas.microsoft.com/office/drawing/2014/main" id="{A25FF896-ACF5-F846-908F-279A37C6B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Segnaposto note 2">
            <a:extLst>
              <a:ext uri="{FF2B5EF4-FFF2-40B4-BE49-F238E27FC236}">
                <a16:creationId xmlns:a16="http://schemas.microsoft.com/office/drawing/2014/main" id="{566F6A17-666A-AB42-9D4C-B21EFDD6D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5539" name="Segnaposto numero diapositiva 3">
            <a:extLst>
              <a:ext uri="{FF2B5EF4-FFF2-40B4-BE49-F238E27FC236}">
                <a16:creationId xmlns:a16="http://schemas.microsoft.com/office/drawing/2014/main" id="{9C47EA46-D353-8A4E-8445-36B03F3F6A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FDEF31-3954-324F-A187-B6F0D610E3BF}" type="slidenum">
              <a:rPr lang="it-IT" altLang="it-IT" b="0" smtClean="0"/>
              <a:pPr/>
              <a:t>20</a:t>
            </a:fld>
            <a:endParaRPr lang="it-IT" altLang="it-IT" b="0"/>
          </a:p>
        </p:txBody>
      </p:sp>
    </p:spTree>
    <p:extLst>
      <p:ext uri="{BB962C8B-B14F-4D97-AF65-F5344CB8AC3E}">
        <p14:creationId xmlns:p14="http://schemas.microsoft.com/office/powerpoint/2010/main" val="4278735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CEE54774-AAB4-DF4F-BF33-649FAFBE0A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93CB68-3281-2742-854B-6B1ECFDD543E}" type="slidenum">
              <a:rPr lang="it-IT" altLang="it-IT" smtClean="0"/>
              <a:pPr>
                <a:spcBef>
                  <a:spcPct val="0"/>
                </a:spcBef>
              </a:pPr>
              <a:t>25</a:t>
            </a:fld>
            <a:endParaRPr lang="it-IT" altLang="it-IT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A94858D-0537-DD4C-B98C-AC2A7A914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CDEC2A5-FE4C-4943-A639-AA97FB78C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CEE54774-AAB4-DF4F-BF33-649FAFBE0A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93CB68-3281-2742-854B-6B1ECFDD543E}" type="slidenum">
              <a:rPr lang="it-IT" altLang="it-IT" smtClean="0"/>
              <a:pPr>
                <a:spcBef>
                  <a:spcPct val="0"/>
                </a:spcBef>
              </a:pPr>
              <a:t>26</a:t>
            </a:fld>
            <a:endParaRPr lang="it-IT" altLang="it-IT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A94858D-0537-DD4C-B98C-AC2A7A914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CDEC2A5-FE4C-4943-A639-AA97FB78C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65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D3886E1E-D6C3-674A-B874-F6B2207D21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497D5F-E37A-FC4D-B83A-5CA7F62363AE}" type="slidenum">
              <a:rPr lang="it-IT" altLang="it-IT" smtClean="0"/>
              <a:pPr>
                <a:spcBef>
                  <a:spcPct val="0"/>
                </a:spcBef>
              </a:pPr>
              <a:t>27</a:t>
            </a:fld>
            <a:endParaRPr lang="it-IT" altLang="it-IT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689B2F56-4B3E-2D40-B4F2-E46CD867DB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293A669-7E71-F94D-B6D1-D145A75730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D3886E1E-D6C3-674A-B874-F6B2207D21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497D5F-E37A-FC4D-B83A-5CA7F62363AE}" type="slidenum">
              <a:rPr lang="it-IT" altLang="it-IT" smtClean="0"/>
              <a:pPr>
                <a:spcBef>
                  <a:spcPct val="0"/>
                </a:spcBef>
              </a:pPr>
              <a:t>28</a:t>
            </a:fld>
            <a:endParaRPr lang="it-IT" altLang="it-IT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689B2F56-4B3E-2D40-B4F2-E46CD867DB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293A669-7E71-F94D-B6D1-D145A75730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19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B6B96182-EB32-BF44-B6DF-C27E55A1F2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8A7E7B-A59C-C24B-BC50-C0BC21582B21}" type="slidenum">
              <a:rPr lang="it-IT" altLang="it-IT" smtClean="0"/>
              <a:pPr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D4606285-3584-BB4E-BC7F-B70549CBA7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DDA0F72-2E72-AB4F-8D16-DACF5ECE6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7B231F3-D963-9240-B6FE-536091EA0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73C7A8-9BB2-354B-ABB6-71835BF1E837}" type="slidenum">
              <a:rPr lang="it-IT" altLang="it-IT" smtClean="0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9CDEFE3-C7ED-9645-9629-5B3F8DD06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EA524B-875D-E14F-A977-46143731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22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3FA5EDF7-A193-DB49-932B-15577D531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BB97EB-163F-8A42-A8E0-08140B206C6A}" type="slidenum">
              <a:rPr lang="it-IT" altLang="it-IT" smtClean="0"/>
              <a:pPr>
                <a:spcBef>
                  <a:spcPct val="0"/>
                </a:spcBef>
              </a:pPr>
              <a:t>31</a:t>
            </a:fld>
            <a:endParaRPr lang="it-IT" altLang="it-IT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88BCC09-C000-BA4C-AD22-160DE12628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1AC284D-3F4E-CF4B-91CD-80F5CE003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D968EB9F-32AE-E945-A41D-7F23BBDA3D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E1AF75-85C2-4A4A-B6A4-EB59ADF0A3C3}" type="slidenum">
              <a:rPr lang="it-IT" altLang="it-IT" smtClean="0"/>
              <a:pPr>
                <a:spcBef>
                  <a:spcPct val="0"/>
                </a:spcBef>
              </a:pPr>
              <a:t>32</a:t>
            </a:fld>
            <a:endParaRPr lang="it-IT" altLang="it-IT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AB6A1C8F-D6DC-7E4A-9F8B-B953D85A75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E0203AA-BEE2-4046-9444-2E95A3A33A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3FA5EDF7-A193-DB49-932B-15577D531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BB97EB-163F-8A42-A8E0-08140B206C6A}" type="slidenum">
              <a:rPr lang="it-IT" altLang="it-IT" smtClean="0"/>
              <a:pPr>
                <a:spcBef>
                  <a:spcPct val="0"/>
                </a:spcBef>
              </a:pPr>
              <a:t>33</a:t>
            </a:fld>
            <a:endParaRPr lang="it-IT" altLang="it-IT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88BCC09-C000-BA4C-AD22-160DE12628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1AC284D-3F4E-CF4B-91CD-80F5CE003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98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3FA5EDF7-A193-DB49-932B-15577D531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BB97EB-163F-8A42-A8E0-08140B206C6A}" type="slidenum">
              <a:rPr lang="it-IT" altLang="it-IT" smtClean="0"/>
              <a:pPr>
                <a:spcBef>
                  <a:spcPct val="0"/>
                </a:spcBef>
              </a:pPr>
              <a:t>34</a:t>
            </a:fld>
            <a:endParaRPr lang="it-IT" altLang="it-IT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88BCC09-C000-BA4C-AD22-160DE12628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1AC284D-3F4E-CF4B-91CD-80F5CE003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35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3FA5EDF7-A193-DB49-932B-15577D531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BB97EB-163F-8A42-A8E0-08140B206C6A}" type="slidenum">
              <a:rPr lang="it-IT" altLang="it-IT" smtClean="0"/>
              <a:pPr>
                <a:spcBef>
                  <a:spcPct val="0"/>
                </a:spcBef>
              </a:pPr>
              <a:t>36</a:t>
            </a:fld>
            <a:endParaRPr lang="it-IT" altLang="it-IT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88BCC09-C000-BA4C-AD22-160DE12628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1AC284D-3F4E-CF4B-91CD-80F5CE003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29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1818CC54-70D1-5943-A6DF-27AFB5BCFA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D822C8-B77B-9049-8343-F0A6DB00A9FA}" type="slidenum">
              <a:rPr lang="it-IT" altLang="it-IT" smtClean="0"/>
              <a:pPr>
                <a:spcBef>
                  <a:spcPct val="0"/>
                </a:spcBef>
              </a:pPr>
              <a:t>38</a:t>
            </a:fld>
            <a:endParaRPr lang="it-IT" altLang="it-IT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30D6956C-8420-A648-86B5-2C7D5FEA90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F642ACB-C3D0-294B-BF23-C676557F8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1818CC54-70D1-5943-A6DF-27AFB5BCFA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D822C8-B77B-9049-8343-F0A6DB00A9FA}" type="slidenum">
              <a:rPr lang="it-IT" altLang="it-IT" smtClean="0"/>
              <a:pPr>
                <a:spcBef>
                  <a:spcPct val="0"/>
                </a:spcBef>
              </a:pPr>
              <a:t>39</a:t>
            </a:fld>
            <a:endParaRPr lang="it-IT" altLang="it-IT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30D6956C-8420-A648-86B5-2C7D5FEA90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F642ACB-C3D0-294B-BF23-C676557F8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606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68F58972-5524-504B-9C28-2AE23FF575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9476D6-CF79-9D46-9D6D-47BB24B2917F}" type="slidenum">
              <a:rPr lang="it-IT" altLang="it-IT" smtClean="0"/>
              <a:pPr>
                <a:spcBef>
                  <a:spcPct val="0"/>
                </a:spcBef>
              </a:pPr>
              <a:t>41</a:t>
            </a:fld>
            <a:endParaRPr lang="it-IT" altLang="it-IT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D8AEE8D0-770A-CC48-8A25-E345224C54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C5B3EB1-AB23-AD42-8246-4CB0CD4A0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6C248AB7-5323-B745-872A-C475E16348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65DF79-DF13-7547-9336-0605760C2AEF}" type="slidenum">
              <a:rPr lang="it-IT" altLang="it-IT" smtClean="0"/>
              <a:pPr>
                <a:spcBef>
                  <a:spcPct val="0"/>
                </a:spcBef>
              </a:pPr>
              <a:t>44</a:t>
            </a:fld>
            <a:endParaRPr lang="it-IT" altLang="it-IT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C389D689-8522-FE49-95D1-8CE484AF60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96E0A789-82DE-2948-8083-38711C52D0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C1CA6D7F-1E57-C24A-AC0C-B496E47D68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2CA29B-D9CF-284F-B0FB-1D6D9C53AF3B}" type="slidenum">
              <a:rPr lang="it-IT" altLang="it-IT" smtClean="0"/>
              <a:pPr>
                <a:spcBef>
                  <a:spcPct val="0"/>
                </a:spcBef>
              </a:pPr>
              <a:t>45</a:t>
            </a:fld>
            <a:endParaRPr lang="it-IT" altLang="it-IT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CA04C8B3-B7DC-294F-BE57-65EA25B70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6B4A4AE2-8569-DD49-9EDC-A2CB8DAA7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7B231F3-D963-9240-B6FE-536091EA0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73C7A8-9BB2-354B-ABB6-71835BF1E837}" type="slidenum">
              <a:rPr lang="it-IT" altLang="it-IT" smtClean="0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9CDEFE3-C7ED-9645-9629-5B3F8DD06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EA524B-875D-E14F-A977-46143731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389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02192C82-D820-C740-BD45-7B5E464A8B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18440F-3804-224D-A764-FD1EE98A0FD6}" type="slidenum">
              <a:rPr lang="it-IT" altLang="it-IT" smtClean="0"/>
              <a:pPr>
                <a:spcBef>
                  <a:spcPct val="0"/>
                </a:spcBef>
              </a:pPr>
              <a:t>47</a:t>
            </a:fld>
            <a:endParaRPr lang="it-IT" altLang="it-IT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D10D3E12-8DF3-6041-BCE7-D648CB84D2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0A6096F7-D7CE-9C4E-928E-39A6487839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65BF2CF4-5240-9D42-A49B-FC2EEA67CC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486939-3B03-6D43-8C8E-65391DF0FCDE}" type="slidenum">
              <a:rPr lang="it-IT" altLang="it-IT" smtClean="0"/>
              <a:pPr>
                <a:spcBef>
                  <a:spcPct val="0"/>
                </a:spcBef>
              </a:pPr>
              <a:t>48</a:t>
            </a:fld>
            <a:endParaRPr lang="it-IT" altLang="it-IT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29EC6670-D170-1B48-B80F-3EDD25CD12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54A932A5-2300-4441-B4BE-FE50D928A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D173D602-1184-9B4F-8A29-5978514F3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8C45A5-48BB-854B-A65C-DC7CB329BAA6}" type="slidenum">
              <a:rPr lang="it-IT" altLang="it-IT" smtClean="0"/>
              <a:pPr>
                <a:spcBef>
                  <a:spcPct val="0"/>
                </a:spcBef>
              </a:pPr>
              <a:t>49</a:t>
            </a:fld>
            <a:endParaRPr lang="it-IT" altLang="it-IT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51FB330-BE77-3042-AF2C-20F9DE17C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0FCCCA7-41F0-034E-847E-7985A2121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7928D581-5DE4-9643-BA46-6214D57443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894017-C551-AE42-A45F-44424A345646}" type="slidenum">
              <a:rPr lang="it-IT" altLang="it-IT" smtClean="0"/>
              <a:pPr>
                <a:spcBef>
                  <a:spcPct val="0"/>
                </a:spcBef>
              </a:pPr>
              <a:t>50</a:t>
            </a:fld>
            <a:endParaRPr lang="it-IT" altLang="it-IT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C16142A3-2FA1-D24F-BEDA-20157C7981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4654385D-6DD3-AF4B-9708-02ED97F31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6AD582EF-07D5-8641-8010-6BBE1D30E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800846-3896-2441-9928-316C56D9051C}" type="slidenum">
              <a:rPr lang="it-IT" altLang="it-IT" smtClean="0"/>
              <a:pPr>
                <a:spcBef>
                  <a:spcPct val="0"/>
                </a:spcBef>
              </a:pPr>
              <a:t>57</a:t>
            </a:fld>
            <a:endParaRPr lang="it-IT" altLang="it-IT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9D31582-A6BB-844A-A293-8EF72F1E0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5D4636AB-8663-604E-BF8C-D5000D152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481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6AD582EF-07D5-8641-8010-6BBE1D30E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800846-3896-2441-9928-316C56D9051C}" type="slidenum">
              <a:rPr lang="it-IT" altLang="it-IT" smtClean="0"/>
              <a:pPr>
                <a:spcBef>
                  <a:spcPct val="0"/>
                </a:spcBef>
              </a:pPr>
              <a:t>58</a:t>
            </a:fld>
            <a:endParaRPr lang="it-IT" altLang="it-IT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9D31582-A6BB-844A-A293-8EF72F1E0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5D4636AB-8663-604E-BF8C-D5000D152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7B231F3-D963-9240-B6FE-536091EA0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73C7A8-9BB2-354B-ABB6-71835BF1E837}" type="slidenum">
              <a:rPr lang="it-IT" altLang="it-IT" smtClean="0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9CDEFE3-C7ED-9645-9629-5B3F8DD06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EA524B-875D-E14F-A977-46143731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39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7B231F3-D963-9240-B6FE-536091EA0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73C7A8-9BB2-354B-ABB6-71835BF1E837}" type="slidenum">
              <a:rPr lang="it-IT" altLang="it-IT" smtClean="0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9CDEFE3-C7ED-9645-9629-5B3F8DD06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EA524B-875D-E14F-A977-46143731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67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7B231F3-D963-9240-B6FE-536091EA0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73C7A8-9BB2-354B-ABB6-71835BF1E837}" type="slidenum">
              <a:rPr lang="it-IT" altLang="it-IT" smtClean="0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9CDEFE3-C7ED-9645-9629-5B3F8DD06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EA524B-875D-E14F-A977-46143731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540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7B231F3-D963-9240-B6FE-536091EA0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73C7A8-9BB2-354B-ABB6-71835BF1E837}" type="slidenum">
              <a:rPr lang="it-IT" altLang="it-IT" smtClean="0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9CDEFE3-C7ED-9645-9629-5B3F8DD06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EA524B-875D-E14F-A977-46143731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0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7B231F3-D963-9240-B6FE-536091EA0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73C7A8-9BB2-354B-ABB6-71835BF1E837}" type="slidenum">
              <a:rPr lang="it-IT" altLang="it-IT" smtClean="0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9CDEFE3-C7ED-9645-9629-5B3F8DD06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EA524B-875D-E14F-A977-46143731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76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7B231F3-D963-9240-B6FE-536091EA0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73C7A8-9BB2-354B-ABB6-71835BF1E837}" type="slidenum">
              <a:rPr lang="it-IT" altLang="it-IT" smtClean="0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9CDEFE3-C7ED-9645-9629-5B3F8DD06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DEA524B-875D-E14F-A977-461437311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14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3C248D-E92C-7C4D-B7A4-5A26D8C738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86A641-DA8C-3144-BFD4-B82126B6D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08C45D-3A96-EA49-95A3-D74BA65A26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8E36A-AFF0-CC48-847B-0B4A7320DA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581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8A3B9-F474-B342-AC6F-23B046C29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FAA036-942E-F049-A4B3-86A9A4F7A6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D43A67-D607-4B42-8355-EE27A2969A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E9265-7B4B-7945-968F-E3A36DAB63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654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6F0F96-E24B-C24D-81A0-D21E0BB29E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420AFC-7560-0C43-B459-979B2176F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95FB7E-0197-834B-9D83-CCBBE92D8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CF982-964B-5A41-A824-2E71163843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354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1763B5-BFAE-0F46-BFDD-7BB9B2772F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97DDD2-7E86-B848-B967-0AB944917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21D4D3-3167-3943-85DB-37D90EA7F6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6F7ED-0FC4-744B-94B6-58DF3D5215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911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890AFA-2337-AF41-9DE7-6C271A56EA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1A70B-5C86-594F-8608-74A45923AE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48A6A0-C8DA-C644-BB8A-D6C0254402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8D8D1-0439-7141-ADA6-5C9854F2990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234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9F2227-95B0-614D-BB95-F352E5AE3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DF1AB0-5106-3B49-8964-D8290AB1BC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A01E63-25AF-C940-A359-96C3B93854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B5959-B4A3-E44D-866A-575AF3A156D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385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4E0306-2190-0648-8545-D1FB9113A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D33A99-C425-B34C-B32C-17C344324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4750F2-2A70-C040-8ACE-0CFD3C1CE3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E1423-2FAD-4146-8905-030EA8B72A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4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FE381A-4B4C-B544-9A65-C30042C45A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28A4A2-F253-BF42-927E-2B9D7A9DA5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CD190E-A229-7F4E-A32D-F2A8AA2E34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E1958-DE0F-A84A-BAB0-7DE16D569A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642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3A42B31-D9FC-8F46-87EE-8792DDDF3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43EAF5-E5DC-494F-AF4B-6165991480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DD34F0-DDE5-AA44-9D8E-F1ECDC632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5A7F-D1C8-C648-9781-4860383708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532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60ED6-1827-B140-BA10-BE61B2742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0F8D1-8BC2-8E4F-B410-48EA1F901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83BF55-37D9-514F-B375-A4C9BAEBA7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D9974-A94D-CF4F-A983-2B079F00C0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376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AD2963-F3E3-0B47-BC1D-DA1FD36C46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A91A96-AE21-DE44-B650-12B6B30D8A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837DC-3677-E640-AB1F-A4E16AEF1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A57AE-A534-B947-B246-468E34CE34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785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CA6DDC1-4981-7042-948B-6CF028845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16529B-0375-BE4C-B835-EC6D0291A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F6E5B36-E7CE-854A-82E9-6BEFBFAECE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9D14485-7E2A-CC40-8539-D35DEAEF0F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6D6411F-3E41-684B-9C7F-085C306221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8F2A2B53-4CAF-E24B-AC8E-AEF37849094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docs.moodle.org/38/en/Accessibility" TargetMode="External"/><Relationship Id="rId4" Type="http://schemas.openxmlformats.org/officeDocument/2006/relationships/hyperlink" Target="https://docs.moodle.org/dev/Accessibilit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elpx.adobe.com/it/acrobat/using/edit-scanned-pdfs.html" TargetMode="External"/><Relationship Id="rId5" Type="http://schemas.openxmlformats.org/officeDocument/2006/relationships/hyperlink" Target="https://helpx.adobe.com/it/acrobat/using/scan-documents-pdf.htm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hyperlink" Target="https://developer.paciellogroup.com/resources/contrastanalyser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helpx.adobe.com/it/acrobat/using/create-verify-pdf-accessibility.html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support.office.com/it-it/article/rendere-accessibili-i-documenti-di-excel-agli-utenti-con-disabilit&#224;-6cc05fc5-1314-48b5-8eb3-683e49b3e593?ui=it-IT&amp;rs=it-IT&amp;ad=IT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upport.office.com/it-it/article/rendere-accessibili-i-documenti-di-excel-agli-utenti-con-disabilit%c3%a0-6cc05fc5-1314-48b5-8eb3-683e49b3e593?ui=it-IT&amp;rs=it-IT&amp;ad=IT" TargetMode="External"/><Relationship Id="rId5" Type="http://schemas.openxmlformats.org/officeDocument/2006/relationships/hyperlink" Target="https://support.office.com/it-it/article/rendere-le-presentazioni-di-powerpoint-accessibili-per-gli-utenti-con-disabilit%c3%a0-6f7772b2-2f33-4bd2-8ca7-dae3b2b3ef25?ui=it-IT&amp;rs=it-IT&amp;ad=IT" TargetMode="External"/><Relationship Id="rId10" Type="http://schemas.openxmlformats.org/officeDocument/2006/relationships/comments" Target="../comments/comment1.xml"/><Relationship Id="rId4" Type="http://schemas.openxmlformats.org/officeDocument/2006/relationships/hyperlink" Target="https://support.office.com/it-it/article/Rendere-accessibili-i-documenti-di-Word-d9bf3683-87ac-47ea-b91a-78dcacb3c66d" TargetMode="External"/><Relationship Id="rId9" Type="http://schemas.openxmlformats.org/officeDocument/2006/relationships/hyperlink" Target="https://helpx.adobe.com/it/acrobat/using/creating-accessible-pdfs.html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help.blackboard.com/Ally/Ally_for_LMS/Instructor/Improve_File_Accessibility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help.blackboard.com/Accessibility/Principles_of_PowerPoint_Accessibility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elp.blackboard.com/Accessibility/Create_Accessible_Messages" TargetMode="External"/><Relationship Id="rId11" Type="http://schemas.openxmlformats.org/officeDocument/2006/relationships/hyperlink" Target="https://www.aium.it/pluginfile.php/7385/mod_book/chapter/673/MoodleMootIT2017%20-%20Accessibilit%C3%A0%20web%20in%20Moodle%20-%20Un%E2%80%99analisi%20attraverso%20le%20esperienze%20in%20letteratura%20scientifica%20ed%20un%20caso%20di%20studio.pdf" TargetMode="External"/><Relationship Id="rId5" Type="http://schemas.openxmlformats.org/officeDocument/2006/relationships/hyperlink" Target="https://elearning.unipd.it/dlm/pluginfile.php/108469/mod_resource/content/1/guida_pratica_creazione_word_accessibile_2.pdf" TargetMode="External"/><Relationship Id="rId10" Type="http://schemas.openxmlformats.org/officeDocument/2006/relationships/hyperlink" Target="https://www.agid.gov.it/it/agenzia/stampa-e-comunicazione/notizie/2018/09/28/accessibilita-vigore-nuove-norme-siti-web-app-mobili-amministrazioni" TargetMode="External"/><Relationship Id="rId4" Type="http://schemas.openxmlformats.org/officeDocument/2006/relationships/hyperlink" Target="https://help.blackboard.com/Accessibility/Write_Accessible_Content" TargetMode="External"/><Relationship Id="rId9" Type="http://schemas.openxmlformats.org/officeDocument/2006/relationships/hyperlink" Target="https://www.webaccessibile.org/articoli/scrivere-testi-alternativi-per-le-immagini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0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8C9566E8-C0E2-9F4A-BD0F-3C3D6D0932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76375" y="4437063"/>
            <a:ext cx="6400800" cy="17526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chemeClr val="bg1"/>
                </a:solidFill>
              </a:rPr>
              <a:t>Ufficio Digital Learning e Multimedia</a:t>
            </a:r>
          </a:p>
          <a:p>
            <a:pPr eaLnBrk="1" hangingPunct="1"/>
            <a:endParaRPr lang="it-IT" altLang="it-IT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000" b="1" dirty="0" err="1">
                <a:solidFill>
                  <a:schemeClr val="bg1"/>
                </a:solidFill>
              </a:rPr>
              <a:t>Blackboard</a:t>
            </a:r>
            <a:r>
              <a:rPr lang="it-IT" altLang="it-IT" sz="2000" b="1" dirty="0">
                <a:solidFill>
                  <a:schemeClr val="bg1"/>
                </a:solidFill>
              </a:rPr>
              <a:t> Ally e l’accessibilità in Moodle</a:t>
            </a:r>
          </a:p>
          <a:p>
            <a:pPr eaLnBrk="1" hangingPunct="1"/>
            <a:r>
              <a:rPr lang="it-IT" altLang="it-IT" sz="2000" b="1" dirty="0">
                <a:solidFill>
                  <a:schemeClr val="bg1"/>
                </a:solidFill>
              </a:rPr>
              <a:t>Digital Week – febbraio 2020</a:t>
            </a:r>
          </a:p>
        </p:txBody>
      </p:sp>
      <p:pic>
        <p:nvPicPr>
          <p:cNvPr id="2052" name="Picture 4" descr="SigilloLogoLAST_WhiteOK">
            <a:extLst>
              <a:ext uri="{FF2B5EF4-FFF2-40B4-BE49-F238E27FC236}">
                <a16:creationId xmlns:a16="http://schemas.microsoft.com/office/drawing/2014/main" id="{78797FE9-34E5-8344-BEA1-3EEA88C8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52513"/>
            <a:ext cx="6264275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16E860A-42E0-DB41-AD3A-EB63C4F1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55113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A23F1DB-554B-1946-BFD0-C9A91C2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B5710B9F-69F3-764B-8966-A016C91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50765"/>
            <a:ext cx="8961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E74C1844-6437-3743-9A26-7C379AE3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6585" y="252413"/>
            <a:ext cx="13388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Intro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sz="1400" b="0" dirty="0">
                <a:solidFill>
                  <a:schemeClr val="bg1"/>
                </a:solidFill>
              </a:rPr>
              <a:t>Atto text editor</a:t>
            </a:r>
            <a:endParaRPr lang="it-IT" altLang="it-IT" sz="1400" b="0" dirty="0">
              <a:solidFill>
                <a:schemeClr val="bg1"/>
              </a:solidFill>
            </a:endParaRPr>
          </a:p>
        </p:txBody>
      </p:sp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B4642FF6-A56D-4E4A-B63E-7F4B933AE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759"/>
            <a:ext cx="9144000" cy="3320955"/>
          </a:xfrm>
          <a:prstGeom prst="rect">
            <a:avLst/>
          </a:prstGeom>
        </p:spPr>
      </p:pic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77620A62-5676-7142-A3E0-01056C172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6160"/>
            <a:ext cx="9144000" cy="3291840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2661F48-5276-4243-BACD-F45328603085}"/>
              </a:ext>
            </a:extLst>
          </p:cNvPr>
          <p:cNvCxnSpPr/>
          <p:nvPr/>
        </p:nvCxnSpPr>
        <p:spPr bwMode="auto">
          <a:xfrm>
            <a:off x="467544" y="2564904"/>
            <a:ext cx="0" cy="10958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94842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16E860A-42E0-DB41-AD3A-EB63C4F1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55113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A23F1DB-554B-1946-BFD0-C9A91C2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B5710B9F-69F3-764B-8966-A016C91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50765"/>
            <a:ext cx="8961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E74C1844-6437-3743-9A26-7C379AE3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6520" y="252413"/>
            <a:ext cx="13388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Intro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Atto text editor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B4642FF6-A56D-4E4A-B63E-7F4B933AE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12055"/>
            <a:ext cx="9144000" cy="3320955"/>
          </a:xfrm>
          <a:prstGeom prst="rect">
            <a:avLst/>
          </a:prstGeom>
        </p:spPr>
      </p:pic>
      <p:pic>
        <p:nvPicPr>
          <p:cNvPr id="4" name="Immagine 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D8FB7EDC-A31A-8241-B4B3-3E45AE5B4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" y="3564294"/>
            <a:ext cx="9144000" cy="329370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2661F48-5276-4243-BACD-F45328603085}"/>
              </a:ext>
            </a:extLst>
          </p:cNvPr>
          <p:cNvCxnSpPr/>
          <p:nvPr/>
        </p:nvCxnSpPr>
        <p:spPr bwMode="auto">
          <a:xfrm>
            <a:off x="827584" y="2564904"/>
            <a:ext cx="0" cy="10958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48919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16E860A-42E0-DB41-AD3A-EB63C4F1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55113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A23F1DB-554B-1946-BFD0-C9A91C2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B5710B9F-69F3-764B-8966-A016C91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50765"/>
            <a:ext cx="8961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E74C1844-6437-3743-9A26-7C379AE3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7826" y="252413"/>
            <a:ext cx="19575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Intro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Accessibilità e Moodle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62A28DD-B2A7-144D-9C4D-38DF739ACB52}"/>
              </a:ext>
            </a:extLst>
          </p:cNvPr>
          <p:cNvSpPr/>
          <p:nvPr/>
        </p:nvSpPr>
        <p:spPr>
          <a:xfrm>
            <a:off x="899592" y="1766263"/>
            <a:ext cx="76089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hlinkClick r:id="rId4"/>
              </a:rPr>
              <a:t>https://docs.moodle.org/dev/Accessibility</a:t>
            </a:r>
            <a:endParaRPr lang="it-IT" sz="2400" dirty="0"/>
          </a:p>
          <a:p>
            <a:r>
              <a:rPr lang="it-IT" sz="2400" dirty="0">
                <a:hlinkClick r:id="rId5"/>
              </a:rPr>
              <a:t>https://docs.moodle.org/38/en/Accessibility</a:t>
            </a:r>
            <a:r>
              <a:rPr lang="it-IT" sz="2400" dirty="0"/>
              <a:t> </a:t>
            </a:r>
          </a:p>
        </p:txBody>
      </p:sp>
      <p:pic>
        <p:nvPicPr>
          <p:cNvPr id="6146" name="Picture 2" descr="Risultati immagini per moodle">
            <a:extLst>
              <a:ext uri="{FF2B5EF4-FFF2-40B4-BE49-F238E27FC236}">
                <a16:creationId xmlns:a16="http://schemas.microsoft.com/office/drawing/2014/main" id="{A1D85048-111F-DC4C-9EA2-EB406992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38" y="3140968"/>
            <a:ext cx="5638800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291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16E860A-42E0-DB41-AD3A-EB63C4F1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55113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A23F1DB-554B-1946-BFD0-C9A91C2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B5710B9F-69F3-764B-8966-A016C91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50765"/>
            <a:ext cx="896143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altLang="it-IT" sz="2000" b="0" dirty="0"/>
              <a:t>Plugin </a:t>
            </a:r>
            <a:r>
              <a:rPr lang="en-US" altLang="it-IT" sz="2000" b="0" dirty="0" err="1"/>
              <a:t>integrabile</a:t>
            </a:r>
            <a:r>
              <a:rPr lang="en-US" altLang="it-IT" sz="2000" b="0" dirty="0"/>
              <a:t> in </a:t>
            </a:r>
            <a:r>
              <a:rPr lang="en-US" altLang="it-IT" sz="2000" b="0" dirty="0" err="1"/>
              <a:t>diversi</a:t>
            </a:r>
            <a:r>
              <a:rPr lang="en-US" altLang="it-IT" sz="2000" b="0" dirty="0"/>
              <a:t> LMS (Moodle, Blackboard e Canvas)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altLang="it-IT" sz="2000" b="0" dirty="0" err="1"/>
              <a:t>Strumento</a:t>
            </a:r>
            <a:r>
              <a:rPr lang="en-US" altLang="it-IT" sz="2000" b="0" dirty="0"/>
              <a:t> a </a:t>
            </a:r>
            <a:r>
              <a:rPr lang="en-US" altLang="it-IT" sz="2000" b="0" dirty="0" err="1"/>
              <a:t>supporto</a:t>
            </a:r>
            <a:r>
              <a:rPr lang="en-US" altLang="it-IT" sz="2000" b="0" dirty="0"/>
              <a:t> </a:t>
            </a:r>
            <a:r>
              <a:rPr lang="en-US" altLang="it-IT" sz="2000" b="0" dirty="0" err="1"/>
              <a:t>dell’accessibilità</a:t>
            </a:r>
            <a:r>
              <a:rPr lang="en-US" altLang="it-IT" sz="2000" b="0" dirty="0"/>
              <a:t> / di </a:t>
            </a:r>
            <a:r>
              <a:rPr lang="en-US" altLang="it-IT" sz="2000" b="0" dirty="0" err="1"/>
              <a:t>sensibilizzazione</a:t>
            </a:r>
            <a:endParaRPr lang="en-US" altLang="it-IT" sz="20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Aiuta a creare un ambiente di apprendimento più inclusivo e a migliorare l'esperienza degli studenti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000" b="0" dirty="0"/>
              <a:t>A chi </a:t>
            </a:r>
            <a:r>
              <a:rPr lang="en-US" altLang="it-IT" sz="2000" b="0" dirty="0" err="1"/>
              <a:t>è</a:t>
            </a:r>
            <a:r>
              <a:rPr lang="en-US" altLang="it-IT" sz="2000" b="0" dirty="0"/>
              <a:t> </a:t>
            </a:r>
            <a:r>
              <a:rPr lang="en-US" altLang="it-IT" sz="2000" b="0" dirty="0" err="1"/>
              <a:t>rivolto</a:t>
            </a:r>
            <a:r>
              <a:rPr lang="en-US" altLang="it-IT" sz="2000" b="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altLang="it-IT" sz="2000" b="0" dirty="0" err="1"/>
              <a:t>docenti</a:t>
            </a:r>
            <a:endParaRPr lang="en-US" altLang="it-IT" sz="20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altLang="it-IT" sz="2000" b="0" dirty="0" err="1"/>
              <a:t>studenti</a:t>
            </a:r>
            <a:endParaRPr lang="en-US" altLang="it-IT" sz="20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altLang="it-IT" sz="2000" b="0" dirty="0" err="1"/>
              <a:t>amministratore</a:t>
            </a:r>
            <a:r>
              <a:rPr lang="en-US" altLang="it-IT" sz="2000" b="0" dirty="0"/>
              <a:t> </a:t>
            </a:r>
            <a:r>
              <a:rPr lang="en-US" altLang="it-IT" sz="2000" b="0" dirty="0" err="1"/>
              <a:t>della</a:t>
            </a:r>
            <a:r>
              <a:rPr lang="en-US" altLang="it-IT" sz="2000" b="0" dirty="0"/>
              <a:t> </a:t>
            </a:r>
            <a:r>
              <a:rPr lang="en-US" altLang="it-IT" sz="2000" b="0" dirty="0" err="1"/>
              <a:t>piattaforma</a:t>
            </a: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E74C1844-6437-3743-9A26-7C379AE3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675" y="252413"/>
            <a:ext cx="13287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Presentazione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pic>
        <p:nvPicPr>
          <p:cNvPr id="18438" name="Immagine 2">
            <a:extLst>
              <a:ext uri="{FF2B5EF4-FFF2-40B4-BE49-F238E27FC236}">
                <a16:creationId xmlns:a16="http://schemas.microsoft.com/office/drawing/2014/main" id="{1FEC9C78-BB6F-0A4B-AE70-97005A891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" y="4735586"/>
            <a:ext cx="62277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2" descr="logo Ally">
            <a:extLst>
              <a:ext uri="{FF2B5EF4-FFF2-40B4-BE49-F238E27FC236}">
                <a16:creationId xmlns:a16="http://schemas.microsoft.com/office/drawing/2014/main" id="{642EFC05-B423-D143-AD3E-4FF4D1FA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23122"/>
            <a:ext cx="14224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278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6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6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6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6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6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9867AED3-8733-C849-A453-37184518B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B3391B4B-4568-DE44-9951-AC75DEC6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587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B8F9A6C3-6FBC-3F47-82C1-47901F859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5888" y="252413"/>
            <a:ext cx="1279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Per il docente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FA11BC-24F0-444E-A745-EC3B0B6DC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52" y="1412875"/>
            <a:ext cx="9104312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/>
              <a:t>Il </a:t>
            </a:r>
            <a:r>
              <a:rPr lang="en-US" altLang="it-IT" sz="2400" dirty="0" err="1"/>
              <a:t>docente</a:t>
            </a:r>
            <a:r>
              <a:rPr lang="en-US" altLang="it-IT" sz="2400" dirty="0"/>
              <a:t>/</a:t>
            </a:r>
            <a:r>
              <a:rPr lang="en-US" altLang="it-IT" sz="2400" dirty="0" err="1"/>
              <a:t>creatore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corsi</a:t>
            </a:r>
            <a:endParaRPr lang="en-US" altLang="it-IT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carica un file nel proprio corso Moodle (pdf, word, </a:t>
            </a:r>
            <a:r>
              <a:rPr lang="it-IT" sz="1800" b="0" dirty="0" err="1"/>
              <a:t>powerpoint</a:t>
            </a:r>
            <a:r>
              <a:rPr lang="it-IT" sz="1800" b="0" dirty="0"/>
              <a:t>, open/</a:t>
            </a:r>
            <a:r>
              <a:rPr lang="it-IT" sz="1800" b="0" dirty="0" err="1"/>
              <a:t>libreoffice</a:t>
            </a:r>
            <a:r>
              <a:rPr lang="it-IT" sz="1800" b="0" dirty="0"/>
              <a:t>, html,  immagini)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visualizza in modo intuitivo una valutazione 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600" b="0" dirty="0"/>
              <a:t>basata sul rispetto degli standard WCAG 2.0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altLang="it-IT" sz="1600" b="0" dirty="0"/>
              <a:t>espressa </a:t>
            </a:r>
            <a:r>
              <a:rPr lang="it-IT" sz="1600" b="0" dirty="0"/>
              <a:t>tramite un set di icone colorate. Livello di accessibilità: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800" dirty="0"/>
          </a:p>
          <a:p>
            <a:pPr marL="1200150" lvl="2" indent="0" eaLnBrk="1" hangingPunct="1">
              <a:spcBef>
                <a:spcPct val="0"/>
              </a:spcBef>
              <a:buNone/>
              <a:defRPr/>
            </a:pPr>
            <a:r>
              <a:rPr lang="it-IT" sz="1400" dirty="0"/>
              <a:t>Basso (0-33%): </a:t>
            </a:r>
            <a:r>
              <a:rPr lang="it-IT" sz="1400" b="0" dirty="0"/>
              <a:t>gravi problemi di accessibilità.</a:t>
            </a:r>
          </a:p>
          <a:p>
            <a:pPr marL="1200150" lvl="2" indent="0" eaLnBrk="1" hangingPunct="1">
              <a:spcBef>
                <a:spcPct val="0"/>
              </a:spcBef>
              <a:buNone/>
              <a:defRPr/>
            </a:pPr>
            <a:endParaRPr lang="it-IT" sz="1400" b="0" dirty="0"/>
          </a:p>
          <a:p>
            <a:pPr marL="1200150" lvl="2" indent="0" eaLnBrk="1" hangingPunct="1">
              <a:spcBef>
                <a:spcPct val="0"/>
              </a:spcBef>
              <a:buNone/>
              <a:defRPr/>
            </a:pPr>
            <a:r>
              <a:rPr lang="it-IT" sz="1400" dirty="0"/>
              <a:t>Medio (34-66%): </a:t>
            </a:r>
            <a:r>
              <a:rPr lang="it-IT" sz="1400" b="0" dirty="0"/>
              <a:t>molti margini di miglioramento.</a:t>
            </a:r>
          </a:p>
          <a:p>
            <a:pPr lvl="2" indent="0" eaLnBrk="1" hangingPunct="1">
              <a:spcBef>
                <a:spcPct val="0"/>
              </a:spcBef>
              <a:buNone/>
              <a:defRPr/>
            </a:pPr>
            <a:endParaRPr lang="it-IT" sz="1400" b="0" dirty="0"/>
          </a:p>
          <a:p>
            <a:pPr marL="1200150" lvl="2" indent="0" eaLnBrk="1" hangingPunct="1">
              <a:spcBef>
                <a:spcPct val="0"/>
              </a:spcBef>
              <a:buNone/>
              <a:defRPr/>
            </a:pPr>
            <a:r>
              <a:rPr lang="it-IT" sz="1400" dirty="0"/>
              <a:t>Alto (67-99%): </a:t>
            </a:r>
            <a:r>
              <a:rPr lang="it-IT" sz="1400" b="0" dirty="0"/>
              <a:t>il file è accessibile ma è possibile migliorare ulteriormente.</a:t>
            </a:r>
          </a:p>
          <a:p>
            <a:pPr marL="1200150" lvl="2" indent="0" eaLnBrk="1" hangingPunct="1">
              <a:spcBef>
                <a:spcPct val="0"/>
              </a:spcBef>
              <a:buNone/>
              <a:defRPr/>
            </a:pPr>
            <a:endParaRPr lang="it-IT" sz="1400" dirty="0"/>
          </a:p>
          <a:p>
            <a:pPr marL="1200150" lvl="2" indent="0" eaLnBrk="1" hangingPunct="1">
              <a:spcBef>
                <a:spcPct val="0"/>
              </a:spcBef>
              <a:buNone/>
              <a:defRPr/>
            </a:pPr>
            <a:r>
              <a:rPr lang="it-IT" sz="1400" dirty="0"/>
              <a:t>Perfetto (100%): </a:t>
            </a:r>
            <a:r>
              <a:rPr lang="it-IT" sz="1400" b="0" dirty="0"/>
              <a:t>Ally non ha identificato problemi (ma ulteriori miglioramenti possono essere  possibili).</a:t>
            </a:r>
            <a:endParaRPr lang="it-IT" altLang="it-IT" sz="14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altLang="it-IT" sz="16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altLang="it-IT" sz="1800" b="0" dirty="0" err="1"/>
              <a:t>riceve</a:t>
            </a:r>
            <a:r>
              <a:rPr lang="en-US" altLang="it-IT" sz="1800" b="0" dirty="0"/>
              <a:t> </a:t>
            </a:r>
            <a:r>
              <a:rPr lang="en-US" altLang="it-IT" sz="1800" b="0" dirty="0" err="1"/>
              <a:t>suggerimenti</a:t>
            </a: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altLang="it-IT" sz="1800" b="0" dirty="0" err="1"/>
              <a:t>può</a:t>
            </a:r>
            <a:r>
              <a:rPr lang="en-US" altLang="it-IT" sz="1800" b="0" dirty="0"/>
              <a:t> </a:t>
            </a:r>
            <a:r>
              <a:rPr lang="en-US" altLang="it-IT" sz="1800" b="0" dirty="0" err="1"/>
              <a:t>scaricare</a:t>
            </a:r>
            <a:r>
              <a:rPr lang="en-US" altLang="it-IT" sz="1800" b="0" dirty="0"/>
              <a:t> </a:t>
            </a:r>
            <a:r>
              <a:rPr lang="en-US" altLang="it-IT" sz="1800" b="0" dirty="0" err="1"/>
              <a:t>il</a:t>
            </a:r>
            <a:r>
              <a:rPr lang="en-US" altLang="it-IT" sz="1800" b="0" dirty="0"/>
              <a:t> file in </a:t>
            </a:r>
            <a:r>
              <a:rPr lang="en-US" altLang="it-IT" sz="1800" b="0" dirty="0" err="1"/>
              <a:t>formati</a:t>
            </a:r>
            <a:r>
              <a:rPr lang="en-US" altLang="it-IT" sz="1800" b="0" dirty="0"/>
              <a:t> </a:t>
            </a:r>
            <a:r>
              <a:rPr lang="en-US" altLang="it-IT" sz="1800" b="0" dirty="0" err="1"/>
              <a:t>alternativi</a:t>
            </a:r>
            <a:endParaRPr lang="en-US" altLang="it-IT" sz="1800" b="0" dirty="0"/>
          </a:p>
        </p:txBody>
      </p:sp>
      <p:pic>
        <p:nvPicPr>
          <p:cNvPr id="20485" name="Immagine 9" descr="icone che rappresentano la scala di accessibilità: bassa, media, alta, perfetta">
            <a:extLst>
              <a:ext uri="{FF2B5EF4-FFF2-40B4-BE49-F238E27FC236}">
                <a16:creationId xmlns:a16="http://schemas.microsoft.com/office/drawing/2014/main" id="{761779B6-95E6-0741-9F58-D8AEBBA1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288" b="29987"/>
          <a:stretch>
            <a:fillRect/>
          </a:stretch>
        </p:blipFill>
        <p:spPr bwMode="auto">
          <a:xfrm>
            <a:off x="755650" y="3717032"/>
            <a:ext cx="4318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screenshot che visualizza come appaiono le icone di Ally al docente">
            <a:extLst>
              <a:ext uri="{FF2B5EF4-FFF2-40B4-BE49-F238E27FC236}">
                <a16:creationId xmlns:a16="http://schemas.microsoft.com/office/drawing/2014/main" id="{4630D644-D693-5347-875D-CC7FDBAF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t="45515" r="1341" b="3027"/>
          <a:stretch>
            <a:fillRect/>
          </a:stretch>
        </p:blipFill>
        <p:spPr bwMode="auto">
          <a:xfrm>
            <a:off x="0" y="2897407"/>
            <a:ext cx="9124685" cy="233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BEAF6973-0968-8642-AFFA-68B96165E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33525"/>
            <a:ext cx="91059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400" b="0" dirty="0"/>
              <a:t>Le icone di valutazione sono visibili solo al docente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cxnSp>
        <p:nvCxnSpPr>
          <p:cNvPr id="22531" name="Connettore 2 3">
            <a:extLst>
              <a:ext uri="{FF2B5EF4-FFF2-40B4-BE49-F238E27FC236}">
                <a16:creationId xmlns:a16="http://schemas.microsoft.com/office/drawing/2014/main" id="{64523381-2484-9647-8C11-5A2A2FA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 flipV="1">
            <a:off x="1465865" y="5097079"/>
            <a:ext cx="0" cy="358775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2" name="Connettore 2 5">
            <a:extLst>
              <a:ext uri="{FF2B5EF4-FFF2-40B4-BE49-F238E27FC236}">
                <a16:creationId xmlns:a16="http://schemas.microsoft.com/office/drawing/2014/main" id="{F7738A3C-F99C-5E44-A8E2-0D59D5294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1763688" y="3068637"/>
            <a:ext cx="0" cy="360363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3AB4ABE0-3460-4D4B-B5B0-661F94678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9" name="Picture 3" descr="SigilloLogoLAST_WhiteOK">
            <a:extLst>
              <a:ext uri="{FF2B5EF4-FFF2-40B4-BE49-F238E27FC236}">
                <a16:creationId xmlns:a16="http://schemas.microsoft.com/office/drawing/2014/main" id="{20D518E0-8F4E-654E-B4A9-8EFFC30D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869B58D3-4D48-1B4B-9C9D-DB071C151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5888" y="252413"/>
            <a:ext cx="1279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Per il docente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ttangolo 1">
            <a:extLst>
              <a:ext uri="{FF2B5EF4-FFF2-40B4-BE49-F238E27FC236}">
                <a16:creationId xmlns:a16="http://schemas.microsoft.com/office/drawing/2014/main" id="{381BDC2B-3A43-DA47-9D17-7E8EC6593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696" y="2564904"/>
            <a:ext cx="280384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800" dirty="0"/>
              <a:t>Tipologie di suggerimenti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it-IT" sz="1800" dirty="0"/>
              <a:t>forniti da Ally</a:t>
            </a:r>
          </a:p>
          <a:p>
            <a:pPr algn="ctr">
              <a:spcBef>
                <a:spcPct val="0"/>
              </a:spcBef>
              <a:buNone/>
            </a:pPr>
            <a:endParaRPr lang="it-IT" altLang="it-IT" sz="1800" dirty="0"/>
          </a:p>
          <a:p>
            <a:pPr algn="ctr">
              <a:spcBef>
                <a:spcPct val="0"/>
              </a:spcBef>
              <a:buNone/>
            </a:pPr>
            <a:r>
              <a:rPr lang="it-IT" altLang="it-IT" sz="1800" dirty="0"/>
              <a:t>(basati sul rispetto degli standard di accessibilità 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it-IT" sz="1800" dirty="0"/>
              <a:t> </a:t>
            </a:r>
            <a:r>
              <a:rPr lang="it-IT" altLang="it-IT" sz="1800" dirty="0" err="1"/>
              <a:t>Wcag</a:t>
            </a:r>
            <a:r>
              <a:rPr lang="it-IT" altLang="it-IT" sz="1800" dirty="0"/>
              <a:t> 2.0)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56DD4E-92AC-D84C-8B7D-54A70AE1F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5" name="Picture 3" descr="SigilloLogoLAST_WhiteOK">
            <a:extLst>
              <a:ext uri="{FF2B5EF4-FFF2-40B4-BE49-F238E27FC236}">
                <a16:creationId xmlns:a16="http://schemas.microsoft.com/office/drawing/2014/main" id="{2293E089-6AB1-FA42-9567-D494EB05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9D8856EF-A36E-B044-8BD6-030A4B0B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5888" y="252413"/>
            <a:ext cx="1279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Per il docente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pic>
        <p:nvPicPr>
          <p:cNvPr id="3" name="Immagine 2" descr="suggerimenti">
            <a:extLst>
              <a:ext uri="{FF2B5EF4-FFF2-40B4-BE49-F238E27FC236}">
                <a16:creationId xmlns:a16="http://schemas.microsoft.com/office/drawing/2014/main" id="{AF9C21C2-6F3E-6F49-B016-97534856B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58924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1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pannello che visualizza il punteggio di accessibilità">
            <a:extLst>
              <a:ext uri="{FF2B5EF4-FFF2-40B4-BE49-F238E27FC236}">
                <a16:creationId xmlns:a16="http://schemas.microsoft.com/office/drawing/2014/main" id="{ABD8252C-1054-C840-8538-6AACD0BD6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22388"/>
            <a:ext cx="3302000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ttangolo 1">
            <a:extLst>
              <a:ext uri="{FF2B5EF4-FFF2-40B4-BE49-F238E27FC236}">
                <a16:creationId xmlns:a16="http://schemas.microsoft.com/office/drawing/2014/main" id="{381BDC2B-3A43-DA47-9D17-7E8EC6593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349500"/>
            <a:ext cx="489585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0" dirty="0"/>
              <a:t>Dopo aver cliccato l’icona, compare una finestra che visualizza: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000" dirty="0"/>
          </a:p>
          <a:p>
            <a:pPr>
              <a:spcBef>
                <a:spcPct val="0"/>
              </a:spcBef>
              <a:buFontTx/>
              <a:buAutoNum type="alphaUcPeriod"/>
            </a:pPr>
            <a:r>
              <a:rPr lang="it-IT" altLang="it-IT" sz="2000" b="0" dirty="0"/>
              <a:t> Il punteggio di accessibilità del file</a:t>
            </a:r>
          </a:p>
          <a:p>
            <a:pPr>
              <a:spcBef>
                <a:spcPct val="0"/>
              </a:spcBef>
              <a:buFontTx/>
              <a:buAutoNum type="alphaUcPeriod"/>
            </a:pPr>
            <a:r>
              <a:rPr lang="it-IT" altLang="it-IT" sz="2000" b="0" dirty="0"/>
              <a:t> L’elenco dei problemi riscontrati</a:t>
            </a:r>
          </a:p>
          <a:p>
            <a:pPr>
              <a:spcBef>
                <a:spcPct val="0"/>
              </a:spcBef>
              <a:buFontTx/>
              <a:buAutoNum type="alphaUcPeriod"/>
            </a:pPr>
            <a:r>
              <a:rPr lang="it-IT" altLang="it-IT" sz="2000" b="0" dirty="0"/>
              <a:t> La descrizione di ogni problema e i relativi suggerimenti di risoluzione passo per passo</a:t>
            </a:r>
          </a:p>
          <a:p>
            <a:pPr>
              <a:spcBef>
                <a:spcPct val="0"/>
              </a:spcBef>
              <a:buFontTx/>
              <a:buAutoNum type="alphaUcPeriod"/>
            </a:pPr>
            <a:r>
              <a:rPr lang="it-IT" altLang="it-IT" sz="2000" b="0" dirty="0"/>
              <a:t> L’area di upload dei file aggiornati</a:t>
            </a:r>
          </a:p>
          <a:p>
            <a:pPr>
              <a:spcBef>
                <a:spcPct val="0"/>
              </a:spcBef>
              <a:buFontTx/>
              <a:buAutoNum type="alphaUcPeriod"/>
            </a:pPr>
            <a:endParaRPr lang="it-IT" altLang="it-IT" sz="2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56DD4E-92AC-D84C-8B7D-54A70AE1F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5" name="Picture 3" descr="SigilloLogoLAST_WhiteOK">
            <a:extLst>
              <a:ext uri="{FF2B5EF4-FFF2-40B4-BE49-F238E27FC236}">
                <a16:creationId xmlns:a16="http://schemas.microsoft.com/office/drawing/2014/main" id="{2293E089-6AB1-FA42-9567-D494EB05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9D8856EF-A36E-B044-8BD6-030A4B0B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5888" y="252413"/>
            <a:ext cx="1279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Per il docente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F141CC5-ACA7-794D-AAC8-208A86C44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4484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DA38F7C7-8BC1-9346-B98F-91A345109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7DBBAC7C-B524-4449-A677-FFB93FADC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252413"/>
            <a:ext cx="30908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Aggiungere descrizioni alle immagini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pic>
        <p:nvPicPr>
          <p:cNvPr id="24580" name="Immagine 5">
            <a:extLst>
              <a:ext uri="{FF2B5EF4-FFF2-40B4-BE49-F238E27FC236}">
                <a16:creationId xmlns:a16="http://schemas.microsoft.com/office/drawing/2014/main" id="{C54EE331-0E36-D449-B309-80E6272A3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163"/>
            <a:ext cx="9144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ttangolo 6">
            <a:extLst>
              <a:ext uri="{FF2B5EF4-FFF2-40B4-BE49-F238E27FC236}">
                <a16:creationId xmlns:a16="http://schemas.microsoft.com/office/drawing/2014/main" id="{2616C61D-BD67-F141-A801-0375ABFA7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2133600"/>
            <a:ext cx="1881187" cy="790575"/>
          </a:xfrm>
          <a:prstGeom prst="rect">
            <a:avLst/>
          </a:prstGeom>
          <a:solidFill>
            <a:srgbClr val="FF0000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A2D296A-560E-7E48-B7C9-2BE12F482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116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52D9ACE2-0E2C-9D4F-BC5C-396745B9B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0C76101D-7499-9349-B33C-27324188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252413"/>
            <a:ext cx="30908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Aggiungere descrizioni alle immagini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A89C2C-57AF-B949-8EB3-102423CF0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620838"/>
            <a:ext cx="8961437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 err="1"/>
              <a:t>Immagini</a:t>
            </a:r>
            <a:r>
              <a:rPr lang="en-US" altLang="it-IT" sz="2400" dirty="0"/>
              <a:t> (</a:t>
            </a:r>
            <a:r>
              <a:rPr lang="en-US" altLang="it-IT" sz="2400" dirty="0" err="1"/>
              <a:t>contenute</a:t>
            </a:r>
            <a:r>
              <a:rPr lang="en-US" altLang="it-IT" sz="2400" dirty="0"/>
              <a:t> in slides, PDF, </a:t>
            </a:r>
            <a:r>
              <a:rPr lang="en-US" altLang="it-IT" sz="2400" dirty="0" err="1"/>
              <a:t>documenti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testo</a:t>
            </a:r>
            <a:r>
              <a:rPr lang="en-US" altLang="it-IT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devono avere un testo alternativo (in Html attributo ALT) </a:t>
            </a:r>
          </a:p>
          <a:p>
            <a:pPr lvl="1" indent="0" eaLnBrk="1" hangingPunct="1">
              <a:spcBef>
                <a:spcPct val="0"/>
              </a:spcBef>
              <a:buNone/>
              <a:defRPr/>
            </a:pPr>
            <a:r>
              <a:rPr lang="it-IT" sz="2000" dirty="0"/>
              <a:t>&lt;</a:t>
            </a:r>
            <a:r>
              <a:rPr lang="it-IT" sz="2000" dirty="0" err="1"/>
              <a:t>img</a:t>
            </a:r>
            <a:r>
              <a:rPr lang="it-IT" sz="2000" dirty="0"/>
              <a:t> </a:t>
            </a:r>
            <a:r>
              <a:rPr lang="it-IT" sz="2000" dirty="0" err="1"/>
              <a:t>src</a:t>
            </a:r>
            <a:r>
              <a:rPr lang="it-IT" sz="2000" dirty="0"/>
              <a:t>="</a:t>
            </a:r>
            <a:r>
              <a:rPr lang="it-IT" sz="2000" dirty="0" err="1"/>
              <a:t>nomedelfile.gif</a:t>
            </a:r>
            <a:r>
              <a:rPr lang="it-IT" sz="2000" dirty="0"/>
              <a:t>" alt="Testo descrittivo alternativo"&gt;</a:t>
            </a:r>
            <a:endParaRPr lang="it-IT" sz="20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20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gli screen </a:t>
            </a:r>
            <a:r>
              <a:rPr lang="it-IT" sz="2000" b="0" dirty="0" err="1"/>
              <a:t>reader</a:t>
            </a:r>
            <a:r>
              <a:rPr lang="it-IT" sz="2000" b="0" dirty="0"/>
              <a:t> non sono in grado di comprendere il contenuto di un’immagine, ma semplicemente leggono e pronunciano il testo alternativo a loro assegnato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it-IT" sz="20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il testo ALT deve sempre descrivere il contenuto dell’immagine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it-IT" sz="20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le descrizioni devono essere pertinenti, sintetiche e legate al contesto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it-IT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>
            <a:extLst>
              <a:ext uri="{FF2B5EF4-FFF2-40B4-BE49-F238E27FC236}">
                <a16:creationId xmlns:a16="http://schemas.microsoft.com/office/drawing/2014/main" id="{0CE1B796-746A-C84F-871D-233E0C0E7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28800"/>
            <a:ext cx="7772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0" dirty="0">
                <a:solidFill>
                  <a:schemeClr val="bg1"/>
                </a:solidFill>
              </a:rPr>
              <a:t>Introduzione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0" dirty="0">
                <a:solidFill>
                  <a:schemeClr val="bg1"/>
                </a:solidFill>
              </a:rPr>
              <a:t>Funzionalità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0" dirty="0">
                <a:solidFill>
                  <a:schemeClr val="bg1"/>
                </a:solidFill>
              </a:rPr>
              <a:t>Come migliorare l’accessibilità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A2D296A-560E-7E48-B7C9-2BE12F482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116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52D9ACE2-0E2C-9D4F-BC5C-396745B9B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0C76101D-7499-9349-B33C-27324188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252413"/>
            <a:ext cx="30908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Aggiungere descrizioni alle immagini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A89C2C-57AF-B949-8EB3-102423CF0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447661"/>
            <a:ext cx="8961437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 err="1"/>
              <a:t>Immagini</a:t>
            </a:r>
            <a:r>
              <a:rPr lang="en-US" altLang="it-IT" sz="2400" dirty="0"/>
              <a:t> (</a:t>
            </a:r>
            <a:r>
              <a:rPr lang="en-US" altLang="it-IT" sz="2400" dirty="0" err="1"/>
              <a:t>contenute</a:t>
            </a:r>
            <a:r>
              <a:rPr lang="en-US" altLang="it-IT" sz="2400" dirty="0"/>
              <a:t> in slides, PDF, </a:t>
            </a:r>
            <a:r>
              <a:rPr lang="en-US" altLang="it-IT" sz="2400" dirty="0" err="1"/>
              <a:t>documenti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testo</a:t>
            </a:r>
            <a:r>
              <a:rPr lang="en-US" altLang="it-IT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40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Se non hanno una descrizione (ALT), Ally lo segnala …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… e fornisce spiegazioni sul significato….. </a:t>
            </a: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3AF7715-D912-D74A-B324-16241F941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4463" y="3064669"/>
            <a:ext cx="8870950" cy="3754437"/>
            <a:chOff x="144463" y="3064669"/>
            <a:chExt cx="8870950" cy="3754437"/>
          </a:xfrm>
        </p:grpSpPr>
        <p:pic>
          <p:nvPicPr>
            <p:cNvPr id="25609" name="Immagine 7">
              <a:extLst>
                <a:ext uri="{FF2B5EF4-FFF2-40B4-BE49-F238E27FC236}">
                  <a16:creationId xmlns:a16="http://schemas.microsoft.com/office/drawing/2014/main" id="{72AB93A9-B2E2-4146-8CC8-FE80EDE4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3086512"/>
              <a:ext cx="3001105" cy="3489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Immagine 9">
              <a:extLst>
                <a:ext uri="{FF2B5EF4-FFF2-40B4-BE49-F238E27FC236}">
                  <a16:creationId xmlns:a16="http://schemas.microsoft.com/office/drawing/2014/main" id="{EAEE2561-037F-B14A-8D07-72DB516B6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1583" y="3064669"/>
              <a:ext cx="2664085" cy="348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Immagine 11">
              <a:extLst>
                <a:ext uri="{FF2B5EF4-FFF2-40B4-BE49-F238E27FC236}">
                  <a16:creationId xmlns:a16="http://schemas.microsoft.com/office/drawing/2014/main" id="{0F722AE4-58F8-1A46-BD18-F43386D8C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6672" y="3146259"/>
              <a:ext cx="2017708" cy="3672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2" name="Rettangolo 12">
              <a:extLst>
                <a:ext uri="{FF2B5EF4-FFF2-40B4-BE49-F238E27FC236}">
                  <a16:creationId xmlns:a16="http://schemas.microsoft.com/office/drawing/2014/main" id="{77F30E87-4681-F84B-8412-4D5C9C255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66" y="3086510"/>
              <a:ext cx="2678753" cy="3489157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25613" name="Rettangolo 13">
              <a:extLst>
                <a:ext uri="{FF2B5EF4-FFF2-40B4-BE49-F238E27FC236}">
                  <a16:creationId xmlns:a16="http://schemas.microsoft.com/office/drawing/2014/main" id="{C0372FC2-A2C8-EC40-95C5-CAEBB4FAB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6660" y="3074242"/>
              <a:ext cx="2678753" cy="3489157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25606" name="Rettangolo 15">
              <a:extLst>
                <a:ext uri="{FF2B5EF4-FFF2-40B4-BE49-F238E27FC236}">
                  <a16:creationId xmlns:a16="http://schemas.microsoft.com/office/drawing/2014/main" id="{ECE66769-4A32-A241-ABFA-BF163ABE5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63" y="5661025"/>
              <a:ext cx="1022350" cy="360363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25607" name="Connettore 2 17">
              <a:extLst>
                <a:ext uri="{FF2B5EF4-FFF2-40B4-BE49-F238E27FC236}">
                  <a16:creationId xmlns:a16="http://schemas.microsoft.com/office/drawing/2014/main" id="{EBD455C3-BE8F-364F-8BF4-AF43570AB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9913" y="4941888"/>
              <a:ext cx="347662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08" name="Connettore 2 20">
              <a:extLst>
                <a:ext uri="{FF2B5EF4-FFF2-40B4-BE49-F238E27FC236}">
                  <a16:creationId xmlns:a16="http://schemas.microsoft.com/office/drawing/2014/main" id="{8B690913-9039-B94E-A624-C735A0CE1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26150" y="4941888"/>
              <a:ext cx="346075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890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5F82227-39F2-4B46-BD4C-6E603DF6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DCA946DC-FFF3-B54F-8C53-790C1F3B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6E81DBA3-EB77-C84F-841C-5AEB76580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252413"/>
            <a:ext cx="30908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Aggiungere descrizioni alle immagini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A89C2C-57AF-B949-8EB3-102423CF0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566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 err="1"/>
              <a:t>Immagini</a:t>
            </a:r>
            <a:r>
              <a:rPr lang="en-US" altLang="it-IT" sz="2400" dirty="0"/>
              <a:t> (</a:t>
            </a:r>
            <a:r>
              <a:rPr lang="en-US" altLang="it-IT" sz="2400" dirty="0" err="1"/>
              <a:t>contenute</a:t>
            </a:r>
            <a:r>
              <a:rPr lang="en-US" altLang="it-IT" sz="2400" dirty="0"/>
              <a:t> in slides, PDF, </a:t>
            </a:r>
            <a:r>
              <a:rPr lang="en-US" altLang="it-IT" sz="2400" dirty="0" err="1"/>
              <a:t>documenti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testo</a:t>
            </a:r>
            <a:r>
              <a:rPr lang="en-US" altLang="it-IT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Infine spiega come aggiungere la descrizione: 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Recuperare il documento originale se possibile (scelta migliore)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Seguire le istruzioni in base al software utilizzato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lvl="1" indent="0" eaLnBrk="1" hangingPunct="1">
              <a:spcBef>
                <a:spcPct val="0"/>
              </a:spcBef>
              <a:buNone/>
              <a:defRPr/>
            </a:pPr>
            <a:endParaRPr lang="it-IT" sz="1400" b="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4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In alternativa, Ally cerca di generare un’alternativa più accessibile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pic>
        <p:nvPicPr>
          <p:cNvPr id="26629" name="Immagine 10">
            <a:extLst>
              <a:ext uri="{FF2B5EF4-FFF2-40B4-BE49-F238E27FC236}">
                <a16:creationId xmlns:a16="http://schemas.microsoft.com/office/drawing/2014/main" id="{387A1F69-E484-C84A-8040-EA65C21C9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68"/>
          <a:stretch>
            <a:fillRect/>
          </a:stretch>
        </p:blipFill>
        <p:spPr bwMode="auto">
          <a:xfrm>
            <a:off x="4675188" y="3068960"/>
            <a:ext cx="1839912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magine 13">
            <a:extLst>
              <a:ext uri="{FF2B5EF4-FFF2-40B4-BE49-F238E27FC236}">
                <a16:creationId xmlns:a16="http://schemas.microsoft.com/office/drawing/2014/main" id="{36EBC41F-37B0-5243-BB1C-AB9C4FE84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3068960"/>
            <a:ext cx="212090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Immagine 15">
            <a:extLst>
              <a:ext uri="{FF2B5EF4-FFF2-40B4-BE49-F238E27FC236}">
                <a16:creationId xmlns:a16="http://schemas.microsoft.com/office/drawing/2014/main" id="{CB3BF55F-046E-E344-B4BE-8977BB63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068960"/>
            <a:ext cx="2098675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Immagine 17">
            <a:extLst>
              <a:ext uri="{FF2B5EF4-FFF2-40B4-BE49-F238E27FC236}">
                <a16:creationId xmlns:a16="http://schemas.microsoft.com/office/drawing/2014/main" id="{2A9724BE-D74A-8047-AE63-32A6D33C6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3095947"/>
            <a:ext cx="1755775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ttangolo 18">
            <a:extLst>
              <a:ext uri="{FF2B5EF4-FFF2-40B4-BE49-F238E27FC236}">
                <a16:creationId xmlns:a16="http://schemas.microsoft.com/office/drawing/2014/main" id="{2393BF33-5DDE-5F4C-9FAF-7E55EA155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095947"/>
            <a:ext cx="2120900" cy="2806700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34" name="Rettangolo 19">
            <a:extLst>
              <a:ext uri="{FF2B5EF4-FFF2-40B4-BE49-F238E27FC236}">
                <a16:creationId xmlns:a16="http://schemas.microsoft.com/office/drawing/2014/main" id="{231BB82A-0771-F64C-84D4-B004485CE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63" y="3095947"/>
            <a:ext cx="2120900" cy="2806700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35" name="Rettangolo 20">
            <a:extLst>
              <a:ext uri="{FF2B5EF4-FFF2-40B4-BE49-F238E27FC236}">
                <a16:creationId xmlns:a16="http://schemas.microsoft.com/office/drawing/2014/main" id="{B4D6B0B3-2349-BF46-862D-10D2228E5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75" y="3083247"/>
            <a:ext cx="2120900" cy="2805113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36" name="Rettangolo 21">
            <a:extLst>
              <a:ext uri="{FF2B5EF4-FFF2-40B4-BE49-F238E27FC236}">
                <a16:creationId xmlns:a16="http://schemas.microsoft.com/office/drawing/2014/main" id="{FE7A9882-BB70-AF4A-9624-95DE0961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0" y="3095947"/>
            <a:ext cx="2120900" cy="2806700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cxnSp>
        <p:nvCxnSpPr>
          <p:cNvPr id="26637" name="Connettore 2 22">
            <a:extLst>
              <a:ext uri="{FF2B5EF4-FFF2-40B4-BE49-F238E27FC236}">
                <a16:creationId xmlns:a16="http://schemas.microsoft.com/office/drawing/2014/main" id="{A5A46560-B4FE-1A45-8316-73D0B115E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2187575" y="4581847"/>
            <a:ext cx="346075" cy="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8" name="Connettore 2 23">
            <a:extLst>
              <a:ext uri="{FF2B5EF4-FFF2-40B4-BE49-F238E27FC236}">
                <a16:creationId xmlns:a16="http://schemas.microsoft.com/office/drawing/2014/main" id="{9937C116-16FA-434E-9AB4-D8449E142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4478338" y="4581847"/>
            <a:ext cx="346075" cy="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9" name="Connettore 2 24">
            <a:extLst>
              <a:ext uri="{FF2B5EF4-FFF2-40B4-BE49-F238E27FC236}">
                <a16:creationId xmlns:a16="http://schemas.microsoft.com/office/drawing/2014/main" id="{A86D3998-1874-124A-A0F2-83EFCF10E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6727825" y="4581847"/>
            <a:ext cx="347663" cy="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08F124D-C20D-6D4E-9A56-9D320136F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64C6F442-968B-4A4B-8EAF-004F414F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8A64CF4E-6300-C544-92D8-AE814BC42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252413"/>
            <a:ext cx="30908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Aggiungere descrizioni alle immagini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A89C2C-57AF-B949-8EB3-102423CF0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347788"/>
            <a:ext cx="91440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Nei file di immagine (</a:t>
            </a:r>
            <a:r>
              <a:rPr lang="it-IT" sz="2000" b="0" dirty="0" err="1"/>
              <a:t>png</a:t>
            </a:r>
            <a:r>
              <a:rPr lang="it-IT" sz="2000" b="0" dirty="0"/>
              <a:t>, jpeg, </a:t>
            </a:r>
            <a:r>
              <a:rPr lang="it-IT" sz="2000" b="0" dirty="0" err="1"/>
              <a:t>gif</a:t>
            </a:r>
            <a:r>
              <a:rPr lang="it-IT" sz="2000" b="0" dirty="0"/>
              <a:t>…), consiglia come scrivere una descrizione (tranne Immagini decorative)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pic>
        <p:nvPicPr>
          <p:cNvPr id="27653" name="Immagine 9" descr="esempi di descrizioni alternative">
            <a:extLst>
              <a:ext uri="{FF2B5EF4-FFF2-40B4-BE49-F238E27FC236}">
                <a16:creationId xmlns:a16="http://schemas.microsoft.com/office/drawing/2014/main" id="{6BB10C66-15A5-4D4C-AD1C-2A60265F6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44099" r="5029"/>
          <a:stretch>
            <a:fillRect/>
          </a:stretch>
        </p:blipFill>
        <p:spPr bwMode="auto">
          <a:xfrm>
            <a:off x="6407150" y="2774950"/>
            <a:ext cx="27368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magine 12" descr="esempi di descrizioni alternative">
            <a:extLst>
              <a:ext uri="{FF2B5EF4-FFF2-40B4-BE49-F238E27FC236}">
                <a16:creationId xmlns:a16="http://schemas.microsoft.com/office/drawing/2014/main" id="{107D409F-5390-3742-9BD4-0DA755E8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9"/>
          <a:stretch>
            <a:fillRect/>
          </a:stretch>
        </p:blipFill>
        <p:spPr bwMode="auto">
          <a:xfrm>
            <a:off x="3240088" y="2295525"/>
            <a:ext cx="3005137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Immagine 16" descr="esempi di descrizioni alternative, vanno adattate al contesto">
            <a:extLst>
              <a:ext uri="{FF2B5EF4-FFF2-40B4-BE49-F238E27FC236}">
                <a16:creationId xmlns:a16="http://schemas.microsoft.com/office/drawing/2014/main" id="{2CEB2928-C8C5-2E4E-9632-E6BA212BD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50714" r="5527"/>
          <a:stretch>
            <a:fillRect/>
          </a:stretch>
        </p:blipFill>
        <p:spPr bwMode="auto">
          <a:xfrm>
            <a:off x="0" y="2886075"/>
            <a:ext cx="3240088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8806FD5-FE3E-3D4E-BC98-FCBD44314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5256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1558EA27-7C02-4B4F-B614-6FED6B23E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BA15A16E-35D6-A144-9559-2B4350732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252413"/>
            <a:ext cx="30908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Aggiungere descrizioni alle immagini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A89C2C-57AF-B949-8EB3-102423CF0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05" y="1390005"/>
            <a:ext cx="8961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it-IT" sz="2400" b="0" dirty="0"/>
              <a:t>Immagini decorative</a:t>
            </a:r>
            <a:endParaRPr lang="en-US" altLang="it-IT" sz="1800" b="0" dirty="0"/>
          </a:p>
        </p:txBody>
      </p:sp>
      <p:sp>
        <p:nvSpPr>
          <p:cNvPr id="28678" name="Rettangolo 1">
            <a:extLst>
              <a:ext uri="{FF2B5EF4-FFF2-40B4-BE49-F238E27FC236}">
                <a16:creationId xmlns:a16="http://schemas.microsoft.com/office/drawing/2014/main" id="{0FBCEC9D-1E46-474F-A502-D2C06AA18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349500"/>
            <a:ext cx="2808287" cy="39846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pSp>
        <p:nvGrpSpPr>
          <p:cNvPr id="2" name="Gruppo 1" descr="ally spiega come dire che un'immagine è decorativa">
            <a:extLst>
              <a:ext uri="{FF2B5EF4-FFF2-40B4-BE49-F238E27FC236}">
                <a16:creationId xmlns:a16="http://schemas.microsoft.com/office/drawing/2014/main" id="{FF56B3F2-3389-2940-B8B0-792F635D0E4D}"/>
              </a:ext>
            </a:extLst>
          </p:cNvPr>
          <p:cNvGrpSpPr/>
          <p:nvPr/>
        </p:nvGrpSpPr>
        <p:grpSpPr>
          <a:xfrm>
            <a:off x="179388" y="2224088"/>
            <a:ext cx="8885237" cy="4510087"/>
            <a:chOff x="179388" y="2224088"/>
            <a:chExt cx="8885237" cy="4510087"/>
          </a:xfrm>
        </p:grpSpPr>
        <p:pic>
          <p:nvPicPr>
            <p:cNvPr id="28677" name="Immagine 7">
              <a:extLst>
                <a:ext uri="{FF2B5EF4-FFF2-40B4-BE49-F238E27FC236}">
                  <a16:creationId xmlns:a16="http://schemas.microsoft.com/office/drawing/2014/main" id="{0C750B0E-1D5B-C543-8F32-C0EF671DB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04"/>
            <a:stretch>
              <a:fillRect/>
            </a:stretch>
          </p:blipFill>
          <p:spPr bwMode="auto">
            <a:xfrm>
              <a:off x="179388" y="2224088"/>
              <a:ext cx="3079750" cy="398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Immagine 7">
              <a:extLst>
                <a:ext uri="{FF2B5EF4-FFF2-40B4-BE49-F238E27FC236}">
                  <a16:creationId xmlns:a16="http://schemas.microsoft.com/office/drawing/2014/main" id="{A6F87E98-5EE2-3441-AA34-5EE9F669B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75" y="2224088"/>
              <a:ext cx="2312988" cy="451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Immagine 9">
              <a:extLst>
                <a:ext uri="{FF2B5EF4-FFF2-40B4-BE49-F238E27FC236}">
                  <a16:creationId xmlns:a16="http://schemas.microsoft.com/office/drawing/2014/main" id="{63AD416A-FE65-8E49-A901-F1FE36E7E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2420938"/>
              <a:ext cx="2692400" cy="3436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81" name="Rettangolo 10">
            <a:extLst>
              <a:ext uri="{FF2B5EF4-FFF2-40B4-BE49-F238E27FC236}">
                <a16:creationId xmlns:a16="http://schemas.microsoft.com/office/drawing/2014/main" id="{8FD28009-2DE5-5242-B615-4B312561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975350"/>
            <a:ext cx="1584325" cy="261938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cxnSp>
        <p:nvCxnSpPr>
          <p:cNvPr id="28682" name="Connettore 2 11">
            <a:extLst>
              <a:ext uri="{FF2B5EF4-FFF2-40B4-BE49-F238E27FC236}">
                <a16:creationId xmlns:a16="http://schemas.microsoft.com/office/drawing/2014/main" id="{DA613BA5-A90C-7646-85A2-C9F8E968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3222625" y="4478338"/>
            <a:ext cx="496888" cy="1476375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3" name="Connettore 2 11">
            <a:extLst>
              <a:ext uri="{FF2B5EF4-FFF2-40B4-BE49-F238E27FC236}">
                <a16:creationId xmlns:a16="http://schemas.microsoft.com/office/drawing/2014/main" id="{98EB3538-63FE-7141-A3B9-6927DBE12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 flipV="1">
            <a:off x="6034088" y="4724400"/>
            <a:ext cx="425450" cy="1260475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C81FEED-48AA-EB4D-AF06-38E12BF27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909D43A9-FB60-0E4A-A495-A40312DD8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E29D77BF-F466-4944-A166-A0CF53D94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252413"/>
            <a:ext cx="1727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Inserire intestazioni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pic>
        <p:nvPicPr>
          <p:cNvPr id="29700" name="Immagine 5">
            <a:extLst>
              <a:ext uri="{FF2B5EF4-FFF2-40B4-BE49-F238E27FC236}">
                <a16:creationId xmlns:a16="http://schemas.microsoft.com/office/drawing/2014/main" id="{77D15783-5A78-E049-BF19-8AB53EEDC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163"/>
            <a:ext cx="9144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ttangolo 6">
            <a:extLst>
              <a:ext uri="{FF2B5EF4-FFF2-40B4-BE49-F238E27FC236}">
                <a16:creationId xmlns:a16="http://schemas.microsoft.com/office/drawing/2014/main" id="{B297F338-7E67-8140-9170-D089BF1A6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133600"/>
            <a:ext cx="1944688" cy="790575"/>
          </a:xfrm>
          <a:prstGeom prst="rect">
            <a:avLst/>
          </a:prstGeom>
          <a:solidFill>
            <a:srgbClr val="FF0000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A9148C7A-6ACF-504E-854B-9BC81F12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954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E6208CE3-5AF0-034A-829E-BF8495C0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A14EDE0B-9DDC-FA4D-A13B-1D67CFDE6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252413"/>
            <a:ext cx="1727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Inserire intestazioni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99289F0-1828-644A-87B5-63402C71A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 err="1"/>
              <a:t>Intestazioni</a:t>
            </a:r>
            <a:r>
              <a:rPr lang="en-US" altLang="it-IT" sz="2400" dirty="0"/>
              <a:t> e </a:t>
            </a:r>
            <a:r>
              <a:rPr lang="en-US" altLang="it-IT" sz="2400" dirty="0" err="1"/>
              <a:t>sommari</a:t>
            </a:r>
            <a:endParaRPr lang="en-US" altLang="it-IT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Un documento di testo ben formato è un documento che tiene conto dei </a:t>
            </a:r>
            <a:r>
              <a:rPr lang="it-IT" sz="1800" dirty="0"/>
              <a:t>requisiti tipografici di leggibilità </a:t>
            </a:r>
            <a:r>
              <a:rPr lang="it-IT" sz="1800" b="0" dirty="0"/>
              <a:t>(font, dimensioni, interlinea, spaziatura tra paragrafi, uso corretto di grassetto, corsivo e sottolineato)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è inoltre strutturato per </a:t>
            </a:r>
            <a:r>
              <a:rPr lang="it-IT" sz="1800" dirty="0"/>
              <a:t>titoli e sottotitoli </a:t>
            </a:r>
            <a:r>
              <a:rPr lang="it-IT" sz="1800" b="0" dirty="0"/>
              <a:t>in modo gerarchico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il documento dovrebbe includere inoltre ausili di navigazione e organizzativi (ad es. </a:t>
            </a:r>
            <a:r>
              <a:rPr lang="it-IT" sz="1800" dirty="0"/>
              <a:t>sommari e indici</a:t>
            </a:r>
            <a:r>
              <a:rPr lang="it-IT" sz="1800" b="0" dirty="0"/>
              <a:t>) per dare all'utente un modo comodo per muoversi all'interno del documento, senza doverlo leggere in modo sequenziale per trovare le informazioni necessarie.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per ottenere questo è necessario utilizzare gli stili al posto dell'uso della formattazione attraverso gli strumenti della barra degli strumenti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una modalità per creare un PDF accessibile è quella di creare un documento accessibile (ad es in word) e convertirlo successivamente in un documento PDF.</a:t>
            </a:r>
            <a:r>
              <a:rPr lang="it-IT" sz="1800" dirty="0"/>
              <a:t> 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altLang="it-IT" sz="1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A9148C7A-6ACF-504E-854B-9BC81F12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954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E6208CE3-5AF0-034A-829E-BF8495C0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A14EDE0B-9DDC-FA4D-A13B-1D67CFDE6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252413"/>
            <a:ext cx="1727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Inserire intestazioni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pic>
        <p:nvPicPr>
          <p:cNvPr id="30724" name="Immagine 2">
            <a:extLst>
              <a:ext uri="{FF2B5EF4-FFF2-40B4-BE49-F238E27FC236}">
                <a16:creationId xmlns:a16="http://schemas.microsoft.com/office/drawing/2014/main" id="{E97012FC-DA5B-E44E-8CF3-7838B3BBD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3"/>
          <a:stretch>
            <a:fillRect/>
          </a:stretch>
        </p:blipFill>
        <p:spPr bwMode="auto">
          <a:xfrm>
            <a:off x="6378575" y="2657475"/>
            <a:ext cx="2465388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magine 4">
            <a:extLst>
              <a:ext uri="{FF2B5EF4-FFF2-40B4-BE49-F238E27FC236}">
                <a16:creationId xmlns:a16="http://schemas.microsoft.com/office/drawing/2014/main" id="{AECFADBC-5F56-D94E-ACFD-589B10FFE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0"/>
          <a:stretch>
            <a:fillRect/>
          </a:stretch>
        </p:blipFill>
        <p:spPr bwMode="auto">
          <a:xfrm>
            <a:off x="3059113" y="3141663"/>
            <a:ext cx="27971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magine 7">
            <a:extLst>
              <a:ext uri="{FF2B5EF4-FFF2-40B4-BE49-F238E27FC236}">
                <a16:creationId xmlns:a16="http://schemas.microsoft.com/office/drawing/2014/main" id="{30465511-9AA5-1045-9E4F-7C6083474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005138"/>
            <a:ext cx="21383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299289F0-1828-644A-87B5-63402C71A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/>
              <a:t>File senza </a:t>
            </a:r>
            <a:r>
              <a:rPr lang="en-US" altLang="it-IT" sz="2400" dirty="0" err="1"/>
              <a:t>intestazioni</a:t>
            </a:r>
            <a:r>
              <a:rPr lang="en-US" altLang="it-IT" sz="2400" dirty="0"/>
              <a:t> (</a:t>
            </a:r>
            <a:r>
              <a:rPr lang="en-US" altLang="it-IT" sz="2400" dirty="0" err="1"/>
              <a:t>titoli</a:t>
            </a:r>
            <a:r>
              <a:rPr lang="en-US" altLang="it-IT" sz="2400" dirty="0"/>
              <a:t>, </a:t>
            </a:r>
            <a:r>
              <a:rPr lang="en-US" altLang="it-IT" sz="2400" dirty="0" err="1"/>
              <a:t>sottotitoli</a:t>
            </a:r>
            <a:r>
              <a:rPr lang="en-US" altLang="it-IT" sz="2400" dirty="0"/>
              <a:t>, </a:t>
            </a:r>
            <a:r>
              <a:rPr lang="en-US" altLang="it-IT" sz="2400" dirty="0" err="1"/>
              <a:t>ecc</a:t>
            </a:r>
            <a:r>
              <a:rPr lang="en-US" altLang="it-IT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Se non c’è una struttura adeguata, Ally lo segnala …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… e fornisce spiegazioni….. </a:t>
            </a: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sp>
        <p:nvSpPr>
          <p:cNvPr id="30728" name="Rettangolo 8">
            <a:extLst>
              <a:ext uri="{FF2B5EF4-FFF2-40B4-BE49-F238E27FC236}">
                <a16:creationId xmlns:a16="http://schemas.microsoft.com/office/drawing/2014/main" id="{7759CA0A-9509-3E4A-B423-0298FE21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997200"/>
            <a:ext cx="2592387" cy="3024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0729" name="Rettangolo 9">
            <a:extLst>
              <a:ext uri="{FF2B5EF4-FFF2-40B4-BE49-F238E27FC236}">
                <a16:creationId xmlns:a16="http://schemas.microsoft.com/office/drawing/2014/main" id="{AE80829A-458E-554E-9959-D7F84781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5" y="2627313"/>
            <a:ext cx="2528888" cy="41529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cxnSp>
        <p:nvCxnSpPr>
          <p:cNvPr id="30730" name="Connettore 2 11">
            <a:extLst>
              <a:ext uri="{FF2B5EF4-FFF2-40B4-BE49-F238E27FC236}">
                <a16:creationId xmlns:a16="http://schemas.microsoft.com/office/drawing/2014/main" id="{7302B5EE-9660-BA47-9C6E-E3C89C82A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2555875" y="4365625"/>
            <a:ext cx="346075" cy="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1" name="Connettore 2 11">
            <a:extLst>
              <a:ext uri="{FF2B5EF4-FFF2-40B4-BE49-F238E27FC236}">
                <a16:creationId xmlns:a16="http://schemas.microsoft.com/office/drawing/2014/main" id="{A41D1E93-B990-C04C-B2BB-EB194E674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5784850" y="4351338"/>
            <a:ext cx="346075" cy="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36419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DE41CFAB-4B6F-BB4D-86EB-FA9635C0D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ED0628F0-CFCF-B940-A2A5-AF7BDCB2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72ADEF95-148F-E541-AFB3-85D9A1FEF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252413"/>
            <a:ext cx="1727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Inserire intestazioni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2099A5F-37D4-DA48-95D2-CC23EDAFA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 err="1"/>
              <a:t>Intestazioni</a:t>
            </a:r>
            <a:endParaRPr lang="en-US" altLang="it-IT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Consiglia come aggiungere le intestazioni… 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Recuperare il documento originale se possibile (scelta migliore)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Seguire le istruzioni in base al software utilizzato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6159F81-00CF-4E47-A7BF-2E9998498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838" y="3056781"/>
            <a:ext cx="8955087" cy="3684587"/>
            <a:chOff x="96838" y="2852738"/>
            <a:chExt cx="8955087" cy="3684587"/>
          </a:xfrm>
        </p:grpSpPr>
        <p:pic>
          <p:nvPicPr>
            <p:cNvPr id="32772" name="Immagine 3">
              <a:extLst>
                <a:ext uri="{FF2B5EF4-FFF2-40B4-BE49-F238E27FC236}">
                  <a16:creationId xmlns:a16="http://schemas.microsoft.com/office/drawing/2014/main" id="{150775A7-CFD4-0F41-A3D5-27492B237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" t="8710" b="42685"/>
            <a:stretch>
              <a:fillRect/>
            </a:stretch>
          </p:blipFill>
          <p:spPr bwMode="auto">
            <a:xfrm>
              <a:off x="3414713" y="3008313"/>
              <a:ext cx="2352675" cy="333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Immagine 8">
              <a:extLst>
                <a:ext uri="{FF2B5EF4-FFF2-40B4-BE49-F238E27FC236}">
                  <a16:creationId xmlns:a16="http://schemas.microsoft.com/office/drawing/2014/main" id="{F5864B7E-647F-984D-B396-0485E0B60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69"/>
            <a:stretch>
              <a:fillRect/>
            </a:stretch>
          </p:blipFill>
          <p:spPr bwMode="auto">
            <a:xfrm>
              <a:off x="6486525" y="3111500"/>
              <a:ext cx="2397125" cy="287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Immagine 11">
              <a:extLst>
                <a:ext uri="{FF2B5EF4-FFF2-40B4-BE49-F238E27FC236}">
                  <a16:creationId xmlns:a16="http://schemas.microsoft.com/office/drawing/2014/main" id="{45165E07-E542-BB42-B147-0DFEEB4BF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47" b="16992"/>
            <a:stretch>
              <a:fillRect/>
            </a:stretch>
          </p:blipFill>
          <p:spPr bwMode="auto">
            <a:xfrm>
              <a:off x="96838" y="3173413"/>
              <a:ext cx="2724150" cy="2665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6" name="Rettangolo 8">
              <a:extLst>
                <a:ext uri="{FF2B5EF4-FFF2-40B4-BE49-F238E27FC236}">
                  <a16:creationId xmlns:a16="http://schemas.microsoft.com/office/drawing/2014/main" id="{74201585-C749-5F48-867D-7C781EE27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8" y="3008313"/>
              <a:ext cx="2732087" cy="302418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32777" name="Connettore 2 11">
              <a:extLst>
                <a:ext uri="{FF2B5EF4-FFF2-40B4-BE49-F238E27FC236}">
                  <a16:creationId xmlns:a16="http://schemas.microsoft.com/office/drawing/2014/main" id="{266C5602-FECF-B54C-8725-71A11B8D4E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28925" y="4578350"/>
              <a:ext cx="365125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78" name="Rettangolo 11">
              <a:extLst>
                <a:ext uri="{FF2B5EF4-FFF2-40B4-BE49-F238E27FC236}">
                  <a16:creationId xmlns:a16="http://schemas.microsoft.com/office/drawing/2014/main" id="{087B0F4F-E871-6A43-95D9-DFA3AB1D3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6750" y="2852738"/>
              <a:ext cx="2733675" cy="368458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32779" name="Rettangolo 12">
              <a:extLst>
                <a:ext uri="{FF2B5EF4-FFF2-40B4-BE49-F238E27FC236}">
                  <a16:creationId xmlns:a16="http://schemas.microsoft.com/office/drawing/2014/main" id="{202215CD-94BC-094E-9D57-29676DF25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038475"/>
              <a:ext cx="2733675" cy="302418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32780" name="Connettore 2 11">
              <a:extLst>
                <a:ext uri="{FF2B5EF4-FFF2-40B4-BE49-F238E27FC236}">
                  <a16:creationId xmlns:a16="http://schemas.microsoft.com/office/drawing/2014/main" id="{80550EB1-E5DD-FC4C-880D-AB7BE1B72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53125" y="4581525"/>
              <a:ext cx="365125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DE41CFAB-4B6F-BB4D-86EB-FA9635C0D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ED0628F0-CFCF-B940-A2A5-AF7BDCB2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72ADEF95-148F-E541-AFB3-85D9A1FEF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252413"/>
            <a:ext cx="1727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Inserire intestazioni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2099A5F-37D4-DA48-95D2-CC23EDAFA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6" y="2060848"/>
            <a:ext cx="896143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 err="1"/>
              <a:t>Titoli</a:t>
            </a:r>
            <a:r>
              <a:rPr lang="en-US" altLang="it-IT" sz="2400" dirty="0"/>
              <a:t> e </a:t>
            </a:r>
            <a:r>
              <a:rPr lang="en-US" altLang="it-IT" sz="2400" dirty="0" err="1"/>
              <a:t>intestazioni</a:t>
            </a:r>
            <a:r>
              <a:rPr lang="en-US" altLang="it-IT" sz="2400" dirty="0"/>
              <a:t> in Word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dal menu Progettazione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Dal menu Home -&gt; Stili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Liste: stili elenco</a:t>
            </a:r>
            <a:endParaRPr lang="it-IT" sz="1400" b="0" dirty="0"/>
          </a:p>
        </p:txBody>
      </p:sp>
      <p:pic>
        <p:nvPicPr>
          <p:cNvPr id="4" name="Immagine 3" descr="menu di word: progettazione e stili&#10;">
            <a:extLst>
              <a:ext uri="{FF2B5EF4-FFF2-40B4-BE49-F238E27FC236}">
                <a16:creationId xmlns:a16="http://schemas.microsoft.com/office/drawing/2014/main" id="{5288D5AD-8D3C-484B-A432-652CC7817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62" y="1320800"/>
            <a:ext cx="4570238" cy="3621851"/>
          </a:xfrm>
          <a:prstGeom prst="rect">
            <a:avLst/>
          </a:prstGeom>
        </p:spPr>
      </p:pic>
      <p:pic>
        <p:nvPicPr>
          <p:cNvPr id="6" name="Immagine 5" descr="usare quando servono punti elenco">
            <a:extLst>
              <a:ext uri="{FF2B5EF4-FFF2-40B4-BE49-F238E27FC236}">
                <a16:creationId xmlns:a16="http://schemas.microsoft.com/office/drawing/2014/main" id="{7FE10731-E196-2B49-AD7D-39C1779EB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6951"/>
            <a:ext cx="6012160" cy="18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49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789933AF-B02B-6944-B903-63EB5EDBE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304ADF49-C4FD-3742-8096-5071F851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7FB917C2-25CF-1147-9A40-B16D5D49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252413"/>
            <a:ext cx="1727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Inserire intestazioni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2099A5F-37D4-DA48-95D2-CC23EDAFA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 err="1"/>
              <a:t>Intestazioni</a:t>
            </a:r>
            <a:r>
              <a:rPr lang="en-US" altLang="it-IT" sz="2400" dirty="0"/>
              <a:t>/</a:t>
            </a:r>
            <a:r>
              <a:rPr lang="en-US" altLang="it-IT" sz="2400" dirty="0" err="1"/>
              <a:t>titoli</a:t>
            </a:r>
            <a:endParaRPr lang="en-US" altLang="it-IT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1800" b="0" dirty="0"/>
              <a:t>Spiega come creare buone intestazioni </a:t>
            </a:r>
          </a:p>
        </p:txBody>
      </p:sp>
      <p:grpSp>
        <p:nvGrpSpPr>
          <p:cNvPr id="2" name="Gruppo 1" descr="le buone intestazioni devono essere contrassegnate come tali, avere una gerarchia, non avere troppi livelli">
            <a:extLst>
              <a:ext uri="{FF2B5EF4-FFF2-40B4-BE49-F238E27FC236}">
                <a16:creationId xmlns:a16="http://schemas.microsoft.com/office/drawing/2014/main" id="{13D04E0C-9E26-EA41-B76A-2DD112C99025}"/>
              </a:ext>
            </a:extLst>
          </p:cNvPr>
          <p:cNvGrpSpPr/>
          <p:nvPr/>
        </p:nvGrpSpPr>
        <p:grpSpPr>
          <a:xfrm>
            <a:off x="80963" y="2778125"/>
            <a:ext cx="8667750" cy="3883025"/>
            <a:chOff x="80963" y="2778125"/>
            <a:chExt cx="8667750" cy="3883025"/>
          </a:xfrm>
        </p:grpSpPr>
        <p:pic>
          <p:nvPicPr>
            <p:cNvPr id="34821" name="Immagine 2">
              <a:extLst>
                <a:ext uri="{FF2B5EF4-FFF2-40B4-BE49-F238E27FC236}">
                  <a16:creationId xmlns:a16="http://schemas.microsoft.com/office/drawing/2014/main" id="{7E034907-F4B7-FA4E-98EA-95191ABF9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3" t="17290" r="8679"/>
            <a:stretch>
              <a:fillRect/>
            </a:stretch>
          </p:blipFill>
          <p:spPr bwMode="auto">
            <a:xfrm>
              <a:off x="6142038" y="2781300"/>
              <a:ext cx="2606675" cy="370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2" name="Immagine 5">
              <a:extLst>
                <a:ext uri="{FF2B5EF4-FFF2-40B4-BE49-F238E27FC236}">
                  <a16:creationId xmlns:a16="http://schemas.microsoft.com/office/drawing/2014/main" id="{29747A2A-D996-AD4B-8CD8-944339577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48"/>
            <a:stretch>
              <a:fillRect/>
            </a:stretch>
          </p:blipFill>
          <p:spPr bwMode="auto">
            <a:xfrm>
              <a:off x="3059113" y="2797175"/>
              <a:ext cx="2689225" cy="386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3" name="Immagine 7">
              <a:extLst>
                <a:ext uri="{FF2B5EF4-FFF2-40B4-BE49-F238E27FC236}">
                  <a16:creationId xmlns:a16="http://schemas.microsoft.com/office/drawing/2014/main" id="{E50B9486-5A91-D44E-89BB-61CA4039D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06" r="10802"/>
            <a:stretch>
              <a:fillRect/>
            </a:stretch>
          </p:blipFill>
          <p:spPr bwMode="auto">
            <a:xfrm>
              <a:off x="80963" y="2781300"/>
              <a:ext cx="2546350" cy="360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4" name="Rettangolo 8">
              <a:extLst>
                <a:ext uri="{FF2B5EF4-FFF2-40B4-BE49-F238E27FC236}">
                  <a16:creationId xmlns:a16="http://schemas.microsoft.com/office/drawing/2014/main" id="{16C2BEC1-FEFE-0E49-BFF4-453B651D7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88" y="2778125"/>
              <a:ext cx="2592387" cy="360838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34825" name="Rettangolo 9">
              <a:extLst>
                <a:ext uri="{FF2B5EF4-FFF2-40B4-BE49-F238E27FC236}">
                  <a16:creationId xmlns:a16="http://schemas.microsoft.com/office/drawing/2014/main" id="{C3E7078B-CAEC-A247-81DD-2C11C593C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325" y="2778125"/>
              <a:ext cx="2592388" cy="388302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34826" name="Rettangolo 11">
              <a:extLst>
                <a:ext uri="{FF2B5EF4-FFF2-40B4-BE49-F238E27FC236}">
                  <a16:creationId xmlns:a16="http://schemas.microsoft.com/office/drawing/2014/main" id="{48EA7187-AC39-C34B-97AA-7F7338B37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325" y="2778125"/>
              <a:ext cx="2592388" cy="360838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34827" name="Connettore 2 11">
              <a:extLst>
                <a:ext uri="{FF2B5EF4-FFF2-40B4-BE49-F238E27FC236}">
                  <a16:creationId xmlns:a16="http://schemas.microsoft.com/office/drawing/2014/main" id="{E8065FC0-0C75-8B4D-941B-E43E6036F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67013" y="4581525"/>
              <a:ext cx="365125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28" name="Connettore 2 11">
              <a:extLst>
                <a:ext uri="{FF2B5EF4-FFF2-40B4-BE49-F238E27FC236}">
                  <a16:creationId xmlns:a16="http://schemas.microsoft.com/office/drawing/2014/main" id="{FF713522-A486-DC4A-897A-327678B378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91200" y="4583113"/>
              <a:ext cx="365125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16E860A-42E0-DB41-AD3A-EB63C4F1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55113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A23F1DB-554B-1946-BFD0-C9A91C2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B5710B9F-69F3-764B-8966-A016C91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50765"/>
            <a:ext cx="8961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E74C1844-6437-3743-9A26-7C379AE3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768" y="252413"/>
            <a:ext cx="21676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Intro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Accessibilità e inclusione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92DBD9F-7A74-BA44-8286-9D5A5040C748}"/>
              </a:ext>
            </a:extLst>
          </p:cNvPr>
          <p:cNvSpPr/>
          <p:nvPr/>
        </p:nvSpPr>
        <p:spPr>
          <a:xfrm>
            <a:off x="181660" y="1876278"/>
            <a:ext cx="86932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Le classi universitarie risultano sempre più composte da 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b="0" dirty="0"/>
              <a:t>persone provenienti da Paesi diversi, </a:t>
            </a:r>
          </a:p>
          <a:p>
            <a:pPr marL="285750" indent="-285750">
              <a:buFontTx/>
              <a:buChar char="-"/>
            </a:pPr>
            <a:r>
              <a:rPr lang="it-IT" sz="2400" b="0" dirty="0"/>
              <a:t>con modelli culturali non sovrapponibili, </a:t>
            </a:r>
          </a:p>
          <a:p>
            <a:pPr marL="285750" indent="-285750">
              <a:buFontTx/>
              <a:buChar char="-"/>
            </a:pPr>
            <a:r>
              <a:rPr lang="it-IT" sz="2400" b="0" dirty="0"/>
              <a:t>con disabilità (anche temporanee), difficoltà di apprendimento, problemi di salute, relazionali, ecc. </a:t>
            </a:r>
          </a:p>
          <a:p>
            <a:pPr marL="285750" indent="-285750">
              <a:buFontTx/>
              <a:buChar char="-"/>
            </a:pPr>
            <a:r>
              <a:rPr lang="it-IT" sz="2400" b="0" dirty="0"/>
              <a:t>persone che hanno una o più di queste caratteristiche</a:t>
            </a:r>
          </a:p>
          <a:p>
            <a:endParaRPr lang="it-IT" sz="2400" dirty="0"/>
          </a:p>
          <a:p>
            <a:r>
              <a:rPr lang="it-IT" sz="2400" dirty="0"/>
              <a:t>Tutto ciò può avere effetti nell’apprendimento </a:t>
            </a:r>
          </a:p>
          <a:p>
            <a:r>
              <a:rPr lang="it-IT" sz="2400" dirty="0"/>
              <a:t>(anche online) e nell’adattamento alla vita universitaria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8B02EDC-E038-F544-90E8-7ADBBEB7B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545D3A65-3445-1B48-B05D-BD0488E4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9D01077E-39B3-BB4E-9F80-0156866FF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PDF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pic>
        <p:nvPicPr>
          <p:cNvPr id="36868" name="Immagine 5">
            <a:extLst>
              <a:ext uri="{FF2B5EF4-FFF2-40B4-BE49-F238E27FC236}">
                <a16:creationId xmlns:a16="http://schemas.microsoft.com/office/drawing/2014/main" id="{D5DF8A93-1145-D741-8708-6A2A3CF85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163"/>
            <a:ext cx="9144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ttangolo 6">
            <a:extLst>
              <a:ext uri="{FF2B5EF4-FFF2-40B4-BE49-F238E27FC236}">
                <a16:creationId xmlns:a16="http://schemas.microsoft.com/office/drawing/2014/main" id="{97C42C1A-8663-3646-B7B5-A2140BE0A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133600"/>
            <a:ext cx="1943100" cy="790575"/>
          </a:xfrm>
          <a:prstGeom prst="rect">
            <a:avLst/>
          </a:prstGeom>
          <a:solidFill>
            <a:srgbClr val="FF0000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15A01A79-E846-394C-A5EA-435BDF44F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04D04777-99F1-694B-AC45-0746C65C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0CF014D1-88F1-734D-8D59-DAB6D368D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PDF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F636289-0135-154A-8432-56303DECC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44671"/>
            <a:ext cx="8961437" cy="57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87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it-IT" sz="2400" dirty="0"/>
              <a:t>PDF</a:t>
            </a:r>
          </a:p>
          <a:p>
            <a:pPr>
              <a:buNone/>
            </a:pPr>
            <a:endParaRPr lang="it-IT" sz="2400" b="0" dirty="0"/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b="0" dirty="0"/>
              <a:t>Adobe </a:t>
            </a:r>
            <a:r>
              <a:rPr lang="it-IT" sz="2000" b="0" dirty="0" err="1"/>
              <a:t>Portable</a:t>
            </a:r>
            <a:r>
              <a:rPr lang="it-IT" sz="2000" b="0" dirty="0"/>
              <a:t> </a:t>
            </a:r>
            <a:r>
              <a:rPr lang="it-IT" sz="2000" b="0" dirty="0" err="1"/>
              <a:t>Document</a:t>
            </a:r>
            <a:r>
              <a:rPr lang="it-IT" sz="2000" b="0" dirty="0"/>
              <a:t> Format (PDF) è uno standard per la distribuzione di documentazione in formato elettronico</a:t>
            </a:r>
          </a:p>
          <a:p>
            <a:pPr>
              <a:buNone/>
            </a:pPr>
            <a:endParaRPr lang="it-IT" sz="2000" b="0" dirty="0"/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b="0" dirty="0"/>
              <a:t>preserva il </a:t>
            </a:r>
            <a:r>
              <a:rPr lang="it-IT" sz="2000" b="0" i="1" dirty="0"/>
              <a:t>look and </a:t>
            </a:r>
            <a:r>
              <a:rPr lang="it-IT" sz="2000" b="0" i="1" dirty="0" err="1"/>
              <a:t>feel</a:t>
            </a:r>
            <a:r>
              <a:rPr lang="it-IT" sz="2000" b="0" i="1" dirty="0"/>
              <a:t> </a:t>
            </a:r>
            <a:r>
              <a:rPr lang="it-IT" sz="2000" b="0" dirty="0"/>
              <a:t>di ogni documento sorgente (font, formattazione, colori e grafica) indipendentemente dall'applicazione e dalla piattaforma utilizzati per la produzione</a:t>
            </a:r>
          </a:p>
          <a:p>
            <a:pPr marL="342900" indent="-342900">
              <a:buFont typeface="Wingdings" pitchFamily="2" charset="2"/>
              <a:buChar char="§"/>
            </a:pPr>
            <a:endParaRPr lang="it-IT" sz="2000" b="0" dirty="0"/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b="0" dirty="0"/>
              <a:t>i file Adobe PDF possono essere aperti su un’ampia varietà di software</a:t>
            </a:r>
          </a:p>
          <a:p>
            <a:pPr>
              <a:buNone/>
            </a:pPr>
            <a:endParaRPr lang="it-IT" sz="2000" b="0" dirty="0"/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b="0" dirty="0"/>
              <a:t>molto usato per la distribuzione di documenti al pubblico o a gruppi all'interno della propria organizzazione. </a:t>
            </a:r>
          </a:p>
          <a:p>
            <a:pPr>
              <a:buNone/>
            </a:pPr>
            <a:endParaRPr lang="it-IT" sz="2000" b="0" dirty="0"/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b="0" dirty="0"/>
              <a:t>supporta </a:t>
            </a:r>
            <a:r>
              <a:rPr lang="it-IT" sz="2000" b="0" dirty="0" err="1"/>
              <a:t>form</a:t>
            </a:r>
            <a:r>
              <a:rPr lang="it-IT" sz="2000" b="0" dirty="0"/>
              <a:t>, firme digitali e password di sicurezza. 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BD4C134A-9CAB-904B-BFE5-497722DC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904D23B4-C245-934B-B340-15DABFD7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695677B2-C7B4-E546-A81B-D7634B095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PDF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F636289-0135-154A-8432-56303DECC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2816"/>
            <a:ext cx="5560839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87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/>
              <a:t>PDF con tag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sz="2400" dirty="0"/>
              <a:t>TAG: metadati che descrivono la struttura del documento e l'ordine dei vari elementi del documento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dirty="0"/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it-IT" altLang="it-IT" sz="2000" b="0" dirty="0"/>
              <a:t>Leggibile da uno </a:t>
            </a:r>
            <a:r>
              <a:rPr lang="it-IT" altLang="it-IT" sz="2000" b="0" dirty="0" err="1"/>
              <a:t>screenreader</a:t>
            </a:r>
            <a:endParaRPr lang="it-IT" altLang="it-IT" sz="2000" b="0" dirty="0"/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it-IT" altLang="it-IT" sz="2000" b="0" dirty="0"/>
              <a:t>Ha una struttura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it-IT" altLang="it-IT" sz="2000" b="0" dirty="0"/>
              <a:t>Definisce un ordine di lettura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it-IT" altLang="it-IT" sz="2000" b="0" dirty="0"/>
              <a:t>È più facile da navigare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it-IT" altLang="it-IT" sz="2000" b="0" dirty="0"/>
              <a:t>Si adatta allo schermo con più facilità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endParaRPr lang="it-IT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pic>
        <p:nvPicPr>
          <p:cNvPr id="39941" name="Immagine 12">
            <a:extLst>
              <a:ext uri="{FF2B5EF4-FFF2-40B4-BE49-F238E27FC236}">
                <a16:creationId xmlns:a16="http://schemas.microsoft.com/office/drawing/2014/main" id="{38C5372B-35B1-D048-AAF7-30C61BED8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2"/>
          <a:stretch>
            <a:fillRect/>
          </a:stretch>
        </p:blipFill>
        <p:spPr bwMode="auto">
          <a:xfrm>
            <a:off x="5759450" y="1322388"/>
            <a:ext cx="338455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15A01A79-E846-394C-A5EA-435BDF44F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04D04777-99F1-694B-AC45-0746C65C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0CF014D1-88F1-734D-8D59-DAB6D368D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PDF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AC22FCF-7CE7-B046-B54B-2C2509E73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3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1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15A01A79-E846-394C-A5EA-435BDF44F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04D04777-99F1-694B-AC45-0746C65C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0CF014D1-88F1-734D-8D59-DAB6D368D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PDF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pic>
        <p:nvPicPr>
          <p:cNvPr id="4" name="Immagine 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BF5A4403-23A7-E74D-B17D-06E429E8E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791"/>
            <a:ext cx="7721045" cy="5616363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25E0A57-53C7-B649-9BDE-E6A20D9C30F6}"/>
              </a:ext>
            </a:extLst>
          </p:cNvPr>
          <p:cNvCxnSpPr>
            <a:cxnSpLocks/>
          </p:cNvCxnSpPr>
          <p:nvPr/>
        </p:nvCxnSpPr>
        <p:spPr bwMode="auto">
          <a:xfrm>
            <a:off x="899592" y="1628800"/>
            <a:ext cx="4752528" cy="43924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88758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5249FA71-4483-3544-B878-B69ECA10B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8252" cy="81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49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15A01A79-E846-394C-A5EA-435BDF44F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04D04777-99F1-694B-AC45-0746C65C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0CF014D1-88F1-734D-8D59-DAB6D368D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PDF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F636289-0135-154A-8432-56303DECC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87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/>
              <a:t>PDF con tag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it-IT" altLang="it-IT" sz="1800" b="0" dirty="0"/>
              <a:t>Quando esportiamo un file in PDF, dobbiamo controllare che vengano esportati i </a:t>
            </a:r>
            <a:r>
              <a:rPr lang="it-IT" altLang="it-IT" sz="1800" b="0" dirty="0" err="1"/>
              <a:t>tag</a:t>
            </a:r>
            <a:r>
              <a:rPr lang="it-IT" altLang="it-IT" sz="1800" b="0" dirty="0"/>
              <a:t>, in modo che il file sia più facile da navigare. </a:t>
            </a:r>
            <a:endParaRPr lang="it-IT" altLang="it-IT" sz="14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C466D27-3DFD-F949-B51A-F32E941A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100" y="2492375"/>
            <a:ext cx="9032875" cy="3887788"/>
            <a:chOff x="38100" y="2492375"/>
            <a:chExt cx="9032875" cy="3887788"/>
          </a:xfrm>
        </p:grpSpPr>
        <p:pic>
          <p:nvPicPr>
            <p:cNvPr id="37893" name="Immagine 3">
              <a:extLst>
                <a:ext uri="{FF2B5EF4-FFF2-40B4-BE49-F238E27FC236}">
                  <a16:creationId xmlns:a16="http://schemas.microsoft.com/office/drawing/2014/main" id="{B46F22AE-625C-C746-84D0-087021069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5" b="28622"/>
            <a:stretch>
              <a:fillRect/>
            </a:stretch>
          </p:blipFill>
          <p:spPr bwMode="auto">
            <a:xfrm>
              <a:off x="6181725" y="2603500"/>
              <a:ext cx="2833688" cy="360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4" name="Immagine 5">
              <a:extLst>
                <a:ext uri="{FF2B5EF4-FFF2-40B4-BE49-F238E27FC236}">
                  <a16:creationId xmlns:a16="http://schemas.microsoft.com/office/drawing/2014/main" id="{3694CC9C-69B8-D045-93E9-96985A8F3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950" y="2603500"/>
              <a:ext cx="2535238" cy="377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Immagine 10">
              <a:extLst>
                <a:ext uri="{FF2B5EF4-FFF2-40B4-BE49-F238E27FC236}">
                  <a16:creationId xmlns:a16="http://schemas.microsoft.com/office/drawing/2014/main" id="{0AD8CF03-997C-F247-8695-1EA867A3A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9" r="10568"/>
            <a:stretch>
              <a:fillRect/>
            </a:stretch>
          </p:blipFill>
          <p:spPr bwMode="auto">
            <a:xfrm>
              <a:off x="38100" y="2492375"/>
              <a:ext cx="2733675" cy="341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6" name="Rettangolo 9">
              <a:extLst>
                <a:ext uri="{FF2B5EF4-FFF2-40B4-BE49-F238E27FC236}">
                  <a16:creationId xmlns:a16="http://schemas.microsoft.com/office/drawing/2014/main" id="{1E7BD7E6-19D2-144A-AC0B-595A9D93A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" y="2603500"/>
              <a:ext cx="2733675" cy="360838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37897" name="Connettore 2 11">
              <a:extLst>
                <a:ext uri="{FF2B5EF4-FFF2-40B4-BE49-F238E27FC236}">
                  <a16:creationId xmlns:a16="http://schemas.microsoft.com/office/drawing/2014/main" id="{89FF4FED-16CC-C645-AEFE-7617478D99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19400" y="4406900"/>
              <a:ext cx="384175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898" name="Rettangolo 12">
              <a:extLst>
                <a:ext uri="{FF2B5EF4-FFF2-40B4-BE49-F238E27FC236}">
                  <a16:creationId xmlns:a16="http://schemas.microsoft.com/office/drawing/2014/main" id="{EACBBE9B-5A11-5749-9A33-957DDE70B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6750" y="2601913"/>
              <a:ext cx="2733675" cy="360838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37899" name="Rettangolo 13">
              <a:extLst>
                <a:ext uri="{FF2B5EF4-FFF2-40B4-BE49-F238E27FC236}">
                  <a16:creationId xmlns:a16="http://schemas.microsoft.com/office/drawing/2014/main" id="{D739A9CD-CCE8-6B42-A9D4-9CD60C1E0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2601913"/>
              <a:ext cx="2732087" cy="360838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37900" name="Connettore 2 11">
              <a:extLst>
                <a:ext uri="{FF2B5EF4-FFF2-40B4-BE49-F238E27FC236}">
                  <a16:creationId xmlns:a16="http://schemas.microsoft.com/office/drawing/2014/main" id="{82F677CB-94D4-9F40-B316-493E661F6E3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32488" y="4392613"/>
              <a:ext cx="384175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992843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DA79FE2-1395-A544-9EE3-B36C49010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0375360F-7389-FD49-BEB3-2DEB59863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348A6A22-25A4-1247-9C34-4C6252882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PDF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pic>
        <p:nvPicPr>
          <p:cNvPr id="41988" name="Immagine 5">
            <a:extLst>
              <a:ext uri="{FF2B5EF4-FFF2-40B4-BE49-F238E27FC236}">
                <a16:creationId xmlns:a16="http://schemas.microsoft.com/office/drawing/2014/main" id="{820532A2-CAF3-2B4D-978F-A20F3CC34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163"/>
            <a:ext cx="9144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ttangolo 6">
            <a:extLst>
              <a:ext uri="{FF2B5EF4-FFF2-40B4-BE49-F238E27FC236}">
                <a16:creationId xmlns:a16="http://schemas.microsoft.com/office/drawing/2014/main" id="{DF4E178C-E230-ED46-8E2B-1830E83D1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0725" y="2133600"/>
            <a:ext cx="1893888" cy="790575"/>
          </a:xfrm>
          <a:prstGeom prst="rect">
            <a:avLst/>
          </a:prstGeom>
          <a:solidFill>
            <a:srgbClr val="FF0000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B84585B9-0E3F-3A40-9E66-6BFC61BD6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0838C69B-C856-FC4C-9D51-A28B1FB5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C8AC5765-1084-FB4B-80DB-502C7E199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PDF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E3B40E-4B44-E942-8E24-150596904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/>
              <a:t>PDF </a:t>
            </a:r>
            <a:r>
              <a:rPr lang="en-US" altLang="it-IT" sz="2400" dirty="0" err="1"/>
              <a:t>scansionato</a:t>
            </a:r>
            <a:endParaRPr lang="en-US" altLang="it-IT" sz="240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altLang="it-IT" sz="2000" b="0" dirty="0"/>
              <a:t>Impedisce la ricerca nel «testo»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altLang="it-IT" sz="2000" b="0" dirty="0"/>
              <a:t>Non è possibile selezionare/copiare/incollare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altLang="it-IT" sz="2000" b="0" dirty="0"/>
              <a:t>Illeggibile da </a:t>
            </a:r>
            <a:r>
              <a:rPr lang="it-IT" altLang="it-IT" sz="2000" b="0" dirty="0" err="1"/>
              <a:t>screenreader</a:t>
            </a:r>
            <a:endParaRPr lang="it-IT" altLang="it-IT" sz="20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altLang="it-IT" sz="2000" b="0" dirty="0"/>
              <a:t>Se la qualità è bassa, difficile da leggere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E59F2CA-79EB-8546-963F-8326DC87D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98775" y="3130998"/>
            <a:ext cx="6062662" cy="3725862"/>
            <a:chOff x="2268538" y="2871788"/>
            <a:chExt cx="6062662" cy="3725862"/>
          </a:xfrm>
        </p:grpSpPr>
        <p:pic>
          <p:nvPicPr>
            <p:cNvPr id="43013" name="Immagine 4">
              <a:extLst>
                <a:ext uri="{FF2B5EF4-FFF2-40B4-BE49-F238E27FC236}">
                  <a16:creationId xmlns:a16="http://schemas.microsoft.com/office/drawing/2014/main" id="{9744D1C5-2404-7341-BA00-9247F38FD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9700" y="2871788"/>
              <a:ext cx="3111500" cy="3725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4" name="Immagine 7">
              <a:extLst>
                <a:ext uri="{FF2B5EF4-FFF2-40B4-BE49-F238E27FC236}">
                  <a16:creationId xmlns:a16="http://schemas.microsoft.com/office/drawing/2014/main" id="{B759A7D0-F177-1549-B4DC-DD55992AE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38" y="2892425"/>
              <a:ext cx="2476500" cy="370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3016" name="Connettore 2 11">
              <a:extLst>
                <a:ext uri="{FF2B5EF4-FFF2-40B4-BE49-F238E27FC236}">
                  <a16:creationId xmlns:a16="http://schemas.microsoft.com/office/drawing/2014/main" id="{FD96F7AC-1084-7A41-AFC6-04102501CC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87900" y="4868863"/>
              <a:ext cx="384175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3015" name="Rettangolo 8">
            <a:extLst>
              <a:ext uri="{FF2B5EF4-FFF2-40B4-BE49-F238E27FC236}">
                <a16:creationId xmlns:a16="http://schemas.microsoft.com/office/drawing/2014/main" id="{25E6C62B-3F8E-A240-8A31-C7DABDA28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109" y="3068960"/>
            <a:ext cx="3128962" cy="37258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ersona, interni, tenendo, elettronico&#10;&#10;&#10;&#10;Descrizione generata automaticamente">
            <a:extLst>
              <a:ext uri="{FF2B5EF4-FFF2-40B4-BE49-F238E27FC236}">
                <a16:creationId xmlns:a16="http://schemas.microsoft.com/office/drawing/2014/main" id="{7E8B61C0-4AE2-954E-B946-35E2594C5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680"/>
            <a:ext cx="9144000" cy="6057320"/>
          </a:xfrm>
          <a:prstGeom prst="rect">
            <a:avLst/>
          </a:prstGeom>
        </p:spPr>
      </p:pic>
      <p:sp>
        <p:nvSpPr>
          <p:cNvPr id="136194" name="Rectangle 2">
            <a:extLst>
              <a:ext uri="{FF2B5EF4-FFF2-40B4-BE49-F238E27FC236}">
                <a16:creationId xmlns:a16="http://schemas.microsoft.com/office/drawing/2014/main" id="{B84585B9-0E3F-3A40-9E66-6BFC61BD6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0838C69B-C856-FC4C-9D51-A28B1FB5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C8AC5765-1084-FB4B-80DB-502C7E199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PDF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E3B40E-4B44-E942-8E24-150596904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/>
              <a:t>PDF </a:t>
            </a:r>
            <a:r>
              <a:rPr lang="en-US" altLang="it-IT" sz="1800" dirty="0" err="1"/>
              <a:t>scansionato</a:t>
            </a:r>
            <a:r>
              <a:rPr lang="en-US" altLang="it-IT" sz="1800" dirty="0"/>
              <a:t>: link </a:t>
            </a:r>
            <a:r>
              <a:rPr lang="en-US" altLang="it-IT" sz="1800" dirty="0" err="1"/>
              <a:t>utili</a:t>
            </a:r>
            <a:endParaRPr lang="en-US" altLang="it-IT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BCB3812-5A78-FD4D-9C09-D98F1FC1A355}"/>
              </a:ext>
            </a:extLst>
          </p:cNvPr>
          <p:cNvSpPr/>
          <p:nvPr/>
        </p:nvSpPr>
        <p:spPr>
          <a:xfrm>
            <a:off x="107503" y="2086452"/>
            <a:ext cx="8144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hlinkClick r:id="rId5"/>
              </a:rPr>
              <a:t>Riconoscere il testo nei documenti acquisiti mediante scansione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hlinkClick r:id="rId6"/>
              </a:rPr>
              <a:t>Modificare documenti acquisiti da scanner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2782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16E860A-42E0-DB41-AD3A-EB63C4F1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55113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A23F1DB-554B-1946-BFD0-C9A91C2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B5710B9F-69F3-764B-8966-A016C91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50765"/>
            <a:ext cx="8961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E74C1844-6437-3743-9A26-7C379AE3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768" y="252413"/>
            <a:ext cx="21676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Intro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Accessibilità e inclusione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769540C-E0C6-F547-BCE8-7284E11D5D82}"/>
              </a:ext>
            </a:extLst>
          </p:cNvPr>
          <p:cNvSpPr/>
          <p:nvPr/>
        </p:nvSpPr>
        <p:spPr>
          <a:xfrm>
            <a:off x="265328" y="2155452"/>
            <a:ext cx="8183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sensibilizzando i docenti </a:t>
            </a:r>
            <a:r>
              <a:rPr lang="it-IT" sz="2400" b="0" dirty="0"/>
              <a:t>a predisporre materiali didattici accessibili e a prevedere flessibilità nei modi di favorire la partecipazione ai corsi e l’acquisizione delle conoscenze</a:t>
            </a:r>
          </a:p>
          <a:p>
            <a:endParaRPr lang="it-IT" sz="24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21F194F-C585-FE42-9545-77352CC0B1F2}"/>
              </a:ext>
            </a:extLst>
          </p:cNvPr>
          <p:cNvSpPr/>
          <p:nvPr/>
        </p:nvSpPr>
        <p:spPr>
          <a:xfrm>
            <a:off x="265328" y="1479178"/>
            <a:ext cx="8381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Occorre favorire l’inclusione, ad esempio: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88665D3-8140-F744-9CD5-25EC5EC4DB50}"/>
              </a:ext>
            </a:extLst>
          </p:cNvPr>
          <p:cNvSpPr/>
          <p:nvPr/>
        </p:nvSpPr>
        <p:spPr>
          <a:xfrm>
            <a:off x="204928" y="4005064"/>
            <a:ext cx="7967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intervenendo sugli ambienti dell’apprendimento, </a:t>
            </a:r>
            <a:r>
              <a:rPr lang="it-IT" sz="2400" b="0" dirty="0"/>
              <a:t>per erogare una didattica inclusiva, anche con l’utilizzo di tecnologie adeguate</a:t>
            </a:r>
          </a:p>
        </p:txBody>
      </p:sp>
    </p:spTree>
    <p:extLst>
      <p:ext uri="{BB962C8B-B14F-4D97-AF65-F5344CB8AC3E}">
        <p14:creationId xmlns:p14="http://schemas.microsoft.com/office/powerpoint/2010/main" val="3900565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80E9104-5AC9-1B4D-911C-EF116FB36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90E94D6C-59EA-5E4A-B286-BB6F77D9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BA9AC853-370F-ED4C-9359-CCEA5A20B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225" y="252413"/>
            <a:ext cx="16271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Contenuti dannosi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pic>
        <p:nvPicPr>
          <p:cNvPr id="45060" name="Immagine 5">
            <a:extLst>
              <a:ext uri="{FF2B5EF4-FFF2-40B4-BE49-F238E27FC236}">
                <a16:creationId xmlns:a16="http://schemas.microsoft.com/office/drawing/2014/main" id="{CB255428-AD15-8A43-8268-78A12544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163"/>
            <a:ext cx="9144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ttangolo 6">
            <a:extLst>
              <a:ext uri="{FF2B5EF4-FFF2-40B4-BE49-F238E27FC236}">
                <a16:creationId xmlns:a16="http://schemas.microsoft.com/office/drawing/2014/main" id="{0AD7006F-8B2B-C14F-BD3F-5F2576663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500438"/>
            <a:ext cx="1893888" cy="790575"/>
          </a:xfrm>
          <a:prstGeom prst="rect">
            <a:avLst/>
          </a:prstGeom>
          <a:solidFill>
            <a:srgbClr val="FF0000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1E580EE5-AECC-474B-8595-5138F2233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3025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B617DF61-D3A0-7941-91A3-D9BB523AF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97F2A524-90C8-D64A-978C-DD0DB8FB5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225" y="252413"/>
            <a:ext cx="16271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Contenuti dannosi</a:t>
            </a:r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44F2B157-2280-3E4B-8F46-6970FB55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 err="1"/>
              <a:t>Contenuti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potenzialmente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dannosi</a:t>
            </a:r>
            <a:endParaRPr lang="en-US" altLang="it-IT" sz="2400" dirty="0"/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it-IT" altLang="it-IT" sz="2000" b="0" dirty="0"/>
              <a:t>Alcune immagini (animate, lampeggianti, con sfarfallii)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it-IT" altLang="it-IT" sz="2000" b="0" dirty="0"/>
              <a:t>Ally identifica questi file, dà un punteggio basso e raccomanda di eliminarli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it-IT" altLang="it-IT" sz="2000" b="0" dirty="0"/>
              <a:t>Se il docente non elimina il file perché funzionale alla didattica, l’immagine sarà comunque segnalata con un avviso agli studenti prima che aprano il file</a:t>
            </a:r>
          </a:p>
        </p:txBody>
      </p:sp>
      <p:pic>
        <p:nvPicPr>
          <p:cNvPr id="46085" name="Immagine 2">
            <a:extLst>
              <a:ext uri="{FF2B5EF4-FFF2-40B4-BE49-F238E27FC236}">
                <a16:creationId xmlns:a16="http://schemas.microsoft.com/office/drawing/2014/main" id="{62BB9974-06C5-794D-82A8-A89942AB0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3495893"/>
            <a:ext cx="300355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EE139E5-9A2E-0E44-B1EF-031429571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E125C8FB-BCCA-F24E-8DB0-7F6AE9738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3CEB495C-9D2B-F544-B7B5-328FC0E2A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Tabelle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pic>
        <p:nvPicPr>
          <p:cNvPr id="48132" name="Immagine 5">
            <a:extLst>
              <a:ext uri="{FF2B5EF4-FFF2-40B4-BE49-F238E27FC236}">
                <a16:creationId xmlns:a16="http://schemas.microsoft.com/office/drawing/2014/main" id="{25A4FEF2-EC48-FD41-81F3-638F436FC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163"/>
            <a:ext cx="9144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ttangolo 6">
            <a:extLst>
              <a:ext uri="{FF2B5EF4-FFF2-40B4-BE49-F238E27FC236}">
                <a16:creationId xmlns:a16="http://schemas.microsoft.com/office/drawing/2014/main" id="{FB23A31B-EB0E-5343-81E2-275744C70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3500438"/>
            <a:ext cx="1893888" cy="790575"/>
          </a:xfrm>
          <a:prstGeom prst="rect">
            <a:avLst/>
          </a:prstGeom>
          <a:solidFill>
            <a:srgbClr val="FF0000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EE139E5-9A2E-0E44-B1EF-031429571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E125C8FB-BCCA-F24E-8DB0-7F6AE9738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3CEB495C-9D2B-F544-B7B5-328FC0E2A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Tabelle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7B9B60-D003-4B4F-918E-DBB15BA5A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27" y="1610024"/>
            <a:ext cx="8961437" cy="52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it-IT" sz="2400" dirty="0" err="1"/>
              <a:t>Tabelle</a:t>
            </a:r>
            <a:endParaRPr lang="en-US" altLang="it-IT" sz="2400" dirty="0"/>
          </a:p>
          <a:p>
            <a:pPr>
              <a:buNone/>
            </a:pPr>
            <a:endParaRPr lang="it-IT" sz="1800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b="0" dirty="0"/>
              <a:t>scegliere una struttura semplice della tabella e non una struttura a doppia entrata o a tabelle annidate, per facilitare la lettura da parte delle tecnologie </a:t>
            </a:r>
            <a:r>
              <a:rPr lang="it-IT" sz="2000" b="0" dirty="0" err="1"/>
              <a:t>assistive</a:t>
            </a:r>
            <a:endParaRPr lang="it-IT" sz="2000" b="0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b="0" dirty="0"/>
              <a:t>se necessario, e se possibile, suddividere le tabelle a doppia entrata in più tabelle semplici, una dopo l’altra;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b="0" dirty="0"/>
              <a:t>inserire le intestazioni di colonna / riga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b="0" dirty="0"/>
              <a:t>inserire un testo alternativo e una descrizione della tabella: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2000" b="0" dirty="0"/>
              <a:t>evitare celle vuote (eventualmente inserire la dicitura “dato non disponibile”)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altLang="it-IT" sz="2000" b="0" dirty="0"/>
              <a:t>non per layout visuali</a:t>
            </a:r>
          </a:p>
          <a:p>
            <a:pPr marL="285750" indent="-285750">
              <a:buFont typeface="Wingdings" pitchFamily="2" charset="2"/>
              <a:buChar char="§"/>
            </a:pPr>
            <a:endParaRPr lang="it-IT" sz="2000" b="0" dirty="0"/>
          </a:p>
          <a:p>
            <a:endParaRPr lang="it-IT" sz="1800" b="0" dirty="0"/>
          </a:p>
          <a:p>
            <a:endParaRPr lang="it-IT" sz="1800" dirty="0">
              <a:solidFill>
                <a:schemeClr val="tx1">
                  <a:alpha val="12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6735A4F5-0943-1F4D-8B5E-8822E650B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85B8281E-3138-EF47-A570-60A154AE8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A75C5540-E5EE-924D-A8CF-092292FB1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Tabelle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A5AE8EC0-6043-3D40-9F27-47CF941FB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 err="1"/>
              <a:t>Tabelle</a:t>
            </a:r>
            <a:endParaRPr lang="en-US" altLang="it-IT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it-IT" altLang="it-IT" sz="2000" b="0" dirty="0"/>
              <a:t>Importanza delle intestazioni di riga/colonna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A2CC246-1FB5-0448-B374-D9B527C93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35150" y="3051175"/>
            <a:ext cx="6081713" cy="3773488"/>
            <a:chOff x="1835150" y="3051175"/>
            <a:chExt cx="6081713" cy="3773488"/>
          </a:xfrm>
        </p:grpSpPr>
        <p:pic>
          <p:nvPicPr>
            <p:cNvPr id="49157" name="Immagine 2">
              <a:extLst>
                <a:ext uri="{FF2B5EF4-FFF2-40B4-BE49-F238E27FC236}">
                  <a16:creationId xmlns:a16="http://schemas.microsoft.com/office/drawing/2014/main" id="{E9A495AA-531E-174B-8E66-3D49992FD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3162300"/>
              <a:ext cx="3008313" cy="351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8" name="Immagine 4">
              <a:extLst>
                <a:ext uri="{FF2B5EF4-FFF2-40B4-BE49-F238E27FC236}">
                  <a16:creationId xmlns:a16="http://schemas.microsoft.com/office/drawing/2014/main" id="{945E681F-D959-5141-93B9-0260E5B07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4" t="2693"/>
            <a:stretch>
              <a:fillRect/>
            </a:stretch>
          </p:blipFill>
          <p:spPr bwMode="auto">
            <a:xfrm>
              <a:off x="1835150" y="3162300"/>
              <a:ext cx="2411413" cy="366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9" name="Rettangolo 9">
              <a:extLst>
                <a:ext uri="{FF2B5EF4-FFF2-40B4-BE49-F238E27FC236}">
                  <a16:creationId xmlns:a16="http://schemas.microsoft.com/office/drawing/2014/main" id="{3737DB97-32D4-E34C-B26F-3331AFDA5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900" y="3051175"/>
              <a:ext cx="3128963" cy="372586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49160" name="Connettore 2 11">
              <a:extLst>
                <a:ext uri="{FF2B5EF4-FFF2-40B4-BE49-F238E27FC236}">
                  <a16:creationId xmlns:a16="http://schemas.microsoft.com/office/drawing/2014/main" id="{3DF379FF-7A2D-A541-BB7B-A076843F94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30700" y="5192713"/>
              <a:ext cx="385763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15D3BA56-6EBB-C84D-A96E-458F76C8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406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E588BA98-30EE-6148-A452-2DF04D5F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09B9C6F2-38AE-F846-9D59-43B2FD79C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25" y="252413"/>
            <a:ext cx="763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Tabelle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51210" name="Rettangolo 14">
            <a:extLst>
              <a:ext uri="{FF2B5EF4-FFF2-40B4-BE49-F238E27FC236}">
                <a16:creationId xmlns:a16="http://schemas.microsoft.com/office/drawing/2014/main" id="{6A748B10-0AB7-BE4B-B70F-BE8851051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1412875"/>
            <a:ext cx="2824162" cy="51847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pSp>
        <p:nvGrpSpPr>
          <p:cNvPr id="2" name="Gruppo 1" descr="Ally spiega come inserire le intestazioni di tabella">
            <a:extLst>
              <a:ext uri="{FF2B5EF4-FFF2-40B4-BE49-F238E27FC236}">
                <a16:creationId xmlns:a16="http://schemas.microsoft.com/office/drawing/2014/main" id="{AF820042-74F4-D24B-9893-0DBE17A01C1D}"/>
              </a:ext>
            </a:extLst>
          </p:cNvPr>
          <p:cNvGrpSpPr/>
          <p:nvPr/>
        </p:nvGrpSpPr>
        <p:grpSpPr>
          <a:xfrm>
            <a:off x="0" y="1644650"/>
            <a:ext cx="9007475" cy="4816475"/>
            <a:chOff x="0" y="1644650"/>
            <a:chExt cx="9007475" cy="4816475"/>
          </a:xfrm>
        </p:grpSpPr>
        <p:pic>
          <p:nvPicPr>
            <p:cNvPr id="51204" name="Immagine 2">
              <a:extLst>
                <a:ext uri="{FF2B5EF4-FFF2-40B4-BE49-F238E27FC236}">
                  <a16:creationId xmlns:a16="http://schemas.microsoft.com/office/drawing/2014/main" id="{EE3CAC1C-F20F-F448-A4B0-7FE2A25B6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788" y="2362200"/>
              <a:ext cx="2646362" cy="323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5" name="Immagine 4">
              <a:extLst>
                <a:ext uri="{FF2B5EF4-FFF2-40B4-BE49-F238E27FC236}">
                  <a16:creationId xmlns:a16="http://schemas.microsoft.com/office/drawing/2014/main" id="{297AEADE-364E-8F47-B409-586C84DDF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475" y="1644650"/>
              <a:ext cx="2563813" cy="481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6" name="Immagine 6">
              <a:extLst>
                <a:ext uri="{FF2B5EF4-FFF2-40B4-BE49-F238E27FC236}">
                  <a16:creationId xmlns:a16="http://schemas.microsoft.com/office/drawing/2014/main" id="{9F386BBD-FB1B-1142-9A7D-7E0FC71FE6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36838"/>
              <a:ext cx="3121025" cy="268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7" name="Rettangolo 11">
              <a:extLst>
                <a:ext uri="{FF2B5EF4-FFF2-40B4-BE49-F238E27FC236}">
                  <a16:creationId xmlns:a16="http://schemas.microsoft.com/office/drawing/2014/main" id="{BE879E89-390B-7541-8A4B-69E7DE1F2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75" y="2362200"/>
              <a:ext cx="2825750" cy="308292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51208" name="Connettore 2 11">
              <a:extLst>
                <a:ext uri="{FF2B5EF4-FFF2-40B4-BE49-F238E27FC236}">
                  <a16:creationId xmlns:a16="http://schemas.microsoft.com/office/drawing/2014/main" id="{F48477BA-1442-414D-8FFF-D1B5F8FABE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57500" y="4008438"/>
              <a:ext cx="384175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209" name="Rettangolo 13">
              <a:extLst>
                <a:ext uri="{FF2B5EF4-FFF2-40B4-BE49-F238E27FC236}">
                  <a16:creationId xmlns:a16="http://schemas.microsoft.com/office/drawing/2014/main" id="{8F18B90B-3C29-9748-A5AC-E45187A39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1725" y="2338388"/>
              <a:ext cx="2825750" cy="308292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51211" name="Connettore 2 11">
              <a:extLst>
                <a:ext uri="{FF2B5EF4-FFF2-40B4-BE49-F238E27FC236}">
                  <a16:creationId xmlns:a16="http://schemas.microsoft.com/office/drawing/2014/main" id="{C4DB6FB8-CA61-924D-94E5-CE9C9C731D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15025" y="4005263"/>
              <a:ext cx="385763" cy="0"/>
            </a:xfrm>
            <a:prstGeom prst="straightConnector1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F1C809D-8872-3A49-94DD-FC9802DB9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"/>
            <a:ext cx="9144000" cy="136842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>
            <a:extLst>
              <a:ext uri="{FF2B5EF4-FFF2-40B4-BE49-F238E27FC236}">
                <a16:creationId xmlns:a16="http://schemas.microsoft.com/office/drawing/2014/main" id="{639C9181-A623-7F45-914B-A09EACCF0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5830A2A3-4049-AA44-8638-B90A1B956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2413"/>
            <a:ext cx="19288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Checklist accessibilità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pic>
        <p:nvPicPr>
          <p:cNvPr id="53252" name="Immagine 5">
            <a:extLst>
              <a:ext uri="{FF2B5EF4-FFF2-40B4-BE49-F238E27FC236}">
                <a16:creationId xmlns:a16="http://schemas.microsoft.com/office/drawing/2014/main" id="{ED98953D-1F08-F042-BD91-06AF22164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163"/>
            <a:ext cx="9144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ttangolo 6">
            <a:extLst>
              <a:ext uri="{FF2B5EF4-FFF2-40B4-BE49-F238E27FC236}">
                <a16:creationId xmlns:a16="http://schemas.microsoft.com/office/drawing/2014/main" id="{225703EF-B464-3B4B-AA2D-FC160AA73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3501008"/>
            <a:ext cx="1871663" cy="790575"/>
          </a:xfrm>
          <a:prstGeom prst="rect">
            <a:avLst/>
          </a:prstGeom>
          <a:solidFill>
            <a:srgbClr val="FF0000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51B7DA1B-684C-B643-B88B-1E531FE09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3303E5A-8148-9F41-9B95-D679CE778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3430A711-D05B-DA4B-82A6-C8734D1D7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2413"/>
            <a:ext cx="19288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Checklist accessibilità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FA11BC-24F0-444E-A745-EC3B0B6DC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 err="1"/>
              <a:t>Alcuni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suggerimenti</a:t>
            </a:r>
            <a:endParaRPr lang="en-US" altLang="it-IT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Carattere di almeno 12px. 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Sufficiente contrasto testo/sfondo (es </a:t>
            </a:r>
            <a:r>
              <a:rPr lang="it-IT" sz="2000" b="0" dirty="0">
                <a:hlinkClick r:id="rId4"/>
              </a:rPr>
              <a:t>Colour Contrast Analyser</a:t>
            </a:r>
            <a:r>
              <a:rPr lang="it-IT" sz="2000" b="0" dirty="0"/>
              <a:t>)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Usare stili di titoli appropriati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Usare una struttura logica di titoli/sottotitoli/paragrafi/sommari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Descrizioni alternative (solo per immagini significative)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Tabelle per dati e non eccessivamente complesse, con                intestazioni di riga/colonna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Usare liste se necessario 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Link che descrivono il target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No PDF scansionati 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PDF con </a:t>
            </a:r>
            <a:r>
              <a:rPr lang="it-IT" sz="2000" b="0" dirty="0" err="1"/>
              <a:t>tag</a:t>
            </a: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pic>
        <p:nvPicPr>
          <p:cNvPr id="54277" name="Immagine 4">
            <a:extLst>
              <a:ext uri="{FF2B5EF4-FFF2-40B4-BE49-F238E27FC236}">
                <a16:creationId xmlns:a16="http://schemas.microsoft.com/office/drawing/2014/main" id="{0BAE5AC2-4ECA-1744-808C-16EE586F9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7462">
            <a:off x="6692025" y="3703728"/>
            <a:ext cx="216852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 autoUpdateAnimBg="0"/>
      <p:bldP spid="136200" grpId="0" autoUpdateAnimBg="0"/>
      <p:bldP spid="7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23D3779A-D45F-DB45-8563-3EECC681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00838B41-457C-8B47-93A9-C304E76C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F4181061-023D-234E-9ABA-C1BD464ED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350" y="252413"/>
            <a:ext cx="13890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Per lo studente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FA11BC-24F0-444E-A745-EC3B0B6DC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8760"/>
            <a:ext cx="91440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/>
              <a:t>Lo </a:t>
            </a:r>
            <a:r>
              <a:rPr lang="en-US" altLang="it-IT" sz="2400" dirty="0" err="1"/>
              <a:t>studente</a:t>
            </a:r>
            <a:endParaRPr lang="en-US" altLang="it-IT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Può scaricare file in formati alternativi 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generati on </a:t>
            </a:r>
            <a:r>
              <a:rPr lang="it-IT" sz="2000" b="0" dirty="0" err="1"/>
              <a:t>demand</a:t>
            </a:r>
            <a:r>
              <a:rPr lang="it-IT" sz="2000" b="0" dirty="0"/>
              <a:t> (in circa 1-2 minuti)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successivamente rimangono in cache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solo per i materiali caricati dal docente/</a:t>
            </a:r>
            <a:r>
              <a:rPr lang="it-IT" sz="2000" b="0" dirty="0" err="1"/>
              <a:t>instructional</a:t>
            </a:r>
            <a:r>
              <a:rPr lang="it-IT" sz="2000" b="0" dirty="0"/>
              <a:t> designer del corso (non dallo studente)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800" dirty="0"/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altLang="it-IT" sz="1200" b="0" dirty="0"/>
          </a:p>
          <a:p>
            <a:pPr lvl="1" indent="0" eaLnBrk="1" hangingPunct="1">
              <a:spcBef>
                <a:spcPct val="0"/>
              </a:spcBef>
              <a:buFontTx/>
              <a:buNone/>
              <a:defRPr/>
            </a:pPr>
            <a:endParaRPr lang="it-IT" altLang="it-IT" sz="12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altLang="it-IT" sz="12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2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2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pic>
        <p:nvPicPr>
          <p:cNvPr id="56325" name="Immagine 2" descr="formati alternativi: pdf con tag, html, epub,braille elettronico, audio mp3">
            <a:extLst>
              <a:ext uri="{FF2B5EF4-FFF2-40B4-BE49-F238E27FC236}">
                <a16:creationId xmlns:a16="http://schemas.microsoft.com/office/drawing/2014/main" id="{4480D729-0342-C840-9310-718FB0FEE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71" y="3368675"/>
            <a:ext cx="4429125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Rettangolo 3">
            <a:extLst>
              <a:ext uri="{FF2B5EF4-FFF2-40B4-BE49-F238E27FC236}">
                <a16:creationId xmlns:a16="http://schemas.microsoft.com/office/drawing/2014/main" id="{128E3ADF-0BEE-D946-B275-C1D80D3EE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371" y="3368675"/>
            <a:ext cx="4429125" cy="3417888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BEA59892-1C88-6E4E-857D-92EE68B1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7E6AED93-C183-E340-9205-3367ED6A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D4093BAB-705C-D64B-8084-2608AC010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52413"/>
            <a:ext cx="17764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Per l’amministratore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FA11BC-24F0-444E-A745-EC3B0B6DC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8" y="1322388"/>
            <a:ext cx="896143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 err="1"/>
              <a:t>L’amministratore</a:t>
            </a:r>
            <a:endParaRPr lang="en-US" altLang="it-IT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Report (accessibile da Amministrazione del sito &gt; report &gt; Accessibilità)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A livello di piattaforma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A livello di corso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Trend legati all’accessibilità dei materiali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Monitoraggio miglioramenti</a:t>
            </a:r>
          </a:p>
          <a:p>
            <a:pPr marL="1028700"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b="0" dirty="0"/>
              <a:t>Tipologie di problemi ricorrenti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  <p:pic>
        <p:nvPicPr>
          <p:cNvPr id="58373" name="Picture 2">
            <a:extLst>
              <a:ext uri="{FF2B5EF4-FFF2-40B4-BE49-F238E27FC236}">
                <a16:creationId xmlns:a16="http://schemas.microsoft.com/office/drawing/2014/main" id="{42EBF119-D9AF-C744-85FE-84EC55B9E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7" y="4225924"/>
            <a:ext cx="4503737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 autoUpdateAnimBg="0"/>
      <p:bldP spid="136200" grpId="0" autoUpdateAnimBg="0"/>
      <p:bldP spid="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16E860A-42E0-DB41-AD3A-EB63C4F1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55113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A23F1DB-554B-1946-BFD0-C9A91C2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B5710B9F-69F3-764B-8966-A016C91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50765"/>
            <a:ext cx="8961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E74C1844-6437-3743-9A26-7C379AE3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844" y="252413"/>
            <a:ext cx="16995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Intro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Accessibilità e web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0C69209-EA5D-6241-9462-F2E3C414BD8C}"/>
              </a:ext>
            </a:extLst>
          </p:cNvPr>
          <p:cNvSpPr/>
          <p:nvPr/>
        </p:nvSpPr>
        <p:spPr>
          <a:xfrm>
            <a:off x="218764" y="1790464"/>
            <a:ext cx="87966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i="1" dirty="0">
                <a:solidFill>
                  <a:srgbClr val="C00000"/>
                </a:solidFill>
              </a:rPr>
              <a:t>“The </a:t>
            </a:r>
            <a:r>
              <a:rPr lang="it-IT" sz="2400" i="1" dirty="0" err="1">
                <a:solidFill>
                  <a:srgbClr val="C00000"/>
                </a:solidFill>
              </a:rPr>
              <a:t>power</a:t>
            </a:r>
            <a:r>
              <a:rPr lang="it-IT" sz="2400" i="1" dirty="0">
                <a:solidFill>
                  <a:srgbClr val="C00000"/>
                </a:solidFill>
              </a:rPr>
              <a:t> of the Web </a:t>
            </a:r>
            <a:r>
              <a:rPr lang="it-IT" sz="2400" i="1" dirty="0" err="1">
                <a:solidFill>
                  <a:srgbClr val="C00000"/>
                </a:solidFill>
              </a:rPr>
              <a:t>is</a:t>
            </a:r>
            <a:r>
              <a:rPr lang="it-IT" sz="2400" i="1" dirty="0">
                <a:solidFill>
                  <a:srgbClr val="C00000"/>
                </a:solidFill>
              </a:rPr>
              <a:t> in </a:t>
            </a:r>
            <a:r>
              <a:rPr lang="it-IT" sz="2400" i="1" dirty="0" err="1">
                <a:solidFill>
                  <a:srgbClr val="C00000"/>
                </a:solidFill>
              </a:rPr>
              <a:t>its</a:t>
            </a:r>
            <a:r>
              <a:rPr lang="it-IT" sz="2400" i="1" dirty="0">
                <a:solidFill>
                  <a:srgbClr val="C00000"/>
                </a:solidFill>
              </a:rPr>
              <a:t> </a:t>
            </a:r>
            <a:r>
              <a:rPr lang="it-IT" sz="2400" i="1" dirty="0" err="1">
                <a:solidFill>
                  <a:srgbClr val="C00000"/>
                </a:solidFill>
              </a:rPr>
              <a:t>universality</a:t>
            </a:r>
            <a:r>
              <a:rPr lang="it-IT" sz="2400" i="1" dirty="0">
                <a:solidFill>
                  <a:srgbClr val="C00000"/>
                </a:solidFill>
              </a:rPr>
              <a:t>. </a:t>
            </a:r>
          </a:p>
          <a:p>
            <a:r>
              <a:rPr lang="it-IT" sz="2400" i="1" dirty="0">
                <a:solidFill>
                  <a:srgbClr val="C00000"/>
                </a:solidFill>
              </a:rPr>
              <a:t>Access by </a:t>
            </a:r>
            <a:r>
              <a:rPr lang="it-IT" sz="2400" i="1" dirty="0" err="1">
                <a:solidFill>
                  <a:srgbClr val="C00000"/>
                </a:solidFill>
              </a:rPr>
              <a:t>everyone</a:t>
            </a:r>
            <a:r>
              <a:rPr lang="it-IT" sz="2400" i="1" dirty="0">
                <a:solidFill>
                  <a:srgbClr val="C00000"/>
                </a:solidFill>
              </a:rPr>
              <a:t> </a:t>
            </a:r>
            <a:r>
              <a:rPr lang="it-IT" sz="2400" i="1" dirty="0" err="1">
                <a:solidFill>
                  <a:srgbClr val="C00000"/>
                </a:solidFill>
              </a:rPr>
              <a:t>regardless</a:t>
            </a:r>
            <a:r>
              <a:rPr lang="it-IT" sz="2400" i="1" dirty="0">
                <a:solidFill>
                  <a:srgbClr val="C00000"/>
                </a:solidFill>
              </a:rPr>
              <a:t> of </a:t>
            </a:r>
            <a:r>
              <a:rPr lang="it-IT" sz="2400" i="1" dirty="0" err="1">
                <a:solidFill>
                  <a:srgbClr val="C00000"/>
                </a:solidFill>
              </a:rPr>
              <a:t>disability</a:t>
            </a:r>
            <a:r>
              <a:rPr lang="it-IT" sz="2400" i="1" dirty="0">
                <a:solidFill>
                  <a:srgbClr val="C00000"/>
                </a:solidFill>
              </a:rPr>
              <a:t> </a:t>
            </a:r>
            <a:r>
              <a:rPr lang="it-IT" sz="2400" i="1" dirty="0" err="1">
                <a:solidFill>
                  <a:srgbClr val="C00000"/>
                </a:solidFill>
              </a:rPr>
              <a:t>is</a:t>
            </a:r>
            <a:r>
              <a:rPr lang="it-IT" sz="2400" i="1" dirty="0">
                <a:solidFill>
                  <a:srgbClr val="C00000"/>
                </a:solidFill>
              </a:rPr>
              <a:t> </a:t>
            </a:r>
          </a:p>
          <a:p>
            <a:r>
              <a:rPr lang="it-IT" sz="2400" i="1" dirty="0">
                <a:solidFill>
                  <a:srgbClr val="C00000"/>
                </a:solidFill>
              </a:rPr>
              <a:t>an </a:t>
            </a:r>
            <a:r>
              <a:rPr lang="it-IT" sz="2400" i="1" dirty="0" err="1">
                <a:solidFill>
                  <a:srgbClr val="C00000"/>
                </a:solidFill>
              </a:rPr>
              <a:t>essential</a:t>
            </a:r>
            <a:r>
              <a:rPr lang="it-IT" sz="2400" i="1" dirty="0">
                <a:solidFill>
                  <a:srgbClr val="C00000"/>
                </a:solidFill>
              </a:rPr>
              <a:t> </a:t>
            </a:r>
            <a:r>
              <a:rPr lang="it-IT" sz="2400" i="1" dirty="0" err="1">
                <a:solidFill>
                  <a:srgbClr val="C00000"/>
                </a:solidFill>
              </a:rPr>
              <a:t>aspect</a:t>
            </a:r>
            <a:r>
              <a:rPr lang="it-IT" sz="2400" i="1" dirty="0">
                <a:solidFill>
                  <a:srgbClr val="C00000"/>
                </a:solidFill>
              </a:rPr>
              <a:t>.”</a:t>
            </a:r>
          </a:p>
          <a:p>
            <a:endParaRPr lang="it-IT" sz="2400" dirty="0"/>
          </a:p>
          <a:p>
            <a:r>
              <a:rPr lang="it-IT" dirty="0" err="1"/>
              <a:t>TimBerners</a:t>
            </a:r>
            <a:r>
              <a:rPr lang="it-IT" dirty="0"/>
              <a:t>-Lee (2009)</a:t>
            </a:r>
          </a:p>
          <a:p>
            <a:r>
              <a:rPr lang="it-IT" dirty="0"/>
              <a:t>W3C </a:t>
            </a:r>
            <a:r>
              <a:rPr lang="it-IT" dirty="0" err="1"/>
              <a:t>Director</a:t>
            </a:r>
            <a:r>
              <a:rPr lang="it-IT" dirty="0"/>
              <a:t> and inventor of the World Wide Web</a:t>
            </a:r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b="0" dirty="0"/>
              <a:t>L’accessibilità deve essere un aspetto fondamentale per ogni progetto Web, incluse le piattaforme Web ed i materiali </a:t>
            </a:r>
          </a:p>
          <a:p>
            <a:r>
              <a:rPr lang="it-IT" sz="2400" b="0" dirty="0"/>
              <a:t>per l’e-learning</a:t>
            </a:r>
          </a:p>
        </p:txBody>
      </p:sp>
    </p:spTree>
    <p:extLst>
      <p:ext uri="{BB962C8B-B14F-4D97-AF65-F5344CB8AC3E}">
        <p14:creationId xmlns:p14="http://schemas.microsoft.com/office/powerpoint/2010/main" val="220654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B4645E45-A10F-6C4A-B7EB-11387FF5A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F145EA26-8BE5-4847-8DAF-6E01C73E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52C8D931-4C32-E243-AE7B-67C3CA0D0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52413"/>
            <a:ext cx="17764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Per l’amministratore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grpSp>
        <p:nvGrpSpPr>
          <p:cNvPr id="2" name="Gruppo 1" descr="report per l'amministratore: mette in evidenza le criticità e i report dei singoli corsi">
            <a:extLst>
              <a:ext uri="{FF2B5EF4-FFF2-40B4-BE49-F238E27FC236}">
                <a16:creationId xmlns:a16="http://schemas.microsoft.com/office/drawing/2014/main" id="{C87A5DBE-77D2-E949-8E92-279D2D46B8D9}"/>
              </a:ext>
            </a:extLst>
          </p:cNvPr>
          <p:cNvGrpSpPr/>
          <p:nvPr/>
        </p:nvGrpSpPr>
        <p:grpSpPr>
          <a:xfrm>
            <a:off x="53975" y="1433513"/>
            <a:ext cx="8951913" cy="5237162"/>
            <a:chOff x="53975" y="1433513"/>
            <a:chExt cx="8951913" cy="5237162"/>
          </a:xfrm>
        </p:grpSpPr>
        <p:pic>
          <p:nvPicPr>
            <p:cNvPr id="60420" name="Picture 2" descr="https://help.blackboard.com/sites/default/files/images/2017-04/ally_admin_allcourses.png">
              <a:extLst>
                <a:ext uri="{FF2B5EF4-FFF2-40B4-BE49-F238E27FC236}">
                  <a16:creationId xmlns:a16="http://schemas.microsoft.com/office/drawing/2014/main" id="{20A845E5-1858-1440-914C-98F6B0E7E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5" y="1433513"/>
              <a:ext cx="4067175" cy="226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1" name="Picture 4" descr="https://help.blackboard.com/sites/default/files/images/2017-04/ally_admin_issuesmain.png">
              <a:extLst>
                <a:ext uri="{FF2B5EF4-FFF2-40B4-BE49-F238E27FC236}">
                  <a16:creationId xmlns:a16="http://schemas.microsoft.com/office/drawing/2014/main" id="{FDAA047C-705F-4A42-9B6F-6ECB84C2D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" y="4775200"/>
              <a:ext cx="4860925" cy="18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2" name="Picture 6" descr="https://help.blackboard.com/sites/default/files/images/2018-03/ally_admin_report_course_individual.png">
              <a:extLst>
                <a:ext uri="{FF2B5EF4-FFF2-40B4-BE49-F238E27FC236}">
                  <a16:creationId xmlns:a16="http://schemas.microsoft.com/office/drawing/2014/main" id="{23E234DD-1E5D-5F46-A6CF-C4D615A772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2708275"/>
              <a:ext cx="4576763" cy="241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 autoUpdateAnimBg="0"/>
      <p:bldP spid="136200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40FB17-6DBA-374B-8225-F79AF10EC943}"/>
              </a:ext>
            </a:extLst>
          </p:cNvPr>
          <p:cNvSpPr txBox="1"/>
          <p:nvPr/>
        </p:nvSpPr>
        <p:spPr>
          <a:xfrm>
            <a:off x="26110" y="1268413"/>
            <a:ext cx="88661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Ally e </a:t>
            </a:r>
            <a:r>
              <a:rPr lang="it-IT" sz="2400" dirty="0" err="1"/>
              <a:t>Readspeaker</a:t>
            </a:r>
            <a:endParaRPr lang="it-IT" sz="2400" dirty="0"/>
          </a:p>
          <a:p>
            <a:endParaRPr lang="it-IT" b="0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b="0" dirty="0"/>
              <a:t>Sono complementari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b="0" dirty="0"/>
              <a:t>Ally -&gt; principalmente pensato per le disabilità visive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b="0" dirty="0" err="1"/>
              <a:t>Readspeaker</a:t>
            </a:r>
            <a:r>
              <a:rPr lang="it-IT" b="0" dirty="0"/>
              <a:t> -&gt; anche per dislessia, disabilità cognitive, mobile </a:t>
            </a:r>
            <a:r>
              <a:rPr lang="it-IT" b="0" dirty="0" err="1"/>
              <a:t>readers</a:t>
            </a:r>
            <a:r>
              <a:rPr lang="it-IT" b="0" dirty="0"/>
              <a:t>, presentazioni bimodali, studio delle lingue, ecc.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b="0" dirty="0"/>
              <a:t>L’unica funzione in comune -&gt; audio .mp3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2D7B2C-D96B-6940-89ED-5CED97164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4" name="Picture 3" descr="SigilloLogoLAST_WhiteOK">
            <a:extLst>
              <a:ext uri="{FF2B5EF4-FFF2-40B4-BE49-F238E27FC236}">
                <a16:creationId xmlns:a16="http://schemas.microsoft.com/office/drawing/2014/main" id="{5DBFF475-F132-234A-9E59-2505C7FD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FFFCB272-79CB-E64A-B01F-AF62B5AA0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239" y="252413"/>
            <a:ext cx="33041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Ally e </a:t>
            </a:r>
            <a:r>
              <a:rPr lang="it-IT" altLang="it-IT" sz="2800" b="0" dirty="0" err="1">
                <a:solidFill>
                  <a:schemeClr val="bg1"/>
                </a:solidFill>
              </a:rPr>
              <a:t>Readspeaker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Un confronto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pic>
        <p:nvPicPr>
          <p:cNvPr id="7" name="Immagine 6" descr="interfaccia di Read Speaker&#10;">
            <a:extLst>
              <a:ext uri="{FF2B5EF4-FFF2-40B4-BE49-F238E27FC236}">
                <a16:creationId xmlns:a16="http://schemas.microsoft.com/office/drawing/2014/main" id="{B5E08A6B-B36C-C84A-AC74-E61C647D6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43016"/>
            <a:ext cx="6732240" cy="332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8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5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40FB17-6DBA-374B-8225-F79AF10EC943}"/>
              </a:ext>
            </a:extLst>
          </p:cNvPr>
          <p:cNvSpPr txBox="1"/>
          <p:nvPr/>
        </p:nvSpPr>
        <p:spPr>
          <a:xfrm>
            <a:off x="138917" y="1477964"/>
            <a:ext cx="886616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Ally nei Moodle </a:t>
            </a:r>
            <a:r>
              <a:rPr lang="it-IT" sz="2400" dirty="0" err="1"/>
              <a:t>Unipd</a:t>
            </a:r>
            <a:endParaRPr lang="it-IT" sz="2400" dirty="0"/>
          </a:p>
          <a:p>
            <a:endParaRPr lang="it-IT" b="0" dirty="0"/>
          </a:p>
          <a:p>
            <a:r>
              <a:rPr lang="it-IT" sz="2400" b="0" dirty="0"/>
              <a:t>Installato attualmente su 26 piattaforme Moodle</a:t>
            </a:r>
          </a:p>
          <a:p>
            <a:endParaRPr lang="it-IT" b="0" dirty="0"/>
          </a:p>
          <a:p>
            <a:r>
              <a:rPr lang="it-IT" b="0" dirty="0"/>
              <a:t>UDLM, Biologia, DFA, DICEA, DII, </a:t>
            </a:r>
            <a:r>
              <a:rPr lang="it-IT" b="0" dirty="0" err="1"/>
              <a:t>DiMed</a:t>
            </a:r>
            <a:r>
              <a:rPr lang="it-IT" b="0" dirty="0"/>
              <a:t>, Medicina Molecolare, Chimica, </a:t>
            </a:r>
            <a:r>
              <a:rPr lang="it-IT" b="0" dirty="0" err="1"/>
              <a:t>Discog</a:t>
            </a:r>
            <a:r>
              <a:rPr lang="it-IT" b="0" dirty="0"/>
              <a:t>, DSF, Economia, </a:t>
            </a:r>
            <a:r>
              <a:rPr lang="it-IT" b="0" dirty="0" err="1"/>
              <a:t>Spgi</a:t>
            </a:r>
            <a:r>
              <a:rPr lang="it-IT" b="0" dirty="0"/>
              <a:t>, DTG, </a:t>
            </a:r>
            <a:r>
              <a:rPr lang="it-IT" b="0" dirty="0" err="1"/>
              <a:t>PsyNet</a:t>
            </a:r>
            <a:r>
              <a:rPr lang="it-IT" b="0" dirty="0"/>
              <a:t>, DSB, Giurisprudenza, Scuola Psicologia, Statistica, AMV, </a:t>
            </a:r>
            <a:r>
              <a:rPr lang="it-IT" b="0" dirty="0" err="1"/>
              <a:t>Geoscienze</a:t>
            </a:r>
            <a:r>
              <a:rPr lang="it-IT" b="0" dirty="0"/>
              <a:t>, Scienze Umane, DCTV, SDB, DNS, Uff. </a:t>
            </a:r>
            <a:r>
              <a:rPr lang="it-IT" b="0" dirty="0" err="1"/>
              <a:t>Serv</a:t>
            </a:r>
            <a:r>
              <a:rPr lang="it-IT" b="0" dirty="0"/>
              <a:t>. Applicativi, 24CFU</a:t>
            </a:r>
            <a:endParaRPr lang="it-IT" dirty="0"/>
          </a:p>
          <a:p>
            <a:endParaRPr lang="it-IT" b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2D7B2C-D96B-6940-89ED-5CED97164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4" name="Picture 3" descr="SigilloLogoLAST_WhiteOK">
            <a:extLst>
              <a:ext uri="{FF2B5EF4-FFF2-40B4-BE49-F238E27FC236}">
                <a16:creationId xmlns:a16="http://schemas.microsoft.com/office/drawing/2014/main" id="{5DBFF475-F132-234A-9E59-2505C7FD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FFFCB272-79CB-E64A-B01F-AF62B5AA0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3533" y="252413"/>
            <a:ext cx="10118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Statistiche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5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2D7B2C-D96B-6940-89ED-5CED97164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4" name="Picture 3" descr="SigilloLogoLAST_WhiteOK">
            <a:extLst>
              <a:ext uri="{FF2B5EF4-FFF2-40B4-BE49-F238E27FC236}">
                <a16:creationId xmlns:a16="http://schemas.microsoft.com/office/drawing/2014/main" id="{5DBFF475-F132-234A-9E59-2505C7FD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FFFCB272-79CB-E64A-B01F-AF62B5AA0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369" y="252413"/>
            <a:ext cx="18470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Statistiche al 15/6/19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8136027-2122-5944-A094-56D24A58D728}"/>
              </a:ext>
            </a:extLst>
          </p:cNvPr>
          <p:cNvSpPr/>
          <p:nvPr/>
        </p:nvSpPr>
        <p:spPr>
          <a:xfrm>
            <a:off x="149783" y="1322389"/>
            <a:ext cx="88656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Ally nei Moodle </a:t>
            </a:r>
            <a:r>
              <a:rPr lang="it-IT" sz="2400" dirty="0" err="1"/>
              <a:t>Unipd</a:t>
            </a:r>
            <a:r>
              <a:rPr lang="it-IT" sz="2400" dirty="0"/>
              <a:t> – alcuni dati</a:t>
            </a:r>
          </a:p>
          <a:p>
            <a:endParaRPr lang="it-IT" b="0" dirty="0"/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b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000" b="0" dirty="0">
                <a:solidFill>
                  <a:srgbClr val="000000"/>
                </a:solidFill>
              </a:rPr>
              <a:t>Alternative format </a:t>
            </a:r>
            <a:r>
              <a:rPr lang="it-IT" sz="2000" b="0" dirty="0" err="1">
                <a:solidFill>
                  <a:srgbClr val="000000"/>
                </a:solidFill>
              </a:rPr>
              <a:t>engagements</a:t>
            </a:r>
            <a:r>
              <a:rPr lang="it-IT" sz="2000" b="0" dirty="0">
                <a:solidFill>
                  <a:srgbClr val="000000"/>
                </a:solidFill>
              </a:rPr>
              <a:t> (accesso alla finestra dei formati alternativi): 12.105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 b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000" b="0" dirty="0">
                <a:solidFill>
                  <a:srgbClr val="000000"/>
                </a:solidFill>
              </a:rPr>
              <a:t>Download formati alternativi: 7.812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CEFF7A-8D18-1943-98EF-244A87FC7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679"/>
            <a:ext cx="9144000" cy="287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72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5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2D7B2C-D96B-6940-89ED-5CED97164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4" name="Picture 3" descr="SigilloLogoLAST_WhiteOK">
            <a:extLst>
              <a:ext uri="{FF2B5EF4-FFF2-40B4-BE49-F238E27FC236}">
                <a16:creationId xmlns:a16="http://schemas.microsoft.com/office/drawing/2014/main" id="{5DBFF475-F132-234A-9E59-2505C7FD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FFFCB272-79CB-E64A-B01F-AF62B5AA0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369" y="252413"/>
            <a:ext cx="18470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Statistiche al 15/6/19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BA96A6-DE07-D641-B641-CD1267D6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620838"/>
            <a:ext cx="8571951" cy="514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0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5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2D7B2C-D96B-6940-89ED-5CED97164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4" name="Picture 3" descr="SigilloLogoLAST_WhiteOK">
            <a:extLst>
              <a:ext uri="{FF2B5EF4-FFF2-40B4-BE49-F238E27FC236}">
                <a16:creationId xmlns:a16="http://schemas.microsoft.com/office/drawing/2014/main" id="{5DBFF475-F132-234A-9E59-2505C7FD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FFFCB272-79CB-E64A-B01F-AF62B5AA0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369" y="252413"/>
            <a:ext cx="18470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Statistiche al 15/6/19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954463E-555A-F44F-A1AA-05DE7B8C0DD5}"/>
              </a:ext>
            </a:extLst>
          </p:cNvPr>
          <p:cNvSpPr/>
          <p:nvPr/>
        </p:nvSpPr>
        <p:spPr>
          <a:xfrm>
            <a:off x="184150" y="1988840"/>
            <a:ext cx="89334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rgbClr val="000000"/>
                </a:solidFill>
              </a:rPr>
              <a:t>Numero di corsi con download di formati alternativi: 989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dirty="0" err="1">
                <a:solidFill>
                  <a:srgbClr val="000000"/>
                </a:solidFill>
              </a:rPr>
              <a:t>Instructor</a:t>
            </a:r>
            <a:r>
              <a:rPr lang="it-IT" sz="2000" b="0" dirty="0">
                <a:solidFill>
                  <a:srgbClr val="000000"/>
                </a:solidFill>
              </a:rPr>
              <a:t> feedback </a:t>
            </a:r>
            <a:r>
              <a:rPr lang="it-IT" sz="2000" b="0" dirty="0" err="1">
                <a:solidFill>
                  <a:srgbClr val="000000"/>
                </a:solidFill>
              </a:rPr>
              <a:t>engagements</a:t>
            </a:r>
            <a:r>
              <a:rPr lang="it-IT" sz="2000" b="0" dirty="0">
                <a:solidFill>
                  <a:srgbClr val="000000"/>
                </a:solidFill>
              </a:rPr>
              <a:t> (quante volte è stata utilizzata la funzionalità di </a:t>
            </a:r>
            <a:r>
              <a:rPr lang="it-IT" sz="2000" b="0" dirty="0" err="1">
                <a:solidFill>
                  <a:srgbClr val="000000"/>
                </a:solidFill>
              </a:rPr>
              <a:t>Instructor</a:t>
            </a:r>
            <a:r>
              <a:rPr lang="it-IT" sz="2000" b="0" dirty="0">
                <a:solidFill>
                  <a:srgbClr val="000000"/>
                </a:solidFill>
              </a:rPr>
              <a:t> feedback): 3.640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rgbClr val="000000"/>
                </a:solidFill>
              </a:rPr>
              <a:t>File che hanno beneficiato dell’</a:t>
            </a:r>
            <a:r>
              <a:rPr lang="it-IT" sz="2000" b="0" dirty="0" err="1">
                <a:solidFill>
                  <a:srgbClr val="000000"/>
                </a:solidFill>
              </a:rPr>
              <a:t>Instructor</a:t>
            </a:r>
            <a:r>
              <a:rPr lang="it-IT" sz="2000" b="0" dirty="0">
                <a:solidFill>
                  <a:srgbClr val="000000"/>
                </a:solidFill>
              </a:rPr>
              <a:t> feedback: 155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rgbClr val="000000"/>
                </a:solidFill>
              </a:rPr>
              <a:t>Tasso di conversione: 4,26%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rgbClr val="000000"/>
                </a:solidFill>
              </a:rPr>
              <a:t>Numero di corsi con miglioramenti dovuti all’</a:t>
            </a:r>
            <a:r>
              <a:rPr lang="it-IT" sz="2000" b="0" dirty="0" err="1">
                <a:solidFill>
                  <a:srgbClr val="000000"/>
                </a:solidFill>
              </a:rPr>
              <a:t>Instructor</a:t>
            </a:r>
            <a:r>
              <a:rPr lang="it-IT" sz="2000" b="0" dirty="0">
                <a:solidFill>
                  <a:srgbClr val="000000"/>
                </a:solidFill>
              </a:rPr>
              <a:t> feedback: 63</a:t>
            </a:r>
          </a:p>
        </p:txBody>
      </p:sp>
    </p:spTree>
    <p:extLst>
      <p:ext uri="{BB962C8B-B14F-4D97-AF65-F5344CB8AC3E}">
        <p14:creationId xmlns:p14="http://schemas.microsoft.com/office/powerpoint/2010/main" val="186272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5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2D7B2C-D96B-6940-89ED-5CED97164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4" name="Picture 3" descr="SigilloLogoLAST_WhiteOK">
            <a:extLst>
              <a:ext uri="{FF2B5EF4-FFF2-40B4-BE49-F238E27FC236}">
                <a16:creationId xmlns:a16="http://schemas.microsoft.com/office/drawing/2014/main" id="{5DBFF475-F132-234A-9E59-2505C7FD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FFFCB272-79CB-E64A-B01F-AF62B5AA0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369" y="252413"/>
            <a:ext cx="18470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Statistiche al 15/6/19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02FF519-1F9A-054F-834E-F43DECE5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" y="1353422"/>
            <a:ext cx="9178850" cy="550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50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5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F4F9ACA6-4161-6B4E-9800-3689020B5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682EAA64-EE1F-2349-8547-7E08C83A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6C4DDDB9-A23A-404B-9F0D-97D1BAE41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3" y="252413"/>
            <a:ext cx="831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Link utili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FA11BC-24F0-444E-A745-EC3B0B6DC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/>
              <a:t>Link </a:t>
            </a:r>
            <a:r>
              <a:rPr lang="en-US" altLang="it-IT" sz="2400" dirty="0" err="1"/>
              <a:t>utili</a:t>
            </a:r>
            <a:endParaRPr lang="en-US" altLang="it-IT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r>
              <a:rPr lang="it-IT" sz="2000" dirty="0">
                <a:hlinkClick r:id="rId4"/>
              </a:rPr>
              <a:t>Rendere accessibili i documenti di word</a:t>
            </a:r>
            <a:r>
              <a:rPr lang="it-IT" sz="2000" dirty="0"/>
              <a:t> </a:t>
            </a:r>
          </a:p>
          <a:p>
            <a:r>
              <a:rPr lang="it-IT" sz="2000" dirty="0">
                <a:hlinkClick r:id="rId5"/>
              </a:rPr>
              <a:t>Rendere accessibili le presentazioni di PowerPoint</a:t>
            </a:r>
            <a:r>
              <a:rPr lang="it-IT" sz="2000" dirty="0"/>
              <a:t> </a:t>
            </a:r>
          </a:p>
          <a:p>
            <a:r>
              <a:rPr lang="it-IT" sz="2000" dirty="0">
                <a:hlinkClick r:id="rId6"/>
              </a:rPr>
              <a:t>Rendere accessibili i fogli di calcolo</a:t>
            </a:r>
            <a:r>
              <a:rPr lang="it-IT" sz="2000" dirty="0"/>
              <a:t> </a:t>
            </a:r>
          </a:p>
          <a:p>
            <a:r>
              <a:rPr lang="it-IT" sz="2000" dirty="0">
                <a:hlinkClick r:id="rId7"/>
              </a:rPr>
              <a:t>Rendere accessibile un documento o una presentazione con Gsuite</a:t>
            </a:r>
            <a:r>
              <a:rPr lang="it-IT" sz="2000" dirty="0"/>
              <a:t> </a:t>
            </a:r>
          </a:p>
          <a:p>
            <a:r>
              <a:rPr lang="it-IT" sz="2000" dirty="0">
                <a:hlinkClick r:id="rId8"/>
              </a:rPr>
              <a:t>Creare PDF accessibili e verificarne l'accessibilità</a:t>
            </a:r>
            <a:endParaRPr lang="it-IT" sz="2000" dirty="0"/>
          </a:p>
          <a:p>
            <a:r>
              <a:rPr lang="it-IT" sz="2000" dirty="0">
                <a:hlinkClick r:id="rId9"/>
              </a:rPr>
              <a:t>Creare PDF accessibili</a:t>
            </a:r>
            <a:endParaRPr lang="it-IT" sz="200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</p:spTree>
    <p:extLst>
      <p:ext uri="{BB962C8B-B14F-4D97-AF65-F5344CB8AC3E}">
        <p14:creationId xmlns:p14="http://schemas.microsoft.com/office/powerpoint/2010/main" val="2148980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F4F9ACA6-4161-6B4E-9800-3689020B5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44000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682EAA64-EE1F-2349-8547-7E08C83A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Text Box 8">
            <a:extLst>
              <a:ext uri="{FF2B5EF4-FFF2-40B4-BE49-F238E27FC236}">
                <a16:creationId xmlns:a16="http://schemas.microsoft.com/office/drawing/2014/main" id="{6C4DDDB9-A23A-404B-9F0D-97D1BAE41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3" y="252413"/>
            <a:ext cx="831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Ally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>
                <a:solidFill>
                  <a:schemeClr val="bg1"/>
                </a:solidFill>
              </a:rPr>
              <a:t>Link utili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FA11BC-24F0-444E-A745-EC3B0B6DC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47788"/>
            <a:ext cx="8961437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400" dirty="0"/>
              <a:t>Link </a:t>
            </a:r>
            <a:r>
              <a:rPr lang="en-US" altLang="it-IT" sz="2400" dirty="0" err="1"/>
              <a:t>utili</a:t>
            </a:r>
            <a:endParaRPr lang="en-US" altLang="it-IT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" sz="2000" dirty="0">
                <a:hlinkClick r:id="rId4"/>
              </a:rPr>
              <a:t>Blackboard help - Write accessible content</a:t>
            </a:r>
            <a:r>
              <a:rPr lang="it-IT" sz="2000" dirty="0"/>
              <a:t> 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dirty="0">
                <a:hlinkClick r:id="rId5"/>
              </a:rPr>
              <a:t>AGID - Creare un documento accessibile</a:t>
            </a:r>
            <a:endParaRPr lang="it-IT" sz="200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sz="2000" dirty="0">
                <a:hlinkClick r:id="rId6"/>
              </a:rPr>
              <a:t>Create Accessible Messages</a:t>
            </a:r>
            <a:r>
              <a:rPr lang="it-IT" sz="2000" dirty="0"/>
              <a:t> (+ </a:t>
            </a:r>
            <a:r>
              <a:rPr lang="it-IT" sz="2000" dirty="0" err="1"/>
              <a:t>accessibility</a:t>
            </a:r>
            <a:r>
              <a:rPr lang="it-IT" sz="2000" dirty="0"/>
              <a:t> in social media)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" sz="2000" dirty="0">
                <a:hlinkClick r:id="rId7"/>
              </a:rPr>
              <a:t>Blackboard help - Principles of PowerPoint accessibility</a:t>
            </a:r>
            <a:endParaRPr lang="it-IT" sz="200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" altLang="it-IT" sz="2000" dirty="0">
                <a:hlinkClick r:id="rId8"/>
              </a:rPr>
              <a:t>Blackboard help - Improve file accessibility</a:t>
            </a:r>
            <a:r>
              <a:rPr lang="it-IT" altLang="it-IT" sz="2000" dirty="0"/>
              <a:t> 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altLang="it-IT" sz="2000" dirty="0">
                <a:hlinkClick r:id="rId9"/>
              </a:rPr>
              <a:t>Scìrivere testi alternativi per le immagini</a:t>
            </a:r>
            <a:endParaRPr lang="it-IT" altLang="it-IT" sz="200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altLang="it-IT" sz="2000" dirty="0">
                <a:hlinkClick r:id="rId10"/>
              </a:rPr>
              <a:t>Accessibilità: in vigore le nuove norme per siti web e app mobili delle amministrazioni</a:t>
            </a:r>
            <a:endParaRPr lang="it-IT" altLang="it-IT" sz="2000" dirty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it-IT" altLang="it-IT" sz="2000" dirty="0">
                <a:hlinkClick r:id="rId11"/>
              </a:rPr>
              <a:t>L’accessibilità di Moodle</a:t>
            </a:r>
            <a:r>
              <a:rPr lang="it-IT" altLang="it-IT" sz="2000" dirty="0"/>
              <a:t> (</a:t>
            </a:r>
            <a:r>
              <a:rPr lang="it-IT" altLang="it-IT" sz="2000" dirty="0" err="1"/>
              <a:t>Moodlemoot</a:t>
            </a:r>
            <a:r>
              <a:rPr lang="it-IT" altLang="it-IT" sz="2000" dirty="0"/>
              <a:t> 2017)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it-IT" altLang="it-IT" sz="20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6875FE4E-4838-BF43-8D17-9B18A01CD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174875"/>
            <a:ext cx="7772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0" dirty="0">
                <a:solidFill>
                  <a:schemeClr val="bg1"/>
                </a:solidFill>
              </a:rPr>
              <a:t>Grazie per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0" dirty="0">
                <a:solidFill>
                  <a:schemeClr val="bg1"/>
                </a:solidFill>
              </a:rPr>
              <a:t>l’attenzione</a:t>
            </a:r>
            <a:br>
              <a:rPr lang="it-IT" altLang="it-IT" sz="4400" b="0" dirty="0">
                <a:solidFill>
                  <a:schemeClr val="bg1"/>
                </a:solidFill>
              </a:rPr>
            </a:br>
            <a:endParaRPr lang="it-IT" altLang="it-IT" sz="2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16E860A-42E0-DB41-AD3A-EB63C4F1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55113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A23F1DB-554B-1946-BFD0-C9A91C2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B5710B9F-69F3-764B-8966-A016C91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50765"/>
            <a:ext cx="8961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E74C1844-6437-3743-9A26-7C379AE3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935" y="252413"/>
            <a:ext cx="9044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Intro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WCAG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0C69209-EA5D-6241-9462-F2E3C414BD8C}"/>
              </a:ext>
            </a:extLst>
          </p:cNvPr>
          <p:cNvSpPr/>
          <p:nvPr/>
        </p:nvSpPr>
        <p:spPr>
          <a:xfrm>
            <a:off x="204928" y="1431865"/>
            <a:ext cx="86875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Linee guida per l’Accessibilità Web</a:t>
            </a:r>
          </a:p>
          <a:p>
            <a:endParaRPr lang="it-IT" sz="2400" dirty="0"/>
          </a:p>
          <a:p>
            <a:r>
              <a:rPr lang="it-IT" sz="2000" b="0" dirty="0"/>
              <a:t>Le Web Content Accessibility </a:t>
            </a:r>
            <a:r>
              <a:rPr lang="it-IT" sz="2000" b="0" dirty="0" err="1"/>
              <a:t>Guidelines</a:t>
            </a:r>
            <a:r>
              <a:rPr lang="it-IT" sz="2000" b="0" dirty="0"/>
              <a:t> (in italiano Linee guida per l’accessibilità dei contenuti Web, o WCAG)</a:t>
            </a:r>
          </a:p>
          <a:p>
            <a:endParaRPr lang="it-IT" sz="2000" b="0" dirty="0"/>
          </a:p>
          <a:p>
            <a:r>
              <a:rPr lang="it-IT" sz="2000" b="0" dirty="0"/>
              <a:t>Le WCAG 2.0, rilasciate nel 2008 ed ultima versione disponibile, sono successivamente divenute anche uno standard ISO</a:t>
            </a:r>
          </a:p>
          <a:p>
            <a:endParaRPr lang="it-IT" sz="2000" b="0" dirty="0"/>
          </a:p>
          <a:p>
            <a:r>
              <a:rPr lang="it-IT" sz="2000" b="0" dirty="0"/>
              <a:t>Le WCAG 2.0 sono organizzate secondo 4 principi ispiratori (Percepibile, Utilizzabile, Comprensibile e Robusto) ed ulteriormente categorizzate secondo tre livelli di conformità(A, AA e AAA)</a:t>
            </a:r>
          </a:p>
          <a:p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33115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16E860A-42E0-DB41-AD3A-EB63C4F1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55113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A23F1DB-554B-1946-BFD0-C9A91C2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B5710B9F-69F3-764B-8966-A016C91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50765"/>
            <a:ext cx="8961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E74C1844-6437-3743-9A26-7C379AE3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7866" y="252413"/>
            <a:ext cx="11075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Intro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Valutazione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0C69209-EA5D-6241-9462-F2E3C414BD8C}"/>
              </a:ext>
            </a:extLst>
          </p:cNvPr>
          <p:cNvSpPr/>
          <p:nvPr/>
        </p:nvSpPr>
        <p:spPr>
          <a:xfrm>
            <a:off x="204928" y="1431865"/>
            <a:ext cx="86875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Metodologie di valutazione per l’Accessibilità Web</a:t>
            </a:r>
          </a:p>
          <a:p>
            <a:endParaRPr lang="it-IT" sz="2400" dirty="0"/>
          </a:p>
          <a:p>
            <a:r>
              <a:rPr lang="it-IT" sz="2000" b="0" dirty="0"/>
              <a:t>Analisi da parte di </a:t>
            </a:r>
            <a:r>
              <a:rPr lang="it-IT" sz="2000" dirty="0"/>
              <a:t>Esperti</a:t>
            </a:r>
            <a:r>
              <a:rPr lang="it-IT" sz="2000" b="0" dirty="0"/>
              <a:t> di accessibilità</a:t>
            </a:r>
          </a:p>
          <a:p>
            <a:endParaRPr lang="it-IT" sz="2000" b="0" dirty="0"/>
          </a:p>
          <a:p>
            <a:r>
              <a:rPr lang="it-IT" sz="2000" b="0" dirty="0"/>
              <a:t>Analisi tramite </a:t>
            </a:r>
            <a:r>
              <a:rPr lang="it-IT" sz="2000" dirty="0"/>
              <a:t>Gruppi di valutazione</a:t>
            </a:r>
          </a:p>
          <a:p>
            <a:r>
              <a:rPr lang="it-IT" sz="2000" b="0" dirty="0"/>
              <a:t>	in contesti usuali (casa, ambiente di lavoro</a:t>
            </a:r>
          </a:p>
          <a:p>
            <a:r>
              <a:rPr lang="it-IT" sz="2000" b="0" dirty="0"/>
              <a:t>	in contesti appositamente costituiti (ambiente di laboratorio</a:t>
            </a:r>
          </a:p>
          <a:p>
            <a:r>
              <a:rPr lang="it-IT" sz="2000" b="0" dirty="0"/>
              <a:t>	in forma libera (senza compiti specifici)</a:t>
            </a:r>
          </a:p>
          <a:p>
            <a:r>
              <a:rPr lang="it-IT" sz="2000" b="0" dirty="0"/>
              <a:t>	per obiettivi (con compiti prestabiliti).</a:t>
            </a:r>
          </a:p>
          <a:p>
            <a:endParaRPr lang="it-IT" sz="2000" b="0" dirty="0"/>
          </a:p>
          <a:p>
            <a:r>
              <a:rPr lang="it-IT" sz="2000" b="0" dirty="0"/>
              <a:t>Analisi tramite </a:t>
            </a:r>
            <a:r>
              <a:rPr lang="it-IT" sz="2000" dirty="0" err="1"/>
              <a:t>Validatori</a:t>
            </a:r>
            <a:r>
              <a:rPr lang="it-IT" sz="2000" b="0" dirty="0"/>
              <a:t> di accessibilità </a:t>
            </a:r>
          </a:p>
          <a:p>
            <a:r>
              <a:rPr lang="it-IT" sz="2000" b="0" dirty="0"/>
              <a:t>	(strumenti automatici in grado di verificare la conformità di un sito o 	di un’applicazione web rispetto ai criteri stabiliti dalle linee guida 	per l’accessibilità)</a:t>
            </a:r>
          </a:p>
        </p:txBody>
      </p:sp>
    </p:spTree>
    <p:extLst>
      <p:ext uri="{BB962C8B-B14F-4D97-AF65-F5344CB8AC3E}">
        <p14:creationId xmlns:p14="http://schemas.microsoft.com/office/powerpoint/2010/main" val="894202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16E860A-42E0-DB41-AD3A-EB63C4F1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55113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A23F1DB-554B-1946-BFD0-C9A91C2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B5710B9F-69F3-764B-8966-A016C91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50765"/>
            <a:ext cx="8961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E74C1844-6437-3743-9A26-7C379AE3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7761" y="252413"/>
            <a:ext cx="19576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Intro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Accessibilità e Moodle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0C69209-EA5D-6241-9462-F2E3C414BD8C}"/>
              </a:ext>
            </a:extLst>
          </p:cNvPr>
          <p:cNvSpPr/>
          <p:nvPr/>
        </p:nvSpPr>
        <p:spPr>
          <a:xfrm>
            <a:off x="204928" y="1431865"/>
            <a:ext cx="868755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Accessibilità Web in Moodle </a:t>
            </a:r>
          </a:p>
          <a:p>
            <a:endParaRPr lang="it-IT" sz="2400" dirty="0"/>
          </a:p>
          <a:p>
            <a:r>
              <a:rPr lang="it-IT" sz="2000" b="0" dirty="0"/>
              <a:t>con le varie versioni -&gt; miglioramento della qualità di Moodle anche dal punto di vista dell’accessibilità</a:t>
            </a:r>
          </a:p>
          <a:p>
            <a:endParaRPr lang="it-IT" sz="2000" b="0" dirty="0"/>
          </a:p>
          <a:p>
            <a:r>
              <a:rPr lang="it-IT" sz="2000" b="0" dirty="0"/>
              <a:t>una generale buona accessibilità (alcune criticità all’interno di specifiche funzionalità della piattaforma o di temi utilizzati)</a:t>
            </a:r>
          </a:p>
          <a:p>
            <a:endParaRPr lang="it-IT" sz="2000" b="0" dirty="0"/>
          </a:p>
          <a:p>
            <a:r>
              <a:rPr lang="it-IT" sz="2000" b="0" dirty="0" err="1"/>
              <a:t>Roadmap</a:t>
            </a:r>
            <a:r>
              <a:rPr lang="it-IT" sz="2000" b="0" dirty="0"/>
              <a:t> v.3.9 (</a:t>
            </a:r>
            <a:r>
              <a:rPr lang="it-IT" sz="2000" b="0" dirty="0" err="1"/>
              <a:t>may</a:t>
            </a:r>
            <a:r>
              <a:rPr lang="it-IT" sz="2000" b="0" dirty="0"/>
              <a:t> 2020) -&gt; ulteriori sviluppi</a:t>
            </a:r>
          </a:p>
        </p:txBody>
      </p:sp>
    </p:spTree>
    <p:extLst>
      <p:ext uri="{BB962C8B-B14F-4D97-AF65-F5344CB8AC3E}">
        <p14:creationId xmlns:p14="http://schemas.microsoft.com/office/powerpoint/2010/main" val="3450773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16E860A-42E0-DB41-AD3A-EB63C4F1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9155113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136195" name="Picture 3" descr="SigilloLogoLAST_WhiteOK">
            <a:extLst>
              <a:ext uri="{FF2B5EF4-FFF2-40B4-BE49-F238E27FC236}">
                <a16:creationId xmlns:a16="http://schemas.microsoft.com/office/drawing/2014/main" id="{4A23F1DB-554B-1946-BFD0-C9A91C29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B5710B9F-69F3-764B-8966-A016C913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" y="1350765"/>
            <a:ext cx="8961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2000" b="0" dirty="0"/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E74C1844-6437-3743-9A26-7C379AE3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7761" y="252413"/>
            <a:ext cx="19576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Intro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>
                <a:solidFill>
                  <a:schemeClr val="bg1"/>
                </a:solidFill>
              </a:rPr>
              <a:t>Accessibilità e Moodle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0C69209-EA5D-6241-9462-F2E3C414BD8C}"/>
              </a:ext>
            </a:extLst>
          </p:cNvPr>
          <p:cNvSpPr/>
          <p:nvPr/>
        </p:nvSpPr>
        <p:spPr>
          <a:xfrm>
            <a:off x="228224" y="1367641"/>
            <a:ext cx="868755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Accessibilità Web in Moodle </a:t>
            </a:r>
          </a:p>
          <a:p>
            <a:endParaRPr lang="it-IT" sz="2000" dirty="0"/>
          </a:p>
          <a:p>
            <a:r>
              <a:rPr lang="it-IT" sz="2400" dirty="0"/>
              <a:t>Codice</a:t>
            </a:r>
          </a:p>
          <a:p>
            <a:r>
              <a:rPr lang="it-IT" sz="2000" b="0" dirty="0"/>
              <a:t>Aderenza allo standard HTML5 </a:t>
            </a:r>
          </a:p>
          <a:p>
            <a:r>
              <a:rPr lang="it-IT" sz="2000" b="0" dirty="0"/>
              <a:t>Bootstrap non supporta l’accessibilità di default  -&gt; </a:t>
            </a:r>
            <a:r>
              <a:rPr lang="it-IT" sz="2000" b="0" dirty="0" err="1"/>
              <a:t>check</a:t>
            </a:r>
            <a:r>
              <a:rPr lang="it-IT" sz="2000" b="0" dirty="0"/>
              <a:t> necessari</a:t>
            </a:r>
          </a:p>
          <a:p>
            <a:r>
              <a:rPr lang="it-IT" sz="2000" b="0" dirty="0"/>
              <a:t>Il tema </a:t>
            </a:r>
            <a:r>
              <a:rPr lang="it-IT" sz="2000" b="0" dirty="0" err="1"/>
              <a:t>Boost</a:t>
            </a:r>
            <a:r>
              <a:rPr lang="it-IT" sz="2000" b="0" dirty="0"/>
              <a:t> contiene un modulo </a:t>
            </a:r>
            <a:r>
              <a:rPr lang="it-IT" sz="2000" b="0" dirty="0" err="1"/>
              <a:t>javascript</a:t>
            </a:r>
            <a:r>
              <a:rPr lang="it-IT" sz="2000" b="0" dirty="0"/>
              <a:t> che la incrementa (menu). </a:t>
            </a:r>
          </a:p>
          <a:p>
            <a:endParaRPr lang="it-IT" sz="2400" dirty="0"/>
          </a:p>
          <a:p>
            <a:r>
              <a:rPr lang="it-IT" sz="2400" dirty="0"/>
              <a:t>Strumenti Autore</a:t>
            </a:r>
          </a:p>
          <a:p>
            <a:r>
              <a:rPr lang="it-IT" sz="2000" b="0" dirty="0"/>
              <a:t>Sono state aggiunte funzionalità per facilitare l’inserimento di contenuti accessibili, ad esempio:</a:t>
            </a:r>
          </a:p>
          <a:p>
            <a:r>
              <a:rPr lang="it-IT" sz="1600" b="0" dirty="0"/>
              <a:t>	“Atto” include “Verifica accessibilità” e un “assistente </a:t>
            </a:r>
            <a:r>
              <a:rPr lang="it-IT" sz="1600" b="0" dirty="0" err="1"/>
              <a:t>screenreader</a:t>
            </a:r>
            <a:r>
              <a:rPr lang="it-IT" sz="1600" b="0" dirty="0"/>
              <a:t>”; </a:t>
            </a:r>
          </a:p>
          <a:p>
            <a:r>
              <a:rPr lang="it-IT" sz="1600" b="0" dirty="0"/>
              <a:t>	Testo alternativo</a:t>
            </a:r>
          </a:p>
          <a:p>
            <a:endParaRPr lang="it-IT" sz="2000" b="0" dirty="0"/>
          </a:p>
          <a:p>
            <a:r>
              <a:rPr lang="it-IT" sz="2400" dirty="0"/>
              <a:t>Accessibility </a:t>
            </a:r>
            <a:r>
              <a:rPr lang="it-IT" sz="2400" dirty="0" err="1"/>
              <a:t>tools</a:t>
            </a:r>
            <a:endParaRPr lang="it-IT" sz="2400" dirty="0"/>
          </a:p>
          <a:p>
            <a:r>
              <a:rPr lang="it-IT" sz="2000" b="0" dirty="0"/>
              <a:t>Supporto ufficiale per alcune configurazioni screen </a:t>
            </a:r>
            <a:r>
              <a:rPr lang="it-IT" sz="2000" b="0" dirty="0" err="1"/>
              <a:t>reader</a:t>
            </a:r>
            <a:r>
              <a:rPr lang="it-IT" sz="2000" b="0" dirty="0"/>
              <a:t>/browser</a:t>
            </a:r>
          </a:p>
          <a:p>
            <a:r>
              <a:rPr lang="it-IT" sz="1600" b="0" dirty="0"/>
              <a:t>	Microsoft </a:t>
            </a:r>
            <a:r>
              <a:rPr lang="it-IT" sz="1600" b="0" dirty="0" err="1"/>
              <a:t>Edge</a:t>
            </a:r>
            <a:r>
              <a:rPr lang="it-IT" sz="1600" b="0" dirty="0"/>
              <a:t>, </a:t>
            </a:r>
            <a:r>
              <a:rPr lang="it-IT" sz="1600" b="0" dirty="0" err="1"/>
              <a:t>Jaws</a:t>
            </a:r>
            <a:r>
              <a:rPr lang="it-IT" sz="1600" b="0" dirty="0"/>
              <a:t> 15+ (</a:t>
            </a:r>
            <a:r>
              <a:rPr lang="it-IT" sz="1600" b="0" dirty="0" err="1"/>
              <a:t>Latest</a:t>
            </a:r>
            <a:r>
              <a:rPr lang="it-IT" sz="1600" b="0" dirty="0"/>
              <a:t> </a:t>
            </a:r>
            <a:r>
              <a:rPr lang="it-IT" sz="1600" b="0" dirty="0" err="1"/>
              <a:t>version</a:t>
            </a:r>
            <a:r>
              <a:rPr lang="it-IT" sz="1600" b="0" dirty="0"/>
              <a:t> </a:t>
            </a:r>
            <a:r>
              <a:rPr lang="it-IT" sz="1600" b="0" dirty="0" err="1"/>
              <a:t>recommended</a:t>
            </a:r>
            <a:r>
              <a:rPr lang="it-IT" sz="1600" b="0" dirty="0"/>
              <a:t>)</a:t>
            </a:r>
          </a:p>
          <a:p>
            <a:r>
              <a:rPr lang="it-IT" sz="1600" b="0" dirty="0"/>
              <a:t>	</a:t>
            </a:r>
            <a:r>
              <a:rPr lang="it-IT" sz="1600" b="0" dirty="0" err="1"/>
              <a:t>Mozilla</a:t>
            </a:r>
            <a:r>
              <a:rPr lang="it-IT" sz="1600" b="0" dirty="0"/>
              <a:t> </a:t>
            </a:r>
            <a:r>
              <a:rPr lang="it-IT" sz="1600" b="0" dirty="0" err="1"/>
              <a:t>Firefox</a:t>
            </a:r>
            <a:r>
              <a:rPr lang="it-IT" sz="1600" b="0" dirty="0"/>
              <a:t>, NVDA 2014.1+ (</a:t>
            </a:r>
            <a:r>
              <a:rPr lang="it-IT" sz="1600" b="0" dirty="0" err="1"/>
              <a:t>Latest</a:t>
            </a:r>
            <a:r>
              <a:rPr lang="it-IT" sz="1600" b="0" dirty="0"/>
              <a:t> </a:t>
            </a:r>
            <a:r>
              <a:rPr lang="it-IT" sz="1600" b="0" dirty="0" err="1"/>
              <a:t>version</a:t>
            </a:r>
            <a:r>
              <a:rPr lang="it-IT" sz="1600" b="0" dirty="0"/>
              <a:t> </a:t>
            </a:r>
            <a:r>
              <a:rPr lang="it-IT" sz="1600" b="0" dirty="0" err="1"/>
              <a:t>recommended</a:t>
            </a:r>
            <a:r>
              <a:rPr lang="it-IT" sz="1600" b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0826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6480</TotalTime>
  <Words>2143</Words>
  <Application>Microsoft Macintosh PowerPoint</Application>
  <PresentationFormat>Presentazione su schermo (4:3)</PresentationFormat>
  <Paragraphs>469</Paragraphs>
  <Slides>59</Slides>
  <Notes>35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2" baseType="lpstr">
      <vt:lpstr>Arial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Padova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utentecia1</dc:creator>
  <cp:lastModifiedBy>Vera Raggi</cp:lastModifiedBy>
  <cp:revision>373</cp:revision>
  <dcterms:created xsi:type="dcterms:W3CDTF">2007-03-01T10:31:45Z</dcterms:created>
  <dcterms:modified xsi:type="dcterms:W3CDTF">2020-02-07T10:35:32Z</dcterms:modified>
</cp:coreProperties>
</file>