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74" r:id="rId3"/>
    <p:sldId id="300" r:id="rId4"/>
    <p:sldId id="369" r:id="rId5"/>
    <p:sldId id="371" r:id="rId6"/>
    <p:sldId id="299" r:id="rId7"/>
    <p:sldId id="365" r:id="rId8"/>
    <p:sldId id="302" r:id="rId9"/>
    <p:sldId id="303" r:id="rId10"/>
    <p:sldId id="298" r:id="rId11"/>
    <p:sldId id="304" r:id="rId12"/>
    <p:sldId id="3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90" autoAdjust="0"/>
  </p:normalViewPr>
  <p:slideViewPr>
    <p:cSldViewPr snapToGrid="0">
      <p:cViewPr varScale="1">
        <p:scale>
          <a:sx n="51" d="100"/>
          <a:sy n="51" d="100"/>
        </p:scale>
        <p:origin x="79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4E82D-BBDD-490C-83EF-108918F2FD5D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0EBF-DA2E-470D-9AA6-09E4C26542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5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41E7D89-44C9-9FE5-E175-974D87B4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410efab962_0_160:notes">
            <a:extLst>
              <a:ext uri="{FF2B5EF4-FFF2-40B4-BE49-F238E27FC236}">
                <a16:creationId xmlns:a16="http://schemas.microsoft.com/office/drawing/2014/main" id="{E230AE70-135B-01CA-D779-BCAB9FFD03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3410efab962_0_160:notes">
            <a:extLst>
              <a:ext uri="{FF2B5EF4-FFF2-40B4-BE49-F238E27FC236}">
                <a16:creationId xmlns:a16="http://schemas.microsoft.com/office/drawing/2014/main" id="{D3CAA7F4-C621-E83B-FCC4-260B89BFF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FE95F79A-3055-47FE-8081-8F7AE431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10efab962_0_156:notes">
            <a:extLst>
              <a:ext uri="{FF2B5EF4-FFF2-40B4-BE49-F238E27FC236}">
                <a16:creationId xmlns:a16="http://schemas.microsoft.com/office/drawing/2014/main" id="{6F1FA3C3-8763-0C76-4D48-69E309894F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3410efab962_0_156:notes">
            <a:extLst>
              <a:ext uri="{FF2B5EF4-FFF2-40B4-BE49-F238E27FC236}">
                <a16:creationId xmlns:a16="http://schemas.microsoft.com/office/drawing/2014/main" id="{7A1BC19F-6607-9DB8-9014-6E8FDE7B3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3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4350CDEE-887A-C981-6E40-22A3D8E0F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410efab962_0_160:notes">
            <a:extLst>
              <a:ext uri="{FF2B5EF4-FFF2-40B4-BE49-F238E27FC236}">
                <a16:creationId xmlns:a16="http://schemas.microsoft.com/office/drawing/2014/main" id="{99420E3A-3365-D6FA-75DD-A08D61E030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3410efab962_0_160:notes">
            <a:extLst>
              <a:ext uri="{FF2B5EF4-FFF2-40B4-BE49-F238E27FC236}">
                <a16:creationId xmlns:a16="http://schemas.microsoft.com/office/drawing/2014/main" id="{8B8CA940-8E39-73CD-12D2-434F95E7A3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>
          <a:extLst>
            <a:ext uri="{FF2B5EF4-FFF2-40B4-BE49-F238E27FC236}">
              <a16:creationId xmlns:a16="http://schemas.microsoft.com/office/drawing/2014/main" id="{CDB47AF6-BCD2-BE43-1B84-EBD10AA6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410efab962_0_170:notes">
            <a:extLst>
              <a:ext uri="{FF2B5EF4-FFF2-40B4-BE49-F238E27FC236}">
                <a16:creationId xmlns:a16="http://schemas.microsoft.com/office/drawing/2014/main" id="{8DD493F8-963A-AA4B-011B-94CF203FD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3410efab962_0_170:notes">
            <a:extLst>
              <a:ext uri="{FF2B5EF4-FFF2-40B4-BE49-F238E27FC236}">
                <a16:creationId xmlns:a16="http://schemas.microsoft.com/office/drawing/2014/main" id="{FEC40805-4E1B-79FC-B77C-F49C67165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800" b="1" i="1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Roman de la rose</a:t>
            </a:r>
          </a:p>
          <a:p>
            <a:r>
              <a:rPr lang="it-IT" sz="12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Poema narrativo francese in ottosillabi, in forma di visione allegorica. È costituito da due parti: la prima</a:t>
            </a:r>
            <a:r>
              <a:rPr lang="it-IT" sz="1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 composta fra il 1229 e il 1236 da </a:t>
            </a:r>
            <a:r>
              <a:rPr lang="it-IT" sz="12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Guillaume de </a:t>
            </a:r>
            <a:r>
              <a:rPr lang="it-IT" sz="1200" b="1" i="0" noProof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Lorris</a:t>
            </a:r>
            <a:r>
              <a:rPr lang="it-IT" sz="12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poeta di cultura raffinata e legata al gusto della tradizione lirica cortese; la seconda è la continuazione di </a:t>
            </a:r>
            <a:r>
              <a:rPr lang="it-IT" sz="1200" b="1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Jean de </a:t>
            </a:r>
            <a:r>
              <a:rPr lang="it-IT" sz="1200" b="1" i="0" noProof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Meung</a:t>
            </a:r>
            <a:r>
              <a:rPr lang="it-IT" sz="1200" b="0" i="0" noProof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Numerose traduzioni e circolazione europea </a:t>
            </a:r>
            <a:r>
              <a:rPr lang="it-IT" sz="1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200" i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Fiore </a:t>
            </a:r>
            <a:r>
              <a:rPr lang="it-IT" sz="1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 </a:t>
            </a:r>
            <a:r>
              <a:rPr lang="it-IT" sz="1200" i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Detto d’amore</a:t>
            </a:r>
            <a:r>
              <a:rPr lang="it-IT" sz="1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(Italia)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3C4043"/>
                </a:solidFill>
                <a:effectLst/>
              </a:rPr>
              <a:t>Christine de </a:t>
            </a:r>
            <a:r>
              <a:rPr lang="it-IT" dirty="0" err="1">
                <a:solidFill>
                  <a:srgbClr val="3C4043"/>
                </a:solidFill>
                <a:effectLst/>
              </a:rPr>
              <a:t>Pizan</a:t>
            </a:r>
            <a:r>
              <a:rPr lang="it-IT" dirty="0">
                <a:solidFill>
                  <a:srgbClr val="3C4043"/>
                </a:solidFill>
                <a:effectLst/>
              </a:rPr>
              <a:t>, scrittrice franco-italiana, scrisse "La città delle dame" all'inizio del XV secolo come risposta diretta al Corbaccio; e a un testo molto famoso della Francia medievale, il Roman de la Rose, che ritraeva le donne in modo negativo, allineandosi alla convinzione patriarcale che tutte le donne fossero ingannevoli e moralmente corrotte. Si inserì quindi nel dibattito scambiando epistole con figure note della società. Decise quindi di scrivere una risposta diretta e completa alla letteratura misogina della sua epoca, scrivendo quello che gli studiosi hanno definito il primo libro femminista della letteratura europea.</a:t>
            </a:r>
          </a:p>
          <a:p>
            <a:endParaRPr lang="it-IT" sz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>
          <a:extLst>
            <a:ext uri="{FF2B5EF4-FFF2-40B4-BE49-F238E27FC236}">
              <a16:creationId xmlns:a16="http://schemas.microsoft.com/office/drawing/2014/main" id="{86C9C252-033A-F329-4171-065EC6D0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10efab962_0_177:notes">
            <a:extLst>
              <a:ext uri="{FF2B5EF4-FFF2-40B4-BE49-F238E27FC236}">
                <a16:creationId xmlns:a16="http://schemas.microsoft.com/office/drawing/2014/main" id="{6E086FBD-97C9-4BD8-61D6-7627F6BED6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3410efab962_0_177:notes">
            <a:extLst>
              <a:ext uri="{FF2B5EF4-FFF2-40B4-BE49-F238E27FC236}">
                <a16:creationId xmlns:a16="http://schemas.microsoft.com/office/drawing/2014/main" id="{D06162C6-FE9D-7AFE-4546-66F19E8E29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750"/>
              </a:spcBef>
            </a:pP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La miniatura raffigura Christine de </a:t>
            </a:r>
            <a:r>
              <a:rPr lang="it-IT" b="0" i="0" dirty="0" err="1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Pizan</a:t>
            </a: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 seduta a una scrivania, immersa nella scrittura come un monaco medievale. </a:t>
            </a:r>
          </a:p>
          <a:p>
            <a:pPr algn="l">
              <a:spcBef>
                <a:spcPts val="750"/>
              </a:spcBef>
            </a:pPr>
            <a:r>
              <a:rPr lang="it-IT" b="1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Cosa stanno facendo queste figure? Come si collega l'azione al titolo? </a:t>
            </a:r>
          </a:p>
          <a:p>
            <a:pPr algn="l">
              <a:spcBef>
                <a:spcPts val="750"/>
              </a:spcBef>
            </a:pP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La scena è ambientata in un ambiente spazioso e sereno, spesso raffigurato con pareti adornate da nobili figure storiche, a rappresentare le fondamenta di questa città idealizzata costruita per le donne → una città simbolica di donne che crea nella sua opera La </a:t>
            </a:r>
            <a:r>
              <a:rPr lang="it-IT" b="0" i="0" dirty="0" err="1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Cité</a:t>
            </a: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des</a:t>
            </a: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Dames</a:t>
            </a: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 (La città delle dame). </a:t>
            </a:r>
          </a:p>
          <a:p>
            <a:pPr algn="l">
              <a:spcBef>
                <a:spcPts val="750"/>
              </a:spcBef>
            </a:pPr>
            <a:endParaRPr lang="it-IT" b="0" i="0" dirty="0">
              <a:solidFill>
                <a:srgbClr val="E8E8E8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750"/>
              </a:spcBef>
            </a:pPr>
            <a:r>
              <a:rPr lang="it-IT" b="1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Come viene raffigurata Christine? </a:t>
            </a:r>
            <a: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→ Christine è raffigurata in atteggiamento accademico, con una penna in mano e un manoscritto davanti a sé. Dietro di lei, le figure allegoriche di Ragione, Rettitudine e Giustizia si ergono come virtù guida, offrendole consiglio e sostegno mentre scrive. Ciò sottolinea il suo ruolo di intellettuale pioniera, che dà voce al potenziale delle donne e le difende dalle visioni misogine del suo tempo.</a:t>
            </a:r>
          </a:p>
          <a:p>
            <a:br>
              <a:rPr lang="it-IT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74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0efab96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3410efab96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3480AFA6-36B6-E906-62E7-B7FD5EE4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10efab962_0_186:notes">
            <a:extLst>
              <a:ext uri="{FF2B5EF4-FFF2-40B4-BE49-F238E27FC236}">
                <a16:creationId xmlns:a16="http://schemas.microsoft.com/office/drawing/2014/main" id="{7B8D14E0-2E0C-346C-3278-8E049FCF4D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410efab962_0_186:notes">
            <a:extLst>
              <a:ext uri="{FF2B5EF4-FFF2-40B4-BE49-F238E27FC236}">
                <a16:creationId xmlns:a16="http://schemas.microsoft.com/office/drawing/2014/main" id="{98704401-BF29-C248-A4DB-2DFB511FD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Questa difesa non riguardava solo i diritti delle donne, ma anche uno strumento per negoziare status e identità all’interno di una società competitiva dominata dagli uomini.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Nell'Italia del XVI secolo, la querelle </a:t>
            </a:r>
            <a:r>
              <a:rPr lang="it-IT" dirty="0" err="1"/>
              <a:t>des</a:t>
            </a:r>
            <a:r>
              <a:rPr lang="it-IT" dirty="0"/>
              <a:t> femmes non fu un dibattito tra donne, ma un discorso cruciale per gli intellettuali maschi che costruiscono una propria identità e gruppo di appartenenza difendendo o andando contro le donne, dunque intervenendo nel dibattito per dimostrare il loro sapere</a:t>
            </a:r>
          </a:p>
        </p:txBody>
      </p:sp>
    </p:spTree>
    <p:extLst>
      <p:ext uri="{BB962C8B-B14F-4D97-AF65-F5344CB8AC3E}">
        <p14:creationId xmlns:p14="http://schemas.microsoft.com/office/powerpoint/2010/main" val="330811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>
          <a:extLst>
            <a:ext uri="{FF2B5EF4-FFF2-40B4-BE49-F238E27FC236}">
              <a16:creationId xmlns:a16="http://schemas.microsoft.com/office/drawing/2014/main" id="{ACEEED34-1CAF-4BC6-3656-12083BF7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10efab962_0_186:notes">
            <a:extLst>
              <a:ext uri="{FF2B5EF4-FFF2-40B4-BE49-F238E27FC236}">
                <a16:creationId xmlns:a16="http://schemas.microsoft.com/office/drawing/2014/main" id="{18F47CC1-F5C8-57E9-674C-53CE00ED7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410efab962_0_186:notes">
            <a:extLst>
              <a:ext uri="{FF2B5EF4-FFF2-40B4-BE49-F238E27FC236}">
                <a16:creationId xmlns:a16="http://schemas.microsoft.com/office/drawing/2014/main" id="{24B5286D-EC19-5440-0E88-D02489D295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07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78F2-AEAB-F8CE-9725-DA1499D0C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7A8A3-DA14-2E33-F099-ABA9FD3E0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BF10C-2C54-4B37-CF29-09CFDD4F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F6CE7-C6D8-90AF-B7C4-BC421439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DB7D-3BC5-E2AB-A3F7-61B0F5CC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7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1950-1EFD-E311-E4EF-936B51EF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A0583-7CC9-D18B-3E24-F064D151F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1F57-FBFC-693A-E287-AF6B2336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C5219-2180-0510-484A-2F9E46A8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4DE9-6634-BD99-24EF-E7EF28B9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3D961-534D-A8ED-AF94-55F861EB3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5BF29-5A6E-8788-E4EC-C375413D5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C611-D340-344D-A373-FDD1BB5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8F28D-572E-5299-59BF-9024AAEC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B320-016C-9DC8-168C-7FE76A45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6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" smtClean="0"/>
              <a:pPr/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00569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B398-9DA5-0433-BE11-B0E4A624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71A1-6623-DE2C-81C4-D54F1B09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1B01B-C171-8050-3BD5-2C107CCD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E0D3C-610E-639F-C5BA-7760AB2C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BE01-45BE-FA6C-E775-E395C3C1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81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408F-2435-BDC0-2176-AF48A705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971CB-DCB7-0635-4BA5-637D89D0E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5875D-0530-15E6-378A-D92A7B35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228F-B8B1-85C5-19A8-CDED4725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3013-32FE-94CA-3EBA-338F1CB4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16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9DE3-F529-3B99-7452-558D3BF1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8B01-CC5F-330A-8EF7-F8D2941D3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34884-6BCD-16B2-12B2-6262C81AD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49FFC-ACDD-3B14-37BF-B51FC13F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6761-E66E-CCA6-8674-3E900130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7C368-EDF3-CEB1-7E32-EF683DD3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6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C932-751B-AA31-A71F-149D7B90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38247-196A-14FD-E845-F2BEFB09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C12D1-1D97-065A-8E35-C19CC4C68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AADB2-EBBE-5DF2-D286-3944BC47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7EF87-E869-B1A0-DF82-FBB8707B9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96379-935C-09E7-486A-98F602E9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1E912-DA2E-CAC9-1AA9-43BBC983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21665-2756-3040-EC8B-4C780C37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F79B-B335-CB00-7B28-99AA709D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7642F-EB10-F684-C006-DD107E5F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17A17-5B6D-B6F9-89B2-F8584C59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01CBB-38E7-5B69-262C-2664CA92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5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A9FFE-E11A-6252-995E-D4066FEB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2CD2D-CD14-FB73-DE42-8583B31E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8896C-6B10-E3BA-70D4-951E7CD7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03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D5BC-6A26-E6B4-F037-811CF308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8350-FF72-DE89-BA3B-17D3281E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BDC30-82A4-B37E-D47D-61CE1C447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0B48-41FF-6192-6BF5-3230251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3E01-7BC3-392E-D907-FB7F5621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72266-1B9D-2872-8CAE-6346982F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5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92AE-4AB9-5693-A547-8658CF42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1274E-7931-4E9E-6CF7-596F46501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4A37B-1CD7-08BF-36FE-512C3900C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C128C-483E-B8A2-EE58-D4E9A5C5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C4468-4FD3-6B22-C6B4-76693C65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F090B-26A6-20E4-512B-DEF839DD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54F6F-436A-290B-CBE9-A61EF6C6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B0F8-AFF6-46EB-3E21-57070D111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A167-6D7C-9E87-A8A1-706B4C12B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222EA-64B2-41C7-943B-B19C0470BEBA}" type="datetimeFigureOut">
              <a:rPr lang="it-IT" smtClean="0"/>
              <a:t>30/01/2026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61A44-DECE-F2E2-D4D5-230DBEB67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AD4E-1B55-456E-ED6C-E424FE17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F0DA9A-CB3B-44B3-A6DE-904A5D58EB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3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FA52-CCE6-E720-2B06-3BF256747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1491"/>
            <a:ext cx="9144000" cy="846011"/>
          </a:xfrm>
        </p:spPr>
        <p:txBody>
          <a:bodyPr>
            <a:normAutofit fontScale="90000"/>
          </a:bodyPr>
          <a:lstStyle/>
          <a:p>
            <a:r>
              <a:rPr lang="it-IT" b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Microteaching</a:t>
            </a:r>
            <a:r>
              <a:rPr lang="it-IT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BA92E-E9F7-08C9-55F1-8EDB00988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1043"/>
            <a:ext cx="9144000" cy="2640266"/>
          </a:xfrm>
        </p:spPr>
        <p:txBody>
          <a:bodyPr>
            <a:normAutofit fontScale="77500" lnSpcReduction="20000"/>
          </a:bodyPr>
          <a:lstStyle/>
          <a:p>
            <a:r>
              <a:rPr lang="it-IT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Teaching4learning</a:t>
            </a:r>
          </a:p>
          <a:p>
            <a:r>
              <a:rPr lang="it-IT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Università degli studi di Padova</a:t>
            </a:r>
          </a:p>
          <a:p>
            <a:r>
              <a:rPr lang="it-IT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Venerdì 30 gennaio 2026</a:t>
            </a:r>
          </a:p>
          <a:p>
            <a:endParaRPr lang="it-IT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Clara Stella</a:t>
            </a:r>
          </a:p>
          <a:p>
            <a:r>
              <a:rPr lang="it-IT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DiSLL</a:t>
            </a:r>
            <a:endParaRPr lang="it-IT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clara.stella@unipd.it</a:t>
            </a:r>
          </a:p>
        </p:txBody>
      </p:sp>
    </p:spTree>
    <p:extLst>
      <p:ext uri="{BB962C8B-B14F-4D97-AF65-F5344CB8AC3E}">
        <p14:creationId xmlns:p14="http://schemas.microsoft.com/office/powerpoint/2010/main" val="74795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4098" name="Picture 2" descr="QUERELLE DES FEMMES - YouTube">
            <a:extLst>
              <a:ext uri="{FF2B5EF4-FFF2-40B4-BE49-F238E27FC236}">
                <a16:creationId xmlns:a16="http://schemas.microsoft.com/office/drawing/2014/main" id="{45B7C3A0-DB2D-74BB-CE69-9B2C5705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0" name="Google Shape;370;g3410efab962_0_150" descr="See the source image"/>
          <p:cNvPicPr preferRelativeResize="0"/>
          <p:nvPr/>
        </p:nvPicPr>
        <p:blipFill rotWithShape="1">
          <a:blip r:embed="rId4"/>
          <a:stretch/>
        </p:blipFill>
        <p:spPr>
          <a:xfrm>
            <a:off x="7320385" y="643467"/>
            <a:ext cx="3161579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9489BF4F-B501-3AAE-1CE4-C7C931A1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10efab962_0_186">
            <a:extLst>
              <a:ext uri="{FF2B5EF4-FFF2-40B4-BE49-F238E27FC236}">
                <a16:creationId xmlns:a16="http://schemas.microsoft.com/office/drawing/2014/main" id="{0CA6D57A-63B8-64EB-2300-7AAA50FCA095}"/>
              </a:ext>
            </a:extLst>
          </p:cNvPr>
          <p:cNvSpPr txBox="1"/>
          <p:nvPr/>
        </p:nvSpPr>
        <p:spPr>
          <a:xfrm>
            <a:off x="526767" y="327834"/>
            <a:ext cx="10948400" cy="13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it-IT" sz="3733" b="1" i="1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Querelle </a:t>
            </a:r>
            <a:r>
              <a:rPr lang="it-IT" sz="3733" b="1" i="1" noProof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lang="it-IT" sz="3733" b="1" i="1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femmes </a:t>
            </a:r>
            <a:r>
              <a:rPr lang="it-IT" sz="3733" b="1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costruzione (anche) del maschile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75313-C2F8-0A80-462A-9A9D1598ACF9}"/>
              </a:ext>
            </a:extLst>
          </p:cNvPr>
          <p:cNvSpPr txBox="1"/>
          <p:nvPr/>
        </p:nvSpPr>
        <p:spPr>
          <a:xfrm>
            <a:off x="526767" y="2023293"/>
            <a:ext cx="114148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SzPts val="1100"/>
              <a:buNone/>
            </a:pPr>
            <a:r>
              <a:rPr lang="it-IT" sz="2800" noProof="0" dirty="0"/>
              <a:t>La difesa delle donne divenne un elemento chiave nella formazione dell'identità maschile, in particolare </a:t>
            </a:r>
          </a:p>
          <a:p>
            <a:pPr marL="285750" indent="-285750">
              <a:lnSpc>
                <a:spcPct val="100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sz="2800" noProof="0" dirty="0"/>
              <a:t>negli spazi culturali d'élite </a:t>
            </a:r>
          </a:p>
          <a:p>
            <a:pPr marL="285750" indent="-285750">
              <a:lnSpc>
                <a:spcPct val="100000"/>
              </a:lnSpc>
              <a:buSzPts val="1100"/>
              <a:buFont typeface="Arial" panose="020B0604020202020204" pitchFamily="34" charset="0"/>
              <a:buChar char="•"/>
            </a:pPr>
            <a:r>
              <a:rPr lang="it-IT" sz="2800" noProof="0" dirty="0"/>
              <a:t>In corti e accademie </a:t>
            </a:r>
          </a:p>
          <a:p>
            <a:pPr>
              <a:lnSpc>
                <a:spcPct val="100000"/>
              </a:lnSpc>
              <a:buSzPts val="1100"/>
            </a:pPr>
            <a:r>
              <a:rPr lang="it-IT" sz="2800" dirty="0"/>
              <a:t>Per cercare </a:t>
            </a:r>
            <a:r>
              <a:rPr lang="it-IT" sz="2800" dirty="0" err="1"/>
              <a:t>rinoscimento</a:t>
            </a:r>
            <a:r>
              <a:rPr lang="it-IT" sz="2800" dirty="0"/>
              <a:t>, protezione e posizionarsi all’interno di un dibattito filosofico.</a:t>
            </a:r>
            <a:endParaRPr lang="it-IT" sz="2800" noProof="0" dirty="0"/>
          </a:p>
          <a:p>
            <a:pPr marL="285750" indent="-285750">
              <a:lnSpc>
                <a:spcPct val="100000"/>
              </a:lnSpc>
              <a:buSzPts val="1100"/>
              <a:buFont typeface="Arial" panose="020B0604020202020204" pitchFamily="34" charset="0"/>
              <a:buChar char="•"/>
            </a:pPr>
            <a:endParaRPr lang="it-IT" sz="2800" noProof="0" dirty="0"/>
          </a:p>
          <a:p>
            <a:pPr>
              <a:lnSpc>
                <a:spcPct val="100000"/>
              </a:lnSpc>
              <a:buSzPts val="1100"/>
            </a:pPr>
            <a:endParaRPr lang="it-IT" sz="2800" noProof="0" dirty="0"/>
          </a:p>
          <a:p>
            <a:pPr algn="just">
              <a:buSzPts val="1100"/>
            </a:pPr>
            <a:r>
              <a:rPr lang="it-IT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[Cfr. </a:t>
            </a:r>
            <a:r>
              <a:rPr lang="it-IT" sz="24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Androniki</a:t>
            </a:r>
            <a:r>
              <a:rPr lang="it-IT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Dialeti</a:t>
            </a:r>
            <a:r>
              <a:rPr lang="it-IT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Defending</a:t>
            </a:r>
            <a:r>
              <a:rPr lang="it-IT" sz="2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Women,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Negotiating</a:t>
            </a:r>
            <a:r>
              <a:rPr lang="it-IT" sz="2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Masculinity</a:t>
            </a:r>
            <a:r>
              <a:rPr lang="it-IT" sz="2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Early</a:t>
            </a:r>
            <a:r>
              <a:rPr lang="it-IT" sz="2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Modern</a:t>
            </a:r>
            <a:r>
              <a:rPr lang="it-IT" sz="2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sz="2400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Italy</a:t>
            </a:r>
            <a:r>
              <a:rPr lang="it-IT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The </a:t>
            </a:r>
            <a:r>
              <a:rPr lang="it-IT" sz="24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Historical</a:t>
            </a:r>
            <a:r>
              <a:rPr lang="it-IT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Journal, </a:t>
            </a:r>
            <a:r>
              <a:rPr lang="it-IT" sz="2400" b="0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54(01):1 – 23 (in </a:t>
            </a:r>
            <a:r>
              <a:rPr lang="it-IT" sz="2400" b="0" i="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it-IT" sz="2400" b="0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440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FB3484B9-0724-B4AC-114A-B0482DF4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410efab962_0_186">
            <a:extLst>
              <a:ext uri="{FF2B5EF4-FFF2-40B4-BE49-F238E27FC236}">
                <a16:creationId xmlns:a16="http://schemas.microsoft.com/office/drawing/2014/main" id="{5A5FF64B-1C7B-68B4-305C-E86C7B513409}"/>
              </a:ext>
            </a:extLst>
          </p:cNvPr>
          <p:cNvSpPr txBox="1"/>
          <p:nvPr/>
        </p:nvSpPr>
        <p:spPr>
          <a:xfrm>
            <a:off x="526767" y="327834"/>
            <a:ext cx="1094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it-IT" sz="3733" b="1" i="1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Quick </a:t>
            </a:r>
            <a:r>
              <a:rPr lang="it-IT" sz="3733" b="1" i="1" noProof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evalutation</a:t>
            </a:r>
            <a:r>
              <a:rPr lang="it-IT" sz="3733" b="1" i="1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733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esercizio</a:t>
            </a:r>
            <a:endParaRPr lang="it-IT" sz="3733" b="1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66465-7990-54BE-3554-17C6D218DE1A}"/>
              </a:ext>
            </a:extLst>
          </p:cNvPr>
          <p:cNvSpPr txBox="1"/>
          <p:nvPr/>
        </p:nvSpPr>
        <p:spPr>
          <a:xfrm>
            <a:off x="526767" y="2023293"/>
            <a:ext cx="114148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SzPts val="1100"/>
              <a:buNone/>
            </a:pPr>
            <a:r>
              <a:rPr lang="it-IT" sz="2800" b="1" noProof="0" dirty="0">
                <a:solidFill>
                  <a:srgbClr val="FF0000"/>
                </a:solidFill>
              </a:rPr>
              <a:t>Trova l’errore e correggilo</a:t>
            </a:r>
            <a:r>
              <a:rPr lang="it-IT" sz="2800" noProof="0" dirty="0"/>
              <a:t>:</a:t>
            </a:r>
          </a:p>
          <a:p>
            <a:pPr marL="0" indent="0">
              <a:lnSpc>
                <a:spcPct val="100000"/>
              </a:lnSpc>
              <a:buSzPts val="1100"/>
              <a:buNone/>
            </a:pPr>
            <a:endParaRPr lang="it-IT" sz="2800" dirty="0"/>
          </a:p>
          <a:p>
            <a:pPr marL="0" indent="0">
              <a:lnSpc>
                <a:spcPct val="100000"/>
              </a:lnSpc>
              <a:buSzPts val="1100"/>
              <a:buNone/>
            </a:pPr>
            <a:r>
              <a:rPr lang="it-IT" sz="2800" dirty="0"/>
              <a:t>La </a:t>
            </a:r>
            <a:r>
              <a:rPr lang="it-IT" sz="2800" i="1" dirty="0"/>
              <a:t>querelle </a:t>
            </a:r>
            <a:r>
              <a:rPr lang="it-IT" sz="2800" i="1" dirty="0" err="1"/>
              <a:t>des</a:t>
            </a:r>
            <a:r>
              <a:rPr lang="it-IT" sz="2800" i="1" dirty="0"/>
              <a:t> femmes </a:t>
            </a:r>
            <a:r>
              <a:rPr lang="it-IT" sz="2800" dirty="0"/>
              <a:t>è un dibattito che riguarda i diritti paritari delle donne. </a:t>
            </a:r>
          </a:p>
          <a:p>
            <a:pPr marL="0" indent="0">
              <a:lnSpc>
                <a:spcPct val="100000"/>
              </a:lnSpc>
              <a:buSzPts val="1100"/>
              <a:buNone/>
            </a:pPr>
            <a:r>
              <a:rPr lang="it-IT" sz="2800" dirty="0"/>
              <a:t>Inizia in Francia con Christine de </a:t>
            </a:r>
            <a:r>
              <a:rPr lang="it-IT" sz="2800" dirty="0" err="1"/>
              <a:t>Pizan</a:t>
            </a:r>
            <a:r>
              <a:rPr lang="it-IT" sz="2800" dirty="0"/>
              <a:t> e la pubblicazione della </a:t>
            </a:r>
            <a:r>
              <a:rPr lang="it-IT" sz="2800" i="1" dirty="0"/>
              <a:t>Città delle donne</a:t>
            </a:r>
            <a:r>
              <a:rPr lang="it-IT" sz="2800" dirty="0"/>
              <a:t>, un trattato che riguarda una città fisica, in particolare Parigi.</a:t>
            </a:r>
          </a:p>
          <a:p>
            <a:pPr marL="0" indent="0">
              <a:lnSpc>
                <a:spcPct val="100000"/>
              </a:lnSpc>
              <a:buSzPts val="1100"/>
              <a:buNone/>
            </a:pPr>
            <a:endParaRPr lang="it-IT" sz="2800" noProof="0" dirty="0"/>
          </a:p>
          <a:p>
            <a:pPr marL="0" indent="0">
              <a:lnSpc>
                <a:spcPct val="100000"/>
              </a:lnSpc>
              <a:buSzPts val="1100"/>
              <a:buNone/>
            </a:pPr>
            <a:r>
              <a:rPr lang="it-IT" sz="2800" dirty="0"/>
              <a:t>La querelle riguardò principalmente intellettuali che approfittarono dello schieramento per rafforzare le loro posizioni, a corte e filosofiche.</a:t>
            </a:r>
            <a:endParaRPr lang="it-IT" sz="280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AD16EA-EF2F-4E17-6E03-981CC403BB49}"/>
              </a:ext>
            </a:extLst>
          </p:cNvPr>
          <p:cNvCxnSpPr/>
          <p:nvPr/>
        </p:nvCxnSpPr>
        <p:spPr>
          <a:xfrm>
            <a:off x="8433995" y="3310666"/>
            <a:ext cx="22053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5B952C-F08F-7E78-269E-1B3E00A17911}"/>
              </a:ext>
            </a:extLst>
          </p:cNvPr>
          <p:cNvCxnSpPr/>
          <p:nvPr/>
        </p:nvCxnSpPr>
        <p:spPr>
          <a:xfrm>
            <a:off x="5477435" y="4614134"/>
            <a:ext cx="22053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E77D46-41F9-D69A-98F6-685ADF8D07C7}"/>
              </a:ext>
            </a:extLst>
          </p:cNvPr>
          <p:cNvCxnSpPr/>
          <p:nvPr/>
        </p:nvCxnSpPr>
        <p:spPr>
          <a:xfrm>
            <a:off x="8433995" y="4614134"/>
            <a:ext cx="22053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2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5868-4B62-C6B9-9CD1-D41696E5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Modulo 1 – Forme e luoghi del Rinascimento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3582-B1AA-158D-AD87-58E285E2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Introduzione (forme della lirica e luoghi della cultura)</a:t>
            </a:r>
          </a:p>
          <a:p>
            <a:r>
              <a:rPr lang="it-IT" dirty="0"/>
              <a:t>Corti, Accademie</a:t>
            </a:r>
          </a:p>
          <a:p>
            <a:r>
              <a:rPr lang="it-IT" b="1" dirty="0"/>
              <a:t>Dibattiti </a:t>
            </a:r>
          </a:p>
          <a:p>
            <a:pPr lvl="1"/>
            <a:r>
              <a:rPr lang="it-IT" dirty="0">
                <a:sym typeface="Wingdings" panose="05000000000000000000" pitchFamily="2" charset="2"/>
              </a:rPr>
              <a:t>Dibattito sulla lingua</a:t>
            </a:r>
          </a:p>
          <a:p>
            <a:pPr lvl="1"/>
            <a:r>
              <a:rPr lang="it-IT" b="1" dirty="0">
                <a:sym typeface="Wingdings" panose="05000000000000000000" pitchFamily="2" charset="2"/>
              </a:rPr>
              <a:t>Querelle </a:t>
            </a:r>
            <a:r>
              <a:rPr lang="it-IT" b="1" dirty="0" err="1">
                <a:sym typeface="Wingdings" panose="05000000000000000000" pitchFamily="2" charset="2"/>
              </a:rPr>
              <a:t>des</a:t>
            </a:r>
            <a:r>
              <a:rPr lang="it-IT" b="1" dirty="0">
                <a:sym typeface="Wingdings" panose="05000000000000000000" pitchFamily="2" charset="2"/>
              </a:rPr>
              <a:t> femmes</a:t>
            </a:r>
          </a:p>
          <a:p>
            <a:r>
              <a:rPr lang="it-IT" dirty="0">
                <a:sym typeface="Wingdings" panose="05000000000000000000" pitchFamily="2" charset="2"/>
              </a:rPr>
              <a:t>Scrittura delle donne in </a:t>
            </a:r>
            <a:r>
              <a:rPr lang="it-IT" dirty="0" err="1">
                <a:sym typeface="Wingdings" panose="05000000000000000000" pitchFamily="2" charset="2"/>
              </a:rPr>
              <a:t>context</a:t>
            </a:r>
            <a:endParaRPr lang="it-I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562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9">
          <a:extLst>
            <a:ext uri="{FF2B5EF4-FFF2-40B4-BE49-F238E27FC236}">
              <a16:creationId xmlns:a16="http://schemas.microsoft.com/office/drawing/2014/main" id="{5026B0BD-56BC-6D9C-56EE-2BA707F3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04" name="Rectangle 620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380" name="Google Shape;380;g3410efab962_0_160">
            <a:extLst>
              <a:ext uri="{FF2B5EF4-FFF2-40B4-BE49-F238E27FC236}">
                <a16:creationId xmlns:a16="http://schemas.microsoft.com/office/drawing/2014/main" id="{335D058C-BFEF-D0E7-1A67-53AF1FCF3532}"/>
              </a:ext>
            </a:extLst>
          </p:cNvPr>
          <p:cNvSpPr txBox="1"/>
          <p:nvPr/>
        </p:nvSpPr>
        <p:spPr>
          <a:xfrm>
            <a:off x="989730" y="4813651"/>
            <a:ext cx="10592174" cy="100065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553"/>
            </a:pPr>
            <a:r>
              <a:rPr lang="it-IT" sz="4000" noProof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fr-BE" sz="4000" noProof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La </a:t>
            </a:r>
            <a:r>
              <a:rPr lang="fr-BE" sz="4000" i="1" noProof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querelle des femmes </a:t>
            </a:r>
            <a:r>
              <a:rPr lang="fr-BE" sz="40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nel</a:t>
            </a:r>
            <a:r>
              <a:rPr lang="fr-BE" sz="4000" noProof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fr-BE" sz="4000" noProof="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Calibri"/>
              </a:rPr>
              <a:t>Rinascimento</a:t>
            </a:r>
            <a:endParaRPr lang="it-IT" sz="4000" noProof="0" dirty="0">
              <a:solidFill>
                <a:schemeClr val="tx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146" name="Picture 2" descr="QUERELLE DES FEMMES - YouTube">
            <a:extLst>
              <a:ext uri="{FF2B5EF4-FFF2-40B4-BE49-F238E27FC236}">
                <a16:creationId xmlns:a16="http://schemas.microsoft.com/office/drawing/2014/main" id="{6319B42C-0886-F55E-DEA8-05A36E3A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-1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43" b="17993"/>
          <a:stretch>
            <a:fillRect/>
          </a:stretch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06" name="Group 620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6207" name="Freeform: Shape 620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noProof="0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noProof="0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noProof="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62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66DA46-BF07-AF76-8CAD-AEF5B79CA759}"/>
              </a:ext>
            </a:extLst>
          </p:cNvPr>
          <p:cNvSpPr txBox="1"/>
          <p:nvPr/>
        </p:nvSpPr>
        <p:spPr>
          <a:xfrm>
            <a:off x="1430385" y="1593320"/>
            <a:ext cx="97971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1" dirty="0">
                <a:solidFill>
                  <a:srgbClr val="FF0000"/>
                </a:solidFill>
                <a:effectLst/>
                <a:latin typeface="Google Sans"/>
              </a:rPr>
              <a:t>Q</a:t>
            </a:r>
            <a:r>
              <a:rPr lang="it-IT" sz="3200" b="1" i="1" noProof="0" dirty="0" err="1">
                <a:solidFill>
                  <a:srgbClr val="FF0000"/>
                </a:solidFill>
                <a:effectLst/>
                <a:latin typeface="Google Sans"/>
              </a:rPr>
              <a:t>uerelle</a:t>
            </a:r>
            <a:r>
              <a:rPr lang="it-IT" sz="3200" b="1" i="1" noProof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it-IT" sz="3200" b="1" i="1" noProof="0" dirty="0" err="1">
                <a:solidFill>
                  <a:srgbClr val="FF0000"/>
                </a:solidFill>
                <a:effectLst/>
                <a:latin typeface="Google Sans"/>
              </a:rPr>
              <a:t>des</a:t>
            </a:r>
            <a:r>
              <a:rPr lang="it-IT" sz="3200" b="1" i="1" noProof="0" dirty="0">
                <a:solidFill>
                  <a:srgbClr val="FF0000"/>
                </a:solidFill>
                <a:effectLst/>
                <a:latin typeface="Google Sans"/>
              </a:rPr>
              <a:t> femmes</a:t>
            </a:r>
            <a:endParaRPr lang="it-IT" sz="3200" b="0" i="1" noProof="0" dirty="0">
              <a:effectLst/>
              <a:latin typeface="Google Sans"/>
            </a:endParaRPr>
          </a:p>
          <a:p>
            <a:pPr algn="ctr"/>
            <a:endParaRPr lang="it-IT" sz="3200" i="1" dirty="0">
              <a:latin typeface="Google Sans"/>
            </a:endParaRPr>
          </a:p>
          <a:p>
            <a:pPr algn="ctr"/>
            <a:r>
              <a:rPr lang="it-IT" sz="3200" dirty="0">
                <a:latin typeface="Google Sans"/>
              </a:rPr>
              <a:t>Come possiamo tradurre questo termine in italiano? (1) Come si traduce in inglese? (2)</a:t>
            </a:r>
          </a:p>
          <a:p>
            <a:pPr algn="ctr"/>
            <a:r>
              <a:rPr lang="it-IT" sz="3200" dirty="0">
                <a:latin typeface="Google Sans"/>
              </a:rPr>
              <a:t>Perché ho usato il francese? (1-2)</a:t>
            </a:r>
          </a:p>
          <a:p>
            <a:pPr algn="ctr"/>
            <a:endParaRPr lang="it-IT" sz="3200" dirty="0">
              <a:latin typeface="Google Sans"/>
            </a:endParaRPr>
          </a:p>
          <a:p>
            <a:pPr algn="ctr"/>
            <a:endParaRPr lang="it-IT" sz="3200" dirty="0">
              <a:latin typeface="Google Sans"/>
            </a:endParaRPr>
          </a:p>
          <a:p>
            <a:pPr algn="ctr"/>
            <a:r>
              <a:rPr lang="it-IT" sz="3200" b="0" noProof="0" dirty="0">
                <a:effectLst/>
                <a:latin typeface="Google Sans"/>
              </a:rPr>
              <a:t> </a:t>
            </a:r>
            <a:endParaRPr lang="it-IT" sz="3200" noProof="0" dirty="0"/>
          </a:p>
        </p:txBody>
      </p:sp>
    </p:spTree>
    <p:extLst>
      <p:ext uri="{BB962C8B-B14F-4D97-AF65-F5344CB8AC3E}">
        <p14:creationId xmlns:p14="http://schemas.microsoft.com/office/powerpoint/2010/main" val="403390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3061-2E4C-E508-5B9A-4D372A15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48148-8A4D-5D07-349F-1F8B2BBD1A40}"/>
              </a:ext>
            </a:extLst>
          </p:cNvPr>
          <p:cNvSpPr txBox="1"/>
          <p:nvPr/>
        </p:nvSpPr>
        <p:spPr>
          <a:xfrm>
            <a:off x="2498847" y="1744577"/>
            <a:ext cx="75938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0" i="0" noProof="0" dirty="0">
                <a:effectLst/>
                <a:latin typeface="Google Sans"/>
              </a:rPr>
              <a:t>La </a:t>
            </a:r>
            <a:r>
              <a:rPr lang="it-IT" sz="3200" b="0" i="1" noProof="0" dirty="0">
                <a:effectLst/>
                <a:latin typeface="Google Sans"/>
              </a:rPr>
              <a:t>querelle </a:t>
            </a:r>
            <a:r>
              <a:rPr lang="it-IT" sz="3200" b="0" i="1" noProof="0" dirty="0" err="1">
                <a:effectLst/>
                <a:latin typeface="Google Sans"/>
              </a:rPr>
              <a:t>des</a:t>
            </a:r>
            <a:r>
              <a:rPr lang="it-IT" sz="3200" b="0" i="1" noProof="0" dirty="0">
                <a:effectLst/>
                <a:latin typeface="Google Sans"/>
              </a:rPr>
              <a:t> femmes</a:t>
            </a:r>
            <a:r>
              <a:rPr lang="it-IT" sz="3200" b="0" i="0" noProof="0" dirty="0">
                <a:effectLst/>
                <a:latin typeface="Google Sans"/>
              </a:rPr>
              <a:t> è un </a:t>
            </a:r>
            <a:r>
              <a:rPr lang="it-IT" sz="3200" b="1" i="0" noProof="0" dirty="0">
                <a:effectLst/>
                <a:latin typeface="Google Sans"/>
              </a:rPr>
              <a:t>dibattito intellettuale europeo, </a:t>
            </a:r>
            <a:r>
              <a:rPr lang="it-IT" sz="3200" i="0" noProof="0" dirty="0">
                <a:effectLst/>
                <a:latin typeface="Google Sans"/>
              </a:rPr>
              <a:t>che nasce in Francia, </a:t>
            </a:r>
            <a:r>
              <a:rPr lang="it-IT" sz="3200" b="0" i="0" noProof="0" dirty="0">
                <a:effectLst/>
                <a:latin typeface="Google Sans"/>
              </a:rPr>
              <a:t>sulla </a:t>
            </a:r>
            <a:r>
              <a:rPr lang="it-IT" sz="3200" b="1" i="0" noProof="0" dirty="0">
                <a:effectLst/>
                <a:latin typeface="Google Sans"/>
              </a:rPr>
              <a:t>natura</a:t>
            </a:r>
            <a:r>
              <a:rPr lang="it-IT" sz="3200" noProof="0" dirty="0">
                <a:latin typeface="Google Sans"/>
              </a:rPr>
              <a:t> e lo </a:t>
            </a:r>
            <a:r>
              <a:rPr lang="it-IT" sz="3200" b="1" noProof="0" dirty="0">
                <a:latin typeface="Google Sans"/>
              </a:rPr>
              <a:t>status</a:t>
            </a:r>
            <a:r>
              <a:rPr lang="it-IT" sz="3200" noProof="0" dirty="0">
                <a:latin typeface="Google Sans"/>
              </a:rPr>
              <a:t> delle donne, </a:t>
            </a:r>
            <a:r>
              <a:rPr lang="it-IT" sz="3200" b="0" i="0" noProof="0" dirty="0">
                <a:effectLst/>
                <a:latin typeface="Google Sans"/>
              </a:rPr>
              <a:t>caratterizzato dallo scontro tra una visione misogina e una proto-femminista che dall’antichità continua all’età moderna.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050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4">
          <a:extLst>
            <a:ext uri="{FF2B5EF4-FFF2-40B4-BE49-F238E27FC236}">
              <a16:creationId xmlns:a16="http://schemas.microsoft.com/office/drawing/2014/main" id="{A61AE995-7B8C-E47A-1C3D-341C72FF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9" name="Rectangle 718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pic>
        <p:nvPicPr>
          <p:cNvPr id="7170" name="Picture 2" descr="punto interrogativo in stile gotico. vettore. alfabeto. segno di  punteggiatura. calligrafia e lettere. carattere elegante per i tatuaggi.  4552607 Arte vettoriale a Vecteezy">
            <a:extLst>
              <a:ext uri="{FF2B5EF4-FFF2-40B4-BE49-F238E27FC236}">
                <a16:creationId xmlns:a16="http://schemas.microsoft.com/office/drawing/2014/main" id="{A2D67E28-3EBA-25A9-A683-576A56A5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2001" b="2"/>
          <a:stretch>
            <a:fillRect/>
          </a:stretch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Right Triangle 719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375" name="Google Shape;375;g3410efab962_0_156">
            <a:extLst>
              <a:ext uri="{FF2B5EF4-FFF2-40B4-BE49-F238E27FC236}">
                <a16:creationId xmlns:a16="http://schemas.microsoft.com/office/drawing/2014/main" id="{A1EB0129-40A5-C8DD-E84F-6FEFFCD41DC9}"/>
              </a:ext>
            </a:extLst>
          </p:cNvPr>
          <p:cNvSpPr txBox="1"/>
          <p:nvPr/>
        </p:nvSpPr>
        <p:spPr>
          <a:xfrm>
            <a:off x="5361021" y="2408997"/>
            <a:ext cx="5562601" cy="20364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10305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2383"/>
            </a:pPr>
            <a:r>
              <a:rPr lang="it-IT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Che cosa significa discutere sullo «stato» e la «natura» delle donne?</a:t>
            </a:r>
          </a:p>
        </p:txBody>
      </p:sp>
    </p:spTree>
    <p:extLst>
      <p:ext uri="{BB962C8B-B14F-4D97-AF65-F5344CB8AC3E}">
        <p14:creationId xmlns:p14="http://schemas.microsoft.com/office/powerpoint/2010/main" val="255350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32EA7737-6A0D-0EA5-8AD7-30B7F9A4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410efab962_0_160">
            <a:extLst>
              <a:ext uri="{FF2B5EF4-FFF2-40B4-BE49-F238E27FC236}">
                <a16:creationId xmlns:a16="http://schemas.microsoft.com/office/drawing/2014/main" id="{CEB603B9-6D7A-FE6C-7CCB-37F905DCD3D7}"/>
              </a:ext>
            </a:extLst>
          </p:cNvPr>
          <p:cNvSpPr txBox="1"/>
          <p:nvPr/>
        </p:nvSpPr>
        <p:spPr>
          <a:xfrm>
            <a:off x="729200" y="1825767"/>
            <a:ext cx="10733600" cy="433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382"/>
            </a:pPr>
            <a:endParaRPr lang="it-IT" sz="3176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506530">
              <a:buClr>
                <a:schemeClr val="dk1"/>
              </a:buClr>
              <a:buSzPts val="2383"/>
              <a:buFont typeface="Calibri"/>
              <a:buChar char="●"/>
            </a:pPr>
            <a:r>
              <a:rPr lang="it-IT" sz="3176" b="1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</a:t>
            </a:r>
            <a:r>
              <a:rPr lang="it-IT" sz="3176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176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it-IT" sz="3176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caratteristiche fisiologiche e morali della donna (Aristotele; Galeno; Genesi)</a:t>
            </a:r>
          </a:p>
          <a:p>
            <a:pPr marL="103055">
              <a:buClr>
                <a:schemeClr val="dk1"/>
              </a:buClr>
              <a:buSzPts val="2383"/>
            </a:pPr>
            <a:endParaRPr lang="it-IT" sz="3176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506530">
              <a:buClr>
                <a:schemeClr val="dk1"/>
              </a:buClr>
              <a:buSzPts val="2383"/>
              <a:buFont typeface="Calibri"/>
              <a:buChar char="●"/>
            </a:pPr>
            <a:r>
              <a:rPr lang="it-IT" sz="3176" b="1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Stato</a:t>
            </a:r>
            <a:r>
              <a:rPr lang="it-IT" sz="3176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it-IT" sz="3176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posizione e ruolo nella società delle donne; ruolo politico e riconoscimento delle loro capacità intellettuali</a:t>
            </a:r>
          </a:p>
          <a:p>
            <a:pPr>
              <a:buClr>
                <a:srgbClr val="000000"/>
              </a:buClr>
              <a:buSzPts val="2382"/>
            </a:pPr>
            <a:endParaRPr lang="it-IT" sz="3176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</a:pPr>
            <a:endParaRPr lang="it-IT" sz="1467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83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>
          <a:extLst>
            <a:ext uri="{FF2B5EF4-FFF2-40B4-BE49-F238E27FC236}">
              <a16:creationId xmlns:a16="http://schemas.microsoft.com/office/drawing/2014/main" id="{02AE12B7-7F45-23F6-A4EF-74CB8DD1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410efab962_0_170">
            <a:extLst>
              <a:ext uri="{FF2B5EF4-FFF2-40B4-BE49-F238E27FC236}">
                <a16:creationId xmlns:a16="http://schemas.microsoft.com/office/drawing/2014/main" id="{17EA9DD8-DD3A-B85A-830B-1B5FD229754F}"/>
              </a:ext>
            </a:extLst>
          </p:cNvPr>
          <p:cNvSpPr txBox="1"/>
          <p:nvPr/>
        </p:nvSpPr>
        <p:spPr>
          <a:xfrm>
            <a:off x="522600" y="0"/>
            <a:ext cx="11146800" cy="77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2553"/>
            </a:pPr>
            <a:r>
              <a:rPr lang="it-IT" sz="3404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origini di un dibattito intellettuale: il </a:t>
            </a:r>
            <a:r>
              <a:rPr lang="it-IT" sz="3404" b="1" i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de la Rose</a:t>
            </a:r>
            <a:endParaRPr lang="it-IT" sz="1867" b="1" i="1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602D0D-0E3B-D93A-686A-F37DC8AB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770042"/>
            <a:ext cx="4386943" cy="5802795"/>
          </a:xfrm>
          <a:prstGeom prst="rect">
            <a:avLst/>
          </a:prstGeom>
        </p:spPr>
      </p:pic>
      <p:pic>
        <p:nvPicPr>
          <p:cNvPr id="3" name="Google Shape;393;g3410efab962_0_170" descr="Reading the Roman de la rose in text and image | MARGOT | University of  Waterloo">
            <a:extLst>
              <a:ext uri="{FF2B5EF4-FFF2-40B4-BE49-F238E27FC236}">
                <a16:creationId xmlns:a16="http://schemas.microsoft.com/office/drawing/2014/main" id="{5BE84066-0F36-4ABB-BD19-C802953806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319" y="770042"/>
            <a:ext cx="3759559" cy="5641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18E26-5BB8-D8B0-503C-4D6DC2236FE4}"/>
              </a:ext>
            </a:extLst>
          </p:cNvPr>
          <p:cNvCxnSpPr>
            <a:cxnSpLocks/>
          </p:cNvCxnSpPr>
          <p:nvPr/>
        </p:nvCxnSpPr>
        <p:spPr>
          <a:xfrm>
            <a:off x="8154767" y="2320290"/>
            <a:ext cx="1747000" cy="685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208FEE-78C2-8D1C-229B-6599DB68909E}"/>
              </a:ext>
            </a:extLst>
          </p:cNvPr>
          <p:cNvSpPr txBox="1"/>
          <p:nvPr/>
        </p:nvSpPr>
        <p:spPr>
          <a:xfrm>
            <a:off x="9549280" y="3006089"/>
            <a:ext cx="2358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it-IT" sz="2000" b="0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Antologia critica disponibile in open source e caricata su </a:t>
            </a:r>
            <a:r>
              <a:rPr lang="it-IT" sz="2000" b="0" i="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it-IT" sz="2000" b="0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76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0C3C3BAC-D3B6-0BE7-5191-FBE70885D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3410efab962_0_177">
            <a:extLst>
              <a:ext uri="{FF2B5EF4-FFF2-40B4-BE49-F238E27FC236}">
                <a16:creationId xmlns:a16="http://schemas.microsoft.com/office/drawing/2014/main" id="{9CCD39FF-174A-E797-5AD8-4F8844247C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868" y="956421"/>
            <a:ext cx="8210065" cy="515053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410efab962_0_177">
            <a:extLst>
              <a:ext uri="{FF2B5EF4-FFF2-40B4-BE49-F238E27FC236}">
                <a16:creationId xmlns:a16="http://schemas.microsoft.com/office/drawing/2014/main" id="{60251D4D-6636-78D4-1A26-C04F4C08D81F}"/>
              </a:ext>
            </a:extLst>
          </p:cNvPr>
          <p:cNvSpPr txBox="1"/>
          <p:nvPr/>
        </p:nvSpPr>
        <p:spPr>
          <a:xfrm>
            <a:off x="4389900" y="6106954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it-IT" sz="1867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Ms. </a:t>
            </a:r>
            <a:r>
              <a:rPr lang="it-IT" sz="1867" noProof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BnF</a:t>
            </a:r>
            <a:r>
              <a:rPr lang="it-IT" sz="1867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fr. 1179, Ms. KBR 9393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66609-3615-3A9C-2824-0A38951056A4}"/>
              </a:ext>
            </a:extLst>
          </p:cNvPr>
          <p:cNvSpPr txBox="1"/>
          <p:nvPr/>
        </p:nvSpPr>
        <p:spPr>
          <a:xfrm>
            <a:off x="2435476" y="252433"/>
            <a:ext cx="8210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noProof="0" dirty="0">
                <a:solidFill>
                  <a:schemeClr val="dk1"/>
                </a:solidFill>
              </a:rPr>
              <a:t>Una risposta diretta: </a:t>
            </a:r>
            <a:r>
              <a:rPr lang="it-IT" sz="3200" b="1" i="1" noProof="0" dirty="0">
                <a:solidFill>
                  <a:schemeClr val="dk1"/>
                </a:solidFill>
              </a:rPr>
              <a:t>La </a:t>
            </a:r>
            <a:r>
              <a:rPr lang="it-IT" sz="3200" b="1" i="1" noProof="0" dirty="0" err="1">
                <a:solidFill>
                  <a:schemeClr val="dk1"/>
                </a:solidFill>
              </a:rPr>
              <a:t>Cité</a:t>
            </a:r>
            <a:r>
              <a:rPr lang="it-IT" sz="3200" b="1" i="1" noProof="0" dirty="0">
                <a:solidFill>
                  <a:schemeClr val="dk1"/>
                </a:solidFill>
              </a:rPr>
              <a:t> </a:t>
            </a:r>
            <a:r>
              <a:rPr lang="it-IT" sz="3200" b="1" i="1" noProof="0" dirty="0" err="1">
                <a:solidFill>
                  <a:schemeClr val="dk1"/>
                </a:solidFill>
              </a:rPr>
              <a:t>des</a:t>
            </a:r>
            <a:r>
              <a:rPr lang="it-IT" sz="3200" b="1" i="1" noProof="0" dirty="0">
                <a:solidFill>
                  <a:schemeClr val="dk1"/>
                </a:solidFill>
              </a:rPr>
              <a:t> </a:t>
            </a:r>
            <a:r>
              <a:rPr lang="it-IT" sz="3200" b="1" i="1" noProof="0" dirty="0" err="1">
                <a:solidFill>
                  <a:schemeClr val="dk1"/>
                </a:solidFill>
              </a:rPr>
              <a:t>Dames</a:t>
            </a:r>
            <a:endParaRPr lang="it-IT" sz="3200" b="1" noProof="0" dirty="0"/>
          </a:p>
        </p:txBody>
      </p:sp>
    </p:spTree>
    <p:extLst>
      <p:ext uri="{BB962C8B-B14F-4D97-AF65-F5344CB8AC3E}">
        <p14:creationId xmlns:p14="http://schemas.microsoft.com/office/powerpoint/2010/main" val="369018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793</Words>
  <Application>Microsoft Office PowerPoint</Application>
  <PresentationFormat>Widescreen</PresentationFormat>
  <Paragraphs>61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Google Sans</vt:lpstr>
      <vt:lpstr>Wingdings</vt:lpstr>
      <vt:lpstr>Office Theme</vt:lpstr>
      <vt:lpstr>Microteaching session</vt:lpstr>
      <vt:lpstr>Modulo 1 – Forme e luoghi del Rinascimento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Stella</dc:creator>
  <cp:lastModifiedBy>Clara Stella</cp:lastModifiedBy>
  <cp:revision>6</cp:revision>
  <dcterms:created xsi:type="dcterms:W3CDTF">2026-01-28T08:32:06Z</dcterms:created>
  <dcterms:modified xsi:type="dcterms:W3CDTF">2026-01-30T08:30:32Z</dcterms:modified>
</cp:coreProperties>
</file>