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3" roundtripDataSignature="AMtx7mjL38/KwW3+1k2EYqvwyxMrhySG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6" name="Google Shape;7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9" name="Google Shape;13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6" name="Google Shape;146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3" name="Google Shape;153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0" name="Google Shape;16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6" name="Google Shape;166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2" name="Google Shape;172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ba1b3a95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8" name="Google Shape;178;g1ba1b3a9521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3" name="Google Shape;8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1" name="Google Shape;101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3" name="Google Shape;11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9" name="Google Shape;11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f7215125a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5" name="Google Shape;125;g1f7215125ab_0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6" name="Google Shape;26;p2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7" name="Google Shape;2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2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4" name="Google Shape;34;p2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2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6" name="Google Shape;36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1" name="Google Shape;51;p2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2" name="Google Shape;52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2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9" name="Google Shape;59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Relationship Id="rId4" Type="http://schemas.openxmlformats.org/officeDocument/2006/relationships/hyperlink" Target="http://www.venetoagricoltura.org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Relationship Id="rId4" Type="http://schemas.openxmlformats.org/officeDocument/2006/relationships/hyperlink" Target="https://www.zotero.org/support/start" TargetMode="External"/><Relationship Id="rId5" Type="http://schemas.openxmlformats.org/officeDocument/2006/relationships/hyperlink" Target="https://bibliotecadigitale.cab.unipd.it/strumenti-di-ricerca/gestione-bibliografie/documenti/guida-zotero-rev2021.pdf" TargetMode="External"/><Relationship Id="rId6" Type="http://schemas.openxmlformats.org/officeDocument/2006/relationships/hyperlink" Target="https://bibliotecadigitale.cab.unipd.it/strumenti-di-ricerca/gestione-bibliografie/zotero" TargetMode="External"/><Relationship Id="rId7" Type="http://schemas.openxmlformats.org/officeDocument/2006/relationships/hyperlink" Target="https://forums.zotero.org/" TargetMode="External"/><Relationship Id="rId8" Type="http://schemas.openxmlformats.org/officeDocument/2006/relationships/hyperlink" Target="https://bibliotecadigitale.cab.unipd.it/aiuto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Relationship Id="rId4" Type="http://schemas.openxmlformats.org/officeDocument/2006/relationships/hyperlink" Target="http://www.cab.unipd.it/corsi-sba-questionario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hyperlink" Target="https://www.agrariamedicinaveterinaria.unipd.it/sites/agrariamedicinaveterinaria.unipd.it/files/Guida_alla_compilazione_della_tesi.pdf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78" name="Google Shape;78;p1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"/>
          <p:cNvSpPr txBox="1"/>
          <p:nvPr/>
        </p:nvSpPr>
        <p:spPr>
          <a:xfrm>
            <a:off x="919317" y="1682159"/>
            <a:ext cx="74169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9D1200"/>
                </a:solidFill>
                <a:latin typeface="Arial"/>
                <a:ea typeface="Arial"/>
                <a:cs typeface="Arial"/>
                <a:sym typeface="Arial"/>
              </a:rPr>
              <a:t>ZOTERO</a:t>
            </a:r>
            <a:endParaRPr b="1" i="0" sz="3600" u="none" cap="none" strike="noStrike">
              <a:solidFill>
                <a:srgbClr val="9D12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n-US" sz="3600">
                <a:solidFill>
                  <a:srgbClr val="9D1200"/>
                </a:solidFill>
              </a:rPr>
              <a:t>a free </a:t>
            </a:r>
            <a:r>
              <a:rPr b="1" i="0" lang="en-US" sz="3600" u="none" cap="none" strike="noStrike">
                <a:solidFill>
                  <a:srgbClr val="9D1200"/>
                </a:solidFill>
                <a:latin typeface="Arial"/>
                <a:ea typeface="Arial"/>
                <a:cs typeface="Arial"/>
                <a:sym typeface="Arial"/>
              </a:rPr>
              <a:t>software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9D12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n-US" sz="3600">
                <a:solidFill>
                  <a:srgbClr val="9D1200"/>
                </a:solidFill>
              </a:rPr>
              <a:t>to manage your bibliography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395536" y="5733256"/>
            <a:ext cx="8352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Agripolis Central Library</a:t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34" name="Google Shape;134;p9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9"/>
          <p:cNvSpPr txBox="1"/>
          <p:nvPr/>
        </p:nvSpPr>
        <p:spPr>
          <a:xfrm>
            <a:off x="961750" y="2446994"/>
            <a:ext cx="74169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Es. Sarno R. 2000.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Miglio (Panicum miliaceum L.)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In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Coltivazioni erbacee. Cereali e proteaginose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Baldoni R, pp. 221-223. Bologna : Pàtron Editore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9"/>
          <p:cNvSpPr txBox="1"/>
          <p:nvPr/>
        </p:nvSpPr>
        <p:spPr>
          <a:xfrm>
            <a:off x="2180750" y="1776175"/>
            <a:ext cx="51213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</a:rPr>
              <a:t>Contribution in a volume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41" name="Google Shape;141;p10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0"/>
          <p:cNvSpPr txBox="1"/>
          <p:nvPr/>
        </p:nvSpPr>
        <p:spPr>
          <a:xfrm>
            <a:off x="984383" y="2491284"/>
            <a:ext cx="74169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Es. Tarocco C. 2002.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Varata la nuova direttiva sul benessere. Rivista di suinicoltura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43 (2): 17-28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0"/>
          <p:cNvSpPr txBox="1"/>
          <p:nvPr/>
        </p:nvSpPr>
        <p:spPr>
          <a:xfrm>
            <a:off x="3187250" y="1746575"/>
            <a:ext cx="31773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</a:rPr>
              <a:t>Article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48" name="Google Shape;148;p11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1"/>
          <p:cNvSpPr txBox="1"/>
          <p:nvPr/>
        </p:nvSpPr>
        <p:spPr>
          <a:xfrm>
            <a:off x="1063358" y="2175534"/>
            <a:ext cx="7416900" cy="23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Es. Benini, T. 2020.</a:t>
            </a:r>
            <a:r>
              <a:rPr b="0" i="1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Procedures and materials checklists for chemical immobilization of wild animals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Tesi di laurea, Dipartimento di Biomedicina Comparata e Alimentazione - BCA, Università degli Studi di Padova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1"/>
          <p:cNvSpPr txBox="1"/>
          <p:nvPr/>
        </p:nvSpPr>
        <p:spPr>
          <a:xfrm>
            <a:off x="2466900" y="1845250"/>
            <a:ext cx="40950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</a:rPr>
              <a:t>Degree thesis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55" name="Google Shape;155;p12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2"/>
          <p:cNvSpPr txBox="1"/>
          <p:nvPr/>
        </p:nvSpPr>
        <p:spPr>
          <a:xfrm>
            <a:off x="1053458" y="2353134"/>
            <a:ext cx="7416900" cy="24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Es. Veneto Agricoltura – Agenzia Veneta per il Settore Primario (2017) &lt;</a:t>
            </a:r>
            <a:r>
              <a:rPr b="0" i="0" lang="en-US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www.venetoagricoltura.org/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&gt;, ultima consultazione 15/12/2022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2"/>
          <p:cNvSpPr txBox="1"/>
          <p:nvPr/>
        </p:nvSpPr>
        <p:spPr>
          <a:xfrm>
            <a:off x="2703725" y="2230100"/>
            <a:ext cx="38484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</a:rPr>
              <a:t>Web page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62" name="Google Shape;162;p13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3"/>
          <p:cNvSpPr txBox="1"/>
          <p:nvPr/>
        </p:nvSpPr>
        <p:spPr>
          <a:xfrm>
            <a:off x="971600" y="1124744"/>
            <a:ext cx="7416900" cy="58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BIBLIOGRAPHY MANAGEMENT SOFTWARES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There are several programs (free or at a cost) for managing references and writing automatically bibliographies according to the chosen style.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▪ Mendeley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▪ Zotero 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▪ EndNote basic 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▪ Citavi 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▪ BibTeX 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▪ …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Bibliographic references are often captured online or from pdf articles saved on your computer, without manual typing.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A check is always advisable to improve accuracy!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68" name="Google Shape;168;p14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14"/>
          <p:cNvSpPr txBox="1"/>
          <p:nvPr/>
        </p:nvSpPr>
        <p:spPr>
          <a:xfrm>
            <a:off x="1040700" y="1059101"/>
            <a:ext cx="7416900" cy="58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</a:rPr>
              <a:t>These software have different features according to the products, but overall the permitted or necessary operations are as follows:</a:t>
            </a:r>
            <a:endParaRPr sz="19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chemeClr val="dk1"/>
                </a:solidFill>
              </a:rPr>
              <a:t>registration;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chemeClr val="dk1"/>
                </a:solidFill>
              </a:rPr>
              <a:t>import (from bibliographic databases, catalogues, electronic journals, websites, …)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chemeClr val="dk1"/>
                </a:solidFill>
              </a:rPr>
              <a:t>manual entry of references and full text documents;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chemeClr val="dk1"/>
                </a:solidFill>
              </a:rPr>
              <a:t>organization of references in folders and sharing groups;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chemeClr val="dk1"/>
                </a:solidFill>
              </a:rPr>
              <a:t>creation, formatting and export of bibliographies;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chemeClr val="dk1"/>
                </a:solidFill>
              </a:rPr>
              <a:t>possible insertion of bibliographic references in the texts via word processor;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chemeClr val="dk1"/>
                </a:solidFill>
              </a:rPr>
              <a:t>sharing and collective use of bibliographic references and related documents with work and research groups.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74" name="Google Shape;174;p15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5"/>
          <p:cNvSpPr txBox="1"/>
          <p:nvPr/>
        </p:nvSpPr>
        <p:spPr>
          <a:xfrm>
            <a:off x="631965" y="1003473"/>
            <a:ext cx="7416900" cy="6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Detailed guide to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Zotero: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https://www.zotero.org/support/start</a:t>
            </a:r>
            <a:endParaRPr b="0" i="0" sz="2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https://bibliotecadigitale.cab.unipd.it/strumenti-di-ricerca/gestione-bibliografie/documenti/guida-zotero-rev2021.pdf</a:t>
            </a:r>
            <a:endParaRPr b="0" i="0" sz="2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Quick guide to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Zotero: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https://bibliotecadigitale.cab.unipd.it/strumenti-di-ricerca/gestione-bibliografie/zotero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Zotero official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Support: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https://forums.zotero.org/</a:t>
            </a:r>
            <a:endParaRPr b="0" i="0" sz="2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Helpdesk of the UNIPD Library System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https://bibliotecadigitale.cab.unipd.it/aiuto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(ticket: 06 - gestione della bibliografia)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80" name="Google Shape;180;g1ba1b3a9521_0_0"/>
          <p:cNvPicPr preferRelativeResize="0"/>
          <p:nvPr/>
        </p:nvPicPr>
        <p:blipFill rotWithShape="1">
          <a:blip r:embed="rId3">
            <a:alphaModFix/>
          </a:blip>
          <a:srcRect b="80267" l="19383" r="48906" t="9750"/>
          <a:stretch/>
        </p:blipFill>
        <p:spPr>
          <a:xfrm>
            <a:off x="5217080" y="6731"/>
            <a:ext cx="3926918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g1ba1b3a9521_0_0"/>
          <p:cNvSpPr txBox="1"/>
          <p:nvPr/>
        </p:nvSpPr>
        <p:spPr>
          <a:xfrm>
            <a:off x="639901" y="1546200"/>
            <a:ext cx="7864200" cy="47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4400" u="none" cap="none" strike="noStrike">
                <a:solidFill>
                  <a:srgbClr val="9D1200"/>
                </a:solidFill>
                <a:latin typeface="Arial"/>
                <a:ea typeface="Arial"/>
                <a:cs typeface="Arial"/>
                <a:sym typeface="Arial"/>
              </a:rPr>
              <a:t>Thank you for your attention!</a:t>
            </a:r>
            <a:endParaRPr sz="4400">
              <a:solidFill>
                <a:srgbClr val="9D12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 sz="4400">
              <a:solidFill>
                <a:srgbClr val="9D12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3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www.cab.unipd.it/corsi-sba-questionario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username: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28178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pw: [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empty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85" name="Google Shape;85;p2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"/>
          <p:cNvSpPr txBox="1"/>
          <p:nvPr/>
        </p:nvSpPr>
        <p:spPr>
          <a:xfrm>
            <a:off x="717450" y="1570674"/>
            <a:ext cx="7709100" cy="41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Whenever the thought of others </a:t>
            </a:r>
            <a:endParaRPr sz="3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is reported </a:t>
            </a:r>
            <a:endParaRPr sz="3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in a scientific work </a:t>
            </a:r>
            <a:endParaRPr sz="3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(degree thesis, article or scientific essay, ...) </a:t>
            </a:r>
            <a:endParaRPr sz="3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it’s essential </a:t>
            </a:r>
            <a:endParaRPr sz="3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to recognize and highlight it, </a:t>
            </a:r>
            <a:endParaRPr sz="3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000" u="sng">
                <a:solidFill>
                  <a:schemeClr val="dk1"/>
                </a:solidFill>
              </a:rPr>
              <a:t>citing the SOURCE</a:t>
            </a:r>
            <a:r>
              <a:rPr lang="en-US" sz="3000">
                <a:solidFill>
                  <a:schemeClr val="dk1"/>
                </a:solidFill>
              </a:rPr>
              <a:t>.</a:t>
            </a:r>
            <a:endParaRPr sz="3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91" name="Google Shape;91;p3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"/>
          <p:cNvSpPr txBox="1"/>
          <p:nvPr/>
        </p:nvSpPr>
        <p:spPr>
          <a:xfrm>
            <a:off x="971600" y="1124744"/>
            <a:ext cx="7416900" cy="61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The sources:</a:t>
            </a:r>
            <a:endParaRPr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▪ support and provide proof of what is asserted or argued</a:t>
            </a:r>
            <a:endParaRPr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▪ give scientific value to the thesis because they show the research work done</a:t>
            </a:r>
            <a:endParaRPr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</a:rPr>
              <a:t>▪ certify the authorship of the ideas (concerning ethics, copyright </a:t>
            </a:r>
            <a:endParaRPr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vs plagiarism)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-298450" lvl="0" marL="4508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97" name="Google Shape;97;p4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4"/>
          <p:cNvSpPr txBox="1"/>
          <p:nvPr/>
        </p:nvSpPr>
        <p:spPr>
          <a:xfrm>
            <a:off x="932125" y="785317"/>
            <a:ext cx="7416900" cy="64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The sources are cited specifying the relative bibliographic references:</a:t>
            </a:r>
            <a:endParaRPr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1. within the text (in a synthetic way)</a:t>
            </a:r>
            <a:endParaRPr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• to indicate the source of derivation of a concept</a:t>
            </a:r>
            <a:endParaRPr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• when the quote is paraphrased</a:t>
            </a:r>
            <a:endParaRPr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• when the quote is put in inverted commas “_”</a:t>
            </a:r>
            <a:endParaRPr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2. in the final bibliography (in full)</a:t>
            </a:r>
            <a:endParaRPr sz="3000">
              <a:solidFill>
                <a:schemeClr val="dk1"/>
              </a:solidFill>
            </a:endParaRPr>
          </a:p>
          <a:p>
            <a:pPr indent="-304800" lvl="0" marL="45720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03" name="Google Shape;103;p5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5"/>
          <p:cNvSpPr txBox="1"/>
          <p:nvPr/>
        </p:nvSpPr>
        <p:spPr>
          <a:xfrm>
            <a:off x="1040675" y="905542"/>
            <a:ext cx="7416900" cy="651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</a:rPr>
              <a:t>The final bibliography:</a:t>
            </a:r>
            <a:endParaRPr sz="3000">
              <a:solidFill>
                <a:schemeClr val="dk1"/>
              </a:solidFill>
            </a:endParaRPr>
          </a:p>
          <a:p>
            <a:pPr indent="-4191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-US" sz="3000">
                <a:solidFill>
                  <a:schemeClr val="dk1"/>
                </a:solidFill>
              </a:rPr>
              <a:t>is the organized list of documents (books, articles, web pages, ...) consulted for the compilation of a scientific work</a:t>
            </a:r>
            <a:endParaRPr sz="3000">
              <a:solidFill>
                <a:schemeClr val="dk1"/>
              </a:solidFill>
            </a:endParaRPr>
          </a:p>
          <a:p>
            <a:pPr indent="-4191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-US" sz="3000">
                <a:solidFill>
                  <a:schemeClr val="dk1"/>
                </a:solidFill>
              </a:rPr>
              <a:t>lists in full order (alphabetical, chronological,…) the bibliographic references cited in the text</a:t>
            </a:r>
            <a:endParaRPr sz="3000">
              <a:solidFill>
                <a:schemeClr val="dk1"/>
              </a:solidFill>
            </a:endParaRPr>
          </a:p>
          <a:p>
            <a:pPr indent="-4191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-US" sz="3000">
                <a:solidFill>
                  <a:schemeClr val="dk1"/>
                </a:solidFill>
              </a:rPr>
              <a:t>must be written according to specific criteria, which allow the recovery of the cited </a:t>
            </a:r>
            <a:r>
              <a:rPr lang="en-US" sz="3000">
                <a:solidFill>
                  <a:schemeClr val="dk1"/>
                </a:solidFill>
              </a:rPr>
              <a:t>documents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09" name="Google Shape;109;p6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6"/>
          <p:cNvSpPr txBox="1"/>
          <p:nvPr/>
        </p:nvSpPr>
        <p:spPr>
          <a:xfrm>
            <a:off x="932125" y="1071476"/>
            <a:ext cx="7416900" cy="5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“Citation style” is how we structure bibliographic citations.</a:t>
            </a:r>
            <a:endParaRPr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The styles are based on international standards but they’re numerous and they vary according to the disciplines (or the journals, in the case of publication).</a:t>
            </a:r>
            <a:endParaRPr sz="21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*</a:t>
            </a:r>
            <a:r>
              <a:rPr lang="en-US">
                <a:solidFill>
                  <a:schemeClr val="dk1"/>
                </a:solidFill>
              </a:rPr>
              <a:t>School of Agricultural Sciences and Veterinary Medicine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Cavalli R., Guide to writing the degree thesis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ASABE - American Society of Agricultural and Biological Engineers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https://www.agrariamedicinaveterinaria.unipd.it/sites/agrariamedicinaveterinaria.unipd.it/files/Guida_alla_compilazione_della_tesi.pdf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Consult the teacher before choosing the style!</a:t>
            </a:r>
            <a:endParaRPr sz="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15" name="Google Shape;115;p7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7"/>
          <p:cNvSpPr txBox="1"/>
          <p:nvPr/>
        </p:nvSpPr>
        <p:spPr>
          <a:xfrm>
            <a:off x="906900" y="1132052"/>
            <a:ext cx="7416900" cy="59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ct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rgbClr val="9D1200"/>
                </a:solidFill>
              </a:rPr>
              <a:t>Homogeneity, clarity, coherence</a:t>
            </a:r>
            <a:endParaRPr sz="3000">
              <a:solidFill>
                <a:srgbClr val="9D1200"/>
              </a:solidFill>
            </a:endParaRPr>
          </a:p>
          <a:p>
            <a:pPr indent="0" lvl="0" marL="457200" rtl="0" algn="ctr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300">
              <a:solidFill>
                <a:srgbClr val="9D1200"/>
              </a:solidFill>
            </a:endParaRPr>
          </a:p>
          <a:p>
            <a:pPr indent="-3810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en-US" sz="2400">
                <a:solidFill>
                  <a:schemeClr val="dk1"/>
                </a:solidFill>
              </a:rPr>
              <a:t>The citation style must be homogeneous: </a:t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once a citation style has been chosen, </a:t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it must be maintained throughout all the work.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en-US" sz="2400">
                <a:solidFill>
                  <a:schemeClr val="dk1"/>
                </a:solidFill>
              </a:rPr>
              <a:t>The essential elements must always be reported so that the cited document can be identified for certain.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en-US" sz="2400">
                <a:solidFill>
                  <a:schemeClr val="dk1"/>
                </a:solidFill>
              </a:rPr>
              <a:t>A citation style, based on international standards, determines the information needed for a citation and how this information is presented and ordered, as well as punctuation and formatting.</a:t>
            </a:r>
            <a:endParaRPr sz="24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sz="2600">
              <a:solidFill>
                <a:srgbClr val="9D12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21" name="Google Shape;121;p8"/>
          <p:cNvPicPr preferRelativeResize="0"/>
          <p:nvPr/>
        </p:nvPicPr>
        <p:blipFill rotWithShape="1">
          <a:blip r:embed="rId3">
            <a:alphaModFix/>
          </a:blip>
          <a:srcRect b="80269" l="19383" r="48906" t="9750"/>
          <a:stretch/>
        </p:blipFill>
        <p:spPr>
          <a:xfrm>
            <a:off x="5217080" y="6731"/>
            <a:ext cx="3926920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8"/>
          <p:cNvSpPr txBox="1"/>
          <p:nvPr/>
        </p:nvSpPr>
        <p:spPr>
          <a:xfrm>
            <a:off x="524562" y="1158939"/>
            <a:ext cx="7416900" cy="56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EXAMPLES OF DOCUMENT TYPES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u="sng">
                <a:solidFill>
                  <a:schemeClr val="dk1"/>
                </a:solidFill>
              </a:rPr>
              <a:t>Book</a:t>
            </a:r>
            <a:r>
              <a:rPr lang="en-US" sz="1800">
                <a:solidFill>
                  <a:schemeClr val="dk1"/>
                </a:solidFill>
              </a:rPr>
              <a:t>: name and surname of the author (or authors), title of the work, publisher, year of publication.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u="sng">
                <a:solidFill>
                  <a:schemeClr val="dk1"/>
                </a:solidFill>
              </a:rPr>
              <a:t>Article</a:t>
            </a:r>
            <a:r>
              <a:rPr lang="en-US" sz="1800">
                <a:solidFill>
                  <a:schemeClr val="dk1"/>
                </a:solidFill>
              </a:rPr>
              <a:t>: name and surname of the author (or authors), title of the article, title of the journal, year of publication, volume number, issue number, pages.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u="sng">
                <a:solidFill>
                  <a:schemeClr val="dk1"/>
                </a:solidFill>
              </a:rPr>
              <a:t>Contribution in a volume</a:t>
            </a:r>
            <a:r>
              <a:rPr lang="en-US" sz="1800">
                <a:solidFill>
                  <a:schemeClr val="dk1"/>
                </a:solidFill>
              </a:rPr>
              <a:t>: name and surname of the author and title of the contribution, (in) title of the work, edited by name and surname, publisher, year of publication.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u="sng">
                <a:solidFill>
                  <a:schemeClr val="dk1"/>
                </a:solidFill>
              </a:rPr>
              <a:t>Degree thesis</a:t>
            </a:r>
            <a:r>
              <a:rPr lang="en-US" sz="1800">
                <a:solidFill>
                  <a:schemeClr val="dk1"/>
                </a:solidFill>
              </a:rPr>
              <a:t>: name and surname of the author, title, year, type of thesis, Department, University.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u="sng">
                <a:solidFill>
                  <a:schemeClr val="dk1"/>
                </a:solidFill>
              </a:rPr>
              <a:t>Web page</a:t>
            </a:r>
            <a:r>
              <a:rPr lang="en-US" sz="1800">
                <a:solidFill>
                  <a:schemeClr val="dk1"/>
                </a:solidFill>
              </a:rPr>
              <a:t>: page title, site title, copyright date, URL, date of last consultation.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u="sng">
                <a:solidFill>
                  <a:schemeClr val="dk1"/>
                </a:solidFill>
              </a:rPr>
              <a:t>Norm of reference</a:t>
            </a:r>
            <a:r>
              <a:rPr lang="en-US" sz="1800">
                <a:solidFill>
                  <a:schemeClr val="dk1"/>
                </a:solidFill>
              </a:rPr>
              <a:t>: type of deed, date, number and title.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hiedi libri in formato alternativo — Biblioteca digitale Padova - Google Chrome" id="127" name="Google Shape;127;g1f7215125ab_0_1"/>
          <p:cNvPicPr preferRelativeResize="0"/>
          <p:nvPr/>
        </p:nvPicPr>
        <p:blipFill rotWithShape="1">
          <a:blip r:embed="rId3">
            <a:alphaModFix/>
          </a:blip>
          <a:srcRect b="80268" l="19381" r="48907" t="9750"/>
          <a:stretch/>
        </p:blipFill>
        <p:spPr>
          <a:xfrm>
            <a:off x="5217080" y="6731"/>
            <a:ext cx="3926918" cy="778598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g1f7215125ab_0_1"/>
          <p:cNvSpPr txBox="1"/>
          <p:nvPr/>
        </p:nvSpPr>
        <p:spPr>
          <a:xfrm>
            <a:off x="863562" y="2343064"/>
            <a:ext cx="74169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Es. Wright J.W. 1976. Introduction to forest genetics. New York: Academic Press</a:t>
            </a:r>
            <a:endParaRPr sz="2400"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-3556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lang="en-US" sz="2400">
                <a:solidFill>
                  <a:schemeClr val="dk1"/>
                </a:solidFill>
              </a:rPr>
              <a:t>For more than 3 authors:</a:t>
            </a:r>
            <a:endParaRPr sz="2400">
              <a:solidFill>
                <a:schemeClr val="dk1"/>
              </a:solidFill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Es. Krott, Max, et al. Forest Policy Analysis. Springer, 2010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29" name="Google Shape;129;g1f7215125ab_0_1"/>
          <p:cNvSpPr txBox="1"/>
          <p:nvPr/>
        </p:nvSpPr>
        <p:spPr>
          <a:xfrm>
            <a:off x="3749700" y="1914350"/>
            <a:ext cx="4647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</a:rPr>
              <a:t>BOOK</a:t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2015-04-09T14:18:55Z</dcterms:created>
  <dc:creator>Gabriele Biandolino</dc:creator>
</cp:coreProperties>
</file>