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76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76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08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57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06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39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28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00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15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66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34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30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7754A-C964-4311-AE35-D5B2740F82C0}" type="datetimeFigureOut">
              <a:rPr lang="it-IT" smtClean="0"/>
              <a:pPr/>
              <a:t>08/11/2024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8BBA-83A0-49D7-AFF5-FAB1B88860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2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762592" y="2156833"/>
            <a:ext cx="3906839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</a:rPr>
              <a:t>ABC DELLA RICERCA</a:t>
            </a:r>
          </a:p>
          <a:p>
            <a:pPr algn="ctr"/>
            <a:endParaRPr lang="it-IT" sz="3200" b="1" dirty="0" smtClean="0">
              <a:solidFill>
                <a:srgbClr val="C00000"/>
              </a:solidFill>
            </a:endParaRPr>
          </a:p>
          <a:p>
            <a:pPr algn="ctr"/>
            <a:r>
              <a:rPr lang="it-IT" sz="3200" b="1" dirty="0" smtClean="0">
                <a:solidFill>
                  <a:srgbClr val="C00000"/>
                </a:solidFill>
              </a:rPr>
              <a:t>Guida alla bibliografia</a:t>
            </a:r>
            <a:endParaRPr lang="it-IT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7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1196752"/>
            <a:ext cx="9093195" cy="50321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endParaRPr lang="it-IT" b="1" dirty="0" smtClean="0"/>
          </a:p>
          <a:p>
            <a:r>
              <a:rPr lang="it-IT" b="1" u="sng" dirty="0"/>
              <a:t>MONOGRAFIE</a:t>
            </a:r>
            <a:endParaRPr lang="it-IT" dirty="0"/>
          </a:p>
          <a:p>
            <a:endParaRPr lang="it-IT" b="1" dirty="0"/>
          </a:p>
          <a:p>
            <a:r>
              <a:rPr lang="it-IT" b="1" dirty="0" smtClean="0"/>
              <a:t>–</a:t>
            </a:r>
            <a:r>
              <a:rPr lang="it-IT" b="1" dirty="0"/>
              <a:t> Più di tre autori: </a:t>
            </a:r>
            <a:r>
              <a:rPr lang="it-IT" dirty="0"/>
              <a:t>COGNOME e Nome primo autore [</a:t>
            </a:r>
            <a:r>
              <a:rPr lang="it-IT" i="1" dirty="0"/>
              <a:t>et al.</a:t>
            </a:r>
            <a:r>
              <a:rPr lang="it-IT" dirty="0"/>
              <a:t>] (anno di pubblicazione), </a:t>
            </a:r>
            <a:endParaRPr lang="it-IT" dirty="0" smtClean="0"/>
          </a:p>
          <a:p>
            <a:r>
              <a:rPr lang="it-IT" i="1" dirty="0" smtClean="0"/>
              <a:t>Titolo</a:t>
            </a:r>
            <a:r>
              <a:rPr lang="it-IT" i="1" dirty="0"/>
              <a:t>: complemento del titolo</a:t>
            </a:r>
            <a:r>
              <a:rPr lang="it-IT" dirty="0"/>
              <a:t>. Luogo di pubblicazione: Editore.</a:t>
            </a:r>
          </a:p>
          <a:p>
            <a:endParaRPr lang="it-IT" dirty="0" smtClean="0"/>
          </a:p>
          <a:p>
            <a:r>
              <a:rPr lang="it-IT" dirty="0" smtClean="0"/>
              <a:t>DEAGLIO Mario [</a:t>
            </a:r>
            <a:r>
              <a:rPr lang="it-IT" i="1" dirty="0"/>
              <a:t>et al</a:t>
            </a:r>
            <a:r>
              <a:rPr lang="it-IT" dirty="0" smtClean="0"/>
              <a:t>.] (2007), </a:t>
            </a:r>
            <a:r>
              <a:rPr lang="it-IT" i="1" dirty="0"/>
              <a:t>A cavallo della tigre</a:t>
            </a:r>
            <a:r>
              <a:rPr lang="it-IT" dirty="0"/>
              <a:t>. </a:t>
            </a:r>
            <a:r>
              <a:rPr lang="it-IT" dirty="0" smtClean="0"/>
              <a:t>Milano: </a:t>
            </a:r>
            <a:r>
              <a:rPr lang="it-IT" dirty="0" err="1" smtClean="0"/>
              <a:t>Guerini</a:t>
            </a:r>
            <a:r>
              <a:rPr lang="it-IT" dirty="0" smtClean="0"/>
              <a:t> </a:t>
            </a:r>
            <a:r>
              <a:rPr lang="it-IT" dirty="0"/>
              <a:t>e </a:t>
            </a:r>
            <a:r>
              <a:rPr lang="it-IT" dirty="0" smtClean="0"/>
              <a:t>associati.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b="1" dirty="0"/>
              <a:t>– </a:t>
            </a:r>
            <a:r>
              <a:rPr lang="it-IT" b="1" dirty="0" smtClean="0"/>
              <a:t>Curatele</a:t>
            </a:r>
            <a:r>
              <a:rPr lang="it-IT" b="1" dirty="0"/>
              <a:t>:</a:t>
            </a:r>
            <a:r>
              <a:rPr lang="it-IT" dirty="0"/>
              <a:t> COGNOME e Nome del curatore (a cura di) (anno di pubblicazione), </a:t>
            </a:r>
            <a:endParaRPr lang="it-IT" dirty="0" smtClean="0"/>
          </a:p>
          <a:p>
            <a:r>
              <a:rPr lang="it-IT" i="1" dirty="0" smtClean="0"/>
              <a:t>Titolo</a:t>
            </a:r>
            <a:r>
              <a:rPr lang="it-IT" i="1" dirty="0"/>
              <a:t>: complemento del titolo</a:t>
            </a:r>
            <a:r>
              <a:rPr lang="it-IT" dirty="0"/>
              <a:t>. Luogo di pubblicazione: Editore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b="1" dirty="0" smtClean="0"/>
              <a:t>N.B.: </a:t>
            </a:r>
            <a:r>
              <a:rPr lang="it-IT" dirty="0"/>
              <a:t>Nel caso di opere straniere, “a cura di” va indicato nella lingua dell’opera e non in italiano.</a:t>
            </a:r>
          </a:p>
          <a:p>
            <a:endParaRPr lang="it-IT" dirty="0" smtClean="0"/>
          </a:p>
          <a:p>
            <a:r>
              <a:rPr lang="it-IT" dirty="0"/>
              <a:t>VILLARI Rosario (a cura di) (1972), </a:t>
            </a:r>
            <a:r>
              <a:rPr lang="it-IT" i="1" dirty="0"/>
              <a:t>Il Sud nella storia d’Italia</a:t>
            </a:r>
            <a:r>
              <a:rPr lang="it-IT" dirty="0"/>
              <a:t>. Bari: Laterza.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00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965041"/>
            <a:ext cx="9086398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 smtClean="0"/>
              <a:t>MONOGRAFIE</a:t>
            </a:r>
            <a:endParaRPr lang="it-IT" dirty="0"/>
          </a:p>
          <a:p>
            <a:endParaRPr lang="it-IT" b="1" dirty="0"/>
          </a:p>
          <a:p>
            <a:r>
              <a:rPr lang="it-IT" b="1" dirty="0"/>
              <a:t>– Opere anonime:</a:t>
            </a:r>
            <a:r>
              <a:rPr lang="it-IT" dirty="0"/>
              <a:t> </a:t>
            </a:r>
            <a:r>
              <a:rPr lang="it-IT" i="1" dirty="0"/>
              <a:t>Titolo: complemento del titolo</a:t>
            </a:r>
            <a:r>
              <a:rPr lang="it-IT" dirty="0"/>
              <a:t> (anno di pubblicazione). </a:t>
            </a:r>
            <a:endParaRPr lang="it-IT" dirty="0" smtClean="0"/>
          </a:p>
          <a:p>
            <a:r>
              <a:rPr lang="it-IT" dirty="0" smtClean="0"/>
              <a:t>Luogo </a:t>
            </a:r>
            <a:r>
              <a:rPr lang="it-IT" dirty="0"/>
              <a:t>di pubblicazione: Editore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b="1" dirty="0"/>
              <a:t>N.B</a:t>
            </a:r>
            <a:r>
              <a:rPr lang="it-IT" b="1" dirty="0" smtClean="0"/>
              <a:t>.:</a:t>
            </a:r>
            <a:r>
              <a:rPr lang="it-IT" dirty="0"/>
              <a:t> </a:t>
            </a:r>
            <a:r>
              <a:rPr lang="it-IT" dirty="0" smtClean="0"/>
              <a:t>Per </a:t>
            </a:r>
            <a:r>
              <a:rPr lang="it-IT" dirty="0"/>
              <a:t>le citazioni di opere anonime il primo elemento sarà il titolo, seguito dalla data di </a:t>
            </a:r>
            <a:endParaRPr lang="it-IT" dirty="0" smtClean="0"/>
          </a:p>
          <a:p>
            <a:r>
              <a:rPr lang="it-IT" dirty="0" smtClean="0"/>
              <a:t>pubblicazione </a:t>
            </a:r>
            <a:r>
              <a:rPr lang="it-IT" dirty="0"/>
              <a:t>tra parentesi tonde.</a:t>
            </a:r>
          </a:p>
          <a:p>
            <a:endParaRPr lang="it-IT" i="1" dirty="0" smtClean="0"/>
          </a:p>
          <a:p>
            <a:r>
              <a:rPr lang="it-IT" i="1" dirty="0" smtClean="0"/>
              <a:t>La </a:t>
            </a:r>
            <a:r>
              <a:rPr lang="it-IT" i="1" dirty="0"/>
              <a:t>Toscana nell’Italia unita </a:t>
            </a:r>
            <a:r>
              <a:rPr lang="it-IT" dirty="0"/>
              <a:t>(1962). Firenze: Unione regionale delle provincie toscane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b="1" dirty="0"/>
              <a:t>– Autore Ente: </a:t>
            </a:r>
            <a:r>
              <a:rPr lang="it-IT" dirty="0"/>
              <a:t>NOME dell’Ente. SUE DIVISIONI (anno di pubblicazione), </a:t>
            </a:r>
            <a:r>
              <a:rPr lang="it-IT" i="1" dirty="0"/>
              <a:t>Titolo:</a:t>
            </a:r>
            <a:r>
              <a:rPr lang="it-IT" dirty="0"/>
              <a:t> </a:t>
            </a:r>
            <a:r>
              <a:rPr lang="it-IT" i="1" dirty="0"/>
              <a:t>complemento </a:t>
            </a:r>
            <a:endParaRPr lang="it-IT" i="1" dirty="0" smtClean="0"/>
          </a:p>
          <a:p>
            <a:r>
              <a:rPr lang="it-IT" i="1" dirty="0" smtClean="0"/>
              <a:t>del </a:t>
            </a:r>
            <a:r>
              <a:rPr lang="it-IT" i="1" dirty="0"/>
              <a:t>titolo</a:t>
            </a:r>
            <a:r>
              <a:rPr lang="it-IT" dirty="0"/>
              <a:t>. Luogo di pubblicazione: Editore.</a:t>
            </a:r>
          </a:p>
          <a:p>
            <a:endParaRPr lang="it-IT" dirty="0" smtClean="0"/>
          </a:p>
          <a:p>
            <a:r>
              <a:rPr lang="it-IT" dirty="0" smtClean="0"/>
              <a:t>MINISTERO </a:t>
            </a:r>
            <a:r>
              <a:rPr lang="it-IT" dirty="0"/>
              <a:t>DEGLI AFFARI ESTERI. DIREZIONE GENERALE DEGLI AFFARI POLITICI MULTILATERALI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DIRITTI UMANI. COMITATO INTERMINISTERIALE DEI DIRITTI UMANI (2003), </a:t>
            </a:r>
            <a:endParaRPr lang="it-IT" dirty="0" smtClean="0"/>
          </a:p>
          <a:p>
            <a:r>
              <a:rPr lang="it-IT" i="1" dirty="0" smtClean="0"/>
              <a:t>L’Italia </a:t>
            </a:r>
            <a:r>
              <a:rPr lang="it-IT" i="1" dirty="0"/>
              <a:t>alla 58a sessione della Commissione per i diritti umani delle Nazioni Unite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 smtClean="0"/>
              <a:t>Roma</a:t>
            </a:r>
            <a:r>
              <a:rPr lang="it-IT" dirty="0"/>
              <a:t>: Presidenza del Consiglio dei Ministri.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733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1158999"/>
            <a:ext cx="9074344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 smtClean="0"/>
              <a:t>MONOGRAFIE</a:t>
            </a:r>
            <a:endParaRPr lang="it-IT" dirty="0"/>
          </a:p>
          <a:p>
            <a:endParaRPr lang="it-IT" b="1" dirty="0"/>
          </a:p>
          <a:p>
            <a:r>
              <a:rPr lang="it-IT" b="1" dirty="0"/>
              <a:t>– Responsabilità secondarie: </a:t>
            </a:r>
            <a:r>
              <a:rPr lang="it-IT" dirty="0"/>
              <a:t>se in una pubblicazione sono presenti formulazioni di </a:t>
            </a:r>
            <a:endParaRPr lang="it-IT" dirty="0" smtClean="0"/>
          </a:p>
          <a:p>
            <a:r>
              <a:rPr lang="it-IT" dirty="0" smtClean="0"/>
              <a:t>responsabilità </a:t>
            </a:r>
            <a:r>
              <a:rPr lang="it-IT" dirty="0"/>
              <a:t>secondarie (prefatori, autori di saggi, traduttori ecc.), queste si inseriscono nella </a:t>
            </a:r>
            <a:endParaRPr lang="it-IT" dirty="0" smtClean="0"/>
          </a:p>
          <a:p>
            <a:r>
              <a:rPr lang="it-IT" dirty="0" smtClean="0"/>
              <a:t>citazione </a:t>
            </a:r>
            <a:r>
              <a:rPr lang="it-IT" dirty="0"/>
              <a:t>bibliografica se sono indicate sul frontespizio.</a:t>
            </a:r>
          </a:p>
          <a:p>
            <a:r>
              <a:rPr lang="it-IT" dirty="0"/>
              <a:t>Le indicazioni di responsabilità secondarie si inseriscono dopo il titolo della pubblicazione, </a:t>
            </a:r>
            <a:endParaRPr lang="it-IT" dirty="0" smtClean="0"/>
          </a:p>
          <a:p>
            <a:r>
              <a:rPr lang="it-IT" dirty="0" smtClean="0"/>
              <a:t>precedute </a:t>
            </a:r>
            <a:r>
              <a:rPr lang="it-IT" dirty="0"/>
              <a:t>da una virgola. Ad eccezione di </a:t>
            </a:r>
            <a:r>
              <a:rPr lang="it-IT" dirty="0" err="1"/>
              <a:t>pref</a:t>
            </a:r>
            <a:r>
              <a:rPr lang="it-IT" dirty="0"/>
              <a:t>. (prefazione) e </a:t>
            </a:r>
            <a:r>
              <a:rPr lang="it-IT" dirty="0" err="1"/>
              <a:t>trad</a:t>
            </a:r>
            <a:r>
              <a:rPr lang="it-IT" dirty="0"/>
              <a:t>. (traduzione), gli altri tipi di </a:t>
            </a:r>
            <a:endParaRPr lang="it-IT" dirty="0" smtClean="0"/>
          </a:p>
          <a:p>
            <a:r>
              <a:rPr lang="it-IT" dirty="0" smtClean="0"/>
              <a:t>responsabilità </a:t>
            </a:r>
            <a:r>
              <a:rPr lang="it-IT" dirty="0"/>
              <a:t>vanno indicati per esteso.</a:t>
            </a:r>
          </a:p>
          <a:p>
            <a:endParaRPr lang="it-IT" dirty="0" smtClean="0"/>
          </a:p>
          <a:p>
            <a:r>
              <a:rPr lang="it-IT" dirty="0" smtClean="0"/>
              <a:t>PANEBIANCO </a:t>
            </a:r>
            <a:r>
              <a:rPr lang="it-IT" dirty="0"/>
              <a:t>Giovanni (2010), </a:t>
            </a:r>
            <a:r>
              <a:rPr lang="it-IT" i="1" dirty="0"/>
              <a:t>Processo a un’idea</a:t>
            </a:r>
            <a:r>
              <a:rPr lang="it-IT" dirty="0"/>
              <a:t>, </a:t>
            </a:r>
            <a:r>
              <a:rPr lang="it-IT" dirty="0" err="1"/>
              <a:t>pref</a:t>
            </a:r>
            <a:r>
              <a:rPr lang="it-IT" dirty="0"/>
              <a:t>. di Mario </a:t>
            </a:r>
            <a:r>
              <a:rPr lang="it-IT" dirty="0" err="1"/>
              <a:t>Almerighi</a:t>
            </a:r>
            <a:r>
              <a:rPr lang="it-IT" dirty="0"/>
              <a:t>. Milano: Brioschi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b="1" dirty="0"/>
              <a:t> – Opere in più volumi: </a:t>
            </a:r>
            <a:r>
              <a:rPr lang="it-IT" dirty="0"/>
              <a:t>in caso di opere in più volumi, il volume va indicato prima delle note </a:t>
            </a:r>
            <a:endParaRPr lang="it-IT" dirty="0" smtClean="0"/>
          </a:p>
          <a:p>
            <a:r>
              <a:rPr lang="it-IT" dirty="0" smtClean="0"/>
              <a:t>tipografiche</a:t>
            </a:r>
            <a:r>
              <a:rPr lang="it-IT" dirty="0"/>
              <a:t>, preceduto da virgola e seguito da punto.</a:t>
            </a:r>
          </a:p>
          <a:p>
            <a:endParaRPr lang="it-IT" u="sng" dirty="0" smtClean="0"/>
          </a:p>
          <a:p>
            <a:r>
              <a:rPr lang="it-IT" dirty="0" smtClean="0"/>
              <a:t>CORBETTA </a:t>
            </a:r>
            <a:r>
              <a:rPr lang="it-IT" dirty="0"/>
              <a:t>Paolo (2003), </a:t>
            </a:r>
            <a:r>
              <a:rPr lang="it-IT" i="1" dirty="0"/>
              <a:t>La ricerca sociale: metodologia e tecniche</a:t>
            </a:r>
            <a:r>
              <a:rPr lang="it-IT" dirty="0"/>
              <a:t>, 3 voll. Bologna: Il Mulino.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71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980728"/>
            <a:ext cx="9084795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 smtClean="0"/>
              <a:t>MONOGRAFIE</a:t>
            </a:r>
            <a:endParaRPr lang="it-IT" dirty="0"/>
          </a:p>
          <a:p>
            <a:endParaRPr lang="it-IT" b="1" dirty="0"/>
          </a:p>
          <a:p>
            <a:r>
              <a:rPr lang="it-IT" b="1" dirty="0"/>
              <a:t>– Indicazione di edizione: </a:t>
            </a:r>
            <a:r>
              <a:rPr lang="it-IT" dirty="0"/>
              <a:t>l’edizione si indica con formula abbreviata (1. ed., 2. ed. </a:t>
            </a:r>
            <a:r>
              <a:rPr lang="it-IT" dirty="0" err="1"/>
              <a:t>agg</a:t>
            </a:r>
            <a:r>
              <a:rPr lang="it-IT" dirty="0"/>
              <a:t>.) e </a:t>
            </a:r>
            <a:r>
              <a:rPr lang="it-IT" dirty="0" smtClean="0"/>
              <a:t>nella </a:t>
            </a:r>
          </a:p>
          <a:p>
            <a:r>
              <a:rPr lang="it-IT" dirty="0" smtClean="0"/>
              <a:t>lingua </a:t>
            </a:r>
            <a:r>
              <a:rPr lang="it-IT" dirty="0"/>
              <a:t>dell’opera. Va inserita tra l’indicazione del titolo e le norme tipografiche, preceduta e </a:t>
            </a:r>
            <a:endParaRPr lang="it-IT" dirty="0" smtClean="0"/>
          </a:p>
          <a:p>
            <a:r>
              <a:rPr lang="it-IT" dirty="0" smtClean="0"/>
              <a:t>seguita </a:t>
            </a:r>
            <a:r>
              <a:rPr lang="it-IT" dirty="0"/>
              <a:t>da punti fermi.</a:t>
            </a:r>
          </a:p>
          <a:p>
            <a:r>
              <a:rPr lang="it-IT" dirty="0"/>
              <a:t>Se è indicato anche il volume dell’opera, l’indicazione di edizione va inserita dopo l’indicazione </a:t>
            </a:r>
            <a:endParaRPr lang="it-IT" dirty="0" smtClean="0"/>
          </a:p>
          <a:p>
            <a:r>
              <a:rPr lang="it-IT" dirty="0" smtClean="0"/>
              <a:t>del </a:t>
            </a:r>
            <a:r>
              <a:rPr lang="it-IT" dirty="0"/>
              <a:t>volume.</a:t>
            </a:r>
          </a:p>
          <a:p>
            <a:endParaRPr lang="it-IT" dirty="0" smtClean="0"/>
          </a:p>
          <a:p>
            <a:r>
              <a:rPr lang="it-IT" dirty="0" smtClean="0"/>
              <a:t>TRANIELLO </a:t>
            </a:r>
            <a:r>
              <a:rPr lang="it-IT" dirty="0"/>
              <a:t>Paolo (2014), </a:t>
            </a:r>
            <a:r>
              <a:rPr lang="it-IT" i="1" dirty="0"/>
              <a:t>Storia delle biblioteche in Italia: dall’Unità a oggi</a:t>
            </a:r>
            <a:r>
              <a:rPr lang="it-IT" dirty="0"/>
              <a:t>. 2. ed. </a:t>
            </a:r>
            <a:endParaRPr lang="it-IT" dirty="0" smtClean="0"/>
          </a:p>
          <a:p>
            <a:r>
              <a:rPr lang="it-IT" dirty="0" smtClean="0"/>
              <a:t>Bologna</a:t>
            </a:r>
            <a:r>
              <a:rPr lang="it-IT" dirty="0"/>
              <a:t>: Il mulino.</a:t>
            </a:r>
          </a:p>
        </p:txBody>
      </p:sp>
    </p:spTree>
    <p:extLst>
      <p:ext uri="{BB962C8B-B14F-4D97-AF65-F5344CB8AC3E}">
        <p14:creationId xmlns:p14="http://schemas.microsoft.com/office/powerpoint/2010/main" val="39585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980728"/>
            <a:ext cx="9085629" cy="53553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/>
              <a:t>ARTICOLI DI </a:t>
            </a:r>
            <a:r>
              <a:rPr lang="it-IT" b="1" u="sng" dirty="0" smtClean="0"/>
              <a:t>PERIODICI/RIVISTE</a:t>
            </a:r>
          </a:p>
          <a:p>
            <a:endParaRPr lang="it-IT" dirty="0"/>
          </a:p>
          <a:p>
            <a:r>
              <a:rPr lang="it-IT" dirty="0"/>
              <a:t>COGNOME e Nome dell’autore (anno di pubblicazione), </a:t>
            </a:r>
            <a:endParaRPr lang="it-IT" dirty="0" smtClean="0"/>
          </a:p>
          <a:p>
            <a:r>
              <a:rPr lang="it-IT" i="1" dirty="0" smtClean="0"/>
              <a:t>Titolo </a:t>
            </a:r>
            <a:r>
              <a:rPr lang="it-IT" i="1" dirty="0"/>
              <a:t>dell’articolo. Complemento del titolo dell’articolo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/>
              <a:t>“ </a:t>
            </a:r>
            <a:r>
              <a:rPr lang="it-IT" dirty="0" smtClean="0"/>
              <a:t>Titolo </a:t>
            </a:r>
            <a:r>
              <a:rPr lang="it-IT" dirty="0"/>
              <a:t>della </a:t>
            </a:r>
            <a:r>
              <a:rPr lang="it-IT" dirty="0" smtClean="0"/>
              <a:t>rivista</a:t>
            </a:r>
            <a:r>
              <a:rPr lang="it-IT" dirty="0"/>
              <a:t>”</a:t>
            </a:r>
            <a:r>
              <a:rPr lang="it-IT" dirty="0" smtClean="0"/>
              <a:t>, </a:t>
            </a:r>
            <a:r>
              <a:rPr lang="it-IT" dirty="0"/>
              <a:t>Annata o Volume in numeri arabi (Anno di pubblicazione), </a:t>
            </a:r>
            <a:endParaRPr lang="it-IT" dirty="0" smtClean="0"/>
          </a:p>
          <a:p>
            <a:r>
              <a:rPr lang="it-IT" dirty="0" smtClean="0"/>
              <a:t>Numero </a:t>
            </a:r>
            <a:r>
              <a:rPr lang="it-IT" dirty="0"/>
              <a:t>del fascicolo, Pagine, &lt;URL&gt; (se </a:t>
            </a:r>
            <a:r>
              <a:rPr lang="it-IT" dirty="0" err="1"/>
              <a:t>se</a:t>
            </a:r>
            <a:r>
              <a:rPr lang="it-IT" dirty="0"/>
              <a:t> disponibile), DOI: (eventuale</a:t>
            </a:r>
            <a:r>
              <a:rPr lang="it-IT" dirty="0" smtClean="0"/>
              <a:t>). </a:t>
            </a:r>
          </a:p>
          <a:p>
            <a:r>
              <a:rPr lang="it-IT" dirty="0" smtClean="0"/>
              <a:t>(data di ultima consultazione).</a:t>
            </a:r>
          </a:p>
          <a:p>
            <a:endParaRPr lang="it-IT" dirty="0"/>
          </a:p>
          <a:p>
            <a:r>
              <a:rPr lang="it-IT" dirty="0" smtClean="0"/>
              <a:t>PADOVANI Tullio (1996), </a:t>
            </a:r>
            <a:r>
              <a:rPr lang="it-IT" i="1" dirty="0"/>
              <a:t>Il nuovo volto del diritto penale del lavoro, </a:t>
            </a:r>
            <a:r>
              <a:rPr lang="it-IT" dirty="0"/>
              <a:t>“Rivista trimestrale</a:t>
            </a:r>
          </a:p>
          <a:p>
            <a:r>
              <a:rPr lang="it-IT" dirty="0"/>
              <a:t>di diritto penale dell’economia”, </a:t>
            </a:r>
            <a:r>
              <a:rPr lang="it-IT" dirty="0" smtClean="0"/>
              <a:t>9, </a:t>
            </a:r>
            <a:r>
              <a:rPr lang="it-IT" dirty="0"/>
              <a:t>n. 4, pp. 1157-1171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en-US" dirty="0" smtClean="0"/>
              <a:t>VISCONTI Arianna </a:t>
            </a:r>
            <a:r>
              <a:rPr lang="en-US" dirty="0"/>
              <a:t>(</a:t>
            </a:r>
            <a:r>
              <a:rPr lang="en-US" dirty="0" smtClean="0"/>
              <a:t>2024),</a:t>
            </a:r>
            <a:r>
              <a:rPr lang="en-US" dirty="0"/>
              <a:t> </a:t>
            </a:r>
            <a:r>
              <a:rPr lang="it-IT" i="1" dirty="0"/>
              <a:t> La riforma (della riforma) del danneggiamento di beni culturali, tra </a:t>
            </a:r>
            <a:endParaRPr lang="it-IT" i="1" dirty="0" smtClean="0"/>
          </a:p>
          <a:p>
            <a:r>
              <a:rPr lang="it-IT" i="1" dirty="0" smtClean="0"/>
              <a:t>incoerenze </a:t>
            </a:r>
            <a:r>
              <a:rPr lang="it-IT" i="1" dirty="0"/>
              <a:t>criminologiche e dubbi di </a:t>
            </a:r>
            <a:r>
              <a:rPr lang="it-IT" i="1" dirty="0" smtClean="0"/>
              <a:t>costituzionalità, </a:t>
            </a:r>
            <a:r>
              <a:rPr lang="it-IT" dirty="0" smtClean="0"/>
              <a:t>“Diritto penale contemporaneo”, 1, </a:t>
            </a:r>
          </a:p>
          <a:p>
            <a:r>
              <a:rPr lang="it-IT" dirty="0" smtClean="0"/>
              <a:t>pp. 86-138</a:t>
            </a:r>
            <a:r>
              <a:rPr lang="en-US" i="1" dirty="0" smtClean="0"/>
              <a:t>,</a:t>
            </a:r>
            <a:r>
              <a:rPr lang="en-US" dirty="0"/>
              <a:t> </a:t>
            </a:r>
            <a:r>
              <a:rPr lang="en-US" dirty="0" smtClean="0"/>
              <a:t>&lt;</a:t>
            </a:r>
            <a:r>
              <a:rPr lang="en-US" sz="1400" u="sng" dirty="0"/>
              <a:t>https://dpc-rivista-trimestrale.criminaljusticenetwork.eu/pdf/DPC%20Riv.%20Trim._1_24_visconti.pdf</a:t>
            </a:r>
            <a:r>
              <a:rPr lang="en-US" dirty="0" smtClean="0"/>
              <a:t>&gt;. </a:t>
            </a:r>
          </a:p>
          <a:p>
            <a:r>
              <a:rPr lang="it-IT" dirty="0" smtClean="0"/>
              <a:t>(</a:t>
            </a:r>
            <a:r>
              <a:rPr lang="it-IT" dirty="0"/>
              <a:t>Ultima consultazione: </a:t>
            </a:r>
            <a:r>
              <a:rPr lang="it-IT" dirty="0" smtClean="0"/>
              <a:t>06/11/2024)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62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07504" y="904066"/>
            <a:ext cx="9135450" cy="590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/>
              <a:t>CONTRIBUTI IN OPERE COLLETTANEE O IN ATTI PUBBLICATI DI UN </a:t>
            </a:r>
            <a:r>
              <a:rPr lang="it-IT" b="1" u="sng" dirty="0" smtClean="0"/>
              <a:t>CONVEGNO</a:t>
            </a:r>
          </a:p>
          <a:p>
            <a:endParaRPr lang="it-IT" dirty="0"/>
          </a:p>
          <a:p>
            <a:r>
              <a:rPr lang="it-IT" dirty="0"/>
              <a:t>COGNOME e Nome dell’autore (anno di pubblicazione), </a:t>
            </a:r>
            <a:r>
              <a:rPr lang="it-IT" i="1" dirty="0"/>
              <a:t>Titolo del contributo: complemento del </a:t>
            </a:r>
            <a:endParaRPr lang="it-IT" i="1" dirty="0" smtClean="0"/>
          </a:p>
          <a:p>
            <a:r>
              <a:rPr lang="it-IT" i="1" dirty="0" smtClean="0"/>
              <a:t>titolo </a:t>
            </a:r>
            <a:r>
              <a:rPr lang="it-IT" i="1" dirty="0"/>
              <a:t>del contributo</a:t>
            </a:r>
            <a:r>
              <a:rPr lang="it-IT" dirty="0"/>
              <a:t>. In: </a:t>
            </a:r>
            <a:r>
              <a:rPr lang="it-IT" i="1" dirty="0"/>
              <a:t>Titolo del volume: complemento del titolo del volume</a:t>
            </a:r>
            <a:r>
              <a:rPr lang="it-IT" dirty="0"/>
              <a:t>, </a:t>
            </a:r>
            <a:r>
              <a:rPr lang="it-IT" i="1" dirty="0"/>
              <a:t>(luogo e data del </a:t>
            </a:r>
            <a:endParaRPr lang="it-IT" i="1" dirty="0" smtClean="0"/>
          </a:p>
          <a:p>
            <a:r>
              <a:rPr lang="it-IT" i="1" dirty="0" smtClean="0"/>
              <a:t>Convegno</a:t>
            </a:r>
            <a:r>
              <a:rPr lang="it-IT" i="1" dirty="0"/>
              <a:t>)</a:t>
            </a:r>
            <a:r>
              <a:rPr lang="it-IT" dirty="0"/>
              <a:t>, a cura di Nome e Cognome del curatore/i. Luogo di pubblicazione: Editore, Volume 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se necessario), Pagine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b="1" dirty="0"/>
              <a:t>N.B.</a:t>
            </a:r>
            <a:endParaRPr lang="it-IT" dirty="0"/>
          </a:p>
          <a:p>
            <a:r>
              <a:rPr lang="it-IT" dirty="0"/>
              <a:t>I curatori si indicano fino a un massimo di tre, separati da una virgola. Nel caso di più di tre </a:t>
            </a:r>
            <a:endParaRPr lang="it-IT" dirty="0" smtClean="0"/>
          </a:p>
          <a:p>
            <a:r>
              <a:rPr lang="it-IT" dirty="0" smtClean="0"/>
              <a:t>curatori </a:t>
            </a:r>
            <a:r>
              <a:rPr lang="it-IT" dirty="0"/>
              <a:t>si indica solo il primo seguito da [</a:t>
            </a:r>
            <a:r>
              <a:rPr lang="it-IT" i="1" dirty="0"/>
              <a:t>et al</a:t>
            </a:r>
            <a:r>
              <a:rPr lang="it-IT" i="1" dirty="0" smtClean="0"/>
              <a:t>.</a:t>
            </a:r>
            <a:r>
              <a:rPr lang="it-IT" dirty="0" smtClean="0"/>
              <a:t>].</a:t>
            </a:r>
          </a:p>
          <a:p>
            <a:endParaRPr lang="it-IT" dirty="0"/>
          </a:p>
          <a:p>
            <a:r>
              <a:rPr lang="it-IT" dirty="0" smtClean="0"/>
              <a:t>MORLINO Leonardo (1996), </a:t>
            </a:r>
            <a:r>
              <a:rPr lang="it-IT" i="1" dirty="0"/>
              <a:t>Partiti, gruppi e consolidamento democratico in</a:t>
            </a:r>
          </a:p>
          <a:p>
            <a:r>
              <a:rPr lang="it-IT" i="1" dirty="0" smtClean="0"/>
              <a:t>Italia</a:t>
            </a:r>
            <a:r>
              <a:rPr lang="it-IT" dirty="0" smtClean="0"/>
              <a:t>. </a:t>
            </a:r>
            <a:r>
              <a:rPr lang="it-IT" dirty="0"/>
              <a:t>I</a:t>
            </a:r>
            <a:r>
              <a:rPr lang="it-IT" dirty="0" smtClean="0"/>
              <a:t>n </a:t>
            </a:r>
            <a:r>
              <a:rPr lang="it-IT" i="1" dirty="0"/>
              <a:t>Scritti in onore di Alberto </a:t>
            </a:r>
            <a:r>
              <a:rPr lang="it-IT" i="1" dirty="0" err="1"/>
              <a:t>Predieri</a:t>
            </a:r>
            <a:r>
              <a:rPr lang="it-IT" dirty="0"/>
              <a:t>. </a:t>
            </a:r>
            <a:r>
              <a:rPr lang="it-IT" dirty="0" smtClean="0"/>
              <a:t>Milano: </a:t>
            </a:r>
            <a:r>
              <a:rPr lang="it-IT" dirty="0" err="1" smtClean="0"/>
              <a:t>Giuffrè</a:t>
            </a:r>
            <a:r>
              <a:rPr lang="it-IT" dirty="0"/>
              <a:t>, </a:t>
            </a:r>
            <a:r>
              <a:rPr lang="it-IT" dirty="0" smtClean="0"/>
              <a:t>v</a:t>
            </a:r>
            <a:r>
              <a:rPr lang="it-IT" dirty="0"/>
              <a:t>. II, pp. 1169-1207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BETTI SCHIAVONE Egle (2012), </a:t>
            </a:r>
            <a:r>
              <a:rPr lang="it-IT" i="1" dirty="0"/>
              <a:t>Il viaggio in Europa nel </a:t>
            </a:r>
            <a:r>
              <a:rPr lang="it-IT" i="1" dirty="0" err="1"/>
              <a:t>Siècle</a:t>
            </a:r>
            <a:r>
              <a:rPr lang="it-IT" i="1" dirty="0"/>
              <a:t> </a:t>
            </a:r>
            <a:r>
              <a:rPr lang="it-IT" i="1" dirty="0" err="1"/>
              <a:t>des</a:t>
            </a:r>
            <a:r>
              <a:rPr lang="it-IT" i="1" dirty="0"/>
              <a:t> </a:t>
            </a:r>
            <a:r>
              <a:rPr lang="it-IT" i="1" dirty="0" err="1"/>
              <a:t>lumières</a:t>
            </a:r>
            <a:r>
              <a:rPr lang="it-IT" i="1" dirty="0"/>
              <a:t>. </a:t>
            </a:r>
            <a:r>
              <a:rPr lang="it-IT" i="1" dirty="0" smtClean="0"/>
              <a:t>Da categoria </a:t>
            </a:r>
            <a:r>
              <a:rPr lang="it-IT" i="1" dirty="0"/>
              <a:t>dello </a:t>
            </a:r>
            <a:endParaRPr lang="it-IT" i="1" dirty="0" smtClean="0"/>
          </a:p>
          <a:p>
            <a:r>
              <a:rPr lang="it-IT" i="1" dirty="0" smtClean="0"/>
              <a:t>spirito </a:t>
            </a:r>
            <a:r>
              <a:rPr lang="it-IT" i="1" dirty="0"/>
              <a:t>a </a:t>
            </a:r>
            <a:r>
              <a:rPr lang="it-IT" i="1" dirty="0" smtClean="0"/>
              <a:t>categoria politica</a:t>
            </a:r>
            <a:r>
              <a:rPr lang="it-IT" dirty="0" smtClean="0"/>
              <a:t>. In </a:t>
            </a:r>
            <a:r>
              <a:rPr lang="it-IT" i="1" dirty="0"/>
              <a:t>Atti della giornata </a:t>
            </a:r>
            <a:r>
              <a:rPr lang="it-IT" i="1" dirty="0" smtClean="0"/>
              <a:t>interuniversitaria organizzata </a:t>
            </a:r>
            <a:r>
              <a:rPr lang="it-IT" i="1" dirty="0"/>
              <a:t>dall'Università di </a:t>
            </a:r>
            <a:endParaRPr lang="it-IT" i="1" dirty="0" smtClean="0"/>
          </a:p>
          <a:p>
            <a:r>
              <a:rPr lang="it-IT" i="1" dirty="0" smtClean="0"/>
              <a:t>Siviglia e dall'Università di </a:t>
            </a:r>
            <a:r>
              <a:rPr lang="it-IT" i="1" dirty="0"/>
              <a:t>Roma Tre, </a:t>
            </a:r>
            <a:r>
              <a:rPr lang="it-IT" i="1" dirty="0" smtClean="0"/>
              <a:t>(Roma </a:t>
            </a:r>
            <a:r>
              <a:rPr lang="it-IT" i="1" dirty="0"/>
              <a:t>Facoltà di scienze politiche, 18 </a:t>
            </a:r>
            <a:r>
              <a:rPr lang="it-IT" i="1" dirty="0" smtClean="0"/>
              <a:t>dicembre 2000)</a:t>
            </a:r>
            <a:r>
              <a:rPr lang="it-IT" dirty="0" smtClean="0"/>
              <a:t>, </a:t>
            </a:r>
            <a:r>
              <a:rPr lang="it-IT" dirty="0"/>
              <a:t>a </a:t>
            </a:r>
            <a:endParaRPr lang="it-IT" dirty="0" smtClean="0"/>
          </a:p>
          <a:p>
            <a:r>
              <a:rPr lang="it-IT" dirty="0" smtClean="0"/>
              <a:t>cura </a:t>
            </a:r>
            <a:r>
              <a:rPr lang="it-IT" dirty="0"/>
              <a:t>di </a:t>
            </a:r>
            <a:r>
              <a:rPr lang="it-IT" dirty="0" smtClean="0"/>
              <a:t>Bruna </a:t>
            </a:r>
            <a:r>
              <a:rPr lang="it-IT" dirty="0" err="1"/>
              <a:t>Consarelli</a:t>
            </a:r>
            <a:r>
              <a:rPr lang="it-IT" dirty="0"/>
              <a:t>. </a:t>
            </a:r>
            <a:r>
              <a:rPr lang="it-IT" dirty="0" smtClean="0"/>
              <a:t>Padova: Cedam</a:t>
            </a:r>
            <a:r>
              <a:rPr lang="it-IT" dirty="0"/>
              <a:t>, </a:t>
            </a:r>
            <a:r>
              <a:rPr lang="it-IT" dirty="0" smtClean="0"/>
              <a:t>pp</a:t>
            </a:r>
            <a:r>
              <a:rPr lang="it-IT" dirty="0"/>
              <a:t>. 61-76.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32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07504" y="1181651"/>
            <a:ext cx="8202566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 smtClean="0"/>
              <a:t>VOCI IN OPERE ENCICLOPEDICHE</a:t>
            </a:r>
            <a:endParaRPr lang="it-IT" u="sng" dirty="0" smtClean="0"/>
          </a:p>
          <a:p>
            <a:endParaRPr lang="it-IT" dirty="0" smtClean="0"/>
          </a:p>
          <a:p>
            <a:r>
              <a:rPr lang="it-IT" dirty="0" smtClean="0"/>
              <a:t>PIGA Franco (1985), </a:t>
            </a:r>
            <a:r>
              <a:rPr lang="it-IT" i="1" dirty="0"/>
              <a:t>Prassi amministrativa</a:t>
            </a:r>
            <a:r>
              <a:rPr lang="it-IT" dirty="0" smtClean="0"/>
              <a:t>. In </a:t>
            </a:r>
            <a:r>
              <a:rPr lang="it-IT" i="1" dirty="0" smtClean="0"/>
              <a:t>Enciclopedia del Diritto.</a:t>
            </a:r>
            <a:r>
              <a:rPr lang="it-IT" dirty="0" smtClean="0"/>
              <a:t> Milano: </a:t>
            </a:r>
            <a:r>
              <a:rPr lang="it-IT" dirty="0" err="1" smtClean="0"/>
              <a:t>Giuffrè</a:t>
            </a:r>
            <a:r>
              <a:rPr lang="it-IT" dirty="0" smtClean="0"/>
              <a:t>,</a:t>
            </a:r>
          </a:p>
          <a:p>
            <a:r>
              <a:rPr lang="it-IT" dirty="0" smtClean="0"/>
              <a:t>XXXIV, pp. 842-847.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508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07504" y="1081767"/>
            <a:ext cx="8649676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 smtClean="0"/>
              <a:t>LETTERATURA GRIGIA (TESI </a:t>
            </a:r>
            <a:r>
              <a:rPr lang="it-IT" b="1" u="sng" dirty="0"/>
              <a:t>DI LAUREA, </a:t>
            </a:r>
            <a:r>
              <a:rPr lang="it-IT" b="1" u="sng" dirty="0" smtClean="0"/>
              <a:t>DOTTORATO, RELAZIONI A CONVEGNI, </a:t>
            </a:r>
          </a:p>
          <a:p>
            <a:r>
              <a:rPr lang="it-IT" b="1" u="sng" dirty="0" smtClean="0"/>
              <a:t>RAPPORTI INTERNI)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BELTRAMIN Vanessa (2021),</a:t>
            </a:r>
            <a:r>
              <a:rPr lang="it-IT" dirty="0"/>
              <a:t>  </a:t>
            </a:r>
            <a:r>
              <a:rPr lang="it-IT" i="1" dirty="0"/>
              <a:t>Educazione e linguaggio di genere: uno sguardo alla seconda </a:t>
            </a:r>
            <a:endParaRPr lang="it-IT" i="1" dirty="0" smtClean="0"/>
          </a:p>
          <a:p>
            <a:r>
              <a:rPr lang="it-IT" i="1" dirty="0"/>
              <a:t>i</a:t>
            </a:r>
            <a:r>
              <a:rPr lang="it-IT" i="1" dirty="0" smtClean="0"/>
              <a:t>nfanzia </a:t>
            </a:r>
            <a:r>
              <a:rPr lang="it-IT" dirty="0" smtClean="0"/>
              <a:t>[tesi </a:t>
            </a:r>
            <a:r>
              <a:rPr lang="it-IT" dirty="0"/>
              <a:t>di laurea magistrale]. </a:t>
            </a:r>
            <a:r>
              <a:rPr lang="it-IT" dirty="0" smtClean="0"/>
              <a:t>Padova: </a:t>
            </a:r>
            <a:r>
              <a:rPr lang="it-IT" dirty="0"/>
              <a:t>Università degli studi di </a:t>
            </a:r>
            <a:r>
              <a:rPr lang="it-IT" dirty="0" smtClean="0"/>
              <a:t>Padova.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CAMERA DEI DEPUTATI. SERVIZIO STUDI (2011), </a:t>
            </a:r>
            <a:r>
              <a:rPr lang="it-IT" i="1" dirty="0"/>
              <a:t>Elezioni programmate nel periodo</a:t>
            </a:r>
          </a:p>
          <a:p>
            <a:r>
              <a:rPr lang="it-IT" i="1" dirty="0"/>
              <a:t>maggio-luglio </a:t>
            </a:r>
            <a:r>
              <a:rPr lang="it-IT" i="1" dirty="0" smtClean="0"/>
              <a:t>2011</a:t>
            </a:r>
            <a:r>
              <a:rPr lang="it-IT" dirty="0"/>
              <a:t> </a:t>
            </a:r>
            <a:r>
              <a:rPr lang="it-IT" dirty="0" smtClean="0"/>
              <a:t>[Dossier </a:t>
            </a:r>
            <a:r>
              <a:rPr lang="it-IT" dirty="0"/>
              <a:t>di documentazione]. </a:t>
            </a:r>
            <a:r>
              <a:rPr lang="it-IT" dirty="0" smtClean="0"/>
              <a:t>Roma: Camera dei Deputati.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3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894223"/>
            <a:ext cx="6682791" cy="53553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 smtClean="0"/>
              <a:t>GIURISPRUDENZA</a:t>
            </a:r>
          </a:p>
          <a:p>
            <a:endParaRPr lang="it-IT" b="1" dirty="0"/>
          </a:p>
          <a:p>
            <a:r>
              <a:rPr lang="it-IT" dirty="0"/>
              <a:t>- Autorità giudicante</a:t>
            </a:r>
          </a:p>
          <a:p>
            <a:r>
              <a:rPr lang="it-IT" dirty="0" smtClean="0"/>
              <a:t>- Città </a:t>
            </a:r>
            <a:r>
              <a:rPr lang="it-IT" dirty="0"/>
              <a:t>(per gli organi con più sedi: Pretura, Tribunale, Corte d’Appello)</a:t>
            </a:r>
          </a:p>
          <a:p>
            <a:r>
              <a:rPr lang="it-IT" dirty="0" smtClean="0"/>
              <a:t>- Sezione </a:t>
            </a:r>
            <a:r>
              <a:rPr lang="it-IT" dirty="0"/>
              <a:t>(se esistente)</a:t>
            </a:r>
          </a:p>
          <a:p>
            <a:r>
              <a:rPr lang="it-IT" dirty="0" smtClean="0"/>
              <a:t>- Giorno </a:t>
            </a:r>
            <a:r>
              <a:rPr lang="it-IT" dirty="0"/>
              <a:t>mese e anno della decisione</a:t>
            </a:r>
          </a:p>
          <a:p>
            <a:r>
              <a:rPr lang="it-IT" dirty="0" smtClean="0"/>
              <a:t>- Numero della </a:t>
            </a:r>
            <a:r>
              <a:rPr lang="it-IT" dirty="0"/>
              <a:t>decisione</a:t>
            </a:r>
          </a:p>
          <a:p>
            <a:r>
              <a:rPr lang="it-IT" dirty="0" smtClean="0"/>
              <a:t>- Fonte nella quale </a:t>
            </a:r>
            <a:r>
              <a:rPr lang="it-IT" dirty="0"/>
              <a:t>la decisione </a:t>
            </a:r>
            <a:r>
              <a:rPr lang="it-IT" dirty="0" smtClean="0"/>
              <a:t>è pubblicata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b="1" u="sng" dirty="0" smtClean="0"/>
              <a:t>NORMATIVA</a:t>
            </a:r>
          </a:p>
          <a:p>
            <a:endParaRPr lang="it-IT" b="1" u="sng" dirty="0"/>
          </a:p>
          <a:p>
            <a:r>
              <a:rPr lang="it-IT" dirty="0" smtClean="0"/>
              <a:t>- Nome del </a:t>
            </a:r>
            <a:r>
              <a:rPr lang="it-IT" dirty="0"/>
              <a:t>tipo di </a:t>
            </a:r>
            <a:r>
              <a:rPr lang="it-IT" dirty="0" smtClean="0"/>
              <a:t>atto</a:t>
            </a:r>
            <a:endParaRPr lang="it-IT" dirty="0"/>
          </a:p>
          <a:p>
            <a:r>
              <a:rPr lang="it-IT" dirty="0" smtClean="0"/>
              <a:t>- Giorno </a:t>
            </a:r>
            <a:r>
              <a:rPr lang="it-IT" dirty="0"/>
              <a:t>mese anno</a:t>
            </a:r>
          </a:p>
          <a:p>
            <a:r>
              <a:rPr lang="it-IT" dirty="0" smtClean="0"/>
              <a:t>- Numero </a:t>
            </a:r>
            <a:r>
              <a:rPr lang="it-IT" dirty="0"/>
              <a:t>(preceduto da n.)</a:t>
            </a:r>
          </a:p>
          <a:p>
            <a:r>
              <a:rPr lang="it-IT" dirty="0" smtClean="0"/>
              <a:t>- Epigrafe </a:t>
            </a:r>
            <a:r>
              <a:rPr lang="it-IT" dirty="0"/>
              <a:t>( = titolo della legge, in corsivo oppure tra virgolette)</a:t>
            </a:r>
            <a:endParaRPr lang="it-IT" b="1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024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764704"/>
            <a:ext cx="8995861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u="sng" dirty="0" smtClean="0"/>
              <a:t>GIURISPRUDENZA</a:t>
            </a:r>
          </a:p>
          <a:p>
            <a:endParaRPr lang="it-IT" b="1" dirty="0"/>
          </a:p>
          <a:p>
            <a:r>
              <a:rPr lang="it-IT" dirty="0"/>
              <a:t>• </a:t>
            </a:r>
            <a:r>
              <a:rPr lang="it-IT" dirty="0" smtClean="0"/>
              <a:t>Corte </a:t>
            </a:r>
            <a:r>
              <a:rPr lang="it-IT" dirty="0"/>
              <a:t>Costituzionale, 22 aprile 2016, n. 93</a:t>
            </a:r>
          </a:p>
          <a:p>
            <a:r>
              <a:rPr lang="it-IT" dirty="0"/>
              <a:t>• Cassazione penale, sez. I, 17 luglio 2013, n. 36661</a:t>
            </a:r>
          </a:p>
          <a:p>
            <a:r>
              <a:rPr lang="it-IT" dirty="0"/>
              <a:t>• Consiglio di Stato, sez. IV, 29 aprile 2014, n. 2221</a:t>
            </a:r>
          </a:p>
          <a:p>
            <a:r>
              <a:rPr lang="it-IT" dirty="0"/>
              <a:t>• </a:t>
            </a:r>
            <a:r>
              <a:rPr lang="it-IT" dirty="0" smtClean="0"/>
              <a:t>Tribunale </a:t>
            </a:r>
            <a:r>
              <a:rPr lang="it-IT" dirty="0"/>
              <a:t>Teramo, 13 maggio 2013, n. 430</a:t>
            </a: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b="1" u="sng" dirty="0" smtClean="0"/>
              <a:t>NORMATIVA</a:t>
            </a:r>
          </a:p>
          <a:p>
            <a:endParaRPr lang="it-IT" b="1" u="sng" dirty="0"/>
          </a:p>
          <a:p>
            <a:r>
              <a:rPr lang="it-IT" dirty="0"/>
              <a:t>• </a:t>
            </a:r>
            <a:r>
              <a:rPr lang="it-IT" dirty="0" smtClean="0"/>
              <a:t>Legge </a:t>
            </a:r>
            <a:r>
              <a:rPr lang="it-IT" dirty="0"/>
              <a:t>23 agosto </a:t>
            </a:r>
            <a:r>
              <a:rPr lang="it-IT" dirty="0" smtClean="0"/>
              <a:t>1988, </a:t>
            </a:r>
            <a:r>
              <a:rPr lang="it-IT" dirty="0"/>
              <a:t>n. 400 </a:t>
            </a:r>
            <a:r>
              <a:rPr lang="it-IT" i="1" dirty="0"/>
              <a:t>Disciplina dell'attività di Governo e ordinamento della</a:t>
            </a:r>
          </a:p>
          <a:p>
            <a:r>
              <a:rPr lang="it-IT" i="1" dirty="0"/>
              <a:t>presidenza del Consiglio dei </a:t>
            </a:r>
            <a:r>
              <a:rPr lang="it-IT" i="1" dirty="0" smtClean="0"/>
              <a:t>ministri</a:t>
            </a:r>
          </a:p>
          <a:p>
            <a:r>
              <a:rPr lang="it-IT" dirty="0"/>
              <a:t>• </a:t>
            </a:r>
            <a:r>
              <a:rPr lang="it-IT" dirty="0" smtClean="0"/>
              <a:t>Decreto Legislativo 30 </a:t>
            </a:r>
            <a:r>
              <a:rPr lang="it-IT" dirty="0"/>
              <a:t>giugno 2003, </a:t>
            </a:r>
            <a:r>
              <a:rPr lang="it-IT" dirty="0" smtClean="0"/>
              <a:t>n.196 </a:t>
            </a:r>
            <a:r>
              <a:rPr lang="it-IT" i="1" dirty="0"/>
              <a:t>Codice in materia di protezione dei dati personali, </a:t>
            </a:r>
            <a:endParaRPr lang="it-IT" i="1" dirty="0" smtClean="0"/>
          </a:p>
          <a:p>
            <a:r>
              <a:rPr lang="it-IT" i="1" dirty="0" smtClean="0"/>
              <a:t>recante </a:t>
            </a:r>
            <a:r>
              <a:rPr lang="it-IT" i="1" dirty="0"/>
              <a:t>disposizioni per l'adeguamento dell'ordinamento nazionale al </a:t>
            </a:r>
            <a:endParaRPr lang="it-IT" i="1" dirty="0" smtClean="0"/>
          </a:p>
          <a:p>
            <a:r>
              <a:rPr lang="it-IT" i="1" dirty="0" smtClean="0"/>
              <a:t>regolamento </a:t>
            </a:r>
            <a:r>
              <a:rPr lang="it-IT" i="1" dirty="0"/>
              <a:t>(UE) n. 2016/679 del Parlamento europeo e del Consiglio, del 27 aprile 2016, </a:t>
            </a:r>
            <a:endParaRPr lang="it-IT" i="1" dirty="0" smtClean="0"/>
          </a:p>
          <a:p>
            <a:r>
              <a:rPr lang="it-IT" i="1" dirty="0" smtClean="0"/>
              <a:t>relativo </a:t>
            </a:r>
            <a:r>
              <a:rPr lang="it-IT" i="1" dirty="0"/>
              <a:t>alla protezione delle persone fisiche con riguardo al trattamento dei dati personali, </a:t>
            </a:r>
            <a:endParaRPr lang="it-IT" i="1" dirty="0" smtClean="0"/>
          </a:p>
          <a:p>
            <a:r>
              <a:rPr lang="it-IT" i="1" dirty="0" smtClean="0"/>
              <a:t>nonché </a:t>
            </a:r>
            <a:r>
              <a:rPr lang="it-IT" i="1" dirty="0"/>
              <a:t>alla libera circolazione di tali dati e che abroga la direttiva </a:t>
            </a:r>
            <a:r>
              <a:rPr lang="it-IT" i="1" dirty="0" smtClean="0"/>
              <a:t>95/46/CE</a:t>
            </a:r>
          </a:p>
          <a:p>
            <a:r>
              <a:rPr lang="it-IT" dirty="0"/>
              <a:t>• </a:t>
            </a:r>
            <a:r>
              <a:rPr lang="it-IT" dirty="0" smtClean="0"/>
              <a:t>Legge Costituzionale </a:t>
            </a:r>
            <a:r>
              <a:rPr lang="it-IT" dirty="0"/>
              <a:t>26 settembre 2023, n. 1 </a:t>
            </a:r>
            <a:r>
              <a:rPr lang="it-IT" i="1" dirty="0" smtClean="0"/>
              <a:t>Modifica </a:t>
            </a:r>
            <a:r>
              <a:rPr lang="it-IT" i="1" dirty="0"/>
              <a:t>all'articolo 33 della Costituzione, </a:t>
            </a:r>
            <a:endParaRPr lang="it-IT" i="1" dirty="0" smtClean="0"/>
          </a:p>
          <a:p>
            <a:r>
              <a:rPr lang="it-IT" i="1" dirty="0" smtClean="0"/>
              <a:t>in </a:t>
            </a:r>
            <a:r>
              <a:rPr lang="it-IT" i="1" dirty="0"/>
              <a:t>materia di attività </a:t>
            </a:r>
            <a:r>
              <a:rPr lang="it-IT" i="1" dirty="0" smtClean="0"/>
              <a:t>sportiva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6254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95536" y="1196752"/>
            <a:ext cx="8656729" cy="36933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La citazione </a:t>
            </a:r>
            <a:r>
              <a:rPr lang="it-IT" b="1" dirty="0" smtClean="0">
                <a:solidFill>
                  <a:srgbClr val="C00000"/>
                </a:solidFill>
              </a:rPr>
              <a:t>bibliografica (1)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La citazione bibliografica è </a:t>
            </a:r>
            <a:r>
              <a:rPr lang="it-IT" dirty="0" smtClean="0"/>
              <a:t>l’indicazione degli </a:t>
            </a:r>
            <a:r>
              <a:rPr lang="it-IT" dirty="0"/>
              <a:t>elementi che </a:t>
            </a:r>
            <a:r>
              <a:rPr lang="it-IT" dirty="0" smtClean="0"/>
              <a:t>permettono l’identificazione </a:t>
            </a:r>
            <a:r>
              <a:rPr lang="it-IT" dirty="0"/>
              <a:t>di </a:t>
            </a:r>
            <a:endParaRPr lang="it-IT" dirty="0" smtClean="0"/>
          </a:p>
          <a:p>
            <a:r>
              <a:rPr lang="it-IT" dirty="0" smtClean="0"/>
              <a:t>una pubblicazione.</a:t>
            </a:r>
          </a:p>
          <a:p>
            <a:endParaRPr lang="it-IT" dirty="0" smtClean="0"/>
          </a:p>
          <a:p>
            <a:r>
              <a:rPr lang="it-IT" dirty="0"/>
              <a:t>Gli elementi essenziali di una citazione</a:t>
            </a:r>
          </a:p>
          <a:p>
            <a:r>
              <a:rPr lang="it-IT" dirty="0"/>
              <a:t>bibliografica sono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dirty="0"/>
              <a:t>• Autore: il nome dell’autore può essere </a:t>
            </a:r>
            <a:r>
              <a:rPr lang="it-IT" dirty="0" smtClean="0"/>
              <a:t>dato in </a:t>
            </a:r>
            <a:r>
              <a:rPr lang="it-IT" dirty="0"/>
              <a:t>forma estesa o con l’iniziale abbreviata;</a:t>
            </a:r>
          </a:p>
          <a:p>
            <a:r>
              <a:rPr lang="it-IT" dirty="0"/>
              <a:t>tuttavia sciogliere il nome dell’autore </a:t>
            </a:r>
            <a:r>
              <a:rPr lang="it-IT" dirty="0" smtClean="0"/>
              <a:t>può essere </a:t>
            </a:r>
            <a:r>
              <a:rPr lang="it-IT" dirty="0"/>
              <a:t>utile per individuarlo con esattezza</a:t>
            </a:r>
          </a:p>
          <a:p>
            <a:r>
              <a:rPr lang="it-IT" dirty="0"/>
              <a:t>in caso di omonimia o in caso di autori </a:t>
            </a:r>
            <a:r>
              <a:rPr lang="it-IT" dirty="0" smtClean="0"/>
              <a:t>che, oltre </a:t>
            </a:r>
            <a:r>
              <a:rPr lang="it-IT" dirty="0"/>
              <a:t>al cognome, condividono la stessa</a:t>
            </a:r>
          </a:p>
          <a:p>
            <a:r>
              <a:rPr lang="it-IT" dirty="0"/>
              <a:t>iniziale del nome.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9967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95536" y="1196752"/>
            <a:ext cx="7089698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La citazione </a:t>
            </a:r>
            <a:r>
              <a:rPr lang="it-IT" b="1" dirty="0" smtClean="0">
                <a:solidFill>
                  <a:srgbClr val="C00000"/>
                </a:solidFill>
              </a:rPr>
              <a:t>bibliografica (2)</a:t>
            </a:r>
          </a:p>
          <a:p>
            <a:endParaRPr lang="it-IT" dirty="0"/>
          </a:p>
          <a:p>
            <a:r>
              <a:rPr lang="it-IT" dirty="0"/>
              <a:t>• Titolo: il titolo viene citato così </a:t>
            </a:r>
            <a:r>
              <a:rPr lang="it-IT" dirty="0" smtClean="0"/>
              <a:t>come compare </a:t>
            </a:r>
            <a:r>
              <a:rPr lang="it-IT" dirty="0"/>
              <a:t>sul frontespizio della</a:t>
            </a:r>
          </a:p>
          <a:p>
            <a:r>
              <a:rPr lang="it-IT" dirty="0"/>
              <a:t>Pubblicazione.</a:t>
            </a:r>
          </a:p>
          <a:p>
            <a:endParaRPr lang="it-IT" dirty="0" smtClean="0"/>
          </a:p>
          <a:p>
            <a:r>
              <a:rPr lang="it-IT" dirty="0" smtClean="0"/>
              <a:t>• </a:t>
            </a:r>
            <a:r>
              <a:rPr lang="it-IT" dirty="0"/>
              <a:t>Note tipografiche: servono a </a:t>
            </a:r>
            <a:r>
              <a:rPr lang="it-IT" dirty="0" smtClean="0"/>
              <a:t>stabilire l’origine </a:t>
            </a:r>
            <a:r>
              <a:rPr lang="it-IT" dirty="0"/>
              <a:t>fisica del documento e</a:t>
            </a:r>
          </a:p>
          <a:p>
            <a:r>
              <a:rPr lang="it-IT" dirty="0"/>
              <a:t>comprendono il luogo di </a:t>
            </a:r>
            <a:r>
              <a:rPr lang="it-IT" dirty="0" smtClean="0"/>
              <a:t>pubblicazione, l’editore</a:t>
            </a:r>
            <a:r>
              <a:rPr lang="it-IT" dirty="0"/>
              <a:t>, l’anno di pubblicazione. 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r>
              <a:rPr lang="it-IT" dirty="0" smtClean="0"/>
              <a:t>La </a:t>
            </a:r>
            <a:r>
              <a:rPr lang="it-IT" dirty="0"/>
              <a:t>citazione bibliografica segue uno </a:t>
            </a:r>
            <a:r>
              <a:rPr lang="it-IT" dirty="0" smtClean="0"/>
              <a:t>stile formalizzato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20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59533" y="1268760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Le tipologie </a:t>
            </a:r>
            <a:r>
              <a:rPr lang="it-IT" b="1" dirty="0" smtClean="0">
                <a:solidFill>
                  <a:srgbClr val="C00000"/>
                </a:solidFill>
              </a:rPr>
              <a:t>di documenti (1)</a:t>
            </a:r>
          </a:p>
          <a:p>
            <a:endParaRPr lang="it-IT" dirty="0"/>
          </a:p>
          <a:p>
            <a:r>
              <a:rPr lang="it-IT" dirty="0"/>
              <a:t>Oltre alle tipologie di documenti </a:t>
            </a:r>
            <a:r>
              <a:rPr lang="it-IT" dirty="0" smtClean="0"/>
              <a:t>tradizionali, ci sono </a:t>
            </a:r>
            <a:r>
              <a:rPr lang="it-IT" dirty="0"/>
              <a:t>anche i documenti appartenenti</a:t>
            </a:r>
          </a:p>
          <a:p>
            <a:r>
              <a:rPr lang="it-IT" dirty="0"/>
              <a:t>alla categoria della letteratura </a:t>
            </a:r>
            <a:r>
              <a:rPr lang="it-IT" dirty="0" smtClean="0"/>
              <a:t>grigia e </a:t>
            </a:r>
            <a:r>
              <a:rPr lang="it-IT" dirty="0"/>
              <a:t>i documenti di natura digitale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/>
              <a:t>Con il termine </a:t>
            </a:r>
            <a:r>
              <a:rPr lang="it-IT" b="1" dirty="0"/>
              <a:t>letteratura grigia</a:t>
            </a:r>
            <a:r>
              <a:rPr lang="it-IT" dirty="0"/>
              <a:t> si </a:t>
            </a:r>
            <a:r>
              <a:rPr lang="it-IT" dirty="0" smtClean="0"/>
              <a:t>fa riferimento </a:t>
            </a:r>
            <a:r>
              <a:rPr lang="it-IT" dirty="0"/>
              <a:t>a tutti i documenti che </a:t>
            </a:r>
            <a:r>
              <a:rPr lang="it-IT" dirty="0" smtClean="0"/>
              <a:t>non vengono </a:t>
            </a:r>
            <a:r>
              <a:rPr lang="it-IT" dirty="0"/>
              <a:t>pubblicati da un editore, ma </a:t>
            </a:r>
            <a:r>
              <a:rPr lang="it-IT" dirty="0" smtClean="0"/>
              <a:t>sono diffusi </a:t>
            </a:r>
            <a:r>
              <a:rPr lang="it-IT" dirty="0"/>
              <a:t>dallo stesso autore, da enti </a:t>
            </a:r>
            <a:r>
              <a:rPr lang="it-IT" dirty="0" smtClean="0"/>
              <a:t>o organizzazioni </a:t>
            </a:r>
            <a:r>
              <a:rPr lang="it-IT" dirty="0"/>
              <a:t>pubbliche e private senza </a:t>
            </a:r>
            <a:r>
              <a:rPr lang="it-IT" dirty="0" smtClean="0"/>
              <a:t>fine di </a:t>
            </a:r>
            <a:r>
              <a:rPr lang="it-IT" dirty="0"/>
              <a:t>lucro. </a:t>
            </a:r>
            <a:endParaRPr lang="it-IT" dirty="0" smtClean="0"/>
          </a:p>
          <a:p>
            <a:r>
              <a:rPr lang="it-IT" dirty="0" smtClean="0"/>
              <a:t>Rientrano </a:t>
            </a:r>
            <a:r>
              <a:rPr lang="it-IT" dirty="0"/>
              <a:t>in questa categoria, </a:t>
            </a:r>
            <a:r>
              <a:rPr lang="it-IT" dirty="0" smtClean="0"/>
              <a:t>ad esempio</a:t>
            </a:r>
            <a:r>
              <a:rPr lang="it-IT" dirty="0"/>
              <a:t>, tesi di laurea e di dottorato,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/>
              <a:t>, relazioni a convegni, rapporti interni </a:t>
            </a:r>
            <a:r>
              <a:rPr lang="it-IT" dirty="0" smtClean="0"/>
              <a:t>ad un’azienda </a:t>
            </a:r>
            <a:r>
              <a:rPr lang="it-IT" dirty="0"/>
              <a:t>o un’istituzione pubblica, ecc. </a:t>
            </a:r>
            <a:endParaRPr lang="it-IT" dirty="0" smtClean="0"/>
          </a:p>
          <a:p>
            <a:r>
              <a:rPr lang="it-IT" dirty="0" smtClean="0"/>
              <a:t>Nella citazione </a:t>
            </a:r>
            <a:r>
              <a:rPr lang="it-IT" dirty="0"/>
              <a:t>di un documento di letteratura </a:t>
            </a:r>
            <a:r>
              <a:rPr lang="it-IT" dirty="0" smtClean="0"/>
              <a:t>grigia mancherà </a:t>
            </a:r>
            <a:r>
              <a:rPr lang="it-IT" dirty="0"/>
              <a:t>l’indicazione dell’editore.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62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59533" y="1268760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Le tipologie </a:t>
            </a:r>
            <a:r>
              <a:rPr lang="it-IT" b="1" dirty="0" smtClean="0">
                <a:solidFill>
                  <a:srgbClr val="C00000"/>
                </a:solidFill>
              </a:rPr>
              <a:t>di documenti (2)</a:t>
            </a:r>
          </a:p>
          <a:p>
            <a:endParaRPr lang="it-IT" dirty="0"/>
          </a:p>
          <a:p>
            <a:r>
              <a:rPr lang="it-IT" dirty="0"/>
              <a:t>Per quanto riguarda </a:t>
            </a:r>
            <a:r>
              <a:rPr lang="it-IT" dirty="0" smtClean="0"/>
              <a:t>la citazione bibliografica </a:t>
            </a:r>
            <a:r>
              <a:rPr lang="it-IT" dirty="0"/>
              <a:t>dei </a:t>
            </a:r>
            <a:r>
              <a:rPr lang="it-IT" b="1" dirty="0"/>
              <a:t>documenti digitali</a:t>
            </a:r>
            <a:r>
              <a:rPr lang="it-IT" dirty="0"/>
              <a:t> </a:t>
            </a:r>
            <a:r>
              <a:rPr lang="it-IT" dirty="0" smtClean="0"/>
              <a:t>i </a:t>
            </a:r>
            <a:r>
              <a:rPr lang="it-IT" dirty="0"/>
              <a:t>suoi elementi essenziali sono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dirty="0"/>
              <a:t>• Autore: si inserisce solo se esplicitato</a:t>
            </a:r>
            <a:r>
              <a:rPr lang="it-IT" dirty="0" smtClean="0"/>
              <a:t>;</a:t>
            </a:r>
          </a:p>
          <a:p>
            <a:endParaRPr lang="it-IT" dirty="0"/>
          </a:p>
          <a:p>
            <a:r>
              <a:rPr lang="it-IT" dirty="0"/>
              <a:t>• Titolo: indispensabile. Se non è </a:t>
            </a:r>
            <a:r>
              <a:rPr lang="it-IT" dirty="0" smtClean="0"/>
              <a:t>esplicitato nella </a:t>
            </a:r>
            <a:r>
              <a:rPr lang="it-IT" dirty="0"/>
              <a:t>fonte si attribuisce mettendolo tra</a:t>
            </a:r>
          </a:p>
          <a:p>
            <a:r>
              <a:rPr lang="it-IT" dirty="0"/>
              <a:t>parentesi quadre</a:t>
            </a:r>
            <a:r>
              <a:rPr lang="it-IT" dirty="0" smtClean="0"/>
              <a:t>;</a:t>
            </a:r>
          </a:p>
          <a:p>
            <a:endParaRPr lang="it-IT" dirty="0"/>
          </a:p>
          <a:p>
            <a:r>
              <a:rPr lang="it-IT" dirty="0"/>
              <a:t>• </a:t>
            </a:r>
            <a:r>
              <a:rPr lang="it-IT" dirty="0" err="1"/>
              <a:t>Uniform</a:t>
            </a:r>
            <a:r>
              <a:rPr lang="it-IT" dirty="0"/>
              <a:t> Resource Locator (URL</a:t>
            </a:r>
            <a:r>
              <a:rPr lang="it-IT" dirty="0" smtClean="0"/>
              <a:t>): l’indirizzo </a:t>
            </a:r>
            <a:r>
              <a:rPr lang="it-IT" dirty="0"/>
              <a:t>al quale il documento </a:t>
            </a:r>
            <a:r>
              <a:rPr lang="it-IT" dirty="0" smtClean="0"/>
              <a:t>è accessibile</a:t>
            </a:r>
            <a:r>
              <a:rPr lang="it-IT" dirty="0"/>
              <a:t>. L’indicazione </a:t>
            </a:r>
            <a:r>
              <a:rPr lang="it-IT" dirty="0" smtClean="0"/>
              <a:t>dell’indirizzo è </a:t>
            </a:r>
            <a:r>
              <a:rPr lang="it-IT" dirty="0"/>
              <a:t>racchiusa tra parentesi uncinate;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77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59533" y="1268760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Le tipologie </a:t>
            </a:r>
            <a:r>
              <a:rPr lang="it-IT" b="1" dirty="0" smtClean="0">
                <a:solidFill>
                  <a:srgbClr val="C00000"/>
                </a:solidFill>
              </a:rPr>
              <a:t>di documenti (3)</a:t>
            </a:r>
          </a:p>
          <a:p>
            <a:endParaRPr lang="it-IT" dirty="0"/>
          </a:p>
          <a:p>
            <a:r>
              <a:rPr lang="it-IT" dirty="0"/>
              <a:t>• Data di pubblicazione/ aggiornamento: i documenti digitali possono essere soggetti a modificazioni e aggiornamenti. È opportuno quindi </a:t>
            </a:r>
            <a:r>
              <a:rPr lang="it-IT" dirty="0" smtClean="0"/>
              <a:t>indicare la </a:t>
            </a:r>
            <a:r>
              <a:rPr lang="it-IT" dirty="0"/>
              <a:t>data di </a:t>
            </a:r>
            <a:r>
              <a:rPr lang="it-IT" dirty="0" smtClean="0"/>
              <a:t>prima</a:t>
            </a:r>
          </a:p>
          <a:p>
            <a:r>
              <a:rPr lang="it-IT" dirty="0" smtClean="0"/>
              <a:t>Pubblicazione del </a:t>
            </a:r>
            <a:r>
              <a:rPr lang="it-IT" dirty="0"/>
              <a:t>documento e la data dell’eventuale</a:t>
            </a:r>
          </a:p>
          <a:p>
            <a:r>
              <a:rPr lang="it-IT" dirty="0"/>
              <a:t>aggiornamento. </a:t>
            </a:r>
            <a:r>
              <a:rPr lang="it-IT" dirty="0" smtClean="0"/>
              <a:t>In </a:t>
            </a:r>
            <a:r>
              <a:rPr lang="it-IT" dirty="0"/>
              <a:t>caso </a:t>
            </a:r>
            <a:r>
              <a:rPr lang="it-IT" dirty="0" smtClean="0"/>
              <a:t>mancassero, si </a:t>
            </a:r>
            <a:r>
              <a:rPr lang="it-IT" dirty="0"/>
              <a:t>segnalerà solo la </a:t>
            </a:r>
            <a:r>
              <a:rPr lang="it-IT" dirty="0" smtClean="0"/>
              <a:t>data di </a:t>
            </a:r>
            <a:r>
              <a:rPr lang="it-IT" dirty="0"/>
              <a:t>ultima consultazione</a:t>
            </a:r>
            <a:r>
              <a:rPr lang="it-IT" dirty="0" smtClean="0"/>
              <a:t>;</a:t>
            </a:r>
          </a:p>
          <a:p>
            <a:endParaRPr lang="it-IT" dirty="0"/>
          </a:p>
          <a:p>
            <a:r>
              <a:rPr lang="it-IT" dirty="0"/>
              <a:t>• Data di consultazione: i documenti </a:t>
            </a:r>
            <a:r>
              <a:rPr lang="it-IT" dirty="0" smtClean="0"/>
              <a:t>digitali possono </a:t>
            </a:r>
            <a:r>
              <a:rPr lang="it-IT" dirty="0"/>
              <a:t>anche essere soggetti </a:t>
            </a:r>
            <a:r>
              <a:rPr lang="it-IT" dirty="0" smtClean="0"/>
              <a:t>a cancellazioni </a:t>
            </a:r>
            <a:r>
              <a:rPr lang="it-IT" dirty="0"/>
              <a:t>o spostamenti, cosa </a:t>
            </a:r>
            <a:r>
              <a:rPr lang="it-IT" dirty="0" smtClean="0"/>
              <a:t>che potrebbe </a:t>
            </a:r>
            <a:r>
              <a:rPr lang="it-IT" dirty="0"/>
              <a:t>renderli non più accessibili</a:t>
            </a:r>
          </a:p>
          <a:p>
            <a:r>
              <a:rPr lang="it-IT" dirty="0"/>
              <a:t>all’indirizzo indicato. È opportuno </a:t>
            </a:r>
            <a:r>
              <a:rPr lang="it-IT" dirty="0" smtClean="0"/>
              <a:t>quindi specificare </a:t>
            </a:r>
            <a:r>
              <a:rPr lang="it-IT" dirty="0"/>
              <a:t>anche la data dell’ultima</a:t>
            </a:r>
          </a:p>
          <a:p>
            <a:r>
              <a:rPr lang="it-IT" dirty="0"/>
              <a:t>consultazione. </a:t>
            </a:r>
          </a:p>
        </p:txBody>
      </p:sp>
    </p:spTree>
    <p:extLst>
      <p:ext uri="{BB962C8B-B14F-4D97-AF65-F5344CB8AC3E}">
        <p14:creationId xmlns:p14="http://schemas.microsoft.com/office/powerpoint/2010/main" val="256640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59533" y="126876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Gli stili di </a:t>
            </a:r>
            <a:r>
              <a:rPr lang="it-IT" b="1" dirty="0" smtClean="0">
                <a:solidFill>
                  <a:srgbClr val="C00000"/>
                </a:solidFill>
              </a:rPr>
              <a:t>citazione 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/>
              <a:t>Il formato dei riferimenti bibliografici </a:t>
            </a:r>
            <a:r>
              <a:rPr lang="it-IT" dirty="0" smtClean="0"/>
              <a:t>non ha </a:t>
            </a:r>
            <a:r>
              <a:rPr lang="it-IT" dirty="0"/>
              <a:t>uno standard universale: in campo</a:t>
            </a:r>
          </a:p>
          <a:p>
            <a:r>
              <a:rPr lang="it-IT" dirty="0"/>
              <a:t>internazionale esistono alcuni </a:t>
            </a:r>
            <a:r>
              <a:rPr lang="it-IT" dirty="0" smtClean="0"/>
              <a:t>standard definiti </a:t>
            </a:r>
            <a:r>
              <a:rPr lang="it-IT" dirty="0"/>
              <a:t>da organizzazioni autorevoli che</a:t>
            </a:r>
          </a:p>
          <a:p>
            <a:r>
              <a:rPr lang="it-IT" dirty="0"/>
              <a:t>raccolgono l’eredità delle consuetudini che </a:t>
            </a:r>
            <a:r>
              <a:rPr lang="it-IT" dirty="0" smtClean="0"/>
              <a:t>si sono </a:t>
            </a:r>
            <a:r>
              <a:rPr lang="it-IT" dirty="0"/>
              <a:t>affermate nella tradizione editoriale</a:t>
            </a:r>
          </a:p>
          <a:p>
            <a:r>
              <a:rPr lang="it-IT" dirty="0"/>
              <a:t>scientifica e umanistica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/>
              <a:t>Spesso le singole case editrici raccomandano uno stile per una questione di coerenza delle proprie pubblicazioni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Concordate lo stile citazionale con la vostra relatrice / il vostro relatore.</a:t>
            </a:r>
            <a:endParaRPr lang="it-IT" dirty="0"/>
          </a:p>
          <a:p>
            <a:endParaRPr lang="it-IT" dirty="0"/>
          </a:p>
          <a:p>
            <a:r>
              <a:rPr lang="it-IT" dirty="0"/>
              <a:t>Una volta scelto lo stile della citazione bibliografica occorre utilizzare i medesimi criteri per tutte le citazioni contenute nella bibliografia.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71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359532" y="1268760"/>
            <a:ext cx="86049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Struttura delle note 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b="1" dirty="0" smtClean="0">
                <a:solidFill>
                  <a:srgbClr val="C00000"/>
                </a:solidFill>
              </a:rPr>
              <a:t>Note a piè di pagina</a:t>
            </a:r>
            <a:endParaRPr lang="it-IT" b="1" dirty="0" smtClean="0">
              <a:solidFill>
                <a:srgbClr val="C00000"/>
              </a:solidFill>
            </a:endParaRPr>
          </a:p>
          <a:p>
            <a:r>
              <a:rPr lang="it-IT" dirty="0" smtClean="0"/>
              <a:t>- le </a:t>
            </a:r>
            <a:r>
              <a:rPr lang="it-IT" dirty="0"/>
              <a:t>note a piè di pagina contengono tutte le </a:t>
            </a:r>
            <a:r>
              <a:rPr lang="it-IT" dirty="0" smtClean="0"/>
              <a:t>informazioni necessarie </a:t>
            </a:r>
            <a:r>
              <a:rPr lang="it-IT" dirty="0"/>
              <a:t>all'identificazione bibliografica di un'opera;</a:t>
            </a:r>
          </a:p>
          <a:p>
            <a:r>
              <a:rPr lang="it-IT" dirty="0" smtClean="0"/>
              <a:t>- la </a:t>
            </a:r>
            <a:r>
              <a:rPr lang="it-IT" dirty="0"/>
              <a:t>citazione completa di un'opera viene, generalmente, </a:t>
            </a:r>
            <a:r>
              <a:rPr lang="it-IT" dirty="0" smtClean="0"/>
              <a:t>data solo </a:t>
            </a:r>
            <a:r>
              <a:rPr lang="it-IT" dirty="0"/>
              <a:t>la prima volta, oppure la prima volta che l'opera è citata </a:t>
            </a:r>
            <a:r>
              <a:rPr lang="it-IT" dirty="0" smtClean="0"/>
              <a:t>in un </a:t>
            </a:r>
            <a:r>
              <a:rPr lang="it-IT" dirty="0"/>
              <a:t>capitolo;</a:t>
            </a:r>
          </a:p>
          <a:p>
            <a:r>
              <a:rPr lang="it-IT" dirty="0" smtClean="0"/>
              <a:t>- nelle </a:t>
            </a:r>
            <a:r>
              <a:rPr lang="it-IT" dirty="0"/>
              <a:t>citazioni successive della stessa opera si utilizza </a:t>
            </a:r>
            <a:r>
              <a:rPr lang="it-IT" dirty="0" smtClean="0"/>
              <a:t>una forma </a:t>
            </a:r>
            <a:r>
              <a:rPr lang="it-IT" dirty="0"/>
              <a:t>abbreviata;</a:t>
            </a:r>
          </a:p>
          <a:p>
            <a:r>
              <a:rPr lang="it-IT" dirty="0" smtClean="0"/>
              <a:t>- la </a:t>
            </a:r>
            <a:r>
              <a:rPr lang="it-IT" dirty="0"/>
              <a:t>citazione completa si ritrova, comunque, nella </a:t>
            </a:r>
            <a:r>
              <a:rPr lang="it-IT" dirty="0" smtClean="0"/>
              <a:t>bibliografia finale.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b="1" dirty="0" smtClean="0">
                <a:solidFill>
                  <a:srgbClr val="C00000"/>
                </a:solidFill>
              </a:rPr>
              <a:t>Note nel testo</a:t>
            </a:r>
          </a:p>
          <a:p>
            <a:r>
              <a:rPr lang="it-IT" dirty="0"/>
              <a:t>Il metodo da adottare è il sistema autore-data, quindi il nome dell’autore (o i nomi degli autori) e la data (o le date) della pubblicazione sono forniti nel testo, entro </a:t>
            </a:r>
            <a:r>
              <a:rPr lang="it-IT" dirty="0" smtClean="0"/>
              <a:t>parentesi tonde. </a:t>
            </a:r>
            <a:r>
              <a:rPr lang="it-IT" dirty="0"/>
              <a:t>L’indicazione è connessa </a:t>
            </a:r>
            <a:r>
              <a:rPr lang="it-IT" dirty="0" smtClean="0"/>
              <a:t>alla bibliografia  presentata </a:t>
            </a:r>
            <a:r>
              <a:rPr lang="it-IT" dirty="0"/>
              <a:t>alla fine dello scritto, dove il riferimento è fornito nella sua interezza. </a:t>
            </a:r>
            <a:endParaRPr lang="it-IT" dirty="0" smtClean="0"/>
          </a:p>
          <a:p>
            <a:r>
              <a:rPr lang="it-IT" dirty="0" smtClean="0"/>
              <a:t>Es.: </a:t>
            </a:r>
            <a:r>
              <a:rPr lang="it-IT" dirty="0"/>
              <a:t>(Traniello 1983</a:t>
            </a:r>
            <a:r>
              <a:rPr lang="it-IT" dirty="0" smtClean="0"/>
              <a:t>) ; (Cotta; Della Porta; </a:t>
            </a:r>
            <a:r>
              <a:rPr lang="it-IT" dirty="0" err="1" smtClean="0"/>
              <a:t>Morlino</a:t>
            </a:r>
            <a:r>
              <a:rPr lang="it-IT" smtClean="0"/>
              <a:t> 2008</a:t>
            </a:r>
            <a:r>
              <a:rPr lang="it-IT" dirty="0"/>
              <a:t>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28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hiedi libri in formato alternativo — Biblioteca digitale Padova - Google Chrom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5" t="9750" r="48906" b="80269"/>
          <a:stretch/>
        </p:blipFill>
        <p:spPr>
          <a:xfrm>
            <a:off x="50397" y="54418"/>
            <a:ext cx="3926920" cy="778598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716016" y="2606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Biblioteca Centrale di Giurisprudenza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5" y="6479758"/>
            <a:ext cx="8208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ABC DELLA RICERCA: Guida alla bibliografia</a:t>
            </a:r>
            <a:endParaRPr lang="it-IT" sz="11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31640" y="2492896"/>
            <a:ext cx="18473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82" y="3419479"/>
            <a:ext cx="19035" cy="19041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2" y="3571879"/>
            <a:ext cx="19035" cy="1904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82" y="3724279"/>
            <a:ext cx="19035" cy="19041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1196752"/>
            <a:ext cx="9104352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Esempio di bibliografia finale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r>
              <a:rPr lang="it-IT" dirty="0"/>
              <a:t>L’ordinamento delle citazioni nella bibliografia finale sarà </a:t>
            </a:r>
            <a:r>
              <a:rPr lang="it-IT" dirty="0" smtClean="0"/>
              <a:t>alfabetico </a:t>
            </a:r>
            <a:r>
              <a:rPr lang="it-IT" dirty="0"/>
              <a:t>per cognome dell’autore </a:t>
            </a:r>
            <a:r>
              <a:rPr lang="it-IT" dirty="0" smtClean="0"/>
              <a:t>e, </a:t>
            </a:r>
          </a:p>
          <a:p>
            <a:r>
              <a:rPr lang="it-IT" dirty="0" smtClean="0"/>
              <a:t>all’interno </a:t>
            </a:r>
            <a:r>
              <a:rPr lang="it-IT" dirty="0"/>
              <a:t>delle opere del medesimo autore, di tipo cronologico diretto.</a:t>
            </a:r>
          </a:p>
          <a:p>
            <a:endParaRPr lang="it-IT" b="1" dirty="0" smtClean="0">
              <a:solidFill>
                <a:srgbClr val="C00000"/>
              </a:solidFill>
            </a:endParaRPr>
          </a:p>
          <a:p>
            <a:r>
              <a:rPr lang="it-IT" b="1" u="sng" dirty="0" smtClean="0"/>
              <a:t>MONOGRAFIE</a:t>
            </a:r>
          </a:p>
          <a:p>
            <a:endParaRPr lang="it-IT" dirty="0"/>
          </a:p>
          <a:p>
            <a:r>
              <a:rPr lang="it-IT" b="1" dirty="0"/>
              <a:t>– Un solo autore:</a:t>
            </a:r>
            <a:r>
              <a:rPr lang="it-IT" dirty="0"/>
              <a:t> COGNOME e Nome dell’autore (anno di pubblicazione), </a:t>
            </a:r>
            <a:endParaRPr lang="it-IT" dirty="0" smtClean="0"/>
          </a:p>
          <a:p>
            <a:r>
              <a:rPr lang="it-IT" i="1" dirty="0" smtClean="0"/>
              <a:t>Titolo</a:t>
            </a:r>
            <a:r>
              <a:rPr lang="it-IT" dirty="0"/>
              <a:t>: </a:t>
            </a:r>
            <a:r>
              <a:rPr lang="it-IT" i="1" dirty="0"/>
              <a:t>complemento del titolo</a:t>
            </a:r>
            <a:r>
              <a:rPr lang="it-IT" dirty="0"/>
              <a:t>. Luogo di pubblicazione: Editore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RICH Elaine (1986), </a:t>
            </a:r>
            <a:r>
              <a:rPr lang="it-IT" dirty="0"/>
              <a:t> </a:t>
            </a:r>
            <a:r>
              <a:rPr lang="it-IT" i="1" dirty="0"/>
              <a:t>Intelligenza artificiale</a:t>
            </a:r>
            <a:r>
              <a:rPr lang="it-IT" dirty="0"/>
              <a:t>. </a:t>
            </a:r>
            <a:r>
              <a:rPr lang="it-IT" dirty="0" smtClean="0"/>
              <a:t>Milano: McGraw-Hill </a:t>
            </a:r>
            <a:r>
              <a:rPr lang="it-IT" dirty="0"/>
              <a:t>libri </a:t>
            </a:r>
            <a:r>
              <a:rPr lang="it-IT" dirty="0" smtClean="0"/>
              <a:t>Italia.</a:t>
            </a:r>
          </a:p>
          <a:p>
            <a:endParaRPr lang="it-IT" dirty="0"/>
          </a:p>
          <a:p>
            <a:r>
              <a:rPr lang="it-IT" b="1" dirty="0"/>
              <a:t>– Fino a tre autori: </a:t>
            </a:r>
            <a:r>
              <a:rPr lang="it-IT" dirty="0"/>
              <a:t>COGNOME e Nome primo autore; COGNOME e Nome secondo autore; </a:t>
            </a:r>
            <a:endParaRPr lang="it-IT" dirty="0" smtClean="0"/>
          </a:p>
          <a:p>
            <a:r>
              <a:rPr lang="it-IT" dirty="0" smtClean="0"/>
              <a:t>COGNOME </a:t>
            </a:r>
            <a:r>
              <a:rPr lang="it-IT" dirty="0"/>
              <a:t>e Nome terzo autore (anno di pubblicazione), </a:t>
            </a:r>
            <a:endParaRPr lang="it-IT" dirty="0" smtClean="0"/>
          </a:p>
          <a:p>
            <a:r>
              <a:rPr lang="it-IT" i="1" dirty="0" smtClean="0"/>
              <a:t>Titolo</a:t>
            </a:r>
            <a:r>
              <a:rPr lang="it-IT" i="1" dirty="0"/>
              <a:t>:</a:t>
            </a:r>
            <a:r>
              <a:rPr lang="it-IT" dirty="0"/>
              <a:t> </a:t>
            </a:r>
            <a:r>
              <a:rPr lang="it-IT" i="1" dirty="0"/>
              <a:t>complemento del titolo</a:t>
            </a:r>
            <a:r>
              <a:rPr lang="it-IT" dirty="0"/>
              <a:t>. Luogo di pubblicazione: Editore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COTTA Maurizio; DELLA PORTA Donatella; MORLINO Leonardo (2008), </a:t>
            </a:r>
            <a:r>
              <a:rPr lang="it-IT" i="1" dirty="0" smtClean="0"/>
              <a:t>Scienza politica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 smtClean="0"/>
              <a:t>Bologna: Il Mulino.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378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1210</Words>
  <Application>Microsoft Office PowerPoint</Application>
  <PresentationFormat>Presentazione su schermo (4:3)</PresentationFormat>
  <Paragraphs>291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Gabriele Biandolino</dc:creator>
  <cp:lastModifiedBy>Donata Pieri</cp:lastModifiedBy>
  <cp:revision>76</cp:revision>
  <dcterms:created xsi:type="dcterms:W3CDTF">2015-04-09T14:18:55Z</dcterms:created>
  <dcterms:modified xsi:type="dcterms:W3CDTF">2024-11-08T09:27:34Z</dcterms:modified>
</cp:coreProperties>
</file>