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b="1">
        <a:latin typeface="+mn-lt"/>
        <a:ea typeface="+mn-ea"/>
        <a:cs typeface="+mn-cs"/>
        <a:sym typeface="Arial"/>
      </a:defRPr>
    </a:lvl1pPr>
    <a:lvl2pPr indent="228600" latinLnBrk="0">
      <a:defRPr sz="1200" b="1">
        <a:latin typeface="+mn-lt"/>
        <a:ea typeface="+mn-ea"/>
        <a:cs typeface="+mn-cs"/>
        <a:sym typeface="Arial"/>
      </a:defRPr>
    </a:lvl2pPr>
    <a:lvl3pPr indent="457200" latinLnBrk="0">
      <a:defRPr sz="1200" b="1">
        <a:latin typeface="+mn-lt"/>
        <a:ea typeface="+mn-ea"/>
        <a:cs typeface="+mn-cs"/>
        <a:sym typeface="Arial"/>
      </a:defRPr>
    </a:lvl3pPr>
    <a:lvl4pPr indent="685800" latinLnBrk="0">
      <a:defRPr sz="1200" b="1">
        <a:latin typeface="+mn-lt"/>
        <a:ea typeface="+mn-ea"/>
        <a:cs typeface="+mn-cs"/>
        <a:sym typeface="Arial"/>
      </a:defRPr>
    </a:lvl4pPr>
    <a:lvl5pPr indent="914400" latinLnBrk="0">
      <a:defRPr sz="1200" b="1">
        <a:latin typeface="+mn-lt"/>
        <a:ea typeface="+mn-ea"/>
        <a:cs typeface="+mn-cs"/>
        <a:sym typeface="Arial"/>
      </a:defRPr>
    </a:lvl5pPr>
    <a:lvl6pPr indent="1143000" latinLnBrk="0">
      <a:defRPr sz="1200" b="1">
        <a:latin typeface="+mn-lt"/>
        <a:ea typeface="+mn-ea"/>
        <a:cs typeface="+mn-cs"/>
        <a:sym typeface="Arial"/>
      </a:defRPr>
    </a:lvl6pPr>
    <a:lvl7pPr indent="1371600" latinLnBrk="0">
      <a:defRPr sz="1200" b="1">
        <a:latin typeface="+mn-lt"/>
        <a:ea typeface="+mn-ea"/>
        <a:cs typeface="+mn-cs"/>
        <a:sym typeface="Arial"/>
      </a:defRPr>
    </a:lvl7pPr>
    <a:lvl8pPr indent="1600200" latinLnBrk="0">
      <a:defRPr sz="1200" b="1">
        <a:latin typeface="+mn-lt"/>
        <a:ea typeface="+mn-ea"/>
        <a:cs typeface="+mn-cs"/>
        <a:sym typeface="Arial"/>
      </a:defRPr>
    </a:lvl8pPr>
    <a:lvl9pPr indent="1828800" latinLnBrk="0">
      <a:defRPr sz="1200" b="1">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102"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74638"/>
            <a:ext cx="8229600" cy="1143001"/>
          </a:xfrm>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Rettangolo"/>
          <p:cNvSpPr>
            <a:spLocks noGrp="1"/>
          </p:cNvSpPr>
          <p:nvPr>
            <p:ph type="body" sz="quarter" idx="13"/>
          </p:nvPr>
        </p:nvSpPr>
        <p:spPr>
          <a:xfrm>
            <a:off x="4645025" y="1535112"/>
            <a:ext cx="4041775" cy="63976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Rettangolo"/>
          <p:cNvSpPr>
            <a:spLocks noGrp="1"/>
          </p:cNvSpPr>
          <p:nvPr>
            <p:ph type="body" sz="half" idx="13"/>
          </p:nvPr>
        </p:nvSpPr>
        <p:spPr>
          <a:xfrm>
            <a:off x="457199" y="1435100"/>
            <a:ext cx="3008315" cy="4691063"/>
          </a:xfrm>
          <a:prstGeom prst="rect">
            <a:avLst/>
          </a:prstGeom>
        </p:spPr>
        <p:txBody>
          <a:bodyPr/>
          <a:lstStyle/>
          <a:p>
            <a:pPr marL="0" indent="0">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Immagine"/>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12"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3" name="History of Animation…"/>
          <p:cNvSpPr txBox="1">
            <a:spLocks noGrp="1"/>
          </p:cNvSpPr>
          <p:nvPr>
            <p:ph type="body" sz="half" idx="1"/>
          </p:nvPr>
        </p:nvSpPr>
        <p:spPr>
          <a:xfrm>
            <a:off x="971550" y="3644900"/>
            <a:ext cx="7200900" cy="2879725"/>
          </a:xfrm>
          <a:prstGeom prst="rect">
            <a:avLst/>
          </a:prstGeom>
        </p:spPr>
        <p:txBody>
          <a:bodyPr/>
          <a:lstStyle/>
          <a:p>
            <a:pPr marL="0" indent="39687" algn="ctr">
              <a:buSzTx/>
              <a:buNone/>
              <a:defRPr sz="6000" b="1" i="1">
                <a:solidFill>
                  <a:schemeClr val="accent3">
                    <a:lumOff val="44000"/>
                  </a:schemeClr>
                </a:solidFill>
              </a:defRPr>
            </a:pPr>
            <a:r>
              <a:t>History of Animation</a:t>
            </a:r>
          </a:p>
          <a:p>
            <a:pPr marL="0" indent="39687" algn="ctr">
              <a:buSzTx/>
              <a:buNone/>
              <a:defRPr sz="1600" b="1" i="1">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endParaRPr/>
          </a:p>
          <a:p>
            <a:pPr marL="0" indent="39687" algn="r">
              <a:buSzTx/>
              <a:buNone/>
              <a:defRPr sz="2000">
                <a:solidFill>
                  <a:schemeClr val="accent3">
                    <a:lumOff val="44000"/>
                  </a:schemeClr>
                </a:solidFill>
              </a:defRPr>
            </a:pPr>
            <a:r>
              <a:t>Academic Year 2018-2019</a:t>
            </a:r>
          </a:p>
          <a:p>
            <a:pPr marL="0" indent="39687" algn="r">
              <a:buSzTx/>
              <a:buNone/>
              <a:defRPr sz="4000" b="1">
                <a:solidFill>
                  <a:schemeClr val="accent3">
                    <a:lumOff val="44000"/>
                  </a:schemeClr>
                </a:solidFill>
              </a:defRPr>
            </a:pPr>
            <a:r>
              <a:t>Lesson 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60"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James Stuart Blackton</a:t>
            </a:r>
          </a:p>
        </p:txBody>
      </p:sp>
      <p:pic>
        <p:nvPicPr>
          <p:cNvPr id="16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2" name="The enchanted drawing (James Stuart Blackton, 1900)"/>
          <p:cNvSpPr txBox="1"/>
          <p:nvPr/>
        </p:nvSpPr>
        <p:spPr>
          <a:xfrm>
            <a:off x="971599" y="5805263"/>
            <a:ext cx="6984777"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The enchanted drawing </a:t>
            </a:r>
            <a:r>
              <a:rPr i="0"/>
              <a:t>(James Stuart Blackton, 1900)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66"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James Stuart Blackton</a:t>
            </a:r>
          </a:p>
        </p:txBody>
      </p:sp>
      <p:pic>
        <p:nvPicPr>
          <p:cNvPr id="1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8" name="Humorous Phases of Funny Faces (James Stuart Blackton, 1906)"/>
          <p:cNvSpPr txBox="1"/>
          <p:nvPr/>
        </p:nvSpPr>
        <p:spPr>
          <a:xfrm>
            <a:off x="467543" y="5805263"/>
            <a:ext cx="8280922"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Humorous Phases of Funny Faces </a:t>
            </a:r>
            <a:r>
              <a:rPr i="0"/>
              <a:t>(James Stuart Blackton, 1906)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72"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James Stuart Blackton</a:t>
            </a:r>
          </a:p>
        </p:txBody>
      </p:sp>
      <p:pic>
        <p:nvPicPr>
          <p:cNvPr id="17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4" name="Lighting Sketch (James Stuart Blackton, 1907)"/>
          <p:cNvSpPr txBox="1"/>
          <p:nvPr/>
        </p:nvSpPr>
        <p:spPr>
          <a:xfrm>
            <a:off x="1637097" y="5792563"/>
            <a:ext cx="5869806"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Lighting Sketch </a:t>
            </a:r>
            <a:r>
              <a:rPr i="0"/>
              <a:t>(James Stuart Blackton, 1907)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78"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James Stuart Blackton</a:t>
            </a:r>
          </a:p>
        </p:txBody>
      </p:sp>
      <p:pic>
        <p:nvPicPr>
          <p:cNvPr id="17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0" name="The Haunted Hotel was such a sensational film partly because of some clever and hyperbolic advertising, but more importantly because some of its scenes displayed stand-alone object animation. Sometimes, animation stopped being a mere “trick” and became an independent expressive device: it was no more just a funny “disturbance” to live-action, but something of equal importance.…"/>
          <p:cNvSpPr txBox="1"/>
          <p:nvPr/>
        </p:nvSpPr>
        <p:spPr>
          <a:xfrm>
            <a:off x="467543" y="1056928"/>
            <a:ext cx="8208914" cy="501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300" b="1" i="1"/>
            </a:pPr>
            <a:r>
              <a:t>The Haunted Hotel </a:t>
            </a:r>
            <a:r>
              <a:rPr i="0"/>
              <a:t>was such a sensational film partly because of some clever and hyperbolic advertising, but more importantly because some of its scenes displayed stand-alone object animation. Sometimes, animation stopped being a mere “trick” and became an independent expressive device: it was no more just a funny “disturbance” to live-action, but something of equal importance.</a:t>
            </a:r>
            <a:endParaRPr>
              <a:latin typeface="+mn-lt"/>
              <a:ea typeface="+mn-ea"/>
              <a:cs typeface="+mn-cs"/>
              <a:sym typeface="Arial"/>
            </a:endParaRPr>
          </a:p>
          <a:p>
            <a:pPr algn="just">
              <a:defRPr sz="2300" b="1"/>
            </a:pPr>
            <a:endParaRPr>
              <a:latin typeface="+mn-lt"/>
              <a:ea typeface="+mn-ea"/>
              <a:cs typeface="+mn-cs"/>
              <a:sym typeface="Arial"/>
            </a:endParaRPr>
          </a:p>
          <a:p>
            <a:pPr algn="just">
              <a:defRPr sz="2300" b="1"/>
            </a:pPr>
            <a:r>
              <a:t>«The Vitagraph film </a:t>
            </a:r>
            <a:r>
              <a:rPr i="1"/>
              <a:t>The Haunted Hotel </a:t>
            </a:r>
            <a:r>
              <a:t>was a sensation and rightly so. Abandoning all the tricks of the movies, they had contrived entirely new and totally unexpected combinations of techniques. As we watched, the sharpest, most attentive eye was unable to detect any wires. One had to be informed of the process».</a:t>
            </a:r>
            <a:endParaRPr>
              <a:latin typeface="+mn-lt"/>
              <a:ea typeface="+mn-ea"/>
              <a:cs typeface="+mn-cs"/>
              <a:sym typeface="Arial"/>
            </a:endParaRPr>
          </a:p>
          <a:p>
            <a:pPr algn="just">
              <a:defRPr sz="2000"/>
            </a:pPr>
            <a:r>
              <a:t>Victorin Jasset, 1911, quoted in Crafton, </a:t>
            </a:r>
            <a:r>
              <a:rPr i="1"/>
              <a:t>op. cit.</a:t>
            </a:r>
            <a:r>
              <a:t>, p. 16.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83"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8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5" name="As argued by Giannalberto Bendazzi (who follows C. W. Ceram [Kurt Wilhelm Marek]), a history of cinema animation should start when the animation process is no more a mere series of techniques, but it becomes a foundation for creativity and it gives rise to a new productive stage.…"/>
          <p:cNvSpPr txBox="1"/>
          <p:nvPr/>
        </p:nvSpPr>
        <p:spPr>
          <a:xfrm>
            <a:off x="467543" y="1196751"/>
            <a:ext cx="8208914" cy="4980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As argued by Giannalberto Bendazzi (who follows C. W. Ceram [Kurt Wilhelm Marek]), a history of cinema animation should start when the animation process is no more a mere series of techniques, but it becomes a foundation for creativity </a:t>
            </a:r>
            <a:r>
              <a:rPr u="sng"/>
              <a:t>and</a:t>
            </a:r>
            <a:r>
              <a:t> it gives rise to a new productive stage. </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The first requirement was surely met by </a:t>
            </a:r>
            <a:r>
              <a:rPr i="1"/>
              <a:t>The Haunted Hotel</a:t>
            </a:r>
            <a:r>
              <a:t>, and even earlier films complied with it (</a:t>
            </a:r>
            <a:r>
              <a:rPr i="1"/>
              <a:t>Matches: An Appeal</a:t>
            </a:r>
            <a:r>
              <a:t>, by Arthur Melbourne Cooper, 1899).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88"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8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0" name="Matches: An Appeal (Arthur Melbourne Cooper, 1899)"/>
          <p:cNvSpPr txBox="1"/>
          <p:nvPr/>
        </p:nvSpPr>
        <p:spPr>
          <a:xfrm>
            <a:off x="971599" y="5805263"/>
            <a:ext cx="705678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Matches: An Appeal </a:t>
            </a:r>
            <a:r>
              <a:rPr i="0"/>
              <a:t>(Arthur Melbourne Cooper, 1899)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94"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9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6" name="As to find evidence of the second requirement (rise of a new productive stage), however, it is necessary to wait until 1908: the year when, according to legend, a filmmaker finally discovered the trick behind Blackton’s The Haunted Hotel.…"/>
          <p:cNvSpPr txBox="1"/>
          <p:nvPr/>
        </p:nvSpPr>
        <p:spPr>
          <a:xfrm>
            <a:off x="467543" y="1196751"/>
            <a:ext cx="8208914" cy="4931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As to find evidence of the second requirement (rise of a new productive stage), however, it is necessary to wait until 1908: the year when, according to legend, a filmmaker finally discovered the trick behind Blackton’s </a:t>
            </a:r>
            <a:r>
              <a:rPr i="1"/>
              <a:t>The Haunted Hotel</a:t>
            </a:r>
            <a:r>
              <a:t>. </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That man was the eclectic artist Émile Courtet, also known as Émile Cohl (1857-1938), who in 1907, at 50, joined Gaumont to begin his career in cinema.</a:t>
            </a:r>
            <a:endParaRPr>
              <a:latin typeface="+mn-lt"/>
              <a:ea typeface="+mn-ea"/>
              <a:cs typeface="+mn-cs"/>
              <a:sym typeface="Aria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99"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0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01" name="Emile_Cohl_portrait.jpg" descr="Emile_Cohl_portrait.jpg"/>
          <p:cNvPicPr>
            <a:picLocks noChangeAspect="1"/>
          </p:cNvPicPr>
          <p:nvPr/>
        </p:nvPicPr>
        <p:blipFill>
          <a:blip r:embed="rId3">
            <a:extLst/>
          </a:blip>
          <a:stretch>
            <a:fillRect/>
          </a:stretch>
        </p:blipFill>
        <p:spPr>
          <a:xfrm>
            <a:off x="2267743" y="1037352"/>
            <a:ext cx="4320482" cy="58206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04"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0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6" name="Èmile Cohl…"/>
          <p:cNvSpPr txBox="1"/>
          <p:nvPr/>
        </p:nvSpPr>
        <p:spPr>
          <a:xfrm>
            <a:off x="467543" y="1196751"/>
            <a:ext cx="8208914" cy="585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Èmile Cohl</a:t>
            </a:r>
          </a:p>
          <a:p>
            <a:pPr algn="ctr">
              <a:defRPr sz="2800" b="1"/>
            </a:pPr>
            <a:endParaRPr/>
          </a:p>
          <a:p>
            <a:pPr marL="342900" indent="-342900" algn="just">
              <a:buSzPct val="100000"/>
              <a:buChar char="-"/>
              <a:defRPr sz="2000" b="1"/>
            </a:pPr>
            <a:r>
              <a:t>Born in 1857 from a rubber salesman and a linen seamstress.</a:t>
            </a:r>
            <a:endParaRPr>
              <a:latin typeface="+mn-lt"/>
              <a:ea typeface="+mn-ea"/>
              <a:cs typeface="+mn-cs"/>
              <a:sym typeface="Arial"/>
            </a:endParaRPr>
          </a:p>
          <a:p>
            <a:pPr marL="342900" indent="-342900" algn="just">
              <a:buSzPct val="100000"/>
              <a:buChar char="-"/>
              <a:defRPr sz="2000" b="1"/>
            </a:pPr>
            <a:r>
              <a:t>1867: Cohl discovers the works of André Gill, the best-known caricaturist of the day.</a:t>
            </a:r>
            <a:endParaRPr>
              <a:latin typeface="+mn-lt"/>
              <a:ea typeface="+mn-ea"/>
              <a:cs typeface="+mn-cs"/>
              <a:sym typeface="Arial"/>
            </a:endParaRPr>
          </a:p>
          <a:p>
            <a:pPr marL="342900" indent="-342900" algn="just">
              <a:buSzPct val="100000"/>
              <a:buChar char="-"/>
              <a:defRPr sz="2000" b="1"/>
            </a:pPr>
            <a:r>
              <a:t>1878: he changes his surname from Courtet to Cohl and becomes assistant to André Gill. He learns a style of caricature whose trademark was a large head atop a small puppet-like body.</a:t>
            </a:r>
            <a:endParaRPr>
              <a:latin typeface="+mn-lt"/>
              <a:ea typeface="+mn-ea"/>
              <a:cs typeface="+mn-cs"/>
              <a:sym typeface="Arial"/>
            </a:endParaRPr>
          </a:p>
          <a:p>
            <a:pPr marL="342900" indent="-342900" algn="just">
              <a:buSzPct val="100000"/>
              <a:buChar char="-"/>
              <a:defRPr sz="2000" b="1"/>
            </a:pPr>
            <a:r>
              <a:t>1879: editor of </a:t>
            </a:r>
            <a:r>
              <a:rPr i="1"/>
              <a:t>L’Hydropathe</a:t>
            </a:r>
            <a:r>
              <a:t>, satiric journal of the artistic circle Les Hydropathes, created in 1878 by Èmile Goudeau.</a:t>
            </a:r>
            <a:endParaRPr>
              <a:latin typeface="+mn-lt"/>
              <a:ea typeface="+mn-ea"/>
              <a:cs typeface="+mn-cs"/>
              <a:sym typeface="Arial"/>
            </a:endParaRPr>
          </a:p>
          <a:p>
            <a:pPr marL="342900" indent="-342900" algn="just">
              <a:buSzPct val="100000"/>
              <a:buChar char="-"/>
              <a:defRPr sz="2000" b="1"/>
            </a:pPr>
            <a:r>
              <a:t>1882: the Hydropathes are disbanded, Cohl joins the Incoherents, founded by Jules Lévy. </a:t>
            </a:r>
            <a:endParaRPr>
              <a:latin typeface="+mn-lt"/>
              <a:ea typeface="+mn-ea"/>
              <a:cs typeface="+mn-cs"/>
              <a:sym typeface="Arial"/>
            </a:endParaRPr>
          </a:p>
          <a:p>
            <a:pPr marL="342900" indent="-342900" algn="just">
              <a:buSzPct val="100000"/>
              <a:buChar char="-"/>
              <a:defRPr sz="2000" b="1"/>
            </a:pPr>
            <a:r>
              <a:t>1883: editor in chief at </a:t>
            </a:r>
            <a:r>
              <a:rPr i="1"/>
              <a:t>La Nouvelle Lune</a:t>
            </a:r>
            <a:r>
              <a:t>.</a:t>
            </a:r>
            <a:endParaRPr>
              <a:latin typeface="+mn-lt"/>
              <a:ea typeface="+mn-ea"/>
              <a:cs typeface="+mn-cs"/>
              <a:sym typeface="Arial"/>
            </a:endParaRPr>
          </a:p>
          <a:p>
            <a:pPr marL="342900" indent="-342900" algn="just">
              <a:buSzPct val="100000"/>
              <a:buChar char="-"/>
              <a:defRPr sz="2000" b="1"/>
            </a:pPr>
            <a:r>
              <a:t>1885: death of André Gill.</a:t>
            </a:r>
            <a:endParaRPr>
              <a:latin typeface="+mn-lt"/>
              <a:ea typeface="+mn-ea"/>
              <a:cs typeface="+mn-cs"/>
              <a:sym typeface="Arial"/>
            </a:endParaRPr>
          </a:p>
          <a:p>
            <a:pPr marL="342900" indent="-342900" algn="just">
              <a:buSzPct val="100000"/>
              <a:buChar char="-"/>
              <a:defRPr sz="2000" b="1"/>
            </a:pPr>
            <a:r>
              <a:t>1888: end of the Incoherents.</a:t>
            </a:r>
            <a:endParaRPr>
              <a:latin typeface="+mn-lt"/>
              <a:ea typeface="+mn-ea"/>
              <a:cs typeface="+mn-cs"/>
              <a:sym typeface="Arial"/>
            </a:endParaRPr>
          </a:p>
          <a:p>
            <a:pPr marL="342900" indent="-342900" algn="just">
              <a:buSzPct val="100000"/>
              <a:buChar char="-"/>
              <a:defRPr sz="2000" b="1"/>
            </a:pPr>
            <a:endParaRPr>
              <a:latin typeface="+mn-lt"/>
              <a:ea typeface="+mn-ea"/>
              <a:cs typeface="+mn-cs"/>
              <a:sym typeface="Arial"/>
            </a:endParaRPr>
          </a:p>
          <a:p>
            <a:pPr marL="342900" indent="-342900" algn="just">
              <a:buSzPct val="100000"/>
              <a:buChar char="-"/>
              <a:defRPr sz="2000" b="1"/>
            </a:pPr>
            <a:endParaRPr>
              <a:latin typeface="+mn-lt"/>
              <a:ea typeface="+mn-ea"/>
              <a:cs typeface="+mn-cs"/>
              <a:sym typeface="Aria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09"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1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11" name="emile cohl takahata.jpg" descr="emile cohl takahata.jpg"/>
          <p:cNvPicPr>
            <a:picLocks noChangeAspect="1"/>
          </p:cNvPicPr>
          <p:nvPr/>
        </p:nvPicPr>
        <p:blipFill>
          <a:blip r:embed="rId3">
            <a:extLst/>
          </a:blip>
          <a:stretch>
            <a:fillRect/>
          </a:stretch>
        </p:blipFill>
        <p:spPr>
          <a:xfrm>
            <a:off x="2180821" y="1052736"/>
            <a:ext cx="3332288" cy="5805264"/>
          </a:xfrm>
          <a:prstGeom prst="rect">
            <a:avLst/>
          </a:prstGeom>
          <a:ln w="12700">
            <a:miter lim="400000"/>
          </a:ln>
        </p:spPr>
      </p:pic>
      <p:sp>
        <p:nvSpPr>
          <p:cNvPr id="212" name="Les hommes d’aujourd’hui,…"/>
          <p:cNvSpPr txBox="1"/>
          <p:nvPr/>
        </p:nvSpPr>
        <p:spPr>
          <a:xfrm>
            <a:off x="5940152" y="5229199"/>
            <a:ext cx="2664297"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i="1"/>
            </a:pPr>
            <a:r>
              <a:t>Les hommes d’aujourd’hui</a:t>
            </a:r>
            <a:r>
              <a:rPr i="0"/>
              <a:t>, </a:t>
            </a:r>
            <a:endParaRPr>
              <a:latin typeface="+mn-lt"/>
              <a:ea typeface="+mn-ea"/>
              <a:cs typeface="+mn-cs"/>
              <a:sym typeface="Arial"/>
            </a:endParaRPr>
          </a:p>
          <a:p>
            <a:pPr>
              <a:defRPr b="1"/>
            </a:pPr>
            <a:r>
              <a:t>no. 460, 1897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1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8" name="«Animation has bred a myth about its own origins that goes, according to the film historian’s lore, like this: Animation was virtually unknown until 1907. It was then that L’Hôtel hanté opened in Paris. The public response to this first animated film was so strong that all the French producers racked their brains trying to figure out the tricks that made objects move by themselves. After considerable difficulty, the secret was discovered and the history of cartoons could begin».…"/>
          <p:cNvSpPr txBox="1"/>
          <p:nvPr/>
        </p:nvSpPr>
        <p:spPr>
          <a:xfrm>
            <a:off x="467543" y="1124743"/>
            <a:ext cx="8208914" cy="509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«Animation has bred a myth about its own origins that goes, according to the film historian’s lore, like this: Animation was virtually unknown until 1907. It was then that </a:t>
            </a:r>
            <a:r>
              <a:rPr i="1"/>
              <a:t>L’Hôtel hanté </a:t>
            </a:r>
            <a:r>
              <a:t>opened in Paris. The public response to this first animated film was so strong that all the French producers racked their brains trying to figure out the tricks that made objects move by themselves. After considerable difficulty, the secret was discovered and the history of cartoons could begin».</a:t>
            </a:r>
            <a:endParaRPr>
              <a:latin typeface="+mn-lt"/>
              <a:ea typeface="+mn-ea"/>
              <a:cs typeface="+mn-cs"/>
              <a:sym typeface="Arial"/>
            </a:endParaRPr>
          </a:p>
          <a:p>
            <a:pPr algn="just">
              <a:defRPr sz="1800"/>
            </a:pPr>
            <a:r>
              <a:t>Donal Crafton, </a:t>
            </a:r>
            <a:r>
              <a:rPr i="1"/>
              <a:t>Before Mickey. The Animated Film 1898-1928</a:t>
            </a:r>
            <a:r>
              <a:t>, The University of Chicago Press, Chicago, 1993, p. 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15"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1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7" name="«Cohl was like a chameleon of many colours. He worked as a caricaturist for several magazines, such as Les hommes d’aujourd’hui, to which he supplied caricatures of Verlaine and Toulouse-Lautrec. (In 1894, that same magazine confirmed Cohl’s vast notoriety by dedicating to him a cover caricature signed by Uzès). In the 1880s, Cohl turned successfully to photography. His light comedies were performed in the theatres of the boulevards and, last but not least of his numerous hobbies, he was interested in puzzles and magic tricks».…"/>
          <p:cNvSpPr txBox="1"/>
          <p:nvPr/>
        </p:nvSpPr>
        <p:spPr>
          <a:xfrm>
            <a:off x="467543" y="1252061"/>
            <a:ext cx="8208914" cy="4930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pPr>
            <a:r>
              <a:t>«Cohl was like a chameleon of many colours. He worked as a caricaturist for several magazines, such as </a:t>
            </a:r>
            <a:r>
              <a:rPr i="1"/>
              <a:t>Les hommes d’aujourd’hui</a:t>
            </a:r>
            <a:r>
              <a:t>, to which he supplied caricatures of Verlaine and Toulouse-Lautrec. (In 1894, that same magazine confirmed Cohl’s vast notoriety by dedicating to him a cover caricature signed by Uzès). In the 1880s, Cohl turned successfully to photography. His light comedies were performed in the theatres of the boulevards and, last but not least of his numerous hobbies, he was interested in puzzles and magic tricks».</a:t>
            </a:r>
            <a:endParaRPr>
              <a:latin typeface="+mn-lt"/>
              <a:ea typeface="+mn-ea"/>
              <a:cs typeface="+mn-cs"/>
              <a:sym typeface="Arial"/>
            </a:endParaRPr>
          </a:p>
          <a:p>
            <a:pPr algn="just">
              <a:defRPr sz="2000" b="1"/>
            </a:pPr>
            <a:endParaRPr>
              <a:latin typeface="+mn-lt"/>
              <a:ea typeface="+mn-ea"/>
              <a:cs typeface="+mn-cs"/>
              <a:sym typeface="Arial"/>
            </a:endParaRPr>
          </a:p>
          <a:p>
            <a:pPr algn="just">
              <a:defRPr sz="2000"/>
            </a:pPr>
            <a:r>
              <a:t>Giannalberto Bendazzi, </a:t>
            </a:r>
            <a:r>
              <a:rPr i="1"/>
              <a:t>Cartoons. One Hundred Years of Cinema Animation</a:t>
            </a:r>
            <a:r>
              <a:t>, John Libbey, London, 194, p. 9.</a:t>
            </a:r>
            <a:endParaRPr b="1">
              <a:latin typeface="+mn-lt"/>
              <a:ea typeface="+mn-ea"/>
              <a:cs typeface="+mn-cs"/>
              <a:sym typeface="Arial"/>
            </a:endParaRPr>
          </a:p>
          <a:p>
            <a:pPr marL="342900" indent="-342900" algn="just">
              <a:buSzPct val="100000"/>
              <a:buChar char="-"/>
              <a:defRPr sz="2000" b="1"/>
            </a:pPr>
            <a:endParaRPr b="1">
              <a:latin typeface="+mn-lt"/>
              <a:ea typeface="+mn-ea"/>
              <a:cs typeface="+mn-cs"/>
              <a:sym typeface="Aria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20"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2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2" name="«During the winter [of 1908], Cohl had been walking in Monmartre when he noticed a poster for a film that apparently stole an idea from one of his comic strips. That this was a common practice at the time did little to assuage his temper, and he stalked over to the Gaumont studios to demand compensation. There he was met by Louis Feuillade, the “artistic director” of the company and the future director of Fantomas. Feuillade, no doubt secretly amused by the old man’s wrath, offered him a job writing scenarios. […] Cohl took the offer seriously and wrote several féeries. […] While he was writing scenarios, Cohl was also working on the Fantasmagorie drawings. The cartoon was completed in July and released in August, and was an international success. Cohl’s subsequent work pleased Léon Gaumont, and in January 1909 […] he was made a full-time salaried director. By the time he left the studio in 1910, Cohl would complete 77 films».…"/>
          <p:cNvSpPr txBox="1"/>
          <p:nvPr/>
        </p:nvSpPr>
        <p:spPr>
          <a:xfrm>
            <a:off x="467543" y="1120551"/>
            <a:ext cx="8208914" cy="491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«During the winter [of 1908], Cohl had been walking in Monmartre when he noticed a poster for a film that apparently stole an idea from one of his comic strips. That this was a common practice at the time did little to assuage his temper, and he stalked over to the Gaumont studios to demand compensation. There he was met by Louis Feuillade, the “artistic director” of the company and the future director of </a:t>
            </a:r>
            <a:r>
              <a:rPr i="1"/>
              <a:t>Fantomas</a:t>
            </a:r>
            <a:r>
              <a:t>. Feuillade, no doubt secretly amused by the old man’s wrath, offered him a job writing scenarios. […] Cohl took the offer seriously and wrote several </a:t>
            </a:r>
            <a:r>
              <a:rPr i="1"/>
              <a:t>féeries</a:t>
            </a:r>
            <a:r>
              <a:t>. […] While he was writing scenarios, Cohl was also working on the </a:t>
            </a:r>
            <a:r>
              <a:rPr i="1"/>
              <a:t>Fantasmagorie</a:t>
            </a:r>
            <a:r>
              <a:t> drawings. The cartoon was completed in July and released in August, and was an international success. Cohl’s subsequent work pleased Léon Gaumont, and in January 1909 […] he was made a full-time salaried director. By the time he left the studio in 1910, Cohl would complete 77 films».</a:t>
            </a:r>
            <a:endParaRPr>
              <a:latin typeface="+mn-lt"/>
              <a:ea typeface="+mn-ea"/>
              <a:cs typeface="+mn-cs"/>
              <a:sym typeface="Arial"/>
            </a:endParaRPr>
          </a:p>
          <a:p>
            <a:pPr algn="just">
              <a:defRPr sz="2000" b="1"/>
            </a:pPr>
            <a:endParaRPr>
              <a:latin typeface="+mn-lt"/>
              <a:ea typeface="+mn-ea"/>
              <a:cs typeface="+mn-cs"/>
              <a:sym typeface="Arial"/>
            </a:endParaRPr>
          </a:p>
          <a:p>
            <a:pPr algn="just">
              <a:defRPr sz="1800"/>
            </a:pPr>
            <a:r>
              <a:t>Donald Crafton, </a:t>
            </a:r>
            <a:r>
              <a:rPr i="1"/>
              <a:t>Before Mickey. The Animated Film 1898-1928</a:t>
            </a:r>
            <a:r>
              <a:t>, The Chicago University Press, Chicago, 1993, pp. 65-66.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25"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2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7" name="Fantasmagorie (Émile Cohl, 1908)"/>
          <p:cNvSpPr txBox="1"/>
          <p:nvPr/>
        </p:nvSpPr>
        <p:spPr>
          <a:xfrm>
            <a:off x="2339751" y="5877271"/>
            <a:ext cx="446449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Fantasmagorie </a:t>
            </a:r>
            <a:r>
              <a:rPr i="0"/>
              <a:t>(Émile Cohl, 1908)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31"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3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3" name="Does Fantasmagorie reference any “genre” of early cinema? Is it just a féerie?…"/>
          <p:cNvSpPr txBox="1"/>
          <p:nvPr/>
        </p:nvSpPr>
        <p:spPr>
          <a:xfrm>
            <a:off x="467543" y="1196751"/>
            <a:ext cx="8208914" cy="496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Does </a:t>
            </a:r>
            <a:r>
              <a:rPr i="1"/>
              <a:t>Fantasmagorie</a:t>
            </a:r>
            <a:r>
              <a:t> reference any “genre” of early cinema? Is it just a </a:t>
            </a:r>
            <a:r>
              <a:rPr i="1"/>
              <a:t>féerie</a:t>
            </a:r>
            <a:r>
              <a:t>?</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At the beginning it foregrounds the author, just like in Blackton’s lighting sketches.</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But then, the author “disappears”.</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The attraction is no more the display of a magician’s “trick”. Animation is no more a matter of making things appear or disappear, or of moving objects around. The motion itself, instead, takes center stage, by causing seamless metamorphoses. The lines are simple, the characters are abstract and naive; but that does not matter, as Cohl is more interested in motion than in what is moving.</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Moreover: with Cohl, animation starts to define its own visual grammar.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36"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3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8" name="Clair de lune espagnol (Émile Cohl, 1909)"/>
          <p:cNvSpPr txBox="1"/>
          <p:nvPr/>
        </p:nvSpPr>
        <p:spPr>
          <a:xfrm>
            <a:off x="1691680" y="5877271"/>
            <a:ext cx="547260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Clair de lune espagnol </a:t>
            </a:r>
            <a:r>
              <a:rPr i="0"/>
              <a:t>(Émile Cohl, 1909)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42"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4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44" name="Le retapeur de cervelles (Émile Cohl, 1910)"/>
          <p:cNvSpPr txBox="1"/>
          <p:nvPr/>
        </p:nvSpPr>
        <p:spPr>
          <a:xfrm>
            <a:off x="1691679" y="5877271"/>
            <a:ext cx="568863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Le retapeur de cervelles </a:t>
            </a:r>
            <a:r>
              <a:rPr i="0"/>
              <a:t>(Émile Cohl, 1910)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48"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4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0" name="Le cheveu délateur (Émile Cohl, 1911)"/>
          <p:cNvSpPr txBox="1"/>
          <p:nvPr/>
        </p:nvSpPr>
        <p:spPr>
          <a:xfrm>
            <a:off x="1979711" y="5877271"/>
            <a:ext cx="5040562"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Le cheveu délateur </a:t>
            </a:r>
            <a:r>
              <a:rPr i="0"/>
              <a:t>(Émile Cohl, 1911)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54"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5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6" name="In 1910, after an unsuccessful request for a raise, Cohl left Gaumont for Pathé. But he was pressured to do live-action and trick films. Only one of his eigth Pathé films survives – Le Retapeur de cervelles.…"/>
          <p:cNvSpPr txBox="1"/>
          <p:nvPr/>
        </p:nvSpPr>
        <p:spPr>
          <a:xfrm>
            <a:off x="467543" y="1196751"/>
            <a:ext cx="8208914" cy="484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b="1"/>
            </a:pPr>
            <a:r>
              <a:t>In 1910, after an unsuccessful request for a raise, Cohl left Gaumont for Pathé. But he was pressured to do live-action and trick films. Only one of his eigth Pathé films survives – </a:t>
            </a:r>
            <a:r>
              <a:rPr i="1"/>
              <a:t>Le Retapeur de cervelles</a:t>
            </a:r>
            <a:r>
              <a:t>.</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Through his friend and technical mentor Étienne Arnaud, Cohl was able to find a new job at the Eclair Company Studio in Fort Lee, New Jersey, USA.</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From 1912 to 1914 Cohl worked on the series “The Newlyweds”, based on a newspaper comic strip by George McManus.</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It was in an advertisement for “The Newlyweds” that the phrase “animated cartoons” was first used to describe this new genre.</a:t>
            </a:r>
            <a:endParaRPr>
              <a:latin typeface="+mn-lt"/>
              <a:ea typeface="+mn-ea"/>
              <a:cs typeface="+mn-cs"/>
              <a:sym typeface="Arial"/>
            </a:endParaRPr>
          </a:p>
          <a:p>
            <a:pPr algn="just">
              <a:defRPr sz="1800" b="1"/>
            </a:pPr>
            <a:endParaRPr>
              <a:latin typeface="+mn-lt"/>
              <a:ea typeface="+mn-ea"/>
              <a:cs typeface="+mn-cs"/>
              <a:sym typeface="Arial"/>
            </a:endParaRPr>
          </a:p>
          <a:p>
            <a:pPr algn="just">
              <a:defRPr sz="1800" b="1"/>
            </a:pPr>
            <a:r>
              <a:t>A fire destroyed all of Cohl’s American works in 1914. A fire, indirectly, marked also the end of Cohl’s existence: in 1937, poor and forgotten, he knocked over an oil lamp. He died of pneumonia in a charity hospital, on January 20, 1938.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59"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6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61" name="Cohl “created” animation also because with his work, for the first time, he defined what is an animator.…"/>
          <p:cNvSpPr txBox="1"/>
          <p:nvPr/>
        </p:nvSpPr>
        <p:spPr>
          <a:xfrm>
            <a:off x="467543" y="1196751"/>
            <a:ext cx="8208914" cy="4879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pPr>
            <a:r>
              <a:t>Cohl “created” animation also because with his work, for the first time, he defined what is an animator.</a:t>
            </a:r>
            <a:endParaRPr>
              <a:latin typeface="+mn-lt"/>
              <a:ea typeface="+mn-ea"/>
              <a:cs typeface="+mn-cs"/>
              <a:sym typeface="Arial"/>
            </a:endParaRPr>
          </a:p>
          <a:p>
            <a:pPr algn="just">
              <a:defRPr b="1"/>
            </a:pPr>
            <a:endParaRPr>
              <a:latin typeface="+mn-lt"/>
              <a:ea typeface="+mn-ea"/>
              <a:cs typeface="+mn-cs"/>
              <a:sym typeface="Arial"/>
            </a:endParaRPr>
          </a:p>
          <a:p>
            <a:pPr algn="just">
              <a:defRPr b="1"/>
            </a:pPr>
            <a:r>
              <a:t>«He became the first of many similar individuals who would eventually populate animation studios everywhere. Among the distinctive features of this personality profile are a background in journalism, a compulsion to sketch, “workaholic” tendencies, and a well-developed but idiosyncratic sense of humor. Cohl was the first to bring to the cinema the necessary qualities of intellect, imagination, patience, and the obsessive love of drawing that would mark other great animators».</a:t>
            </a:r>
            <a:endParaRPr>
              <a:latin typeface="+mn-lt"/>
              <a:ea typeface="+mn-ea"/>
              <a:cs typeface="+mn-cs"/>
              <a:sym typeface="Arial"/>
            </a:endParaRPr>
          </a:p>
          <a:p>
            <a:pPr algn="just"/>
            <a:endParaRPr>
              <a:latin typeface="+mn-lt"/>
              <a:ea typeface="+mn-ea"/>
              <a:cs typeface="+mn-cs"/>
              <a:sym typeface="Arial"/>
            </a:endParaRPr>
          </a:p>
          <a:p>
            <a:pPr algn="just"/>
            <a:r>
              <a:t>Crafton, </a:t>
            </a:r>
            <a:r>
              <a:rPr i="1"/>
              <a:t>op. cit.</a:t>
            </a:r>
            <a:r>
              <a:t>, p. 60.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64" name="The Beginning of Animated Cinema…"/>
          <p:cNvSpPr txBox="1"/>
          <p:nvPr/>
        </p:nvSpPr>
        <p:spPr>
          <a:xfrm>
            <a:off x="3440109" y="188639"/>
            <a:ext cx="533916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Émile Cohl</a:t>
            </a:r>
          </a:p>
        </p:txBody>
      </p:sp>
      <p:pic>
        <p:nvPicPr>
          <p:cNvPr id="26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66" name="Bayeux Cohl.jpg" descr="Bayeux Cohl.jpg"/>
          <p:cNvPicPr>
            <a:picLocks noChangeAspect="1"/>
          </p:cNvPicPr>
          <p:nvPr/>
        </p:nvPicPr>
        <p:blipFill>
          <a:blip r:embed="rId3">
            <a:extLst/>
          </a:blip>
          <a:stretch>
            <a:fillRect/>
          </a:stretch>
        </p:blipFill>
        <p:spPr>
          <a:xfrm>
            <a:off x="0" y="2339482"/>
            <a:ext cx="9144000" cy="209437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21"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3" name="The Haunted Hotel; or, The Strange Adventures of a Traveler…"/>
          <p:cNvSpPr txBox="1"/>
          <p:nvPr/>
        </p:nvSpPr>
        <p:spPr>
          <a:xfrm>
            <a:off x="651589" y="5586679"/>
            <a:ext cx="7840822"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b="1" i="1"/>
            </a:pPr>
            <a:r>
              <a:t>The Haunted Hotel; or, The Strange Adventures of a Traveler </a:t>
            </a:r>
          </a:p>
          <a:p>
            <a:pPr algn="ctr">
              <a:defRPr b="1"/>
            </a:pPr>
            <a:r>
              <a:t>(Vitagraph of America, James Stuart Blackton, 1907)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269"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Suggested readings</a:t>
            </a:r>
          </a:p>
        </p:txBody>
      </p:sp>
      <p:pic>
        <p:nvPicPr>
          <p:cNvPr id="27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71" name="Donald Crafton, “The Secret of the Haunted Hotel”, in Before Mickey. The Animated Film 1898-1928, The University of Chicago Press, Chicago, 1993, pp. 13-33.…"/>
          <p:cNvSpPr txBox="1"/>
          <p:nvPr/>
        </p:nvSpPr>
        <p:spPr>
          <a:xfrm>
            <a:off x="755649" y="1341437"/>
            <a:ext cx="7367590" cy="5933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Donald Crafton, “The Secret of the Haunted Hotel”, in </a:t>
            </a:r>
            <a:r>
              <a:rPr i="1"/>
              <a:t>Before Mickey. The Animated Film 1898-1928</a:t>
            </a:r>
            <a:r>
              <a:t>, The University of Chicago Press, Chicago, 1993, pp. 13-33.</a:t>
            </a:r>
          </a:p>
          <a:p>
            <a:pPr algn="just">
              <a:defRPr sz="2000" b="1"/>
            </a:pPr>
            <a:endParaRPr/>
          </a:p>
          <a:p>
            <a:pPr algn="just">
              <a:defRPr sz="2000" b="1"/>
            </a:pPr>
            <a:r>
              <a:t>Id., “The First Animator: Emile Cohl”, </a:t>
            </a:r>
            <a:r>
              <a:rPr i="1"/>
              <a:t>ivi</a:t>
            </a:r>
            <a:r>
              <a:t>, pp. 58-88.</a:t>
            </a: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r>
              <a:t>Giannalberto Bendazzi, </a:t>
            </a:r>
            <a:r>
              <a:rPr i="1"/>
              <a:t>Animation. A World History</a:t>
            </a:r>
            <a:r>
              <a:t>. 3 voll., Waltham, Massachusetts: Focal Press, 2015. Vol. I, pp. 35-43: “The Silent Pioneers (1908-1928)” (to study from –and including- the section “Winsor McCay”).</a:t>
            </a:r>
          </a:p>
          <a:p>
            <a:pPr algn="just">
              <a:defRPr sz="2000" b="1"/>
            </a:pPr>
            <a:endParaRPr/>
          </a:p>
          <a:p>
            <a:pPr algn="just">
              <a:defRPr sz="2000" b="1"/>
            </a:pPr>
            <a:endParaRPr/>
          </a:p>
          <a:p>
            <a:pPr algn="just">
              <a:defRPr sz="2000" b="1"/>
            </a:pPr>
            <a:endParaRPr/>
          </a:p>
          <a:p>
            <a:pPr algn="just">
              <a:defRPr sz="2000" b="1"/>
            </a:pP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endParaRPr>
              <a:latin typeface="+mn-lt"/>
              <a:ea typeface="+mn-ea"/>
              <a:cs typeface="+mn-cs"/>
              <a:sym typeface="Arial"/>
            </a:endParaRPr>
          </a:p>
          <a:p>
            <a:pPr algn="just">
              <a:defRPr sz="2000" b="1"/>
            </a:pPr>
            <a:endParaRPr>
              <a:latin typeface="+mn-lt"/>
              <a:ea typeface="+mn-ea"/>
              <a:cs typeface="+mn-cs"/>
              <a:sym typeface="Arial"/>
            </a:endParaRPr>
          </a:p>
          <a:p>
            <a:pPr algn="just">
              <a:defRPr b="1"/>
            </a:pPr>
            <a:endParaRPr>
              <a:latin typeface="+mn-lt"/>
              <a:ea typeface="+mn-ea"/>
              <a:cs typeface="+mn-cs"/>
              <a:sym typeface="Aria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27"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2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9" name="Why was The Haunted Hotel a success?…"/>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Why was </a:t>
            </a:r>
            <a:r>
              <a:rPr i="1"/>
              <a:t>The Haunted Hotel </a:t>
            </a:r>
            <a:r>
              <a:t>a success?</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The theme was not new. It was quite a common plot for stage acts and early films.</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Donald Crafton lists at least seven films with a similar story among 1896 and 1900.</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Some of them were by Georges Méliès, pioneer and master of “trick” films.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32"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3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4" name="L’Auberge ensorcelée (Georges Méliès, 1897)"/>
          <p:cNvSpPr txBox="1"/>
          <p:nvPr/>
        </p:nvSpPr>
        <p:spPr>
          <a:xfrm>
            <a:off x="1619671" y="5805263"/>
            <a:ext cx="6048674"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L’Auberge ensorcelée </a:t>
            </a:r>
            <a:r>
              <a:rPr i="0"/>
              <a:t>(Georges Méliès, 1897)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38"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3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0" name="L’Auberge du bon repos (Georges Méliès, 1903)"/>
          <p:cNvSpPr txBox="1"/>
          <p:nvPr/>
        </p:nvSpPr>
        <p:spPr>
          <a:xfrm>
            <a:off x="1403647" y="5805263"/>
            <a:ext cx="6192690"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L’Auberge du bon repos </a:t>
            </a:r>
            <a:r>
              <a:rPr i="0"/>
              <a:t>(Georges Méliès, 1903)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44"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4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6" name="… After Blackton’s film, the theme was even revived.…"/>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b="1"/>
            </a:pPr>
            <a:r>
              <a:t>… After Blackton’s film, the theme was even revived.</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Its most relevant iteration was created by Spaniard Segundo de Chomón (1871-1929).</a:t>
            </a:r>
            <a:endParaRPr>
              <a:latin typeface="+mn-lt"/>
              <a:ea typeface="+mn-ea"/>
              <a:cs typeface="+mn-cs"/>
              <a:sym typeface="Arial"/>
            </a:endParaRPr>
          </a:p>
          <a:p>
            <a:pPr algn="just">
              <a:defRPr sz="2800" b="1"/>
            </a:pPr>
            <a:endParaRPr>
              <a:latin typeface="+mn-lt"/>
              <a:ea typeface="+mn-ea"/>
              <a:cs typeface="+mn-cs"/>
              <a:sym typeface="Arial"/>
            </a:endParaRPr>
          </a:p>
          <a:p>
            <a:pPr algn="just">
              <a:defRPr sz="2800" b="1"/>
            </a:pPr>
            <a:r>
              <a:t>Later a director and a professional of special effects for Pathé trickfilms and for Itala Film in Turin (since 1912: he authored the special effects of Giovanni Pastrone’s </a:t>
            </a:r>
            <a:r>
              <a:rPr i="1"/>
              <a:t>Cabiria</a:t>
            </a:r>
            <a:r>
              <a:t>, 1914), Chomón tried to improve Blackton’s idea with </a:t>
            </a:r>
            <a:r>
              <a:rPr i="1"/>
              <a:t>El hotel eléctrico </a:t>
            </a:r>
            <a:r>
              <a:t>(1908).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49"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r>
              <a:t>The Beginning of Animated Cinema</a:t>
            </a:r>
          </a:p>
        </p:txBody>
      </p:sp>
      <p:pic>
        <p:nvPicPr>
          <p:cNvPr id="15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1" name="El hotel eléctrico (Segundo de Chomón, 1908)"/>
          <p:cNvSpPr txBox="1"/>
          <p:nvPr/>
        </p:nvSpPr>
        <p:spPr>
          <a:xfrm>
            <a:off x="1475655" y="5805263"/>
            <a:ext cx="5904658"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El hotel eléctrico </a:t>
            </a:r>
            <a:r>
              <a:rPr i="0"/>
              <a:t>(Segundo de Chomón, 1908)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n-lt"/>
                <a:ea typeface="+mn-ea"/>
                <a:cs typeface="+mn-cs"/>
                <a:sym typeface="Arial"/>
              </a:defRPr>
            </a:pPr>
            <a:endParaRPr/>
          </a:p>
        </p:txBody>
      </p:sp>
      <p:sp>
        <p:nvSpPr>
          <p:cNvPr id="155" name="The Beginning of Animated Cinema…"/>
          <p:cNvSpPr txBox="1"/>
          <p:nvPr/>
        </p:nvSpPr>
        <p:spPr>
          <a:xfrm>
            <a:off x="3446697" y="188639"/>
            <a:ext cx="5339161"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chemeClr val="accent3">
                    <a:lumOff val="44000"/>
                  </a:schemeClr>
                </a:solidFill>
              </a:defRPr>
            </a:pPr>
            <a:r>
              <a:t>The Beginning of Animated Cinema</a:t>
            </a:r>
            <a:endParaRPr>
              <a:latin typeface="+mn-lt"/>
              <a:ea typeface="+mn-ea"/>
              <a:cs typeface="+mn-cs"/>
              <a:sym typeface="Arial"/>
            </a:endParaRPr>
          </a:p>
          <a:p>
            <a:pPr indent="39687" algn="r">
              <a:defRPr sz="1600">
                <a:solidFill>
                  <a:schemeClr val="accent3">
                    <a:lumOff val="44000"/>
                  </a:schemeClr>
                </a:solidFill>
              </a:defRPr>
            </a:pPr>
            <a:r>
              <a:t>James Stuart Blackton</a:t>
            </a:r>
          </a:p>
        </p:txBody>
      </p:sp>
      <p:pic>
        <p:nvPicPr>
          <p:cNvPr id="1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7" name="The Haunted Hotel was not even Blackton’s first animation.…"/>
          <p:cNvSpPr txBox="1"/>
          <p:nvPr/>
        </p:nvSpPr>
        <p:spPr>
          <a:xfrm>
            <a:off x="467543" y="1124744"/>
            <a:ext cx="8208914" cy="451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i="1"/>
            </a:pPr>
            <a:r>
              <a:t>The Haunted Hotel </a:t>
            </a:r>
            <a:r>
              <a:rPr i="0"/>
              <a:t>was not even Blackton’s first animation.</a:t>
            </a:r>
            <a:endParaRPr>
              <a:latin typeface="+mn-lt"/>
              <a:ea typeface="+mn-ea"/>
              <a:cs typeface="+mn-cs"/>
              <a:sym typeface="Arial"/>
            </a:endParaRPr>
          </a:p>
          <a:p>
            <a:pPr algn="just">
              <a:defRPr b="1"/>
            </a:pPr>
            <a:endParaRPr>
              <a:latin typeface="+mn-lt"/>
              <a:ea typeface="+mn-ea"/>
              <a:cs typeface="+mn-cs"/>
              <a:sym typeface="Arial"/>
            </a:endParaRPr>
          </a:p>
          <a:p>
            <a:pPr algn="just">
              <a:defRPr b="1"/>
            </a:pPr>
            <a:r>
              <a:t>Born in Sheffield (UK) in 1875, Blackton moved to the USA at the age of ten. He interviewed Thomas Alva Edison as a teenage journalist; as he confessed to an aptitude for drawing, he was asked to draw Edison’s portrait while a camera filmed the scene. The episode started Blackton’s career in cinema.</a:t>
            </a:r>
            <a:endParaRPr>
              <a:latin typeface="+mn-lt"/>
              <a:ea typeface="+mn-ea"/>
              <a:cs typeface="+mn-cs"/>
              <a:sym typeface="Arial"/>
            </a:endParaRPr>
          </a:p>
          <a:p>
            <a:pPr algn="just">
              <a:defRPr b="1"/>
            </a:pPr>
            <a:endParaRPr>
              <a:latin typeface="+mn-lt"/>
              <a:ea typeface="+mn-ea"/>
              <a:cs typeface="+mn-cs"/>
              <a:sym typeface="Arial"/>
            </a:endParaRPr>
          </a:p>
          <a:p>
            <a:pPr algn="just">
              <a:defRPr b="1"/>
            </a:pPr>
            <a:r>
              <a:t>Blackton had direct experience with “chalk talks” or “lightning sketches”, a quite common kind of vaudeville act. He translated it into film, maybe realizing that drawings could be animated by single-framing techniques, just like objects.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Arial"/>
        <a:ea typeface="Arial"/>
        <a:cs typeface="Arial"/>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1959</Words>
  <Application>Microsoft Macintosh PowerPoint</Application>
  <PresentationFormat>Presentazione su schermo (4:3)</PresentationFormat>
  <Paragraphs>147</Paragraphs>
  <Slides>30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30</vt:i4>
      </vt:variant>
    </vt:vector>
  </HeadingPairs>
  <TitlesOfParts>
    <vt:vector size="33" baseType="lpstr">
      <vt:lpstr>Arial</vt:lpstr>
      <vt:lpstr>Calibri</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2018-10-22T08:54:24Z</dcterms:modified>
</cp:coreProperties>
</file>