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c0320dfa7bd21d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10c0320dfa7bd21d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a4148682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a4148682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2a41486821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2a41486821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dd3591d3ca7b68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g6dd3591d3ca7b68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a41486821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2a41486821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a41486821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2a41486821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a41486821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2a41486821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2a41486821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2a41486821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2a4148682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2a4148682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2a41486821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2a4148682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a4148682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2a4148682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2a41486821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2a41486821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a4148682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a4148682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2a41486821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2a41486821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c0320dfa7bd21d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10c0320dfa7bd21d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a41486821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2a41486821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
          <p:cNvSpPr txBox="1">
            <a:spLocks noGrp="1"/>
          </p:cNvSpPr>
          <p:nvPr>
            <p:ph type="ctrTitle"/>
          </p:nvPr>
        </p:nvSpPr>
        <p:spPr>
          <a:xfrm>
            <a:off x="1858703" y="601579"/>
            <a:ext cx="5361300" cy="2669354"/>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GB" i="1">
                <a:latin typeface="Times New Roman"/>
                <a:ea typeface="Times New Roman"/>
                <a:cs typeface="Times New Roman"/>
                <a:sym typeface="Times New Roman"/>
              </a:rPr>
              <a:t>DIRITTO EUROPEO DELL’AMBIENTE</a:t>
            </a:r>
            <a:endParaRPr i="1">
              <a:latin typeface="Times New Roman"/>
              <a:ea typeface="Times New Roman"/>
              <a:cs typeface="Times New Roman"/>
              <a:sym typeface="Times New Roman"/>
            </a:endParaRPr>
          </a:p>
        </p:txBody>
      </p:sp>
      <p:sp>
        <p:nvSpPr>
          <p:cNvPr id="343" name="Google Shape;343;p1"/>
          <p:cNvSpPr txBox="1">
            <a:spLocks noGrp="1"/>
          </p:cNvSpPr>
          <p:nvPr>
            <p:ph type="subTitle" idx="1"/>
          </p:nvPr>
        </p:nvSpPr>
        <p:spPr>
          <a:xfrm>
            <a:off x="4383225" y="3674825"/>
            <a:ext cx="4449000" cy="12120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SzPts val="1600"/>
              <a:buNone/>
            </a:pPr>
            <a:r>
              <a:rPr lang="en-GB">
                <a:latin typeface="Times New Roman"/>
                <a:ea typeface="Times New Roman"/>
                <a:cs typeface="Times New Roman"/>
                <a:sym typeface="Times New Roman"/>
              </a:rPr>
              <a:t>DOCENTE: Maurizio Malo</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600"/>
              <a:buNone/>
            </a:pPr>
            <a:r>
              <a:rPr lang="en-GB">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600"/>
              <a:buNone/>
            </a:pPr>
            <a:r>
              <a:rPr lang="en-GB">
                <a:latin typeface="Times New Roman"/>
                <a:ea typeface="Times New Roman"/>
                <a:cs typeface="Times New Roman"/>
                <a:sym typeface="Times New Roman"/>
              </a:rPr>
              <a:t>STUDENTE: Alberto Pieri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600"/>
              <a:buNone/>
            </a:pPr>
            <a:r>
              <a:rPr lang="en-GB">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600"/>
              <a:buNone/>
            </a:pPr>
            <a:r>
              <a:rPr lang="en-GB">
                <a:latin typeface="Times New Roman"/>
                <a:ea typeface="Times New Roman"/>
                <a:cs typeface="Times New Roman"/>
                <a:sym typeface="Times New Roman"/>
              </a:rPr>
              <a:t>ANNO ACCADEMICO: 2021/2022</a:t>
            </a:r>
            <a:endParaRPr>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0"/>
          <p:cNvSpPr txBox="1">
            <a:spLocks noGrp="1"/>
          </p:cNvSpPr>
          <p:nvPr>
            <p:ph type="body" idx="1"/>
          </p:nvPr>
        </p:nvSpPr>
        <p:spPr>
          <a:xfrm>
            <a:off x="622667" y="1023904"/>
            <a:ext cx="7505700" cy="309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GB" b="1">
                <a:solidFill>
                  <a:srgbClr val="222222"/>
                </a:solidFill>
                <a:highlight>
                  <a:srgbClr val="FFFFFF"/>
                </a:highlight>
                <a:latin typeface="Times New Roman"/>
                <a:ea typeface="Times New Roman"/>
                <a:cs typeface="Times New Roman"/>
                <a:sym typeface="Times New Roman"/>
              </a:rPr>
              <a:t>235 su 235</a:t>
            </a:r>
            <a:r>
              <a:rPr lang="en-GB">
                <a:solidFill>
                  <a:srgbClr val="222222"/>
                </a:solidFill>
                <a:highlight>
                  <a:srgbClr val="FFFFFF"/>
                </a:highlight>
                <a:latin typeface="Times New Roman"/>
                <a:ea typeface="Times New Roman"/>
                <a:cs typeface="Times New Roman"/>
                <a:sym typeface="Times New Roman"/>
              </a:rPr>
              <a:t>, questa la drammatica sentenza che non lascia alcun dubbio.</a:t>
            </a:r>
            <a:endParaRPr>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r>
              <a:rPr lang="en-GB">
                <a:solidFill>
                  <a:srgbClr val="222222"/>
                </a:solidFill>
                <a:highlight>
                  <a:srgbClr val="FFFFFF"/>
                </a:highlight>
                <a:latin typeface="Times New Roman"/>
                <a:ea typeface="Times New Roman"/>
                <a:cs typeface="Times New Roman"/>
                <a:sym typeface="Times New Roman"/>
              </a:rPr>
              <a:t>In tutti i Comuni liguri sono presenti aree caratterizzate da un’elevata o molto elevata pericolosità da frana o da media pericolosità idraulica. A dirlo è il secondo rapporto </a:t>
            </a:r>
            <a:r>
              <a:rPr lang="en-GB" b="1">
                <a:solidFill>
                  <a:srgbClr val="222222"/>
                </a:solidFill>
                <a:highlight>
                  <a:srgbClr val="FFFFFF"/>
                </a:highlight>
                <a:latin typeface="Times New Roman"/>
                <a:ea typeface="Times New Roman"/>
                <a:cs typeface="Times New Roman"/>
                <a:sym typeface="Times New Roman"/>
              </a:rPr>
              <a:t>Ispra</a:t>
            </a:r>
            <a:r>
              <a:rPr lang="en-GB">
                <a:solidFill>
                  <a:srgbClr val="222222"/>
                </a:solidFill>
                <a:highlight>
                  <a:srgbClr val="FFFFFF"/>
                </a:highlight>
                <a:latin typeface="Times New Roman"/>
                <a:ea typeface="Times New Roman"/>
                <a:cs typeface="Times New Roman"/>
                <a:sym typeface="Times New Roman"/>
              </a:rPr>
              <a:t> (Istituto superiore per la protezione e ricerca ambientale) sul </a:t>
            </a:r>
            <a:r>
              <a:rPr lang="en-GB" b="1">
                <a:solidFill>
                  <a:srgbClr val="222222"/>
                </a:solidFill>
                <a:highlight>
                  <a:srgbClr val="FFFFFF"/>
                </a:highlight>
                <a:latin typeface="Times New Roman"/>
                <a:ea typeface="Times New Roman"/>
                <a:cs typeface="Times New Roman"/>
                <a:sym typeface="Times New Roman"/>
              </a:rPr>
              <a:t>Dissesto idrogeologico in Italia, </a:t>
            </a:r>
            <a:r>
              <a:rPr lang="en-GB">
                <a:solidFill>
                  <a:srgbClr val="222222"/>
                </a:solidFill>
                <a:highlight>
                  <a:srgbClr val="FFFFFF"/>
                </a:highlight>
                <a:latin typeface="Times New Roman"/>
                <a:ea typeface="Times New Roman"/>
                <a:cs typeface="Times New Roman"/>
                <a:sym typeface="Times New Roman"/>
              </a:rPr>
              <a:t>che presenta la nuova mappatura del territorio nazionale.</a:t>
            </a:r>
            <a:endParaRPr>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1200"/>
              </a:spcAft>
              <a:buSzPts val="1300"/>
              <a:buNone/>
            </a:pPr>
            <a:r>
              <a:rPr lang="en-GB">
                <a:solidFill>
                  <a:srgbClr val="222222"/>
                </a:solidFill>
                <a:highlight>
                  <a:srgbClr val="FFFFFF"/>
                </a:highlight>
                <a:latin typeface="Times New Roman"/>
                <a:ea typeface="Times New Roman"/>
                <a:cs typeface="Times New Roman"/>
                <a:sym typeface="Times New Roman"/>
              </a:rPr>
              <a:t>Secondo il rapporto, </a:t>
            </a:r>
            <a:r>
              <a:rPr lang="en-GB" b="1">
                <a:solidFill>
                  <a:srgbClr val="222222"/>
                </a:solidFill>
                <a:highlight>
                  <a:srgbClr val="FFFFFF"/>
                </a:highlight>
                <a:latin typeface="Times New Roman"/>
                <a:ea typeface="Times New Roman"/>
                <a:cs typeface="Times New Roman"/>
                <a:sym typeface="Times New Roman"/>
              </a:rPr>
              <a:t>la superficie ligure a elevato rischio frana e media pericolosità idraulica è pari a 902,8 km quadrati,</a:t>
            </a:r>
            <a:r>
              <a:rPr lang="en-GB">
                <a:solidFill>
                  <a:srgbClr val="222222"/>
                </a:solidFill>
                <a:highlight>
                  <a:srgbClr val="FFFFFF"/>
                </a:highlight>
                <a:latin typeface="Times New Roman"/>
                <a:ea typeface="Times New Roman"/>
                <a:cs typeface="Times New Roman"/>
                <a:sym typeface="Times New Roman"/>
              </a:rPr>
              <a:t> il 16,7% della superficie complessiva (5.416 km quadrati). Stessa percentuale che descrive la situazione nazionale, dove il 16,6% della superficie è a rischio (50.117 km quadrati, distribuiti sul 91% dei Comuni italiani).</a:t>
            </a:r>
            <a:endParaRPr>
              <a:solidFill>
                <a:srgbClr val="222222"/>
              </a:solidFill>
              <a:highlight>
                <a:srgbClr val="FFFFFF"/>
              </a:highlight>
              <a:latin typeface="Times New Roman"/>
              <a:ea typeface="Times New Roman"/>
              <a:cs typeface="Times New Roman"/>
              <a:sym typeface="Times New Roman"/>
            </a:endParaRPr>
          </a:p>
        </p:txBody>
      </p:sp>
      <p:sp>
        <p:nvSpPr>
          <p:cNvPr id="319" name="Google Shape;319;p10"/>
          <p:cNvSpPr txBox="1">
            <a:spLocks noGrp="1"/>
          </p:cNvSpPr>
          <p:nvPr>
            <p:ph type="title"/>
          </p:nvPr>
        </p:nvSpPr>
        <p:spPr>
          <a:xfrm>
            <a:off x="348042" y="364622"/>
            <a:ext cx="7505700" cy="1037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GB" sz="2400">
                <a:latin typeface="Times New Roman"/>
                <a:ea typeface="Times New Roman"/>
                <a:cs typeface="Times New Roman"/>
                <a:sym typeface="Times New Roman"/>
              </a:rPr>
              <a:t>Status Regione Liguria</a:t>
            </a:r>
            <a:endParaRPr sz="2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
          <p:cNvSpPr txBox="1">
            <a:spLocks noGrp="1"/>
          </p:cNvSpPr>
          <p:nvPr>
            <p:ph type="body" idx="1"/>
          </p:nvPr>
        </p:nvSpPr>
        <p:spPr>
          <a:xfrm>
            <a:off x="3415118" y="-1174384"/>
            <a:ext cx="5159696" cy="3289166"/>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108333"/>
              <a:buNone/>
            </a:pPr>
            <a:endParaRPr sz="1200" b="1">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ct val="81250"/>
              <a:buNone/>
            </a:pPr>
            <a:endParaRPr sz="16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ct val="81250"/>
              <a:buNone/>
            </a:pPr>
            <a:endParaRPr sz="16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ct val="81250"/>
              <a:buNone/>
            </a:pPr>
            <a:endParaRPr sz="16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ct val="81250"/>
              <a:buNone/>
            </a:pPr>
            <a:endParaRPr sz="16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ct val="81250"/>
              <a:buNone/>
            </a:pPr>
            <a:endParaRPr sz="16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ct val="81250"/>
              <a:buNone/>
            </a:pPr>
            <a:r>
              <a:rPr lang="en-GB" sz="1600">
                <a:solidFill>
                  <a:srgbClr val="222222"/>
                </a:solidFill>
                <a:highlight>
                  <a:srgbClr val="FFFFFF"/>
                </a:highlight>
                <a:latin typeface="Times New Roman"/>
                <a:ea typeface="Times New Roman"/>
                <a:cs typeface="Times New Roman"/>
                <a:sym typeface="Times New Roman"/>
              </a:rPr>
              <a:t>La </a:t>
            </a:r>
            <a:r>
              <a:rPr lang="en-GB" sz="1600" b="1">
                <a:solidFill>
                  <a:srgbClr val="222222"/>
                </a:solidFill>
                <a:highlight>
                  <a:srgbClr val="FFFFFF"/>
                </a:highlight>
                <a:latin typeface="Times New Roman"/>
                <a:ea typeface="Times New Roman"/>
                <a:cs typeface="Times New Roman"/>
                <a:sym typeface="Times New Roman"/>
              </a:rPr>
              <a:t>pericolosità idraulica</a:t>
            </a:r>
            <a:r>
              <a:rPr lang="en-GB" sz="1600">
                <a:solidFill>
                  <a:srgbClr val="222222"/>
                </a:solidFill>
                <a:highlight>
                  <a:srgbClr val="FFFFFF"/>
                </a:highlight>
                <a:latin typeface="Times New Roman"/>
                <a:ea typeface="Times New Roman"/>
                <a:cs typeface="Times New Roman"/>
                <a:sym typeface="Times New Roman"/>
              </a:rPr>
              <a:t>: in Liguria l’area a rischio medio è pari a 153,5 km quadrati, il 2,8% dell’intero territorio regionale (8,4% il dato nazionale). </a:t>
            </a:r>
            <a:r>
              <a:rPr lang="en-GB" sz="1600" b="1">
                <a:solidFill>
                  <a:srgbClr val="222222"/>
                </a:solidFill>
                <a:highlight>
                  <a:srgbClr val="FFFFFF"/>
                </a:highlight>
                <a:latin typeface="Times New Roman"/>
                <a:ea typeface="Times New Roman"/>
                <a:cs typeface="Times New Roman"/>
                <a:sym typeface="Times New Roman"/>
              </a:rPr>
              <a:t>Pericolosità elevata per 111,5 kmq di superficie ligure (2,1%)</a:t>
            </a:r>
            <a:r>
              <a:rPr lang="en-GB" sz="1600">
                <a:solidFill>
                  <a:srgbClr val="222222"/>
                </a:solidFill>
                <a:highlight>
                  <a:srgbClr val="FFFFFF"/>
                </a:highlight>
                <a:latin typeface="Times New Roman"/>
                <a:ea typeface="Times New Roman"/>
                <a:cs typeface="Times New Roman"/>
                <a:sym typeface="Times New Roman"/>
              </a:rPr>
              <a:t>, basso rischio nel 3,5% dei casi (188,9 kmq)</a:t>
            </a:r>
            <a:r>
              <a:rPr lang="en-GB" sz="1200">
                <a:solidFill>
                  <a:srgbClr val="222222"/>
                </a:solidFill>
                <a:highlight>
                  <a:srgbClr val="FFFFFF"/>
                </a:highlight>
                <a:latin typeface="Times New Roman"/>
                <a:ea typeface="Times New Roman"/>
                <a:cs typeface="Times New Roman"/>
                <a:sym typeface="Times New Roman"/>
              </a:rPr>
              <a:t>.</a:t>
            </a:r>
            <a:endParaRPr sz="12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1200"/>
              </a:spcAft>
              <a:buSzPct val="108333"/>
              <a:buNone/>
            </a:pPr>
            <a:endParaRPr sz="1200">
              <a:solidFill>
                <a:srgbClr val="222222"/>
              </a:solidFill>
              <a:highlight>
                <a:srgbClr val="FFFFFF"/>
              </a:highlight>
              <a:latin typeface="Times New Roman"/>
              <a:ea typeface="Times New Roman"/>
              <a:cs typeface="Times New Roman"/>
              <a:sym typeface="Times New Roman"/>
            </a:endParaRPr>
          </a:p>
        </p:txBody>
      </p:sp>
      <p:pic>
        <p:nvPicPr>
          <p:cNvPr id="365" name="Google Shape;365;p1"/>
          <p:cNvPicPr preferRelativeResize="0"/>
          <p:nvPr/>
        </p:nvPicPr>
        <p:blipFill rotWithShape="1">
          <a:blip r:embed="rId3">
            <a:alphaModFix/>
          </a:blip>
          <a:srcRect/>
          <a:stretch/>
        </p:blipFill>
        <p:spPr>
          <a:xfrm>
            <a:off x="894554" y="1614000"/>
            <a:ext cx="7279300" cy="3227999"/>
          </a:xfrm>
          <a:prstGeom prst="rect">
            <a:avLst/>
          </a:prstGeom>
          <a:noFill/>
          <a:ln>
            <a:noFill/>
          </a:ln>
        </p:spPr>
      </p:pic>
      <p:pic>
        <p:nvPicPr>
          <p:cNvPr id="366" name="Google Shape;366;p1"/>
          <p:cNvPicPr preferRelativeResize="0"/>
          <p:nvPr/>
        </p:nvPicPr>
        <p:blipFill>
          <a:blip r:embed="rId4">
            <a:alphaModFix/>
          </a:blip>
          <a:stretch>
            <a:fillRect/>
          </a:stretch>
        </p:blipFill>
        <p:spPr>
          <a:xfrm>
            <a:off x="408714" y="209875"/>
            <a:ext cx="2835186" cy="22334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a:spLocks noGrp="1"/>
          </p:cNvSpPr>
          <p:nvPr>
            <p:ph type="body" idx="1"/>
          </p:nvPr>
        </p:nvSpPr>
        <p:spPr>
          <a:xfrm>
            <a:off x="819150" y="619525"/>
            <a:ext cx="7505700" cy="38193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300"/>
              <a:buNone/>
            </a:pPr>
            <a:endParaRPr sz="12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r>
              <a:rPr lang="en-GB" sz="1500">
                <a:solidFill>
                  <a:srgbClr val="222222"/>
                </a:solidFill>
                <a:highlight>
                  <a:srgbClr val="FFFFFF"/>
                </a:highlight>
                <a:latin typeface="Times New Roman"/>
                <a:ea typeface="Times New Roman"/>
                <a:cs typeface="Times New Roman"/>
                <a:sym typeface="Times New Roman"/>
              </a:rPr>
              <a:t>Tra le province questa volta è </a:t>
            </a:r>
            <a:r>
              <a:rPr lang="en-GB" sz="1500" b="1">
                <a:solidFill>
                  <a:srgbClr val="222222"/>
                </a:solidFill>
                <a:highlight>
                  <a:srgbClr val="FFFFFF"/>
                </a:highlight>
                <a:latin typeface="Times New Roman"/>
                <a:ea typeface="Times New Roman"/>
                <a:cs typeface="Times New Roman"/>
                <a:sym typeface="Times New Roman"/>
              </a:rPr>
              <a:t>La Spezia</a:t>
            </a:r>
            <a:r>
              <a:rPr lang="en-GB" sz="1500">
                <a:solidFill>
                  <a:srgbClr val="222222"/>
                </a:solidFill>
                <a:highlight>
                  <a:srgbClr val="FFFFFF"/>
                </a:highlight>
                <a:latin typeface="Times New Roman"/>
                <a:ea typeface="Times New Roman"/>
                <a:cs typeface="Times New Roman"/>
                <a:sym typeface="Times New Roman"/>
              </a:rPr>
              <a:t> a risultare maggiormente a rischio, con il 5% di superficie a pericolosità elevata (44,1 kmq), 7,2% a pericolosità media (63,3 kmq) e il 7,9% a bassa pericolosità (69,4 kmq). </a:t>
            </a:r>
            <a:endParaRPr sz="15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r>
              <a:rPr lang="en-GB" sz="1500">
                <a:solidFill>
                  <a:srgbClr val="222222"/>
                </a:solidFill>
                <a:highlight>
                  <a:srgbClr val="FFFFFF"/>
                </a:highlight>
                <a:latin typeface="Times New Roman"/>
                <a:ea typeface="Times New Roman"/>
                <a:cs typeface="Times New Roman"/>
                <a:sym typeface="Times New Roman"/>
              </a:rPr>
              <a:t>Al secondo posto Savona, caratterizzata da un elevato rischio idraulico sull’1,7% di territorio provinciale (26,6 kmq), medio rischio sul 2,4% della superficie (37,7 kmq) e basso rischio nel 3,5% dei casi (53,8 kmq). </a:t>
            </a:r>
            <a:endParaRPr sz="15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r>
              <a:rPr lang="en-GB" sz="1500">
                <a:solidFill>
                  <a:srgbClr val="222222"/>
                </a:solidFill>
                <a:highlight>
                  <a:srgbClr val="FFFFFF"/>
                </a:highlight>
                <a:latin typeface="Times New Roman"/>
                <a:ea typeface="Times New Roman"/>
                <a:cs typeface="Times New Roman"/>
                <a:sym typeface="Times New Roman"/>
              </a:rPr>
              <a:t>A Genova la zona ad alto rischio corrisponde all’1,5% del territorio (28,3 kmq), 2% medio rischio (35,8 kmq). </a:t>
            </a:r>
            <a:endParaRPr sz="15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1200"/>
              </a:spcAft>
              <a:buSzPts val="1300"/>
              <a:buNone/>
            </a:pPr>
            <a:r>
              <a:rPr lang="en-GB" sz="1500">
                <a:solidFill>
                  <a:srgbClr val="222222"/>
                </a:solidFill>
                <a:highlight>
                  <a:srgbClr val="FFFFFF"/>
                </a:highlight>
                <a:latin typeface="Times New Roman"/>
                <a:ea typeface="Times New Roman"/>
                <a:cs typeface="Times New Roman"/>
                <a:sym typeface="Times New Roman"/>
              </a:rPr>
              <a:t>Infine Imperia, dove l’area a elevato rischio idraulico è pari “solo” all’1,1% del totale (12,5 kmq), mentre quella a rischio medio (16,8 kmq) è l’1,5%.</a:t>
            </a:r>
            <a:endParaRPr sz="16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2063878" y="330042"/>
            <a:ext cx="7630797" cy="1379004"/>
          </a:xfrm>
          <a:prstGeom prst="rect">
            <a:avLst/>
          </a:prstGeom>
          <a:noFill/>
          <a:ln>
            <a:noFill/>
          </a:ln>
        </p:spPr>
        <p:txBody>
          <a:bodyPr spcFirstLastPara="1" wrap="square" lIns="91425" tIns="91425" rIns="91425" bIns="91425" anchor="ctr" anchorCtr="0">
            <a:normAutofit/>
          </a:bodyPr>
          <a:lstStyle/>
          <a:p>
            <a:pPr marL="0" lvl="0" indent="0" algn="l" rtl="0">
              <a:spcBef>
                <a:spcPts val="0"/>
              </a:spcBef>
              <a:spcAft>
                <a:spcPts val="0"/>
              </a:spcAft>
              <a:buNone/>
            </a:pPr>
            <a:r>
              <a:rPr lang="en-GB" sz="1800">
                <a:solidFill>
                  <a:srgbClr val="000000"/>
                </a:solidFill>
                <a:latin typeface="Times New Roman"/>
                <a:ea typeface="Times New Roman"/>
                <a:cs typeface="Times New Roman"/>
                <a:sym typeface="Times New Roman"/>
              </a:rPr>
              <a:t>D.Lgs. 23/02/2010, n. 49 – “Attuazione della direttiva 2007/60/CE relativa </a:t>
            </a: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GB" sz="1800">
                <a:solidFill>
                  <a:srgbClr val="000000"/>
                </a:solidFill>
                <a:latin typeface="Times New Roman"/>
                <a:ea typeface="Times New Roman"/>
                <a:cs typeface="Times New Roman"/>
                <a:sym typeface="Times New Roman"/>
              </a:rPr>
              <a:t>alla valutazione e alla gestione dei rischi di alluvioni”.</a:t>
            </a: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800">
              <a:solidFill>
                <a:srgbClr val="000000"/>
              </a:solidFill>
              <a:latin typeface="Times New Roman"/>
              <a:ea typeface="Times New Roman"/>
              <a:cs typeface="Times New Roman"/>
              <a:sym typeface="Times New Roman"/>
            </a:endParaRPr>
          </a:p>
        </p:txBody>
      </p:sp>
      <p:sp>
        <p:nvSpPr>
          <p:cNvPr id="356" name="Google Shape;356;p4"/>
          <p:cNvSpPr txBox="1"/>
          <p:nvPr/>
        </p:nvSpPr>
        <p:spPr>
          <a:xfrm>
            <a:off x="161990" y="1142435"/>
            <a:ext cx="7020000" cy="170813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it-IT" sz="1100">
                <a:latin typeface="Times New Roman"/>
                <a:ea typeface="Times New Roman"/>
                <a:cs typeface="Times New Roman"/>
                <a:sym typeface="Times New Roman"/>
              </a:rPr>
              <a:t>Art. 1 </a:t>
            </a:r>
            <a:r>
              <a:rPr lang="en-GB" sz="1100">
                <a:latin typeface="Times New Roman"/>
                <a:ea typeface="Times New Roman"/>
                <a:cs typeface="Times New Roman"/>
                <a:sym typeface="Times New Roman"/>
              </a:rPr>
              <a:t>Ambito di applicazione e finalità</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(In vigore dal 17 aprile 2010)</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1. Il presente decreto disciplina le attività di valutazione e di gestione dei rischi di alluvioni al fine </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di ridurre le conseguenze negative per la salute umana, per il territorio, per i beni, per l’ambiente, </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per il patrimonio culturale e per le attività economiche e sociali derivanti dalle stesse alluvioni.</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2. Restano ferme le disposizioni della parte terza del decreto legislativo 3 aprile 2006, n. 152, e </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successive modificazioni di seguito denominato: «decreto legislativo n. 152 del 2006», nonché la </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pertinente normativa di protezione civile anche in relazione alla materia del sistema di allertamento </a:t>
            </a:r>
            <a:endParaRPr sz="1100">
              <a:latin typeface="Times New Roman"/>
              <a:ea typeface="Times New Roman"/>
              <a:cs typeface="Times New Roman"/>
              <a:sym typeface="Times New Roman"/>
            </a:endParaRPr>
          </a:p>
          <a:p>
            <a:pPr marL="0" lvl="0" indent="0" algn="l" rtl="0">
              <a:spcBef>
                <a:spcPts val="0"/>
              </a:spcBef>
              <a:spcAft>
                <a:spcPts val="0"/>
              </a:spcAft>
              <a:buNone/>
            </a:pPr>
            <a:r>
              <a:rPr lang="en-GB" sz="1100">
                <a:latin typeface="Times New Roman"/>
                <a:ea typeface="Times New Roman"/>
                <a:cs typeface="Times New Roman"/>
                <a:sym typeface="Times New Roman"/>
              </a:rPr>
              <a:t>nazionale</a:t>
            </a:r>
            <a:endParaRPr sz="1100">
              <a:latin typeface="Times New Roman"/>
              <a:ea typeface="Times New Roman"/>
              <a:cs typeface="Times New Roman"/>
              <a:sym typeface="Times New Roman"/>
            </a:endParaRPr>
          </a:p>
        </p:txBody>
      </p:sp>
      <p:sp>
        <p:nvSpPr>
          <p:cNvPr id="5" name="CasellaDiTesto 4">
            <a:extLst>
              <a:ext uri="{FF2B5EF4-FFF2-40B4-BE49-F238E27FC236}">
                <a16:creationId xmlns:a16="http://schemas.microsoft.com/office/drawing/2014/main" id="{DE204C2C-3669-2D15-3349-F4065618B6C8}"/>
              </a:ext>
            </a:extLst>
          </p:cNvPr>
          <p:cNvSpPr txBox="1"/>
          <p:nvPr/>
        </p:nvSpPr>
        <p:spPr>
          <a:xfrm>
            <a:off x="161990" y="2850565"/>
            <a:ext cx="8390699" cy="1954381"/>
          </a:xfrm>
          <a:prstGeom prst="rect">
            <a:avLst/>
          </a:prstGeom>
          <a:noFill/>
        </p:spPr>
        <p:txBody>
          <a:bodyPr wrap="square">
            <a:spAutoFit/>
          </a:bodyPr>
          <a:lstStyle/>
          <a:p>
            <a:r>
              <a:rPr lang="it-IT" sz="1100">
                <a:latin typeface="Times New Roman" panose="02020603050405020304" pitchFamily="18" charset="0"/>
                <a:cs typeface="Times New Roman" panose="02020603050405020304" pitchFamily="18" charset="0"/>
              </a:rPr>
              <a:t>Art. 3 Competenze amministrative</a:t>
            </a:r>
          </a:p>
          <a:p>
            <a:r>
              <a:rPr lang="it-IT" sz="1100">
                <a:latin typeface="Times New Roman" panose="02020603050405020304" pitchFamily="18" charset="0"/>
                <a:cs typeface="Times New Roman" panose="02020603050405020304" pitchFamily="18" charset="0"/>
              </a:rPr>
              <a:t>1. Ferme restando le competenze del Ministero dell’ambiente e della tutela del territorio e del mare, </a:t>
            </a:r>
          </a:p>
          <a:p>
            <a:r>
              <a:rPr lang="it-IT" sz="1100">
                <a:latin typeface="Times New Roman" panose="02020603050405020304" pitchFamily="18" charset="0"/>
                <a:cs typeface="Times New Roman" panose="02020603050405020304" pitchFamily="18" charset="0"/>
              </a:rPr>
              <a:t>agli adempimenti di cui agli articoli 4, 5, 6 e 7, comma 3, lettera a), provvedono, secondo quanto </a:t>
            </a:r>
          </a:p>
          <a:p>
            <a:r>
              <a:rPr lang="it-IT" sz="1100">
                <a:latin typeface="Times New Roman" panose="02020603050405020304" pitchFamily="18" charset="0"/>
                <a:cs typeface="Times New Roman" panose="02020603050405020304" pitchFamily="18" charset="0"/>
              </a:rPr>
              <a:t>stabilito agli stessi articoli, le autorità di bacino distrettuali di cui all’articolo 63 del decreto </a:t>
            </a:r>
          </a:p>
          <a:p>
            <a:r>
              <a:rPr lang="it-IT" sz="1100">
                <a:latin typeface="Times New Roman" panose="02020603050405020304" pitchFamily="18" charset="0"/>
                <a:cs typeface="Times New Roman" panose="02020603050405020304" pitchFamily="18" charset="0"/>
              </a:rPr>
              <a:t>legislativo n. 152 del 2006, alle quali, ai sensi dell’articolo 67 dello stesso decreto, compete </a:t>
            </a:r>
          </a:p>
          <a:p>
            <a:r>
              <a:rPr lang="it-IT" sz="1100">
                <a:latin typeface="Times New Roman" panose="02020603050405020304" pitchFamily="18" charset="0"/>
                <a:cs typeface="Times New Roman" panose="02020603050405020304" pitchFamily="18" charset="0"/>
              </a:rPr>
              <a:t>l’adozione dei piani stralcio di distretto per l’assetto idrogeologico.</a:t>
            </a:r>
          </a:p>
          <a:p>
            <a:r>
              <a:rPr lang="it-IT" sz="1100">
                <a:latin typeface="Times New Roman" panose="02020603050405020304" pitchFamily="18" charset="0"/>
                <a:cs typeface="Times New Roman" panose="02020603050405020304" pitchFamily="18" charset="0"/>
              </a:rPr>
              <a:t>2. Le regioni, in coordinamento tra loro e con il Dipartimento nazionale della protezione civile, </a:t>
            </a:r>
          </a:p>
          <a:p>
            <a:r>
              <a:rPr lang="it-IT" sz="1100">
                <a:latin typeface="Times New Roman" panose="02020603050405020304" pitchFamily="18" charset="0"/>
                <a:cs typeface="Times New Roman" panose="02020603050405020304" pitchFamily="18" charset="0"/>
              </a:rPr>
              <a:t>provvedono, ai sensi della direttiva del Presidente del Consiglio dei Ministri in data 27 febbraio </a:t>
            </a:r>
          </a:p>
          <a:p>
            <a:r>
              <a:rPr lang="it-IT" sz="1100">
                <a:latin typeface="Times New Roman" panose="02020603050405020304" pitchFamily="18" charset="0"/>
                <a:cs typeface="Times New Roman" panose="02020603050405020304" pitchFamily="18" charset="0"/>
              </a:rPr>
              <a:t>2004,, per il distretto idrografico di riferimento, alla predisposizione ed all’attuazione </a:t>
            </a:r>
          </a:p>
          <a:p>
            <a:r>
              <a:rPr lang="it-IT" sz="1100">
                <a:latin typeface="Times New Roman" panose="02020603050405020304" pitchFamily="18" charset="0"/>
                <a:cs typeface="Times New Roman" panose="02020603050405020304" pitchFamily="18" charset="0"/>
              </a:rPr>
              <a:t>del sistema di allertamento nazionale, statale e regionale, per il rischio idraulico ai fini di protezione </a:t>
            </a:r>
          </a:p>
          <a:p>
            <a:r>
              <a:rPr lang="it-IT" sz="1100">
                <a:latin typeface="Times New Roman" panose="02020603050405020304" pitchFamily="18" charset="0"/>
                <a:cs typeface="Times New Roman" panose="02020603050405020304" pitchFamily="18" charset="0"/>
              </a:rPr>
              <a:t>civile, secondo quanto stabilito all’articolo 7, comma 3, lettera 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1"/>
          <p:cNvSpPr txBox="1">
            <a:spLocks noGrp="1"/>
          </p:cNvSpPr>
          <p:nvPr>
            <p:ph type="body" idx="1"/>
          </p:nvPr>
        </p:nvSpPr>
        <p:spPr>
          <a:xfrm>
            <a:off x="819150" y="335250"/>
            <a:ext cx="7505700" cy="44730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0"/>
              </a:spcBef>
              <a:spcAft>
                <a:spcPts val="0"/>
              </a:spcAft>
              <a:buSzPts val="1300"/>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endParaRPr>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endParaRPr b="1" i="1">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endParaRPr b="1" i="1">
              <a:latin typeface="Times New Roman"/>
              <a:ea typeface="Times New Roman"/>
              <a:cs typeface="Times New Roman"/>
              <a:sym typeface="Times New Roman"/>
            </a:endParaRPr>
          </a:p>
          <a:p>
            <a:pPr marL="0" lvl="0" indent="0" algn="l" rtl="0">
              <a:lnSpc>
                <a:spcPct val="115000"/>
              </a:lnSpc>
              <a:spcBef>
                <a:spcPts val="1200"/>
              </a:spcBef>
              <a:spcAft>
                <a:spcPts val="0"/>
              </a:spcAft>
              <a:buSzPts val="1300"/>
              <a:buNone/>
            </a:pPr>
            <a:r>
              <a:rPr lang="en-GB" b="1" i="1">
                <a:latin typeface="Times New Roman"/>
                <a:ea typeface="Times New Roman"/>
                <a:cs typeface="Times New Roman"/>
                <a:sym typeface="Times New Roman"/>
              </a:rPr>
              <a:t>Il problema oramai strutturale della città di Genova non si risolverà intervenendo solamente con opere dal costo faraonico che andranno ulteriormente ad «ingessare» un territorio già paralizzato. </a:t>
            </a:r>
            <a:endParaRPr b="1" i="1">
              <a:latin typeface="Times New Roman"/>
              <a:ea typeface="Times New Roman"/>
              <a:cs typeface="Times New Roman"/>
              <a:sym typeface="Times New Roman"/>
            </a:endParaRPr>
          </a:p>
          <a:p>
            <a:pPr marL="0" lvl="0" indent="0" algn="l" rtl="0">
              <a:lnSpc>
                <a:spcPct val="115000"/>
              </a:lnSpc>
              <a:spcBef>
                <a:spcPts val="1200"/>
              </a:spcBef>
              <a:spcAft>
                <a:spcPts val="1200"/>
              </a:spcAft>
              <a:buSzPts val="1300"/>
              <a:buNone/>
            </a:pPr>
            <a:r>
              <a:rPr lang="en-GB" b="1" i="1">
                <a:latin typeface="Times New Roman"/>
                <a:ea typeface="Times New Roman"/>
                <a:cs typeface="Times New Roman"/>
                <a:sym typeface="Times New Roman"/>
              </a:rPr>
              <a:t>Servirebbe invece un approccio integrato fondato su interventi di riqualificazione urbanistica associati ad una manutenzione ordinaria del territorio a monte della città ed una seria campagna di informazione ai cittadini per ottenere sensibili e duraturi effetti di mitigazione del rischio idraulico in città. </a:t>
            </a:r>
            <a:endParaRPr b="1" i="1">
              <a:latin typeface="Times New Roman"/>
              <a:ea typeface="Times New Roman"/>
              <a:cs typeface="Times New Roman"/>
              <a:sym typeface="Times New Roman"/>
            </a:endParaRPr>
          </a:p>
        </p:txBody>
      </p:sp>
      <p:pic>
        <p:nvPicPr>
          <p:cNvPr id="271" name="Google Shape;271;p11"/>
          <p:cNvPicPr preferRelativeResize="0"/>
          <p:nvPr/>
        </p:nvPicPr>
        <p:blipFill rotWithShape="1">
          <a:blip r:embed="rId3">
            <a:alphaModFix/>
          </a:blip>
          <a:srcRect l="30879" t="29087" r="6950" b="34571"/>
          <a:stretch/>
        </p:blipFill>
        <p:spPr>
          <a:xfrm>
            <a:off x="1663225" y="477700"/>
            <a:ext cx="5684923" cy="18691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a:spLocks noGrp="1"/>
          </p:cNvSpPr>
          <p:nvPr>
            <p:ph type="title"/>
          </p:nvPr>
        </p:nvSpPr>
        <p:spPr>
          <a:xfrm>
            <a:off x="246743" y="265134"/>
            <a:ext cx="7432200" cy="666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GB">
                <a:latin typeface="Times New Roman"/>
                <a:ea typeface="Times New Roman"/>
                <a:cs typeface="Times New Roman"/>
                <a:sym typeface="Times New Roman"/>
              </a:rPr>
              <a:t>Come ha risposto il comune di Genova?</a:t>
            </a:r>
            <a:endParaRPr>
              <a:latin typeface="Times New Roman"/>
              <a:ea typeface="Times New Roman"/>
              <a:cs typeface="Times New Roman"/>
              <a:sym typeface="Times New Roman"/>
            </a:endParaRPr>
          </a:p>
        </p:txBody>
      </p:sp>
      <p:sp>
        <p:nvSpPr>
          <p:cNvPr id="324" name="Google Shape;324;p12"/>
          <p:cNvSpPr txBox="1">
            <a:spLocks noGrp="1"/>
          </p:cNvSpPr>
          <p:nvPr>
            <p:ph type="body" idx="1"/>
          </p:nvPr>
        </p:nvSpPr>
        <p:spPr>
          <a:xfrm>
            <a:off x="360805" y="1446966"/>
            <a:ext cx="4312200" cy="34314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SzPts val="1300"/>
              <a:buNone/>
            </a:pPr>
            <a:r>
              <a:rPr lang="en-GB" sz="1400">
                <a:latin typeface="Times New Roman"/>
                <a:ea typeface="Times New Roman"/>
                <a:cs typeface="Times New Roman"/>
                <a:sym typeface="Times New Roman"/>
              </a:rPr>
              <a:t>Firmate a maggio 2021 dagli assessori del Comune di Genova ai Lavori Pubblici Pietro Piciocchi e allo Sviluppo delle Vallate Paola Bordilli tre convenzioni-quadro per la ricerca su materiali geotecnici innovativi da impiegare nella stabilizzazione di versanti collinari e montuosi franosi, per la riduzione del rischio idrogeologico, per l’allestimento di parchi tecnologici con l’utilizzo di strutture così da stabilizzare i declivi alle spalle di Genova, riqualificare il territorio e salvaguardare l’ambiente.</a:t>
            </a:r>
            <a:endParaRPr sz="1400">
              <a:latin typeface="Times New Roman"/>
              <a:ea typeface="Times New Roman"/>
              <a:cs typeface="Times New Roman"/>
              <a:sym typeface="Times New Roman"/>
            </a:endParaRPr>
          </a:p>
        </p:txBody>
      </p:sp>
      <p:pic>
        <p:nvPicPr>
          <p:cNvPr id="325" name="Google Shape;325;p12"/>
          <p:cNvPicPr preferRelativeResize="0"/>
          <p:nvPr/>
        </p:nvPicPr>
        <p:blipFill>
          <a:blip r:embed="rId3">
            <a:alphaModFix/>
          </a:blip>
          <a:stretch>
            <a:fillRect/>
          </a:stretch>
        </p:blipFill>
        <p:spPr>
          <a:xfrm>
            <a:off x="4800026" y="1446966"/>
            <a:ext cx="3467475" cy="26622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
          <p:cNvSpPr txBox="1">
            <a:spLocks noGrp="1"/>
          </p:cNvSpPr>
          <p:nvPr>
            <p:ph type="body" idx="1"/>
          </p:nvPr>
        </p:nvSpPr>
        <p:spPr>
          <a:xfrm>
            <a:off x="819150" y="876052"/>
            <a:ext cx="7500900" cy="31590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ct val="108333"/>
              <a:buNone/>
            </a:pP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SzPct val="108333"/>
              <a:buNone/>
            </a:pPr>
            <a:r>
              <a:rPr lang="en-GB" sz="1200">
                <a:latin typeface="Times New Roman"/>
                <a:ea typeface="Times New Roman"/>
                <a:cs typeface="Times New Roman"/>
                <a:sym typeface="Times New Roman"/>
              </a:rPr>
              <a:t>Le convenzioni sono state sottoscritte con le aziende </a:t>
            </a:r>
            <a:r>
              <a:rPr lang="en-GB" sz="1200" b="1">
                <a:latin typeface="Times New Roman"/>
                <a:ea typeface="Times New Roman"/>
                <a:cs typeface="Times New Roman"/>
                <a:sym typeface="Times New Roman"/>
              </a:rPr>
              <a:t>Geobrugg Italia srl </a:t>
            </a:r>
            <a:r>
              <a:rPr lang="en-GB" sz="1200">
                <a:latin typeface="Times New Roman"/>
                <a:ea typeface="Times New Roman"/>
                <a:cs typeface="Times New Roman"/>
                <a:sym typeface="Times New Roman"/>
              </a:rPr>
              <a:t>di Genova (rappresentata da Guido Guasti e da Gian Mario Guazzotti), </a:t>
            </a:r>
            <a:r>
              <a:rPr lang="en-GB" sz="1200" b="1">
                <a:latin typeface="Times New Roman"/>
                <a:ea typeface="Times New Roman"/>
                <a:cs typeface="Times New Roman"/>
                <a:sym typeface="Times New Roman"/>
              </a:rPr>
              <a:t>Metallurgica Ledrense soc. coop.</a:t>
            </a:r>
            <a:r>
              <a:rPr lang="en-GB" sz="1200">
                <a:latin typeface="Times New Roman"/>
                <a:ea typeface="Times New Roman"/>
                <a:cs typeface="Times New Roman"/>
                <a:sym typeface="Times New Roman"/>
              </a:rPr>
              <a:t> di Trento (rappresentata dal presidente Fabio Tiboni) e </a:t>
            </a:r>
            <a:r>
              <a:rPr lang="en-GB" sz="1200" b="1">
                <a:latin typeface="Times New Roman"/>
                <a:ea typeface="Times New Roman"/>
                <a:cs typeface="Times New Roman"/>
                <a:sym typeface="Times New Roman"/>
              </a:rPr>
              <a:t>Arrigo Gabbioni Italia srl</a:t>
            </a:r>
            <a:r>
              <a:rPr lang="en-GB" sz="1200">
                <a:latin typeface="Times New Roman"/>
                <a:ea typeface="Times New Roman"/>
                <a:cs typeface="Times New Roman"/>
                <a:sym typeface="Times New Roman"/>
              </a:rPr>
              <a:t> di Lecco (rappresentata da Giuseppe Arrigo Gianrustico).</a:t>
            </a:r>
            <a:endParaRPr sz="1200">
              <a:latin typeface="Times New Roman"/>
              <a:ea typeface="Times New Roman"/>
              <a:cs typeface="Times New Roman"/>
              <a:sym typeface="Times New Roman"/>
            </a:endParaRPr>
          </a:p>
          <a:p>
            <a:pPr marL="0" lvl="0" indent="0" algn="l" rtl="0">
              <a:lnSpc>
                <a:spcPct val="115000"/>
              </a:lnSpc>
              <a:spcBef>
                <a:spcPts val="1200"/>
              </a:spcBef>
              <a:spcAft>
                <a:spcPts val="0"/>
              </a:spcAft>
              <a:buSzPct val="108333"/>
              <a:buNone/>
            </a:pPr>
            <a:r>
              <a:rPr lang="en-GB" sz="1200">
                <a:latin typeface="Times New Roman"/>
                <a:ea typeface="Times New Roman"/>
                <a:cs typeface="Times New Roman"/>
                <a:sym typeface="Times New Roman"/>
              </a:rPr>
              <a:t>Genova diviene il primo Comune ad aver sottoscritto una convenzione con le tre aziende leader a livello internazionale nella ricerca di materiali innovativi sperimentati in collaborazione con enti universitari e di ricerca. </a:t>
            </a:r>
            <a:endParaRPr sz="1200">
              <a:latin typeface="Times New Roman"/>
              <a:ea typeface="Times New Roman"/>
              <a:cs typeface="Times New Roman"/>
              <a:sym typeface="Times New Roman"/>
            </a:endParaRPr>
          </a:p>
          <a:p>
            <a:pPr marL="0" lvl="0" indent="0" algn="l" rtl="0">
              <a:lnSpc>
                <a:spcPct val="115000"/>
              </a:lnSpc>
              <a:spcBef>
                <a:spcPts val="1200"/>
              </a:spcBef>
              <a:spcAft>
                <a:spcPts val="1200"/>
              </a:spcAft>
              <a:buSzPct val="108333"/>
              <a:buNone/>
            </a:pPr>
            <a:r>
              <a:rPr lang="en-GB" sz="1200">
                <a:latin typeface="Times New Roman"/>
                <a:ea typeface="Times New Roman"/>
                <a:cs typeface="Times New Roman"/>
                <a:sym typeface="Times New Roman"/>
              </a:rPr>
              <a:t>Queste convenzioni permettono di avere una forte sinergia con aziende che, operando nell’ambito dei settori ricerca e sviluppo dell’innovazione per la prevenzione del dissesto idrogeologico, consentono di applicare tecnologie all’avanguardia nella difesa del suolo con interventi di riqualificazione ambientale e delle aree verdi, di cui Genova è molto ricca, soprattutto nel territorio collinare della città.</a:t>
            </a:r>
            <a:endParaRPr sz="1200">
              <a:latin typeface="Times New Roman"/>
              <a:ea typeface="Times New Roman"/>
              <a:cs typeface="Times New Roman"/>
              <a:sym typeface="Times New Roman"/>
            </a:endParaRPr>
          </a:p>
        </p:txBody>
      </p:sp>
      <p:pic>
        <p:nvPicPr>
          <p:cNvPr id="369" name="Google Shape;369;p2"/>
          <p:cNvPicPr preferRelativeResize="0"/>
          <p:nvPr/>
        </p:nvPicPr>
        <p:blipFill rotWithShape="1">
          <a:blip r:embed="rId3">
            <a:alphaModFix/>
          </a:blip>
          <a:srcRect/>
          <a:stretch/>
        </p:blipFill>
        <p:spPr>
          <a:xfrm>
            <a:off x="369775" y="314358"/>
            <a:ext cx="1475425" cy="341200"/>
          </a:xfrm>
          <a:prstGeom prst="rect">
            <a:avLst/>
          </a:prstGeom>
          <a:noFill/>
          <a:ln>
            <a:noFill/>
          </a:ln>
        </p:spPr>
      </p:pic>
      <p:pic>
        <p:nvPicPr>
          <p:cNvPr id="370" name="Google Shape;370;p2"/>
          <p:cNvPicPr preferRelativeResize="0"/>
          <p:nvPr/>
        </p:nvPicPr>
        <p:blipFill rotWithShape="1">
          <a:blip r:embed="rId4">
            <a:alphaModFix/>
          </a:blip>
          <a:srcRect/>
          <a:stretch/>
        </p:blipFill>
        <p:spPr>
          <a:xfrm>
            <a:off x="3834293" y="314350"/>
            <a:ext cx="1475425" cy="341212"/>
          </a:xfrm>
          <a:prstGeom prst="rect">
            <a:avLst/>
          </a:prstGeom>
          <a:noFill/>
          <a:ln>
            <a:noFill/>
          </a:ln>
        </p:spPr>
      </p:pic>
      <p:pic>
        <p:nvPicPr>
          <p:cNvPr id="371" name="Google Shape;371;p2"/>
          <p:cNvPicPr preferRelativeResize="0"/>
          <p:nvPr/>
        </p:nvPicPr>
        <p:blipFill rotWithShape="1">
          <a:blip r:embed="rId5">
            <a:alphaModFix/>
          </a:blip>
          <a:srcRect/>
          <a:stretch/>
        </p:blipFill>
        <p:spPr>
          <a:xfrm>
            <a:off x="7500995" y="208825"/>
            <a:ext cx="899675" cy="552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
          <p:cNvSpPr txBox="1">
            <a:spLocks noGrp="1"/>
          </p:cNvSpPr>
          <p:nvPr>
            <p:ph type="title"/>
          </p:nvPr>
        </p:nvSpPr>
        <p:spPr>
          <a:xfrm>
            <a:off x="819150" y="257200"/>
            <a:ext cx="7505700" cy="708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GB">
                <a:latin typeface="Times New Roman"/>
                <a:ea typeface="Times New Roman"/>
                <a:cs typeface="Times New Roman"/>
                <a:sym typeface="Times New Roman"/>
              </a:rPr>
              <a:t>Il primo alleato è l’informazione</a:t>
            </a:r>
            <a:endParaRPr>
              <a:latin typeface="Times New Roman"/>
              <a:ea typeface="Times New Roman"/>
              <a:cs typeface="Times New Roman"/>
              <a:sym typeface="Times New Roman"/>
            </a:endParaRPr>
          </a:p>
        </p:txBody>
      </p:sp>
      <p:sp>
        <p:nvSpPr>
          <p:cNvPr id="374" name="Google Shape;374;p3"/>
          <p:cNvSpPr txBox="1">
            <a:spLocks noGrp="1"/>
          </p:cNvSpPr>
          <p:nvPr>
            <p:ph type="body" idx="1"/>
          </p:nvPr>
        </p:nvSpPr>
        <p:spPr>
          <a:xfrm>
            <a:off x="522375" y="842375"/>
            <a:ext cx="7941900" cy="3725400"/>
          </a:xfrm>
          <a:prstGeom prst="rect">
            <a:avLst/>
          </a:prstGeom>
          <a:noFill/>
          <a:ln>
            <a:noFill/>
          </a:ln>
        </p:spPr>
        <p:txBody>
          <a:bodyPr spcFirstLastPara="1" wrap="square" lIns="91425" tIns="91425" rIns="91425" bIns="91425" anchor="t" anchorCtr="0">
            <a:normAutofit fontScale="92500"/>
          </a:bodyPr>
          <a:lstStyle/>
          <a:p>
            <a:pPr marL="0" lvl="0" indent="0" algn="ctr" rtl="0">
              <a:lnSpc>
                <a:spcPct val="115000"/>
              </a:lnSpc>
              <a:spcBef>
                <a:spcPts val="0"/>
              </a:spcBef>
              <a:spcAft>
                <a:spcPts val="0"/>
              </a:spcAft>
              <a:buSzPct val="108333"/>
              <a:buNone/>
            </a:pPr>
            <a:r>
              <a:rPr lang="en-GB" sz="1200">
                <a:latin typeface="Times New Roman"/>
                <a:ea typeface="Times New Roman"/>
                <a:cs typeface="Times New Roman"/>
                <a:sym typeface="Times New Roman"/>
              </a:rPr>
              <a:t>Il Decreto Legislativo 1/2018, stabilisce che sono attività di protezione civile quelle volte alla previsione, prevenzione e mitigazione dei rischi, alla gestione delle emergenze e al loro superamento.</a:t>
            </a:r>
            <a:endParaRPr sz="1200">
              <a:latin typeface="Times New Roman"/>
              <a:ea typeface="Times New Roman"/>
              <a:cs typeface="Times New Roman"/>
              <a:sym typeface="Times New Roman"/>
            </a:endParaRPr>
          </a:p>
          <a:p>
            <a:pPr marL="0" lvl="0" indent="0" algn="ctr" rtl="0">
              <a:lnSpc>
                <a:spcPct val="115000"/>
              </a:lnSpc>
              <a:spcBef>
                <a:spcPts val="1200"/>
              </a:spcBef>
              <a:spcAft>
                <a:spcPts val="0"/>
              </a:spcAft>
              <a:buSzPct val="108333"/>
              <a:buNone/>
            </a:pPr>
            <a:endParaRPr sz="1200">
              <a:latin typeface="Times New Roman"/>
              <a:ea typeface="Times New Roman"/>
              <a:cs typeface="Times New Roman"/>
              <a:sym typeface="Times New Roman"/>
            </a:endParaRPr>
          </a:p>
          <a:p>
            <a:pPr marL="0" lvl="0" indent="0" algn="ctr" rtl="0">
              <a:lnSpc>
                <a:spcPct val="115000"/>
              </a:lnSpc>
              <a:spcBef>
                <a:spcPts val="1200"/>
              </a:spcBef>
              <a:spcAft>
                <a:spcPts val="0"/>
              </a:spcAft>
              <a:buSzPct val="108333"/>
              <a:buNone/>
            </a:pPr>
            <a:endParaRPr sz="1200">
              <a:latin typeface="Times New Roman"/>
              <a:ea typeface="Times New Roman"/>
              <a:cs typeface="Times New Roman"/>
              <a:sym typeface="Times New Roman"/>
            </a:endParaRPr>
          </a:p>
          <a:p>
            <a:pPr marL="0" lvl="0" indent="0" algn="ctr" rtl="0">
              <a:lnSpc>
                <a:spcPct val="115000"/>
              </a:lnSpc>
              <a:spcBef>
                <a:spcPts val="1200"/>
              </a:spcBef>
              <a:spcAft>
                <a:spcPts val="0"/>
              </a:spcAft>
              <a:buSzPct val="108333"/>
              <a:buNone/>
            </a:pPr>
            <a:r>
              <a:rPr lang="en-GB" sz="1200">
                <a:latin typeface="Times New Roman"/>
                <a:ea typeface="Times New Roman"/>
                <a:cs typeface="Times New Roman"/>
                <a:sym typeface="Times New Roman"/>
              </a:rPr>
              <a:t>La prevenzione consiste nell'insieme delle attività di natura strutturale e non strutturale, svolte anche in forma integrata, dirette ad evitare o a ridurre la possibilità che si verifichino danni conseguenti a eventi calamitosi anche sulla base delle conoscenze acquisite per effetto delle attività di previsione.</a:t>
            </a:r>
            <a:endParaRPr sz="1200">
              <a:latin typeface="Times New Roman"/>
              <a:ea typeface="Times New Roman"/>
              <a:cs typeface="Times New Roman"/>
              <a:sym typeface="Times New Roman"/>
            </a:endParaRPr>
          </a:p>
          <a:p>
            <a:pPr marL="0" lvl="0" indent="0" algn="ctr" rtl="0">
              <a:lnSpc>
                <a:spcPct val="115000"/>
              </a:lnSpc>
              <a:spcBef>
                <a:spcPts val="1200"/>
              </a:spcBef>
              <a:spcAft>
                <a:spcPts val="0"/>
              </a:spcAft>
              <a:buSzPct val="108333"/>
              <a:buNone/>
            </a:pPr>
            <a:endParaRPr sz="1200">
              <a:latin typeface="Times New Roman"/>
              <a:ea typeface="Times New Roman"/>
              <a:cs typeface="Times New Roman"/>
              <a:sym typeface="Times New Roman"/>
            </a:endParaRPr>
          </a:p>
          <a:p>
            <a:pPr marL="0" lvl="0" indent="0" algn="ctr" rtl="0">
              <a:lnSpc>
                <a:spcPct val="115000"/>
              </a:lnSpc>
              <a:spcBef>
                <a:spcPts val="1200"/>
              </a:spcBef>
              <a:spcAft>
                <a:spcPts val="0"/>
              </a:spcAft>
              <a:buSzPct val="108333"/>
              <a:buNone/>
            </a:pPr>
            <a:endParaRPr sz="1200">
              <a:latin typeface="Times New Roman"/>
              <a:ea typeface="Times New Roman"/>
              <a:cs typeface="Times New Roman"/>
              <a:sym typeface="Times New Roman"/>
            </a:endParaRPr>
          </a:p>
          <a:p>
            <a:pPr marL="0" lvl="0" indent="0" algn="ctr" rtl="0">
              <a:lnSpc>
                <a:spcPct val="115000"/>
              </a:lnSpc>
              <a:spcBef>
                <a:spcPts val="1200"/>
              </a:spcBef>
              <a:spcAft>
                <a:spcPts val="1200"/>
              </a:spcAft>
              <a:buSzPct val="108333"/>
              <a:buNone/>
            </a:pPr>
            <a:r>
              <a:rPr lang="en-GB" sz="1200">
                <a:latin typeface="Times New Roman"/>
                <a:ea typeface="Times New Roman"/>
                <a:cs typeface="Times New Roman"/>
                <a:sym typeface="Times New Roman"/>
              </a:rPr>
              <a:t>Questo significa che non basta la fase attuativa, come le collaborazioni con enti internazionali specializzati in ricerca e sviluppo, ma come detto fin dall’inizio, si debba utilizzare una prevenzione strutturale e non strutturale, entrambi fondamentali. </a:t>
            </a:r>
            <a:endParaRPr sz="1200">
              <a:latin typeface="Times New Roman"/>
              <a:ea typeface="Times New Roman"/>
              <a:cs typeface="Times New Roman"/>
              <a:sym typeface="Times New Roman"/>
            </a:endParaRPr>
          </a:p>
        </p:txBody>
      </p:sp>
      <p:sp>
        <p:nvSpPr>
          <p:cNvPr id="375" name="Google Shape;375;p3"/>
          <p:cNvSpPr/>
          <p:nvPr/>
        </p:nvSpPr>
        <p:spPr>
          <a:xfrm rot="10800000">
            <a:off x="4166775" y="1514284"/>
            <a:ext cx="653100" cy="5325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
          <p:cNvSpPr/>
          <p:nvPr/>
        </p:nvSpPr>
        <p:spPr>
          <a:xfrm rot="10800000">
            <a:off x="4166775" y="2907836"/>
            <a:ext cx="653100" cy="5346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
          <p:cNvSpPr txBox="1">
            <a:spLocks noGrp="1"/>
          </p:cNvSpPr>
          <p:nvPr>
            <p:ph type="title"/>
          </p:nvPr>
        </p:nvSpPr>
        <p:spPr>
          <a:xfrm>
            <a:off x="311700" y="194250"/>
            <a:ext cx="8520600" cy="5802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latin typeface="Times New Roman"/>
                <a:ea typeface="Times New Roman"/>
                <a:cs typeface="Times New Roman"/>
                <a:sym typeface="Times New Roman"/>
              </a:rPr>
              <a:t>IL DISSESTO IDROGEOLOGICO: IL CASO LIGURIA</a:t>
            </a:r>
            <a:endParaRPr>
              <a:latin typeface="Times New Roman"/>
              <a:ea typeface="Times New Roman"/>
              <a:cs typeface="Times New Roman"/>
              <a:sym typeface="Times New Roman"/>
            </a:endParaRPr>
          </a:p>
        </p:txBody>
      </p:sp>
      <p:sp>
        <p:nvSpPr>
          <p:cNvPr id="288" name="Google Shape;288;p2"/>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300"/>
              <a:buNone/>
            </a:pPr>
            <a:endParaRPr/>
          </a:p>
        </p:txBody>
      </p:sp>
      <p:pic>
        <p:nvPicPr>
          <p:cNvPr id="289" name="Google Shape;289;p2"/>
          <p:cNvPicPr preferRelativeResize="0"/>
          <p:nvPr/>
        </p:nvPicPr>
        <p:blipFill rotWithShape="1">
          <a:blip r:embed="rId3">
            <a:alphaModFix/>
          </a:blip>
          <a:srcRect l="15905" t="10434" r="14789" b="11171"/>
          <a:stretch/>
        </p:blipFill>
        <p:spPr>
          <a:xfrm>
            <a:off x="0" y="1017725"/>
            <a:ext cx="9144000" cy="4125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
          <p:cNvSpPr txBox="1">
            <a:spLocks noGrp="1"/>
          </p:cNvSpPr>
          <p:nvPr>
            <p:ph type="title"/>
          </p:nvPr>
        </p:nvSpPr>
        <p:spPr>
          <a:xfrm>
            <a:off x="819150" y="207870"/>
            <a:ext cx="7505700" cy="6960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GB">
                <a:latin typeface="Times New Roman"/>
                <a:ea typeface="Times New Roman"/>
                <a:cs typeface="Times New Roman"/>
                <a:sym typeface="Times New Roman"/>
              </a:rPr>
              <a:t>La politica ambientale nei Trattati</a:t>
            </a:r>
            <a:endParaRPr>
              <a:latin typeface="Times New Roman"/>
              <a:ea typeface="Times New Roman"/>
              <a:cs typeface="Times New Roman"/>
              <a:sym typeface="Times New Roman"/>
            </a:endParaRPr>
          </a:p>
        </p:txBody>
      </p:sp>
      <p:sp>
        <p:nvSpPr>
          <p:cNvPr id="292" name="Google Shape;292;p3"/>
          <p:cNvSpPr txBox="1">
            <a:spLocks noGrp="1"/>
          </p:cNvSpPr>
          <p:nvPr>
            <p:ph type="body" idx="1"/>
          </p:nvPr>
        </p:nvSpPr>
        <p:spPr>
          <a:xfrm>
            <a:off x="311700" y="814821"/>
            <a:ext cx="8520600" cy="38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770"/>
              <a:buNone/>
            </a:pPr>
            <a:r>
              <a:rPr lang="en-GB" sz="1400">
                <a:latin typeface="Times New Roman"/>
                <a:ea typeface="Times New Roman"/>
                <a:cs typeface="Times New Roman"/>
                <a:sym typeface="Times New Roman"/>
              </a:rPr>
              <a:t>All’interno dei Trattati, la politica ambientale in quanto tale è espressamente inclusa e disciplinata. Le sue origini si ritrovano nell’Atto unico europeo del 1986, quando si inserì come obiettivo da perseguire la necessità di «promuovere un’azione nell’ambito della protezione ambientale». La politica ambientale venne, però, introdotta esplicitamente con il Trattato di Maastricht nel 1992, mentre l’anno successivo fu creata l’Agenzia europea per l’ambiente.</a:t>
            </a:r>
            <a:endParaRPr sz="1400">
              <a:latin typeface="Times New Roman"/>
              <a:ea typeface="Times New Roman"/>
              <a:cs typeface="Times New Roman"/>
              <a:sym typeface="Times New Roman"/>
            </a:endParaRPr>
          </a:p>
          <a:p>
            <a:pPr marL="0" lvl="0" indent="0" algn="l" rtl="0">
              <a:lnSpc>
                <a:spcPct val="115000"/>
              </a:lnSpc>
              <a:spcBef>
                <a:spcPts val="1200"/>
              </a:spcBef>
              <a:spcAft>
                <a:spcPts val="0"/>
              </a:spcAft>
              <a:buSzPts val="770"/>
              <a:buNone/>
            </a:pPr>
            <a:r>
              <a:rPr lang="en-GB" sz="1400">
                <a:latin typeface="Times New Roman"/>
                <a:ea typeface="Times New Roman"/>
                <a:cs typeface="Times New Roman"/>
                <a:sym typeface="Times New Roman"/>
              </a:rPr>
              <a:t>L’ambiente è citato tra le competenze concorrenti nell’art. 4 del Trattato sul funzionamento dell’Unione europea (TFUE), mentre di protezione ambientale si parla negli articoli 11 e dal 191 al 193 del TFUE, i quali affrontano la materia ambientale da diversi punti di vista, da quello della sanità pubblica alle relazioni internazionali.</a:t>
            </a:r>
            <a:endParaRPr sz="1400">
              <a:latin typeface="Times New Roman"/>
              <a:ea typeface="Times New Roman"/>
              <a:cs typeface="Times New Roman"/>
              <a:sym typeface="Times New Roman"/>
            </a:endParaRPr>
          </a:p>
          <a:p>
            <a:pPr marL="0" lvl="0" indent="0" algn="l" rtl="0">
              <a:lnSpc>
                <a:spcPct val="115000"/>
              </a:lnSpc>
              <a:spcBef>
                <a:spcPts val="1200"/>
              </a:spcBef>
              <a:spcAft>
                <a:spcPts val="1200"/>
              </a:spcAft>
              <a:buSzPts val="770"/>
              <a:buNone/>
            </a:pPr>
            <a:r>
              <a:rPr lang="en-GB" sz="1400">
                <a:latin typeface="Times New Roman"/>
                <a:ea typeface="Times New Roman"/>
                <a:cs typeface="Times New Roman"/>
                <a:sym typeface="Times New Roman"/>
              </a:rPr>
              <a:t>L’art. 11 TFUE richiama le esigenze della protezione dell’ambiente quale obiettivo trasversale a tutte le politiche europee, concetto anche recentemente riaffermato nell’ambito dei negoziati che hanno portato alla definizione del bilancio pluriennale dell’UE e del pacchetto Next Generation EU.</a:t>
            </a:r>
            <a:endParaRPr sz="14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
          <p:cNvSpPr txBox="1">
            <a:spLocks noGrp="1"/>
          </p:cNvSpPr>
          <p:nvPr>
            <p:ph type="title"/>
          </p:nvPr>
        </p:nvSpPr>
        <p:spPr>
          <a:xfrm>
            <a:off x="466200" y="290647"/>
            <a:ext cx="4943383" cy="9195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990"/>
              <a:buNone/>
            </a:pPr>
            <a:r>
              <a:rPr lang="en-GB" sz="2400">
                <a:latin typeface="Times New Roman"/>
                <a:ea typeface="Times New Roman"/>
                <a:cs typeface="Times New Roman"/>
                <a:sym typeface="Times New Roman"/>
              </a:rPr>
              <a:t>La politica ambientale europea si basa su alcuni principi chiave</a:t>
            </a:r>
            <a:endParaRPr sz="2020">
              <a:latin typeface="Times New Roman"/>
              <a:ea typeface="Times New Roman"/>
              <a:cs typeface="Times New Roman"/>
              <a:sym typeface="Times New Roman"/>
            </a:endParaRPr>
          </a:p>
        </p:txBody>
      </p:sp>
      <p:sp>
        <p:nvSpPr>
          <p:cNvPr id="255" name="Google Shape;255;p5"/>
          <p:cNvSpPr txBox="1">
            <a:spLocks noGrp="1"/>
          </p:cNvSpPr>
          <p:nvPr>
            <p:ph type="body" idx="1"/>
          </p:nvPr>
        </p:nvSpPr>
        <p:spPr>
          <a:xfrm>
            <a:off x="775938" y="1645360"/>
            <a:ext cx="7114001" cy="3867000"/>
          </a:xfrm>
          <a:prstGeom prst="rect">
            <a:avLst/>
          </a:prstGeom>
          <a:noFill/>
          <a:ln>
            <a:noFill/>
          </a:ln>
        </p:spPr>
        <p:txBody>
          <a:bodyPr spcFirstLastPara="1" wrap="square" lIns="91425" tIns="91425" rIns="91425" bIns="91425" anchor="t" anchorCtr="0">
            <a:noAutofit/>
          </a:bodyPr>
          <a:lstStyle/>
          <a:p>
            <a:pPr marL="285750" indent="-285750"/>
            <a:r>
              <a:rPr lang="en-GB" sz="1800" b="1" u="sng">
                <a:latin typeface="Times New Roman"/>
                <a:ea typeface="Times New Roman"/>
                <a:cs typeface="Times New Roman"/>
                <a:sym typeface="Times New Roman"/>
              </a:rPr>
              <a:t>principio di precauzione</a:t>
            </a:r>
            <a:r>
              <a:rPr lang="en-GB" sz="1800">
                <a:latin typeface="Times New Roman"/>
                <a:ea typeface="Times New Roman"/>
                <a:cs typeface="Times New Roman"/>
                <a:sym typeface="Times New Roman"/>
              </a:rPr>
              <a:t>: può essere invocato quando non c’è un’evidenza scientifica che permetta di effettuare una valutazione completa del rischio;</a:t>
            </a:r>
            <a:endParaRPr sz="1800">
              <a:latin typeface="Times New Roman"/>
              <a:ea typeface="Times New Roman"/>
              <a:cs typeface="Times New Roman"/>
              <a:sym typeface="Times New Roman"/>
            </a:endParaRPr>
          </a:p>
          <a:p>
            <a:pPr marL="285750" indent="-285750">
              <a:spcBef>
                <a:spcPts val="1200"/>
              </a:spcBef>
            </a:pPr>
            <a:r>
              <a:rPr lang="en-GB" sz="1800" b="1" u="sng">
                <a:latin typeface="Times New Roman"/>
                <a:ea typeface="Times New Roman"/>
                <a:cs typeface="Times New Roman"/>
                <a:sym typeface="Times New Roman"/>
              </a:rPr>
              <a:t>principio di prevenzione</a:t>
            </a:r>
            <a:r>
              <a:rPr lang="en-GB" sz="1800">
                <a:latin typeface="Times New Roman"/>
                <a:ea typeface="Times New Roman"/>
                <a:cs typeface="Times New Roman"/>
                <a:sym typeface="Times New Roman"/>
              </a:rPr>
              <a:t>: esiste un rischio conosciuto, certo, che deriva da una determinata attività, con copertura di conoscenze scientifiche a riguardo e si mira quindi a prevenire tale rischio;</a:t>
            </a:r>
            <a:endParaRPr sz="1800">
              <a:latin typeface="Times New Roman"/>
              <a:ea typeface="Times New Roman"/>
              <a:cs typeface="Times New Roman"/>
              <a:sym typeface="Times New Roman"/>
            </a:endParaRPr>
          </a:p>
          <a:p>
            <a:pPr marL="285750" indent="-285750">
              <a:spcBef>
                <a:spcPts val="1200"/>
              </a:spcBef>
              <a:spcAft>
                <a:spcPts val="1200"/>
              </a:spcAft>
            </a:pPr>
            <a:r>
              <a:rPr lang="en-GB" sz="1800" b="1" u="sng">
                <a:latin typeface="Times New Roman"/>
                <a:ea typeface="Times New Roman"/>
                <a:cs typeface="Times New Roman"/>
                <a:sym typeface="Times New Roman"/>
              </a:rPr>
              <a:t>chi inquina paga</a:t>
            </a:r>
            <a:r>
              <a:rPr lang="en-GB" sz="1800">
                <a:latin typeface="Times New Roman"/>
                <a:ea typeface="Times New Roman"/>
                <a:cs typeface="Times New Roman"/>
                <a:sym typeface="Times New Roman"/>
              </a:rPr>
              <a:t>: individua la responsabilità dell’autore dell’atto che provoca inquinamento, chiamato a ripagare il danno causato.</a:t>
            </a:r>
            <a:endParaRPr sz="1800">
              <a:latin typeface="Times New Roman"/>
              <a:ea typeface="Times New Roman"/>
              <a:cs typeface="Times New Roman"/>
              <a:sym typeface="Times New Roman"/>
            </a:endParaRPr>
          </a:p>
        </p:txBody>
      </p:sp>
      <p:sp>
        <p:nvSpPr>
          <p:cNvPr id="5" name="Freccia curva 4">
            <a:extLst>
              <a:ext uri="{FF2B5EF4-FFF2-40B4-BE49-F238E27FC236}">
                <a16:creationId xmlns:a16="http://schemas.microsoft.com/office/drawing/2014/main" id="{46B84DB3-A5A4-569B-3CDC-C1DBEAF751F7}"/>
              </a:ext>
            </a:extLst>
          </p:cNvPr>
          <p:cNvSpPr/>
          <p:nvPr/>
        </p:nvSpPr>
        <p:spPr>
          <a:xfrm rot="5400000">
            <a:off x="4040618" y="803225"/>
            <a:ext cx="692203" cy="868680"/>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
          <p:cNvSpPr txBox="1">
            <a:spLocks noGrp="1"/>
          </p:cNvSpPr>
          <p:nvPr>
            <p:ph type="title"/>
          </p:nvPr>
        </p:nvSpPr>
        <p:spPr>
          <a:xfrm>
            <a:off x="819150" y="451925"/>
            <a:ext cx="7505700" cy="74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GB">
                <a:latin typeface="Times New Roman"/>
                <a:ea typeface="Times New Roman"/>
                <a:cs typeface="Times New Roman"/>
                <a:sym typeface="Times New Roman"/>
              </a:rPr>
              <a:t>Dissesto Idrogeologico: DEFINIZIONE</a:t>
            </a:r>
            <a:endParaRPr>
              <a:latin typeface="Times New Roman"/>
              <a:ea typeface="Times New Roman"/>
              <a:cs typeface="Times New Roman"/>
              <a:sym typeface="Times New Roman"/>
            </a:endParaRPr>
          </a:p>
        </p:txBody>
      </p:sp>
      <p:sp>
        <p:nvSpPr>
          <p:cNvPr id="295" name="Google Shape;295;p4"/>
          <p:cNvSpPr txBox="1">
            <a:spLocks noGrp="1"/>
          </p:cNvSpPr>
          <p:nvPr>
            <p:ph type="body" idx="1"/>
          </p:nvPr>
        </p:nvSpPr>
        <p:spPr>
          <a:xfrm>
            <a:off x="819150" y="1199525"/>
            <a:ext cx="7505700" cy="332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300"/>
              <a:buNone/>
            </a:pPr>
            <a:r>
              <a:rPr lang="en-GB" sz="2300" i="1">
                <a:latin typeface="Times New Roman"/>
                <a:ea typeface="Times New Roman"/>
                <a:cs typeface="Times New Roman"/>
                <a:sym typeface="Times New Roman"/>
              </a:rPr>
              <a:t>Il dissesto idrogeologico è l'insieme dei processi geomorfologici che producono la degradazione del suolo e di conseguenza l'instabilità o la distruzione delle costruzioni che sono localmente presenti; esso comprende tutti i processi naturali che corrompono un territorio, a partire dall'erosione superficiale o sotterranea, fino agli eventi più catastrofici quali frane e alluvioni.</a:t>
            </a:r>
            <a:endParaRPr sz="2300" i="1">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
          <p:cNvSpPr txBox="1">
            <a:spLocks noGrp="1"/>
          </p:cNvSpPr>
          <p:nvPr>
            <p:ph type="title"/>
          </p:nvPr>
        </p:nvSpPr>
        <p:spPr>
          <a:xfrm>
            <a:off x="727464" y="290423"/>
            <a:ext cx="7505700" cy="954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GB">
                <a:latin typeface="Times New Roman"/>
                <a:ea typeface="Times New Roman"/>
                <a:cs typeface="Times New Roman"/>
                <a:sym typeface="Times New Roman"/>
              </a:rPr>
              <a:t>I dati del dissesto idrogeologico</a:t>
            </a:r>
            <a:endParaRPr>
              <a:latin typeface="Times New Roman"/>
              <a:ea typeface="Times New Roman"/>
              <a:cs typeface="Times New Roman"/>
              <a:sym typeface="Times New Roman"/>
            </a:endParaRPr>
          </a:p>
        </p:txBody>
      </p:sp>
      <p:sp>
        <p:nvSpPr>
          <p:cNvPr id="302" name="Google Shape;302;p6"/>
          <p:cNvSpPr txBox="1">
            <a:spLocks noGrp="1"/>
          </p:cNvSpPr>
          <p:nvPr>
            <p:ph type="body" idx="1"/>
          </p:nvPr>
        </p:nvSpPr>
        <p:spPr>
          <a:xfrm>
            <a:off x="476636" y="1079278"/>
            <a:ext cx="4365514" cy="3059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63414"/>
              <a:buNone/>
            </a:pPr>
            <a:r>
              <a:rPr lang="en-GB" sz="1400">
                <a:solidFill>
                  <a:srgbClr val="111111"/>
                </a:solidFill>
                <a:highlight>
                  <a:srgbClr val="FFFFFF"/>
                </a:highlight>
                <a:latin typeface="Times New Roman"/>
                <a:ea typeface="Times New Roman"/>
                <a:cs typeface="Times New Roman"/>
                <a:sym typeface="Times New Roman"/>
              </a:rPr>
              <a:t>L</a:t>
            </a:r>
            <a:r>
              <a:rPr lang="en-GB" sz="1400" b="1">
                <a:solidFill>
                  <a:srgbClr val="111111"/>
                </a:solidFill>
                <a:highlight>
                  <a:srgbClr val="FFFFFF"/>
                </a:highlight>
                <a:latin typeface="Times New Roman"/>
                <a:ea typeface="Times New Roman"/>
                <a:cs typeface="Times New Roman"/>
                <a:sym typeface="Times New Roman"/>
              </a:rPr>
              <a:t>’istituto Superiore per la Protezione e Ricerca Ambientale</a:t>
            </a:r>
            <a:r>
              <a:rPr lang="it-IT" sz="1400">
                <a:solidFill>
                  <a:srgbClr val="111111"/>
                </a:solidFill>
                <a:highlight>
                  <a:srgbClr val="FFFFFF"/>
                </a:highlight>
                <a:latin typeface="Times New Roman"/>
                <a:ea typeface="Times New Roman"/>
                <a:cs typeface="Times New Roman"/>
                <a:sym typeface="Times New Roman"/>
              </a:rPr>
              <a:t> </a:t>
            </a:r>
            <a:r>
              <a:rPr lang="en-GB" sz="1400">
                <a:solidFill>
                  <a:srgbClr val="222222"/>
                </a:solidFill>
                <a:highlight>
                  <a:srgbClr val="FFFFFF"/>
                </a:highlight>
                <a:latin typeface="Times New Roman"/>
                <a:ea typeface="Times New Roman"/>
                <a:cs typeface="Times New Roman"/>
                <a:sym typeface="Times New Roman"/>
              </a:rPr>
              <a:t>delinea una situazione davvero drammatica:</a:t>
            </a:r>
            <a:endParaRPr sz="14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2000"/>
              </a:spcBef>
              <a:spcAft>
                <a:spcPts val="0"/>
              </a:spcAft>
              <a:buSzPct val="108333"/>
              <a:buNone/>
            </a:pPr>
            <a:r>
              <a:rPr lang="en-GB" sz="1400">
                <a:solidFill>
                  <a:srgbClr val="222222"/>
                </a:solidFill>
                <a:highlight>
                  <a:srgbClr val="FFFFFF"/>
                </a:highlight>
                <a:latin typeface="Times New Roman"/>
                <a:ea typeface="Times New Roman"/>
                <a:cs typeface="Times New Roman"/>
                <a:sym typeface="Times New Roman"/>
              </a:rPr>
              <a:t>Lo scenario del </a:t>
            </a:r>
            <a:r>
              <a:rPr lang="en-GB" sz="1400" b="1">
                <a:solidFill>
                  <a:srgbClr val="222222"/>
                </a:solidFill>
                <a:highlight>
                  <a:srgbClr val="FFFFFF"/>
                </a:highlight>
                <a:latin typeface="Times New Roman"/>
                <a:ea typeface="Times New Roman"/>
                <a:cs typeface="Times New Roman"/>
                <a:sym typeface="Times New Roman"/>
              </a:rPr>
              <a:t>dissesto idrogeologico</a:t>
            </a:r>
            <a:r>
              <a:rPr lang="en-GB" sz="1400">
                <a:solidFill>
                  <a:srgbClr val="222222"/>
                </a:solidFill>
                <a:highlight>
                  <a:srgbClr val="FFFFFF"/>
                </a:highlight>
                <a:latin typeface="Times New Roman"/>
                <a:ea typeface="Times New Roman"/>
                <a:cs typeface="Times New Roman"/>
                <a:sym typeface="Times New Roman"/>
              </a:rPr>
              <a:t> in Italia è cambiato, in peggio, passando dall’88% dei comuni italiani a rischio nel 2015 al 91%. In queste aree ad alta vulnerabilità, risiedono oltre 3 milioni di nuclei familiari.</a:t>
            </a:r>
            <a:endParaRPr sz="14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2000"/>
              </a:spcBef>
              <a:spcAft>
                <a:spcPts val="0"/>
              </a:spcAft>
              <a:buSzPct val="108333"/>
              <a:buNone/>
            </a:pPr>
            <a:endParaRPr sz="140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2000"/>
              </a:spcBef>
              <a:spcAft>
                <a:spcPts val="1200"/>
              </a:spcAft>
              <a:buSzPct val="100000"/>
              <a:buNone/>
            </a:pPr>
            <a:endParaRPr sz="1400">
              <a:latin typeface="Times New Roman"/>
              <a:ea typeface="Times New Roman"/>
              <a:cs typeface="Times New Roman"/>
              <a:sym typeface="Times New Roman"/>
            </a:endParaRPr>
          </a:p>
        </p:txBody>
      </p:sp>
      <p:pic>
        <p:nvPicPr>
          <p:cNvPr id="303" name="Google Shape;303;p6"/>
          <p:cNvPicPr preferRelativeResize="0"/>
          <p:nvPr/>
        </p:nvPicPr>
        <p:blipFill>
          <a:blip r:embed="rId3">
            <a:alphaModFix/>
          </a:blip>
          <a:stretch>
            <a:fillRect/>
          </a:stretch>
        </p:blipFill>
        <p:spPr>
          <a:xfrm>
            <a:off x="5095525" y="910300"/>
            <a:ext cx="3137652" cy="37580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title"/>
          </p:nvPr>
        </p:nvSpPr>
        <p:spPr>
          <a:xfrm>
            <a:off x="819150" y="207718"/>
            <a:ext cx="7505700" cy="954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latin typeface="Times New Roman"/>
                <a:ea typeface="Times New Roman"/>
                <a:cs typeface="Times New Roman"/>
                <a:sym typeface="Times New Roman"/>
              </a:rPr>
              <a:t>Rischio idrogeologico: un problema nazionale</a:t>
            </a:r>
            <a:endParaRPr>
              <a:latin typeface="Times New Roman"/>
              <a:ea typeface="Times New Roman"/>
              <a:cs typeface="Times New Roman"/>
              <a:sym typeface="Times New Roman"/>
            </a:endParaRPr>
          </a:p>
        </p:txBody>
      </p:sp>
      <p:sp>
        <p:nvSpPr>
          <p:cNvPr id="306" name="Google Shape;306;p7"/>
          <p:cNvSpPr txBox="1">
            <a:spLocks noGrp="1"/>
          </p:cNvSpPr>
          <p:nvPr>
            <p:ph type="body" idx="1"/>
          </p:nvPr>
        </p:nvSpPr>
        <p:spPr>
          <a:xfrm>
            <a:off x="507900" y="1162325"/>
            <a:ext cx="8307900" cy="24480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Times New Roman"/>
              <a:buChar char="●"/>
            </a:pPr>
            <a:r>
              <a:rPr lang="en-GB" sz="1800">
                <a:latin typeface="Times New Roman"/>
                <a:ea typeface="Times New Roman"/>
                <a:cs typeface="Times New Roman"/>
                <a:sym typeface="Times New Roman"/>
              </a:rPr>
              <a:t>frane e alluvioni continuano a susseguirsi da nord a sud del Paese:</a:t>
            </a:r>
            <a:endParaRPr sz="180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GB" sz="1800">
                <a:latin typeface="Times New Roman"/>
                <a:ea typeface="Times New Roman"/>
                <a:cs typeface="Times New Roman"/>
                <a:sym typeface="Times New Roman"/>
              </a:rPr>
              <a:t> fenomeno aggravato dai cambiamenti climatici in atto (con precipitazioni sempre più intense e localizzate)</a:t>
            </a:r>
            <a:endParaRPr sz="1800">
              <a:latin typeface="Times New Roman"/>
              <a:ea typeface="Times New Roman"/>
              <a:cs typeface="Times New Roman"/>
              <a:sym typeface="Times New Roman"/>
            </a:endParaRPr>
          </a:p>
          <a:p>
            <a:pPr marL="457200" lvl="0" indent="-342900" algn="l" rtl="0">
              <a:lnSpc>
                <a:spcPct val="115000"/>
              </a:lnSpc>
              <a:spcBef>
                <a:spcPts val="0"/>
              </a:spcBef>
              <a:spcAft>
                <a:spcPts val="0"/>
              </a:spcAft>
              <a:buSzPts val="1800"/>
              <a:buFont typeface="Times New Roman"/>
              <a:buChar char="●"/>
            </a:pPr>
            <a:r>
              <a:rPr lang="en-GB" sz="1800">
                <a:latin typeface="Times New Roman"/>
                <a:ea typeface="Times New Roman"/>
                <a:cs typeface="Times New Roman"/>
                <a:sym typeface="Times New Roman"/>
              </a:rPr>
              <a:t>una gestione del territorio urbanizzato e non, che non ha mai messo la prevenzione del rischio idrogeologico al primo posto.</a:t>
            </a:r>
            <a:endParaRPr sz="1800">
              <a:latin typeface="Times New Roman"/>
              <a:ea typeface="Times New Roman"/>
              <a:cs typeface="Times New Roman"/>
              <a:sym typeface="Times New Roman"/>
            </a:endParaRPr>
          </a:p>
          <a:p>
            <a:pPr marL="0" lvl="0" indent="0" algn="l" rtl="0">
              <a:lnSpc>
                <a:spcPct val="115000"/>
              </a:lnSpc>
              <a:spcBef>
                <a:spcPts val="1200"/>
              </a:spcBef>
              <a:spcAft>
                <a:spcPts val="0"/>
              </a:spcAft>
              <a:buSzPts val="5200"/>
              <a:buNone/>
            </a:pPr>
            <a:r>
              <a:rPr lang="en-GB" sz="1800">
                <a:latin typeface="Times New Roman"/>
                <a:ea typeface="Times New Roman"/>
                <a:cs typeface="Times New Roman"/>
                <a:sym typeface="Times New Roman"/>
              </a:rPr>
              <a:t>Basti ricordare gli eventi che hanno colpito Genova e la Liguria, ma anche la Sardegna, la Puglia, la Calabria le Marche, il Veneto.</a:t>
            </a:r>
            <a:endParaRPr sz="1800">
              <a:latin typeface="Times New Roman"/>
              <a:ea typeface="Times New Roman"/>
              <a:cs typeface="Times New Roman"/>
              <a:sym typeface="Times New Roman"/>
            </a:endParaRPr>
          </a:p>
          <a:p>
            <a:pPr marL="0" lvl="0" indent="0" algn="l" rtl="0">
              <a:lnSpc>
                <a:spcPct val="115000"/>
              </a:lnSpc>
              <a:spcBef>
                <a:spcPts val="1200"/>
              </a:spcBef>
              <a:spcAft>
                <a:spcPts val="1200"/>
              </a:spcAft>
              <a:buSzPts val="5200"/>
              <a:buNone/>
            </a:pPr>
            <a:r>
              <a:rPr lang="en-GB" sz="1800">
                <a:latin typeface="Times New Roman"/>
                <a:ea typeface="Times New Roman"/>
                <a:cs typeface="Times New Roman"/>
                <a:sym typeface="Times New Roman"/>
              </a:rPr>
              <a:t>Sempre più spesso i fiumi sono fortemente modificati e privati delle loro funzioni “naturali”</a:t>
            </a:r>
            <a:endParaRPr sz="18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
          <p:cNvPicPr preferRelativeResize="0"/>
          <p:nvPr/>
        </p:nvPicPr>
        <p:blipFill rotWithShape="1">
          <a:blip r:embed="rId3">
            <a:alphaModFix/>
          </a:blip>
          <a:srcRect l="37922" t="25077" r="17103" b="22536"/>
          <a:stretch/>
        </p:blipFill>
        <p:spPr>
          <a:xfrm>
            <a:off x="2322525" y="2014752"/>
            <a:ext cx="4498949" cy="2784499"/>
          </a:xfrm>
          <a:prstGeom prst="rect">
            <a:avLst/>
          </a:prstGeom>
          <a:noFill/>
          <a:ln>
            <a:noFill/>
          </a:ln>
        </p:spPr>
      </p:pic>
      <p:sp>
        <p:nvSpPr>
          <p:cNvPr id="346" name="Google Shape;346;p2"/>
          <p:cNvSpPr txBox="1"/>
          <p:nvPr/>
        </p:nvSpPr>
        <p:spPr>
          <a:xfrm>
            <a:off x="674025" y="1261602"/>
            <a:ext cx="7505700" cy="16521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lnSpc>
                <a:spcPct val="115000"/>
              </a:lnSpc>
              <a:spcBef>
                <a:spcPts val="0"/>
              </a:spcBef>
              <a:spcAft>
                <a:spcPts val="1200"/>
              </a:spcAft>
              <a:buNone/>
            </a:pPr>
            <a:r>
              <a:rPr lang="en-GB" sz="1300" i="1" u="sng">
                <a:solidFill>
                  <a:srgbClr val="233A44"/>
                </a:solidFill>
                <a:latin typeface="Times New Roman"/>
                <a:ea typeface="Times New Roman"/>
                <a:cs typeface="Times New Roman"/>
                <a:sym typeface="Times New Roman"/>
              </a:rPr>
              <a:t>Le condizioni meteorologiche e i cambiamenti climatici sono una causa del dissesto idrogeologico, che viene inasprito dall'eccessivo consumo di suolo, in particolare dalla cementificazione e dalla deforestazione.</a:t>
            </a:r>
            <a:br>
              <a:rPr lang="en-GB" sz="1300">
                <a:solidFill>
                  <a:srgbClr val="233A44"/>
                </a:solidFill>
                <a:latin typeface="Times New Roman"/>
                <a:ea typeface="Times New Roman"/>
                <a:cs typeface="Times New Roman"/>
                <a:sym typeface="Times New Roman"/>
              </a:rPr>
            </a:br>
            <a:br>
              <a:rPr lang="en-GB" sz="1300">
                <a:solidFill>
                  <a:srgbClr val="233A44"/>
                </a:solidFill>
                <a:latin typeface="Times New Roman"/>
                <a:ea typeface="Times New Roman"/>
                <a:cs typeface="Times New Roman"/>
                <a:sym typeface="Times New Roman"/>
              </a:rPr>
            </a:br>
            <a:endParaRPr sz="1300">
              <a:solidFill>
                <a:srgbClr val="233A44"/>
              </a:solidFill>
              <a:latin typeface="Times New Roman"/>
              <a:ea typeface="Times New Roman"/>
              <a:cs typeface="Times New Roman"/>
              <a:sym typeface="Times New Roman"/>
            </a:endParaRPr>
          </a:p>
        </p:txBody>
      </p:sp>
      <p:sp>
        <p:nvSpPr>
          <p:cNvPr id="347" name="Google Shape;347;p2"/>
          <p:cNvSpPr txBox="1"/>
          <p:nvPr/>
        </p:nvSpPr>
        <p:spPr>
          <a:xfrm>
            <a:off x="674036" y="423708"/>
            <a:ext cx="7505700" cy="8379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GB" sz="3000">
                <a:solidFill>
                  <a:srgbClr val="AF7B51"/>
                </a:solidFill>
                <a:latin typeface="Times New Roman"/>
                <a:ea typeface="Times New Roman"/>
                <a:cs typeface="Times New Roman"/>
                <a:sym typeface="Times New Roman"/>
              </a:rPr>
              <a:t>CAUSE e CONTROMISURE</a:t>
            </a:r>
            <a:endParaRPr sz="3000">
              <a:solidFill>
                <a:srgbClr val="AF7B5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8"/>
          <p:cNvSpPr txBox="1">
            <a:spLocks noGrp="1"/>
          </p:cNvSpPr>
          <p:nvPr>
            <p:ph type="body" idx="1"/>
          </p:nvPr>
        </p:nvSpPr>
        <p:spPr>
          <a:xfrm>
            <a:off x="344175" y="422725"/>
            <a:ext cx="5337900" cy="41544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72222"/>
              <a:buNone/>
            </a:pPr>
            <a:r>
              <a:rPr lang="it-IT" sz="3800">
                <a:solidFill>
                  <a:srgbClr val="BF9000"/>
                </a:solidFill>
                <a:latin typeface="Times New Roman"/>
                <a:ea typeface="Times New Roman"/>
                <a:cs typeface="Times New Roman"/>
                <a:sym typeface="Times New Roman"/>
              </a:rPr>
              <a:t>ATTORI e FATTORI</a:t>
            </a:r>
          </a:p>
          <a:p>
            <a:pPr marL="0" lvl="0" indent="0" algn="l" rtl="0">
              <a:lnSpc>
                <a:spcPct val="115000"/>
              </a:lnSpc>
              <a:spcBef>
                <a:spcPts val="0"/>
              </a:spcBef>
              <a:spcAft>
                <a:spcPts val="0"/>
              </a:spcAft>
              <a:buSzPct val="72222"/>
              <a:buNone/>
            </a:pPr>
            <a:endParaRPr lang="it-IT" sz="1800">
              <a:latin typeface="Times New Roman"/>
              <a:ea typeface="Times New Roman"/>
              <a:cs typeface="Times New Roman"/>
              <a:sym typeface="Times New Roman"/>
            </a:endParaRPr>
          </a:p>
          <a:p>
            <a:pPr marL="0" lvl="0" indent="0" algn="l" rtl="0">
              <a:lnSpc>
                <a:spcPct val="115000"/>
              </a:lnSpc>
              <a:spcBef>
                <a:spcPts val="0"/>
              </a:spcBef>
              <a:spcAft>
                <a:spcPts val="0"/>
              </a:spcAft>
              <a:buSzPct val="72222"/>
              <a:buNone/>
            </a:pPr>
            <a:r>
              <a:rPr lang="en-GB" sz="1800">
                <a:latin typeface="Times New Roman"/>
                <a:ea typeface="Times New Roman"/>
                <a:cs typeface="Times New Roman"/>
                <a:sym typeface="Times New Roman"/>
              </a:rPr>
              <a:t>Ai fattori esterni, cioè agli eventi calamitosi dovuti alle mutazioni climatiche, si aggiungono fattori antropici, come le modalità di costruzione delle città secondo politiche e progetti non più sostenibili che continuano a peggiorare le condizioni. </a:t>
            </a:r>
            <a:endParaRPr sz="1800">
              <a:latin typeface="Times New Roman"/>
              <a:ea typeface="Times New Roman"/>
              <a:cs typeface="Times New Roman"/>
              <a:sym typeface="Times New Roman"/>
            </a:endParaRPr>
          </a:p>
          <a:p>
            <a:pPr marL="0" lvl="0" indent="0" algn="l" rtl="0">
              <a:lnSpc>
                <a:spcPct val="115000"/>
              </a:lnSpc>
              <a:spcBef>
                <a:spcPts val="1200"/>
              </a:spcBef>
              <a:spcAft>
                <a:spcPts val="1200"/>
              </a:spcAft>
              <a:buSzPct val="72222"/>
              <a:buNone/>
            </a:pPr>
            <a:r>
              <a:rPr lang="en-GB" sz="1800">
                <a:latin typeface="Times New Roman"/>
                <a:ea typeface="Times New Roman"/>
                <a:cs typeface="Times New Roman"/>
                <a:sym typeface="Times New Roman"/>
              </a:rPr>
              <a:t>Da un lato si pone il problema dell’impermeabilizzazione dei suoli, del modo in cui le città abbiano aggredito ‘cementificando’ importanti sistemi idrici naturali, costringendoli in spazi sempre più ridotti. Dall'altro però i sistemi tecnologici ‘classici’ preposti spesso oggi risultano inefficaci proprio per il mutamento delle piogge e per la crescita delle densità dei tessuti urbani, aumentando così il carico sui sistemi idrici naturali e artificiali. A ciò va aggiunto che si continua a tombare corsi d'acqua credendo così, erroneamente, di metterli in sicurezza.</a:t>
            </a:r>
            <a:endParaRPr sz="1800">
              <a:latin typeface="Times New Roman"/>
              <a:ea typeface="Times New Roman"/>
              <a:cs typeface="Times New Roman"/>
              <a:sym typeface="Times New Roman"/>
            </a:endParaRPr>
          </a:p>
        </p:txBody>
      </p:sp>
      <p:pic>
        <p:nvPicPr>
          <p:cNvPr id="309" name="Google Shape;309;p8"/>
          <p:cNvPicPr preferRelativeResize="0"/>
          <p:nvPr/>
        </p:nvPicPr>
        <p:blipFill>
          <a:blip r:embed="rId3">
            <a:alphaModFix/>
          </a:blip>
          <a:stretch>
            <a:fillRect/>
          </a:stretch>
        </p:blipFill>
        <p:spPr>
          <a:xfrm>
            <a:off x="5966006" y="422725"/>
            <a:ext cx="2800138" cy="1867075"/>
          </a:xfrm>
          <a:prstGeom prst="rect">
            <a:avLst/>
          </a:prstGeom>
          <a:noFill/>
          <a:ln>
            <a:noFill/>
          </a:ln>
        </p:spPr>
      </p:pic>
      <p:pic>
        <p:nvPicPr>
          <p:cNvPr id="310" name="Google Shape;310;p8"/>
          <p:cNvPicPr preferRelativeResize="0"/>
          <p:nvPr/>
        </p:nvPicPr>
        <p:blipFill>
          <a:blip r:embed="rId4">
            <a:alphaModFix/>
          </a:blip>
          <a:stretch>
            <a:fillRect/>
          </a:stretch>
        </p:blipFill>
        <p:spPr>
          <a:xfrm>
            <a:off x="5966000" y="2442200"/>
            <a:ext cx="2800152" cy="210011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1767</Words>
  <Application>Microsoft Office PowerPoint</Application>
  <PresentationFormat>Presentazione su schermo (16:9)</PresentationFormat>
  <Paragraphs>93</Paragraphs>
  <Slides>17</Slides>
  <Notes>17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Nunito</vt:lpstr>
      <vt:lpstr>Times New Roman</vt:lpstr>
      <vt:lpstr>Shift</vt:lpstr>
      <vt:lpstr>DIRITTO EUROPEO DELL’AMBIENTE</vt:lpstr>
      <vt:lpstr>IL DISSESTO IDROGEOLOGICO: IL CASO LIGURIA</vt:lpstr>
      <vt:lpstr>La politica ambientale nei Trattati</vt:lpstr>
      <vt:lpstr>La politica ambientale europea si basa su alcuni principi chiave</vt:lpstr>
      <vt:lpstr>Dissesto Idrogeologico: DEFINIZIONE</vt:lpstr>
      <vt:lpstr>I dati del dissesto idrogeologico</vt:lpstr>
      <vt:lpstr>Rischio idrogeologico: un problema nazionale</vt:lpstr>
      <vt:lpstr>Presentazione standard di PowerPoint</vt:lpstr>
      <vt:lpstr>Presentazione standard di PowerPoint</vt:lpstr>
      <vt:lpstr>Status Regione Liguria</vt:lpstr>
      <vt:lpstr>Presentazione standard di PowerPoint</vt:lpstr>
      <vt:lpstr>Presentazione standard di PowerPoint</vt:lpstr>
      <vt:lpstr>D.Lgs. 23/02/2010, n. 49 – “Attuazione della direttiva 2007/60/CE relativa  alla valutazione e alla gestione dei rischi di alluvioni”.  </vt:lpstr>
      <vt:lpstr>Presentazione standard di PowerPoint</vt:lpstr>
      <vt:lpstr>Come ha risposto il comune di Genova?</vt:lpstr>
      <vt:lpstr>Presentazione standard di PowerPoint</vt:lpstr>
      <vt:lpstr>Il primo alleato è l’informazione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DIRITTO EUROPEO DELL’AMBIENTE</dc:title>
  <dc:creator>Malo</dc:creator>
  <cp:lastModifiedBy>Malo</cp:lastModifiedBy>
  <cp:revision>3</cp:revision>
  <dcterms:modified xsi:type="dcterms:W3CDTF">2022-05-17T13:31:30Z</dcterms:modified>
</cp:coreProperties>
</file>