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58" r:id="rId5"/>
    <p:sldId id="264" r:id="rId6"/>
    <p:sldId id="259" r:id="rId7"/>
    <p:sldId id="265" r:id="rId8"/>
    <p:sldId id="260" r:id="rId9"/>
    <p:sldId id="261" r:id="rId10"/>
    <p:sldId id="266" r:id="rId11"/>
    <p:sldId id="262"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12/7/2020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n-GB" b="1" dirty="0" smtClean="0">
                <a:solidFill>
                  <a:schemeClr val="tx1"/>
                </a:solidFill>
              </a:rPr>
              <a:t>Beyond </a:t>
            </a:r>
            <a:r>
              <a:rPr lang="en-GB" b="1" dirty="0">
                <a:solidFill>
                  <a:schemeClr val="tx1"/>
                </a:solidFill>
              </a:rPr>
              <a:t>the </a:t>
            </a:r>
            <a:r>
              <a:rPr lang="en-GB" b="1" dirty="0" smtClean="0">
                <a:solidFill>
                  <a:schemeClr val="tx1"/>
                </a:solidFill>
              </a:rPr>
              <a:t>abyss:</a:t>
            </a:r>
            <a:r>
              <a:rPr lang="en-GB" b="1" dirty="0" smtClean="0">
                <a:solidFill>
                  <a:schemeClr val="tx1"/>
                </a:solidFill>
              </a:rPr>
              <a:t/>
            </a:r>
            <a:br>
              <a:rPr lang="en-GB" b="1" dirty="0" smtClean="0">
                <a:solidFill>
                  <a:schemeClr val="tx1"/>
                </a:solidFill>
              </a:rPr>
            </a:br>
            <a:r>
              <a:rPr lang="en-GB" b="1" dirty="0" smtClean="0">
                <a:solidFill>
                  <a:schemeClr val="tx1"/>
                </a:solidFill>
              </a:rPr>
              <a:t>Ecologies </a:t>
            </a:r>
            <a:r>
              <a:rPr lang="en-GB" b="1" dirty="0">
                <a:solidFill>
                  <a:schemeClr val="tx1"/>
                </a:solidFill>
              </a:rPr>
              <a:t>of </a:t>
            </a:r>
            <a:r>
              <a:rPr lang="en-GB" b="1" dirty="0" err="1" smtClean="0">
                <a:solidFill>
                  <a:schemeClr val="tx1"/>
                </a:solidFill>
              </a:rPr>
              <a:t>knowledges</a:t>
            </a:r>
            <a:endParaRPr lang="it-IT" b="1" dirty="0">
              <a:solidFill>
                <a:schemeClr val="tx1"/>
              </a:solidFill>
            </a:endParaRPr>
          </a:p>
        </p:txBody>
      </p:sp>
      <p:sp>
        <p:nvSpPr>
          <p:cNvPr id="3" name="Sottotitolo 2"/>
          <p:cNvSpPr>
            <a:spLocks noGrp="1"/>
          </p:cNvSpPr>
          <p:nvPr>
            <p:ph type="subTitle" idx="1"/>
          </p:nvPr>
        </p:nvSpPr>
        <p:spPr/>
        <p:txBody>
          <a:bodyPr/>
          <a:lstStyle/>
          <a:p>
            <a:r>
              <a:rPr lang="fr-FR" b="1" dirty="0">
                <a:solidFill>
                  <a:schemeClr val="tx1"/>
                </a:solidFill>
              </a:rPr>
              <a:t>B. de Sousa Santos: </a:t>
            </a:r>
            <a:r>
              <a:rPr lang="fr-FR" b="1" dirty="0" err="1" smtClean="0">
                <a:solidFill>
                  <a:schemeClr val="tx1"/>
                </a:solidFill>
              </a:rPr>
              <a:t>chapp</a:t>
            </a:r>
            <a:r>
              <a:rPr lang="fr-FR" b="1" dirty="0" smtClean="0">
                <a:solidFill>
                  <a:schemeClr val="tx1"/>
                </a:solidFill>
              </a:rPr>
              <a:t>. 4, 7</a:t>
            </a:r>
            <a:endParaRPr lang="it-IT" b="1" dirty="0">
              <a:solidFill>
                <a:schemeClr val="tx1"/>
              </a:solidFill>
            </a:endParaRPr>
          </a:p>
        </p:txBody>
      </p:sp>
    </p:spTree>
    <p:extLst>
      <p:ext uri="{BB962C8B-B14F-4D97-AF65-F5344CB8AC3E}">
        <p14:creationId xmlns:p14="http://schemas.microsoft.com/office/powerpoint/2010/main" val="2209550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931653"/>
            <a:ext cx="8915400" cy="4979569"/>
          </a:xfrm>
        </p:spPr>
        <p:txBody>
          <a:bodyPr>
            <a:noAutofit/>
          </a:bodyPr>
          <a:lstStyle/>
          <a:p>
            <a:r>
              <a:rPr lang="en-US" sz="2400" b="1" dirty="0" err="1">
                <a:solidFill>
                  <a:schemeClr val="tx1"/>
                </a:solidFill>
              </a:rPr>
              <a:t>Postabyssal</a:t>
            </a:r>
            <a:r>
              <a:rPr lang="en-US" sz="2400" b="1" dirty="0">
                <a:solidFill>
                  <a:schemeClr val="tx1"/>
                </a:solidFill>
              </a:rPr>
              <a:t> thinking can thus be summarized as learning from the South through an epistemology of the South. On its basis it is possible to struggle for a </a:t>
            </a:r>
            <a:r>
              <a:rPr lang="en-US" sz="2400" b="1" i="1" dirty="0">
                <a:solidFill>
                  <a:schemeClr val="tx1"/>
                </a:solidFill>
              </a:rPr>
              <a:t>subaltern insurgent cosmopolitanism </a:t>
            </a:r>
            <a:r>
              <a:rPr lang="en-US" sz="2400" b="1" dirty="0">
                <a:solidFill>
                  <a:schemeClr val="tx1"/>
                </a:solidFill>
              </a:rPr>
              <a:t>based on a subaltern cosmopolitan reason.</a:t>
            </a:r>
          </a:p>
          <a:p>
            <a:r>
              <a:rPr lang="it-IT" sz="2400" b="1" dirty="0">
                <a:solidFill>
                  <a:schemeClr val="tx1"/>
                </a:solidFill>
              </a:rPr>
              <a:t>The </a:t>
            </a:r>
            <a:r>
              <a:rPr lang="it-IT" sz="2400" b="1" dirty="0" err="1">
                <a:solidFill>
                  <a:schemeClr val="tx1"/>
                </a:solidFill>
              </a:rPr>
              <a:t>phrase</a:t>
            </a:r>
            <a:r>
              <a:rPr lang="it-IT" sz="2400" b="1" dirty="0">
                <a:solidFill>
                  <a:schemeClr val="tx1"/>
                </a:solidFill>
              </a:rPr>
              <a:t> “</a:t>
            </a:r>
            <a:r>
              <a:rPr lang="it-IT" sz="2400" b="1" dirty="0" err="1">
                <a:solidFill>
                  <a:schemeClr val="tx1"/>
                </a:solidFill>
              </a:rPr>
              <a:t>subaltern</a:t>
            </a:r>
            <a:r>
              <a:rPr lang="it-IT" sz="2400" b="1" dirty="0">
                <a:solidFill>
                  <a:schemeClr val="tx1"/>
                </a:solidFill>
              </a:rPr>
              <a:t>, </a:t>
            </a:r>
            <a:r>
              <a:rPr lang="it-IT" sz="2400" b="1" dirty="0" err="1">
                <a:solidFill>
                  <a:schemeClr val="tx1"/>
                </a:solidFill>
              </a:rPr>
              <a:t>insurgent</a:t>
            </a:r>
            <a:r>
              <a:rPr lang="it-IT" sz="2400" b="1" dirty="0">
                <a:solidFill>
                  <a:schemeClr val="tx1"/>
                </a:solidFill>
              </a:rPr>
              <a:t> </a:t>
            </a:r>
            <a:r>
              <a:rPr lang="en-US" sz="2400" b="1" dirty="0">
                <a:solidFill>
                  <a:schemeClr val="tx1"/>
                </a:solidFill>
              </a:rPr>
              <a:t>cosmopolitanism” refers to the aspiration of oppressed groups TO ORGANIZE their resistance and consolidate political coalitions on the same scale as the one used by the oppressors to victimize them, that </a:t>
            </a:r>
            <a:r>
              <a:rPr lang="it-IT" sz="2400" b="1" dirty="0" err="1">
                <a:solidFill>
                  <a:schemeClr val="tx1"/>
                </a:solidFill>
              </a:rPr>
              <a:t>is</a:t>
            </a:r>
            <a:r>
              <a:rPr lang="it-IT" sz="2400" b="1" dirty="0">
                <a:solidFill>
                  <a:schemeClr val="tx1"/>
                </a:solidFill>
              </a:rPr>
              <a:t>, the global scale.</a:t>
            </a:r>
          </a:p>
        </p:txBody>
      </p:sp>
    </p:spTree>
    <p:extLst>
      <p:ext uri="{BB962C8B-B14F-4D97-AF65-F5344CB8AC3E}">
        <p14:creationId xmlns:p14="http://schemas.microsoft.com/office/powerpoint/2010/main" val="3402130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889185" y="802257"/>
            <a:ext cx="9615427" cy="5108965"/>
          </a:xfrm>
        </p:spPr>
        <p:txBody>
          <a:bodyPr>
            <a:noAutofit/>
          </a:bodyPr>
          <a:lstStyle/>
          <a:p>
            <a:r>
              <a:rPr lang="it-IT" sz="2800" b="1" dirty="0" err="1">
                <a:solidFill>
                  <a:schemeClr val="tx1"/>
                </a:solidFill>
              </a:rPr>
              <a:t>Insurgent</a:t>
            </a:r>
            <a:r>
              <a:rPr lang="it-IT" sz="2800" b="1" dirty="0">
                <a:solidFill>
                  <a:schemeClr val="tx1"/>
                </a:solidFill>
              </a:rPr>
              <a:t> </a:t>
            </a:r>
            <a:r>
              <a:rPr lang="it-IT" sz="2800" b="1" dirty="0" err="1">
                <a:solidFill>
                  <a:schemeClr val="tx1"/>
                </a:solidFill>
              </a:rPr>
              <a:t>cosmopolitanism</a:t>
            </a:r>
            <a:r>
              <a:rPr lang="it-IT" sz="2800" b="1" dirty="0">
                <a:solidFill>
                  <a:schemeClr val="tx1"/>
                </a:solidFill>
              </a:rPr>
              <a:t> </a:t>
            </a:r>
            <a:r>
              <a:rPr lang="it-IT" sz="2800" b="1" dirty="0" err="1">
                <a:solidFill>
                  <a:schemeClr val="tx1"/>
                </a:solidFill>
              </a:rPr>
              <a:t>includes</a:t>
            </a:r>
            <a:r>
              <a:rPr lang="it-IT" sz="2800" b="1" dirty="0">
                <a:solidFill>
                  <a:schemeClr val="tx1"/>
                </a:solidFill>
              </a:rPr>
              <a:t> </a:t>
            </a:r>
            <a:r>
              <a:rPr lang="it-IT" sz="2800" b="1" dirty="0" err="1" smtClean="0">
                <a:solidFill>
                  <a:schemeClr val="tx1"/>
                </a:solidFill>
              </a:rPr>
              <a:t>vast</a:t>
            </a:r>
            <a:r>
              <a:rPr lang="it-IT" sz="2800" b="1" dirty="0">
                <a:solidFill>
                  <a:schemeClr val="tx1"/>
                </a:solidFill>
              </a:rPr>
              <a:t> </a:t>
            </a:r>
            <a:r>
              <a:rPr lang="en-US" sz="2800" b="1" dirty="0" smtClean="0">
                <a:solidFill>
                  <a:schemeClr val="tx1"/>
                </a:solidFill>
              </a:rPr>
              <a:t>populations </a:t>
            </a:r>
            <a:r>
              <a:rPr lang="en-US" sz="2800" b="1" dirty="0">
                <a:solidFill>
                  <a:schemeClr val="tx1"/>
                </a:solidFill>
              </a:rPr>
              <a:t>in the world that are not even sufficiently useful </a:t>
            </a:r>
            <a:r>
              <a:rPr lang="en-US" sz="2800" b="1" dirty="0" smtClean="0">
                <a:solidFill>
                  <a:schemeClr val="tx1"/>
                </a:solidFill>
              </a:rPr>
              <a:t>to </a:t>
            </a:r>
            <a:r>
              <a:rPr lang="en-US" sz="2800" b="1" dirty="0">
                <a:solidFill>
                  <a:schemeClr val="tx1"/>
                </a:solidFill>
              </a:rPr>
              <a:t>be directly exploited by capital. </a:t>
            </a:r>
            <a:r>
              <a:rPr lang="en-US" sz="2800" b="1" dirty="0" smtClean="0">
                <a:solidFill>
                  <a:schemeClr val="tx1"/>
                </a:solidFill>
              </a:rPr>
              <a:t>It aims </a:t>
            </a:r>
            <a:r>
              <a:rPr lang="en-US" sz="2800" b="1" dirty="0">
                <a:solidFill>
                  <a:schemeClr val="tx1"/>
                </a:solidFill>
              </a:rPr>
              <a:t>at uniting social groups on both a class and a </a:t>
            </a:r>
            <a:r>
              <a:rPr lang="en-US" sz="2800" b="1" dirty="0" err="1">
                <a:solidFill>
                  <a:schemeClr val="tx1"/>
                </a:solidFill>
              </a:rPr>
              <a:t>nonclass</a:t>
            </a:r>
            <a:r>
              <a:rPr lang="en-US" sz="2800" b="1" dirty="0">
                <a:solidFill>
                  <a:schemeClr val="tx1"/>
                </a:solidFill>
              </a:rPr>
              <a:t> basis, </a:t>
            </a:r>
            <a:r>
              <a:rPr lang="en-US" sz="2800" b="1" dirty="0" smtClean="0">
                <a:solidFill>
                  <a:schemeClr val="tx1"/>
                </a:solidFill>
              </a:rPr>
              <a:t>the victims </a:t>
            </a:r>
            <a:r>
              <a:rPr lang="en-US" sz="2800" b="1" dirty="0">
                <a:solidFill>
                  <a:schemeClr val="tx1"/>
                </a:solidFill>
              </a:rPr>
              <a:t>of exploitation as well as the victims of social exclusion, </a:t>
            </a:r>
            <a:r>
              <a:rPr lang="en-US" sz="2800" b="1" dirty="0" smtClean="0">
                <a:solidFill>
                  <a:schemeClr val="tx1"/>
                </a:solidFill>
              </a:rPr>
              <a:t>of sexual</a:t>
            </a:r>
            <a:r>
              <a:rPr lang="en-US" sz="2800" b="1" dirty="0">
                <a:solidFill>
                  <a:schemeClr val="tx1"/>
                </a:solidFill>
              </a:rPr>
              <a:t>, ethnic, racist, and religious discrimination. For this </a:t>
            </a:r>
            <a:r>
              <a:rPr lang="en-US" sz="2800" b="1" dirty="0" smtClean="0">
                <a:solidFill>
                  <a:schemeClr val="tx1"/>
                </a:solidFill>
              </a:rPr>
              <a:t>reason, </a:t>
            </a:r>
            <a:r>
              <a:rPr lang="en-US" sz="2800" b="1" u="sng" dirty="0" smtClean="0">
                <a:solidFill>
                  <a:schemeClr val="tx1"/>
                </a:solidFill>
              </a:rPr>
              <a:t>insurgent cosmopolitanism </a:t>
            </a:r>
            <a:r>
              <a:rPr lang="en-US" sz="2800" b="1" u="sng" dirty="0">
                <a:solidFill>
                  <a:schemeClr val="tx1"/>
                </a:solidFill>
              </a:rPr>
              <a:t>does not imply uniformity, a general theory </a:t>
            </a:r>
            <a:r>
              <a:rPr lang="en-US" sz="2800" b="1" u="sng" dirty="0" smtClean="0">
                <a:solidFill>
                  <a:schemeClr val="tx1"/>
                </a:solidFill>
              </a:rPr>
              <a:t>of social </a:t>
            </a:r>
            <a:r>
              <a:rPr lang="en-US" sz="2800" b="1" u="sng" dirty="0">
                <a:solidFill>
                  <a:schemeClr val="tx1"/>
                </a:solidFill>
              </a:rPr>
              <a:t>emancipation and the collapse of differences, autonomies, and </a:t>
            </a:r>
            <a:r>
              <a:rPr lang="en-US" sz="2800" b="1" u="sng" dirty="0" smtClean="0">
                <a:solidFill>
                  <a:schemeClr val="tx1"/>
                </a:solidFill>
              </a:rPr>
              <a:t>local identities</a:t>
            </a:r>
            <a:r>
              <a:rPr lang="en-US" sz="2800" b="1" dirty="0" smtClean="0">
                <a:solidFill>
                  <a:schemeClr val="tx1"/>
                </a:solidFill>
              </a:rPr>
              <a:t>.</a:t>
            </a:r>
            <a:endParaRPr lang="it-IT" sz="2800" b="1" dirty="0">
              <a:solidFill>
                <a:schemeClr val="tx1"/>
              </a:solidFill>
            </a:endParaRPr>
          </a:p>
        </p:txBody>
      </p:sp>
    </p:spTree>
    <p:extLst>
      <p:ext uri="{BB962C8B-B14F-4D97-AF65-F5344CB8AC3E}">
        <p14:creationId xmlns:p14="http://schemas.microsoft.com/office/powerpoint/2010/main" val="1259403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983411"/>
            <a:ext cx="8915400" cy="4927811"/>
          </a:xfrm>
        </p:spPr>
        <p:txBody>
          <a:bodyPr/>
          <a:lstStyle/>
          <a:p>
            <a:r>
              <a:rPr lang="en-US" sz="3200" b="1" dirty="0">
                <a:solidFill>
                  <a:schemeClr val="tx1"/>
                </a:solidFill>
              </a:rPr>
              <a:t>Giving equal weight to the principles of equality and the recognition of difference, insurgent cosmopolitanism is no more than a global emergence resulting from the fusion of local, progressive struggles with the aim of </a:t>
            </a:r>
            <a:r>
              <a:rPr lang="en-US" sz="3200" b="1" u="sng" dirty="0">
                <a:solidFill>
                  <a:schemeClr val="tx1"/>
                </a:solidFill>
              </a:rPr>
              <a:t>maximizing their emancipatory potential </a:t>
            </a:r>
            <a:r>
              <a:rPr lang="en-US" sz="3200" b="1" i="1" u="sng" dirty="0">
                <a:solidFill>
                  <a:schemeClr val="tx1"/>
                </a:solidFill>
              </a:rPr>
              <a:t>in loco </a:t>
            </a:r>
            <a:r>
              <a:rPr lang="en-US" sz="3200" b="1" u="sng" dirty="0">
                <a:solidFill>
                  <a:schemeClr val="tx1"/>
                </a:solidFill>
              </a:rPr>
              <a:t>(however defined) through </a:t>
            </a:r>
            <a:r>
              <a:rPr lang="en-US" sz="3200" b="1" u="sng" dirty="0" err="1">
                <a:solidFill>
                  <a:schemeClr val="tx1"/>
                </a:solidFill>
              </a:rPr>
              <a:t>translocal</a:t>
            </a:r>
            <a:r>
              <a:rPr lang="en-US" sz="3200" b="1" u="sng" dirty="0">
                <a:solidFill>
                  <a:schemeClr val="tx1"/>
                </a:solidFill>
              </a:rPr>
              <a:t>/local linkages</a:t>
            </a:r>
            <a:r>
              <a:rPr lang="en-US" sz="3200" b="1" dirty="0">
                <a:solidFill>
                  <a:schemeClr val="tx1"/>
                </a:solidFill>
              </a:rPr>
              <a:t>.</a:t>
            </a:r>
            <a:endParaRPr lang="it-IT" sz="3200" b="1" dirty="0">
              <a:solidFill>
                <a:schemeClr val="tx1"/>
              </a:solidFill>
            </a:endParaRPr>
          </a:p>
          <a:p>
            <a:endParaRPr lang="it-IT" dirty="0"/>
          </a:p>
        </p:txBody>
      </p:sp>
    </p:spTree>
    <p:extLst>
      <p:ext uri="{BB962C8B-B14F-4D97-AF65-F5344CB8AC3E}">
        <p14:creationId xmlns:p14="http://schemas.microsoft.com/office/powerpoint/2010/main" val="4248470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30237"/>
          </a:xfrm>
        </p:spPr>
        <p:txBody>
          <a:bodyPr/>
          <a:lstStyle/>
          <a:p>
            <a:r>
              <a:rPr lang="en-GB" b="1" dirty="0" smtClean="0"/>
              <a:t>Summary: main concepts</a:t>
            </a:r>
            <a:r>
              <a:rPr lang="it-IT" dirty="0" smtClean="0"/>
              <a:t> </a:t>
            </a:r>
            <a:endParaRPr lang="it-IT" dirty="0"/>
          </a:p>
        </p:txBody>
      </p:sp>
      <p:sp>
        <p:nvSpPr>
          <p:cNvPr id="3" name="Segnaposto contenuto 2"/>
          <p:cNvSpPr>
            <a:spLocks noGrp="1"/>
          </p:cNvSpPr>
          <p:nvPr>
            <p:ph idx="1"/>
          </p:nvPr>
        </p:nvSpPr>
        <p:spPr>
          <a:xfrm>
            <a:off x="1966823" y="1423357"/>
            <a:ext cx="9537789" cy="4839419"/>
          </a:xfrm>
        </p:spPr>
        <p:txBody>
          <a:bodyPr/>
          <a:lstStyle/>
          <a:p>
            <a:r>
              <a:rPr lang="it-IT" sz="2000" b="1" dirty="0">
                <a:solidFill>
                  <a:schemeClr val="tx1"/>
                </a:solidFill>
              </a:rPr>
              <a:t>Global </a:t>
            </a:r>
            <a:r>
              <a:rPr lang="it-IT" sz="2000" b="1" dirty="0" err="1">
                <a:solidFill>
                  <a:schemeClr val="tx1"/>
                </a:solidFill>
              </a:rPr>
              <a:t>Abyssal</a:t>
            </a:r>
            <a:r>
              <a:rPr lang="it-IT" sz="2000" b="1" dirty="0">
                <a:solidFill>
                  <a:schemeClr val="tx1"/>
                </a:solidFill>
              </a:rPr>
              <a:t> </a:t>
            </a:r>
            <a:r>
              <a:rPr lang="it-IT" sz="2000" b="1" dirty="0" smtClean="0">
                <a:solidFill>
                  <a:schemeClr val="tx1"/>
                </a:solidFill>
              </a:rPr>
              <a:t>Lines: a s</a:t>
            </a:r>
            <a:r>
              <a:rPr lang="en-US" sz="2000" b="1" dirty="0" err="1" smtClean="0">
                <a:solidFill>
                  <a:schemeClr val="tx1"/>
                </a:solidFill>
              </a:rPr>
              <a:t>ystem</a:t>
            </a:r>
            <a:r>
              <a:rPr lang="en-US" sz="2000" b="1" dirty="0" smtClean="0">
                <a:solidFill>
                  <a:schemeClr val="tx1"/>
                </a:solidFill>
              </a:rPr>
              <a:t> </a:t>
            </a:r>
            <a:r>
              <a:rPr lang="en-US" sz="2000" b="1" dirty="0">
                <a:solidFill>
                  <a:schemeClr val="tx1"/>
                </a:solidFill>
              </a:rPr>
              <a:t>of visible and invisible </a:t>
            </a:r>
            <a:r>
              <a:rPr lang="en-US" sz="2000" b="1" dirty="0" smtClean="0">
                <a:solidFill>
                  <a:schemeClr val="tx1"/>
                </a:solidFill>
              </a:rPr>
              <a:t>distinctions;</a:t>
            </a:r>
          </a:p>
          <a:p>
            <a:r>
              <a:rPr lang="en-US" sz="2000" b="1" dirty="0">
                <a:solidFill>
                  <a:schemeClr val="tx1"/>
                </a:solidFill>
              </a:rPr>
              <a:t>Modern knowledge and modern law </a:t>
            </a:r>
            <a:r>
              <a:rPr lang="en-US" sz="2000" b="1" dirty="0" smtClean="0">
                <a:solidFill>
                  <a:schemeClr val="tx1"/>
                </a:solidFill>
              </a:rPr>
              <a:t>: the </a:t>
            </a:r>
            <a:r>
              <a:rPr lang="en-US" sz="2000" b="1" dirty="0">
                <a:solidFill>
                  <a:schemeClr val="tx1"/>
                </a:solidFill>
              </a:rPr>
              <a:t>most accomplished manifestations of abyssal </a:t>
            </a:r>
            <a:r>
              <a:rPr lang="en-US" sz="2000" b="1" dirty="0" smtClean="0">
                <a:solidFill>
                  <a:schemeClr val="tx1"/>
                </a:solidFill>
              </a:rPr>
              <a:t>thinking;</a:t>
            </a:r>
          </a:p>
          <a:p>
            <a:r>
              <a:rPr lang="en-US" sz="2000" b="1" dirty="0" smtClean="0">
                <a:solidFill>
                  <a:schemeClr val="tx1"/>
                </a:solidFill>
              </a:rPr>
              <a:t>Subaltern </a:t>
            </a:r>
            <a:r>
              <a:rPr lang="en-US" sz="2000" b="1" dirty="0">
                <a:solidFill>
                  <a:schemeClr val="tx1"/>
                </a:solidFill>
              </a:rPr>
              <a:t>insurgent </a:t>
            </a:r>
            <a:r>
              <a:rPr lang="en-US" sz="2000" b="1" dirty="0" smtClean="0">
                <a:solidFill>
                  <a:schemeClr val="tx1"/>
                </a:solidFill>
              </a:rPr>
              <a:t>cosmopolitanism: </a:t>
            </a:r>
            <a:r>
              <a:rPr lang="en-US" sz="2000" b="1" dirty="0">
                <a:solidFill>
                  <a:schemeClr val="tx1"/>
                </a:solidFill>
              </a:rPr>
              <a:t>a global emergence resulting from the fusion of local, </a:t>
            </a:r>
            <a:r>
              <a:rPr lang="en-US" sz="2000" b="1" dirty="0" smtClean="0">
                <a:solidFill>
                  <a:schemeClr val="tx1"/>
                </a:solidFill>
              </a:rPr>
              <a:t>emancipatory struggles.</a:t>
            </a:r>
          </a:p>
          <a:p>
            <a:endParaRPr lang="en-US" sz="2000" b="1" dirty="0">
              <a:solidFill>
                <a:schemeClr val="tx1"/>
              </a:solidFill>
            </a:endParaRPr>
          </a:p>
          <a:p>
            <a:pPr marL="0" indent="0">
              <a:buNone/>
            </a:pPr>
            <a:r>
              <a:rPr lang="en-US" sz="2000" b="1" dirty="0" smtClean="0">
                <a:solidFill>
                  <a:schemeClr val="tx1"/>
                </a:solidFill>
              </a:rPr>
              <a:t>Critical thinking: Try to suggest a concrete scientific</a:t>
            </a:r>
            <a:r>
              <a:rPr lang="en-US" sz="2000" b="1" dirty="0">
                <a:solidFill>
                  <a:schemeClr val="tx1"/>
                </a:solidFill>
              </a:rPr>
              <a:t>, political </a:t>
            </a:r>
            <a:r>
              <a:rPr lang="en-US" sz="2000" b="1" dirty="0" smtClean="0">
                <a:solidFill>
                  <a:schemeClr val="tx1"/>
                </a:solidFill>
              </a:rPr>
              <a:t>and/or </a:t>
            </a:r>
            <a:r>
              <a:rPr lang="en-US" sz="2000" b="1" dirty="0">
                <a:solidFill>
                  <a:schemeClr val="tx1"/>
                </a:solidFill>
              </a:rPr>
              <a:t>legal </a:t>
            </a:r>
            <a:r>
              <a:rPr lang="en-US" sz="2000" b="1" dirty="0" smtClean="0">
                <a:solidFill>
                  <a:schemeClr val="tx1"/>
                </a:solidFill>
              </a:rPr>
              <a:t>strategy to improve </a:t>
            </a:r>
            <a:r>
              <a:rPr lang="en-US" sz="2000" b="1" dirty="0">
                <a:solidFill>
                  <a:schemeClr val="tx1"/>
                </a:solidFill>
              </a:rPr>
              <a:t>Subaltern insurgent </a:t>
            </a:r>
            <a:r>
              <a:rPr lang="en-US" sz="2000" b="1" dirty="0" smtClean="0">
                <a:solidFill>
                  <a:schemeClr val="tx1"/>
                </a:solidFill>
              </a:rPr>
              <a:t>cosmopolitanism [use the forum, max 300 words, </a:t>
            </a:r>
            <a:r>
              <a:rPr lang="en-US" sz="2000" b="1" u="sng" dirty="0" smtClean="0">
                <a:solidFill>
                  <a:schemeClr val="tx1"/>
                </a:solidFill>
              </a:rPr>
              <a:t>not mandatory</a:t>
            </a:r>
            <a:r>
              <a:rPr lang="en-US" sz="2000" b="1" dirty="0" smtClean="0">
                <a:solidFill>
                  <a:schemeClr val="tx1"/>
                </a:solidFill>
              </a:rPr>
              <a:t>].</a:t>
            </a:r>
            <a:endParaRPr lang="it-IT" sz="2000" b="1" dirty="0" smtClean="0">
              <a:solidFill>
                <a:schemeClr val="tx1"/>
              </a:solidFill>
            </a:endParaRPr>
          </a:p>
          <a:p>
            <a:pPr marL="0" indent="0">
              <a:buNone/>
            </a:pPr>
            <a:endParaRPr lang="it-IT" dirty="0"/>
          </a:p>
        </p:txBody>
      </p:sp>
    </p:spTree>
    <p:extLst>
      <p:ext uri="{BB962C8B-B14F-4D97-AF65-F5344CB8AC3E}">
        <p14:creationId xmlns:p14="http://schemas.microsoft.com/office/powerpoint/2010/main" val="672899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30387"/>
            <a:ext cx="8911687" cy="679268"/>
          </a:xfrm>
        </p:spPr>
        <p:txBody>
          <a:bodyPr>
            <a:normAutofit/>
          </a:bodyPr>
          <a:lstStyle/>
          <a:p>
            <a:r>
              <a:rPr lang="en-US" b="1" i="1" dirty="0" smtClean="0">
                <a:solidFill>
                  <a:schemeClr val="tx1"/>
                </a:solidFill>
              </a:rPr>
              <a:t>Global Abyssal Lines</a:t>
            </a:r>
            <a:endParaRPr lang="it-IT" b="1" dirty="0">
              <a:solidFill>
                <a:schemeClr val="tx1"/>
              </a:solidFill>
            </a:endParaRPr>
          </a:p>
        </p:txBody>
      </p:sp>
      <p:sp>
        <p:nvSpPr>
          <p:cNvPr id="3" name="Segnaposto contenuto 2"/>
          <p:cNvSpPr>
            <a:spLocks noGrp="1"/>
          </p:cNvSpPr>
          <p:nvPr>
            <p:ph idx="1"/>
          </p:nvPr>
        </p:nvSpPr>
        <p:spPr>
          <a:xfrm>
            <a:off x="2589212" y="1932317"/>
            <a:ext cx="8915400" cy="4721032"/>
          </a:xfrm>
        </p:spPr>
        <p:txBody>
          <a:bodyPr>
            <a:noAutofit/>
          </a:bodyPr>
          <a:lstStyle/>
          <a:p>
            <a:r>
              <a:rPr lang="en-US" sz="2400" b="1" dirty="0" smtClean="0">
                <a:solidFill>
                  <a:schemeClr val="tx1"/>
                </a:solidFill>
              </a:rPr>
              <a:t>MODERN </a:t>
            </a:r>
            <a:r>
              <a:rPr lang="en-US" sz="2400" b="1" dirty="0">
                <a:solidFill>
                  <a:schemeClr val="tx1"/>
                </a:solidFill>
              </a:rPr>
              <a:t>WESTERN THINKING is an abyssal thinking</a:t>
            </a:r>
            <a:r>
              <a:rPr lang="en-US" sz="2400" b="1" dirty="0" smtClean="0">
                <a:solidFill>
                  <a:schemeClr val="tx1"/>
                </a:solidFill>
              </a:rPr>
              <a:t>. </a:t>
            </a:r>
            <a:r>
              <a:rPr lang="it-IT" sz="2400" b="1" dirty="0" err="1" smtClean="0">
                <a:solidFill>
                  <a:schemeClr val="tx1"/>
                </a:solidFill>
              </a:rPr>
              <a:t>It</a:t>
            </a:r>
            <a:r>
              <a:rPr lang="it-IT" sz="2400" b="1" dirty="0">
                <a:solidFill>
                  <a:schemeClr val="tx1"/>
                </a:solidFill>
              </a:rPr>
              <a:t> </a:t>
            </a:r>
            <a:r>
              <a:rPr lang="en-US" sz="2400" b="1" dirty="0" smtClean="0">
                <a:solidFill>
                  <a:schemeClr val="tx1"/>
                </a:solidFill>
              </a:rPr>
              <a:t>consists </a:t>
            </a:r>
            <a:r>
              <a:rPr lang="en-US" sz="2400" b="1" dirty="0">
                <a:solidFill>
                  <a:schemeClr val="tx1"/>
                </a:solidFill>
              </a:rPr>
              <a:t>of a system of </a:t>
            </a:r>
            <a:r>
              <a:rPr lang="en-US" sz="2400" b="1" u="sng" dirty="0">
                <a:solidFill>
                  <a:schemeClr val="tx1"/>
                </a:solidFill>
              </a:rPr>
              <a:t>visible and invisible distinctions</a:t>
            </a:r>
            <a:r>
              <a:rPr lang="en-US" sz="2400" b="1" dirty="0">
                <a:solidFill>
                  <a:schemeClr val="tx1"/>
                </a:solidFill>
              </a:rPr>
              <a:t>, </a:t>
            </a:r>
            <a:r>
              <a:rPr lang="en-US" sz="2400" b="1" dirty="0" smtClean="0">
                <a:solidFill>
                  <a:schemeClr val="tx1"/>
                </a:solidFill>
              </a:rPr>
              <a:t>the invisible </a:t>
            </a:r>
            <a:r>
              <a:rPr lang="en-US" sz="2400" b="1" dirty="0">
                <a:solidFill>
                  <a:schemeClr val="tx1"/>
                </a:solidFill>
              </a:rPr>
              <a:t>ones being the foundation of the visible </a:t>
            </a:r>
            <a:r>
              <a:rPr lang="en-US" sz="2400" b="1" dirty="0" smtClean="0">
                <a:solidFill>
                  <a:schemeClr val="tx1"/>
                </a:solidFill>
              </a:rPr>
              <a:t>ones.</a:t>
            </a:r>
          </a:p>
          <a:p>
            <a:r>
              <a:rPr lang="en-US" sz="2400" b="1" dirty="0" smtClean="0">
                <a:solidFill>
                  <a:schemeClr val="tx1"/>
                </a:solidFill>
              </a:rPr>
              <a:t>The invisible distinctions </a:t>
            </a:r>
            <a:r>
              <a:rPr lang="en-US" sz="2400" b="1" dirty="0">
                <a:solidFill>
                  <a:schemeClr val="tx1"/>
                </a:solidFill>
              </a:rPr>
              <a:t>are established through radical lines that divide social </a:t>
            </a:r>
            <a:r>
              <a:rPr lang="en-US" sz="2400" b="1" dirty="0" smtClean="0">
                <a:solidFill>
                  <a:schemeClr val="tx1"/>
                </a:solidFill>
              </a:rPr>
              <a:t>reality into </a:t>
            </a:r>
            <a:r>
              <a:rPr lang="en-US" sz="2400" b="1" dirty="0">
                <a:solidFill>
                  <a:schemeClr val="tx1"/>
                </a:solidFill>
              </a:rPr>
              <a:t>two realms, the realm of “ this side of the line” and the realm of “ </a:t>
            </a:r>
            <a:r>
              <a:rPr lang="en-US" sz="2400" b="1" dirty="0" smtClean="0">
                <a:solidFill>
                  <a:schemeClr val="tx1"/>
                </a:solidFill>
              </a:rPr>
              <a:t>the other </a:t>
            </a:r>
            <a:r>
              <a:rPr lang="en-US" sz="2400" b="1" dirty="0">
                <a:solidFill>
                  <a:schemeClr val="tx1"/>
                </a:solidFill>
              </a:rPr>
              <a:t>side of the line.” </a:t>
            </a:r>
            <a:endParaRPr lang="en-US" sz="2400" b="1" dirty="0" smtClean="0">
              <a:solidFill>
                <a:schemeClr val="tx1"/>
              </a:solidFill>
            </a:endParaRPr>
          </a:p>
          <a:p>
            <a:r>
              <a:rPr lang="en-US" sz="2400" b="1" dirty="0" smtClean="0">
                <a:solidFill>
                  <a:schemeClr val="tx1"/>
                </a:solidFill>
              </a:rPr>
              <a:t>The </a:t>
            </a:r>
            <a:r>
              <a:rPr lang="en-US" sz="2400" b="1" dirty="0">
                <a:solidFill>
                  <a:schemeClr val="tx1"/>
                </a:solidFill>
              </a:rPr>
              <a:t>division is such that </a:t>
            </a:r>
            <a:r>
              <a:rPr lang="en-US" sz="2400" b="1" dirty="0" smtClean="0">
                <a:solidFill>
                  <a:schemeClr val="tx1"/>
                </a:solidFill>
              </a:rPr>
              <a:t>“the </a:t>
            </a:r>
            <a:r>
              <a:rPr lang="en-US" sz="2400" b="1" dirty="0">
                <a:solidFill>
                  <a:schemeClr val="tx1"/>
                </a:solidFill>
              </a:rPr>
              <a:t>other side of </a:t>
            </a:r>
            <a:r>
              <a:rPr lang="en-US" sz="2400" b="1" dirty="0" smtClean="0">
                <a:solidFill>
                  <a:schemeClr val="tx1"/>
                </a:solidFill>
              </a:rPr>
              <a:t>the line</a:t>
            </a:r>
            <a:r>
              <a:rPr lang="en-US" sz="2400" b="1" dirty="0">
                <a:solidFill>
                  <a:schemeClr val="tx1"/>
                </a:solidFill>
              </a:rPr>
              <a:t>” vanishes as reality, becomes nonexistent, and is indeed produced </a:t>
            </a:r>
            <a:r>
              <a:rPr lang="en-US" sz="2400" b="1" dirty="0" smtClean="0">
                <a:solidFill>
                  <a:schemeClr val="tx1"/>
                </a:solidFill>
              </a:rPr>
              <a:t>as </a:t>
            </a:r>
            <a:r>
              <a:rPr lang="it-IT" sz="2400" b="1" dirty="0" err="1" smtClean="0">
                <a:solidFill>
                  <a:schemeClr val="tx1"/>
                </a:solidFill>
              </a:rPr>
              <a:t>nonexistent</a:t>
            </a:r>
            <a:r>
              <a:rPr lang="it-IT" sz="2400" b="1" dirty="0" smtClean="0">
                <a:solidFill>
                  <a:schemeClr val="tx1"/>
                </a:solidFill>
              </a:rPr>
              <a:t>.</a:t>
            </a:r>
          </a:p>
        </p:txBody>
      </p:sp>
    </p:spTree>
    <p:extLst>
      <p:ext uri="{BB962C8B-B14F-4D97-AF65-F5344CB8AC3E}">
        <p14:creationId xmlns:p14="http://schemas.microsoft.com/office/powerpoint/2010/main" val="393982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rPr>
              <a:t>Global </a:t>
            </a:r>
            <a:r>
              <a:rPr lang="it-IT" b="1" dirty="0" err="1" smtClean="0">
                <a:solidFill>
                  <a:schemeClr val="tx1"/>
                </a:solidFill>
              </a:rPr>
              <a:t>Abyssal</a:t>
            </a:r>
            <a:r>
              <a:rPr lang="it-IT" b="1" dirty="0" smtClean="0">
                <a:solidFill>
                  <a:schemeClr val="tx1"/>
                </a:solidFill>
              </a:rPr>
              <a:t> Lines</a:t>
            </a:r>
            <a:endParaRPr lang="it-IT" b="1" dirty="0">
              <a:solidFill>
                <a:schemeClr val="tx1"/>
              </a:solidFill>
            </a:endParaRPr>
          </a:p>
        </p:txBody>
      </p:sp>
      <p:sp>
        <p:nvSpPr>
          <p:cNvPr id="3" name="Segnaposto contenuto 2"/>
          <p:cNvSpPr>
            <a:spLocks noGrp="1"/>
          </p:cNvSpPr>
          <p:nvPr>
            <p:ph idx="1"/>
          </p:nvPr>
        </p:nvSpPr>
        <p:spPr>
          <a:xfrm>
            <a:off x="2589212" y="1509623"/>
            <a:ext cx="8915400" cy="4401599"/>
          </a:xfrm>
        </p:spPr>
        <p:txBody>
          <a:bodyPr/>
          <a:lstStyle/>
          <a:p>
            <a:r>
              <a:rPr lang="en-US" sz="2400" b="1" dirty="0">
                <a:solidFill>
                  <a:schemeClr val="tx1"/>
                </a:solidFill>
              </a:rPr>
              <a:t>Nonexistent means not existing in any relevant or comprehensible way of being. Whatever is </a:t>
            </a:r>
            <a:r>
              <a:rPr lang="en-US" sz="2400" b="1" u="sng" dirty="0">
                <a:solidFill>
                  <a:schemeClr val="tx1"/>
                </a:solidFill>
              </a:rPr>
              <a:t>produced as nonexistent</a:t>
            </a:r>
            <a:r>
              <a:rPr lang="en-US" sz="2400" b="1" dirty="0">
                <a:solidFill>
                  <a:schemeClr val="tx1"/>
                </a:solidFill>
              </a:rPr>
              <a:t> is radically excluded because it lies beyond the realm of what the accepted conception of inclusion considers to be its </a:t>
            </a:r>
            <a:r>
              <a:rPr lang="en-US" sz="2400" b="1" dirty="0" smtClean="0">
                <a:solidFill>
                  <a:schemeClr val="tx1"/>
                </a:solidFill>
              </a:rPr>
              <a:t>other.</a:t>
            </a:r>
          </a:p>
          <a:p>
            <a:r>
              <a:rPr lang="en-US" sz="2400" b="1" dirty="0" smtClean="0">
                <a:solidFill>
                  <a:schemeClr val="tx1"/>
                </a:solidFill>
              </a:rPr>
              <a:t>What </a:t>
            </a:r>
            <a:r>
              <a:rPr lang="en-US" sz="2400" b="1" dirty="0">
                <a:solidFill>
                  <a:schemeClr val="tx1"/>
                </a:solidFill>
              </a:rPr>
              <a:t>most fundamentally characterizes abyssal thinking is thus </a:t>
            </a:r>
            <a:r>
              <a:rPr lang="en-US" sz="2400" b="1" u="sng" dirty="0">
                <a:solidFill>
                  <a:schemeClr val="tx1"/>
                </a:solidFill>
              </a:rPr>
              <a:t>the impossibility of the compresence of the two sides of the line</a:t>
            </a:r>
            <a:r>
              <a:rPr lang="en-US" sz="2400" b="1" dirty="0">
                <a:solidFill>
                  <a:schemeClr val="tx1"/>
                </a:solidFill>
              </a:rPr>
              <a:t>. To the extent that it prevails, this side of the line only prevails by exhausting the field of relevant reality. Beyond it, there is only nonexistence, invisibility, </a:t>
            </a:r>
            <a:r>
              <a:rPr lang="en-US" sz="2400" b="1" dirty="0" err="1">
                <a:solidFill>
                  <a:schemeClr val="tx1"/>
                </a:solidFill>
              </a:rPr>
              <a:t>nondialectical</a:t>
            </a:r>
            <a:r>
              <a:rPr lang="en-US" sz="2400" b="1" dirty="0">
                <a:solidFill>
                  <a:schemeClr val="tx1"/>
                </a:solidFill>
              </a:rPr>
              <a:t> </a:t>
            </a:r>
            <a:r>
              <a:rPr lang="it-IT" sz="2400" b="1" dirty="0" err="1">
                <a:solidFill>
                  <a:schemeClr val="tx1"/>
                </a:solidFill>
              </a:rPr>
              <a:t>absence</a:t>
            </a:r>
            <a:r>
              <a:rPr lang="it-IT" sz="2400" b="1" dirty="0">
                <a:solidFill>
                  <a:schemeClr val="tx1"/>
                </a:solidFill>
              </a:rPr>
              <a:t>.</a:t>
            </a:r>
          </a:p>
          <a:p>
            <a:endParaRPr lang="it-IT" dirty="0"/>
          </a:p>
        </p:txBody>
      </p:sp>
    </p:spTree>
    <p:extLst>
      <p:ext uri="{BB962C8B-B14F-4D97-AF65-F5344CB8AC3E}">
        <p14:creationId xmlns:p14="http://schemas.microsoft.com/office/powerpoint/2010/main" val="1195833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595223"/>
            <a:ext cx="8915400" cy="6040707"/>
          </a:xfrm>
        </p:spPr>
        <p:txBody>
          <a:bodyPr>
            <a:normAutofit/>
          </a:bodyPr>
          <a:lstStyle/>
          <a:p>
            <a:r>
              <a:rPr lang="en-US" sz="2400" b="1" u="sng" dirty="0">
                <a:solidFill>
                  <a:schemeClr val="tx1"/>
                </a:solidFill>
              </a:rPr>
              <a:t>Modern knowledge </a:t>
            </a:r>
            <a:r>
              <a:rPr lang="en-US" sz="2400" b="1" dirty="0">
                <a:solidFill>
                  <a:schemeClr val="tx1"/>
                </a:solidFill>
              </a:rPr>
              <a:t>and </a:t>
            </a:r>
            <a:r>
              <a:rPr lang="en-US" sz="2400" b="1" u="sng" dirty="0">
                <a:solidFill>
                  <a:schemeClr val="tx1"/>
                </a:solidFill>
              </a:rPr>
              <a:t>modern law </a:t>
            </a:r>
            <a:r>
              <a:rPr lang="en-US" sz="2400" b="1" dirty="0">
                <a:solidFill>
                  <a:schemeClr val="tx1"/>
                </a:solidFill>
              </a:rPr>
              <a:t>represent the most </a:t>
            </a:r>
            <a:r>
              <a:rPr lang="en-US" sz="2400" b="1" dirty="0" smtClean="0">
                <a:solidFill>
                  <a:schemeClr val="tx1"/>
                </a:solidFill>
              </a:rPr>
              <a:t>accomplished manifestations </a:t>
            </a:r>
            <a:r>
              <a:rPr lang="en-US" sz="2400" b="1" dirty="0">
                <a:solidFill>
                  <a:schemeClr val="tx1"/>
                </a:solidFill>
              </a:rPr>
              <a:t>of abyssal thinking. They account for the two major </a:t>
            </a:r>
            <a:r>
              <a:rPr lang="en-US" sz="2400" b="1" dirty="0" smtClean="0">
                <a:solidFill>
                  <a:schemeClr val="tx1"/>
                </a:solidFill>
              </a:rPr>
              <a:t>global lines </a:t>
            </a:r>
            <a:r>
              <a:rPr lang="en-US" sz="2400" b="1" dirty="0">
                <a:solidFill>
                  <a:schemeClr val="tx1"/>
                </a:solidFill>
              </a:rPr>
              <a:t>of modern times, which, though being different and </a:t>
            </a:r>
            <a:r>
              <a:rPr lang="en-US" sz="2400" b="1" dirty="0" smtClean="0">
                <a:solidFill>
                  <a:schemeClr val="tx1"/>
                </a:solidFill>
              </a:rPr>
              <a:t>operating </a:t>
            </a:r>
            <a:r>
              <a:rPr lang="it-IT" sz="2400" b="1" dirty="0" err="1" smtClean="0">
                <a:solidFill>
                  <a:schemeClr val="tx1"/>
                </a:solidFill>
              </a:rPr>
              <a:t>differently</a:t>
            </a:r>
            <a:r>
              <a:rPr lang="it-IT" sz="2400" b="1" dirty="0">
                <a:solidFill>
                  <a:schemeClr val="tx1"/>
                </a:solidFill>
              </a:rPr>
              <a:t>, are </a:t>
            </a:r>
            <a:r>
              <a:rPr lang="it-IT" sz="2400" b="1" dirty="0" err="1">
                <a:solidFill>
                  <a:schemeClr val="tx1"/>
                </a:solidFill>
              </a:rPr>
              <a:t>mutually</a:t>
            </a:r>
            <a:r>
              <a:rPr lang="it-IT" sz="2400" b="1" dirty="0">
                <a:solidFill>
                  <a:schemeClr val="tx1"/>
                </a:solidFill>
              </a:rPr>
              <a:t> </a:t>
            </a:r>
            <a:r>
              <a:rPr lang="it-IT" sz="2400" b="1" dirty="0" err="1">
                <a:solidFill>
                  <a:schemeClr val="tx1"/>
                </a:solidFill>
              </a:rPr>
              <a:t>interdependent</a:t>
            </a:r>
            <a:r>
              <a:rPr lang="it-IT" sz="2400" b="1" dirty="0" smtClean="0">
                <a:solidFill>
                  <a:schemeClr val="tx1"/>
                </a:solidFill>
              </a:rPr>
              <a:t>.</a:t>
            </a:r>
          </a:p>
          <a:p>
            <a:r>
              <a:rPr lang="en-US" sz="2400" b="1" dirty="0">
                <a:solidFill>
                  <a:schemeClr val="tx1"/>
                </a:solidFill>
              </a:rPr>
              <a:t>In the field of </a:t>
            </a:r>
            <a:r>
              <a:rPr lang="en-US" sz="2400" b="1" dirty="0" smtClean="0">
                <a:solidFill>
                  <a:schemeClr val="tx1"/>
                </a:solidFill>
              </a:rPr>
              <a:t>knowledge, abyssal </a:t>
            </a:r>
            <a:r>
              <a:rPr lang="en-US" sz="2400" b="1" dirty="0">
                <a:solidFill>
                  <a:schemeClr val="tx1"/>
                </a:solidFill>
              </a:rPr>
              <a:t>thinking consists in granting to modern science the monopoly </a:t>
            </a:r>
            <a:r>
              <a:rPr lang="en-US" sz="2400" b="1" dirty="0" smtClean="0">
                <a:solidFill>
                  <a:schemeClr val="tx1"/>
                </a:solidFill>
              </a:rPr>
              <a:t>of the </a:t>
            </a:r>
            <a:r>
              <a:rPr lang="en-US" sz="2400" b="1" u="sng" dirty="0">
                <a:solidFill>
                  <a:schemeClr val="tx1"/>
                </a:solidFill>
              </a:rPr>
              <a:t>universal distinction between true and </a:t>
            </a:r>
            <a:r>
              <a:rPr lang="en-US" sz="2400" b="1" u="sng" dirty="0" smtClean="0">
                <a:solidFill>
                  <a:schemeClr val="tx1"/>
                </a:solidFill>
              </a:rPr>
              <a:t>false</a:t>
            </a:r>
            <a:r>
              <a:rPr lang="en-US" sz="2400" b="1" dirty="0" smtClean="0">
                <a:solidFill>
                  <a:schemeClr val="tx1"/>
                </a:solidFill>
              </a:rPr>
              <a:t>. </a:t>
            </a:r>
            <a:r>
              <a:rPr lang="it-IT" sz="2400" b="1" dirty="0" smtClean="0">
                <a:solidFill>
                  <a:schemeClr val="tx1"/>
                </a:solidFill>
              </a:rPr>
              <a:t>The </a:t>
            </a:r>
            <a:r>
              <a:rPr lang="en-US" sz="2400" b="1" dirty="0" smtClean="0">
                <a:solidFill>
                  <a:schemeClr val="tx1"/>
                </a:solidFill>
              </a:rPr>
              <a:t>exclusionary </a:t>
            </a:r>
            <a:r>
              <a:rPr lang="en-US" sz="2400" b="1" dirty="0">
                <a:solidFill>
                  <a:schemeClr val="tx1"/>
                </a:solidFill>
              </a:rPr>
              <a:t>character of this monopoly is at the core of the </a:t>
            </a:r>
            <a:r>
              <a:rPr lang="en-US" sz="2400" b="1" dirty="0" smtClean="0">
                <a:solidFill>
                  <a:schemeClr val="tx1"/>
                </a:solidFill>
              </a:rPr>
              <a:t>modern epistemological </a:t>
            </a:r>
            <a:r>
              <a:rPr lang="en-US" sz="2400" b="1" dirty="0">
                <a:solidFill>
                  <a:schemeClr val="tx1"/>
                </a:solidFill>
              </a:rPr>
              <a:t>disputes between scientific and nonscientific forms </a:t>
            </a:r>
            <a:r>
              <a:rPr lang="en-US" sz="2400" b="1" dirty="0" smtClean="0">
                <a:solidFill>
                  <a:schemeClr val="tx1"/>
                </a:solidFill>
              </a:rPr>
              <a:t>of </a:t>
            </a:r>
            <a:r>
              <a:rPr lang="it-IT" sz="2400" b="1" dirty="0" err="1" smtClean="0">
                <a:solidFill>
                  <a:schemeClr val="tx1"/>
                </a:solidFill>
              </a:rPr>
              <a:t>truth</a:t>
            </a:r>
            <a:r>
              <a:rPr lang="it-IT" sz="2400" b="1" dirty="0" smtClean="0">
                <a:solidFill>
                  <a:schemeClr val="tx1"/>
                </a:solidFill>
              </a:rPr>
              <a:t>.</a:t>
            </a:r>
          </a:p>
          <a:p>
            <a:pPr marL="0" indent="0">
              <a:buNone/>
            </a:pPr>
            <a:endParaRPr lang="it-IT" sz="1900" b="1" dirty="0">
              <a:solidFill>
                <a:schemeClr val="tx1"/>
              </a:solidFill>
            </a:endParaRPr>
          </a:p>
        </p:txBody>
      </p:sp>
    </p:spTree>
    <p:extLst>
      <p:ext uri="{BB962C8B-B14F-4D97-AF65-F5344CB8AC3E}">
        <p14:creationId xmlns:p14="http://schemas.microsoft.com/office/powerpoint/2010/main" val="3550196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83743" y="1302588"/>
            <a:ext cx="10020869" cy="4349841"/>
          </a:xfrm>
        </p:spPr>
        <p:txBody>
          <a:bodyPr>
            <a:noAutofit/>
          </a:bodyPr>
          <a:lstStyle/>
          <a:p>
            <a:r>
              <a:rPr lang="en-US" sz="2400" b="1" dirty="0">
                <a:solidFill>
                  <a:schemeClr val="tx1"/>
                </a:solidFill>
              </a:rPr>
              <a:t>In the field of modern law, this side of the line is determined by what counts as legal or illegal according to the official state or international law. </a:t>
            </a:r>
            <a:r>
              <a:rPr lang="en-US" sz="2400" b="1" u="sng" dirty="0">
                <a:solidFill>
                  <a:schemeClr val="tx1"/>
                </a:solidFill>
              </a:rPr>
              <a:t>The legal and the illegal are the only two relevant forms of existing before the law; for that reason, the distinction between the two is a universal </a:t>
            </a:r>
            <a:r>
              <a:rPr lang="en-US" sz="2400" b="1" u="sng" dirty="0" smtClean="0">
                <a:solidFill>
                  <a:schemeClr val="tx1"/>
                </a:solidFill>
              </a:rPr>
              <a:t>distinction</a:t>
            </a:r>
            <a:r>
              <a:rPr lang="en-US" sz="2400" b="1" dirty="0" smtClean="0">
                <a:solidFill>
                  <a:schemeClr val="tx1"/>
                </a:solidFill>
              </a:rPr>
              <a:t>.</a:t>
            </a:r>
          </a:p>
          <a:p>
            <a:r>
              <a:rPr lang="en-US" sz="2400" b="1" dirty="0" smtClean="0">
                <a:solidFill>
                  <a:schemeClr val="tx1"/>
                </a:solidFill>
              </a:rPr>
              <a:t>This </a:t>
            </a:r>
            <a:r>
              <a:rPr lang="en-US" sz="2400" b="1" dirty="0">
                <a:solidFill>
                  <a:schemeClr val="tx1"/>
                </a:solidFill>
              </a:rPr>
              <a:t>central dichotomy leaves out a whole social territory where the dichotomy would be unthinkable as an organizing principle, that is, the territory of the lawless, the a-legal, the </a:t>
            </a:r>
            <a:r>
              <a:rPr lang="en-US" sz="2400" b="1" dirty="0" err="1">
                <a:solidFill>
                  <a:schemeClr val="tx1"/>
                </a:solidFill>
              </a:rPr>
              <a:t>nonlegal</a:t>
            </a:r>
            <a:r>
              <a:rPr lang="en-US" sz="2400" b="1" dirty="0">
                <a:solidFill>
                  <a:schemeClr val="tx1"/>
                </a:solidFill>
              </a:rPr>
              <a:t>, and even the legal or illegal according to </a:t>
            </a:r>
            <a:r>
              <a:rPr lang="en-US" sz="2400" b="1" dirty="0" err="1">
                <a:solidFill>
                  <a:schemeClr val="tx1"/>
                </a:solidFill>
              </a:rPr>
              <a:t>nonofficially</a:t>
            </a:r>
            <a:r>
              <a:rPr lang="en-US" sz="2400" b="1" dirty="0">
                <a:solidFill>
                  <a:schemeClr val="tx1"/>
                </a:solidFill>
              </a:rPr>
              <a:t> recognized law.</a:t>
            </a:r>
          </a:p>
          <a:p>
            <a:r>
              <a:rPr lang="en-US" sz="2400" b="1" dirty="0">
                <a:solidFill>
                  <a:schemeClr val="tx1"/>
                </a:solidFill>
              </a:rPr>
              <a:t>Thus, the invisible abyssal line that separates the realm of law from the realm of </a:t>
            </a:r>
            <a:r>
              <a:rPr lang="en-US" sz="2400" b="1" dirty="0" err="1">
                <a:solidFill>
                  <a:schemeClr val="tx1"/>
                </a:solidFill>
              </a:rPr>
              <a:t>nonlaw</a:t>
            </a:r>
            <a:r>
              <a:rPr lang="en-US" sz="2400" b="1" dirty="0">
                <a:solidFill>
                  <a:schemeClr val="tx1"/>
                </a:solidFill>
              </a:rPr>
              <a:t> grounds the visible dichotomy between the legal and the illegal that organizes, on this side of the line, the realm of law.</a:t>
            </a:r>
            <a:endParaRPr lang="it-IT" sz="2400" b="1" dirty="0">
              <a:solidFill>
                <a:schemeClr val="tx1"/>
              </a:solidFill>
            </a:endParaRPr>
          </a:p>
        </p:txBody>
      </p:sp>
    </p:spTree>
    <p:extLst>
      <p:ext uri="{BB962C8B-B14F-4D97-AF65-F5344CB8AC3E}">
        <p14:creationId xmlns:p14="http://schemas.microsoft.com/office/powerpoint/2010/main" val="1909768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1268082"/>
            <a:ext cx="8915400" cy="5132717"/>
          </a:xfrm>
        </p:spPr>
        <p:txBody>
          <a:bodyPr>
            <a:normAutofit/>
          </a:bodyPr>
          <a:lstStyle/>
          <a:p>
            <a:r>
              <a:rPr lang="en-US" sz="2400" b="1" dirty="0">
                <a:solidFill>
                  <a:schemeClr val="tx1"/>
                </a:solidFill>
              </a:rPr>
              <a:t>On the basis of these legal and epistemological abyssal </a:t>
            </a:r>
            <a:r>
              <a:rPr lang="en-US" sz="2400" b="1" dirty="0" smtClean="0">
                <a:solidFill>
                  <a:schemeClr val="tx1"/>
                </a:solidFill>
              </a:rPr>
              <a:t>conceptions, </a:t>
            </a:r>
            <a:r>
              <a:rPr lang="en-US" sz="2400" b="1" u="sng" dirty="0" smtClean="0">
                <a:solidFill>
                  <a:schemeClr val="tx1"/>
                </a:solidFill>
              </a:rPr>
              <a:t>the </a:t>
            </a:r>
            <a:r>
              <a:rPr lang="en-US" sz="2400" b="1" u="sng" dirty="0">
                <a:solidFill>
                  <a:schemeClr val="tx1"/>
                </a:solidFill>
              </a:rPr>
              <a:t>universality of the tension between regulation and </a:t>
            </a:r>
            <a:r>
              <a:rPr lang="en-US" sz="2400" b="1" u="sng" dirty="0" smtClean="0">
                <a:solidFill>
                  <a:schemeClr val="tx1"/>
                </a:solidFill>
              </a:rPr>
              <a:t>emancipation</a:t>
            </a:r>
            <a:r>
              <a:rPr lang="en-US" sz="2400" b="1" dirty="0" smtClean="0">
                <a:solidFill>
                  <a:schemeClr val="tx1"/>
                </a:solidFill>
              </a:rPr>
              <a:t>, applying </a:t>
            </a:r>
            <a:r>
              <a:rPr lang="en-US" sz="2400" b="1" dirty="0">
                <a:solidFill>
                  <a:schemeClr val="tx1"/>
                </a:solidFill>
              </a:rPr>
              <a:t>on </a:t>
            </a:r>
            <a:r>
              <a:rPr lang="en-US" sz="2400" b="1" dirty="0" smtClean="0">
                <a:solidFill>
                  <a:schemeClr val="tx1"/>
                </a:solidFill>
              </a:rPr>
              <a:t>western hegemonic </a:t>
            </a:r>
            <a:r>
              <a:rPr lang="en-US" sz="2400" b="1" dirty="0">
                <a:solidFill>
                  <a:schemeClr val="tx1"/>
                </a:solidFill>
              </a:rPr>
              <a:t>side of the line, is not contradicted by </a:t>
            </a:r>
            <a:r>
              <a:rPr lang="en-US" sz="2400" b="1" u="sng" dirty="0">
                <a:solidFill>
                  <a:schemeClr val="tx1"/>
                </a:solidFill>
              </a:rPr>
              <a:t>the </a:t>
            </a:r>
            <a:r>
              <a:rPr lang="en-US" sz="2400" b="1" u="sng" dirty="0" smtClean="0">
                <a:solidFill>
                  <a:schemeClr val="tx1"/>
                </a:solidFill>
              </a:rPr>
              <a:t>tension between </a:t>
            </a:r>
            <a:r>
              <a:rPr lang="en-US" sz="2400" b="1" u="sng" dirty="0">
                <a:solidFill>
                  <a:schemeClr val="tx1"/>
                </a:solidFill>
              </a:rPr>
              <a:t>appropriation and violence</a:t>
            </a:r>
            <a:r>
              <a:rPr lang="en-US" sz="2400" b="1" dirty="0">
                <a:solidFill>
                  <a:schemeClr val="tx1"/>
                </a:solidFill>
              </a:rPr>
              <a:t> applying on the </a:t>
            </a:r>
            <a:r>
              <a:rPr lang="en-US" sz="2400" b="1" dirty="0" smtClean="0">
                <a:solidFill>
                  <a:schemeClr val="tx1"/>
                </a:solidFill>
              </a:rPr>
              <a:t>other </a:t>
            </a:r>
            <a:r>
              <a:rPr lang="en-US" sz="2400" b="1" dirty="0">
                <a:solidFill>
                  <a:schemeClr val="tx1"/>
                </a:solidFill>
              </a:rPr>
              <a:t>side of the </a:t>
            </a:r>
            <a:r>
              <a:rPr lang="en-US" sz="2400" b="1" dirty="0" smtClean="0">
                <a:solidFill>
                  <a:schemeClr val="tx1"/>
                </a:solidFill>
              </a:rPr>
              <a:t>line (the colonized global south).</a:t>
            </a:r>
          </a:p>
          <a:p>
            <a:r>
              <a:rPr lang="en-US" sz="2400" b="1" dirty="0">
                <a:solidFill>
                  <a:schemeClr val="tx1"/>
                </a:solidFill>
              </a:rPr>
              <a:t>Appropriation and violence take different forms in the abyssal legal </a:t>
            </a:r>
            <a:r>
              <a:rPr lang="en-US" sz="2400" b="1" dirty="0" smtClean="0">
                <a:solidFill>
                  <a:schemeClr val="tx1"/>
                </a:solidFill>
              </a:rPr>
              <a:t>line and </a:t>
            </a:r>
            <a:r>
              <a:rPr lang="en-US" sz="2400" b="1" dirty="0">
                <a:solidFill>
                  <a:schemeClr val="tx1"/>
                </a:solidFill>
              </a:rPr>
              <a:t>in the abyssal epistemological line. But, in general, </a:t>
            </a:r>
            <a:r>
              <a:rPr lang="en-US" sz="2400" b="1" dirty="0" smtClean="0">
                <a:solidFill>
                  <a:schemeClr val="tx1"/>
                </a:solidFill>
              </a:rPr>
              <a:t>appropriation involves </a:t>
            </a:r>
            <a:r>
              <a:rPr lang="en-US" sz="2400" b="1" dirty="0">
                <a:solidFill>
                  <a:schemeClr val="tx1"/>
                </a:solidFill>
              </a:rPr>
              <a:t>incorporation, co-optation, and assimilation, whereas </a:t>
            </a:r>
            <a:r>
              <a:rPr lang="en-US" sz="2400" b="1" dirty="0" smtClean="0">
                <a:solidFill>
                  <a:schemeClr val="tx1"/>
                </a:solidFill>
              </a:rPr>
              <a:t>violence involves </a:t>
            </a:r>
            <a:r>
              <a:rPr lang="en-US" sz="2400" b="1" dirty="0">
                <a:solidFill>
                  <a:schemeClr val="tx1"/>
                </a:solidFill>
              </a:rPr>
              <a:t>physical, material, cultural, and human destruction</a:t>
            </a:r>
            <a:r>
              <a:rPr lang="en-US" sz="2400" b="1" dirty="0" smtClean="0">
                <a:solidFill>
                  <a:schemeClr val="tx1"/>
                </a:solidFill>
              </a:rPr>
              <a:t>.</a:t>
            </a:r>
          </a:p>
        </p:txBody>
      </p:sp>
    </p:spTree>
    <p:extLst>
      <p:ext uri="{BB962C8B-B14F-4D97-AF65-F5344CB8AC3E}">
        <p14:creationId xmlns:p14="http://schemas.microsoft.com/office/powerpoint/2010/main" val="3165455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948906"/>
            <a:ext cx="8915400" cy="4962316"/>
          </a:xfrm>
        </p:spPr>
        <p:txBody>
          <a:bodyPr>
            <a:noAutofit/>
          </a:bodyPr>
          <a:lstStyle/>
          <a:p>
            <a:r>
              <a:rPr lang="en-US" sz="2400" b="1" dirty="0">
                <a:solidFill>
                  <a:schemeClr val="tx1"/>
                </a:solidFill>
              </a:rPr>
              <a:t>As regards law, the tension between appropriation and violence is particularly complex because of its direct relation to the extraction of value: the slave trade and forced labor, the instrumental use of customary law and authority in indirect rule, the pillaging of natural resources, the massive displacement of populations, wars and unequal treaties, different forms of apartheid and forced assimilation, and so on.</a:t>
            </a:r>
            <a:endParaRPr lang="it-IT" sz="2400" b="1" dirty="0">
              <a:solidFill>
                <a:schemeClr val="tx1"/>
              </a:solidFill>
            </a:endParaRPr>
          </a:p>
          <a:p>
            <a:r>
              <a:rPr lang="en-US" sz="2400" b="1" dirty="0">
                <a:solidFill>
                  <a:schemeClr val="tx1"/>
                </a:solidFill>
              </a:rPr>
              <a:t>While the logic of regulation/emancipation is unthinkable without the </a:t>
            </a:r>
            <a:r>
              <a:rPr lang="en-US" sz="2400" b="1" dirty="0" err="1">
                <a:solidFill>
                  <a:schemeClr val="tx1"/>
                </a:solidFill>
              </a:rPr>
              <a:t>matricial</a:t>
            </a:r>
            <a:r>
              <a:rPr lang="en-US" sz="2400" b="1" dirty="0">
                <a:solidFill>
                  <a:schemeClr val="tx1"/>
                </a:solidFill>
              </a:rPr>
              <a:t> distinction between the law of persons and the law of things, the logic of appropriation/violence only recognizes the law of things, of both </a:t>
            </a:r>
            <a:r>
              <a:rPr lang="it-IT" sz="2400" b="1" dirty="0">
                <a:solidFill>
                  <a:schemeClr val="tx1"/>
                </a:solidFill>
              </a:rPr>
              <a:t>human and </a:t>
            </a:r>
            <a:r>
              <a:rPr lang="it-IT" sz="2400" b="1" dirty="0" err="1">
                <a:solidFill>
                  <a:schemeClr val="tx1"/>
                </a:solidFill>
              </a:rPr>
              <a:t>nonhuman</a:t>
            </a:r>
            <a:r>
              <a:rPr lang="it-IT" sz="2400" b="1" dirty="0">
                <a:solidFill>
                  <a:schemeClr val="tx1"/>
                </a:solidFill>
              </a:rPr>
              <a:t> </a:t>
            </a:r>
            <a:r>
              <a:rPr lang="it-IT" sz="2400" b="1" dirty="0" err="1">
                <a:solidFill>
                  <a:schemeClr val="tx1"/>
                </a:solidFill>
              </a:rPr>
              <a:t>things</a:t>
            </a:r>
            <a:r>
              <a:rPr lang="it-IT" sz="2400" b="1" dirty="0">
                <a:solidFill>
                  <a:schemeClr val="tx1"/>
                </a:solidFill>
              </a:rPr>
              <a:t>.</a:t>
            </a:r>
          </a:p>
          <a:p>
            <a:endParaRPr lang="it-IT" sz="2400" dirty="0"/>
          </a:p>
        </p:txBody>
      </p:sp>
    </p:spTree>
    <p:extLst>
      <p:ext uri="{BB962C8B-B14F-4D97-AF65-F5344CB8AC3E}">
        <p14:creationId xmlns:p14="http://schemas.microsoft.com/office/powerpoint/2010/main" val="796852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solidFill>
                  <a:schemeClr val="tx1"/>
                </a:solidFill>
              </a:rPr>
              <a:t>Toward</a:t>
            </a:r>
            <a:r>
              <a:rPr lang="it-IT" b="1" dirty="0" smtClean="0">
                <a:solidFill>
                  <a:schemeClr val="tx1"/>
                </a:solidFill>
              </a:rPr>
              <a:t> </a:t>
            </a:r>
            <a:r>
              <a:rPr lang="it-IT" b="1" dirty="0" err="1" smtClean="0">
                <a:solidFill>
                  <a:schemeClr val="tx1"/>
                </a:solidFill>
              </a:rPr>
              <a:t>postabyssal</a:t>
            </a:r>
            <a:r>
              <a:rPr lang="it-IT" b="1" dirty="0" smtClean="0">
                <a:solidFill>
                  <a:schemeClr val="tx1"/>
                </a:solidFill>
              </a:rPr>
              <a:t> </a:t>
            </a:r>
            <a:r>
              <a:rPr lang="it-IT" b="1" dirty="0" err="1" smtClean="0">
                <a:solidFill>
                  <a:schemeClr val="tx1"/>
                </a:solidFill>
              </a:rPr>
              <a:t>thinking</a:t>
            </a:r>
            <a:r>
              <a:rPr lang="it-IT" b="1" dirty="0" smtClean="0">
                <a:solidFill>
                  <a:schemeClr val="tx1"/>
                </a:solidFill>
              </a:rPr>
              <a:t>: </a:t>
            </a:r>
            <a:r>
              <a:rPr lang="en-US" b="1" dirty="0">
                <a:solidFill>
                  <a:schemeClr val="tx1"/>
                </a:solidFill>
              </a:rPr>
              <a:t>a </a:t>
            </a:r>
            <a:r>
              <a:rPr lang="en-US" b="1" i="1" dirty="0">
                <a:solidFill>
                  <a:schemeClr val="tx1"/>
                </a:solidFill>
              </a:rPr>
              <a:t>subaltern insurgent cosmopolitanism </a:t>
            </a:r>
            <a:endParaRPr lang="it-IT" b="1" dirty="0">
              <a:solidFill>
                <a:schemeClr val="tx1"/>
              </a:solidFill>
            </a:endParaRPr>
          </a:p>
        </p:txBody>
      </p:sp>
      <p:sp>
        <p:nvSpPr>
          <p:cNvPr id="3" name="Segnaposto contenuto 2"/>
          <p:cNvSpPr>
            <a:spLocks noGrp="1"/>
          </p:cNvSpPr>
          <p:nvPr>
            <p:ph idx="1"/>
          </p:nvPr>
        </p:nvSpPr>
        <p:spPr>
          <a:xfrm>
            <a:off x="2589212" y="1905001"/>
            <a:ext cx="8915400" cy="4722222"/>
          </a:xfrm>
        </p:spPr>
        <p:txBody>
          <a:bodyPr>
            <a:noAutofit/>
          </a:bodyPr>
          <a:lstStyle/>
          <a:p>
            <a:r>
              <a:rPr lang="en-US" sz="2000" b="1" dirty="0">
                <a:solidFill>
                  <a:schemeClr val="tx1"/>
                </a:solidFill>
              </a:rPr>
              <a:t>Global social injustice is therefore intimately linked </a:t>
            </a:r>
            <a:r>
              <a:rPr lang="en-US" sz="2000" b="1" dirty="0" smtClean="0">
                <a:solidFill>
                  <a:schemeClr val="tx1"/>
                </a:solidFill>
              </a:rPr>
              <a:t>to global </a:t>
            </a:r>
            <a:r>
              <a:rPr lang="en-US" sz="2000" b="1" dirty="0">
                <a:solidFill>
                  <a:schemeClr val="tx1"/>
                </a:solidFill>
              </a:rPr>
              <a:t>cognitive injustice. The struggle for global social justice </a:t>
            </a:r>
            <a:r>
              <a:rPr lang="en-US" sz="2000" b="1" dirty="0" smtClean="0">
                <a:solidFill>
                  <a:schemeClr val="tx1"/>
                </a:solidFill>
              </a:rPr>
              <a:t>must therefore </a:t>
            </a:r>
            <a:r>
              <a:rPr lang="en-US" sz="2000" b="1" dirty="0">
                <a:solidFill>
                  <a:schemeClr val="tx1"/>
                </a:solidFill>
              </a:rPr>
              <a:t>be a struggle for global cognitive justice as well. In order </a:t>
            </a:r>
            <a:r>
              <a:rPr lang="en-US" sz="2000" b="1" dirty="0" smtClean="0">
                <a:solidFill>
                  <a:schemeClr val="tx1"/>
                </a:solidFill>
              </a:rPr>
              <a:t>to succeed</a:t>
            </a:r>
            <a:r>
              <a:rPr lang="en-US" sz="2000" b="1" dirty="0">
                <a:solidFill>
                  <a:schemeClr val="tx1"/>
                </a:solidFill>
              </a:rPr>
              <a:t>, this struggle requires </a:t>
            </a:r>
            <a:r>
              <a:rPr lang="en-US" sz="2000" b="1" dirty="0" smtClean="0">
                <a:solidFill>
                  <a:schemeClr val="tx1"/>
                </a:solidFill>
              </a:rPr>
              <a:t>a </a:t>
            </a:r>
            <a:r>
              <a:rPr lang="en-US" sz="2000" b="1" dirty="0" err="1" smtClean="0">
                <a:solidFill>
                  <a:schemeClr val="tx1"/>
                </a:solidFill>
              </a:rPr>
              <a:t>postabyssal</a:t>
            </a:r>
            <a:r>
              <a:rPr lang="en-US" sz="2000" b="1" dirty="0">
                <a:solidFill>
                  <a:schemeClr val="tx1"/>
                </a:solidFill>
              </a:rPr>
              <a:t> </a:t>
            </a:r>
            <a:r>
              <a:rPr lang="it-IT" sz="2000" b="1" dirty="0" err="1" smtClean="0">
                <a:solidFill>
                  <a:schemeClr val="tx1"/>
                </a:solidFill>
              </a:rPr>
              <a:t>thinking</a:t>
            </a:r>
            <a:r>
              <a:rPr lang="it-IT" sz="2000" b="1" dirty="0" smtClean="0">
                <a:solidFill>
                  <a:schemeClr val="tx1"/>
                </a:solidFill>
              </a:rPr>
              <a:t>.</a:t>
            </a:r>
            <a:endParaRPr lang="it-IT" sz="2000" b="1" dirty="0">
              <a:solidFill>
                <a:schemeClr val="tx1"/>
              </a:solidFill>
            </a:endParaRPr>
          </a:p>
          <a:p>
            <a:r>
              <a:rPr lang="en-US" sz="2000" b="1" dirty="0">
                <a:solidFill>
                  <a:schemeClr val="tx1"/>
                </a:solidFill>
              </a:rPr>
              <a:t>P</a:t>
            </a:r>
            <a:r>
              <a:rPr lang="en-US" sz="2000" b="1" dirty="0" smtClean="0">
                <a:solidFill>
                  <a:schemeClr val="tx1"/>
                </a:solidFill>
              </a:rPr>
              <a:t>olitical </a:t>
            </a:r>
            <a:r>
              <a:rPr lang="en-US" sz="2000" b="1" dirty="0">
                <a:solidFill>
                  <a:schemeClr val="tx1"/>
                </a:solidFill>
              </a:rPr>
              <a:t>resistance </a:t>
            </a:r>
            <a:r>
              <a:rPr lang="en-US" sz="2000" b="1" dirty="0" smtClean="0">
                <a:solidFill>
                  <a:schemeClr val="tx1"/>
                </a:solidFill>
              </a:rPr>
              <a:t>needs </a:t>
            </a:r>
            <a:r>
              <a:rPr lang="en-US" sz="2000" b="1" dirty="0">
                <a:solidFill>
                  <a:schemeClr val="tx1"/>
                </a:solidFill>
              </a:rPr>
              <a:t>to </a:t>
            </a:r>
            <a:r>
              <a:rPr lang="en-US" sz="2000" b="1" dirty="0" smtClean="0">
                <a:solidFill>
                  <a:schemeClr val="tx1"/>
                </a:solidFill>
              </a:rPr>
              <a:t>be premised </a:t>
            </a:r>
            <a:r>
              <a:rPr lang="en-US" sz="2000" b="1" dirty="0">
                <a:solidFill>
                  <a:schemeClr val="tx1"/>
                </a:solidFill>
              </a:rPr>
              <a:t>upon an epistemological break: there is no global social </a:t>
            </a:r>
            <a:r>
              <a:rPr lang="en-US" sz="2000" b="1" dirty="0" smtClean="0">
                <a:solidFill>
                  <a:schemeClr val="tx1"/>
                </a:solidFill>
              </a:rPr>
              <a:t>justice without </a:t>
            </a:r>
            <a:r>
              <a:rPr lang="en-US" sz="2000" b="1" dirty="0">
                <a:solidFill>
                  <a:schemeClr val="tx1"/>
                </a:solidFill>
              </a:rPr>
              <a:t>global cognitive justice. This means that the critical task </a:t>
            </a:r>
            <a:r>
              <a:rPr lang="en-US" sz="2000" b="1" dirty="0" smtClean="0">
                <a:solidFill>
                  <a:schemeClr val="tx1"/>
                </a:solidFill>
              </a:rPr>
              <a:t>ahead cannot </a:t>
            </a:r>
            <a:r>
              <a:rPr lang="en-US" sz="2000" b="1" dirty="0">
                <a:solidFill>
                  <a:schemeClr val="tx1"/>
                </a:solidFill>
              </a:rPr>
              <a:t>be limited to generating alternatives. Indeed, it requires </a:t>
            </a:r>
            <a:r>
              <a:rPr lang="en-US" sz="2000" b="1" dirty="0" smtClean="0">
                <a:solidFill>
                  <a:schemeClr val="tx1"/>
                </a:solidFill>
              </a:rPr>
              <a:t>an alternative </a:t>
            </a:r>
            <a:r>
              <a:rPr lang="en-US" sz="2000" b="1" dirty="0">
                <a:solidFill>
                  <a:schemeClr val="tx1"/>
                </a:solidFill>
              </a:rPr>
              <a:t>thinking of alternatives. A new </a:t>
            </a:r>
            <a:r>
              <a:rPr lang="en-US" sz="2000" b="1" dirty="0" err="1">
                <a:solidFill>
                  <a:schemeClr val="tx1"/>
                </a:solidFill>
              </a:rPr>
              <a:t>postabyssal</a:t>
            </a:r>
            <a:r>
              <a:rPr lang="en-US" sz="2000" b="1" dirty="0">
                <a:solidFill>
                  <a:schemeClr val="tx1"/>
                </a:solidFill>
              </a:rPr>
              <a:t> thinking is </a:t>
            </a:r>
            <a:r>
              <a:rPr lang="en-US" sz="2000" b="1" dirty="0" smtClean="0">
                <a:solidFill>
                  <a:schemeClr val="tx1"/>
                </a:solidFill>
              </a:rPr>
              <a:t>thus </a:t>
            </a:r>
            <a:r>
              <a:rPr lang="it-IT" sz="2000" b="1" dirty="0" err="1" smtClean="0">
                <a:solidFill>
                  <a:schemeClr val="tx1"/>
                </a:solidFill>
              </a:rPr>
              <a:t>called</a:t>
            </a:r>
            <a:r>
              <a:rPr lang="it-IT" sz="2000" b="1" dirty="0" smtClean="0">
                <a:solidFill>
                  <a:schemeClr val="tx1"/>
                </a:solidFill>
              </a:rPr>
              <a:t> for.</a:t>
            </a:r>
            <a:endParaRPr lang="en-US" sz="2000" b="1" dirty="0">
              <a:solidFill>
                <a:schemeClr val="tx1"/>
              </a:solidFill>
            </a:endParaRPr>
          </a:p>
          <a:p>
            <a:r>
              <a:rPr lang="en-US" sz="2000" b="1" dirty="0" smtClean="0">
                <a:solidFill>
                  <a:schemeClr val="tx1"/>
                </a:solidFill>
              </a:rPr>
              <a:t>The </a:t>
            </a:r>
            <a:r>
              <a:rPr lang="en-US" sz="2000" b="1" dirty="0">
                <a:solidFill>
                  <a:schemeClr val="tx1"/>
                </a:solidFill>
              </a:rPr>
              <a:t>recognition of the persistence of abyssal thinking is thus </a:t>
            </a:r>
            <a:r>
              <a:rPr lang="en-US" sz="2000" b="1" dirty="0" smtClean="0">
                <a:solidFill>
                  <a:schemeClr val="tx1"/>
                </a:solidFill>
              </a:rPr>
              <a:t>the </a:t>
            </a:r>
            <a:r>
              <a:rPr lang="en-US" sz="2000" b="1" i="1" dirty="0" err="1" smtClean="0">
                <a:solidFill>
                  <a:schemeClr val="tx1"/>
                </a:solidFill>
              </a:rPr>
              <a:t>conditio</a:t>
            </a:r>
            <a:r>
              <a:rPr lang="en-US" sz="2000" b="1" i="1" dirty="0" smtClean="0">
                <a:solidFill>
                  <a:schemeClr val="tx1"/>
                </a:solidFill>
              </a:rPr>
              <a:t> </a:t>
            </a:r>
            <a:r>
              <a:rPr lang="en-US" sz="2000" b="1" i="1" dirty="0">
                <a:solidFill>
                  <a:schemeClr val="tx1"/>
                </a:solidFill>
              </a:rPr>
              <a:t>sine qua non </a:t>
            </a:r>
            <a:r>
              <a:rPr lang="en-US" sz="2000" b="1" dirty="0">
                <a:solidFill>
                  <a:schemeClr val="tx1"/>
                </a:solidFill>
              </a:rPr>
              <a:t>to start thinking and acting beyond it. </a:t>
            </a:r>
            <a:r>
              <a:rPr lang="en-US" sz="2000" b="1" dirty="0" smtClean="0">
                <a:solidFill>
                  <a:schemeClr val="tx1"/>
                </a:solidFill>
              </a:rPr>
              <a:t>Without such </a:t>
            </a:r>
            <a:r>
              <a:rPr lang="en-US" sz="2000" b="1" dirty="0">
                <a:solidFill>
                  <a:schemeClr val="tx1"/>
                </a:solidFill>
              </a:rPr>
              <a:t>recognition, critical thinking will remain a derivative thinking </a:t>
            </a:r>
            <a:r>
              <a:rPr lang="en-US" sz="2000" b="1" dirty="0" smtClean="0">
                <a:solidFill>
                  <a:schemeClr val="tx1"/>
                </a:solidFill>
              </a:rPr>
              <a:t>that will </a:t>
            </a:r>
            <a:r>
              <a:rPr lang="en-US" sz="2000" b="1" dirty="0">
                <a:solidFill>
                  <a:schemeClr val="tx1"/>
                </a:solidFill>
              </a:rPr>
              <a:t>go on reproducing the abyssal lines, no matter how </a:t>
            </a:r>
            <a:r>
              <a:rPr lang="en-US" sz="2000" b="1" dirty="0" err="1">
                <a:solidFill>
                  <a:schemeClr val="tx1"/>
                </a:solidFill>
              </a:rPr>
              <a:t>antiabyssal</a:t>
            </a:r>
            <a:r>
              <a:rPr lang="en-US" sz="2000" b="1" dirty="0">
                <a:solidFill>
                  <a:schemeClr val="tx1"/>
                </a:solidFill>
              </a:rPr>
              <a:t> </a:t>
            </a:r>
            <a:r>
              <a:rPr lang="en-US" sz="2000" b="1" dirty="0" smtClean="0">
                <a:solidFill>
                  <a:schemeClr val="tx1"/>
                </a:solidFill>
              </a:rPr>
              <a:t>it proclaims </a:t>
            </a:r>
            <a:r>
              <a:rPr lang="en-US" sz="2000" b="1" dirty="0">
                <a:solidFill>
                  <a:schemeClr val="tx1"/>
                </a:solidFill>
              </a:rPr>
              <a:t>itself</a:t>
            </a:r>
            <a:r>
              <a:rPr lang="en-US" sz="2000" b="1" dirty="0" smtClean="0">
                <a:solidFill>
                  <a:schemeClr val="tx1"/>
                </a:solidFill>
              </a:rPr>
              <a:t>.</a:t>
            </a:r>
            <a:endParaRPr lang="it-IT" sz="2000" b="1" dirty="0">
              <a:solidFill>
                <a:schemeClr val="tx1"/>
              </a:solidFill>
            </a:endParaRPr>
          </a:p>
        </p:txBody>
      </p:sp>
    </p:spTree>
    <p:extLst>
      <p:ext uri="{BB962C8B-B14F-4D97-AF65-F5344CB8AC3E}">
        <p14:creationId xmlns:p14="http://schemas.microsoft.com/office/powerpoint/2010/main" val="1538357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200297"/>
            <a:ext cx="8915400" cy="6331132"/>
          </a:xfrm>
        </p:spPr>
        <p:txBody>
          <a:bodyPr>
            <a:noAutofit/>
          </a:bodyPr>
          <a:lstStyle/>
          <a:p>
            <a:r>
              <a:rPr lang="en-US" sz="2400" b="1" dirty="0" err="1">
                <a:solidFill>
                  <a:schemeClr val="tx1"/>
                </a:solidFill>
              </a:rPr>
              <a:t>Postabyssal</a:t>
            </a:r>
            <a:r>
              <a:rPr lang="en-US" sz="2400" b="1" dirty="0">
                <a:solidFill>
                  <a:schemeClr val="tx1"/>
                </a:solidFill>
              </a:rPr>
              <a:t> thinking, on the contrary, is a </a:t>
            </a:r>
            <a:r>
              <a:rPr lang="en-US" sz="2400" b="1" dirty="0" err="1" smtClean="0">
                <a:solidFill>
                  <a:schemeClr val="tx1"/>
                </a:solidFill>
              </a:rPr>
              <a:t>nonderivative</a:t>
            </a:r>
            <a:r>
              <a:rPr lang="en-US" sz="2400" b="1" dirty="0" smtClean="0">
                <a:solidFill>
                  <a:schemeClr val="tx1"/>
                </a:solidFill>
              </a:rPr>
              <a:t> thinking</a:t>
            </a:r>
            <a:r>
              <a:rPr lang="en-US" sz="2400" b="1" dirty="0">
                <a:solidFill>
                  <a:schemeClr val="tx1"/>
                </a:solidFill>
              </a:rPr>
              <a:t>; it involves a radical break with modern Western ways </a:t>
            </a:r>
            <a:r>
              <a:rPr lang="en-US" sz="2400" b="1" dirty="0" smtClean="0">
                <a:solidFill>
                  <a:schemeClr val="tx1"/>
                </a:solidFill>
              </a:rPr>
              <a:t>of thinking </a:t>
            </a:r>
            <a:r>
              <a:rPr lang="en-US" sz="2400" b="1" dirty="0">
                <a:solidFill>
                  <a:schemeClr val="tx1"/>
                </a:solidFill>
              </a:rPr>
              <a:t>and acting. In our time, to think in </a:t>
            </a:r>
            <a:r>
              <a:rPr lang="en-US" sz="2400" b="1" dirty="0" err="1">
                <a:solidFill>
                  <a:schemeClr val="tx1"/>
                </a:solidFill>
              </a:rPr>
              <a:t>nonderivative</a:t>
            </a:r>
            <a:r>
              <a:rPr lang="en-US" sz="2400" b="1" dirty="0">
                <a:solidFill>
                  <a:schemeClr val="tx1"/>
                </a:solidFill>
              </a:rPr>
              <a:t> terms </a:t>
            </a:r>
            <a:r>
              <a:rPr lang="en-US" sz="2400" b="1" dirty="0" smtClean="0">
                <a:solidFill>
                  <a:schemeClr val="tx1"/>
                </a:solidFill>
              </a:rPr>
              <a:t>means to </a:t>
            </a:r>
            <a:r>
              <a:rPr lang="en-US" sz="2400" b="1" dirty="0">
                <a:solidFill>
                  <a:schemeClr val="tx1"/>
                </a:solidFill>
              </a:rPr>
              <a:t>think from the perspective of the other side of the line, </a:t>
            </a:r>
            <a:r>
              <a:rPr lang="en-US" sz="2400" b="1" dirty="0" smtClean="0">
                <a:solidFill>
                  <a:schemeClr val="tx1"/>
                </a:solidFill>
              </a:rPr>
              <a:t>precisely because </a:t>
            </a:r>
            <a:r>
              <a:rPr lang="en-US" sz="2400" b="1" dirty="0">
                <a:solidFill>
                  <a:schemeClr val="tx1"/>
                </a:solidFill>
              </a:rPr>
              <a:t>the other side of the line has been the realm of the unthinkable </a:t>
            </a:r>
            <a:r>
              <a:rPr lang="en-US" sz="2400" b="1" dirty="0" smtClean="0">
                <a:solidFill>
                  <a:schemeClr val="tx1"/>
                </a:solidFill>
              </a:rPr>
              <a:t>in </a:t>
            </a:r>
            <a:r>
              <a:rPr lang="it-IT" sz="2400" b="1" dirty="0" smtClean="0">
                <a:solidFill>
                  <a:schemeClr val="tx1"/>
                </a:solidFill>
              </a:rPr>
              <a:t>Western </a:t>
            </a:r>
            <a:r>
              <a:rPr lang="it-IT" sz="2400" b="1" dirty="0" err="1">
                <a:solidFill>
                  <a:schemeClr val="tx1"/>
                </a:solidFill>
              </a:rPr>
              <a:t>modernity</a:t>
            </a:r>
            <a:r>
              <a:rPr lang="it-IT" sz="2400" b="1" dirty="0" smtClean="0">
                <a:solidFill>
                  <a:schemeClr val="tx1"/>
                </a:solidFill>
              </a:rPr>
              <a:t>.</a:t>
            </a:r>
          </a:p>
          <a:p>
            <a:r>
              <a:rPr lang="en-US" sz="2400" b="1" dirty="0">
                <a:solidFill>
                  <a:schemeClr val="tx1"/>
                </a:solidFill>
              </a:rPr>
              <a:t>The rise of the appropriation/violence ordering </a:t>
            </a:r>
            <a:r>
              <a:rPr lang="en-US" sz="2400" b="1" dirty="0" smtClean="0">
                <a:solidFill>
                  <a:schemeClr val="tx1"/>
                </a:solidFill>
              </a:rPr>
              <a:t>inside the </a:t>
            </a:r>
            <a:r>
              <a:rPr lang="en-US" sz="2400" b="1" dirty="0">
                <a:solidFill>
                  <a:schemeClr val="tx1"/>
                </a:solidFill>
              </a:rPr>
              <a:t>regulation/emancipation ordering can only be tackled if we situate </a:t>
            </a:r>
            <a:r>
              <a:rPr lang="en-US" sz="2400" b="1" dirty="0" smtClean="0">
                <a:solidFill>
                  <a:schemeClr val="tx1"/>
                </a:solidFill>
              </a:rPr>
              <a:t>our epistemological </a:t>
            </a:r>
            <a:r>
              <a:rPr lang="en-US" sz="2400" b="1" dirty="0">
                <a:solidFill>
                  <a:schemeClr val="tx1"/>
                </a:solidFill>
              </a:rPr>
              <a:t>perspective on the social experience of the other side </a:t>
            </a:r>
            <a:r>
              <a:rPr lang="en-US" sz="2400" b="1" dirty="0" smtClean="0">
                <a:solidFill>
                  <a:schemeClr val="tx1"/>
                </a:solidFill>
              </a:rPr>
              <a:t>of the </a:t>
            </a:r>
            <a:r>
              <a:rPr lang="en-US" sz="2400" b="1" dirty="0">
                <a:solidFill>
                  <a:schemeClr val="tx1"/>
                </a:solidFill>
              </a:rPr>
              <a:t>line, that is, the </a:t>
            </a:r>
            <a:r>
              <a:rPr lang="en-US" sz="2400" b="1" dirty="0" err="1">
                <a:solidFill>
                  <a:schemeClr val="tx1"/>
                </a:solidFill>
              </a:rPr>
              <a:t>nonimperial</a:t>
            </a:r>
            <a:r>
              <a:rPr lang="en-US" sz="2400" b="1" dirty="0">
                <a:solidFill>
                  <a:schemeClr val="tx1"/>
                </a:solidFill>
              </a:rPr>
              <a:t> global South, conceived of as </a:t>
            </a:r>
            <a:r>
              <a:rPr lang="en-US" sz="2400" b="1" dirty="0" smtClean="0">
                <a:solidFill>
                  <a:schemeClr val="tx1"/>
                </a:solidFill>
              </a:rPr>
              <a:t>a metaphor </a:t>
            </a:r>
            <a:r>
              <a:rPr lang="en-US" sz="2400" b="1" dirty="0">
                <a:solidFill>
                  <a:schemeClr val="tx1"/>
                </a:solidFill>
              </a:rPr>
              <a:t>for the systemic and unjust human suffering caused by </a:t>
            </a:r>
            <a:r>
              <a:rPr lang="en-US" sz="2400" b="1" dirty="0" smtClean="0">
                <a:solidFill>
                  <a:schemeClr val="tx1"/>
                </a:solidFill>
              </a:rPr>
              <a:t>global </a:t>
            </a:r>
            <a:r>
              <a:rPr lang="it-IT" sz="2400" b="1" dirty="0" err="1" smtClean="0">
                <a:solidFill>
                  <a:schemeClr val="tx1"/>
                </a:solidFill>
              </a:rPr>
              <a:t>capitalism</a:t>
            </a:r>
            <a:r>
              <a:rPr lang="it-IT" sz="2400" b="1" dirty="0" smtClean="0">
                <a:solidFill>
                  <a:schemeClr val="tx1"/>
                </a:solidFill>
              </a:rPr>
              <a:t> </a:t>
            </a:r>
            <a:r>
              <a:rPr lang="it-IT" sz="2400" b="1" dirty="0">
                <a:solidFill>
                  <a:schemeClr val="tx1"/>
                </a:solidFill>
              </a:rPr>
              <a:t>and </a:t>
            </a:r>
            <a:r>
              <a:rPr lang="it-IT" sz="2400" b="1" dirty="0" err="1">
                <a:solidFill>
                  <a:schemeClr val="tx1"/>
                </a:solidFill>
              </a:rPr>
              <a:t>colonialism</a:t>
            </a:r>
            <a:r>
              <a:rPr lang="it-IT" sz="2400" b="1" dirty="0" smtClean="0">
                <a:solidFill>
                  <a:schemeClr val="tx1"/>
                </a:solidFill>
              </a:rPr>
              <a:t>.</a:t>
            </a:r>
          </a:p>
        </p:txBody>
      </p:sp>
    </p:spTree>
    <p:extLst>
      <p:ext uri="{BB962C8B-B14F-4D97-AF65-F5344CB8AC3E}">
        <p14:creationId xmlns:p14="http://schemas.microsoft.com/office/powerpoint/2010/main" val="3501350784"/>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170</TotalTime>
  <Words>1244</Words>
  <Application>Microsoft Office PowerPoint</Application>
  <PresentationFormat>Widescreen</PresentationFormat>
  <Paragraphs>34</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Century Gothic</vt:lpstr>
      <vt:lpstr>Wingdings 3</vt:lpstr>
      <vt:lpstr>Filo</vt:lpstr>
      <vt:lpstr>Beyond the abyss: Ecologies of knowledges</vt:lpstr>
      <vt:lpstr>Global Abyssal Lines</vt:lpstr>
      <vt:lpstr>Global Abyssal Lines</vt:lpstr>
      <vt:lpstr>Presentazione standard di PowerPoint</vt:lpstr>
      <vt:lpstr>Presentazione standard di PowerPoint</vt:lpstr>
      <vt:lpstr>Presentazione standard di PowerPoint</vt:lpstr>
      <vt:lpstr>Presentazione standard di PowerPoint</vt:lpstr>
      <vt:lpstr>Toward postabyssal thinking: a subaltern insurgent cosmopolitanism </vt:lpstr>
      <vt:lpstr>Presentazione standard di PowerPoint</vt:lpstr>
      <vt:lpstr>Presentazione standard di PowerPoint</vt:lpstr>
      <vt:lpstr>Presentazione standard di PowerPoint</vt:lpstr>
      <vt:lpstr>Presentazione standard di PowerPoint</vt:lpstr>
      <vt:lpstr>Summary: main concepts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Ecologies of knowledges I</dc:title>
  <dc:creator>Hewlett-Packard Company</dc:creator>
  <cp:lastModifiedBy>Hewlett-Packard Company</cp:lastModifiedBy>
  <cp:revision>25</cp:revision>
  <dcterms:created xsi:type="dcterms:W3CDTF">2019-05-23T07:11:22Z</dcterms:created>
  <dcterms:modified xsi:type="dcterms:W3CDTF">2020-12-07T09:20:19Z</dcterms:modified>
</cp:coreProperties>
</file>