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12/15/2020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b="1" dirty="0">
                <a:solidFill>
                  <a:schemeClr val="tx1"/>
                </a:solidFill>
              </a:rPr>
              <a:t>Insurgent Universality: An Alternative Legacy for </a:t>
            </a:r>
            <a:r>
              <a:rPr lang="en-GB" b="1" dirty="0" smtClean="0">
                <a:solidFill>
                  <a:schemeClr val="tx1"/>
                </a:solidFill>
              </a:rPr>
              <a:t>Modernity, or Decolonizing Modern History</a:t>
            </a:r>
            <a:endParaRPr lang="it-IT" b="1" dirty="0">
              <a:solidFill>
                <a:schemeClr val="tx1"/>
              </a:solidFill>
            </a:endParaRPr>
          </a:p>
        </p:txBody>
      </p:sp>
      <p:sp>
        <p:nvSpPr>
          <p:cNvPr id="3" name="Sottotitolo 2"/>
          <p:cNvSpPr>
            <a:spLocks noGrp="1"/>
          </p:cNvSpPr>
          <p:nvPr>
            <p:ph type="subTitle" idx="1"/>
          </p:nvPr>
        </p:nvSpPr>
        <p:spPr/>
        <p:txBody>
          <a:bodyPr>
            <a:normAutofit/>
          </a:bodyPr>
          <a:lstStyle/>
          <a:p>
            <a:r>
              <a:rPr lang="it-IT" sz="2400" b="1" dirty="0" smtClean="0">
                <a:solidFill>
                  <a:schemeClr val="tx1"/>
                </a:solidFill>
              </a:rPr>
              <a:t>Massimiliano </a:t>
            </a:r>
            <a:r>
              <a:rPr lang="it-IT" sz="2400" b="1" dirty="0" smtClean="0">
                <a:solidFill>
                  <a:schemeClr val="tx1"/>
                </a:solidFill>
              </a:rPr>
              <a:t>Tomba, </a:t>
            </a:r>
            <a:r>
              <a:rPr lang="it-IT" sz="2400" b="1" dirty="0" err="1" smtClean="0">
                <a:solidFill>
                  <a:schemeClr val="tx1"/>
                </a:solidFill>
              </a:rPr>
              <a:t>Preface</a:t>
            </a:r>
            <a:r>
              <a:rPr lang="it-IT" sz="2400" b="1" dirty="0" smtClean="0">
                <a:solidFill>
                  <a:schemeClr val="tx1"/>
                </a:solidFill>
              </a:rPr>
              <a:t> and </a:t>
            </a:r>
            <a:r>
              <a:rPr lang="it-IT" sz="2400" b="1" dirty="0" err="1" smtClean="0">
                <a:solidFill>
                  <a:schemeClr val="tx1"/>
                </a:solidFill>
              </a:rPr>
              <a:t>chap</a:t>
            </a:r>
            <a:r>
              <a:rPr lang="it-IT" sz="2400" b="1" dirty="0" smtClean="0">
                <a:solidFill>
                  <a:schemeClr val="tx1"/>
                </a:solidFill>
              </a:rPr>
              <a:t>. 1 (</a:t>
            </a:r>
            <a:r>
              <a:rPr lang="it-IT" sz="2400" b="1" dirty="0" err="1">
                <a:solidFill>
                  <a:schemeClr val="tx1"/>
                </a:solidFill>
              </a:rPr>
              <a:t>I</a:t>
            </a:r>
            <a:r>
              <a:rPr lang="it-IT" sz="2400" b="1" dirty="0" err="1" smtClean="0">
                <a:solidFill>
                  <a:schemeClr val="tx1"/>
                </a:solidFill>
              </a:rPr>
              <a:t>ntroduction</a:t>
            </a:r>
            <a:r>
              <a:rPr lang="it-IT" sz="2400" b="1" dirty="0" smtClean="0">
                <a:solidFill>
                  <a:schemeClr val="tx1"/>
                </a:solidFill>
              </a:rPr>
              <a:t>)</a:t>
            </a:r>
            <a:endParaRPr lang="it-IT" sz="2400" b="1" dirty="0">
              <a:solidFill>
                <a:schemeClr val="tx1"/>
              </a:solidFill>
            </a:endParaRPr>
          </a:p>
        </p:txBody>
      </p:sp>
    </p:spTree>
    <p:extLst>
      <p:ext uri="{BB962C8B-B14F-4D97-AF65-F5344CB8AC3E}">
        <p14:creationId xmlns:p14="http://schemas.microsoft.com/office/powerpoint/2010/main" val="3388094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err="1" smtClean="0">
                <a:solidFill>
                  <a:schemeClr val="tx1"/>
                </a:solidFill>
              </a:rPr>
              <a:t>Insurgent</a:t>
            </a:r>
            <a:r>
              <a:rPr lang="it-IT" b="1" dirty="0" smtClean="0">
                <a:solidFill>
                  <a:schemeClr val="tx1"/>
                </a:solidFill>
              </a:rPr>
              <a:t> </a:t>
            </a:r>
            <a:r>
              <a:rPr lang="it-IT" b="1" dirty="0" err="1" smtClean="0">
                <a:solidFill>
                  <a:schemeClr val="tx1"/>
                </a:solidFill>
              </a:rPr>
              <a:t>Universality</a:t>
            </a:r>
            <a:r>
              <a:rPr lang="it-IT" b="1" dirty="0" smtClean="0">
                <a:solidFill>
                  <a:schemeClr val="tx1"/>
                </a:solidFill>
              </a:rPr>
              <a:t>: </a:t>
            </a:r>
            <a:r>
              <a:rPr lang="it-IT" b="1" i="1" dirty="0" smtClean="0"/>
              <a:t>An </a:t>
            </a:r>
            <a:r>
              <a:rPr lang="it-IT" b="1" i="1" dirty="0"/>
              <a:t>Alternative </a:t>
            </a:r>
            <a:r>
              <a:rPr lang="it-IT" b="1" i="1" dirty="0" err="1"/>
              <a:t>Legacy</a:t>
            </a:r>
            <a:r>
              <a:rPr lang="it-IT" b="1" i="1" dirty="0"/>
              <a:t> </a:t>
            </a:r>
            <a:r>
              <a:rPr lang="it-IT" b="1" i="1" dirty="0" smtClean="0"/>
              <a:t>of </a:t>
            </a:r>
            <a:r>
              <a:rPr lang="it-IT" b="1" i="1" dirty="0" err="1" smtClean="0"/>
              <a:t>Modernity</a:t>
            </a:r>
            <a:endParaRPr lang="it-IT" b="1" dirty="0">
              <a:solidFill>
                <a:schemeClr val="tx1"/>
              </a:solidFill>
            </a:endParaRPr>
          </a:p>
        </p:txBody>
      </p:sp>
      <p:sp>
        <p:nvSpPr>
          <p:cNvPr id="3" name="Segnaposto contenuto 2"/>
          <p:cNvSpPr>
            <a:spLocks noGrp="1"/>
          </p:cNvSpPr>
          <p:nvPr>
            <p:ph idx="1"/>
          </p:nvPr>
        </p:nvSpPr>
        <p:spPr>
          <a:xfrm>
            <a:off x="2589212" y="1837426"/>
            <a:ext cx="8915400" cy="4073796"/>
          </a:xfrm>
        </p:spPr>
        <p:txBody>
          <a:bodyPr>
            <a:noAutofit/>
          </a:bodyPr>
          <a:lstStyle/>
          <a:p>
            <a:r>
              <a:rPr lang="en-GB" sz="2000" b="1" dirty="0">
                <a:solidFill>
                  <a:schemeClr val="tx1"/>
                </a:solidFill>
              </a:rPr>
              <a:t>The main concern of the book is not a matter of conceptualizing reality in order to orient it on the basis of a prefabricated theoretical framework, but </a:t>
            </a:r>
            <a:r>
              <a:rPr lang="en-GB" sz="2000" b="1" u="sng" dirty="0">
                <a:solidFill>
                  <a:schemeClr val="tx1"/>
                </a:solidFill>
              </a:rPr>
              <a:t>to think of theory in action </a:t>
            </a:r>
            <a:r>
              <a:rPr lang="en-GB" sz="2000" b="1" dirty="0">
                <a:solidFill>
                  <a:schemeClr val="tx1"/>
                </a:solidFill>
              </a:rPr>
              <a:t>in social and political practices. To assume that these practices contain theoretical anticipations elaborated in assemblies, councils, associations, and in a multiplicity of institutions.</a:t>
            </a:r>
            <a:endParaRPr lang="it-IT" sz="2000" b="1" dirty="0">
              <a:solidFill>
                <a:schemeClr val="tx1"/>
              </a:solidFill>
            </a:endParaRPr>
          </a:p>
          <a:p>
            <a:r>
              <a:rPr lang="en-GB" sz="2000" b="1" dirty="0">
                <a:solidFill>
                  <a:schemeClr val="tx1"/>
                </a:solidFill>
              </a:rPr>
              <a:t>Texts such as Manifestos and Declarations elaborated by insurgents constitute collective works of an alternative canon of political theory that challenge the great names of the Western pantheon of political thought. Indeed, an alternative legacy of modernity also requires an alternative canon. A canon that is built not by substituting old names with new ones, but with the countless texts and collective documents of the insurgents.</a:t>
            </a:r>
            <a:endParaRPr lang="it-IT" sz="2000" b="1" dirty="0">
              <a:solidFill>
                <a:schemeClr val="tx1"/>
              </a:solidFill>
            </a:endParaRPr>
          </a:p>
        </p:txBody>
      </p:sp>
    </p:spTree>
    <p:extLst>
      <p:ext uri="{BB962C8B-B14F-4D97-AF65-F5344CB8AC3E}">
        <p14:creationId xmlns:p14="http://schemas.microsoft.com/office/powerpoint/2010/main" val="1204381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71931" y="1035169"/>
            <a:ext cx="10075653" cy="5546785"/>
          </a:xfrm>
        </p:spPr>
        <p:txBody>
          <a:bodyPr>
            <a:noAutofit/>
          </a:bodyPr>
          <a:lstStyle/>
          <a:p>
            <a:r>
              <a:rPr lang="en-US" sz="2400" b="1" dirty="0">
                <a:solidFill>
                  <a:schemeClr val="tx1"/>
                </a:solidFill>
              </a:rPr>
              <a:t>The universality that </a:t>
            </a:r>
            <a:r>
              <a:rPr lang="en-US" sz="2400" b="1" dirty="0" err="1" smtClean="0">
                <a:solidFill>
                  <a:schemeClr val="tx1"/>
                </a:solidFill>
              </a:rPr>
              <a:t>Tomba</a:t>
            </a:r>
            <a:r>
              <a:rPr lang="en-US" sz="2400" b="1" dirty="0" smtClean="0">
                <a:solidFill>
                  <a:schemeClr val="tx1"/>
                </a:solidFill>
              </a:rPr>
              <a:t> calls </a:t>
            </a:r>
            <a:r>
              <a:rPr lang="en-US" sz="2400" b="1" dirty="0">
                <a:solidFill>
                  <a:schemeClr val="tx1"/>
                </a:solidFill>
              </a:rPr>
              <a:t>insurgent is an experiment with time, space, </a:t>
            </a:r>
            <a:r>
              <a:rPr lang="en-US" sz="2400" b="1" dirty="0" smtClean="0">
                <a:solidFill>
                  <a:schemeClr val="tx1"/>
                </a:solidFill>
              </a:rPr>
              <a:t>and politics</a:t>
            </a:r>
            <a:r>
              <a:rPr lang="en-US" sz="2400" b="1" dirty="0">
                <a:solidFill>
                  <a:schemeClr val="tx1"/>
                </a:solidFill>
              </a:rPr>
              <a:t>. If one casts off the dogma of the philosophy of universal history, the </a:t>
            </a:r>
            <a:r>
              <a:rPr lang="en-US" sz="2400" b="1" dirty="0" smtClean="0">
                <a:solidFill>
                  <a:schemeClr val="tx1"/>
                </a:solidFill>
              </a:rPr>
              <a:t>enormous political </a:t>
            </a:r>
            <a:r>
              <a:rPr lang="en-US" sz="2400" b="1" dirty="0">
                <a:solidFill>
                  <a:schemeClr val="tx1"/>
                </a:solidFill>
              </a:rPr>
              <a:t>and economic material that constitutes the present ceases to be organized in </a:t>
            </a:r>
            <a:r>
              <a:rPr lang="en-US" sz="2400" b="1" dirty="0" smtClean="0">
                <a:solidFill>
                  <a:schemeClr val="tx1"/>
                </a:solidFill>
              </a:rPr>
              <a:t>terms of </a:t>
            </a:r>
            <a:r>
              <a:rPr lang="en-US" sz="2400" b="1" dirty="0">
                <a:solidFill>
                  <a:schemeClr val="tx1"/>
                </a:solidFill>
              </a:rPr>
              <a:t>advanced, backward or residual forms. It instead becomes an interweaving </a:t>
            </a:r>
            <a:r>
              <a:rPr lang="en-US" sz="2400" b="1" dirty="0" smtClean="0">
                <a:solidFill>
                  <a:schemeClr val="tx1"/>
                </a:solidFill>
              </a:rPr>
              <a:t>of temporalities </a:t>
            </a:r>
            <a:r>
              <a:rPr lang="en-US" sz="2400" b="1" dirty="0">
                <a:solidFill>
                  <a:schemeClr val="tx1"/>
                </a:solidFill>
              </a:rPr>
              <a:t>that recombine in the moment of an </a:t>
            </a:r>
            <a:r>
              <a:rPr lang="en-US" sz="2400" b="1" dirty="0" smtClean="0">
                <a:solidFill>
                  <a:schemeClr val="tx1"/>
                </a:solidFill>
              </a:rPr>
              <a:t>insurgency.</a:t>
            </a:r>
          </a:p>
          <a:p>
            <a:r>
              <a:rPr lang="en-US" sz="2400" b="1" dirty="0" smtClean="0">
                <a:solidFill>
                  <a:schemeClr val="tx1"/>
                </a:solidFill>
              </a:rPr>
              <a:t>The case studies </a:t>
            </a:r>
            <a:r>
              <a:rPr lang="en-US" sz="2400" b="1" dirty="0" smtClean="0">
                <a:solidFill>
                  <a:schemeClr val="tx1"/>
                </a:solidFill>
              </a:rPr>
              <a:t>must be </a:t>
            </a:r>
            <a:r>
              <a:rPr lang="en-US" sz="2400" b="1" dirty="0">
                <a:solidFill>
                  <a:schemeClr val="tx1"/>
                </a:solidFill>
              </a:rPr>
              <a:t>investigated not in the abstract, but by digging through the temporal layers of </a:t>
            </a:r>
            <a:r>
              <a:rPr lang="en-US" sz="2400" b="1" dirty="0" smtClean="0">
                <a:solidFill>
                  <a:schemeClr val="tx1"/>
                </a:solidFill>
              </a:rPr>
              <a:t>existent historical </a:t>
            </a:r>
            <a:r>
              <a:rPr lang="en-US" sz="2400" b="1" dirty="0">
                <a:solidFill>
                  <a:schemeClr val="tx1"/>
                </a:solidFill>
              </a:rPr>
              <a:t>material. Universality is not a mere problem of scale, but of relationships </a:t>
            </a:r>
            <a:r>
              <a:rPr lang="en-US" sz="2400" b="1" dirty="0" smtClean="0">
                <a:solidFill>
                  <a:schemeClr val="tx1"/>
                </a:solidFill>
              </a:rPr>
              <a:t>and bridges </a:t>
            </a:r>
            <a:r>
              <a:rPr lang="en-US" sz="2400" b="1" dirty="0">
                <a:solidFill>
                  <a:schemeClr val="tx1"/>
                </a:solidFill>
              </a:rPr>
              <a:t>between temporalities that can be both coeval and dislocated in other </a:t>
            </a:r>
            <a:r>
              <a:rPr lang="en-US" sz="2400" b="1" dirty="0" smtClean="0">
                <a:solidFill>
                  <a:schemeClr val="tx1"/>
                </a:solidFill>
              </a:rPr>
              <a:t>historical </a:t>
            </a:r>
            <a:r>
              <a:rPr lang="it-IT" sz="2400" b="1" dirty="0" err="1" smtClean="0">
                <a:solidFill>
                  <a:schemeClr val="tx1"/>
                </a:solidFill>
              </a:rPr>
              <a:t>layers</a:t>
            </a:r>
            <a:r>
              <a:rPr lang="it-IT" sz="2400" b="1" dirty="0">
                <a:solidFill>
                  <a:schemeClr val="tx1"/>
                </a:solidFill>
              </a:rPr>
              <a:t>.</a:t>
            </a:r>
          </a:p>
        </p:txBody>
      </p:sp>
    </p:spTree>
    <p:extLst>
      <p:ext uri="{BB962C8B-B14F-4D97-AF65-F5344CB8AC3E}">
        <p14:creationId xmlns:p14="http://schemas.microsoft.com/office/powerpoint/2010/main" val="176321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A new </a:t>
            </a:r>
            <a:r>
              <a:rPr lang="it-IT" b="1" dirty="0" err="1" smtClean="0">
                <a:solidFill>
                  <a:schemeClr val="tx1"/>
                </a:solidFill>
              </a:rPr>
              <a:t>conception</a:t>
            </a:r>
            <a:r>
              <a:rPr lang="it-IT" b="1" dirty="0" smtClean="0">
                <a:solidFill>
                  <a:schemeClr val="tx1"/>
                </a:solidFill>
              </a:rPr>
              <a:t> of </a:t>
            </a:r>
            <a:r>
              <a:rPr lang="it-IT" b="1" dirty="0" err="1" smtClean="0">
                <a:solidFill>
                  <a:schemeClr val="tx1"/>
                </a:solidFill>
              </a:rPr>
              <a:t>history</a:t>
            </a:r>
            <a:r>
              <a:rPr lang="it-IT" b="1" dirty="0">
                <a:solidFill>
                  <a:schemeClr val="tx1"/>
                </a:solidFill>
              </a:rPr>
              <a:t> </a:t>
            </a:r>
            <a:r>
              <a:rPr lang="it-IT" b="1" dirty="0" smtClean="0">
                <a:solidFill>
                  <a:schemeClr val="tx1"/>
                </a:solidFill>
              </a:rPr>
              <a:t>= </a:t>
            </a:r>
            <a:r>
              <a:rPr lang="it-IT" b="1" dirty="0">
                <a:solidFill>
                  <a:schemeClr val="tx1"/>
                </a:solidFill>
              </a:rPr>
              <a:t>A</a:t>
            </a:r>
            <a:r>
              <a:rPr lang="it-IT" b="1" dirty="0" smtClean="0">
                <a:solidFill>
                  <a:schemeClr val="tx1"/>
                </a:solidFill>
              </a:rPr>
              <a:t> new </a:t>
            </a:r>
            <a:r>
              <a:rPr lang="it-IT" b="1" dirty="0" err="1" smtClean="0">
                <a:solidFill>
                  <a:schemeClr val="tx1"/>
                </a:solidFill>
              </a:rPr>
              <a:t>conception</a:t>
            </a:r>
            <a:r>
              <a:rPr lang="it-IT" b="1" dirty="0" smtClean="0">
                <a:solidFill>
                  <a:schemeClr val="tx1"/>
                </a:solidFill>
              </a:rPr>
              <a:t> of time</a:t>
            </a:r>
            <a:endParaRPr lang="it-IT" b="1" dirty="0">
              <a:solidFill>
                <a:schemeClr val="tx1"/>
              </a:solidFill>
            </a:endParaRPr>
          </a:p>
        </p:txBody>
      </p:sp>
      <p:sp>
        <p:nvSpPr>
          <p:cNvPr id="3" name="Segnaposto contenuto 2"/>
          <p:cNvSpPr>
            <a:spLocks noGrp="1"/>
          </p:cNvSpPr>
          <p:nvPr>
            <p:ph idx="1"/>
          </p:nvPr>
        </p:nvSpPr>
        <p:spPr/>
        <p:txBody>
          <a:bodyPr>
            <a:normAutofit/>
          </a:bodyPr>
          <a:lstStyle/>
          <a:p>
            <a:r>
              <a:rPr lang="it-IT" sz="2400" b="1" dirty="0">
                <a:solidFill>
                  <a:schemeClr val="tx1"/>
                </a:solidFill>
              </a:rPr>
              <a:t>A </a:t>
            </a:r>
            <a:r>
              <a:rPr lang="it-IT" sz="2400" b="1" dirty="0" smtClean="0">
                <a:solidFill>
                  <a:schemeClr val="tx1"/>
                </a:solidFill>
              </a:rPr>
              <a:t>new </a:t>
            </a:r>
            <a:r>
              <a:rPr lang="en-US" sz="2400" b="1" dirty="0" smtClean="0">
                <a:solidFill>
                  <a:schemeClr val="tx1"/>
                </a:solidFill>
              </a:rPr>
              <a:t>conception </a:t>
            </a:r>
            <a:r>
              <a:rPr lang="en-US" sz="2400" b="1" dirty="0">
                <a:solidFill>
                  <a:schemeClr val="tx1"/>
                </a:solidFill>
              </a:rPr>
              <a:t>of </a:t>
            </a:r>
            <a:r>
              <a:rPr lang="en-US" sz="2400" b="1" u="sng" dirty="0">
                <a:solidFill>
                  <a:schemeClr val="tx1"/>
                </a:solidFill>
              </a:rPr>
              <a:t>history as multiverse </a:t>
            </a:r>
            <a:r>
              <a:rPr lang="en-US" sz="2400" b="1" dirty="0">
                <a:solidFill>
                  <a:schemeClr val="tx1"/>
                </a:solidFill>
              </a:rPr>
              <a:t>requires a different conception of </a:t>
            </a:r>
            <a:r>
              <a:rPr lang="en-US" sz="2400" b="1" dirty="0" smtClean="0">
                <a:solidFill>
                  <a:schemeClr val="tx1"/>
                </a:solidFill>
              </a:rPr>
              <a:t>time. </a:t>
            </a:r>
            <a:r>
              <a:rPr lang="en-US" sz="2400" b="1" u="sng" dirty="0" smtClean="0">
                <a:solidFill>
                  <a:schemeClr val="tx1"/>
                </a:solidFill>
              </a:rPr>
              <a:t>There </a:t>
            </a:r>
            <a:r>
              <a:rPr lang="en-US" sz="2400" b="1" u="sng" dirty="0">
                <a:solidFill>
                  <a:schemeClr val="tx1"/>
                </a:solidFill>
              </a:rPr>
              <a:t>is need for an elastic time</a:t>
            </a:r>
            <a:r>
              <a:rPr lang="en-US" sz="2400" b="1" dirty="0">
                <a:solidFill>
                  <a:schemeClr val="tx1"/>
                </a:solidFill>
              </a:rPr>
              <a:t>, </a:t>
            </a:r>
            <a:r>
              <a:rPr lang="en-US" sz="2400" b="1" dirty="0" smtClean="0">
                <a:solidFill>
                  <a:schemeClr val="tx1"/>
                </a:solidFill>
              </a:rPr>
              <a:t>borrowing for ex. The idea </a:t>
            </a:r>
            <a:r>
              <a:rPr lang="en-US" sz="2400" b="1" dirty="0">
                <a:solidFill>
                  <a:schemeClr val="tx1"/>
                </a:solidFill>
              </a:rPr>
              <a:t>of space conceived by mathematician Bernhard </a:t>
            </a:r>
            <a:r>
              <a:rPr lang="en-US" sz="2400" b="1" dirty="0" smtClean="0">
                <a:solidFill>
                  <a:schemeClr val="tx1"/>
                </a:solidFill>
              </a:rPr>
              <a:t>Riemann (</a:t>
            </a:r>
            <a:r>
              <a:rPr lang="en-US" sz="2400" b="1" u="sng" dirty="0" smtClean="0">
                <a:solidFill>
                  <a:schemeClr val="tx1"/>
                </a:solidFill>
              </a:rPr>
              <a:t>multiversum</a:t>
            </a:r>
            <a:r>
              <a:rPr lang="en-US" sz="2400" b="1" dirty="0" smtClean="0">
                <a:solidFill>
                  <a:schemeClr val="tx1"/>
                </a:solidFill>
              </a:rPr>
              <a:t>); </a:t>
            </a:r>
            <a:r>
              <a:rPr lang="en-US" sz="2400" b="1" dirty="0">
                <a:solidFill>
                  <a:schemeClr val="tx1"/>
                </a:solidFill>
              </a:rPr>
              <a:t>or, borrowing </a:t>
            </a:r>
            <a:r>
              <a:rPr lang="en-US" sz="2400" b="1" dirty="0" smtClean="0">
                <a:solidFill>
                  <a:schemeClr val="tx1"/>
                </a:solidFill>
              </a:rPr>
              <a:t>another concept </a:t>
            </a:r>
            <a:r>
              <a:rPr lang="en-US" sz="2400" b="1" dirty="0">
                <a:solidFill>
                  <a:schemeClr val="tx1"/>
                </a:solidFill>
              </a:rPr>
              <a:t>from mathematics, </a:t>
            </a:r>
            <a:r>
              <a:rPr lang="en-US" sz="2400" b="1" u="sng" dirty="0">
                <a:solidFill>
                  <a:schemeClr val="tx1"/>
                </a:solidFill>
              </a:rPr>
              <a:t>a topological time</a:t>
            </a:r>
            <a:r>
              <a:rPr lang="en-US" sz="2400" b="1" dirty="0">
                <a:solidFill>
                  <a:schemeClr val="tx1"/>
                </a:solidFill>
              </a:rPr>
              <a:t>, thus as a circle drawn on a </a:t>
            </a:r>
            <a:r>
              <a:rPr lang="en-US" sz="2400" b="1" dirty="0" smtClean="0">
                <a:solidFill>
                  <a:schemeClr val="tx1"/>
                </a:solidFill>
              </a:rPr>
              <a:t>handkerchief, then </a:t>
            </a:r>
            <a:r>
              <a:rPr lang="en-US" sz="2400" b="1" dirty="0">
                <a:solidFill>
                  <a:schemeClr val="tx1"/>
                </a:solidFill>
              </a:rPr>
              <a:t>crumpled and wrinkled, and in which the distance between points becomes </a:t>
            </a:r>
            <a:r>
              <a:rPr lang="en-US" sz="2400" b="1" dirty="0" smtClean="0">
                <a:solidFill>
                  <a:schemeClr val="tx1"/>
                </a:solidFill>
              </a:rPr>
              <a:t>variable </a:t>
            </a:r>
            <a:r>
              <a:rPr lang="en-US" sz="2400" b="1" dirty="0">
                <a:solidFill>
                  <a:schemeClr val="tx1"/>
                </a:solidFill>
              </a:rPr>
              <a:t>and the past can overlap the </a:t>
            </a:r>
            <a:r>
              <a:rPr lang="en-US" sz="2400" b="1" dirty="0" smtClean="0">
                <a:solidFill>
                  <a:schemeClr val="tx1"/>
                </a:solidFill>
              </a:rPr>
              <a:t>present.</a:t>
            </a:r>
            <a:endParaRPr lang="it-IT" sz="2400" b="1" dirty="0">
              <a:solidFill>
                <a:schemeClr val="tx1"/>
              </a:solidFill>
            </a:endParaRPr>
          </a:p>
        </p:txBody>
      </p:sp>
    </p:spTree>
    <p:extLst>
      <p:ext uri="{BB962C8B-B14F-4D97-AF65-F5344CB8AC3E}">
        <p14:creationId xmlns:p14="http://schemas.microsoft.com/office/powerpoint/2010/main" val="2173537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64898" y="232913"/>
            <a:ext cx="9839714" cy="6383547"/>
          </a:xfrm>
        </p:spPr>
        <p:txBody>
          <a:bodyPr>
            <a:normAutofit/>
          </a:bodyPr>
          <a:lstStyle/>
          <a:p>
            <a:r>
              <a:rPr lang="en-US" sz="2000" b="1" dirty="0">
                <a:solidFill>
                  <a:schemeClr val="tx1"/>
                </a:solidFill>
              </a:rPr>
              <a:t>Time is used in a different way, and this </a:t>
            </a:r>
            <a:r>
              <a:rPr lang="en-US" sz="2000" b="1" dirty="0" smtClean="0">
                <a:solidFill>
                  <a:schemeClr val="tx1"/>
                </a:solidFill>
              </a:rPr>
              <a:t>qualitative difference </a:t>
            </a:r>
            <a:r>
              <a:rPr lang="en-US" sz="2000" b="1" dirty="0">
                <a:solidFill>
                  <a:schemeClr val="tx1"/>
                </a:solidFill>
              </a:rPr>
              <a:t>impresses upon time a rhythm and a direction: a </a:t>
            </a:r>
            <a:r>
              <a:rPr lang="en-US" sz="2000" b="1" i="1" dirty="0">
                <a:solidFill>
                  <a:schemeClr val="tx1"/>
                </a:solidFill>
              </a:rPr>
              <a:t>temporality</a:t>
            </a:r>
            <a:r>
              <a:rPr lang="en-US" sz="2000" b="1" dirty="0">
                <a:solidFill>
                  <a:schemeClr val="tx1"/>
                </a:solidFill>
              </a:rPr>
              <a:t>. Global, social </a:t>
            </a:r>
            <a:r>
              <a:rPr lang="en-US" sz="2000" b="1" dirty="0" smtClean="0">
                <a:solidFill>
                  <a:schemeClr val="tx1"/>
                </a:solidFill>
              </a:rPr>
              <a:t>and political </a:t>
            </a:r>
            <a:r>
              <a:rPr lang="en-US" sz="2000" b="1" dirty="0">
                <a:solidFill>
                  <a:schemeClr val="tx1"/>
                </a:solidFill>
              </a:rPr>
              <a:t>space must be interpreted as entirely temporalized: there are different </a:t>
            </a:r>
            <a:r>
              <a:rPr lang="en-US" sz="2000" b="1" dirty="0" smtClean="0">
                <a:solidFill>
                  <a:schemeClr val="tx1"/>
                </a:solidFill>
              </a:rPr>
              <a:t>rhythms, speeds</a:t>
            </a:r>
            <a:r>
              <a:rPr lang="en-US" sz="2000" b="1" dirty="0">
                <a:solidFill>
                  <a:schemeClr val="tx1"/>
                </a:solidFill>
              </a:rPr>
              <a:t>, and legacies that run parallel, intersect, and conflict when one temporality </a:t>
            </a:r>
            <a:r>
              <a:rPr lang="en-US" sz="2000" b="1" dirty="0" smtClean="0">
                <a:solidFill>
                  <a:schemeClr val="tx1"/>
                </a:solidFill>
              </a:rPr>
              <a:t>imposes itself </a:t>
            </a:r>
            <a:r>
              <a:rPr lang="en-US" sz="2000" b="1" dirty="0">
                <a:solidFill>
                  <a:schemeClr val="tx1"/>
                </a:solidFill>
              </a:rPr>
              <a:t>as dominant and tries to synchronize the others. These conflicts act as prisms </a:t>
            </a:r>
            <a:r>
              <a:rPr lang="en-US" sz="2000" b="1" dirty="0" smtClean="0">
                <a:solidFill>
                  <a:schemeClr val="tx1"/>
                </a:solidFill>
              </a:rPr>
              <a:t>that refract </a:t>
            </a:r>
            <a:r>
              <a:rPr lang="en-US" sz="2000" b="1" dirty="0">
                <a:solidFill>
                  <a:schemeClr val="tx1"/>
                </a:solidFill>
              </a:rPr>
              <a:t>the white light of universal history in the colors of the different temporalities</a:t>
            </a:r>
            <a:r>
              <a:rPr lang="en-US" sz="2000" b="1" dirty="0" smtClean="0">
                <a:solidFill>
                  <a:schemeClr val="tx1"/>
                </a:solidFill>
              </a:rPr>
              <a:t>.</a:t>
            </a:r>
          </a:p>
          <a:p>
            <a:r>
              <a:rPr lang="en-US" sz="2000" b="1" dirty="0">
                <a:solidFill>
                  <a:schemeClr val="tx1"/>
                </a:solidFill>
              </a:rPr>
              <a:t>Empty and homogenous </a:t>
            </a:r>
            <a:r>
              <a:rPr lang="en-US" sz="2000" b="1" dirty="0" smtClean="0">
                <a:solidFill>
                  <a:schemeClr val="tx1"/>
                </a:solidFill>
              </a:rPr>
              <a:t>time (a non qualitative one) </a:t>
            </a:r>
            <a:r>
              <a:rPr lang="en-US" sz="2000" b="1" dirty="0">
                <a:solidFill>
                  <a:schemeClr val="tx1"/>
                </a:solidFill>
              </a:rPr>
              <a:t>is purely abstract, </a:t>
            </a:r>
            <a:r>
              <a:rPr lang="en-US" sz="2000" b="1" u="sng" dirty="0">
                <a:solidFill>
                  <a:schemeClr val="tx1"/>
                </a:solidFill>
              </a:rPr>
              <a:t>but</a:t>
            </a:r>
            <a:r>
              <a:rPr lang="en-US" sz="2000" b="1" dirty="0">
                <a:solidFill>
                  <a:schemeClr val="tx1"/>
                </a:solidFill>
              </a:rPr>
              <a:t> it has real effects. It is </a:t>
            </a:r>
            <a:r>
              <a:rPr lang="en-US" sz="2000" b="1" dirty="0" smtClean="0">
                <a:solidFill>
                  <a:schemeClr val="tx1"/>
                </a:solidFill>
              </a:rPr>
              <a:t>the </a:t>
            </a:r>
            <a:r>
              <a:rPr lang="en-US" sz="2000" b="1" u="sng" dirty="0" smtClean="0">
                <a:solidFill>
                  <a:schemeClr val="tx1"/>
                </a:solidFill>
              </a:rPr>
              <a:t>time </a:t>
            </a:r>
            <a:r>
              <a:rPr lang="en-US" sz="2000" b="1" u="sng" dirty="0">
                <a:solidFill>
                  <a:schemeClr val="tx1"/>
                </a:solidFill>
              </a:rPr>
              <a:t>of capital </a:t>
            </a:r>
            <a:r>
              <a:rPr lang="en-US" sz="2000" b="1" dirty="0">
                <a:solidFill>
                  <a:schemeClr val="tx1"/>
                </a:solidFill>
              </a:rPr>
              <a:t>or, more precisely, it is the time of socially necessary labor that, through </a:t>
            </a:r>
            <a:r>
              <a:rPr lang="en-US" sz="2000" b="1" dirty="0" smtClean="0">
                <a:solidFill>
                  <a:schemeClr val="tx1"/>
                </a:solidFill>
              </a:rPr>
              <a:t>the </a:t>
            </a:r>
            <a:r>
              <a:rPr lang="en-US" sz="2000" b="1" dirty="0">
                <a:solidFill>
                  <a:schemeClr val="tx1"/>
                </a:solidFill>
              </a:rPr>
              <a:t>world’s stock markets, marks the rhythm of the production of commodities in the </a:t>
            </a:r>
            <a:r>
              <a:rPr lang="en-US" sz="2000" b="1" dirty="0" smtClean="0">
                <a:solidFill>
                  <a:schemeClr val="tx1"/>
                </a:solidFill>
              </a:rPr>
              <a:t>world market</a:t>
            </a:r>
            <a:r>
              <a:rPr lang="en-US" sz="2000" b="1" dirty="0">
                <a:solidFill>
                  <a:schemeClr val="tx1"/>
                </a:solidFill>
              </a:rPr>
              <a:t>. Its real effects can be observed in the differentiation of levels of </a:t>
            </a:r>
            <a:r>
              <a:rPr lang="en-US" sz="2000" b="1" dirty="0" smtClean="0">
                <a:solidFill>
                  <a:schemeClr val="tx1"/>
                </a:solidFill>
              </a:rPr>
              <a:t>exploitation around </a:t>
            </a:r>
            <a:r>
              <a:rPr lang="en-US" sz="2000" b="1" dirty="0">
                <a:solidFill>
                  <a:schemeClr val="tx1"/>
                </a:solidFill>
              </a:rPr>
              <a:t>the </a:t>
            </a:r>
            <a:r>
              <a:rPr lang="en-US" sz="2000" b="1" dirty="0" smtClean="0">
                <a:solidFill>
                  <a:schemeClr val="tx1"/>
                </a:solidFill>
              </a:rPr>
              <a:t>globe.</a:t>
            </a:r>
          </a:p>
          <a:p>
            <a:r>
              <a:rPr lang="en-US" sz="2000" b="1" dirty="0" smtClean="0">
                <a:solidFill>
                  <a:schemeClr val="tx1"/>
                </a:solidFill>
              </a:rPr>
              <a:t>What </a:t>
            </a:r>
            <a:r>
              <a:rPr lang="en-US" sz="2000" b="1" dirty="0" err="1" smtClean="0">
                <a:solidFill>
                  <a:schemeClr val="tx1"/>
                </a:solidFill>
              </a:rPr>
              <a:t>Tomba</a:t>
            </a:r>
            <a:r>
              <a:rPr lang="en-US" sz="2000" b="1" dirty="0" smtClean="0">
                <a:solidFill>
                  <a:schemeClr val="tx1"/>
                </a:solidFill>
              </a:rPr>
              <a:t> wants </a:t>
            </a:r>
            <a:r>
              <a:rPr lang="en-US" sz="2000" b="1" dirty="0">
                <a:solidFill>
                  <a:schemeClr val="tx1"/>
                </a:solidFill>
              </a:rPr>
              <a:t>to emphasize is the co-presence of trajectories </a:t>
            </a:r>
            <a:r>
              <a:rPr lang="en-US" sz="2000" b="1" dirty="0" smtClean="0">
                <a:solidFill>
                  <a:schemeClr val="tx1"/>
                </a:solidFill>
              </a:rPr>
              <a:t>not synchronized </a:t>
            </a:r>
            <a:r>
              <a:rPr lang="en-US" sz="2000" b="1" dirty="0">
                <a:solidFill>
                  <a:schemeClr val="tx1"/>
                </a:solidFill>
              </a:rPr>
              <a:t>by the dominant temporality of socially necessary labor time and the </a:t>
            </a:r>
            <a:r>
              <a:rPr lang="en-US" sz="2000" b="1" dirty="0" smtClean="0">
                <a:solidFill>
                  <a:schemeClr val="tx1"/>
                </a:solidFill>
              </a:rPr>
              <a:t>nation-state.</a:t>
            </a:r>
            <a:r>
              <a:rPr lang="en-US" sz="2000" b="1" dirty="0">
                <a:solidFill>
                  <a:schemeClr val="tx1"/>
                </a:solidFill>
              </a:rPr>
              <a:t> If the former imposes the rhythm, discipline, and intensity of labor time </a:t>
            </a:r>
            <a:r>
              <a:rPr lang="en-US" sz="2000" b="1" dirty="0" smtClean="0">
                <a:solidFill>
                  <a:schemeClr val="tx1"/>
                </a:solidFill>
              </a:rPr>
              <a:t>regulated in </a:t>
            </a:r>
            <a:r>
              <a:rPr lang="en-US" sz="2000" b="1" dirty="0">
                <a:solidFill>
                  <a:schemeClr val="tx1"/>
                </a:solidFill>
              </a:rPr>
              <a:t>the competition between capitals, the latter synchronizes the different local </a:t>
            </a:r>
            <a:r>
              <a:rPr lang="en-US" sz="2000" b="1" dirty="0" smtClean="0">
                <a:solidFill>
                  <a:schemeClr val="tx1"/>
                </a:solidFill>
              </a:rPr>
              <a:t>temporalities to </a:t>
            </a:r>
            <a:r>
              <a:rPr lang="en-US" sz="2000" b="1" dirty="0">
                <a:solidFill>
                  <a:schemeClr val="tx1"/>
                </a:solidFill>
              </a:rPr>
              <a:t>the homogeneous time of the juridical-administrative machine of the nation-state.</a:t>
            </a:r>
            <a:endParaRPr lang="it-IT" sz="2000" b="1" dirty="0">
              <a:solidFill>
                <a:schemeClr val="tx1"/>
              </a:solidFill>
            </a:endParaRPr>
          </a:p>
        </p:txBody>
      </p:sp>
    </p:spTree>
    <p:extLst>
      <p:ext uri="{BB962C8B-B14F-4D97-AF65-F5344CB8AC3E}">
        <p14:creationId xmlns:p14="http://schemas.microsoft.com/office/powerpoint/2010/main" val="1994515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56272" y="267419"/>
            <a:ext cx="9848340" cy="6305909"/>
          </a:xfrm>
        </p:spPr>
        <p:txBody>
          <a:bodyPr>
            <a:normAutofit/>
          </a:bodyPr>
          <a:lstStyle/>
          <a:p>
            <a:r>
              <a:rPr lang="it-IT" sz="2400" b="1" dirty="0" smtClean="0">
                <a:solidFill>
                  <a:schemeClr val="tx1"/>
                </a:solidFill>
              </a:rPr>
              <a:t>The </a:t>
            </a:r>
            <a:r>
              <a:rPr lang="en-US" sz="2400" b="1" dirty="0" smtClean="0">
                <a:solidFill>
                  <a:schemeClr val="tx1"/>
                </a:solidFill>
              </a:rPr>
              <a:t>synchronization </a:t>
            </a:r>
            <a:r>
              <a:rPr lang="en-US" sz="2400" b="1" dirty="0">
                <a:solidFill>
                  <a:schemeClr val="tx1"/>
                </a:solidFill>
              </a:rPr>
              <a:t>of temporalities characterized by rhythms of life, different cultural </a:t>
            </a:r>
            <a:r>
              <a:rPr lang="en-US" sz="2400" b="1" dirty="0" smtClean="0">
                <a:solidFill>
                  <a:schemeClr val="tx1"/>
                </a:solidFill>
              </a:rPr>
              <a:t>and juridical </a:t>
            </a:r>
            <a:r>
              <a:rPr lang="en-US" sz="2400" b="1" dirty="0">
                <a:solidFill>
                  <a:schemeClr val="tx1"/>
                </a:solidFill>
              </a:rPr>
              <a:t>traditions generates friction that the nation-state constantly tries to neutralize </a:t>
            </a:r>
            <a:r>
              <a:rPr lang="en-US" sz="2400" b="1" dirty="0" smtClean="0">
                <a:solidFill>
                  <a:schemeClr val="tx1"/>
                </a:solidFill>
              </a:rPr>
              <a:t>by channeling</a:t>
            </a:r>
            <a:r>
              <a:rPr lang="en-US" sz="2400" b="1" dirty="0">
                <a:solidFill>
                  <a:schemeClr val="tx1"/>
                </a:solidFill>
              </a:rPr>
              <a:t>, with greater or lesser amounts of violence, that plurality of forms of life </a:t>
            </a:r>
            <a:r>
              <a:rPr lang="en-US" sz="2400" b="1" dirty="0" smtClean="0">
                <a:solidFill>
                  <a:schemeClr val="tx1"/>
                </a:solidFill>
              </a:rPr>
              <a:t>and temporalities </a:t>
            </a:r>
            <a:r>
              <a:rPr lang="en-US" sz="2400" b="1" dirty="0">
                <a:solidFill>
                  <a:schemeClr val="tx1"/>
                </a:solidFill>
              </a:rPr>
              <a:t>into the normative trajectory of the nation-state, the regime of </a:t>
            </a:r>
            <a:r>
              <a:rPr lang="en-US" sz="2400" b="1" dirty="0" smtClean="0">
                <a:solidFill>
                  <a:schemeClr val="tx1"/>
                </a:solidFill>
              </a:rPr>
              <a:t>private property </a:t>
            </a:r>
            <a:r>
              <a:rPr lang="en-US" sz="2400" b="1" dirty="0">
                <a:solidFill>
                  <a:schemeClr val="tx1"/>
                </a:solidFill>
              </a:rPr>
              <a:t>and capitalist </a:t>
            </a:r>
            <a:r>
              <a:rPr lang="en-US" sz="2400" b="1" dirty="0" smtClean="0">
                <a:solidFill>
                  <a:schemeClr val="tx1"/>
                </a:solidFill>
              </a:rPr>
              <a:t>production.</a:t>
            </a:r>
          </a:p>
          <a:p>
            <a:r>
              <a:rPr lang="en-US" sz="2400" b="1" dirty="0" smtClean="0">
                <a:solidFill>
                  <a:schemeClr val="tx1"/>
                </a:solidFill>
              </a:rPr>
              <a:t>Indeed</a:t>
            </a:r>
            <a:r>
              <a:rPr lang="en-US" sz="2400" b="1" dirty="0">
                <a:solidFill>
                  <a:schemeClr val="tx1"/>
                </a:solidFill>
              </a:rPr>
              <a:t>, the empty and homogenous time works in </a:t>
            </a:r>
            <a:r>
              <a:rPr lang="en-US" sz="2400" b="1" dirty="0" smtClean="0">
                <a:solidFill>
                  <a:schemeClr val="tx1"/>
                </a:solidFill>
              </a:rPr>
              <a:t>the violent </a:t>
            </a:r>
            <a:r>
              <a:rPr lang="en-US" sz="2400" b="1" dirty="0">
                <a:solidFill>
                  <a:schemeClr val="tx1"/>
                </a:solidFill>
              </a:rPr>
              <a:t>processes of construction and reproduction of national homogeneity. It </a:t>
            </a:r>
            <a:r>
              <a:rPr lang="en-US" sz="2400" b="1" dirty="0" smtClean="0">
                <a:solidFill>
                  <a:schemeClr val="tx1"/>
                </a:solidFill>
              </a:rPr>
              <a:t>regulates the </a:t>
            </a:r>
            <a:r>
              <a:rPr lang="en-US" sz="2400" b="1" dirty="0">
                <a:solidFill>
                  <a:schemeClr val="tx1"/>
                </a:solidFill>
              </a:rPr>
              <a:t>disciplining of a nation through the regulation of the rhythms of life, from school </a:t>
            </a:r>
            <a:r>
              <a:rPr lang="en-US" sz="2400" b="1" dirty="0" smtClean="0">
                <a:solidFill>
                  <a:schemeClr val="tx1"/>
                </a:solidFill>
              </a:rPr>
              <a:t>to retirement</a:t>
            </a:r>
            <a:r>
              <a:rPr lang="en-US" sz="2400" b="1" dirty="0">
                <a:solidFill>
                  <a:schemeClr val="tx1"/>
                </a:solidFill>
              </a:rPr>
              <a:t>, from work to national holidays</a:t>
            </a:r>
            <a:r>
              <a:rPr lang="en-US" sz="2400" b="1" dirty="0" smtClean="0">
                <a:solidFill>
                  <a:schemeClr val="tx1"/>
                </a:solidFill>
              </a:rPr>
              <a:t>.</a:t>
            </a:r>
          </a:p>
          <a:p>
            <a:r>
              <a:rPr lang="en-US" sz="2400" b="1" dirty="0" smtClean="0">
                <a:solidFill>
                  <a:schemeClr val="tx1"/>
                </a:solidFill>
              </a:rPr>
              <a:t>For </a:t>
            </a:r>
            <a:r>
              <a:rPr lang="en-US" sz="2400" b="1" dirty="0" err="1" smtClean="0">
                <a:solidFill>
                  <a:schemeClr val="tx1"/>
                </a:solidFill>
              </a:rPr>
              <a:t>Tomba</a:t>
            </a:r>
            <a:r>
              <a:rPr lang="en-US" sz="2400" b="1" dirty="0" smtClean="0">
                <a:solidFill>
                  <a:schemeClr val="tx1"/>
                </a:solidFill>
              </a:rPr>
              <a:t>, it </a:t>
            </a:r>
            <a:r>
              <a:rPr lang="en-US" sz="2400" b="1" dirty="0">
                <a:solidFill>
                  <a:schemeClr val="tx1"/>
                </a:solidFill>
              </a:rPr>
              <a:t>is not a matter of contrasting the traditional temporality of the </a:t>
            </a:r>
            <a:r>
              <a:rPr lang="en-US" sz="2400" b="1" dirty="0" smtClean="0">
                <a:solidFill>
                  <a:schemeClr val="tx1"/>
                </a:solidFill>
              </a:rPr>
              <a:t>communitarian forms </a:t>
            </a:r>
            <a:r>
              <a:rPr lang="en-US" sz="2400" b="1" dirty="0">
                <a:solidFill>
                  <a:schemeClr val="tx1"/>
                </a:solidFill>
              </a:rPr>
              <a:t>to that of the nation-state and the capitalist mode of production. This </a:t>
            </a:r>
            <a:r>
              <a:rPr lang="en-US" sz="2400" b="1" dirty="0" smtClean="0">
                <a:solidFill>
                  <a:schemeClr val="tx1"/>
                </a:solidFill>
              </a:rPr>
              <a:t>opposition </a:t>
            </a:r>
            <a:r>
              <a:rPr lang="it-IT" sz="2400" b="1" dirty="0" err="1" smtClean="0">
                <a:solidFill>
                  <a:schemeClr val="tx1"/>
                </a:solidFill>
              </a:rPr>
              <a:t>remains</a:t>
            </a:r>
            <a:r>
              <a:rPr lang="it-IT" sz="2400" b="1" dirty="0" smtClean="0">
                <a:solidFill>
                  <a:schemeClr val="tx1"/>
                </a:solidFill>
              </a:rPr>
              <a:t> </a:t>
            </a:r>
            <a:r>
              <a:rPr lang="it-IT" sz="2400" b="1" dirty="0" err="1">
                <a:solidFill>
                  <a:schemeClr val="tx1"/>
                </a:solidFill>
              </a:rPr>
              <a:t>abstract</a:t>
            </a:r>
            <a:r>
              <a:rPr lang="it-IT" sz="2400" b="1" dirty="0">
                <a:solidFill>
                  <a:schemeClr val="tx1"/>
                </a:solidFill>
              </a:rPr>
              <a:t> or </a:t>
            </a:r>
            <a:r>
              <a:rPr lang="it-IT" sz="2400" b="1" dirty="0" err="1">
                <a:solidFill>
                  <a:schemeClr val="tx1"/>
                </a:solidFill>
              </a:rPr>
              <a:t>romantic</a:t>
            </a:r>
            <a:r>
              <a:rPr lang="it-IT" sz="2400" b="1" dirty="0">
                <a:solidFill>
                  <a:schemeClr val="tx1"/>
                </a:solidFill>
              </a:rPr>
              <a:t>.</a:t>
            </a:r>
          </a:p>
        </p:txBody>
      </p:sp>
    </p:spTree>
    <p:extLst>
      <p:ext uri="{BB962C8B-B14F-4D97-AF65-F5344CB8AC3E}">
        <p14:creationId xmlns:p14="http://schemas.microsoft.com/office/powerpoint/2010/main" val="638985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39351" y="465826"/>
            <a:ext cx="9365261" cy="6064370"/>
          </a:xfrm>
        </p:spPr>
        <p:txBody>
          <a:bodyPr>
            <a:normAutofit/>
          </a:bodyPr>
          <a:lstStyle/>
          <a:p>
            <a:r>
              <a:rPr lang="en-US" sz="2000" b="1" dirty="0">
                <a:solidFill>
                  <a:schemeClr val="tx1"/>
                </a:solidFill>
              </a:rPr>
              <a:t>Rather, it is a matter of working in the tension </a:t>
            </a:r>
            <a:r>
              <a:rPr lang="en-US" sz="2000" b="1" dirty="0" smtClean="0">
                <a:solidFill>
                  <a:schemeClr val="tx1"/>
                </a:solidFill>
              </a:rPr>
              <a:t>between temporalities</a:t>
            </a:r>
            <a:r>
              <a:rPr lang="en-US" sz="2000" b="1" dirty="0">
                <a:solidFill>
                  <a:schemeClr val="tx1"/>
                </a:solidFill>
              </a:rPr>
              <a:t>, where they flow over each other like different geological layers, </a:t>
            </a:r>
            <a:r>
              <a:rPr lang="en-US" sz="2000" b="1" dirty="0" smtClean="0">
                <a:solidFill>
                  <a:schemeClr val="tx1"/>
                </a:solidFill>
              </a:rPr>
              <a:t>increasing temperature </a:t>
            </a:r>
            <a:r>
              <a:rPr lang="en-US" sz="2000" b="1" dirty="0">
                <a:solidFill>
                  <a:schemeClr val="tx1"/>
                </a:solidFill>
              </a:rPr>
              <a:t>and pressure to bring an entire society to the boiling point. Continuing </a:t>
            </a:r>
            <a:r>
              <a:rPr lang="en-US" sz="2000" b="1" dirty="0" smtClean="0">
                <a:solidFill>
                  <a:schemeClr val="tx1"/>
                </a:solidFill>
              </a:rPr>
              <a:t>this geological </a:t>
            </a:r>
            <a:r>
              <a:rPr lang="en-US" sz="2000" b="1" dirty="0">
                <a:solidFill>
                  <a:schemeClr val="tx1"/>
                </a:solidFill>
              </a:rPr>
              <a:t>metaphor, one could speak of subduction phenomena in which </a:t>
            </a:r>
            <a:r>
              <a:rPr lang="en-US" sz="2000" b="1" dirty="0" smtClean="0">
                <a:solidFill>
                  <a:schemeClr val="tx1"/>
                </a:solidFill>
              </a:rPr>
              <a:t>metamorphic rocks </a:t>
            </a:r>
            <a:r>
              <a:rPr lang="en-US" sz="2000" b="1" dirty="0">
                <a:solidFill>
                  <a:schemeClr val="tx1"/>
                </a:solidFill>
              </a:rPr>
              <a:t>are formed and, in our case, new, unprecedented configurations of </a:t>
            </a:r>
            <a:r>
              <a:rPr lang="en-US" sz="2000" b="1" dirty="0" smtClean="0">
                <a:solidFill>
                  <a:schemeClr val="tx1"/>
                </a:solidFill>
              </a:rPr>
              <a:t>pre-existing juridical</a:t>
            </a:r>
            <a:r>
              <a:rPr lang="en-US" sz="2000" b="1" dirty="0">
                <a:solidFill>
                  <a:schemeClr val="tx1"/>
                </a:solidFill>
              </a:rPr>
              <a:t>, political, and economic material are generated</a:t>
            </a:r>
            <a:r>
              <a:rPr lang="en-US" sz="2000" b="1" dirty="0" smtClean="0">
                <a:solidFill>
                  <a:schemeClr val="tx1"/>
                </a:solidFill>
              </a:rPr>
              <a:t>.</a:t>
            </a:r>
            <a:endParaRPr lang="it-IT" sz="2000" b="1" dirty="0">
              <a:solidFill>
                <a:schemeClr val="tx1"/>
              </a:solidFill>
            </a:endParaRPr>
          </a:p>
          <a:p>
            <a:r>
              <a:rPr lang="en-US" sz="2000" b="1" dirty="0">
                <a:solidFill>
                  <a:schemeClr val="tx1"/>
                </a:solidFill>
              </a:rPr>
              <a:t>Indeed, these new forms, as </a:t>
            </a:r>
            <a:r>
              <a:rPr lang="en-US" sz="2000" b="1" dirty="0" smtClean="0">
                <a:solidFill>
                  <a:schemeClr val="tx1"/>
                </a:solidFill>
              </a:rPr>
              <a:t>we shall </a:t>
            </a:r>
            <a:r>
              <a:rPr lang="en-US" sz="2000" b="1" dirty="0">
                <a:solidFill>
                  <a:schemeClr val="tx1"/>
                </a:solidFill>
              </a:rPr>
              <a:t>see, are not the result of a </a:t>
            </a:r>
            <a:r>
              <a:rPr lang="en-US" sz="2000" b="1" i="1" dirty="0" err="1">
                <a:solidFill>
                  <a:schemeClr val="tx1"/>
                </a:solidFill>
              </a:rPr>
              <a:t>creatio</a:t>
            </a:r>
            <a:r>
              <a:rPr lang="en-US" sz="2000" b="1" i="1" dirty="0">
                <a:solidFill>
                  <a:schemeClr val="tx1"/>
                </a:solidFill>
              </a:rPr>
              <a:t> ex nihilo</a:t>
            </a:r>
            <a:r>
              <a:rPr lang="en-US" sz="2000" b="1" dirty="0">
                <a:solidFill>
                  <a:schemeClr val="tx1"/>
                </a:solidFill>
              </a:rPr>
              <a:t>. They are generated in a field of forces </a:t>
            </a:r>
            <a:r>
              <a:rPr lang="en-US" sz="2000" b="1" dirty="0" smtClean="0">
                <a:solidFill>
                  <a:schemeClr val="tx1"/>
                </a:solidFill>
              </a:rPr>
              <a:t>full of </a:t>
            </a:r>
            <a:r>
              <a:rPr lang="en-US" sz="2000" b="1" dirty="0">
                <a:solidFill>
                  <a:schemeClr val="tx1"/>
                </a:solidFill>
              </a:rPr>
              <a:t>conflict, </a:t>
            </a:r>
            <a:r>
              <a:rPr lang="en-US" sz="2000" b="1" dirty="0" smtClean="0">
                <a:solidFill>
                  <a:schemeClr val="tx1"/>
                </a:solidFill>
              </a:rPr>
              <a:t>where </a:t>
            </a:r>
            <a:r>
              <a:rPr lang="en-US" sz="2000" b="1" u="sng" dirty="0" smtClean="0">
                <a:solidFill>
                  <a:schemeClr val="tx1"/>
                </a:solidFill>
              </a:rPr>
              <a:t>anachronistic </a:t>
            </a:r>
            <a:r>
              <a:rPr lang="en-US" sz="2000" b="1" u="sng" dirty="0">
                <a:solidFill>
                  <a:schemeClr val="tx1"/>
                </a:solidFill>
              </a:rPr>
              <a:t>elements </a:t>
            </a:r>
            <a:r>
              <a:rPr lang="en-US" sz="2000" b="1" dirty="0">
                <a:solidFill>
                  <a:schemeClr val="tx1"/>
                </a:solidFill>
              </a:rPr>
              <a:t>are reconfigured in an original </a:t>
            </a:r>
            <a:r>
              <a:rPr lang="en-US" sz="2000" b="1" dirty="0" smtClean="0">
                <a:solidFill>
                  <a:schemeClr val="tx1"/>
                </a:solidFill>
              </a:rPr>
              <a:t>way:</a:t>
            </a:r>
          </a:p>
          <a:p>
            <a:r>
              <a:rPr lang="it-IT" sz="2000" b="1" dirty="0" err="1">
                <a:solidFill>
                  <a:schemeClr val="tx1"/>
                </a:solidFill>
              </a:rPr>
              <a:t>Such</a:t>
            </a:r>
            <a:r>
              <a:rPr lang="it-IT" sz="2000" b="1" dirty="0">
                <a:solidFill>
                  <a:schemeClr val="tx1"/>
                </a:solidFill>
              </a:rPr>
              <a:t> </a:t>
            </a:r>
            <a:r>
              <a:rPr lang="it-IT" sz="2000" b="1" dirty="0" err="1">
                <a:solidFill>
                  <a:schemeClr val="tx1"/>
                </a:solidFill>
              </a:rPr>
              <a:t>is</a:t>
            </a:r>
            <a:r>
              <a:rPr lang="it-IT" sz="2000" b="1" dirty="0">
                <a:solidFill>
                  <a:schemeClr val="tx1"/>
                </a:solidFill>
              </a:rPr>
              <a:t> </a:t>
            </a:r>
            <a:r>
              <a:rPr lang="it-IT" sz="2000" b="1" dirty="0" smtClean="0">
                <a:solidFill>
                  <a:schemeClr val="tx1"/>
                </a:solidFill>
              </a:rPr>
              <a:t>the </a:t>
            </a:r>
            <a:r>
              <a:rPr lang="en-US" sz="2000" b="1" dirty="0" smtClean="0">
                <a:solidFill>
                  <a:schemeClr val="tx1"/>
                </a:solidFill>
              </a:rPr>
              <a:t>case </a:t>
            </a:r>
            <a:r>
              <a:rPr lang="en-US" sz="2000" b="1" dirty="0">
                <a:solidFill>
                  <a:schemeClr val="tx1"/>
                </a:solidFill>
              </a:rPr>
              <a:t>of the medieval institution of the imperative mandate that re-emerges in the </a:t>
            </a:r>
            <a:r>
              <a:rPr lang="en-US" sz="2000" b="1" dirty="0" smtClean="0">
                <a:solidFill>
                  <a:schemeClr val="tx1"/>
                </a:solidFill>
              </a:rPr>
              <a:t>experience of </a:t>
            </a:r>
            <a:r>
              <a:rPr lang="en-US" sz="2000" b="1" dirty="0">
                <a:solidFill>
                  <a:schemeClr val="tx1"/>
                </a:solidFill>
              </a:rPr>
              <a:t>the </a:t>
            </a:r>
            <a:r>
              <a:rPr lang="en-US" sz="2000" b="1" i="1" dirty="0">
                <a:solidFill>
                  <a:schemeClr val="tx1"/>
                </a:solidFill>
              </a:rPr>
              <a:t>Sans-culottes </a:t>
            </a:r>
            <a:r>
              <a:rPr lang="en-US" sz="2000" b="1" dirty="0">
                <a:solidFill>
                  <a:schemeClr val="tx1"/>
                </a:solidFill>
              </a:rPr>
              <a:t>during the French Revolution (chapter 2</a:t>
            </a:r>
            <a:r>
              <a:rPr lang="en-US" sz="2000" b="1" dirty="0" smtClean="0">
                <a:solidFill>
                  <a:schemeClr val="tx1"/>
                </a:solidFill>
              </a:rPr>
              <a:t>), the </a:t>
            </a:r>
            <a:r>
              <a:rPr lang="en-US" sz="2000" b="1" dirty="0">
                <a:solidFill>
                  <a:schemeClr val="tx1"/>
                </a:solidFill>
              </a:rPr>
              <a:t>Communards in </a:t>
            </a:r>
            <a:r>
              <a:rPr lang="en-US" sz="2000" b="1" dirty="0" smtClean="0">
                <a:solidFill>
                  <a:schemeClr val="tx1"/>
                </a:solidFill>
              </a:rPr>
              <a:t>1871 (chapter </a:t>
            </a:r>
            <a:r>
              <a:rPr lang="en-US" sz="2000" b="1" dirty="0">
                <a:solidFill>
                  <a:schemeClr val="tx1"/>
                </a:solidFill>
              </a:rPr>
              <a:t>3</a:t>
            </a:r>
            <a:r>
              <a:rPr lang="en-US" sz="2000" b="1" dirty="0" smtClean="0">
                <a:solidFill>
                  <a:schemeClr val="tx1"/>
                </a:solidFill>
              </a:rPr>
              <a:t>), the </a:t>
            </a:r>
            <a:r>
              <a:rPr lang="en-US" sz="2000" b="1" dirty="0">
                <a:solidFill>
                  <a:schemeClr val="tx1"/>
                </a:solidFill>
              </a:rPr>
              <a:t>Soviets in the Russian Revolution (chapter 4) </a:t>
            </a:r>
            <a:r>
              <a:rPr lang="en-US" sz="2000" b="1" dirty="0" smtClean="0">
                <a:solidFill>
                  <a:schemeClr val="tx1"/>
                </a:solidFill>
              </a:rPr>
              <a:t>and the </a:t>
            </a:r>
            <a:r>
              <a:rPr lang="en-US" sz="2000" b="1" dirty="0">
                <a:solidFill>
                  <a:schemeClr val="tx1"/>
                </a:solidFill>
              </a:rPr>
              <a:t>workers councils </a:t>
            </a:r>
            <a:r>
              <a:rPr lang="en-US" sz="2000" b="1" dirty="0" smtClean="0">
                <a:solidFill>
                  <a:schemeClr val="tx1"/>
                </a:solidFill>
              </a:rPr>
              <a:t>of the </a:t>
            </a:r>
            <a:r>
              <a:rPr lang="en-US" sz="2000" b="1" dirty="0">
                <a:solidFill>
                  <a:schemeClr val="tx1"/>
                </a:solidFill>
              </a:rPr>
              <a:t>twentieth </a:t>
            </a:r>
            <a:r>
              <a:rPr lang="en-US" sz="2000" b="1" dirty="0" smtClean="0">
                <a:solidFill>
                  <a:schemeClr val="tx1"/>
                </a:solidFill>
              </a:rPr>
              <a:t>century. The </a:t>
            </a:r>
            <a:r>
              <a:rPr lang="en-US" sz="2000" b="1" dirty="0">
                <a:solidFill>
                  <a:schemeClr val="tx1"/>
                </a:solidFill>
              </a:rPr>
              <a:t>same experience, reactivated by the forms of </a:t>
            </a:r>
            <a:r>
              <a:rPr lang="en-US" sz="2000" b="1" dirty="0" smtClean="0">
                <a:solidFill>
                  <a:schemeClr val="tx1"/>
                </a:solidFill>
              </a:rPr>
              <a:t>self-government of </a:t>
            </a:r>
            <a:r>
              <a:rPr lang="en-US" sz="2000" b="1" dirty="0">
                <a:solidFill>
                  <a:schemeClr val="tx1"/>
                </a:solidFill>
              </a:rPr>
              <a:t>the indigenous communities, re-emerges in the Zapatistas’ politics (chapter 5).</a:t>
            </a:r>
            <a:endParaRPr lang="it-IT" sz="2000" b="1" dirty="0">
              <a:solidFill>
                <a:schemeClr val="tx1"/>
              </a:solidFill>
            </a:endParaRPr>
          </a:p>
        </p:txBody>
      </p:sp>
    </p:spTree>
    <p:extLst>
      <p:ext uri="{BB962C8B-B14F-4D97-AF65-F5344CB8AC3E}">
        <p14:creationId xmlns:p14="http://schemas.microsoft.com/office/powerpoint/2010/main" val="2988459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04358"/>
          </a:xfrm>
        </p:spPr>
        <p:txBody>
          <a:bodyPr/>
          <a:lstStyle/>
          <a:p>
            <a:r>
              <a:rPr lang="it-IT" b="1" dirty="0" err="1">
                <a:solidFill>
                  <a:schemeClr val="tx1"/>
                </a:solidFill>
              </a:rPr>
              <a:t>Anachronisms</a:t>
            </a:r>
            <a:endParaRPr lang="it-IT" b="1" dirty="0">
              <a:solidFill>
                <a:schemeClr val="tx1"/>
              </a:solidFill>
            </a:endParaRPr>
          </a:p>
        </p:txBody>
      </p:sp>
      <p:sp>
        <p:nvSpPr>
          <p:cNvPr id="3" name="Segnaposto contenuto 2"/>
          <p:cNvSpPr>
            <a:spLocks noGrp="1"/>
          </p:cNvSpPr>
          <p:nvPr>
            <p:ph idx="1"/>
          </p:nvPr>
        </p:nvSpPr>
        <p:spPr>
          <a:xfrm>
            <a:off x="2589212" y="1440611"/>
            <a:ext cx="8915400" cy="4470611"/>
          </a:xfrm>
        </p:spPr>
        <p:txBody>
          <a:bodyPr/>
          <a:lstStyle/>
          <a:p>
            <a:r>
              <a:rPr lang="en-US" b="1" dirty="0" smtClean="0">
                <a:solidFill>
                  <a:schemeClr val="tx1"/>
                </a:solidFill>
              </a:rPr>
              <a:t>they were </a:t>
            </a:r>
            <a:r>
              <a:rPr lang="en-US" b="1" dirty="0">
                <a:solidFill>
                  <a:schemeClr val="tx1"/>
                </a:solidFill>
              </a:rPr>
              <a:t>the </a:t>
            </a:r>
            <a:r>
              <a:rPr lang="en-US" b="1" i="1" dirty="0">
                <a:solidFill>
                  <a:schemeClr val="tx1"/>
                </a:solidFill>
              </a:rPr>
              <a:t>Sans-culottes </a:t>
            </a:r>
            <a:r>
              <a:rPr lang="en-US" b="1" dirty="0">
                <a:solidFill>
                  <a:schemeClr val="tx1"/>
                </a:solidFill>
              </a:rPr>
              <a:t>who during the French Revolution reactivated the forms of local self-government and the imperative mandate from the political and juridical arsenal of the </a:t>
            </a:r>
            <a:r>
              <a:rPr lang="en-US" b="1" i="1" dirty="0" err="1">
                <a:solidFill>
                  <a:schemeClr val="tx1"/>
                </a:solidFill>
              </a:rPr>
              <a:t>Ancien</a:t>
            </a:r>
            <a:r>
              <a:rPr lang="en-US" b="1" i="1" dirty="0">
                <a:solidFill>
                  <a:schemeClr val="tx1"/>
                </a:solidFill>
              </a:rPr>
              <a:t> </a:t>
            </a:r>
            <a:r>
              <a:rPr lang="en-US" b="1" i="1" dirty="0" smtClean="0">
                <a:solidFill>
                  <a:schemeClr val="tx1"/>
                </a:solidFill>
              </a:rPr>
              <a:t>Régime </a:t>
            </a:r>
            <a:r>
              <a:rPr lang="en-US" b="1" dirty="0" smtClean="0">
                <a:solidFill>
                  <a:schemeClr val="tx1"/>
                </a:solidFill>
              </a:rPr>
              <a:t>(chap. 2);</a:t>
            </a:r>
          </a:p>
          <a:p>
            <a:r>
              <a:rPr lang="en-US" b="1" dirty="0">
                <a:solidFill>
                  <a:schemeClr val="tx1"/>
                </a:solidFill>
              </a:rPr>
              <a:t>the Communards who cited 1793 and the medieval communal institutions to complete, in 1871, what was interrupted by the Terror and the nation-state (chapter 3</a:t>
            </a:r>
            <a:r>
              <a:rPr lang="en-US" b="1" dirty="0" smtClean="0">
                <a:solidFill>
                  <a:schemeClr val="tx1"/>
                </a:solidFill>
              </a:rPr>
              <a:t>);</a:t>
            </a:r>
          </a:p>
          <a:p>
            <a:r>
              <a:rPr lang="en-US" b="1" dirty="0">
                <a:solidFill>
                  <a:schemeClr val="tx1"/>
                </a:solidFill>
              </a:rPr>
              <a:t>the Russian revolutionaries who referred to the tradition of </a:t>
            </a:r>
            <a:r>
              <a:rPr lang="en-US" b="1" i="1" dirty="0" err="1">
                <a:solidFill>
                  <a:schemeClr val="tx1"/>
                </a:solidFill>
              </a:rPr>
              <a:t>mir</a:t>
            </a:r>
            <a:r>
              <a:rPr lang="en-US" b="1" i="1" dirty="0">
                <a:solidFill>
                  <a:schemeClr val="tx1"/>
                </a:solidFill>
              </a:rPr>
              <a:t> </a:t>
            </a:r>
            <a:r>
              <a:rPr lang="en-US" b="1" dirty="0">
                <a:solidFill>
                  <a:schemeClr val="tx1"/>
                </a:solidFill>
              </a:rPr>
              <a:t>and the Paris Commune to finish the work carried out there (chapter 4);</a:t>
            </a:r>
          </a:p>
          <a:p>
            <a:r>
              <a:rPr lang="en-US" b="1" dirty="0">
                <a:solidFill>
                  <a:schemeClr val="tx1"/>
                </a:solidFill>
              </a:rPr>
              <a:t>and today it is the Zapatistas who cite the work of Emilio Zapata and the spirit of the Mexican Constitution of 1917 to complete the communal experiment of the peasants of Morelos, which took place from 1913 to 1917 </a:t>
            </a:r>
            <a:r>
              <a:rPr lang="it-IT" b="1" dirty="0">
                <a:solidFill>
                  <a:schemeClr val="tx1"/>
                </a:solidFill>
              </a:rPr>
              <a:t>(</a:t>
            </a:r>
            <a:r>
              <a:rPr lang="it-IT" b="1" dirty="0" err="1">
                <a:solidFill>
                  <a:schemeClr val="tx1"/>
                </a:solidFill>
              </a:rPr>
              <a:t>chapter</a:t>
            </a:r>
            <a:r>
              <a:rPr lang="it-IT" b="1" dirty="0">
                <a:solidFill>
                  <a:schemeClr val="tx1"/>
                </a:solidFill>
              </a:rPr>
              <a:t> 5</a:t>
            </a:r>
            <a:r>
              <a:rPr lang="it-IT" b="1" dirty="0" smtClean="0">
                <a:solidFill>
                  <a:schemeClr val="tx1"/>
                </a:solidFill>
              </a:rPr>
              <a:t>).</a:t>
            </a:r>
            <a:endParaRPr lang="en-US" b="1" dirty="0">
              <a:solidFill>
                <a:schemeClr val="tx1"/>
              </a:solidFill>
            </a:endParaRPr>
          </a:p>
          <a:p>
            <a:endParaRPr lang="en-US" b="1" dirty="0" smtClean="0">
              <a:solidFill>
                <a:schemeClr val="tx1"/>
              </a:solidFill>
            </a:endParaRPr>
          </a:p>
          <a:p>
            <a:endParaRPr lang="it-IT" dirty="0"/>
          </a:p>
        </p:txBody>
      </p:sp>
    </p:spTree>
    <p:extLst>
      <p:ext uri="{BB962C8B-B14F-4D97-AF65-F5344CB8AC3E}">
        <p14:creationId xmlns:p14="http://schemas.microsoft.com/office/powerpoint/2010/main" val="4237685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56116"/>
          </a:xfrm>
        </p:spPr>
        <p:txBody>
          <a:bodyPr/>
          <a:lstStyle/>
          <a:p>
            <a:r>
              <a:rPr lang="it-IT" b="1" dirty="0" err="1" smtClean="0">
                <a:solidFill>
                  <a:schemeClr val="tx1"/>
                </a:solidFill>
              </a:rPr>
              <a:t>Conceptual</a:t>
            </a:r>
            <a:r>
              <a:rPr lang="it-IT" b="1" dirty="0" smtClean="0">
                <a:solidFill>
                  <a:schemeClr val="tx1"/>
                </a:solidFill>
              </a:rPr>
              <a:t> </a:t>
            </a:r>
            <a:r>
              <a:rPr lang="it-IT" b="1" dirty="0" err="1" smtClean="0">
                <a:solidFill>
                  <a:schemeClr val="tx1"/>
                </a:solidFill>
              </a:rPr>
              <a:t>summary</a:t>
            </a:r>
            <a:r>
              <a:rPr lang="it-IT" b="1" dirty="0" smtClean="0">
                <a:solidFill>
                  <a:schemeClr val="tx1"/>
                </a:solidFill>
              </a:rPr>
              <a:t> of the </a:t>
            </a:r>
            <a:r>
              <a:rPr lang="it-IT" b="1" dirty="0" err="1" smtClean="0">
                <a:solidFill>
                  <a:schemeClr val="tx1"/>
                </a:solidFill>
              </a:rPr>
              <a:t>lesson</a:t>
            </a:r>
            <a:endParaRPr lang="it-IT" b="1" dirty="0">
              <a:solidFill>
                <a:schemeClr val="tx1"/>
              </a:solidFill>
            </a:endParaRPr>
          </a:p>
        </p:txBody>
      </p:sp>
      <p:sp>
        <p:nvSpPr>
          <p:cNvPr id="3" name="Segnaposto contenuto 2"/>
          <p:cNvSpPr>
            <a:spLocks noGrp="1"/>
          </p:cNvSpPr>
          <p:nvPr>
            <p:ph idx="1"/>
          </p:nvPr>
        </p:nvSpPr>
        <p:spPr>
          <a:xfrm>
            <a:off x="2589212" y="1380226"/>
            <a:ext cx="8915400" cy="4530996"/>
          </a:xfrm>
        </p:spPr>
        <p:txBody>
          <a:bodyPr/>
          <a:lstStyle/>
          <a:p>
            <a:r>
              <a:rPr lang="it-IT" b="1" dirty="0">
                <a:solidFill>
                  <a:schemeClr val="tx1"/>
                </a:solidFill>
              </a:rPr>
              <a:t>Re-</a:t>
            </a:r>
            <a:r>
              <a:rPr lang="it-IT" b="1" dirty="0" err="1">
                <a:solidFill>
                  <a:schemeClr val="tx1"/>
                </a:solidFill>
              </a:rPr>
              <a:t>imagine</a:t>
            </a:r>
            <a:r>
              <a:rPr lang="it-IT" b="1" dirty="0">
                <a:solidFill>
                  <a:schemeClr val="tx1"/>
                </a:solidFill>
              </a:rPr>
              <a:t> the </a:t>
            </a:r>
            <a:r>
              <a:rPr lang="it-IT" b="1" dirty="0" err="1" smtClean="0">
                <a:solidFill>
                  <a:schemeClr val="tx1"/>
                </a:solidFill>
              </a:rPr>
              <a:t>present</a:t>
            </a:r>
            <a:endParaRPr lang="it-IT" b="1" dirty="0" smtClean="0">
              <a:solidFill>
                <a:schemeClr val="tx1"/>
              </a:solidFill>
            </a:endParaRPr>
          </a:p>
          <a:p>
            <a:r>
              <a:rPr lang="en-GB" b="1" dirty="0" smtClean="0">
                <a:solidFill>
                  <a:schemeClr val="tx1"/>
                </a:solidFill>
              </a:rPr>
              <a:t>Conflict </a:t>
            </a:r>
            <a:r>
              <a:rPr lang="en-GB" b="1" dirty="0">
                <a:solidFill>
                  <a:schemeClr val="tx1"/>
                </a:solidFill>
              </a:rPr>
              <a:t>as an irremovable dimension of politics</a:t>
            </a:r>
            <a:endParaRPr lang="it-IT" b="1" dirty="0" smtClean="0">
              <a:solidFill>
                <a:schemeClr val="tx1"/>
              </a:solidFill>
            </a:endParaRPr>
          </a:p>
          <a:p>
            <a:r>
              <a:rPr lang="it-IT" b="1" dirty="0">
                <a:solidFill>
                  <a:schemeClr val="tx1"/>
                </a:solidFill>
              </a:rPr>
              <a:t>A </a:t>
            </a:r>
            <a:r>
              <a:rPr lang="it-IT" b="1" dirty="0" err="1">
                <a:solidFill>
                  <a:schemeClr val="tx1"/>
                </a:solidFill>
              </a:rPr>
              <a:t>multiverse</a:t>
            </a:r>
            <a:r>
              <a:rPr lang="it-IT" b="1" dirty="0">
                <a:solidFill>
                  <a:schemeClr val="tx1"/>
                </a:solidFill>
              </a:rPr>
              <a:t> of </a:t>
            </a:r>
            <a:r>
              <a:rPr lang="it-IT" b="1" dirty="0" err="1">
                <a:solidFill>
                  <a:schemeClr val="tx1"/>
                </a:solidFill>
              </a:rPr>
              <a:t>historical</a:t>
            </a:r>
            <a:r>
              <a:rPr lang="it-IT" b="1" dirty="0">
                <a:solidFill>
                  <a:schemeClr val="tx1"/>
                </a:solidFill>
              </a:rPr>
              <a:t> </a:t>
            </a:r>
            <a:r>
              <a:rPr lang="it-IT" b="1" dirty="0" err="1" smtClean="0">
                <a:solidFill>
                  <a:schemeClr val="tx1"/>
                </a:solidFill>
              </a:rPr>
              <a:t>temporalities</a:t>
            </a:r>
            <a:endParaRPr lang="it-IT" b="1" dirty="0" smtClean="0">
              <a:solidFill>
                <a:schemeClr val="tx1"/>
              </a:solidFill>
            </a:endParaRPr>
          </a:p>
          <a:p>
            <a:r>
              <a:rPr lang="en-US" b="1" dirty="0" smtClean="0">
                <a:solidFill>
                  <a:schemeClr val="tx1"/>
                </a:solidFill>
              </a:rPr>
              <a:t>Anachronistic elements as political tools in the present</a:t>
            </a:r>
          </a:p>
          <a:p>
            <a:endParaRPr lang="en-US" b="1" dirty="0">
              <a:solidFill>
                <a:schemeClr val="tx1"/>
              </a:solidFill>
            </a:endParaRPr>
          </a:p>
          <a:p>
            <a:r>
              <a:rPr lang="it-IT" b="1" dirty="0" smtClean="0">
                <a:solidFill>
                  <a:schemeClr val="tx1"/>
                </a:solidFill>
              </a:rPr>
              <a:t>Critical </a:t>
            </a:r>
            <a:r>
              <a:rPr lang="it-IT" b="1" dirty="0" err="1" smtClean="0">
                <a:solidFill>
                  <a:schemeClr val="tx1"/>
                </a:solidFill>
              </a:rPr>
              <a:t>thinking</a:t>
            </a:r>
            <a:r>
              <a:rPr lang="it-IT" b="1" dirty="0" smtClean="0">
                <a:solidFill>
                  <a:schemeClr val="tx1"/>
                </a:solidFill>
              </a:rPr>
              <a:t>: </a:t>
            </a:r>
            <a:r>
              <a:rPr lang="en-US" b="1" dirty="0" smtClean="0">
                <a:solidFill>
                  <a:schemeClr val="tx1"/>
                </a:solidFill>
              </a:rPr>
              <a:t>What do you think about this political use of the past in the present? </a:t>
            </a:r>
            <a:r>
              <a:rPr lang="en-US" b="1" dirty="0">
                <a:solidFill>
                  <a:schemeClr val="tx1"/>
                </a:solidFill>
              </a:rPr>
              <a:t>[use the forum, max 300 words, </a:t>
            </a:r>
            <a:r>
              <a:rPr lang="en-US" b="1" u="sng" dirty="0">
                <a:solidFill>
                  <a:schemeClr val="tx1"/>
                </a:solidFill>
              </a:rPr>
              <a:t>not mandatory</a:t>
            </a:r>
            <a:r>
              <a:rPr lang="en-US" b="1" dirty="0">
                <a:solidFill>
                  <a:schemeClr val="tx1"/>
                </a:solidFill>
              </a:rPr>
              <a:t>].</a:t>
            </a:r>
            <a:endParaRPr lang="it-IT" b="1" dirty="0">
              <a:solidFill>
                <a:schemeClr val="tx1"/>
              </a:solidFill>
            </a:endParaRPr>
          </a:p>
          <a:p>
            <a:endParaRPr lang="it-IT" b="1" dirty="0">
              <a:solidFill>
                <a:schemeClr val="tx1"/>
              </a:solidFill>
            </a:endParaRPr>
          </a:p>
        </p:txBody>
      </p:sp>
    </p:spTree>
    <p:extLst>
      <p:ext uri="{BB962C8B-B14F-4D97-AF65-F5344CB8AC3E}">
        <p14:creationId xmlns:p14="http://schemas.microsoft.com/office/powerpoint/2010/main" val="305409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Re-</a:t>
            </a:r>
            <a:r>
              <a:rPr lang="it-IT" b="1" dirty="0" err="1" smtClean="0">
                <a:solidFill>
                  <a:schemeClr val="tx1"/>
                </a:solidFill>
              </a:rPr>
              <a:t>imagine</a:t>
            </a:r>
            <a:r>
              <a:rPr lang="it-IT" b="1" dirty="0" smtClean="0">
                <a:solidFill>
                  <a:schemeClr val="tx1"/>
                </a:solidFill>
              </a:rPr>
              <a:t> the </a:t>
            </a:r>
            <a:r>
              <a:rPr lang="it-IT" b="1" dirty="0" err="1" smtClean="0">
                <a:solidFill>
                  <a:schemeClr val="tx1"/>
                </a:solidFill>
              </a:rPr>
              <a:t>present</a:t>
            </a:r>
            <a:endParaRPr lang="it-IT" b="1" dirty="0">
              <a:solidFill>
                <a:schemeClr val="tx1"/>
              </a:solidFill>
            </a:endParaRPr>
          </a:p>
        </p:txBody>
      </p:sp>
      <p:sp>
        <p:nvSpPr>
          <p:cNvPr id="3" name="Segnaposto contenuto 2"/>
          <p:cNvSpPr>
            <a:spLocks noGrp="1"/>
          </p:cNvSpPr>
          <p:nvPr>
            <p:ph idx="1"/>
          </p:nvPr>
        </p:nvSpPr>
        <p:spPr/>
        <p:txBody>
          <a:bodyPr>
            <a:normAutofit/>
          </a:bodyPr>
          <a:lstStyle/>
          <a:p>
            <a:r>
              <a:rPr lang="en-GB" sz="2400" b="1" i="1" dirty="0">
                <a:solidFill>
                  <a:schemeClr val="tx1"/>
                </a:solidFill>
              </a:rPr>
              <a:t>Insurgent Universality </a:t>
            </a:r>
            <a:r>
              <a:rPr lang="en-GB" sz="2400" b="1" dirty="0">
                <a:solidFill>
                  <a:schemeClr val="tx1"/>
                </a:solidFill>
              </a:rPr>
              <a:t>starts from the need to overturn the perspective on the present and its history</a:t>
            </a:r>
            <a:r>
              <a:rPr lang="en-GB" sz="2400" b="1" dirty="0" smtClean="0">
                <a:solidFill>
                  <a:schemeClr val="tx1"/>
                </a:solidFill>
              </a:rPr>
              <a:t>.</a:t>
            </a:r>
            <a:endParaRPr lang="it-IT" sz="2400" b="1" dirty="0" smtClean="0">
              <a:solidFill>
                <a:schemeClr val="tx1"/>
              </a:solidFill>
            </a:endParaRPr>
          </a:p>
          <a:p>
            <a:r>
              <a:rPr lang="en-GB" sz="2400" b="1" dirty="0" smtClean="0">
                <a:solidFill>
                  <a:schemeClr val="tx1"/>
                </a:solidFill>
              </a:rPr>
              <a:t>This </a:t>
            </a:r>
            <a:r>
              <a:rPr lang="en-GB" sz="2400" b="1" dirty="0">
                <a:solidFill>
                  <a:schemeClr val="tx1"/>
                </a:solidFill>
              </a:rPr>
              <a:t>book is about the present. It is about a certain attitude towards the past and the present in order to re-imagine it.</a:t>
            </a:r>
            <a:endParaRPr lang="it-IT" sz="2400" b="1" dirty="0">
              <a:solidFill>
                <a:schemeClr val="tx1"/>
              </a:solidFill>
            </a:endParaRPr>
          </a:p>
          <a:p>
            <a:r>
              <a:rPr lang="it-IT" sz="2400" b="1" dirty="0" smtClean="0">
                <a:solidFill>
                  <a:schemeClr val="tx1"/>
                </a:solidFill>
              </a:rPr>
              <a:t> </a:t>
            </a:r>
            <a:r>
              <a:rPr lang="en-GB" sz="2400" b="1" dirty="0" smtClean="0">
                <a:solidFill>
                  <a:schemeClr val="tx1"/>
                </a:solidFill>
              </a:rPr>
              <a:t>“</a:t>
            </a:r>
            <a:r>
              <a:rPr lang="en-GB" sz="2400" b="1" dirty="0">
                <a:solidFill>
                  <a:schemeClr val="tx1"/>
                </a:solidFill>
              </a:rPr>
              <a:t>An imperative accompanied me during the drafting of these pages: not a single critical sentence should be written that does not contain, at the same time, the indication of an alternative.”</a:t>
            </a:r>
            <a:endParaRPr lang="it-IT" sz="2400" b="1" dirty="0">
              <a:solidFill>
                <a:schemeClr val="tx1"/>
              </a:solidFill>
            </a:endParaRPr>
          </a:p>
        </p:txBody>
      </p:sp>
    </p:spTree>
    <p:extLst>
      <p:ext uri="{BB962C8B-B14F-4D97-AF65-F5344CB8AC3E}">
        <p14:creationId xmlns:p14="http://schemas.microsoft.com/office/powerpoint/2010/main" val="272336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81996"/>
          </a:xfrm>
        </p:spPr>
        <p:txBody>
          <a:bodyPr/>
          <a:lstStyle/>
          <a:p>
            <a:r>
              <a:rPr lang="it-IT" b="1" dirty="0" smtClean="0">
                <a:solidFill>
                  <a:schemeClr val="tx1"/>
                </a:solidFill>
              </a:rPr>
              <a:t>Alternative </a:t>
            </a:r>
            <a:r>
              <a:rPr lang="it-IT" b="1" dirty="0" err="1" smtClean="0">
                <a:solidFill>
                  <a:schemeClr val="tx1"/>
                </a:solidFill>
              </a:rPr>
              <a:t>historical</a:t>
            </a:r>
            <a:r>
              <a:rPr lang="it-IT" b="1" dirty="0" smtClean="0">
                <a:solidFill>
                  <a:schemeClr val="tx1"/>
                </a:solidFill>
              </a:rPr>
              <a:t> </a:t>
            </a:r>
            <a:r>
              <a:rPr lang="it-IT" b="1" dirty="0" err="1" smtClean="0">
                <a:solidFill>
                  <a:schemeClr val="tx1"/>
                </a:solidFill>
              </a:rPr>
              <a:t>trajectories</a:t>
            </a:r>
            <a:endParaRPr lang="it-IT" b="1" dirty="0">
              <a:solidFill>
                <a:schemeClr val="tx1"/>
              </a:solidFill>
            </a:endParaRPr>
          </a:p>
        </p:txBody>
      </p:sp>
      <p:sp>
        <p:nvSpPr>
          <p:cNvPr id="3" name="Segnaposto contenuto 2"/>
          <p:cNvSpPr>
            <a:spLocks noGrp="1"/>
          </p:cNvSpPr>
          <p:nvPr>
            <p:ph idx="1"/>
          </p:nvPr>
        </p:nvSpPr>
        <p:spPr>
          <a:xfrm>
            <a:off x="2078966" y="1406106"/>
            <a:ext cx="9425646" cy="4505116"/>
          </a:xfrm>
        </p:spPr>
        <p:txBody>
          <a:bodyPr>
            <a:noAutofit/>
          </a:bodyPr>
          <a:lstStyle/>
          <a:p>
            <a:r>
              <a:rPr lang="en-GB" sz="2000" b="1" dirty="0">
                <a:solidFill>
                  <a:schemeClr val="tx1"/>
                </a:solidFill>
              </a:rPr>
              <a:t>This alternative does not come from nothing – it comes from digging into the historical material as a geologist digs through the different layers of rocky material. These layers represent historical trajectories alternative to the dominant modernity of the capitalist mode of production and the nation-state</a:t>
            </a:r>
            <a:r>
              <a:rPr lang="en-GB" sz="2000" b="1" dirty="0" smtClean="0">
                <a:solidFill>
                  <a:schemeClr val="tx1"/>
                </a:solidFill>
              </a:rPr>
              <a:t>.</a:t>
            </a:r>
            <a:endParaRPr lang="it-IT" sz="2000" b="1" dirty="0">
              <a:solidFill>
                <a:schemeClr val="tx1"/>
              </a:solidFill>
            </a:endParaRPr>
          </a:p>
          <a:p>
            <a:r>
              <a:rPr lang="en-GB" sz="2000" b="1" dirty="0">
                <a:solidFill>
                  <a:schemeClr val="tx1"/>
                </a:solidFill>
              </a:rPr>
              <a:t>“I show how numerous insurgencies of modernity have created, reconfigured, </a:t>
            </a:r>
            <a:r>
              <a:rPr lang="en-GB" sz="2000" b="1" dirty="0" smtClean="0">
                <a:solidFill>
                  <a:schemeClr val="tx1"/>
                </a:solidFill>
              </a:rPr>
              <a:t>and,</a:t>
            </a:r>
            <a:r>
              <a:rPr lang="it-IT" sz="2000" b="1" dirty="0">
                <a:solidFill>
                  <a:schemeClr val="tx1"/>
                </a:solidFill>
              </a:rPr>
              <a:t> </a:t>
            </a:r>
            <a:r>
              <a:rPr lang="en-GB" sz="2000" b="1" dirty="0" smtClean="0">
                <a:solidFill>
                  <a:schemeClr val="tx1"/>
                </a:solidFill>
              </a:rPr>
              <a:t>through </a:t>
            </a:r>
            <a:r>
              <a:rPr lang="en-GB" sz="2000" b="1" dirty="0">
                <a:solidFill>
                  <a:schemeClr val="tx1"/>
                </a:solidFill>
              </a:rPr>
              <a:t>traditions, reactivated pre-existing institutions of local self-government </a:t>
            </a:r>
            <a:r>
              <a:rPr lang="en-GB" sz="2000" b="1" dirty="0" smtClean="0">
                <a:solidFill>
                  <a:schemeClr val="tx1"/>
                </a:solidFill>
              </a:rPr>
              <a:t>and</a:t>
            </a:r>
            <a:r>
              <a:rPr lang="it-IT" sz="2000" b="1" dirty="0">
                <a:solidFill>
                  <a:schemeClr val="tx1"/>
                </a:solidFill>
              </a:rPr>
              <a:t> </a:t>
            </a:r>
            <a:r>
              <a:rPr lang="en-GB" sz="2000" b="1" dirty="0" smtClean="0">
                <a:solidFill>
                  <a:schemeClr val="tx1"/>
                </a:solidFill>
              </a:rPr>
              <a:t>communal </a:t>
            </a:r>
            <a:r>
              <a:rPr lang="en-GB" sz="2000" b="1" dirty="0">
                <a:solidFill>
                  <a:schemeClr val="tx1"/>
                </a:solidFill>
              </a:rPr>
              <a:t>management of property. It is not about inventing them from scratch</a:t>
            </a:r>
            <a:r>
              <a:rPr lang="en-GB" sz="2000" b="1" dirty="0" smtClean="0">
                <a:solidFill>
                  <a:schemeClr val="tx1"/>
                </a:solidFill>
              </a:rPr>
              <a:t>”.</a:t>
            </a:r>
            <a:r>
              <a:rPr lang="en-GB" sz="2000" b="1" dirty="0">
                <a:solidFill>
                  <a:schemeClr val="tx1"/>
                </a:solidFill>
              </a:rPr>
              <a:t> </a:t>
            </a:r>
            <a:endParaRPr lang="it-IT" sz="2000" b="1" dirty="0">
              <a:solidFill>
                <a:schemeClr val="tx1"/>
              </a:solidFill>
            </a:endParaRPr>
          </a:p>
          <a:p>
            <a:r>
              <a:rPr lang="en-GB" sz="2000" b="1" dirty="0">
                <a:solidFill>
                  <a:schemeClr val="tx1"/>
                </a:solidFill>
              </a:rPr>
              <a:t>It is about learning from the theory in action in the practice of insurgents. Thus, we will discover that </a:t>
            </a:r>
            <a:r>
              <a:rPr lang="en-GB" sz="2000" b="1" u="sng" dirty="0">
                <a:solidFill>
                  <a:schemeClr val="tx1"/>
                </a:solidFill>
              </a:rPr>
              <a:t>a stateless society is not the state of nature theorized by the </a:t>
            </a:r>
            <a:r>
              <a:rPr lang="en-GB" sz="2000" b="1" u="sng" dirty="0" smtClean="0">
                <a:solidFill>
                  <a:schemeClr val="tx1"/>
                </a:solidFill>
              </a:rPr>
              <a:t>dominant canon </a:t>
            </a:r>
            <a:r>
              <a:rPr lang="en-GB" sz="2000" b="1" u="sng" dirty="0">
                <a:solidFill>
                  <a:schemeClr val="tx1"/>
                </a:solidFill>
              </a:rPr>
              <a:t>of modern political </a:t>
            </a:r>
            <a:r>
              <a:rPr lang="en-GB" sz="2000" b="1" u="sng" dirty="0" smtClean="0">
                <a:solidFill>
                  <a:schemeClr val="tx1"/>
                </a:solidFill>
              </a:rPr>
              <a:t>thought</a:t>
            </a:r>
            <a:r>
              <a:rPr lang="en-GB" sz="2000" b="1" dirty="0" smtClean="0">
                <a:solidFill>
                  <a:schemeClr val="tx1"/>
                </a:solidFill>
              </a:rPr>
              <a:t>.</a:t>
            </a:r>
          </a:p>
          <a:p>
            <a:r>
              <a:rPr lang="en-GB" sz="2000" b="1" dirty="0" smtClean="0">
                <a:solidFill>
                  <a:schemeClr val="tx1"/>
                </a:solidFill>
              </a:rPr>
              <a:t>This </a:t>
            </a:r>
            <a:r>
              <a:rPr lang="en-GB" sz="2000" b="1" dirty="0">
                <a:solidFill>
                  <a:schemeClr val="tx1"/>
                </a:solidFill>
              </a:rPr>
              <a:t>teaches that in the absence of a monopoly of state power there remains only a multiplicity of atomized individuals in conflict among each other.</a:t>
            </a:r>
            <a:endParaRPr lang="it-IT" sz="2000" b="1" dirty="0">
              <a:solidFill>
                <a:schemeClr val="tx1"/>
              </a:solidFill>
            </a:endParaRPr>
          </a:p>
        </p:txBody>
      </p:sp>
    </p:spTree>
    <p:extLst>
      <p:ext uri="{BB962C8B-B14F-4D97-AF65-F5344CB8AC3E}">
        <p14:creationId xmlns:p14="http://schemas.microsoft.com/office/powerpoint/2010/main" val="282141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chemeClr val="tx1"/>
                </a:solidFill>
              </a:rPr>
              <a:t>Conflict</a:t>
            </a:r>
            <a:r>
              <a:rPr lang="it-IT" b="1" dirty="0" smtClean="0">
                <a:solidFill>
                  <a:schemeClr val="tx1"/>
                </a:solidFill>
              </a:rPr>
              <a:t> </a:t>
            </a:r>
            <a:r>
              <a:rPr lang="it-IT" b="1" dirty="0" err="1" smtClean="0">
                <a:solidFill>
                  <a:schemeClr val="tx1"/>
                </a:solidFill>
              </a:rPr>
              <a:t>as</a:t>
            </a:r>
            <a:r>
              <a:rPr lang="it-IT" b="1" dirty="0" smtClean="0">
                <a:solidFill>
                  <a:schemeClr val="tx1"/>
                </a:solidFill>
              </a:rPr>
              <a:t> an </a:t>
            </a:r>
            <a:r>
              <a:rPr lang="it-IT" b="1" dirty="0" err="1" smtClean="0">
                <a:solidFill>
                  <a:schemeClr val="tx1"/>
                </a:solidFill>
              </a:rPr>
              <a:t>irremovable</a:t>
            </a:r>
            <a:r>
              <a:rPr lang="it-IT" b="1" dirty="0" smtClean="0">
                <a:solidFill>
                  <a:schemeClr val="tx1"/>
                </a:solidFill>
              </a:rPr>
              <a:t> </a:t>
            </a:r>
            <a:r>
              <a:rPr lang="it-IT" b="1" dirty="0" err="1" smtClean="0">
                <a:solidFill>
                  <a:schemeClr val="tx1"/>
                </a:solidFill>
              </a:rPr>
              <a:t>dimension</a:t>
            </a:r>
            <a:r>
              <a:rPr lang="it-IT" b="1" dirty="0" smtClean="0">
                <a:solidFill>
                  <a:schemeClr val="tx1"/>
                </a:solidFill>
              </a:rPr>
              <a:t> of </a:t>
            </a:r>
            <a:r>
              <a:rPr lang="it-IT" b="1" dirty="0" err="1" smtClean="0">
                <a:solidFill>
                  <a:schemeClr val="tx1"/>
                </a:solidFill>
              </a:rPr>
              <a:t>politics</a:t>
            </a:r>
            <a:endParaRPr lang="it-IT" b="1" dirty="0">
              <a:solidFill>
                <a:schemeClr val="tx1"/>
              </a:solidFill>
            </a:endParaRPr>
          </a:p>
        </p:txBody>
      </p:sp>
      <p:sp>
        <p:nvSpPr>
          <p:cNvPr id="3" name="Segnaposto contenuto 2"/>
          <p:cNvSpPr>
            <a:spLocks noGrp="1"/>
          </p:cNvSpPr>
          <p:nvPr>
            <p:ph idx="1"/>
          </p:nvPr>
        </p:nvSpPr>
        <p:spPr/>
        <p:txBody>
          <a:bodyPr>
            <a:normAutofit/>
          </a:bodyPr>
          <a:lstStyle/>
          <a:p>
            <a:r>
              <a:rPr lang="en-GB" sz="2400" b="1" dirty="0">
                <a:solidFill>
                  <a:schemeClr val="tx1"/>
                </a:solidFill>
              </a:rPr>
              <a:t>The legacy of insurgent universality shows us that when the state withdraws, there emerge institutions, associations, groups and forms of self-government that redefine both the scale and the times of politics. In this context, characterized by a multiplicity of authorities, individuals learn to manage the anxiety that comes from conflict and the instability of change. They learn to face </a:t>
            </a:r>
            <a:r>
              <a:rPr lang="en-GB" sz="2400" b="1" u="sng" dirty="0">
                <a:solidFill>
                  <a:schemeClr val="tx1"/>
                </a:solidFill>
              </a:rPr>
              <a:t>the conflict as an irremovable dimension of politics and not as something to be neutralized at any cost</a:t>
            </a:r>
            <a:r>
              <a:rPr lang="en-GB" sz="2400" b="1" dirty="0">
                <a:solidFill>
                  <a:schemeClr val="tx1"/>
                </a:solidFill>
              </a:rPr>
              <a:t>.</a:t>
            </a:r>
            <a:endParaRPr lang="it-IT" sz="2400" b="1" dirty="0">
              <a:solidFill>
                <a:schemeClr val="tx1"/>
              </a:solidFill>
            </a:endParaRPr>
          </a:p>
        </p:txBody>
      </p:sp>
    </p:spTree>
    <p:extLst>
      <p:ext uri="{BB962C8B-B14F-4D97-AF65-F5344CB8AC3E}">
        <p14:creationId xmlns:p14="http://schemas.microsoft.com/office/powerpoint/2010/main" val="150120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A </a:t>
            </a:r>
            <a:r>
              <a:rPr lang="it-IT" b="1" dirty="0" err="1" smtClean="0">
                <a:solidFill>
                  <a:schemeClr val="tx1"/>
                </a:solidFill>
              </a:rPr>
              <a:t>multiverse</a:t>
            </a:r>
            <a:r>
              <a:rPr lang="it-IT" b="1" dirty="0" smtClean="0">
                <a:solidFill>
                  <a:schemeClr val="tx1"/>
                </a:solidFill>
              </a:rPr>
              <a:t> of </a:t>
            </a:r>
            <a:r>
              <a:rPr lang="it-IT" b="1" dirty="0" err="1" smtClean="0">
                <a:solidFill>
                  <a:schemeClr val="tx1"/>
                </a:solidFill>
              </a:rPr>
              <a:t>historical</a:t>
            </a:r>
            <a:r>
              <a:rPr lang="it-IT" b="1" dirty="0" smtClean="0">
                <a:solidFill>
                  <a:schemeClr val="tx1"/>
                </a:solidFill>
              </a:rPr>
              <a:t> </a:t>
            </a:r>
            <a:r>
              <a:rPr lang="it-IT" b="1" dirty="0" err="1" smtClean="0">
                <a:solidFill>
                  <a:schemeClr val="tx1"/>
                </a:solidFill>
              </a:rPr>
              <a:t>temporalities</a:t>
            </a:r>
            <a:endParaRPr lang="it-IT" b="1" dirty="0">
              <a:solidFill>
                <a:schemeClr val="tx1"/>
              </a:solidFill>
            </a:endParaRPr>
          </a:p>
        </p:txBody>
      </p:sp>
      <p:sp>
        <p:nvSpPr>
          <p:cNvPr id="3" name="Segnaposto contenuto 2"/>
          <p:cNvSpPr>
            <a:spLocks noGrp="1"/>
          </p:cNvSpPr>
          <p:nvPr>
            <p:ph idx="1"/>
          </p:nvPr>
        </p:nvSpPr>
        <p:spPr>
          <a:xfrm>
            <a:off x="2268747" y="1337094"/>
            <a:ext cx="9235865" cy="4574128"/>
          </a:xfrm>
        </p:spPr>
        <p:txBody>
          <a:bodyPr>
            <a:noAutofit/>
          </a:bodyPr>
          <a:lstStyle/>
          <a:p>
            <a:r>
              <a:rPr lang="en-GB" sz="2400" b="1" dirty="0">
                <a:solidFill>
                  <a:schemeClr val="tx1"/>
                </a:solidFill>
              </a:rPr>
              <a:t>“I organize an original historiographical method, which replaces the paradigm of </a:t>
            </a:r>
            <a:r>
              <a:rPr lang="en-GB" sz="2400" b="1" dirty="0" err="1">
                <a:solidFill>
                  <a:schemeClr val="tx1"/>
                </a:solidFill>
              </a:rPr>
              <a:t>unilinear</a:t>
            </a:r>
            <a:r>
              <a:rPr lang="en-GB" sz="2400" b="1" dirty="0">
                <a:solidFill>
                  <a:schemeClr val="tx1"/>
                </a:solidFill>
              </a:rPr>
              <a:t> universal history with a new dynamic multiverse of historical temporalities</a:t>
            </a:r>
            <a:r>
              <a:rPr lang="en-GB" sz="2400" b="1" dirty="0" smtClean="0">
                <a:solidFill>
                  <a:schemeClr val="tx1"/>
                </a:solidFill>
              </a:rPr>
              <a:t>.”</a:t>
            </a:r>
            <a:endParaRPr lang="it-IT" sz="2400" b="1" dirty="0">
              <a:solidFill>
                <a:schemeClr val="tx1"/>
              </a:solidFill>
            </a:endParaRPr>
          </a:p>
          <a:p>
            <a:r>
              <a:rPr lang="en-GB" sz="2400" b="1" i="1" dirty="0">
                <a:solidFill>
                  <a:schemeClr val="tx1"/>
                </a:solidFill>
              </a:rPr>
              <a:t>Insurgent Universality </a:t>
            </a:r>
            <a:r>
              <a:rPr lang="en-GB" sz="2400" b="1" dirty="0">
                <a:solidFill>
                  <a:schemeClr val="tx1"/>
                </a:solidFill>
              </a:rPr>
              <a:t>arises from a twofold need -- theoretical and political. Theoretically, it is about rethinking universality by avoiding the relativism that liquidated it and the reaffirming Western values and the dominant conception of human rights as universal. </a:t>
            </a:r>
            <a:endParaRPr lang="it-IT" sz="2400" b="1" dirty="0">
              <a:solidFill>
                <a:schemeClr val="tx1"/>
              </a:solidFill>
            </a:endParaRPr>
          </a:p>
          <a:p>
            <a:r>
              <a:rPr lang="en-GB" sz="2400" b="1" i="1" dirty="0">
                <a:solidFill>
                  <a:schemeClr val="tx1"/>
                </a:solidFill>
              </a:rPr>
              <a:t>Insurgent Universality</a:t>
            </a:r>
            <a:r>
              <a:rPr lang="en-GB" sz="2400" b="1" dirty="0">
                <a:solidFill>
                  <a:schemeClr val="tx1"/>
                </a:solidFill>
              </a:rPr>
              <a:t> proposes, instead, to investigate alternative trajectories of modernity that have been repressed, hindered, and forgotten. These trajectories are embodiments of a radical hope and a new conception of universality that arise from insurgencies from below.</a:t>
            </a:r>
            <a:endParaRPr lang="it-IT" sz="2400" b="1" dirty="0">
              <a:solidFill>
                <a:schemeClr val="tx1"/>
              </a:solidFill>
            </a:endParaRPr>
          </a:p>
        </p:txBody>
      </p:sp>
    </p:spTree>
    <p:extLst>
      <p:ext uri="{BB962C8B-B14F-4D97-AF65-F5344CB8AC3E}">
        <p14:creationId xmlns:p14="http://schemas.microsoft.com/office/powerpoint/2010/main" val="21315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smtClean="0">
                <a:solidFill>
                  <a:schemeClr val="tx1"/>
                </a:solidFill>
              </a:rPr>
              <a:t>Different </a:t>
            </a:r>
            <a:r>
              <a:rPr lang="en-GB" b="1" dirty="0">
                <a:solidFill>
                  <a:schemeClr val="tx1"/>
                </a:solidFill>
              </a:rPr>
              <a:t>pathways to political modernity</a:t>
            </a:r>
            <a:endParaRPr lang="it-IT" b="1" dirty="0">
              <a:solidFill>
                <a:schemeClr val="tx1"/>
              </a:solidFill>
            </a:endParaRPr>
          </a:p>
        </p:txBody>
      </p:sp>
      <p:sp>
        <p:nvSpPr>
          <p:cNvPr id="3" name="Segnaposto contenuto 2"/>
          <p:cNvSpPr>
            <a:spLocks noGrp="1"/>
          </p:cNvSpPr>
          <p:nvPr>
            <p:ph idx="1"/>
          </p:nvPr>
        </p:nvSpPr>
        <p:spPr>
          <a:xfrm>
            <a:off x="1975449" y="1811547"/>
            <a:ext cx="9529163" cy="4099675"/>
          </a:xfrm>
        </p:spPr>
        <p:txBody>
          <a:bodyPr>
            <a:noAutofit/>
          </a:bodyPr>
          <a:lstStyle/>
          <a:p>
            <a:r>
              <a:rPr lang="en-GB" sz="2200" b="1" dirty="0">
                <a:solidFill>
                  <a:schemeClr val="tx1"/>
                </a:solidFill>
              </a:rPr>
              <a:t>There are institutions and forms of self-government that exercise their authority within political, social and property relations until tension arises from the existing juridical order. These institutions do not ask for recognition and integration into the existing order because they show another political and economic trajectory, articulated around a plurality of authorities and a democratic use of social property</a:t>
            </a:r>
            <a:r>
              <a:rPr lang="en-GB" sz="2200" b="1" dirty="0" smtClean="0">
                <a:solidFill>
                  <a:schemeClr val="tx1"/>
                </a:solidFill>
              </a:rPr>
              <a:t>.</a:t>
            </a:r>
            <a:endParaRPr lang="it-IT" sz="2200" b="1" dirty="0">
              <a:solidFill>
                <a:schemeClr val="tx1"/>
              </a:solidFill>
            </a:endParaRPr>
          </a:p>
          <a:p>
            <a:r>
              <a:rPr lang="en-GB" sz="2200" b="1" dirty="0">
                <a:solidFill>
                  <a:schemeClr val="tx1"/>
                </a:solidFill>
              </a:rPr>
              <a:t>Politically, the crises of both representative democracy and the nation-state, together with economic and environmental crisis force us to think of different pathways to political modernity—those that have not been followed and are not channelled into the idea of the political unity of the nation-state and modern private property.</a:t>
            </a:r>
            <a:endParaRPr lang="it-IT" sz="2200" b="1" dirty="0">
              <a:solidFill>
                <a:schemeClr val="tx1"/>
              </a:solidFill>
            </a:endParaRPr>
          </a:p>
        </p:txBody>
      </p:sp>
    </p:spTree>
    <p:extLst>
      <p:ext uri="{BB962C8B-B14F-4D97-AF65-F5344CB8AC3E}">
        <p14:creationId xmlns:p14="http://schemas.microsoft.com/office/powerpoint/2010/main" val="12215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38864"/>
          </a:xfrm>
        </p:spPr>
        <p:txBody>
          <a:bodyPr/>
          <a:lstStyle/>
          <a:p>
            <a:r>
              <a:rPr lang="en-GB" b="1" dirty="0" smtClean="0">
                <a:solidFill>
                  <a:schemeClr val="tx1"/>
                </a:solidFill>
              </a:rPr>
              <a:t>The </a:t>
            </a:r>
            <a:r>
              <a:rPr lang="en-GB" b="1" dirty="0">
                <a:solidFill>
                  <a:schemeClr val="tx1"/>
                </a:solidFill>
              </a:rPr>
              <a:t>human as the very agency</a:t>
            </a:r>
            <a:endParaRPr lang="it-IT" b="1" dirty="0">
              <a:solidFill>
                <a:schemeClr val="tx1"/>
              </a:solidFill>
            </a:endParaRPr>
          </a:p>
        </p:txBody>
      </p:sp>
      <p:sp>
        <p:nvSpPr>
          <p:cNvPr id="3" name="Segnaposto contenuto 2"/>
          <p:cNvSpPr>
            <a:spLocks noGrp="1"/>
          </p:cNvSpPr>
          <p:nvPr>
            <p:ph idx="1"/>
          </p:nvPr>
        </p:nvSpPr>
        <p:spPr>
          <a:xfrm>
            <a:off x="1915064" y="1268083"/>
            <a:ext cx="9598261" cy="4470611"/>
          </a:xfrm>
        </p:spPr>
        <p:txBody>
          <a:bodyPr>
            <a:noAutofit/>
          </a:bodyPr>
          <a:lstStyle/>
          <a:p>
            <a:r>
              <a:rPr lang="en-GB" sz="2200" b="1" dirty="0">
                <a:solidFill>
                  <a:schemeClr val="tx1"/>
                </a:solidFill>
              </a:rPr>
              <a:t>These alternative pathways reconfigure the relationship between the social and the political, the private and the public, the individual and the collective. Insurgent universality is a different pathway, an alternative legacy that does not assume that the human being is a subject, either oppressed or victim, only by way of its need for protection. Rather, it recognizes the human as the very agency that exceeds the social and political order and aims to change the external circumstances as a complement to its self-transformation</a:t>
            </a:r>
            <a:r>
              <a:rPr lang="en-GB" sz="2200" b="1" dirty="0" smtClean="0">
                <a:solidFill>
                  <a:schemeClr val="tx1"/>
                </a:solidFill>
              </a:rPr>
              <a:t>.</a:t>
            </a:r>
            <a:endParaRPr lang="it-IT" sz="2200" b="1" dirty="0">
              <a:solidFill>
                <a:schemeClr val="tx1"/>
              </a:solidFill>
            </a:endParaRPr>
          </a:p>
          <a:p>
            <a:r>
              <a:rPr lang="en-GB" sz="2200" b="1" dirty="0">
                <a:solidFill>
                  <a:schemeClr val="tx1"/>
                </a:solidFill>
              </a:rPr>
              <a:t>Insurgent universality intersects with the rhythms of the three forms of emancipation—the political, the social, and the human—within a universality in which differences are not eradicated but rather exist together and involve each other. The price of this coexistence could certainly be conflict, but, after all, conflict is an essential dimension of human togetherness and, thus, of politics.</a:t>
            </a:r>
            <a:endParaRPr lang="it-IT" sz="2200" b="1" dirty="0">
              <a:solidFill>
                <a:schemeClr val="tx1"/>
              </a:solidFill>
            </a:endParaRPr>
          </a:p>
        </p:txBody>
      </p:sp>
    </p:spTree>
    <p:extLst>
      <p:ext uri="{BB962C8B-B14F-4D97-AF65-F5344CB8AC3E}">
        <p14:creationId xmlns:p14="http://schemas.microsoft.com/office/powerpoint/2010/main" val="394141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38864"/>
          </a:xfrm>
        </p:spPr>
        <p:txBody>
          <a:bodyPr/>
          <a:lstStyle/>
          <a:p>
            <a:r>
              <a:rPr lang="en-GB" b="1" dirty="0" smtClean="0">
                <a:solidFill>
                  <a:schemeClr val="tx1"/>
                </a:solidFill>
              </a:rPr>
              <a:t>To </a:t>
            </a:r>
            <a:r>
              <a:rPr lang="en-GB" b="1" dirty="0">
                <a:solidFill>
                  <a:schemeClr val="tx1"/>
                </a:solidFill>
              </a:rPr>
              <a:t>think of theory in action</a:t>
            </a:r>
            <a:endParaRPr lang="it-IT" b="1" dirty="0">
              <a:solidFill>
                <a:schemeClr val="tx1"/>
              </a:solidFill>
            </a:endParaRPr>
          </a:p>
        </p:txBody>
      </p:sp>
      <p:sp>
        <p:nvSpPr>
          <p:cNvPr id="3" name="Segnaposto contenuto 2"/>
          <p:cNvSpPr>
            <a:spLocks noGrp="1"/>
          </p:cNvSpPr>
          <p:nvPr>
            <p:ph idx="1"/>
          </p:nvPr>
        </p:nvSpPr>
        <p:spPr>
          <a:xfrm>
            <a:off x="2182483" y="1509623"/>
            <a:ext cx="9322129" cy="4401599"/>
          </a:xfrm>
        </p:spPr>
        <p:txBody>
          <a:bodyPr>
            <a:noAutofit/>
          </a:bodyPr>
          <a:lstStyle/>
          <a:p>
            <a:r>
              <a:rPr lang="en-GB" sz="2200" b="1" dirty="0">
                <a:solidFill>
                  <a:schemeClr val="tx1"/>
                </a:solidFill>
              </a:rPr>
              <a:t>The main concern of the book is not a matter of conceptualizing reality in order to orient it on the basis of a prefabricated theoretical framework, but to think of theory in action in social and political practices. To assume that these practices contain theoretical anticipations elaborated in assemblies, councils, associations, and in a multiplicity of institutions</a:t>
            </a:r>
            <a:r>
              <a:rPr lang="en-GB" sz="2200" b="1" dirty="0" smtClean="0">
                <a:solidFill>
                  <a:schemeClr val="tx1"/>
                </a:solidFill>
              </a:rPr>
              <a:t>.</a:t>
            </a:r>
            <a:endParaRPr lang="it-IT" sz="2200" b="1" dirty="0">
              <a:solidFill>
                <a:schemeClr val="tx1"/>
              </a:solidFill>
            </a:endParaRPr>
          </a:p>
          <a:p>
            <a:r>
              <a:rPr lang="en-GB" sz="2200" b="1" dirty="0">
                <a:solidFill>
                  <a:schemeClr val="tx1"/>
                </a:solidFill>
              </a:rPr>
              <a:t>Texts such as Manifestos and Declarations elaborated by insurgents constitute collective works of an alternative canon of political theory that challenge the great names of the Western pantheon of political thought. Indeed, an alternative legacy of modernity also requires an alternative canon. A canon that is built not by substituting old names with new ones, but with the countless texts and collective documents of the insurgents.</a:t>
            </a:r>
            <a:endParaRPr lang="it-IT" sz="2200" b="1" dirty="0">
              <a:solidFill>
                <a:schemeClr val="tx1"/>
              </a:solidFill>
            </a:endParaRPr>
          </a:p>
        </p:txBody>
      </p:sp>
    </p:spTree>
    <p:extLst>
      <p:ext uri="{BB962C8B-B14F-4D97-AF65-F5344CB8AC3E}">
        <p14:creationId xmlns:p14="http://schemas.microsoft.com/office/powerpoint/2010/main" val="1710991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95732"/>
          </a:xfrm>
        </p:spPr>
        <p:txBody>
          <a:bodyPr/>
          <a:lstStyle/>
          <a:p>
            <a:r>
              <a:rPr lang="it-IT" b="1" dirty="0" smtClean="0">
                <a:solidFill>
                  <a:schemeClr val="tx1"/>
                </a:solidFill>
              </a:rPr>
              <a:t>Case </a:t>
            </a:r>
            <a:r>
              <a:rPr lang="it-IT" b="1" dirty="0" err="1" smtClean="0">
                <a:solidFill>
                  <a:schemeClr val="tx1"/>
                </a:solidFill>
              </a:rPr>
              <a:t>studies</a:t>
            </a:r>
            <a:endParaRPr lang="it-IT" b="1" dirty="0">
              <a:solidFill>
                <a:schemeClr val="tx1"/>
              </a:solidFill>
            </a:endParaRPr>
          </a:p>
        </p:txBody>
      </p:sp>
      <p:sp>
        <p:nvSpPr>
          <p:cNvPr id="3" name="Segnaposto contenuto 2"/>
          <p:cNvSpPr>
            <a:spLocks noGrp="1"/>
          </p:cNvSpPr>
          <p:nvPr>
            <p:ph idx="1"/>
          </p:nvPr>
        </p:nvSpPr>
        <p:spPr/>
        <p:txBody>
          <a:bodyPr>
            <a:noAutofit/>
          </a:bodyPr>
          <a:lstStyle/>
          <a:p>
            <a:r>
              <a:rPr lang="en-GB" sz="3200" b="1" dirty="0">
                <a:solidFill>
                  <a:schemeClr val="tx1"/>
                </a:solidFill>
              </a:rPr>
              <a:t>1793. The Neglected Legacy of Insurgent Universality</a:t>
            </a:r>
            <a:endParaRPr lang="it-IT" sz="3200" b="1" dirty="0">
              <a:solidFill>
                <a:schemeClr val="tx1"/>
              </a:solidFill>
            </a:endParaRPr>
          </a:p>
          <a:p>
            <a:r>
              <a:rPr lang="en-GB" sz="3200" b="1" dirty="0">
                <a:solidFill>
                  <a:schemeClr val="tx1"/>
                </a:solidFill>
              </a:rPr>
              <a:t>1871. The Institutions of Insurgent Universality</a:t>
            </a:r>
            <a:endParaRPr lang="it-IT" sz="3200" b="1" dirty="0">
              <a:solidFill>
                <a:schemeClr val="tx1"/>
              </a:solidFill>
            </a:endParaRPr>
          </a:p>
          <a:p>
            <a:r>
              <a:rPr lang="en-GB" sz="3200" b="1" dirty="0">
                <a:solidFill>
                  <a:schemeClr val="tx1"/>
                </a:solidFill>
              </a:rPr>
              <a:t>1918. The Constitutional Anomaly of Insurgent Universality</a:t>
            </a:r>
            <a:endParaRPr lang="it-IT" sz="3200" b="1" dirty="0">
              <a:solidFill>
                <a:schemeClr val="tx1"/>
              </a:solidFill>
            </a:endParaRPr>
          </a:p>
          <a:p>
            <a:r>
              <a:rPr lang="en-GB" sz="3200" b="1" dirty="0">
                <a:solidFill>
                  <a:schemeClr val="tx1"/>
                </a:solidFill>
              </a:rPr>
              <a:t>1994. Zapatistas and the Dispossessed of History</a:t>
            </a:r>
            <a:endParaRPr lang="it-IT" sz="3200" b="1" dirty="0">
              <a:solidFill>
                <a:schemeClr val="tx1"/>
              </a:solidFill>
            </a:endParaRPr>
          </a:p>
        </p:txBody>
      </p:sp>
    </p:spTree>
    <p:extLst>
      <p:ext uri="{BB962C8B-B14F-4D97-AF65-F5344CB8AC3E}">
        <p14:creationId xmlns:p14="http://schemas.microsoft.com/office/powerpoint/2010/main" val="159434667"/>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TotalTime>
  <Words>1981</Words>
  <Application>Microsoft Office PowerPoint</Application>
  <PresentationFormat>Widescreen</PresentationFormat>
  <Paragraphs>59</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Century Gothic</vt:lpstr>
      <vt:lpstr>Wingdings 3</vt:lpstr>
      <vt:lpstr>Filo</vt:lpstr>
      <vt:lpstr>Insurgent Universality: An Alternative Legacy for Modernity, or Decolonizing Modern History</vt:lpstr>
      <vt:lpstr>Re-imagine the present</vt:lpstr>
      <vt:lpstr>Alternative historical trajectories</vt:lpstr>
      <vt:lpstr>Conflict as an irremovable dimension of politics</vt:lpstr>
      <vt:lpstr>A multiverse of historical temporalities</vt:lpstr>
      <vt:lpstr>Different pathways to political modernity</vt:lpstr>
      <vt:lpstr>The human as the very agency</vt:lpstr>
      <vt:lpstr>To think of theory in action</vt:lpstr>
      <vt:lpstr>Case studies</vt:lpstr>
      <vt:lpstr>Insurgent Universality: An Alternative Legacy of Modernity</vt:lpstr>
      <vt:lpstr>Presentazione standard di PowerPoint</vt:lpstr>
      <vt:lpstr>A new conception of history = A new conception of time</vt:lpstr>
      <vt:lpstr>Presentazione standard di PowerPoint</vt:lpstr>
      <vt:lpstr>Presentazione standard di PowerPoint</vt:lpstr>
      <vt:lpstr>Presentazione standard di PowerPoint</vt:lpstr>
      <vt:lpstr>Anachronisms</vt:lpstr>
      <vt:lpstr>Conceptual summary of the lesson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Insurgent Universality: An Alternative Legacy for Modernity</dc:title>
  <dc:creator>Hewlett-Packard Company</dc:creator>
  <cp:lastModifiedBy>Hewlett-Packard Company</cp:lastModifiedBy>
  <cp:revision>18</cp:revision>
  <dcterms:created xsi:type="dcterms:W3CDTF">2019-12-18T09:45:37Z</dcterms:created>
  <dcterms:modified xsi:type="dcterms:W3CDTF">2020-12-15T09:16:37Z</dcterms:modified>
</cp:coreProperties>
</file>