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b="1" dirty="0">
                <a:solidFill>
                  <a:schemeClr val="tx1"/>
                </a:solidFill>
              </a:rPr>
              <a:t>Russia 1918. The Constitutional Anomalies of Insurgent Universality</a:t>
            </a:r>
            <a:endParaRPr lang="it-IT" b="1" dirty="0">
              <a:solidFill>
                <a:schemeClr val="tx1"/>
              </a:solidFill>
            </a:endParaRPr>
          </a:p>
        </p:txBody>
      </p:sp>
      <p:sp>
        <p:nvSpPr>
          <p:cNvPr id="3" name="Sottotitolo 2"/>
          <p:cNvSpPr>
            <a:spLocks noGrp="1"/>
          </p:cNvSpPr>
          <p:nvPr>
            <p:ph type="subTitle" idx="1"/>
          </p:nvPr>
        </p:nvSpPr>
        <p:spPr/>
        <p:txBody>
          <a:bodyPr/>
          <a:lstStyle/>
          <a:p>
            <a:r>
              <a:rPr lang="it-IT" sz="2800" b="1" dirty="0">
                <a:solidFill>
                  <a:schemeClr val="tx1"/>
                </a:solidFill>
              </a:rPr>
              <a:t>Tomba </a:t>
            </a:r>
            <a:r>
              <a:rPr lang="it-IT" sz="2800" b="1" dirty="0" err="1">
                <a:solidFill>
                  <a:schemeClr val="tx1"/>
                </a:solidFill>
              </a:rPr>
              <a:t>chap</a:t>
            </a:r>
            <a:r>
              <a:rPr lang="it-IT" sz="2800" b="1" dirty="0">
                <a:solidFill>
                  <a:schemeClr val="tx1"/>
                </a:solidFill>
              </a:rPr>
              <a:t>. 4</a:t>
            </a:r>
          </a:p>
        </p:txBody>
      </p:sp>
    </p:spTree>
    <p:extLst>
      <p:ext uri="{BB962C8B-B14F-4D97-AF65-F5344CB8AC3E}">
        <p14:creationId xmlns:p14="http://schemas.microsoft.com/office/powerpoint/2010/main" val="1461909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30237"/>
          </a:xfrm>
        </p:spPr>
        <p:txBody>
          <a:bodyPr/>
          <a:lstStyle/>
          <a:p>
            <a:r>
              <a:rPr lang="en-GB" b="1" i="1" dirty="0"/>
              <a:t>First Anomaly: Who are the People?</a:t>
            </a:r>
            <a:endParaRPr lang="it-IT" b="1" dirty="0"/>
          </a:p>
        </p:txBody>
      </p:sp>
      <p:sp>
        <p:nvSpPr>
          <p:cNvPr id="3" name="Segnaposto contenuto 2"/>
          <p:cNvSpPr>
            <a:spLocks noGrp="1"/>
          </p:cNvSpPr>
          <p:nvPr>
            <p:ph idx="1"/>
          </p:nvPr>
        </p:nvSpPr>
        <p:spPr>
          <a:xfrm>
            <a:off x="2173857" y="1354347"/>
            <a:ext cx="9330755" cy="5080959"/>
          </a:xfrm>
        </p:spPr>
        <p:txBody>
          <a:bodyPr>
            <a:normAutofit fontScale="92500" lnSpcReduction="10000"/>
          </a:bodyPr>
          <a:lstStyle/>
          <a:p>
            <a:pPr algn="just"/>
            <a:r>
              <a:rPr lang="en-GB" b="1" dirty="0">
                <a:solidFill>
                  <a:schemeClr val="tx1"/>
                </a:solidFill>
              </a:rPr>
              <a:t>The </a:t>
            </a:r>
            <a:r>
              <a:rPr lang="en-GB" b="1" i="1" dirty="0">
                <a:solidFill>
                  <a:schemeClr val="tx1"/>
                </a:solidFill>
              </a:rPr>
              <a:t>Declaration of Working and Exploited People</a:t>
            </a:r>
            <a:r>
              <a:rPr lang="en-GB" b="1" dirty="0">
                <a:solidFill>
                  <a:schemeClr val="tx1"/>
                </a:solidFill>
              </a:rPr>
              <a:t>, even starting with its title, shows a double anomaly with respect to the modern Western tradition of Declarations: first, it does not speak about citizens but people; and second, the people are not a political subject in the traditional sense of the term. What emerges is a new quality of political subject. Not a national or ethnic identity, but a social relation: the working and exploited people.</a:t>
            </a:r>
            <a:endParaRPr lang="it-IT" b="1" dirty="0">
              <a:solidFill>
                <a:schemeClr val="tx1"/>
              </a:solidFill>
            </a:endParaRPr>
          </a:p>
          <a:p>
            <a:pPr algn="just"/>
            <a:r>
              <a:rPr lang="en-GB" b="1" dirty="0">
                <a:solidFill>
                  <a:schemeClr val="tx1"/>
                </a:solidFill>
              </a:rPr>
              <a:t>One is exploited not in the abstract, but only within relations of exploitation. The exploited people are not at war with the exploiters, because they do not establish their own political identity starting from an exclusion, or from a friend/enemy opposition. Rather, the exploited people are a subject who calls into question the relations of exploitation because they are unjust. They are a subject who intends to modify the social and political relations in order to “abolish the exploitation of man by man” (Art. 3).</a:t>
            </a:r>
            <a:endParaRPr lang="it-IT" b="1" dirty="0">
              <a:solidFill>
                <a:schemeClr val="tx1"/>
              </a:solidFill>
            </a:endParaRPr>
          </a:p>
          <a:p>
            <a:pPr algn="just"/>
            <a:r>
              <a:rPr lang="en-GB" b="1" dirty="0">
                <a:solidFill>
                  <a:schemeClr val="tx1"/>
                </a:solidFill>
              </a:rPr>
              <a:t>In other words, a subject who does not intend to assert his own identity, but to cease being what it is: a subjugated subject. Of course, we are dealing with controversial political categories, but unlike what happens in the nation-state, oppositions are not hypostatized in existential or essentialist terms. What defines the oppressor is not birth or religion, but a social relationship that can be changed by the oppressor himself, who has the freedom to cease being such by ceasing to exploit others’ work.</a:t>
            </a:r>
            <a:endParaRPr lang="it-IT" b="1" dirty="0">
              <a:solidFill>
                <a:schemeClr val="tx1"/>
              </a:solidFill>
            </a:endParaRPr>
          </a:p>
        </p:txBody>
      </p:sp>
    </p:spTree>
    <p:extLst>
      <p:ext uri="{BB962C8B-B14F-4D97-AF65-F5344CB8AC3E}">
        <p14:creationId xmlns:p14="http://schemas.microsoft.com/office/powerpoint/2010/main" val="1259492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82483" y="301925"/>
            <a:ext cx="9322129" cy="6064369"/>
          </a:xfrm>
        </p:spPr>
        <p:txBody>
          <a:bodyPr>
            <a:noAutofit/>
          </a:bodyPr>
          <a:lstStyle/>
          <a:p>
            <a:pPr algn="just"/>
            <a:r>
              <a:rPr lang="en-GB" b="1" dirty="0">
                <a:solidFill>
                  <a:schemeClr val="tx1"/>
                </a:solidFill>
              </a:rPr>
              <a:t>There is another reason the </a:t>
            </a:r>
            <a:r>
              <a:rPr lang="en-GB" b="1" i="1" dirty="0">
                <a:solidFill>
                  <a:schemeClr val="tx1"/>
                </a:solidFill>
              </a:rPr>
              <a:t>Exploited People </a:t>
            </a:r>
            <a:r>
              <a:rPr lang="en-GB" b="1" dirty="0">
                <a:solidFill>
                  <a:schemeClr val="tx1"/>
                </a:solidFill>
              </a:rPr>
              <a:t>are not identical with a homogeneous nation. They are stratified into workers, soldiers and peasants, and the Soviets distinctly represent each of these strata (Art. 1). This articulation of social strata also corresponds to just as many political powers exercised by the Soviets. As with other anomalies, this articulation of powers according to social strata disappears in the Constitution of 1936, which would instead express things in terms of “Soviets of toilers’ deputies” (Art. 2, 3). The transition is from a plurality of social subjects exercising political powers to a homogeneous subject and, therefore, to a single unified power.</a:t>
            </a:r>
            <a:endParaRPr lang="it-IT" b="1" dirty="0">
              <a:solidFill>
                <a:schemeClr val="tx1"/>
              </a:solidFill>
            </a:endParaRPr>
          </a:p>
          <a:p>
            <a:pPr algn="just"/>
            <a:r>
              <a:rPr lang="en-GB" b="1" dirty="0">
                <a:solidFill>
                  <a:schemeClr val="tx1"/>
                </a:solidFill>
              </a:rPr>
              <a:t>The term “</a:t>
            </a:r>
            <a:r>
              <a:rPr lang="en-GB" b="1" i="1" dirty="0">
                <a:solidFill>
                  <a:schemeClr val="tx1"/>
                </a:solidFill>
              </a:rPr>
              <a:t>Exploited People</a:t>
            </a:r>
            <a:r>
              <a:rPr lang="en-GB" b="1" dirty="0">
                <a:solidFill>
                  <a:schemeClr val="tx1"/>
                </a:solidFill>
              </a:rPr>
              <a:t>” indicated both the priority of the relationship and the trend towards a supranational dimension. Indeed, the </a:t>
            </a:r>
            <a:r>
              <a:rPr lang="en-GB" b="1" i="1" dirty="0">
                <a:solidFill>
                  <a:schemeClr val="tx1"/>
                </a:solidFill>
              </a:rPr>
              <a:t>Working and Exploited People </a:t>
            </a:r>
            <a:r>
              <a:rPr lang="en-GB" b="1" dirty="0">
                <a:solidFill>
                  <a:schemeClr val="tx1"/>
                </a:solidFill>
              </a:rPr>
              <a:t>are the holders of sovereignty, but they do not belong to a defined nation. This, in addition to presenting a clear-cut anomaly with respect to the dominant trajectory of modern Western statehood, has immediate legal and political repercussions. What does abandoning the national perspective of state politics mean?</a:t>
            </a:r>
            <a:endParaRPr lang="it-IT" b="1" dirty="0">
              <a:solidFill>
                <a:schemeClr val="tx1"/>
              </a:solidFill>
            </a:endParaRPr>
          </a:p>
          <a:p>
            <a:pPr algn="just"/>
            <a:r>
              <a:rPr lang="en-GB" b="1" dirty="0">
                <a:solidFill>
                  <a:schemeClr val="tx1"/>
                </a:solidFill>
              </a:rPr>
              <a:t>The first political consequence, the most visible, is set forth in Article 4 of the </a:t>
            </a:r>
            <a:r>
              <a:rPr lang="en-GB" b="1" i="1" dirty="0">
                <a:solidFill>
                  <a:schemeClr val="tx1"/>
                </a:solidFill>
              </a:rPr>
              <a:t>Declaration</a:t>
            </a:r>
            <a:r>
              <a:rPr lang="en-GB" b="1" dirty="0">
                <a:solidFill>
                  <a:schemeClr val="tx1"/>
                </a:solidFill>
              </a:rPr>
              <a:t>, which affirms “fraternization among the workers and peasants of the belligerent armies” (Art. 4). This was not an abstract or only propagandistic article, but a practice that led whole regiments of Italian and German armies to fraternize with the “enemy.”</a:t>
            </a:r>
            <a:endParaRPr lang="it-IT" b="1" dirty="0">
              <a:solidFill>
                <a:schemeClr val="tx1"/>
              </a:solidFill>
            </a:endParaRPr>
          </a:p>
        </p:txBody>
      </p:sp>
    </p:spTree>
    <p:extLst>
      <p:ext uri="{BB962C8B-B14F-4D97-AF65-F5344CB8AC3E}">
        <p14:creationId xmlns:p14="http://schemas.microsoft.com/office/powerpoint/2010/main" val="3191753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543464"/>
            <a:ext cx="8915400" cy="6124755"/>
          </a:xfrm>
        </p:spPr>
        <p:txBody>
          <a:bodyPr>
            <a:noAutofit/>
          </a:bodyPr>
          <a:lstStyle/>
          <a:p>
            <a:pPr algn="just"/>
            <a:r>
              <a:rPr lang="en-GB" sz="2000" b="1" dirty="0">
                <a:solidFill>
                  <a:schemeClr val="tx1"/>
                </a:solidFill>
              </a:rPr>
              <a:t>The second political implication is expressed in terms of “a complete break with the barbarous politics of bourgeois civilization which built the prosperity of the exploiters in a few chosen nations” (Art. 5). This is another consequence of the anomaly of a plural political subject in the </a:t>
            </a:r>
            <a:r>
              <a:rPr lang="en-GB" sz="2000" b="1" i="1" dirty="0">
                <a:solidFill>
                  <a:schemeClr val="tx1"/>
                </a:solidFill>
              </a:rPr>
              <a:t>Declaration </a:t>
            </a:r>
            <a:r>
              <a:rPr lang="en-GB" sz="2000" b="1" dirty="0">
                <a:solidFill>
                  <a:schemeClr val="tx1"/>
                </a:solidFill>
              </a:rPr>
              <a:t>– a subject, as we have seen, that is not a subject, but a social relationship.</a:t>
            </a:r>
            <a:endParaRPr lang="it-IT" sz="2000" b="1" dirty="0">
              <a:solidFill>
                <a:schemeClr val="tx1"/>
              </a:solidFill>
            </a:endParaRPr>
          </a:p>
          <a:p>
            <a:pPr algn="just"/>
            <a:r>
              <a:rPr lang="en-GB" sz="2000" b="1" dirty="0">
                <a:solidFill>
                  <a:schemeClr val="tx1"/>
                </a:solidFill>
              </a:rPr>
              <a:t>Starting from this innovative element, the relationship of exploitation is questioned both in domestic politics (Art. 3), and in foreign politics (Art. 5). The first emancipation cannot be brought to completion without the second. Otherwise, the liberation of the oppressed people in Russia would be based on the oppression of other peoples, and therefore, would fall back into the dynamics of colonialism and nation-states.</a:t>
            </a:r>
            <a:endParaRPr lang="it-IT" sz="2000" b="1" dirty="0">
              <a:solidFill>
                <a:schemeClr val="tx1"/>
              </a:solidFill>
            </a:endParaRPr>
          </a:p>
          <a:p>
            <a:pPr algn="just"/>
            <a:r>
              <a:rPr lang="en-GB" sz="2000" b="1" dirty="0">
                <a:solidFill>
                  <a:schemeClr val="tx1"/>
                </a:solidFill>
              </a:rPr>
              <a:t>The supranational dynamic is already enclosed in the supranational nature of the </a:t>
            </a:r>
            <a:r>
              <a:rPr lang="en-GB" sz="2000" b="1" i="1" dirty="0">
                <a:solidFill>
                  <a:schemeClr val="tx1"/>
                </a:solidFill>
              </a:rPr>
              <a:t>Working and Exploited People</a:t>
            </a:r>
            <a:r>
              <a:rPr lang="en-GB" sz="2000" b="1" dirty="0">
                <a:solidFill>
                  <a:schemeClr val="tx1"/>
                </a:solidFill>
              </a:rPr>
              <a:t>. To draw a parallel with the French Revolution, one could say that if the equality of human rights reverberates in the Atlantic and returns to France as an anti-slavery declaration in 1793, then Article 5 of the 1918 </a:t>
            </a:r>
            <a:r>
              <a:rPr lang="en-GB" sz="2000" b="1" i="1" dirty="0">
                <a:solidFill>
                  <a:schemeClr val="tx1"/>
                </a:solidFill>
              </a:rPr>
              <a:t>Declaration </a:t>
            </a:r>
            <a:r>
              <a:rPr lang="en-GB" sz="2000" b="1" dirty="0">
                <a:solidFill>
                  <a:schemeClr val="tx1"/>
                </a:solidFill>
              </a:rPr>
              <a:t>sets the basis of non-national anti-colonialism.</a:t>
            </a:r>
            <a:endParaRPr lang="it-IT" sz="2000" b="1" dirty="0">
              <a:solidFill>
                <a:schemeClr val="tx1"/>
              </a:solidFill>
            </a:endParaRPr>
          </a:p>
        </p:txBody>
      </p:sp>
    </p:spTree>
    <p:extLst>
      <p:ext uri="{BB962C8B-B14F-4D97-AF65-F5344CB8AC3E}">
        <p14:creationId xmlns:p14="http://schemas.microsoft.com/office/powerpoint/2010/main" val="118371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95732"/>
          </a:xfrm>
        </p:spPr>
        <p:txBody>
          <a:bodyPr>
            <a:normAutofit fontScale="90000"/>
          </a:bodyPr>
          <a:lstStyle/>
          <a:p>
            <a:r>
              <a:rPr lang="en-GB" b="1" i="1" dirty="0">
                <a:solidFill>
                  <a:schemeClr val="tx1"/>
                </a:solidFill>
              </a:rPr>
              <a:t>Second Anomaly: Individuals or Groups?</a:t>
            </a:r>
            <a:br>
              <a:rPr lang="it-IT" b="1" dirty="0">
                <a:solidFill>
                  <a:schemeClr val="tx1"/>
                </a:solidFill>
              </a:rPr>
            </a:br>
            <a:endParaRPr lang="it-IT" b="1" dirty="0">
              <a:solidFill>
                <a:schemeClr val="tx1"/>
              </a:solidFill>
            </a:endParaRPr>
          </a:p>
        </p:txBody>
      </p:sp>
      <p:sp>
        <p:nvSpPr>
          <p:cNvPr id="3" name="Segnaposto contenuto 2"/>
          <p:cNvSpPr>
            <a:spLocks noGrp="1"/>
          </p:cNvSpPr>
          <p:nvPr>
            <p:ph idx="1"/>
          </p:nvPr>
        </p:nvSpPr>
        <p:spPr>
          <a:xfrm>
            <a:off x="2355011" y="1682150"/>
            <a:ext cx="9149601" cy="4710023"/>
          </a:xfrm>
        </p:spPr>
        <p:txBody>
          <a:bodyPr>
            <a:normAutofit/>
          </a:bodyPr>
          <a:lstStyle/>
          <a:p>
            <a:pPr algn="just"/>
            <a:r>
              <a:rPr lang="en-GB" sz="2000" b="1" dirty="0">
                <a:solidFill>
                  <a:schemeClr val="tx1"/>
                </a:solidFill>
              </a:rPr>
              <a:t>The </a:t>
            </a:r>
            <a:r>
              <a:rPr lang="en-GB" sz="2000" b="1" i="1" dirty="0">
                <a:solidFill>
                  <a:schemeClr val="tx1"/>
                </a:solidFill>
              </a:rPr>
              <a:t>Declaration </a:t>
            </a:r>
            <a:r>
              <a:rPr lang="en-GB" sz="2000" b="1" dirty="0">
                <a:solidFill>
                  <a:schemeClr val="tx1"/>
                </a:solidFill>
              </a:rPr>
              <a:t>of 1918 does not guarantee individual subject rights, but freedom of groups. The first part of the Constitution incorporates freedoms whose structure diverges from that of the </a:t>
            </a:r>
            <a:r>
              <a:rPr lang="en-GB" sz="2000" b="1" i="1" dirty="0">
                <a:solidFill>
                  <a:schemeClr val="tx1"/>
                </a:solidFill>
              </a:rPr>
              <a:t>Declaration of the Rights of Man</a:t>
            </a:r>
            <a:r>
              <a:rPr lang="en-GB" sz="2000" b="1" dirty="0">
                <a:solidFill>
                  <a:schemeClr val="tx1"/>
                </a:solidFill>
              </a:rPr>
              <a:t>. In a completely anomalous way with respect to the latter tradition, the </a:t>
            </a:r>
            <a:r>
              <a:rPr lang="en-GB" sz="2000" b="1" i="1" dirty="0">
                <a:solidFill>
                  <a:schemeClr val="tx1"/>
                </a:solidFill>
              </a:rPr>
              <a:t>Declaration </a:t>
            </a:r>
            <a:r>
              <a:rPr lang="en-GB" sz="2000" b="1" dirty="0">
                <a:solidFill>
                  <a:schemeClr val="tx1"/>
                </a:solidFill>
              </a:rPr>
              <a:t>of 1918 lists the “real freedom of conscience” (Art. 13), “real freedom of expression” (Art. 14), “real freedom of assembly” (Art. 15), “real freedom of association” (Art. 16), “real access to knowledge” (Art. 17).</a:t>
            </a:r>
            <a:endParaRPr lang="it-IT" sz="2000" b="1" dirty="0">
              <a:solidFill>
                <a:schemeClr val="tx1"/>
              </a:solidFill>
            </a:endParaRPr>
          </a:p>
          <a:p>
            <a:pPr algn="just"/>
            <a:r>
              <a:rPr lang="en-GB" sz="2000" b="1" dirty="0">
                <a:solidFill>
                  <a:schemeClr val="tx1"/>
                </a:solidFill>
              </a:rPr>
              <a:t>It is not about rights guaranteed by the state, and thus subject to the specific antinomy of articles in modern Western declarations which claim a right in the first clause, and then limit it in the second clause for reasons of public order and national security. These criteria of limitation are arbitrarily determined by the state and always used in a state of emergency.</a:t>
            </a:r>
            <a:endParaRPr lang="it-IT" sz="2000" b="1" dirty="0">
              <a:solidFill>
                <a:schemeClr val="tx1"/>
              </a:solidFill>
            </a:endParaRPr>
          </a:p>
        </p:txBody>
      </p:sp>
    </p:spTree>
    <p:extLst>
      <p:ext uri="{BB962C8B-B14F-4D97-AF65-F5344CB8AC3E}">
        <p14:creationId xmlns:p14="http://schemas.microsoft.com/office/powerpoint/2010/main" val="528849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58196" y="698739"/>
            <a:ext cx="9546416" cy="5762445"/>
          </a:xfrm>
        </p:spPr>
        <p:txBody>
          <a:bodyPr>
            <a:normAutofit lnSpcReduction="10000"/>
          </a:bodyPr>
          <a:lstStyle/>
          <a:p>
            <a:pPr algn="just"/>
            <a:r>
              <a:rPr lang="en-GB" sz="1900" b="1" dirty="0">
                <a:solidFill>
                  <a:schemeClr val="tx1"/>
                </a:solidFill>
              </a:rPr>
              <a:t>The Constitution of 1918 was written using a different grammar based on the freedoms practiced daily by the Soviets and guaranteed not by the state, but by the authority of the Soviets themselves. This is why, as in the Declaration of 1793 and differently from that of 1789, the limit on freedom of association or assembly is missing. Soviet political procedure replaced individual rights with those of groups: the Soviets. A move that reclaims the legacy of the Paris Commune, which declared a desire to move from the Declaration of the Rights of Man and of the Citizen to the “</a:t>
            </a:r>
            <a:r>
              <a:rPr lang="en-GB" sz="1900" b="1" dirty="0" err="1">
                <a:solidFill>
                  <a:schemeClr val="tx1"/>
                </a:solidFill>
              </a:rPr>
              <a:t>Déclaration</a:t>
            </a:r>
            <a:r>
              <a:rPr lang="en-GB" sz="1900" b="1" dirty="0">
                <a:solidFill>
                  <a:schemeClr val="tx1"/>
                </a:solidFill>
              </a:rPr>
              <a:t> des Droits du Group.”</a:t>
            </a:r>
            <a:endParaRPr lang="it-IT" sz="1900" b="1" dirty="0">
              <a:solidFill>
                <a:schemeClr val="tx1"/>
              </a:solidFill>
            </a:endParaRPr>
          </a:p>
          <a:p>
            <a:pPr algn="just"/>
            <a:r>
              <a:rPr lang="en-GB" sz="1900" b="1" dirty="0">
                <a:solidFill>
                  <a:schemeClr val="tx1"/>
                </a:solidFill>
              </a:rPr>
              <a:t>Similarly, in the Constitution of 1918, the holder of freedoms is not the individual, but social groupings and associations of the working people. The state is not called upon to guarantee those freedoms, but to facilitate their implementation. Each article begins by stating, “In order to ensure for the workers real freedom,” and goes on to list the technical material necessary to carry out those rights.</a:t>
            </a:r>
            <a:endParaRPr lang="it-IT" sz="1900" b="1" dirty="0">
              <a:solidFill>
                <a:schemeClr val="tx1"/>
              </a:solidFill>
            </a:endParaRPr>
          </a:p>
          <a:p>
            <a:pPr algn="just"/>
            <a:r>
              <a:rPr lang="en-GB" sz="1900" b="1" dirty="0">
                <a:solidFill>
                  <a:schemeClr val="tx1"/>
                </a:solidFill>
              </a:rPr>
              <a:t>Thus, Article 14, on the freedom of expression, specifies the means necessary for the realization of that freedom: the Russian Socialist Federated Soviet Republic must provide the “technical and material resources necessary for the publication of newspapers, pamphlets, books, and all other printed matter, and guarantee their free circulation throughout the country” (Art. 14).</a:t>
            </a:r>
            <a:endParaRPr lang="it-IT" sz="1900" b="1" dirty="0">
              <a:solidFill>
                <a:schemeClr val="tx1"/>
              </a:solidFill>
            </a:endParaRPr>
          </a:p>
          <a:p>
            <a:endParaRPr lang="it-IT" dirty="0"/>
          </a:p>
        </p:txBody>
      </p:sp>
    </p:spTree>
    <p:extLst>
      <p:ext uri="{BB962C8B-B14F-4D97-AF65-F5344CB8AC3E}">
        <p14:creationId xmlns:p14="http://schemas.microsoft.com/office/powerpoint/2010/main" val="1502565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92397" y="828136"/>
            <a:ext cx="9513648" cy="5676180"/>
          </a:xfrm>
        </p:spPr>
        <p:txBody>
          <a:bodyPr>
            <a:normAutofit/>
          </a:bodyPr>
          <a:lstStyle/>
          <a:p>
            <a:pPr algn="just"/>
            <a:r>
              <a:rPr lang="en-GB" sz="2000" b="1" dirty="0">
                <a:solidFill>
                  <a:schemeClr val="tx1"/>
                </a:solidFill>
              </a:rPr>
              <a:t>Or, Article 15, on the freedom of association, specifies that the Republic must provide for the </a:t>
            </a:r>
            <a:r>
              <a:rPr lang="en-GB" sz="2000" b="1" dirty="0" err="1">
                <a:solidFill>
                  <a:schemeClr val="tx1"/>
                </a:solidFill>
              </a:rPr>
              <a:t>fulfillment</a:t>
            </a:r>
            <a:r>
              <a:rPr lang="en-GB" sz="2000" b="1" dirty="0">
                <a:solidFill>
                  <a:schemeClr val="tx1"/>
                </a:solidFill>
              </a:rPr>
              <a:t> of that freedom with “furnishing, lighting, and heating” (Art. 15). No other welfare system would ever push that far. And that is because in the 1918 Constitution at least two inversions with respect to the modern state structure take place: on the one hand, the state is in a subordinate position with respect to the freedoms practiced at the Soviet level. On the other hand, the language used is not that of the rights guaranteed by the state, but of the freedoms that are exercised and guaranteed by the concrete authority of the Soviets. </a:t>
            </a:r>
            <a:endParaRPr lang="it-IT" sz="2000" b="1" dirty="0">
              <a:solidFill>
                <a:schemeClr val="tx1"/>
              </a:solidFill>
            </a:endParaRPr>
          </a:p>
          <a:p>
            <a:pPr algn="just"/>
            <a:r>
              <a:rPr lang="en-GB" sz="2000" b="1" dirty="0">
                <a:solidFill>
                  <a:schemeClr val="tx1"/>
                </a:solidFill>
              </a:rPr>
              <a:t>The destruction of those liberties would have only been possible by removing authority from the Soviets and concentrating power in the hands of the state – which is what actually happened through emergency decrees used to justify ways for dealing with a crisis situation.</a:t>
            </a:r>
            <a:endParaRPr lang="it-IT" sz="2000" b="1" dirty="0">
              <a:solidFill>
                <a:schemeClr val="tx1"/>
              </a:solidFill>
            </a:endParaRPr>
          </a:p>
        </p:txBody>
      </p:sp>
    </p:spTree>
    <p:extLst>
      <p:ext uri="{BB962C8B-B14F-4D97-AF65-F5344CB8AC3E}">
        <p14:creationId xmlns:p14="http://schemas.microsoft.com/office/powerpoint/2010/main" val="2043788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56116"/>
          </a:xfrm>
        </p:spPr>
        <p:txBody>
          <a:bodyPr/>
          <a:lstStyle/>
          <a:p>
            <a:r>
              <a:rPr lang="en-GB" b="1" i="1" dirty="0">
                <a:solidFill>
                  <a:schemeClr val="tx1"/>
                </a:solidFill>
              </a:rPr>
              <a:t>Third Anomaly: Who is a Citizen?</a:t>
            </a:r>
            <a:endParaRPr lang="it-IT" b="1" dirty="0">
              <a:solidFill>
                <a:schemeClr val="tx1"/>
              </a:solidFill>
            </a:endParaRPr>
          </a:p>
        </p:txBody>
      </p:sp>
      <p:sp>
        <p:nvSpPr>
          <p:cNvPr id="3" name="Segnaposto contenuto 2"/>
          <p:cNvSpPr>
            <a:spLocks noGrp="1"/>
          </p:cNvSpPr>
          <p:nvPr>
            <p:ph idx="1"/>
          </p:nvPr>
        </p:nvSpPr>
        <p:spPr>
          <a:xfrm>
            <a:off x="2589212" y="1380226"/>
            <a:ext cx="8915400" cy="5063706"/>
          </a:xfrm>
        </p:spPr>
        <p:txBody>
          <a:bodyPr>
            <a:normAutofit lnSpcReduction="10000"/>
          </a:bodyPr>
          <a:lstStyle/>
          <a:p>
            <a:pPr algn="just"/>
            <a:r>
              <a:rPr lang="en-GB" b="1" dirty="0">
                <a:solidFill>
                  <a:schemeClr val="tx1"/>
                </a:solidFill>
              </a:rPr>
              <a:t>The Paris Commune raised the flag of the Universal Republic and overcame the random nature of birth with regard to the privilege of both class and nationality. The Soviets tapped into this tradition. Workers, soldiers and peasants were part of the Soviets; not the Russians belonging to a nation. For this reason, it was not the Italians or the Germans to be excluded, but the proprietors living off the </a:t>
            </a:r>
            <a:r>
              <a:rPr lang="en-GB" b="1" dirty="0" err="1">
                <a:solidFill>
                  <a:schemeClr val="tx1"/>
                </a:solidFill>
              </a:rPr>
              <a:t>labor</a:t>
            </a:r>
            <a:r>
              <a:rPr lang="en-GB" b="1" dirty="0">
                <a:solidFill>
                  <a:schemeClr val="tx1"/>
                </a:solidFill>
              </a:rPr>
              <a:t> of others. This is a thick and thin exclusion at the same time. Thick, because it left out a part of the population. Thin, because it was extremely flexible. It was enough for the excluded to stop living off the </a:t>
            </a:r>
            <a:r>
              <a:rPr lang="en-GB" b="1" dirty="0" err="1">
                <a:solidFill>
                  <a:schemeClr val="tx1"/>
                </a:solidFill>
              </a:rPr>
              <a:t>labor</a:t>
            </a:r>
            <a:r>
              <a:rPr lang="en-GB" b="1" dirty="0">
                <a:solidFill>
                  <a:schemeClr val="tx1"/>
                </a:solidFill>
              </a:rPr>
              <a:t> of others to change their legal and political condition.</a:t>
            </a:r>
          </a:p>
          <a:p>
            <a:pPr algn="just"/>
            <a:r>
              <a:rPr lang="en-GB" b="1" dirty="0">
                <a:solidFill>
                  <a:schemeClr val="tx1"/>
                </a:solidFill>
              </a:rPr>
              <a:t>The Constitution of 1918 stated, “the non-working citizen is equated to a foreigner,” a principle which would violate the legal principles of the modern state. However, if we do not assume the modern state as a normative principle, we need to see which democratic practice is at stake in the Soviet conception of citizenship. Looking at things without the liberal lens of individual rights, the inclusion-exclusion relationship was not so much defined starting from the status of worker, peasant or soldier, but rather from belonging to Soviets, which were precisely workers’, soldiers’ and peasants’ Soviets.</a:t>
            </a:r>
            <a:endParaRPr lang="it-IT" b="1" dirty="0">
              <a:solidFill>
                <a:schemeClr val="tx1"/>
              </a:solidFill>
            </a:endParaRPr>
          </a:p>
          <a:p>
            <a:endParaRPr lang="it-IT" dirty="0"/>
          </a:p>
        </p:txBody>
      </p:sp>
    </p:spTree>
    <p:extLst>
      <p:ext uri="{BB962C8B-B14F-4D97-AF65-F5344CB8AC3E}">
        <p14:creationId xmlns:p14="http://schemas.microsoft.com/office/powerpoint/2010/main" val="432684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070340" y="258791"/>
            <a:ext cx="9434272" cy="6288657"/>
          </a:xfrm>
        </p:spPr>
        <p:txBody>
          <a:bodyPr>
            <a:normAutofit fontScale="92500" lnSpcReduction="10000"/>
          </a:bodyPr>
          <a:lstStyle/>
          <a:p>
            <a:pPr algn="just"/>
            <a:r>
              <a:rPr lang="en-GB" b="1" dirty="0">
                <a:solidFill>
                  <a:schemeClr val="tx1"/>
                </a:solidFill>
              </a:rPr>
              <a:t>The Mensheviks already considered the political citizenship practiced by the Soviets as non-democratic since it excluded a part of the population: specifically, the non-workers. The Constitution, from this point of view, incorporated the ordinary manner of participation in the political life of the Soviets, which were then taken as the basis of class franchise of the Soviet Constitution.</a:t>
            </a:r>
            <a:endParaRPr lang="it-IT" b="1" dirty="0">
              <a:solidFill>
                <a:schemeClr val="tx1"/>
              </a:solidFill>
            </a:endParaRPr>
          </a:p>
          <a:p>
            <a:pPr algn="just"/>
            <a:r>
              <a:rPr lang="en-GB" b="1" dirty="0">
                <a:solidFill>
                  <a:schemeClr val="tx1"/>
                </a:solidFill>
              </a:rPr>
              <a:t>Political citizenship was not defined by the right to put a ballot into a ballot box once every few years, but by participation in the political life of the Soviets. That seems like an aberration from a liberal standpoint, according to which rights are thought of as universal rights of the abstract individual and not of an association or group. Moreover, the idea that local Soviets could confer citizenship and political rights is in contradiction with the principle of national citizenship.</a:t>
            </a:r>
            <a:endParaRPr lang="it-IT" b="1" dirty="0">
              <a:solidFill>
                <a:schemeClr val="tx1"/>
              </a:solidFill>
            </a:endParaRPr>
          </a:p>
          <a:p>
            <a:pPr algn="just"/>
            <a:r>
              <a:rPr lang="en-GB" b="1" dirty="0">
                <a:solidFill>
                  <a:schemeClr val="tx1"/>
                </a:solidFill>
              </a:rPr>
              <a:t>Hence, it appears that Soviet citizenship was far more inclusive than exclusive. Except that the manner of inclusion was not based on belonging to a nation. Article 20 of the Constitution states: “Local Soviets shall be authorized to confer upon such foreigners, without any troublesome formalities, the rights of Russian citizenship.” No modern state would be able to tolerate such an extension of citizenship, which in substance would lead to its dissolution.</a:t>
            </a:r>
          </a:p>
          <a:p>
            <a:pPr algn="just"/>
            <a:r>
              <a:rPr lang="en-GB" b="1" dirty="0">
                <a:solidFill>
                  <a:schemeClr val="tx1"/>
                </a:solidFill>
              </a:rPr>
              <a:t>Today especially, in light of the debates on citizenship and its becoming more and more strict and stringent in the face of migration, this article talks about a state that is not a state. Political citizenship, says Article 20, is granted by any local Soviet, “without any troublesome formalities.” To draw a parallel with the contemporary world, it would be as if sanctuary cities, or even sanctuary </a:t>
            </a:r>
            <a:r>
              <a:rPr lang="en-GB" b="1" dirty="0" err="1">
                <a:solidFill>
                  <a:schemeClr val="tx1"/>
                </a:solidFill>
              </a:rPr>
              <a:t>neighborhoods</a:t>
            </a:r>
            <a:r>
              <a:rPr lang="en-GB" b="1" dirty="0">
                <a:solidFill>
                  <a:schemeClr val="tx1"/>
                </a:solidFill>
              </a:rPr>
              <a:t>, granted citizenship and political rights. It goes without saying that this is unthinkable in any modern state.</a:t>
            </a:r>
            <a:endParaRPr lang="it-IT" b="1" dirty="0">
              <a:solidFill>
                <a:schemeClr val="tx1"/>
              </a:solidFill>
            </a:endParaRPr>
          </a:p>
          <a:p>
            <a:endParaRPr lang="it-IT" dirty="0"/>
          </a:p>
        </p:txBody>
      </p:sp>
    </p:spTree>
    <p:extLst>
      <p:ext uri="{BB962C8B-B14F-4D97-AF65-F5344CB8AC3E}">
        <p14:creationId xmlns:p14="http://schemas.microsoft.com/office/powerpoint/2010/main" val="2375412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i="1" dirty="0"/>
              <a:t>Fourth Anomaly: The Pluralism of Powers</a:t>
            </a:r>
            <a:endParaRPr lang="it-IT" b="1" dirty="0"/>
          </a:p>
        </p:txBody>
      </p:sp>
      <p:sp>
        <p:nvSpPr>
          <p:cNvPr id="3" name="Segnaposto contenuto 2"/>
          <p:cNvSpPr>
            <a:spLocks noGrp="1"/>
          </p:cNvSpPr>
          <p:nvPr>
            <p:ph idx="1"/>
          </p:nvPr>
        </p:nvSpPr>
        <p:spPr>
          <a:xfrm>
            <a:off x="2589212" y="1811547"/>
            <a:ext cx="8915400" cy="4779034"/>
          </a:xfrm>
        </p:spPr>
        <p:txBody>
          <a:bodyPr>
            <a:noAutofit/>
          </a:bodyPr>
          <a:lstStyle/>
          <a:p>
            <a:pPr algn="just"/>
            <a:r>
              <a:rPr lang="en-GB" sz="2000" b="1" dirty="0">
                <a:solidFill>
                  <a:schemeClr val="tx1"/>
                </a:solidFill>
              </a:rPr>
              <a:t>One of the features of the representative institutions of the Soviet Republic is the re-emergence of the imperative mandate, which revives the tradition of 1793 and 1871. The imperative mandate, for reasons inherent to the very logic of the modern representative state, is explicitly forbidden in many Western constitutions, and is considered “generally awkward to Western democracies.” This is because in modern representative democracies, the political subject that is represented is the sovereign people in its unity and totality.</a:t>
            </a:r>
            <a:endParaRPr lang="it-IT" sz="2000" b="1" dirty="0">
              <a:solidFill>
                <a:schemeClr val="tx1"/>
              </a:solidFill>
            </a:endParaRPr>
          </a:p>
          <a:p>
            <a:pPr algn="just"/>
            <a:r>
              <a:rPr lang="en-GB" sz="2000" b="1" dirty="0">
                <a:solidFill>
                  <a:schemeClr val="tx1"/>
                </a:solidFill>
              </a:rPr>
              <a:t>From this assumption there derives the free mandate of the representatives, who represent the universal interest of the people, and not the particular interests of a small body of voters. The imperative mandate, instead, requires a plurality of particular authorities and bodies; not a homogeneous political subject, the nation, which instead exists through the artifice of representation.</a:t>
            </a:r>
            <a:endParaRPr lang="it-IT" sz="2000" b="1" dirty="0">
              <a:solidFill>
                <a:schemeClr val="tx1"/>
              </a:solidFill>
            </a:endParaRPr>
          </a:p>
        </p:txBody>
      </p:sp>
    </p:spTree>
    <p:extLst>
      <p:ext uri="{BB962C8B-B14F-4D97-AF65-F5344CB8AC3E}">
        <p14:creationId xmlns:p14="http://schemas.microsoft.com/office/powerpoint/2010/main" val="2463946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75449" y="888521"/>
            <a:ext cx="9529163" cy="5555411"/>
          </a:xfrm>
        </p:spPr>
        <p:txBody>
          <a:bodyPr>
            <a:normAutofit/>
          </a:bodyPr>
          <a:lstStyle/>
          <a:p>
            <a:pPr algn="just"/>
            <a:r>
              <a:rPr lang="en-GB" sz="2000" b="1" dirty="0">
                <a:solidFill>
                  <a:schemeClr val="tx1"/>
                </a:solidFill>
              </a:rPr>
              <a:t>At stake are two conceptions of democracy: on the one hand, the democratic excess of the plurality of powers that holds open the political form to transformation; on the other, the constitutional democracy that seeks to tame the excess and reduce the plurality into unity. The unity of a sovereign nation. Article 78 of the 1918 Constitution establishes that “electors shall have the right to recall at any time the deputy they have sent to the Soviet and to hold new elections in accordance with the general statute.”</a:t>
            </a:r>
            <a:endParaRPr lang="it-IT" sz="2000" b="1" dirty="0">
              <a:solidFill>
                <a:schemeClr val="tx1"/>
              </a:solidFill>
            </a:endParaRPr>
          </a:p>
          <a:p>
            <a:pPr algn="just"/>
            <a:r>
              <a:rPr lang="en-GB" sz="2000" b="1" dirty="0">
                <a:solidFill>
                  <a:schemeClr val="tx1"/>
                </a:solidFill>
              </a:rPr>
              <a:t>The imperative mandate was common practice in the ordinary politics of the Soviets and had real political meaning while the Soviets continued to exercise political power alongside, and sometimes in opposition to, the central power. The political and institutional fabric that the Constitution, in part, formalized was made up of a plurality of local, urban and rural Soviets, which constituted the permanent source of power. And their power also included determining election procedures, which Lenin initially wanted to make as fluid as possible.</a:t>
            </a:r>
            <a:endParaRPr lang="it-IT" sz="2000" b="1" dirty="0">
              <a:solidFill>
                <a:schemeClr val="tx1"/>
              </a:solidFill>
            </a:endParaRPr>
          </a:p>
        </p:txBody>
      </p:sp>
    </p:spTree>
    <p:extLst>
      <p:ext uri="{BB962C8B-B14F-4D97-AF65-F5344CB8AC3E}">
        <p14:creationId xmlns:p14="http://schemas.microsoft.com/office/powerpoint/2010/main" val="3987033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30237"/>
          </a:xfrm>
        </p:spPr>
        <p:txBody>
          <a:bodyPr>
            <a:normAutofit fontScale="90000"/>
          </a:bodyPr>
          <a:lstStyle/>
          <a:p>
            <a:r>
              <a:rPr lang="it-IT" b="1" i="1" dirty="0" err="1">
                <a:solidFill>
                  <a:schemeClr val="tx1"/>
                </a:solidFill>
              </a:rPr>
              <a:t>Politics</a:t>
            </a:r>
            <a:r>
              <a:rPr lang="it-IT" b="1" i="1" dirty="0">
                <a:solidFill>
                  <a:schemeClr val="tx1"/>
                </a:solidFill>
              </a:rPr>
              <a:t> Beyond The State: Soviet </a:t>
            </a:r>
            <a:r>
              <a:rPr lang="it-IT" b="1" i="1" dirty="0" err="1">
                <a:solidFill>
                  <a:schemeClr val="tx1"/>
                </a:solidFill>
              </a:rPr>
              <a:t>Anomalies</a:t>
            </a:r>
            <a:endParaRPr lang="it-IT" b="1" dirty="0">
              <a:solidFill>
                <a:schemeClr val="tx1"/>
              </a:solidFill>
            </a:endParaRPr>
          </a:p>
        </p:txBody>
      </p:sp>
      <p:sp>
        <p:nvSpPr>
          <p:cNvPr id="3" name="Segnaposto contenuto 2"/>
          <p:cNvSpPr>
            <a:spLocks noGrp="1"/>
          </p:cNvSpPr>
          <p:nvPr>
            <p:ph idx="1"/>
          </p:nvPr>
        </p:nvSpPr>
        <p:spPr>
          <a:xfrm>
            <a:off x="1742535" y="1354347"/>
            <a:ext cx="10334445" cy="5236234"/>
          </a:xfrm>
        </p:spPr>
        <p:txBody>
          <a:bodyPr>
            <a:normAutofit fontScale="85000" lnSpcReduction="20000"/>
          </a:bodyPr>
          <a:lstStyle/>
          <a:p>
            <a:pPr algn="just"/>
            <a:r>
              <a:rPr lang="en-GB" sz="2600" b="1" dirty="0">
                <a:solidFill>
                  <a:schemeClr val="tx1"/>
                </a:solidFill>
              </a:rPr>
              <a:t>The Soviet Constitution of 1918 was like a </a:t>
            </a:r>
            <a:r>
              <a:rPr lang="en-GB" sz="2600" b="1" dirty="0" err="1">
                <a:solidFill>
                  <a:schemeClr val="tx1"/>
                </a:solidFill>
              </a:rPr>
              <a:t>pathmark</a:t>
            </a:r>
            <a:r>
              <a:rPr lang="en-GB" sz="2600" b="1" dirty="0">
                <a:solidFill>
                  <a:schemeClr val="tx1"/>
                </a:solidFill>
              </a:rPr>
              <a:t>, indicating a direction leading out of the experiments carried out in 1793 and 1871. The </a:t>
            </a:r>
            <a:r>
              <a:rPr lang="en-GB" sz="2600" b="1" i="1" dirty="0">
                <a:solidFill>
                  <a:schemeClr val="tx1"/>
                </a:solidFill>
              </a:rPr>
              <a:t>Declaration of the Rights of the Toiling</a:t>
            </a:r>
            <a:r>
              <a:rPr lang="en-GB" sz="2600" b="1" dirty="0">
                <a:solidFill>
                  <a:schemeClr val="tx1"/>
                </a:solidFill>
              </a:rPr>
              <a:t> </a:t>
            </a:r>
            <a:r>
              <a:rPr lang="en-GB" sz="2600" b="1" i="1" dirty="0">
                <a:solidFill>
                  <a:schemeClr val="tx1"/>
                </a:solidFill>
              </a:rPr>
              <a:t>and Exploited People </a:t>
            </a:r>
            <a:r>
              <a:rPr lang="en-GB" sz="2600" b="1" dirty="0">
                <a:solidFill>
                  <a:schemeClr val="tx1"/>
                </a:solidFill>
              </a:rPr>
              <a:t>was drafted in January 1918 and would become an integral part of the Constitution. The references to both the Paris Commune and to 1793 were constant during discussions on the new constitution.</a:t>
            </a:r>
          </a:p>
          <a:p>
            <a:pPr algn="just"/>
            <a:r>
              <a:rPr lang="en-GB" sz="2600" b="1" dirty="0" err="1">
                <a:solidFill>
                  <a:schemeClr val="tx1"/>
                </a:solidFill>
              </a:rPr>
              <a:t>Tomba</a:t>
            </a:r>
            <a:r>
              <a:rPr lang="en-GB" sz="2600" b="1" dirty="0">
                <a:solidFill>
                  <a:schemeClr val="tx1"/>
                </a:solidFill>
              </a:rPr>
              <a:t> wants to examine the Russian Revolution, not judging it from its outcome, as if the revolutionary trajectory had been </a:t>
            </a:r>
            <a:r>
              <a:rPr lang="en-GB" sz="2600" b="1" dirty="0" err="1">
                <a:solidFill>
                  <a:schemeClr val="tx1"/>
                </a:solidFill>
              </a:rPr>
              <a:t>teleologically</a:t>
            </a:r>
            <a:r>
              <a:rPr lang="en-GB" sz="2600" b="1" dirty="0">
                <a:solidFill>
                  <a:schemeClr val="tx1"/>
                </a:solidFill>
              </a:rPr>
              <a:t> predetermined, but from the possibilities enclosed in its origin. The Soviet experiment is often read through a reverse teleology. The authoritarian outcome is projected onto the origin, so that the missed opportunities of the Russian Revolution, after being blocked a first time by the process of centralizing state power, are cut short a second time by historiography which, proving to be a totalitarian tragedy never to be repeated, cancels the countless possibilities opened up by the revolution.</a:t>
            </a:r>
          </a:p>
          <a:p>
            <a:pPr algn="just"/>
            <a:r>
              <a:rPr lang="en-GB" sz="2600" b="1" dirty="0">
                <a:solidFill>
                  <a:schemeClr val="tx1"/>
                </a:solidFill>
              </a:rPr>
              <a:t>The historiographical intent of this chapter moves in a completely different direction. It is to show the roads not taken, which are scattered throughout what </a:t>
            </a:r>
            <a:r>
              <a:rPr lang="en-GB" sz="2600" b="1" dirty="0" err="1">
                <a:solidFill>
                  <a:schemeClr val="tx1"/>
                </a:solidFill>
              </a:rPr>
              <a:t>Tomba</a:t>
            </a:r>
            <a:r>
              <a:rPr lang="en-GB" sz="2600" b="1" dirty="0">
                <a:solidFill>
                  <a:schemeClr val="tx1"/>
                </a:solidFill>
              </a:rPr>
              <a:t> has called insurgent universality.</a:t>
            </a:r>
            <a:endParaRPr lang="it-IT" sz="2600" b="1" dirty="0">
              <a:solidFill>
                <a:schemeClr val="tx1"/>
              </a:solidFill>
            </a:endParaRPr>
          </a:p>
          <a:p>
            <a:endParaRPr lang="it-IT" dirty="0"/>
          </a:p>
        </p:txBody>
      </p:sp>
    </p:spTree>
    <p:extLst>
      <p:ext uri="{BB962C8B-B14F-4D97-AF65-F5344CB8AC3E}">
        <p14:creationId xmlns:p14="http://schemas.microsoft.com/office/powerpoint/2010/main" val="2738146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i="1" dirty="0">
                <a:solidFill>
                  <a:schemeClr val="tx1"/>
                </a:solidFill>
              </a:rPr>
              <a:t>Fifth Anomaly: A Different Kind of Federalism</a:t>
            </a:r>
            <a:endParaRPr lang="it-IT" b="1" dirty="0">
              <a:solidFill>
                <a:schemeClr val="tx1"/>
              </a:solidFill>
            </a:endParaRPr>
          </a:p>
        </p:txBody>
      </p:sp>
      <p:sp>
        <p:nvSpPr>
          <p:cNvPr id="3" name="Segnaposto contenuto 2"/>
          <p:cNvSpPr>
            <a:spLocks noGrp="1"/>
          </p:cNvSpPr>
          <p:nvPr>
            <p:ph idx="1"/>
          </p:nvPr>
        </p:nvSpPr>
        <p:spPr>
          <a:xfrm>
            <a:off x="2589212" y="1785668"/>
            <a:ext cx="8915400" cy="4813540"/>
          </a:xfrm>
        </p:spPr>
        <p:txBody>
          <a:bodyPr>
            <a:noAutofit/>
          </a:bodyPr>
          <a:lstStyle/>
          <a:p>
            <a:pPr algn="just"/>
            <a:r>
              <a:rPr lang="en-GB" sz="1900" b="1" dirty="0">
                <a:solidFill>
                  <a:schemeClr val="tx1"/>
                </a:solidFill>
              </a:rPr>
              <a:t>The Soviet Republic was born as the </a:t>
            </a:r>
            <a:r>
              <a:rPr lang="en-GB" sz="1900" b="1" i="1" dirty="0">
                <a:solidFill>
                  <a:schemeClr val="tx1"/>
                </a:solidFill>
              </a:rPr>
              <a:t>Russian Socialist Federated Soviet Republic </a:t>
            </a:r>
            <a:r>
              <a:rPr lang="en-GB" sz="1900" b="1" dirty="0">
                <a:solidFill>
                  <a:schemeClr val="tx1"/>
                </a:solidFill>
              </a:rPr>
              <a:t>and would become the </a:t>
            </a:r>
            <a:r>
              <a:rPr lang="en-GB" sz="1900" b="1" i="1" dirty="0">
                <a:solidFill>
                  <a:schemeClr val="tx1"/>
                </a:solidFill>
              </a:rPr>
              <a:t>Union of Soviet Socialist Republics </a:t>
            </a:r>
            <a:r>
              <a:rPr lang="en-GB" sz="1900" b="1" dirty="0">
                <a:solidFill>
                  <a:schemeClr val="tx1"/>
                </a:solidFill>
              </a:rPr>
              <a:t>in 1922, the name it would </a:t>
            </a:r>
            <a:r>
              <a:rPr lang="en-GB" sz="1900" b="1" dirty="0" err="1">
                <a:solidFill>
                  <a:schemeClr val="tx1"/>
                </a:solidFill>
              </a:rPr>
              <a:t>holduntil</a:t>
            </a:r>
            <a:r>
              <a:rPr lang="en-GB" sz="1900" b="1" dirty="0">
                <a:solidFill>
                  <a:schemeClr val="tx1"/>
                </a:solidFill>
              </a:rPr>
              <a:t> its end in 1991. The federal spirit of the Republic was expressed in Article 2 of the</a:t>
            </a:r>
            <a:r>
              <a:rPr lang="en-GB" sz="1900" b="1" i="1" dirty="0">
                <a:solidFill>
                  <a:schemeClr val="tx1"/>
                </a:solidFill>
              </a:rPr>
              <a:t> </a:t>
            </a:r>
            <a:r>
              <a:rPr lang="en-GB" sz="1900" b="1" dirty="0">
                <a:solidFill>
                  <a:schemeClr val="tx1"/>
                </a:solidFill>
              </a:rPr>
              <a:t>Constitution of 1918, which established the Russian Soviet Republic “on the basis of a free</a:t>
            </a:r>
            <a:r>
              <a:rPr lang="en-GB" sz="1900" b="1" i="1" dirty="0">
                <a:solidFill>
                  <a:schemeClr val="tx1"/>
                </a:solidFill>
              </a:rPr>
              <a:t> </a:t>
            </a:r>
            <a:r>
              <a:rPr lang="en-GB" sz="1900" b="1" dirty="0">
                <a:solidFill>
                  <a:schemeClr val="tx1"/>
                </a:solidFill>
              </a:rPr>
              <a:t>union of free nations, as a federation of Soviet national republics.”</a:t>
            </a:r>
          </a:p>
          <a:p>
            <a:pPr algn="just"/>
            <a:r>
              <a:rPr lang="en-GB" sz="1900" b="1" dirty="0">
                <a:solidFill>
                  <a:schemeClr val="tx1"/>
                </a:solidFill>
              </a:rPr>
              <a:t>Soviet federalism</a:t>
            </a:r>
            <a:r>
              <a:rPr lang="en-GB" sz="1900" b="1" i="1" dirty="0">
                <a:solidFill>
                  <a:schemeClr val="tx1"/>
                </a:solidFill>
              </a:rPr>
              <a:t> </a:t>
            </a:r>
            <a:r>
              <a:rPr lang="en-GB" sz="1900" b="1" dirty="0">
                <a:solidFill>
                  <a:schemeClr val="tx1"/>
                </a:solidFill>
              </a:rPr>
              <a:t>contained a double anomaly: the territorial extension of the Soviet Republic was indefinite;</a:t>
            </a:r>
            <a:r>
              <a:rPr lang="en-GB" sz="1900" b="1" i="1" dirty="0">
                <a:solidFill>
                  <a:schemeClr val="tx1"/>
                </a:solidFill>
              </a:rPr>
              <a:t> </a:t>
            </a:r>
            <a:r>
              <a:rPr lang="en-GB" sz="1900" b="1" dirty="0">
                <a:solidFill>
                  <a:schemeClr val="tx1"/>
                </a:solidFill>
              </a:rPr>
              <a:t>and the right of secession of each national entity was fully recognized. This meant that the</a:t>
            </a:r>
            <a:r>
              <a:rPr lang="en-GB" sz="1900" b="1" i="1" dirty="0">
                <a:solidFill>
                  <a:schemeClr val="tx1"/>
                </a:solidFill>
              </a:rPr>
              <a:t> </a:t>
            </a:r>
            <a:r>
              <a:rPr lang="en-GB" sz="1900" b="1" dirty="0">
                <a:solidFill>
                  <a:schemeClr val="tx1"/>
                </a:solidFill>
              </a:rPr>
              <a:t>Republic could expand by virtue of the internationalist program of the revolution and the</a:t>
            </a:r>
            <a:r>
              <a:rPr lang="en-GB" sz="1900" b="1" i="1" dirty="0">
                <a:solidFill>
                  <a:schemeClr val="tx1"/>
                </a:solidFill>
              </a:rPr>
              <a:t> </a:t>
            </a:r>
            <a:r>
              <a:rPr lang="en-GB" sz="1900" b="1" dirty="0">
                <a:solidFill>
                  <a:schemeClr val="tx1"/>
                </a:solidFill>
              </a:rPr>
              <a:t>non-national nature of the political subject placed at the foundation of the Constitution; at</a:t>
            </a:r>
            <a:r>
              <a:rPr lang="en-GB" sz="1900" b="1" i="1" dirty="0">
                <a:solidFill>
                  <a:schemeClr val="tx1"/>
                </a:solidFill>
              </a:rPr>
              <a:t> </a:t>
            </a:r>
            <a:r>
              <a:rPr lang="en-GB" sz="1900" b="1" dirty="0">
                <a:solidFill>
                  <a:schemeClr val="tx1"/>
                </a:solidFill>
              </a:rPr>
              <a:t>the same time, the territorial entity of the Republic could shrink “on the basis of the free</a:t>
            </a:r>
            <a:r>
              <a:rPr lang="en-GB" sz="1900" b="1" i="1" dirty="0">
                <a:solidFill>
                  <a:schemeClr val="tx1"/>
                </a:solidFill>
              </a:rPr>
              <a:t> </a:t>
            </a:r>
            <a:r>
              <a:rPr lang="en-GB" sz="1900" b="1" dirty="0">
                <a:solidFill>
                  <a:schemeClr val="tx1"/>
                </a:solidFill>
              </a:rPr>
              <a:t>self-determination of nations,” (Art. 4) a principle that, as mentioned, included secession.</a:t>
            </a:r>
            <a:endParaRPr lang="it-IT" sz="1900" b="1" dirty="0">
              <a:solidFill>
                <a:schemeClr val="tx1"/>
              </a:solidFill>
            </a:endParaRPr>
          </a:p>
        </p:txBody>
      </p:sp>
    </p:spTree>
    <p:extLst>
      <p:ext uri="{BB962C8B-B14F-4D97-AF65-F5344CB8AC3E}">
        <p14:creationId xmlns:p14="http://schemas.microsoft.com/office/powerpoint/2010/main" val="3775232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672860"/>
            <a:ext cx="8915400" cy="5238362"/>
          </a:xfrm>
        </p:spPr>
        <p:txBody>
          <a:bodyPr>
            <a:normAutofit/>
          </a:bodyPr>
          <a:lstStyle/>
          <a:p>
            <a:pPr algn="just"/>
            <a:r>
              <a:rPr lang="en-GB" sz="2000" b="1" dirty="0">
                <a:solidFill>
                  <a:schemeClr val="tx1"/>
                </a:solidFill>
              </a:rPr>
              <a:t>In other words, the Soviet Republic leaves it “to the workers and peasants of each nation</a:t>
            </a:r>
            <a:r>
              <a:rPr lang="en-GB" sz="2000" b="1" i="1" dirty="0">
                <a:solidFill>
                  <a:schemeClr val="tx1"/>
                </a:solidFill>
              </a:rPr>
              <a:t> </a:t>
            </a:r>
            <a:r>
              <a:rPr lang="en-GB" sz="2000" b="1" dirty="0">
                <a:solidFill>
                  <a:schemeClr val="tx1"/>
                </a:solidFill>
              </a:rPr>
              <a:t>to decide independently at their own plenipotentiary Soviet congress whether, and on what</a:t>
            </a:r>
            <a:r>
              <a:rPr lang="en-GB" sz="2000" b="1" i="1" dirty="0">
                <a:solidFill>
                  <a:schemeClr val="tx1"/>
                </a:solidFill>
              </a:rPr>
              <a:t> </a:t>
            </a:r>
            <a:r>
              <a:rPr lang="en-GB" sz="2000" b="1" dirty="0">
                <a:solidFill>
                  <a:schemeClr val="tx1"/>
                </a:solidFill>
              </a:rPr>
              <a:t>conditions, they wish to take part in the federal government and in other federal Soviet</a:t>
            </a:r>
            <a:r>
              <a:rPr lang="en-GB" sz="2000" b="1" i="1" dirty="0">
                <a:solidFill>
                  <a:schemeClr val="tx1"/>
                </a:solidFill>
              </a:rPr>
              <a:t> </a:t>
            </a:r>
            <a:r>
              <a:rPr lang="en-GB" sz="2000" b="1" dirty="0">
                <a:solidFill>
                  <a:schemeClr val="tx1"/>
                </a:solidFill>
              </a:rPr>
              <a:t>institutions” (Art. 8). In this constitutional framework it emerges that the Soviet federation</a:t>
            </a:r>
            <a:r>
              <a:rPr lang="en-GB" sz="2000" b="1" i="1" dirty="0">
                <a:solidFill>
                  <a:schemeClr val="tx1"/>
                </a:solidFill>
              </a:rPr>
              <a:t> </a:t>
            </a:r>
            <a:r>
              <a:rPr lang="en-GB" sz="2000" b="1" dirty="0">
                <a:solidFill>
                  <a:schemeClr val="tx1"/>
                </a:solidFill>
              </a:rPr>
              <a:t>was to be understood as being founded neither on a territorial basis, nor on a basis of the</a:t>
            </a:r>
            <a:r>
              <a:rPr lang="en-GB" sz="2000" b="1" i="1" dirty="0">
                <a:solidFill>
                  <a:schemeClr val="tx1"/>
                </a:solidFill>
              </a:rPr>
              <a:t> </a:t>
            </a:r>
            <a:r>
              <a:rPr lang="en-GB" sz="2000" b="1" dirty="0">
                <a:solidFill>
                  <a:schemeClr val="tx1"/>
                </a:solidFill>
              </a:rPr>
              <a:t>principle of national identity.</a:t>
            </a:r>
            <a:endParaRPr lang="it-IT" sz="2000" b="1" dirty="0">
              <a:solidFill>
                <a:schemeClr val="tx1"/>
              </a:solidFill>
            </a:endParaRPr>
          </a:p>
          <a:p>
            <a:pPr algn="just"/>
            <a:r>
              <a:rPr lang="en-GB" sz="2000" b="1" dirty="0">
                <a:solidFill>
                  <a:schemeClr val="tx1"/>
                </a:solidFill>
              </a:rPr>
              <a:t>It is, in fact “the workers and peasants of each nation” who</a:t>
            </a:r>
            <a:r>
              <a:rPr lang="en-GB" sz="2000" b="1" i="1" dirty="0">
                <a:solidFill>
                  <a:schemeClr val="tx1"/>
                </a:solidFill>
              </a:rPr>
              <a:t> </a:t>
            </a:r>
            <a:r>
              <a:rPr lang="en-GB" sz="2000" b="1" dirty="0">
                <a:solidFill>
                  <a:schemeClr val="tx1"/>
                </a:solidFill>
              </a:rPr>
              <a:t>decide, in their Soviet congress, the degree of participation in the federal government – or</a:t>
            </a:r>
            <a:r>
              <a:rPr lang="en-GB" sz="2000" b="1" i="1" dirty="0">
                <a:solidFill>
                  <a:schemeClr val="tx1"/>
                </a:solidFill>
              </a:rPr>
              <a:t> </a:t>
            </a:r>
            <a:r>
              <a:rPr lang="en-GB" sz="2000" b="1" dirty="0">
                <a:solidFill>
                  <a:schemeClr val="tx1"/>
                </a:solidFill>
              </a:rPr>
              <a:t>secession, which was nothing more than the direct implication of a different notion of</a:t>
            </a:r>
            <a:r>
              <a:rPr lang="en-GB" sz="2000" b="1" i="1" dirty="0">
                <a:solidFill>
                  <a:schemeClr val="tx1"/>
                </a:solidFill>
              </a:rPr>
              <a:t> </a:t>
            </a:r>
            <a:r>
              <a:rPr lang="en-GB" sz="2000" b="1" dirty="0">
                <a:solidFill>
                  <a:schemeClr val="tx1"/>
                </a:solidFill>
              </a:rPr>
              <a:t>sovereignty, not national, but distributed at the local level of Soviets and organizations.</a:t>
            </a:r>
            <a:endParaRPr lang="it-IT" sz="2000" b="1" dirty="0">
              <a:solidFill>
                <a:schemeClr val="tx1"/>
              </a:solidFill>
            </a:endParaRPr>
          </a:p>
        </p:txBody>
      </p:sp>
    </p:spTree>
    <p:extLst>
      <p:ext uri="{BB962C8B-B14F-4D97-AF65-F5344CB8AC3E}">
        <p14:creationId xmlns:p14="http://schemas.microsoft.com/office/powerpoint/2010/main" val="1132398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672860"/>
            <a:ext cx="8915400" cy="5238362"/>
          </a:xfrm>
        </p:spPr>
        <p:txBody>
          <a:bodyPr>
            <a:normAutofit/>
          </a:bodyPr>
          <a:lstStyle/>
          <a:p>
            <a:pPr algn="just"/>
            <a:r>
              <a:rPr lang="en-GB" sz="1900" b="1" dirty="0">
                <a:solidFill>
                  <a:schemeClr val="tx1"/>
                </a:solidFill>
              </a:rPr>
              <a:t>The Soviet conception of federalism has often generated confusion, because it is</a:t>
            </a:r>
            <a:r>
              <a:rPr lang="en-GB" sz="1900" b="1" i="1" dirty="0">
                <a:solidFill>
                  <a:schemeClr val="tx1"/>
                </a:solidFill>
              </a:rPr>
              <a:t> </a:t>
            </a:r>
            <a:r>
              <a:rPr lang="en-GB" sz="1900" b="1" dirty="0">
                <a:solidFill>
                  <a:schemeClr val="tx1"/>
                </a:solidFill>
              </a:rPr>
              <a:t>not comparable to any other type of federal state tested in the modern Western tradition. It has been written that it is not a federation but rather a confederation of republics. This is only true in a first approximation. Each republic can, in fact, be understood as a confederation of Soviets that, in some cases, actually went so far as to proclaim its independence. Only slowly, and at the cost of many conflicts, would sovereignty be taken from them, until in 1923, they arrived at a “decentralized unitary state.”</a:t>
            </a:r>
            <a:endParaRPr lang="it-IT" sz="1900" b="1" dirty="0">
              <a:solidFill>
                <a:schemeClr val="tx1"/>
              </a:solidFill>
            </a:endParaRPr>
          </a:p>
          <a:p>
            <a:pPr algn="just"/>
            <a:r>
              <a:rPr lang="en-GB" sz="1900" b="1" dirty="0">
                <a:solidFill>
                  <a:schemeClr val="tx1"/>
                </a:solidFill>
              </a:rPr>
              <a:t>To put it differently, the Federated Soviet Republic was not an articulation of one of the member states endowed with “potential sovereignty,” but an articulation of powers that held open the tension between units and unity, between the Soviets and the government. A contemporary commentator noticed that the first half of 1918 was “a time of very noticeable friction between the central institutions of the state.”</a:t>
            </a:r>
            <a:endParaRPr lang="it-IT" sz="1900" b="1" dirty="0">
              <a:solidFill>
                <a:schemeClr val="tx1"/>
              </a:solidFill>
            </a:endParaRPr>
          </a:p>
        </p:txBody>
      </p:sp>
    </p:spTree>
    <p:extLst>
      <p:ext uri="{BB962C8B-B14F-4D97-AF65-F5344CB8AC3E}">
        <p14:creationId xmlns:p14="http://schemas.microsoft.com/office/powerpoint/2010/main" val="1757451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solidFill>
                  <a:schemeClr val="tx1"/>
                </a:solidFill>
              </a:rPr>
              <a:t>Conceptual</a:t>
            </a:r>
            <a:r>
              <a:rPr lang="it-IT" b="1" dirty="0">
                <a:solidFill>
                  <a:schemeClr val="tx1"/>
                </a:solidFill>
              </a:rPr>
              <a:t> </a:t>
            </a:r>
            <a:r>
              <a:rPr lang="it-IT" b="1" dirty="0" err="1">
                <a:solidFill>
                  <a:schemeClr val="tx1"/>
                </a:solidFill>
              </a:rPr>
              <a:t>summary</a:t>
            </a:r>
            <a:r>
              <a:rPr lang="it-IT" b="1" dirty="0">
                <a:solidFill>
                  <a:schemeClr val="tx1"/>
                </a:solidFill>
              </a:rPr>
              <a:t> and </a:t>
            </a:r>
            <a:r>
              <a:rPr lang="it-IT" b="1" dirty="0" err="1">
                <a:solidFill>
                  <a:schemeClr val="tx1"/>
                </a:solidFill>
              </a:rPr>
              <a:t>critical</a:t>
            </a:r>
            <a:r>
              <a:rPr lang="it-IT" b="1" dirty="0">
                <a:solidFill>
                  <a:schemeClr val="tx1"/>
                </a:solidFill>
              </a:rPr>
              <a:t> </a:t>
            </a:r>
            <a:r>
              <a:rPr lang="it-IT" b="1" dirty="0" err="1">
                <a:solidFill>
                  <a:schemeClr val="tx1"/>
                </a:solidFill>
              </a:rPr>
              <a:t>thinking</a:t>
            </a:r>
            <a:endParaRPr lang="it-IT" b="1" dirty="0">
              <a:solidFill>
                <a:schemeClr val="tx1"/>
              </a:solidFill>
            </a:endParaRPr>
          </a:p>
        </p:txBody>
      </p:sp>
      <p:sp>
        <p:nvSpPr>
          <p:cNvPr id="3" name="Segnaposto contenuto 2"/>
          <p:cNvSpPr>
            <a:spLocks noGrp="1"/>
          </p:cNvSpPr>
          <p:nvPr>
            <p:ph idx="1"/>
          </p:nvPr>
        </p:nvSpPr>
        <p:spPr/>
        <p:txBody>
          <a:bodyPr>
            <a:normAutofit lnSpcReduction="10000"/>
          </a:bodyPr>
          <a:lstStyle/>
          <a:p>
            <a:pPr algn="just"/>
            <a:endParaRPr lang="en-GB" b="1" dirty="0">
              <a:solidFill>
                <a:schemeClr val="tx1"/>
              </a:solidFill>
            </a:endParaRPr>
          </a:p>
          <a:p>
            <a:pPr lvl="0">
              <a:buFont typeface="+mj-lt"/>
              <a:buAutoNum type="arabicPeriod"/>
            </a:pPr>
            <a:r>
              <a:rPr lang="en-GB" b="1" dirty="0">
                <a:solidFill>
                  <a:schemeClr val="tx1"/>
                </a:solidFill>
              </a:rPr>
              <a:t>The People</a:t>
            </a:r>
            <a:endParaRPr lang="it-IT" b="1" dirty="0">
              <a:solidFill>
                <a:schemeClr val="tx1"/>
              </a:solidFill>
            </a:endParaRPr>
          </a:p>
          <a:p>
            <a:pPr lvl="0">
              <a:buFont typeface="+mj-lt"/>
              <a:buAutoNum type="arabicPeriod"/>
            </a:pPr>
            <a:r>
              <a:rPr lang="en-GB" b="1" dirty="0">
                <a:solidFill>
                  <a:schemeClr val="tx1"/>
                </a:solidFill>
              </a:rPr>
              <a:t>Individuals/Groups</a:t>
            </a:r>
            <a:endParaRPr lang="it-IT" b="1" dirty="0">
              <a:solidFill>
                <a:schemeClr val="tx1"/>
              </a:solidFill>
            </a:endParaRPr>
          </a:p>
          <a:p>
            <a:pPr lvl="0">
              <a:buFont typeface="+mj-lt"/>
              <a:buAutoNum type="arabicPeriod"/>
            </a:pPr>
            <a:r>
              <a:rPr lang="en-GB" b="1" dirty="0">
                <a:solidFill>
                  <a:schemeClr val="tx1"/>
                </a:solidFill>
              </a:rPr>
              <a:t>Citizenship</a:t>
            </a:r>
            <a:endParaRPr lang="it-IT" b="1" dirty="0">
              <a:solidFill>
                <a:schemeClr val="tx1"/>
              </a:solidFill>
            </a:endParaRPr>
          </a:p>
          <a:p>
            <a:pPr lvl="0">
              <a:buFont typeface="+mj-lt"/>
              <a:buAutoNum type="arabicPeriod"/>
            </a:pPr>
            <a:r>
              <a:rPr lang="en-GB" b="1" dirty="0">
                <a:solidFill>
                  <a:schemeClr val="tx1"/>
                </a:solidFill>
              </a:rPr>
              <a:t>The Pluralism of Powers</a:t>
            </a:r>
            <a:endParaRPr lang="it-IT" b="1" dirty="0">
              <a:solidFill>
                <a:schemeClr val="tx1"/>
              </a:solidFill>
            </a:endParaRPr>
          </a:p>
          <a:p>
            <a:pPr lvl="0">
              <a:buFont typeface="+mj-lt"/>
              <a:buAutoNum type="arabicPeriod"/>
            </a:pPr>
            <a:r>
              <a:rPr lang="en-GB" b="1" dirty="0">
                <a:solidFill>
                  <a:schemeClr val="tx1"/>
                </a:solidFill>
              </a:rPr>
              <a:t>Federalism</a:t>
            </a:r>
            <a:endParaRPr lang="it-IT" b="1" dirty="0">
              <a:solidFill>
                <a:schemeClr val="tx1"/>
              </a:solidFill>
            </a:endParaRPr>
          </a:p>
          <a:p>
            <a:pPr lvl="0">
              <a:buFont typeface="+mj-lt"/>
              <a:buAutoNum type="arabicPeriod"/>
            </a:pPr>
            <a:endParaRPr lang="en-GB" b="1" dirty="0">
              <a:solidFill>
                <a:schemeClr val="tx1"/>
              </a:solidFill>
            </a:endParaRPr>
          </a:p>
          <a:p>
            <a:pPr algn="just"/>
            <a:r>
              <a:rPr lang="en-GB" b="1" dirty="0">
                <a:solidFill>
                  <a:schemeClr val="tx1"/>
                </a:solidFill>
              </a:rPr>
              <a:t>How to address the possible Soviet trajectory indicated by the </a:t>
            </a:r>
            <a:r>
              <a:rPr lang="en-GB" b="1" i="1" dirty="0">
                <a:solidFill>
                  <a:schemeClr val="tx1"/>
                </a:solidFill>
              </a:rPr>
              <a:t>Declaration of the Rights of the Working and Exploited</a:t>
            </a:r>
            <a:r>
              <a:rPr lang="en-GB" b="1" dirty="0">
                <a:solidFill>
                  <a:schemeClr val="tx1"/>
                </a:solidFill>
              </a:rPr>
              <a:t> </a:t>
            </a:r>
            <a:r>
              <a:rPr lang="en-GB" b="1" i="1" dirty="0">
                <a:solidFill>
                  <a:schemeClr val="tx1"/>
                </a:solidFill>
              </a:rPr>
              <a:t>People </a:t>
            </a:r>
            <a:r>
              <a:rPr lang="en-GB" b="1" dirty="0">
                <a:solidFill>
                  <a:schemeClr val="tx1"/>
                </a:solidFill>
              </a:rPr>
              <a:t>and by the </a:t>
            </a:r>
            <a:r>
              <a:rPr lang="en-GB" b="1" i="1" dirty="0">
                <a:solidFill>
                  <a:schemeClr val="tx1"/>
                </a:solidFill>
              </a:rPr>
              <a:t>Constitution </a:t>
            </a:r>
            <a:r>
              <a:rPr lang="en-GB" b="1" dirty="0">
                <a:solidFill>
                  <a:schemeClr val="tx1"/>
                </a:solidFill>
              </a:rPr>
              <a:t>of 1918 – a trajectory to reconsider and re-activate in light of the current crisis of representative democracy? (</a:t>
            </a:r>
            <a:r>
              <a:rPr lang="en-GB" b="1">
                <a:solidFill>
                  <a:schemeClr val="tx1"/>
                </a:solidFill>
              </a:rPr>
              <a:t>not mandatory)</a:t>
            </a:r>
            <a:endParaRPr lang="it-IT" b="1" dirty="0">
              <a:solidFill>
                <a:schemeClr val="tx1"/>
              </a:solidFill>
            </a:endParaRPr>
          </a:p>
        </p:txBody>
      </p:sp>
    </p:spTree>
    <p:extLst>
      <p:ext uri="{BB962C8B-B14F-4D97-AF65-F5344CB8AC3E}">
        <p14:creationId xmlns:p14="http://schemas.microsoft.com/office/powerpoint/2010/main" val="949317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8913" y="1009289"/>
            <a:ext cx="8471140" cy="4787661"/>
          </a:xfrm>
        </p:spPr>
        <p:txBody>
          <a:bodyPr>
            <a:noAutofit/>
          </a:bodyPr>
          <a:lstStyle/>
          <a:p>
            <a:pPr algn="just"/>
            <a:r>
              <a:rPr lang="en-GB" sz="1900" b="1" dirty="0">
                <a:solidFill>
                  <a:schemeClr val="tx1"/>
                </a:solidFill>
              </a:rPr>
              <a:t>From the point of view of insurgent universality, the possibilities opened up in 1917 closed when the trajectory taken by the revolution was violently </a:t>
            </a:r>
            <a:r>
              <a:rPr lang="en-GB" sz="1900" b="1" dirty="0" err="1">
                <a:solidFill>
                  <a:schemeClr val="tx1"/>
                </a:solidFill>
              </a:rPr>
              <a:t>channeled</a:t>
            </a:r>
            <a:r>
              <a:rPr lang="en-GB" sz="1900" b="1" dirty="0">
                <a:solidFill>
                  <a:schemeClr val="tx1"/>
                </a:solidFill>
              </a:rPr>
              <a:t> into the dominant modernity characterized by the nation-state and </a:t>
            </a:r>
            <a:r>
              <a:rPr lang="en-GB" sz="1900" b="1" dirty="0" err="1">
                <a:solidFill>
                  <a:schemeClr val="tx1"/>
                </a:solidFill>
              </a:rPr>
              <a:t>originary</a:t>
            </a:r>
            <a:r>
              <a:rPr lang="en-GB" sz="1900" b="1" dirty="0">
                <a:solidFill>
                  <a:schemeClr val="tx1"/>
                </a:solidFill>
              </a:rPr>
              <a:t> accumulation of capital. The process of concentration of power in Russia can be described as “a war against time,” which </a:t>
            </a:r>
            <a:r>
              <a:rPr lang="en-GB" sz="1900" b="1" dirty="0" err="1">
                <a:solidFill>
                  <a:schemeClr val="tx1"/>
                </a:solidFill>
              </a:rPr>
              <a:t>Tomba</a:t>
            </a:r>
            <a:r>
              <a:rPr lang="en-GB" sz="1900" b="1" dirty="0">
                <a:solidFill>
                  <a:schemeClr val="tx1"/>
                </a:solidFill>
              </a:rPr>
              <a:t> has called synchronization.</a:t>
            </a:r>
            <a:endParaRPr lang="it-IT" sz="1900" b="1" dirty="0">
              <a:solidFill>
                <a:schemeClr val="tx1"/>
              </a:solidFill>
            </a:endParaRPr>
          </a:p>
          <a:p>
            <a:pPr algn="just"/>
            <a:r>
              <a:rPr lang="en-GB" sz="1900" b="1" dirty="0">
                <a:solidFill>
                  <a:schemeClr val="tx1"/>
                </a:solidFill>
              </a:rPr>
              <a:t>For the Bolsheviks, the backwardness of Russia imposed “the need to accelerate the pace, the need to skip stages, to use state power abundantly as a key factor in this catching up.” According to the </a:t>
            </a:r>
            <a:r>
              <a:rPr lang="en-GB" sz="1900" b="1" dirty="0" err="1">
                <a:solidFill>
                  <a:schemeClr val="tx1"/>
                </a:solidFill>
              </a:rPr>
              <a:t>unilinear</a:t>
            </a:r>
            <a:r>
              <a:rPr lang="en-GB" sz="1900" b="1" dirty="0">
                <a:solidFill>
                  <a:schemeClr val="tx1"/>
                </a:solidFill>
              </a:rPr>
              <a:t> conception of historical time, if compared to the course of Western modernization, the Russian disparity became a delay of development to be caught up in as short a time as possible. The obsession with rushing ahead in order to accelerate the socialist outcome, transformed the state into an extremely centralized apparatus, and industry into a Taylor discipline laboratory.</a:t>
            </a:r>
          </a:p>
          <a:p>
            <a:pPr marL="0" indent="0">
              <a:buNone/>
            </a:pPr>
            <a:endParaRPr lang="it-IT" sz="1900" dirty="0"/>
          </a:p>
          <a:p>
            <a:endParaRPr lang="it-IT" sz="1900" dirty="0"/>
          </a:p>
        </p:txBody>
      </p:sp>
    </p:spTree>
    <p:extLst>
      <p:ext uri="{BB962C8B-B14F-4D97-AF65-F5344CB8AC3E}">
        <p14:creationId xmlns:p14="http://schemas.microsoft.com/office/powerpoint/2010/main" val="752437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276045"/>
            <a:ext cx="8915400" cy="6280030"/>
          </a:xfrm>
        </p:spPr>
        <p:txBody>
          <a:bodyPr>
            <a:normAutofit/>
          </a:bodyPr>
          <a:lstStyle/>
          <a:p>
            <a:pPr marL="0" indent="0" algn="ctr">
              <a:buNone/>
            </a:pPr>
            <a:r>
              <a:rPr lang="en-GB" sz="2000" b="1" dirty="0">
                <a:solidFill>
                  <a:schemeClr val="tx1"/>
                </a:solidFill>
              </a:rPr>
              <a:t>BUT:</a:t>
            </a:r>
            <a:endParaRPr lang="it-IT" sz="2000" b="1" dirty="0">
              <a:solidFill>
                <a:schemeClr val="tx1"/>
              </a:solidFill>
            </a:endParaRPr>
          </a:p>
          <a:p>
            <a:endParaRPr lang="en-GB" sz="2200" b="1" dirty="0">
              <a:solidFill>
                <a:schemeClr val="tx1"/>
              </a:solidFill>
            </a:endParaRPr>
          </a:p>
          <a:p>
            <a:r>
              <a:rPr lang="en-GB" sz="2200" b="1" dirty="0">
                <a:solidFill>
                  <a:schemeClr val="tx1"/>
                </a:solidFill>
              </a:rPr>
              <a:t>Between 1917 and 1918, alternative ways of modernity were also opened, which would have allowed a) a different practice of democracy, b) a different way of understanding citizenship, and c) a different articulation of property relations.</a:t>
            </a:r>
          </a:p>
          <a:p>
            <a:r>
              <a:rPr lang="en-GB" sz="2200" b="1" dirty="0">
                <a:solidFill>
                  <a:schemeClr val="tx1"/>
                </a:solidFill>
              </a:rPr>
              <a:t>Each of these aspects deserves to be reconsidered today in light of the crisis of representative democracy and the traditional forms of representation and participation that give rise to populism; in light of migratory movements that show the inadequacy of the nation-state and the obsessive defence of its borders; in light of an ecological crisis produced by a way of considering the whole planet as material to be endlessly exploited.</a:t>
            </a:r>
          </a:p>
        </p:txBody>
      </p:sp>
    </p:spTree>
    <p:extLst>
      <p:ext uri="{BB962C8B-B14F-4D97-AF65-F5344CB8AC3E}">
        <p14:creationId xmlns:p14="http://schemas.microsoft.com/office/powerpoint/2010/main" val="2682591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dirty="0">
                <a:solidFill>
                  <a:schemeClr val="tx1"/>
                </a:solidFill>
              </a:rPr>
              <a:t>The </a:t>
            </a:r>
            <a:r>
              <a:rPr lang="en-GB" b="1" i="1" dirty="0">
                <a:solidFill>
                  <a:schemeClr val="tx1"/>
                </a:solidFill>
              </a:rPr>
              <a:t>Constitution of the Russian Socialist Federated Republic </a:t>
            </a:r>
            <a:r>
              <a:rPr lang="en-GB" b="1" dirty="0">
                <a:solidFill>
                  <a:schemeClr val="tx1"/>
                </a:solidFill>
              </a:rPr>
              <a:t>of 1918</a:t>
            </a:r>
            <a:endParaRPr lang="it-IT" b="1" dirty="0">
              <a:solidFill>
                <a:schemeClr val="tx1"/>
              </a:solidFill>
            </a:endParaRPr>
          </a:p>
        </p:txBody>
      </p:sp>
      <p:sp>
        <p:nvSpPr>
          <p:cNvPr id="3" name="Segnaposto contenuto 2"/>
          <p:cNvSpPr>
            <a:spLocks noGrp="1"/>
          </p:cNvSpPr>
          <p:nvPr>
            <p:ph idx="1"/>
          </p:nvPr>
        </p:nvSpPr>
        <p:spPr>
          <a:xfrm>
            <a:off x="2104845" y="1904999"/>
            <a:ext cx="9399767" cy="4599317"/>
          </a:xfrm>
        </p:spPr>
        <p:txBody>
          <a:bodyPr>
            <a:noAutofit/>
          </a:bodyPr>
          <a:lstStyle/>
          <a:p>
            <a:pPr algn="just"/>
            <a:r>
              <a:rPr lang="en-GB" sz="2000" b="1" dirty="0">
                <a:solidFill>
                  <a:schemeClr val="tx1"/>
                </a:solidFill>
              </a:rPr>
              <a:t>The </a:t>
            </a:r>
            <a:r>
              <a:rPr lang="en-GB" sz="2000" b="1" i="1" dirty="0">
                <a:solidFill>
                  <a:schemeClr val="tx1"/>
                </a:solidFill>
              </a:rPr>
              <a:t>Constitution of the Russian Socialist Federated Republic </a:t>
            </a:r>
            <a:r>
              <a:rPr lang="en-GB" sz="2000" b="1" dirty="0">
                <a:solidFill>
                  <a:schemeClr val="tx1"/>
                </a:solidFill>
              </a:rPr>
              <a:t>of 1918, if compared with any modern Western constitution, presents so many striking </a:t>
            </a:r>
            <a:r>
              <a:rPr lang="en-GB" sz="2000" b="1" u="sng" dirty="0">
                <a:solidFill>
                  <a:schemeClr val="tx1"/>
                </a:solidFill>
              </a:rPr>
              <a:t>anomalies</a:t>
            </a:r>
            <a:r>
              <a:rPr lang="en-GB" sz="2000" b="1" dirty="0">
                <a:solidFill>
                  <a:schemeClr val="tx1"/>
                </a:solidFill>
              </a:rPr>
              <a:t> as to make it difficult to use the word “state” for the Soviet experiment.</a:t>
            </a:r>
          </a:p>
          <a:p>
            <a:pPr algn="just"/>
            <a:r>
              <a:rPr lang="en-GB" sz="2000" b="1" dirty="0">
                <a:solidFill>
                  <a:schemeClr val="tx1"/>
                </a:solidFill>
              </a:rPr>
              <a:t>It has been claimed that the socialist experiment in Russia did not fail, but that it never happened, because in places where the elements of capitalist society were destroyed, they were replaced by feudal conditions.</a:t>
            </a:r>
          </a:p>
          <a:p>
            <a:pPr algn="just"/>
            <a:r>
              <a:rPr lang="en-GB" sz="2000" b="1" dirty="0">
                <a:solidFill>
                  <a:schemeClr val="tx1"/>
                </a:solidFill>
              </a:rPr>
              <a:t>This way of seeing things, even before taking a political-ideological position, is typical of a historicist way of reading history in linear and progressive terms, so that that which does not correspond to the normative model of Western-European representative democracy can only present itself in terms of a reconfiguration of pre-modern (feudal) and pre-capitalist elements.</a:t>
            </a:r>
            <a:endParaRPr lang="it-IT" sz="2000" b="1" dirty="0">
              <a:solidFill>
                <a:schemeClr val="tx1"/>
              </a:solidFill>
            </a:endParaRPr>
          </a:p>
        </p:txBody>
      </p:sp>
    </p:spTree>
    <p:extLst>
      <p:ext uri="{BB962C8B-B14F-4D97-AF65-F5344CB8AC3E}">
        <p14:creationId xmlns:p14="http://schemas.microsoft.com/office/powerpoint/2010/main" val="2232547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20671" y="1302589"/>
            <a:ext cx="9290649" cy="5487678"/>
          </a:xfrm>
        </p:spPr>
        <p:txBody>
          <a:bodyPr>
            <a:noAutofit/>
          </a:bodyPr>
          <a:lstStyle/>
          <a:p>
            <a:pPr algn="just"/>
            <a:r>
              <a:rPr lang="en-GB" sz="2000" b="1" dirty="0">
                <a:solidFill>
                  <a:schemeClr val="tx1"/>
                </a:solidFill>
              </a:rPr>
              <a:t>But if we abandon this philosophy of history, then what we see are not residual and pre-modern elements that prevail, but legal and political anomalies pointing to another direction of modernity. For example, the Soviet elections are public and denote a total break with the traditions of parliamentary, individualistic, and liberal concepts. </a:t>
            </a:r>
            <a:r>
              <a:rPr lang="en-GB" sz="2000" b="1" u="sng" dirty="0">
                <a:solidFill>
                  <a:schemeClr val="tx1"/>
                </a:solidFill>
              </a:rPr>
              <a:t>The Soviet Republic was redefining the concept of sovereignty: no longer was it tied to the idea of a homogenous nation, but to a class; a political form not limited by nation-state borders, but basically universal.</a:t>
            </a:r>
            <a:endParaRPr lang="it-IT" sz="2000" b="1" u="sng" dirty="0">
              <a:solidFill>
                <a:schemeClr val="tx1"/>
              </a:solidFill>
            </a:endParaRPr>
          </a:p>
          <a:p>
            <a:pPr algn="just"/>
            <a:r>
              <a:rPr lang="en-GB" sz="2000" b="1" dirty="0">
                <a:solidFill>
                  <a:schemeClr val="tx1"/>
                </a:solidFill>
              </a:rPr>
              <a:t>For Western constitutionalism, power must be checked and constitutionally limited by legal enactment; in the Soviet Republic, power was not limited by the constitution but by the pluralism of powers exercised by the Soviets. In this difference there lie the many </a:t>
            </a:r>
            <a:r>
              <a:rPr lang="en-GB" sz="2000" b="1" i="1" dirty="0">
                <a:solidFill>
                  <a:schemeClr val="tx1"/>
                </a:solidFill>
              </a:rPr>
              <a:t>anomalies </a:t>
            </a:r>
            <a:r>
              <a:rPr lang="en-GB" sz="2000" b="1" dirty="0">
                <a:solidFill>
                  <a:schemeClr val="tx1"/>
                </a:solidFill>
              </a:rPr>
              <a:t>of the Soviet Constitution. Anomalies in the etymological sense of the term: deviations from the rule and from that which is homogeneous.</a:t>
            </a:r>
            <a:endParaRPr lang="it-IT" sz="2000" b="1" dirty="0">
              <a:solidFill>
                <a:schemeClr val="tx1"/>
              </a:solidFill>
            </a:endParaRPr>
          </a:p>
        </p:txBody>
      </p:sp>
    </p:spTree>
    <p:extLst>
      <p:ext uri="{BB962C8B-B14F-4D97-AF65-F5344CB8AC3E}">
        <p14:creationId xmlns:p14="http://schemas.microsoft.com/office/powerpoint/2010/main" val="3358083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55800" y="440267"/>
            <a:ext cx="9548812" cy="6104466"/>
          </a:xfrm>
        </p:spPr>
        <p:txBody>
          <a:bodyPr>
            <a:noAutofit/>
          </a:bodyPr>
          <a:lstStyle/>
          <a:p>
            <a:pPr algn="just"/>
            <a:r>
              <a:rPr lang="en-GB" sz="2000" b="1" dirty="0">
                <a:solidFill>
                  <a:schemeClr val="tx1"/>
                </a:solidFill>
              </a:rPr>
              <a:t>There are two different conceptions of power at stake. On the one hand, the sovereignty of the people-nation, whose unity is made visible through the mechanism of political representation; on the other, the powers exercised by classes and strata of the population through their organizations and Soviets. The latter frame expresses a kind of democratic excess, which democratic constitutionalism seeks to tame and put to sleep within the political form.</a:t>
            </a:r>
            <a:endParaRPr lang="it-IT" sz="2000" b="1" dirty="0">
              <a:solidFill>
                <a:schemeClr val="tx1"/>
              </a:solidFill>
            </a:endParaRPr>
          </a:p>
          <a:p>
            <a:pPr algn="just"/>
            <a:r>
              <a:rPr lang="en-GB" sz="2000" b="1" dirty="0">
                <a:solidFill>
                  <a:schemeClr val="tx1"/>
                </a:solidFill>
              </a:rPr>
              <a:t>The Soviet experiment shows how, in the Russian historical-political situation, the trajectory of modernity could have taken a different direction, not based on private property and the nation-state; these were established historically through an enormous concentration of power that dismantled intermediate bodies and corporations to give rise to a society of individual depoliticized atoms.</a:t>
            </a:r>
            <a:endParaRPr lang="it-IT" sz="2000" b="1" dirty="0">
              <a:solidFill>
                <a:schemeClr val="tx1"/>
              </a:solidFill>
            </a:endParaRPr>
          </a:p>
          <a:p>
            <a:pPr algn="just"/>
            <a:r>
              <a:rPr lang="en-GB" sz="2000" b="1" dirty="0">
                <a:solidFill>
                  <a:schemeClr val="tx1"/>
                </a:solidFill>
              </a:rPr>
              <a:t>The Soviet experiment, as those in 1793 and 1871, latches onto a different tradition, made up of groups, associations and councils that practice a plurality of powers. This is the legacy of insurgent universality that resurfaces in the revolutionary ruptures, when the political surface cracks and allows a new dimension of possibilities to be half-seen through these fissures.</a:t>
            </a:r>
            <a:endParaRPr lang="it-IT" sz="2000" b="1" dirty="0">
              <a:solidFill>
                <a:schemeClr val="tx1"/>
              </a:solidFill>
            </a:endParaRPr>
          </a:p>
        </p:txBody>
      </p:sp>
    </p:spTree>
    <p:extLst>
      <p:ext uri="{BB962C8B-B14F-4D97-AF65-F5344CB8AC3E}">
        <p14:creationId xmlns:p14="http://schemas.microsoft.com/office/powerpoint/2010/main" val="4044829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457199"/>
            <a:ext cx="8915400" cy="6011333"/>
          </a:xfrm>
        </p:spPr>
        <p:txBody>
          <a:bodyPr>
            <a:normAutofit/>
          </a:bodyPr>
          <a:lstStyle/>
          <a:p>
            <a:pPr algn="just"/>
            <a:r>
              <a:rPr lang="en-GB" sz="2000" b="1" dirty="0">
                <a:solidFill>
                  <a:schemeClr val="tx1"/>
                </a:solidFill>
              </a:rPr>
              <a:t>The anomalies of the 1918 Soviet Constitution are not the product of abstract ideological conceptions, but an approximate formalization of the institutional reality brought into being by the Soviets. In fact, the Soviets were not mere places of public discussion, but institutions that exercised political power and re-articulated political and social relations, forms of citizenship and property relations.</a:t>
            </a:r>
            <a:endParaRPr lang="it-IT" sz="2000" b="1" dirty="0">
              <a:solidFill>
                <a:schemeClr val="tx1"/>
              </a:solidFill>
            </a:endParaRPr>
          </a:p>
          <a:p>
            <a:pPr algn="just"/>
            <a:r>
              <a:rPr lang="en-GB" sz="2000" b="1" dirty="0">
                <a:solidFill>
                  <a:schemeClr val="tx1"/>
                </a:solidFill>
              </a:rPr>
              <a:t>The first period of the Russian Revolution was characterized by the rise of new Soviets. In 1918 there were about 12,000. So many, that according to a report by the Commissariat of the Interior, “the whole of Soviet Russia was crumbled across a number of republics [...] almost independent of each other.” Labour communes were born, businesses were socialized, taxation was organized locally.</a:t>
            </a:r>
          </a:p>
          <a:p>
            <a:pPr algn="just"/>
            <a:r>
              <a:rPr lang="en-GB" sz="2000" b="1" dirty="0">
                <a:solidFill>
                  <a:schemeClr val="tx1"/>
                </a:solidFill>
              </a:rPr>
              <a:t>One of the first executives of the Commissariat of the Interior wrote that many efforts had to be made, “sometimes with repressive measures, to subordinate to the general Soviet will and to direct in the riverbed of vigorous unitary work the activity of all these Soviet workers and peasants, dispersed in the endless Russian plain.”</a:t>
            </a:r>
            <a:endParaRPr lang="it-IT" sz="2000" b="1" dirty="0">
              <a:solidFill>
                <a:schemeClr val="tx1"/>
              </a:solidFill>
            </a:endParaRPr>
          </a:p>
        </p:txBody>
      </p:sp>
    </p:spTree>
    <p:extLst>
      <p:ext uri="{BB962C8B-B14F-4D97-AF65-F5344CB8AC3E}">
        <p14:creationId xmlns:p14="http://schemas.microsoft.com/office/powerpoint/2010/main" val="3723122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319867" y="668867"/>
            <a:ext cx="9184745" cy="5918200"/>
          </a:xfrm>
        </p:spPr>
        <p:txBody>
          <a:bodyPr>
            <a:normAutofit/>
          </a:bodyPr>
          <a:lstStyle/>
          <a:p>
            <a:pPr algn="just"/>
            <a:r>
              <a:rPr lang="en-GB" sz="2000" b="1" dirty="0">
                <a:solidFill>
                  <a:schemeClr val="tx1"/>
                </a:solidFill>
              </a:rPr>
              <a:t>This outlines the alternative that </a:t>
            </a:r>
            <a:r>
              <a:rPr lang="en-GB" sz="2000" b="1" dirty="0" err="1">
                <a:solidFill>
                  <a:schemeClr val="tx1"/>
                </a:solidFill>
              </a:rPr>
              <a:t>Tomba</a:t>
            </a:r>
            <a:r>
              <a:rPr lang="en-GB" sz="2000" b="1" dirty="0">
                <a:solidFill>
                  <a:schemeClr val="tx1"/>
                </a:solidFill>
              </a:rPr>
              <a:t> wants to emphasize: on the one hand, “vigorous unitary work” aimed at building a unified general Soviet will and at centralizing and reorganizing state power; on the other hand, experimentation, on a territorial basis, with forms of self-government, Soviets, direct democracy and control and socialization of production. The first constitution (1918) of the Russian Soviet Federative Socialist Republic (RSFSR) was born into the tension between these two principles. In this tension the constitutional anomalies of insurgent universality took shape.</a:t>
            </a:r>
          </a:p>
          <a:p>
            <a:pPr marL="0" indent="0" algn="just">
              <a:buNone/>
            </a:pPr>
            <a:endParaRPr lang="en-GB" sz="2000" b="1" dirty="0">
              <a:solidFill>
                <a:schemeClr val="tx1"/>
              </a:solidFill>
            </a:endParaRPr>
          </a:p>
          <a:p>
            <a:pPr lvl="0" algn="ctr">
              <a:buFont typeface="+mj-lt"/>
              <a:buAutoNum type="arabicPeriod"/>
            </a:pPr>
            <a:r>
              <a:rPr lang="en-GB" sz="2000" b="1" dirty="0">
                <a:solidFill>
                  <a:schemeClr val="tx1"/>
                </a:solidFill>
              </a:rPr>
              <a:t>Who are the People?</a:t>
            </a:r>
            <a:endParaRPr lang="it-IT" sz="2000" b="1" dirty="0">
              <a:solidFill>
                <a:schemeClr val="tx1"/>
              </a:solidFill>
            </a:endParaRPr>
          </a:p>
          <a:p>
            <a:pPr lvl="0" algn="ctr">
              <a:buFont typeface="+mj-lt"/>
              <a:buAutoNum type="arabicPeriod"/>
            </a:pPr>
            <a:r>
              <a:rPr lang="en-GB" sz="2000" b="1" dirty="0">
                <a:solidFill>
                  <a:schemeClr val="tx1"/>
                </a:solidFill>
              </a:rPr>
              <a:t>Individuals or Groups?</a:t>
            </a:r>
            <a:endParaRPr lang="it-IT" sz="2000" b="1" dirty="0">
              <a:solidFill>
                <a:schemeClr val="tx1"/>
              </a:solidFill>
            </a:endParaRPr>
          </a:p>
          <a:p>
            <a:pPr lvl="0" algn="ctr">
              <a:buFont typeface="+mj-lt"/>
              <a:buAutoNum type="arabicPeriod"/>
            </a:pPr>
            <a:r>
              <a:rPr lang="en-GB" sz="2000" b="1" dirty="0">
                <a:solidFill>
                  <a:schemeClr val="tx1"/>
                </a:solidFill>
              </a:rPr>
              <a:t>Who is a Citizen?</a:t>
            </a:r>
            <a:endParaRPr lang="it-IT" sz="2000" b="1" dirty="0">
              <a:solidFill>
                <a:schemeClr val="tx1"/>
              </a:solidFill>
            </a:endParaRPr>
          </a:p>
          <a:p>
            <a:pPr lvl="0" algn="ctr">
              <a:buFont typeface="+mj-lt"/>
              <a:buAutoNum type="arabicPeriod"/>
            </a:pPr>
            <a:r>
              <a:rPr lang="en-GB" sz="2000" b="1" dirty="0">
                <a:solidFill>
                  <a:schemeClr val="tx1"/>
                </a:solidFill>
              </a:rPr>
              <a:t>The Pluralism of Powers</a:t>
            </a:r>
            <a:endParaRPr lang="it-IT" sz="2000" b="1" dirty="0">
              <a:solidFill>
                <a:schemeClr val="tx1"/>
              </a:solidFill>
            </a:endParaRPr>
          </a:p>
          <a:p>
            <a:pPr lvl="0" algn="ctr">
              <a:buFont typeface="+mj-lt"/>
              <a:buAutoNum type="arabicPeriod"/>
            </a:pPr>
            <a:r>
              <a:rPr lang="en-GB" sz="2000" b="1" dirty="0">
                <a:solidFill>
                  <a:schemeClr val="tx1"/>
                </a:solidFill>
              </a:rPr>
              <a:t>A Different Kind of Federalism</a:t>
            </a:r>
            <a:endParaRPr lang="it-IT" sz="2000" b="1" dirty="0">
              <a:solidFill>
                <a:schemeClr val="tx1"/>
              </a:solidFill>
            </a:endParaRPr>
          </a:p>
          <a:p>
            <a:pPr marL="0" indent="0" algn="just">
              <a:buNone/>
            </a:pPr>
            <a:endParaRPr lang="it-IT" sz="2000" b="1" dirty="0">
              <a:solidFill>
                <a:schemeClr val="tx1"/>
              </a:solidFill>
            </a:endParaRPr>
          </a:p>
        </p:txBody>
      </p:sp>
    </p:spTree>
    <p:extLst>
      <p:ext uri="{BB962C8B-B14F-4D97-AF65-F5344CB8AC3E}">
        <p14:creationId xmlns:p14="http://schemas.microsoft.com/office/powerpoint/2010/main" val="126698412"/>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48</TotalTime>
  <Words>4283</Words>
  <Application>Microsoft Office PowerPoint</Application>
  <PresentationFormat>Widescreen</PresentationFormat>
  <Paragraphs>77</Paragraphs>
  <Slides>23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23</vt:i4>
      </vt:variant>
    </vt:vector>
  </HeadingPairs>
  <TitlesOfParts>
    <vt:vector size="27" baseType="lpstr">
      <vt:lpstr>Arial</vt:lpstr>
      <vt:lpstr>Century Gothic</vt:lpstr>
      <vt:lpstr>Wingdings 3</vt:lpstr>
      <vt:lpstr>Filo</vt:lpstr>
      <vt:lpstr>Russia 1918. The Constitutional Anomalies of Insurgent Universality</vt:lpstr>
      <vt:lpstr>Politics Beyond The State: Soviet Anomalies</vt:lpstr>
      <vt:lpstr>Presentazione standard di PowerPoint</vt:lpstr>
      <vt:lpstr>Presentazione standard di PowerPoint</vt:lpstr>
      <vt:lpstr>The Constitution of the Russian Socialist Federated Republic of 1918</vt:lpstr>
      <vt:lpstr>Presentazione standard di PowerPoint</vt:lpstr>
      <vt:lpstr>Presentazione standard di PowerPoint</vt:lpstr>
      <vt:lpstr>Presentazione standard di PowerPoint</vt:lpstr>
      <vt:lpstr>Presentazione standard di PowerPoint</vt:lpstr>
      <vt:lpstr>First Anomaly: Who are the People?</vt:lpstr>
      <vt:lpstr>Presentazione standard di PowerPoint</vt:lpstr>
      <vt:lpstr>Presentazione standard di PowerPoint</vt:lpstr>
      <vt:lpstr>Second Anomaly: Individuals or Groups? </vt:lpstr>
      <vt:lpstr>Presentazione standard di PowerPoint</vt:lpstr>
      <vt:lpstr>Presentazione standard di PowerPoint</vt:lpstr>
      <vt:lpstr>Third Anomaly: Who is a Citizen?</vt:lpstr>
      <vt:lpstr>Presentazione standard di PowerPoint</vt:lpstr>
      <vt:lpstr>Fourth Anomaly: The Pluralism of Powers</vt:lpstr>
      <vt:lpstr>Presentazione standard di PowerPoint</vt:lpstr>
      <vt:lpstr>Fifth Anomaly: A Different Kind of Federalism</vt:lpstr>
      <vt:lpstr>Presentazione standard di PowerPoint</vt:lpstr>
      <vt:lpstr>Presentazione standard di PowerPoint</vt:lpstr>
      <vt:lpstr>Conceptual summary and critical thinking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Russia 1918. The Constitutional Anomalies of Insurgent Universality (I)</dc:title>
  <dc:creator>Hewlett-Packard Company</dc:creator>
  <cp:lastModifiedBy>Farnesi Camellone Mauro</cp:lastModifiedBy>
  <cp:revision>15</cp:revision>
  <dcterms:created xsi:type="dcterms:W3CDTF">2020-01-13T10:24:29Z</dcterms:created>
  <dcterms:modified xsi:type="dcterms:W3CDTF">2021-12-16T07:08:59Z</dcterms:modified>
</cp:coreProperties>
</file>