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6" r:id="rId8"/>
    <p:sldId id="280" r:id="rId9"/>
    <p:sldId id="269" r:id="rId10"/>
    <p:sldId id="271" r:id="rId11"/>
    <p:sldId id="274" r:id="rId12"/>
    <p:sldId id="273" r:id="rId13"/>
    <p:sldId id="277" r:id="rId14"/>
    <p:sldId id="279" r:id="rId15"/>
    <p:sldId id="281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55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100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50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40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51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5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5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990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797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67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1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79F3A3-2DE3-4C5D-95C8-C42E5DC490F4}" type="datetimeFigureOut">
              <a:rPr lang="it-IT" smtClean="0"/>
              <a:t>10/04/2018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F620B9B-D7D0-418D-95F3-0603E7F89AF9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96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-ir.info/2015/03/29/its-a-mans-world-the-effect-of-traditional-masculinity-on-gender-equality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9vFT2hdrgA" TargetMode="External"/><Relationship Id="rId2" Type="http://schemas.openxmlformats.org/officeDocument/2006/relationships/hyperlink" Target="https://www.youtube.com/watch?v=3exzMPT4nG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tro.co.uk/2016/04/22/ad-campaign-use-man-boobs-in-video-to-show-women-how-to-spot-breast-cancer-5832194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4752787"/>
            <a:ext cx="5829300" cy="1877739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>
                <a:hlinkClick r:id="rId2" tooltip="Permanent Link to It’s a Man’s World: The Effect of Traditional Masculinity on Gender Equality"/>
              </a:rPr>
              <a:t>It’s a Man’s World: </a:t>
            </a:r>
            <a:br>
              <a:rPr lang="en-US" sz="3600" b="1" u="sng" dirty="0">
                <a:hlinkClick r:id="rId2" tooltip="Permanent Link to It’s a Man’s World: The Effect of Traditional Masculinity on Gender Equality"/>
              </a:rPr>
            </a:br>
            <a:r>
              <a:rPr lang="en-US" sz="3600" b="1" u="sng" dirty="0" smtClean="0">
                <a:hlinkClick r:id="rId2" tooltip="Permanent Link to It’s a Man’s World: The Effect of Traditional Masculinity on Gender Equality"/>
              </a:rPr>
              <a:t>The </a:t>
            </a:r>
            <a:r>
              <a:rPr lang="en-US" sz="3600" b="1" u="sng" dirty="0">
                <a:hlinkClick r:id="rId2" tooltip="Permanent Link to It’s a Man’s World: The Effect of Traditional Masculinity on Gender Equality"/>
              </a:rPr>
              <a:t>Effect of Traditional Masculinity on Gender </a:t>
            </a:r>
            <a:r>
              <a:rPr lang="en-US" sz="3600" b="1" u="sng" dirty="0" smtClean="0">
                <a:hlinkClick r:id="rId2" tooltip="Permanent Link to It’s a Man’s World: The Effect of Traditional Masculinity on Gender Equality"/>
              </a:rPr>
              <a:t>Equality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b="1" dirty="0" smtClean="0"/>
              <a:t>Lorenza </a:t>
            </a:r>
            <a:r>
              <a:rPr lang="it-IT" b="1" dirty="0" err="1" smtClean="0"/>
              <a:t>Perini</a:t>
            </a:r>
            <a:endParaRPr lang="it-IT" b="1" dirty="0" smtClean="0"/>
          </a:p>
          <a:p>
            <a:r>
              <a:rPr lang="it-IT" dirty="0" smtClean="0"/>
              <a:t>Gender </a:t>
            </a:r>
            <a:r>
              <a:rPr lang="it-IT" dirty="0" err="1" smtClean="0"/>
              <a:t>Policies</a:t>
            </a:r>
            <a:r>
              <a:rPr lang="it-IT" dirty="0" smtClean="0"/>
              <a:t> and Welfare State in EU  2015-2016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97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it-IT" dirty="0" smtClean="0"/>
              <a:t>Men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recognize</a:t>
            </a:r>
            <a:r>
              <a:rPr lang="it-IT" dirty="0" smtClean="0"/>
              <a:t> the </a:t>
            </a:r>
            <a:r>
              <a:rPr lang="it-IT" dirty="0" err="1" smtClean="0"/>
              <a:t>problem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8096" y="2286000"/>
            <a:ext cx="7908360" cy="402336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Public and private engagement with gender equality is scarce among males, which often obscures the issue and manifests dismissive attitudes. </a:t>
            </a:r>
            <a:endParaRPr lang="en-US" sz="2800" dirty="0" smtClean="0"/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One </a:t>
            </a:r>
            <a:r>
              <a:rPr lang="en-US" sz="2800" dirty="0">
                <a:solidFill>
                  <a:srgbClr val="FF0000"/>
                </a:solidFill>
              </a:rPr>
              <a:t>of the main issues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regarding </a:t>
            </a:r>
            <a:r>
              <a:rPr lang="en-US" sz="2800" dirty="0">
                <a:solidFill>
                  <a:srgbClr val="FF0000"/>
                </a:solidFill>
              </a:rPr>
              <a:t>gender equality is </a:t>
            </a:r>
            <a:r>
              <a:rPr lang="en-US" sz="2800" dirty="0" smtClean="0">
                <a:solidFill>
                  <a:srgbClr val="FF0000"/>
                </a:solidFill>
              </a:rPr>
              <a:t>that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men do not comprehensively understand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how </a:t>
            </a:r>
            <a:r>
              <a:rPr lang="en-US" sz="2800" dirty="0">
                <a:solidFill>
                  <a:srgbClr val="FF0000"/>
                </a:solidFill>
              </a:rPr>
              <a:t>traditional masculinities disadvantage women. 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think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doing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, </a:t>
            </a:r>
            <a:r>
              <a:rPr lang="it-IT" dirty="0" err="1" smtClean="0"/>
              <a:t>they</a:t>
            </a:r>
            <a:r>
              <a:rPr lang="it-IT" dirty="0" smtClean="0"/>
              <a:t> are </a:t>
            </a:r>
            <a:r>
              <a:rPr lang="it-IT" dirty="0" err="1" smtClean="0"/>
              <a:t>protecting</a:t>
            </a:r>
            <a:r>
              <a:rPr lang="it-IT" dirty="0" smtClean="0"/>
              <a:t> the </a:t>
            </a:r>
            <a:r>
              <a:rPr lang="it-IT" dirty="0" err="1" smtClean="0"/>
              <a:t>poor</a:t>
            </a:r>
            <a:r>
              <a:rPr lang="it-IT" dirty="0" smtClean="0"/>
              <a:t> </a:t>
            </a:r>
            <a:r>
              <a:rPr lang="it-IT" dirty="0" err="1" smtClean="0"/>
              <a:t>victim</a:t>
            </a:r>
            <a:r>
              <a:rPr lang="it-IT" dirty="0"/>
              <a:t> </a:t>
            </a:r>
            <a:r>
              <a:rPr lang="it-IT" dirty="0" smtClean="0"/>
              <a:t>(woman)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69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 err="1" smtClean="0"/>
              <a:t>genral</a:t>
            </a:r>
            <a:r>
              <a:rPr lang="it-IT" dirty="0" smtClean="0"/>
              <a:t> </a:t>
            </a:r>
            <a:r>
              <a:rPr lang="it-IT" dirty="0" err="1" smtClean="0"/>
              <a:t>cathegories</a:t>
            </a:r>
            <a:r>
              <a:rPr lang="it-IT" dirty="0" smtClean="0"/>
              <a:t> of </a:t>
            </a:r>
            <a:r>
              <a:rPr lang="it-IT" dirty="0" err="1" smtClean="0"/>
              <a:t>men’s</a:t>
            </a:r>
            <a:r>
              <a:rPr lang="it-IT" dirty="0" smtClean="0"/>
              <a:t> </a:t>
            </a:r>
            <a:r>
              <a:rPr lang="it-IT" dirty="0" err="1" smtClean="0"/>
              <a:t>attitudes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  <a:r>
              <a:rPr lang="en-US" dirty="0" smtClean="0"/>
              <a:t>Three </a:t>
            </a:r>
            <a:r>
              <a:rPr lang="en-US" dirty="0"/>
              <a:t>general categories for men’s attitudes towards gender equality: </a:t>
            </a:r>
            <a:endParaRPr lang="en-US" dirty="0" smtClean="0"/>
          </a:p>
          <a:p>
            <a:r>
              <a:rPr lang="en-US" dirty="0" smtClean="0"/>
              <a:t>1. those </a:t>
            </a:r>
            <a:r>
              <a:rPr lang="en-US" dirty="0"/>
              <a:t>who </a:t>
            </a:r>
            <a:r>
              <a:rPr lang="en-US" dirty="0" smtClean="0"/>
              <a:t>recognize </a:t>
            </a:r>
            <a:r>
              <a:rPr lang="en-US" dirty="0"/>
              <a:t>gender inequality and seek to address it — the smallest group; </a:t>
            </a:r>
            <a:endParaRPr lang="en-US" dirty="0" smtClean="0"/>
          </a:p>
          <a:p>
            <a:r>
              <a:rPr lang="en-US" dirty="0" smtClean="0"/>
              <a:t>2. those </a:t>
            </a:r>
            <a:r>
              <a:rPr lang="en-US" dirty="0"/>
              <a:t>who acknowledge gender inequality but are afraid that empowering girls will come at the expense of boys; 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/>
              <a:t>those who either do not perceive an imbalance, or do not believe in equal </a:t>
            </a:r>
            <a:r>
              <a:rPr lang="en-US" dirty="0" smtClean="0"/>
              <a:t>rights</a:t>
            </a:r>
          </a:p>
          <a:p>
            <a:endParaRPr lang="it-IT" dirty="0"/>
          </a:p>
          <a:p>
            <a:r>
              <a:rPr lang="it-IT" dirty="0" smtClean="0"/>
              <a:t>A </a:t>
            </a:r>
            <a:r>
              <a:rPr lang="it-IT" dirty="0" err="1" smtClean="0"/>
              <a:t>great</a:t>
            </a:r>
            <a:r>
              <a:rPr lang="it-IT" dirty="0" smtClean="0"/>
              <a:t> </a:t>
            </a:r>
            <a:r>
              <a:rPr lang="it-IT" dirty="0" err="1" smtClean="0"/>
              <a:t>percentage</a:t>
            </a:r>
            <a:r>
              <a:rPr lang="it-IT" dirty="0" smtClean="0"/>
              <a:t> of men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believe</a:t>
            </a:r>
            <a:r>
              <a:rPr lang="it-IT" dirty="0" smtClean="0"/>
              <a:t> in Gender </a:t>
            </a:r>
            <a:r>
              <a:rPr lang="it-IT" dirty="0" err="1" smtClean="0"/>
              <a:t>Equality</a:t>
            </a:r>
            <a:r>
              <a:rPr lang="it-IT" dirty="0" smtClean="0"/>
              <a:t> </a:t>
            </a:r>
            <a:endParaRPr lang="en-US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35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dirty="0" err="1" smtClean="0"/>
              <a:t>You</a:t>
            </a:r>
            <a:r>
              <a:rPr lang="it-IT" dirty="0" smtClean="0"/>
              <a:t> do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inheritate</a:t>
            </a:r>
            <a:r>
              <a:rPr lang="it-IT" dirty="0" smtClean="0"/>
              <a:t> «</a:t>
            </a:r>
            <a:r>
              <a:rPr lang="it-IT" dirty="0" err="1" smtClean="0"/>
              <a:t>masculinity</a:t>
            </a:r>
            <a:r>
              <a:rPr lang="it-IT" dirty="0" smtClean="0"/>
              <a:t>»!!!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8096" y="2286000"/>
            <a:ext cx="7290055" cy="3015208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exist </a:t>
            </a:r>
            <a:r>
              <a:rPr lang="en-US" sz="2800" dirty="0"/>
              <a:t>attitudes and actions are currently an integral part of the dominant masculinity, </a:t>
            </a:r>
            <a:r>
              <a:rPr lang="en-US" sz="2800" dirty="0">
                <a:solidFill>
                  <a:srgbClr val="FF0000"/>
                </a:solidFill>
              </a:rPr>
              <a:t>but </a:t>
            </a:r>
            <a:r>
              <a:rPr lang="en-US" sz="2800" dirty="0" smtClean="0">
                <a:solidFill>
                  <a:srgbClr val="FF0000"/>
                </a:solidFill>
              </a:rPr>
              <a:t>since masculinities </a:t>
            </a:r>
            <a:r>
              <a:rPr lang="en-US" sz="2800" dirty="0">
                <a:solidFill>
                  <a:srgbClr val="FF0000"/>
                </a:solidFill>
              </a:rPr>
              <a:t>are </a:t>
            </a:r>
            <a:r>
              <a:rPr lang="en-US" sz="2800" dirty="0" smtClean="0"/>
              <a:t>SOCIALLY CONSTRUCTED </a:t>
            </a:r>
            <a:r>
              <a:rPr lang="en-US" sz="2800" dirty="0" smtClean="0">
                <a:solidFill>
                  <a:srgbClr val="FF0000"/>
                </a:solidFill>
              </a:rPr>
              <a:t>by </a:t>
            </a:r>
            <a:r>
              <a:rPr lang="en-US" sz="2800" dirty="0">
                <a:solidFill>
                  <a:srgbClr val="FF0000"/>
                </a:solidFill>
              </a:rPr>
              <a:t>and for each generation of males growing up, rather than </a:t>
            </a:r>
            <a:r>
              <a:rPr lang="en-US" sz="2800" dirty="0"/>
              <a:t>genetically inherited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then </a:t>
            </a:r>
            <a:r>
              <a:rPr lang="en-US" sz="2800" dirty="0" smtClean="0"/>
              <a:t>MASCULINITIES CAN CHANGE 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and </a:t>
            </a:r>
            <a:r>
              <a:rPr lang="en-US" sz="2800" dirty="0">
                <a:solidFill>
                  <a:srgbClr val="FF0000"/>
                </a:solidFill>
              </a:rPr>
              <a:t>sexism can </a:t>
            </a:r>
            <a:r>
              <a:rPr lang="en-US" sz="2800" dirty="0" smtClean="0">
                <a:solidFill>
                  <a:srgbClr val="FF0000"/>
                </a:solidFill>
              </a:rPr>
              <a:t>be eradicated!!!!!!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t-IT" dirty="0" err="1" smtClean="0"/>
              <a:t>Traditions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barriers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This idea of male superiority and female inferiority is one that must be maintained by traditional masculinity if it is to occupy the hegemonic gender identity. </a:t>
            </a:r>
            <a:endParaRPr lang="en-US" dirty="0" smtClean="0"/>
          </a:p>
          <a:p>
            <a:r>
              <a:rPr lang="en-US" dirty="0" smtClean="0"/>
              <a:t>Attitudes </a:t>
            </a:r>
            <a:r>
              <a:rPr lang="en-US" dirty="0"/>
              <a:t>that stem from traditional masculinity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such as ‘… the notion that “real men” are tough and hard and that the only appropriate emotion for them to display is anger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present </a:t>
            </a:r>
            <a:r>
              <a:rPr lang="en-US" dirty="0"/>
              <a:t>a significant barrier towards gender equality.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06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80368" cy="149961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Men </a:t>
            </a:r>
            <a:r>
              <a:rPr lang="it-IT" dirty="0" err="1" smtClean="0"/>
              <a:t>need</a:t>
            </a:r>
            <a:r>
              <a:rPr lang="it-IT" dirty="0" smtClean="0"/>
              <a:t> to be more open to </a:t>
            </a:r>
            <a:r>
              <a:rPr lang="it-IT" dirty="0" err="1" smtClean="0"/>
              <a:t>question</a:t>
            </a:r>
            <a:r>
              <a:rPr lang="it-IT" dirty="0" smtClean="0"/>
              <a:t> </a:t>
            </a:r>
            <a:r>
              <a:rPr lang="it-IT" dirty="0" err="1" smtClean="0"/>
              <a:t>roles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/>
              <a:t>By encouraging </a:t>
            </a:r>
            <a:r>
              <a:rPr lang="en-US" sz="2800" dirty="0" smtClean="0"/>
              <a:t>men </a:t>
            </a:r>
            <a:r>
              <a:rPr lang="en-US" sz="2800" dirty="0"/>
              <a:t>to become more </a:t>
            </a:r>
            <a:r>
              <a:rPr lang="en-US" sz="2800" dirty="0" smtClean="0"/>
              <a:t>open to discuss their </a:t>
            </a:r>
            <a:r>
              <a:rPr lang="en-US" sz="2800" dirty="0"/>
              <a:t>masculinities, it is possible to </a:t>
            </a:r>
            <a:r>
              <a:rPr lang="en-US" sz="2800" dirty="0" smtClean="0"/>
              <a:t>put under question their </a:t>
            </a:r>
            <a:r>
              <a:rPr lang="en-US" sz="2800" dirty="0"/>
              <a:t>social roles and </a:t>
            </a:r>
            <a:r>
              <a:rPr lang="en-US" sz="2800" dirty="0" smtClean="0"/>
              <a:t>how this impacts on women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Developing </a:t>
            </a:r>
            <a:r>
              <a:rPr lang="en-US" sz="2800" dirty="0"/>
              <a:t>male attitudes towards open acknowledgement of the gender profiles </a:t>
            </a:r>
            <a:r>
              <a:rPr lang="en-US" sz="2800" dirty="0" smtClean="0"/>
              <a:t>can be an </a:t>
            </a:r>
            <a:r>
              <a:rPr lang="en-US" sz="2800" dirty="0"/>
              <a:t>important step in reaching gender equality.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056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Tough Guise: Violence, Media, and the </a:t>
            </a:r>
            <a:r>
              <a:rPr lang="en-US"/>
              <a:t>Crisis </a:t>
            </a:r>
            <a:r>
              <a:rPr lang="en-US" smtClean="0"/>
              <a:t>of </a:t>
            </a:r>
            <a:r>
              <a:rPr lang="en-US" dirty="0"/>
              <a:t>Masculinity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8096" y="2204864"/>
            <a:ext cx="7290055" cy="402336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it-IT" dirty="0" smtClean="0"/>
          </a:p>
          <a:p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www.youtube.com/watch?v=3exzMPT4nGI</a:t>
            </a:r>
            <a:r>
              <a:rPr lang="it-IT" dirty="0" smtClean="0"/>
              <a:t> (short trailer)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>
                <a:hlinkClick r:id="rId3"/>
              </a:rPr>
              <a:t>https</a:t>
            </a:r>
            <a:r>
              <a:rPr lang="it-IT" dirty="0">
                <a:hlinkClick r:id="rId3"/>
              </a:rPr>
              <a:t>://</a:t>
            </a:r>
            <a:r>
              <a:rPr lang="it-IT" dirty="0" smtClean="0">
                <a:hlinkClick r:id="rId3"/>
              </a:rPr>
              <a:t>www.youtube.com/watch?v=89vFT2hdrgA</a:t>
            </a:r>
            <a:r>
              <a:rPr lang="it-IT" dirty="0" smtClean="0"/>
              <a:t>  (full </a:t>
            </a:r>
            <a:r>
              <a:rPr lang="it-IT" dirty="0" err="1" smtClean="0"/>
              <a:t>version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And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? </a:t>
            </a:r>
            <a:r>
              <a:rPr lang="it-IT" dirty="0" smtClean="0">
                <a:hlinkClick r:id="rId4"/>
              </a:rPr>
              <a:t>http</a:t>
            </a:r>
            <a:r>
              <a:rPr lang="it-IT" dirty="0">
                <a:hlinkClick r:id="rId4"/>
              </a:rPr>
              <a:t>://metro.co.uk/2016/04/22/ad-campaign-use-man-boobs-in-video-to-show-women-how-to-spot-breast-cancer-5832194</a:t>
            </a:r>
            <a:r>
              <a:rPr lang="it-IT" dirty="0" smtClean="0">
                <a:hlinkClick r:id="rId4"/>
              </a:rPr>
              <a:t>/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44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5"/>
                </a:solidFill>
              </a:rPr>
              <a:t>MALE STEREOTYPES </a:t>
            </a:r>
            <a:br>
              <a:rPr lang="it-IT" dirty="0" smtClean="0">
                <a:solidFill>
                  <a:schemeClr val="accent5"/>
                </a:solidFill>
              </a:rPr>
            </a:br>
            <a:r>
              <a:rPr lang="it-IT" dirty="0" err="1" smtClean="0">
                <a:solidFill>
                  <a:schemeClr val="accent5"/>
                </a:solidFill>
              </a:rPr>
              <a:t>need</a:t>
            </a:r>
            <a:r>
              <a:rPr lang="it-IT" dirty="0" smtClean="0">
                <a:solidFill>
                  <a:schemeClr val="accent5"/>
                </a:solidFill>
              </a:rPr>
              <a:t> to be </a:t>
            </a:r>
            <a:r>
              <a:rPr lang="it-IT" dirty="0" err="1" smtClean="0">
                <a:solidFill>
                  <a:schemeClr val="accent5"/>
                </a:solidFill>
              </a:rPr>
              <a:t>considered</a:t>
            </a:r>
            <a:endParaRPr lang="it-IT" dirty="0">
              <a:solidFill>
                <a:schemeClr val="accent5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8096" y="2286000"/>
            <a:ext cx="7290055" cy="3663280"/>
          </a:xfrm>
        </p:spPr>
        <p:txBody>
          <a:bodyPr>
            <a:noAutofit/>
          </a:bodyPr>
          <a:lstStyle/>
          <a:p>
            <a:r>
              <a:rPr lang="en-US" sz="3200" dirty="0"/>
              <a:t>Public and international discourse on the debate </a:t>
            </a:r>
            <a:r>
              <a:rPr lang="en-US" sz="3200" dirty="0" smtClean="0"/>
              <a:t>on </a:t>
            </a:r>
            <a:r>
              <a:rPr lang="en-US" sz="3200" dirty="0"/>
              <a:t>gender equality </a:t>
            </a:r>
            <a:r>
              <a:rPr lang="en-US" sz="3200" dirty="0" smtClean="0"/>
              <a:t>focus </a:t>
            </a:r>
            <a:r>
              <a:rPr lang="en-US" sz="3200" dirty="0"/>
              <a:t>on the oppression of women, as it rightly should. </a:t>
            </a:r>
            <a:endParaRPr lang="en-US" sz="3200" dirty="0" smtClean="0"/>
          </a:p>
          <a:p>
            <a:r>
              <a:rPr lang="en-US" sz="3200" dirty="0" smtClean="0"/>
              <a:t>However</a:t>
            </a:r>
            <a:r>
              <a:rPr lang="en-US" sz="3200" dirty="0"/>
              <a:t>, the </a:t>
            </a:r>
            <a:r>
              <a:rPr lang="en-US" sz="3200" dirty="0">
                <a:solidFill>
                  <a:srgbClr val="FF0000"/>
                </a:solidFill>
              </a:rPr>
              <a:t>influence that traditional male stereotypes have on the perpetuation of gender inequality</a:t>
            </a:r>
            <a:r>
              <a:rPr lang="en-US" sz="3200" dirty="0"/>
              <a:t>, at a transnational scale, also needs to be addressed.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344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Men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recognize</a:t>
            </a:r>
            <a:r>
              <a:rPr lang="it-IT" dirty="0" smtClean="0"/>
              <a:t> male </a:t>
            </a:r>
            <a:r>
              <a:rPr lang="it-IT" dirty="0" err="1" smtClean="0"/>
              <a:t>stereotypes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8096" y="2286000"/>
            <a:ext cx="7764344" cy="308721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600" dirty="0"/>
              <a:t>By encouraging </a:t>
            </a:r>
            <a:r>
              <a:rPr lang="en-US" sz="3600" dirty="0" smtClean="0"/>
              <a:t>men </a:t>
            </a:r>
            <a:r>
              <a:rPr lang="en-US" sz="3600" dirty="0"/>
              <a:t>to </a:t>
            </a:r>
            <a:r>
              <a:rPr lang="en-US" sz="3600" dirty="0" smtClean="0"/>
              <a:t>analyze </a:t>
            </a:r>
            <a:r>
              <a:rPr lang="en-US" sz="3600" dirty="0"/>
              <a:t>their socially constructed gender profiles,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is possible to </a:t>
            </a:r>
            <a:r>
              <a:rPr lang="en-US" sz="3600" u="sng" dirty="0" smtClean="0"/>
              <a:t>understand </a:t>
            </a:r>
            <a:r>
              <a:rPr lang="en-US" sz="3600" dirty="0" smtClean="0"/>
              <a:t>how </a:t>
            </a:r>
            <a:r>
              <a:rPr lang="en-US" sz="3600" dirty="0"/>
              <a:t>their social roles may impact gender equality. </a:t>
            </a:r>
            <a:endParaRPr lang="it-IT" sz="3600" dirty="0"/>
          </a:p>
        </p:txBody>
      </p:sp>
      <p:sp>
        <p:nvSpPr>
          <p:cNvPr id="4" name="Rettangolo 3"/>
          <p:cNvSpPr/>
          <p:nvPr/>
        </p:nvSpPr>
        <p:spPr>
          <a:xfrm>
            <a:off x="1168580" y="5285526"/>
            <a:ext cx="7975420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Remember the Definition: In </a:t>
            </a:r>
            <a:r>
              <a:rPr lang="en-US" sz="2800" dirty="0">
                <a:solidFill>
                  <a:srgbClr val="C00000"/>
                </a:solidFill>
              </a:rPr>
              <a:t>relation to gender, stereotypes form the basis of how society believes men and women should act. </a:t>
            </a:r>
            <a:endParaRPr lang="it-IT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6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Gender </a:t>
            </a:r>
            <a:r>
              <a:rPr lang="it-IT" dirty="0" err="1" smtClean="0"/>
              <a:t>as</a:t>
            </a:r>
            <a:r>
              <a:rPr lang="it-IT" dirty="0" smtClean="0"/>
              <a:t> a social </a:t>
            </a:r>
            <a:r>
              <a:rPr lang="it-IT" dirty="0" err="1" smtClean="0"/>
              <a:t>constructed</a:t>
            </a:r>
            <a:r>
              <a:rPr lang="it-IT" dirty="0" smtClean="0"/>
              <a:t> </a:t>
            </a:r>
            <a:r>
              <a:rPr lang="it-IT" dirty="0" err="1" smtClean="0"/>
              <a:t>fluid</a:t>
            </a:r>
            <a:r>
              <a:rPr lang="it-IT" dirty="0" smtClean="0"/>
              <a:t> </a:t>
            </a:r>
            <a:r>
              <a:rPr lang="it-IT" dirty="0" err="1" smtClean="0"/>
              <a:t>concept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286000"/>
            <a:ext cx="8892480" cy="4572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 </a:t>
            </a:r>
            <a:r>
              <a:rPr lang="en-US" sz="3200" dirty="0" smtClean="0">
                <a:solidFill>
                  <a:srgbClr val="C00000"/>
                </a:solidFill>
              </a:rPr>
              <a:t>SOCIETY</a:t>
            </a:r>
            <a:r>
              <a:rPr lang="en-US" sz="3200" dirty="0" smtClean="0"/>
              <a:t>, </a:t>
            </a:r>
            <a:r>
              <a:rPr lang="en-US" sz="3200" dirty="0"/>
              <a:t>not biology, confines males and females to particular masculine and feminine character profiles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</a:p>
          <a:p>
            <a:r>
              <a:rPr lang="en-US" sz="3200" dirty="0" smtClean="0"/>
              <a:t>Even the </a:t>
            </a:r>
            <a:r>
              <a:rPr lang="en-US" sz="3200" dirty="0"/>
              <a:t>psychological differences between males and females are </a:t>
            </a:r>
            <a:r>
              <a:rPr lang="en-US" sz="3200" dirty="0" smtClean="0">
                <a:solidFill>
                  <a:srgbClr val="C00000"/>
                </a:solidFill>
              </a:rPr>
              <a:t>SOCIALLY CONSTRUCTED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smtClean="0"/>
              <a:t> </a:t>
            </a:r>
            <a:r>
              <a:rPr lang="en-US" sz="3200" dirty="0"/>
              <a:t>This means that gender is not fixed. </a:t>
            </a:r>
          </a:p>
          <a:p>
            <a:pPr algn="ctr"/>
            <a:endParaRPr lang="en-US" sz="3200" dirty="0" smtClean="0">
              <a:solidFill>
                <a:srgbClr val="C00000"/>
              </a:solidFill>
            </a:endParaRP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GENDER is AN ADJUSTABLE AND FLUID CONCEPT</a:t>
            </a:r>
            <a:endParaRPr lang="it-IT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 err="1" smtClean="0"/>
              <a:t>Differences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discriminations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2286000"/>
            <a:ext cx="8280920" cy="39513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Differentiation</a:t>
            </a:r>
            <a:r>
              <a:rPr lang="en-US" sz="3200" dirty="0"/>
              <a:t> can </a:t>
            </a:r>
            <a:r>
              <a:rPr lang="en-US" sz="3200" dirty="0" smtClean="0"/>
              <a:t>-unintentionally </a:t>
            </a:r>
            <a:r>
              <a:rPr lang="en-US" sz="3200" dirty="0"/>
              <a:t>and </a:t>
            </a:r>
            <a:r>
              <a:rPr lang="en-US" sz="3200" dirty="0" smtClean="0"/>
              <a:t>/or intentionally</a:t>
            </a:r>
            <a:r>
              <a:rPr lang="en-US" sz="3200" dirty="0"/>
              <a:t>-</a:t>
            </a:r>
            <a:r>
              <a:rPr lang="en-US" sz="3200" dirty="0" smtClean="0"/>
              <a:t> </a:t>
            </a:r>
            <a:r>
              <a:rPr lang="en-US" sz="3200" dirty="0"/>
              <a:t>cultivate a culture of </a:t>
            </a:r>
            <a:r>
              <a:rPr lang="en-US" sz="3200" dirty="0">
                <a:solidFill>
                  <a:srgbClr val="C00000"/>
                </a:solidFill>
              </a:rPr>
              <a:t>discrimination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In categorizing </a:t>
            </a:r>
            <a:r>
              <a:rPr lang="en-US" sz="3200" dirty="0"/>
              <a:t>the differences between two </a:t>
            </a:r>
            <a:r>
              <a:rPr lang="en-US" sz="3200" dirty="0" smtClean="0"/>
              <a:t>subjects, we are automatically </a:t>
            </a:r>
            <a:r>
              <a:rPr lang="en-US" sz="3200" dirty="0"/>
              <a:t>participating in a process of </a:t>
            </a:r>
            <a:r>
              <a:rPr lang="en-US" sz="3200" dirty="0">
                <a:solidFill>
                  <a:srgbClr val="FF0000"/>
                </a:solidFill>
              </a:rPr>
              <a:t>judgment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judgment </a:t>
            </a:r>
            <a:r>
              <a:rPr lang="en-US" sz="3200" dirty="0" smtClean="0"/>
              <a:t>can become both a </a:t>
            </a:r>
            <a:r>
              <a:rPr lang="en-US" sz="3200" dirty="0"/>
              <a:t>destructive bias or a positive comparison.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003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Stereotype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as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political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b="1" dirty="0" err="1" smtClean="0">
                <a:solidFill>
                  <a:schemeClr val="accent1">
                    <a:lumMod val="75000"/>
                  </a:schemeClr>
                </a:solidFill>
              </a:rPr>
              <a:t>weapon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/>
              <a:t>Gender stereotypes are inherently </a:t>
            </a:r>
            <a:r>
              <a:rPr lang="en-US" sz="2800" dirty="0" smtClean="0"/>
              <a:t>political 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they </a:t>
            </a:r>
            <a:r>
              <a:rPr lang="en-US" sz="2800" b="1" dirty="0">
                <a:solidFill>
                  <a:srgbClr val="FF0000"/>
                </a:solidFill>
              </a:rPr>
              <a:t>can be used as tools for manipulating power relations </a:t>
            </a:r>
            <a:r>
              <a:rPr lang="en-US" sz="2800" dirty="0">
                <a:solidFill>
                  <a:srgbClr val="FF0000"/>
                </a:solidFill>
              </a:rPr>
              <a:t>between men and </a:t>
            </a:r>
            <a:r>
              <a:rPr lang="en-US" sz="2800" dirty="0" smtClean="0">
                <a:solidFill>
                  <a:srgbClr val="FF0000"/>
                </a:solidFill>
              </a:rPr>
              <a:t>women </a:t>
            </a:r>
          </a:p>
          <a:p>
            <a:endParaRPr lang="en-US" sz="2800" dirty="0"/>
          </a:p>
          <a:p>
            <a:r>
              <a:rPr lang="en-US" sz="2800" dirty="0" smtClean="0"/>
              <a:t>(“it is always useful to have someone that is a “b” level citizen…)</a:t>
            </a:r>
          </a:p>
          <a:p>
            <a:r>
              <a:rPr lang="en-US" sz="2800" dirty="0"/>
              <a:t> 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9230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dirty="0" err="1" smtClean="0"/>
              <a:t>Hegemonical</a:t>
            </a:r>
            <a:r>
              <a:rPr lang="it-IT" dirty="0" smtClean="0"/>
              <a:t> </a:t>
            </a:r>
            <a:r>
              <a:rPr lang="it-IT" dirty="0" err="1" smtClean="0"/>
              <a:t>Masculinity</a:t>
            </a:r>
            <a:r>
              <a:rPr lang="it-IT" dirty="0" smtClean="0"/>
              <a:t> = </a:t>
            </a:r>
            <a:r>
              <a:rPr lang="it-IT" dirty="0" err="1" smtClean="0"/>
              <a:t>power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286000"/>
            <a:ext cx="8496944" cy="40233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/>
              <a:t>Masculinities, as is the case with femininities for women, are socially constructed gender profiles under which men are </a:t>
            </a:r>
            <a:r>
              <a:rPr lang="en-US" sz="2400" dirty="0" smtClean="0"/>
              <a:t>categorized.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However</a:t>
            </a:r>
            <a:r>
              <a:rPr lang="en-US" sz="2400" dirty="0">
                <a:solidFill>
                  <a:srgbClr val="FF0000"/>
                </a:solidFill>
              </a:rPr>
              <a:t>, they are not created </a:t>
            </a:r>
            <a:r>
              <a:rPr lang="en-US" sz="2400" dirty="0" smtClean="0">
                <a:solidFill>
                  <a:srgbClr val="FF0000"/>
                </a:solidFill>
              </a:rPr>
              <a:t>all equal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  <a:r>
              <a:rPr lang="en-US" sz="2400" dirty="0"/>
              <a:t> </a:t>
            </a:r>
          </a:p>
          <a:p>
            <a:r>
              <a:rPr lang="en-US" sz="2400" dirty="0" smtClean="0"/>
              <a:t>For </a:t>
            </a:r>
            <a:r>
              <a:rPr lang="en-US" sz="2400" dirty="0"/>
              <a:t>men, there </a:t>
            </a:r>
            <a:r>
              <a:rPr lang="en-US" sz="2400" dirty="0" smtClean="0"/>
              <a:t>is a </a:t>
            </a:r>
            <a:r>
              <a:rPr lang="en-US" sz="2400" dirty="0"/>
              <a:t>culturally preferred </a:t>
            </a:r>
            <a:r>
              <a:rPr lang="en-US" sz="2400" dirty="0" smtClean="0"/>
              <a:t>version – not just masculinity and that’s it, that is known as  “</a:t>
            </a:r>
            <a:r>
              <a:rPr lang="en-US" sz="2400" dirty="0" err="1" smtClean="0"/>
              <a:t>hegemonical</a:t>
            </a:r>
            <a:r>
              <a:rPr lang="en-US" sz="2400" dirty="0" smtClean="0"/>
              <a:t> masculinity”: </a:t>
            </a:r>
            <a:r>
              <a:rPr lang="it-IT" sz="2400" b="1" dirty="0">
                <a:solidFill>
                  <a:srgbClr val="FF0000"/>
                </a:solidFill>
              </a:rPr>
              <a:t>m</a:t>
            </a:r>
            <a:r>
              <a:rPr lang="it-IT" sz="2400" b="1" dirty="0" smtClean="0">
                <a:solidFill>
                  <a:srgbClr val="FF0000"/>
                </a:solidFill>
              </a:rPr>
              <a:t>en are </a:t>
            </a:r>
            <a:r>
              <a:rPr lang="it-IT" sz="2400" b="1" dirty="0" err="1" smtClean="0">
                <a:solidFill>
                  <a:srgbClr val="FF0000"/>
                </a:solidFill>
              </a:rPr>
              <a:t>not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located</a:t>
            </a:r>
            <a:r>
              <a:rPr lang="it-IT" sz="2400" b="1" dirty="0" smtClean="0">
                <a:solidFill>
                  <a:srgbClr val="FF0000"/>
                </a:solidFill>
              </a:rPr>
              <a:t> just «</a:t>
            </a:r>
            <a:r>
              <a:rPr lang="it-IT" sz="2400" b="1" dirty="0" err="1" smtClean="0">
                <a:solidFill>
                  <a:srgbClr val="FF0000"/>
                </a:solidFill>
              </a:rPr>
              <a:t>above</a:t>
            </a:r>
            <a:r>
              <a:rPr lang="it-IT" sz="2400" b="1" dirty="0" smtClean="0">
                <a:solidFill>
                  <a:srgbClr val="FF0000"/>
                </a:solidFill>
              </a:rPr>
              <a:t>» </a:t>
            </a:r>
            <a:r>
              <a:rPr lang="it-IT" sz="2400" b="1" dirty="0" err="1" smtClean="0">
                <a:solidFill>
                  <a:srgbClr val="FF0000"/>
                </a:solidFill>
              </a:rPr>
              <a:t>women</a:t>
            </a:r>
            <a:r>
              <a:rPr lang="it-IT" sz="2400" b="1" dirty="0" smtClean="0">
                <a:solidFill>
                  <a:srgbClr val="FF0000"/>
                </a:solidFill>
              </a:rPr>
              <a:t>, </a:t>
            </a:r>
            <a:r>
              <a:rPr lang="it-IT" sz="2400" b="1" dirty="0" err="1" smtClean="0">
                <a:solidFill>
                  <a:srgbClr val="FF0000"/>
                </a:solidFill>
              </a:rPr>
              <a:t>but</a:t>
            </a:r>
            <a:r>
              <a:rPr lang="it-IT" sz="2400" b="1" dirty="0" smtClean="0">
                <a:solidFill>
                  <a:srgbClr val="FF0000"/>
                </a:solidFill>
              </a:rPr>
              <a:t> in top position </a:t>
            </a:r>
            <a:r>
              <a:rPr lang="it-IT" sz="2400" b="1" dirty="0" err="1" smtClean="0">
                <a:solidFill>
                  <a:srgbClr val="FF0000"/>
                </a:solidFill>
              </a:rPr>
              <a:t>they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have</a:t>
            </a:r>
            <a:r>
              <a:rPr lang="it-IT" sz="2400" b="1" dirty="0" smtClean="0">
                <a:solidFill>
                  <a:srgbClr val="FF0000"/>
                </a:solidFill>
              </a:rPr>
              <a:t> POWER on </a:t>
            </a:r>
            <a:r>
              <a:rPr lang="it-IT" sz="2400" b="1" dirty="0" err="1" smtClean="0">
                <a:solidFill>
                  <a:srgbClr val="FF0000"/>
                </a:solidFill>
              </a:rPr>
              <a:t>women</a:t>
            </a:r>
            <a:r>
              <a:rPr lang="it-IT" sz="2400" b="1" dirty="0" smtClean="0">
                <a:solidFill>
                  <a:srgbClr val="FF0000"/>
                </a:solidFill>
              </a:rPr>
              <a:t>, and </a:t>
            </a:r>
            <a:r>
              <a:rPr lang="it-IT" sz="2400" b="1" dirty="0" err="1" smtClean="0">
                <a:solidFill>
                  <a:srgbClr val="FF0000"/>
                </a:solidFill>
              </a:rPr>
              <a:t>thir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efforts</a:t>
            </a:r>
            <a:r>
              <a:rPr lang="it-IT" sz="2400" b="1" dirty="0" smtClean="0">
                <a:solidFill>
                  <a:srgbClr val="FF0000"/>
                </a:solidFill>
              </a:rPr>
              <a:t> are </a:t>
            </a:r>
            <a:r>
              <a:rPr lang="it-IT" sz="2400" b="1" dirty="0" err="1" smtClean="0">
                <a:solidFill>
                  <a:srgbClr val="FF0000"/>
                </a:solidFill>
              </a:rPr>
              <a:t>all</a:t>
            </a:r>
            <a:r>
              <a:rPr lang="it-IT" sz="2400" b="1" dirty="0" smtClean="0">
                <a:solidFill>
                  <a:srgbClr val="FF0000"/>
                </a:solidFill>
              </a:rPr>
              <a:t> in </a:t>
            </a:r>
            <a:r>
              <a:rPr lang="it-IT" sz="2400" b="1" dirty="0" err="1" smtClean="0">
                <a:solidFill>
                  <a:srgbClr val="FF0000"/>
                </a:solidFill>
              </a:rPr>
              <a:t>mantaining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this</a:t>
            </a:r>
            <a:r>
              <a:rPr lang="it-IT" sz="2400" b="1" dirty="0" smtClean="0">
                <a:solidFill>
                  <a:srgbClr val="FF0000"/>
                </a:solidFill>
              </a:rPr>
              <a:t> position of POWER.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4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it-IT" dirty="0" err="1" smtClean="0"/>
              <a:t>Traditional</a:t>
            </a:r>
            <a:r>
              <a:rPr lang="it-IT" dirty="0" smtClean="0"/>
              <a:t> (</a:t>
            </a:r>
            <a:r>
              <a:rPr lang="it-IT" dirty="0" err="1" smtClean="0"/>
              <a:t>hegemonic</a:t>
            </a:r>
            <a:r>
              <a:rPr lang="it-IT" dirty="0" smtClean="0"/>
              <a:t>) </a:t>
            </a:r>
            <a:r>
              <a:rPr lang="it-IT" dirty="0" err="1" smtClean="0"/>
              <a:t>masculinity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/>
              <a:t>Although different masculinities exist for men, the idea of traditional masculinity remains the most influential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2696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68354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dirty="0" err="1" smtClean="0"/>
              <a:t>Featurs</a:t>
            </a:r>
            <a:r>
              <a:rPr lang="it-IT" dirty="0" smtClean="0"/>
              <a:t> of </a:t>
            </a:r>
            <a:r>
              <a:rPr lang="it-IT" dirty="0" err="1" smtClean="0"/>
              <a:t>hegemnonical</a:t>
            </a:r>
            <a:r>
              <a:rPr lang="it-IT" dirty="0" smtClean="0"/>
              <a:t> </a:t>
            </a:r>
            <a:r>
              <a:rPr lang="it-IT" dirty="0" err="1" smtClean="0"/>
              <a:t>masculinity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09532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/>
              <a:t>Men who exhibit the traits of traditional masculinity are considered to possess hegemonic masculinity. </a:t>
            </a:r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order to aspire to this social classification, there is a particular set of core features that a man must demonstrate. </a:t>
            </a:r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include: </a:t>
            </a:r>
            <a:endParaRPr lang="en-US" sz="24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5148064" y="3501008"/>
            <a:ext cx="3744416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power/strength</a:t>
            </a:r>
            <a:endParaRPr lang="en-US" sz="2400" dirty="0"/>
          </a:p>
          <a:p>
            <a:r>
              <a:rPr lang="en-US" sz="2400" dirty="0" smtClean="0"/>
              <a:t>rationality</a:t>
            </a:r>
            <a:endParaRPr lang="en-US" sz="2400" dirty="0"/>
          </a:p>
          <a:p>
            <a:r>
              <a:rPr lang="en-US" sz="2400" dirty="0" smtClean="0"/>
              <a:t>heterosexuality </a:t>
            </a:r>
            <a:endParaRPr lang="en-US" sz="2400" dirty="0"/>
          </a:p>
          <a:p>
            <a:r>
              <a:rPr lang="en-US" sz="2400" dirty="0" smtClean="0"/>
              <a:t>risk-taking </a:t>
            </a:r>
            <a:endParaRPr lang="en-US" sz="2400" dirty="0"/>
          </a:p>
          <a:p>
            <a:r>
              <a:rPr lang="en-US" sz="2400" dirty="0" smtClean="0"/>
              <a:t>dominance </a:t>
            </a:r>
            <a:endParaRPr lang="en-US" sz="2400" dirty="0"/>
          </a:p>
          <a:p>
            <a:r>
              <a:rPr lang="en-US" sz="2400" dirty="0" smtClean="0"/>
              <a:t>leadership </a:t>
            </a:r>
            <a:endParaRPr lang="en-US" sz="2400" dirty="0"/>
          </a:p>
          <a:p>
            <a:r>
              <a:rPr lang="en-US" sz="2400" dirty="0" smtClean="0"/>
              <a:t>control </a:t>
            </a:r>
            <a:endParaRPr lang="en-US" sz="2400" dirty="0"/>
          </a:p>
          <a:p>
            <a:r>
              <a:rPr lang="en-US" sz="2400" dirty="0"/>
              <a:t>repression of emotions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7327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458</TotalTime>
  <Words>660</Words>
  <Application>Microsoft Office PowerPoint</Application>
  <PresentationFormat>Presentazione su schermo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Integrale</vt:lpstr>
      <vt:lpstr>It’s a Man’s World:  The Effect of Traditional Masculinity on Gender Equality</vt:lpstr>
      <vt:lpstr>MALE STEREOTYPES  need to be considered</vt:lpstr>
      <vt:lpstr>Men need to recognize male stereotypes!</vt:lpstr>
      <vt:lpstr>Gender as a social constructed fluid concept</vt:lpstr>
      <vt:lpstr>Differences are not discriminations…</vt:lpstr>
      <vt:lpstr>Stereotype as political weapon</vt:lpstr>
      <vt:lpstr>Hegemonical Masculinity = power</vt:lpstr>
      <vt:lpstr>Traditional (hegemonic) masculinity</vt:lpstr>
      <vt:lpstr>Featurs of hegemnonical masculinity</vt:lpstr>
      <vt:lpstr>Men do not recognize the problem</vt:lpstr>
      <vt:lpstr> genral cathegories of men’s attitudes </vt:lpstr>
      <vt:lpstr>You do not inheritate «masculinity»!!!</vt:lpstr>
      <vt:lpstr>Traditions as barriers</vt:lpstr>
      <vt:lpstr>Men need to be more open to question roles</vt:lpstr>
      <vt:lpstr>Tough Guise: Violence, Media, and the Crisis of Masculinity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Man’s World: The Effect of Traditional Masculinity on Gender Equality</dc:title>
  <dc:creator>Utente Cirsg</dc:creator>
  <cp:lastModifiedBy>guestaula</cp:lastModifiedBy>
  <cp:revision>23</cp:revision>
  <dcterms:created xsi:type="dcterms:W3CDTF">2016-04-07T12:32:02Z</dcterms:created>
  <dcterms:modified xsi:type="dcterms:W3CDTF">2018-04-10T14:07:09Z</dcterms:modified>
</cp:coreProperties>
</file>