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71" r:id="rId8"/>
    <p:sldId id="268" r:id="rId9"/>
    <p:sldId id="262" r:id="rId10"/>
    <p:sldId id="263" r:id="rId11"/>
    <p:sldId id="272" r:id="rId12"/>
    <p:sldId id="269" r:id="rId13"/>
    <p:sldId id="266" r:id="rId14"/>
    <p:sldId id="267" r:id="rId15"/>
    <p:sldId id="27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517FF-54E1-48C7-B5D8-F46E527AD0B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F5444B1-1D6F-46DE-9124-04491B50A22A}">
      <dgm:prSet custT="1"/>
      <dgm:spPr/>
      <dgm:t>
        <a:bodyPr/>
        <a:lstStyle/>
        <a:p>
          <a:endParaRPr lang="it-IT" sz="1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normativa definisce 3 diverse aree a rischio:</a:t>
          </a:r>
        </a:p>
        <a:p>
          <a:endParaRPr lang="en-US" sz="1400" dirty="0">
            <a:latin typeface="Times New Roman" panose="02020603050405020304" pitchFamily="18" charset="0"/>
            <a:cs typeface="Times New Roman" panose="02020603050405020304" pitchFamily="18" charset="0"/>
          </a:endParaRPr>
        </a:p>
      </dgm:t>
    </dgm:pt>
    <dgm:pt modelId="{03586FD8-ED27-4973-8446-19737265019B}" type="parTrans" cxnId="{35D781A3-5D2D-4BDB-9A46-82CE7A83A62E}">
      <dgm:prSet/>
      <dgm:spPr/>
      <dgm:t>
        <a:bodyPr/>
        <a:lstStyle/>
        <a:p>
          <a:endParaRPr lang="en-US"/>
        </a:p>
      </dgm:t>
    </dgm:pt>
    <dgm:pt modelId="{01AFD5B5-08A9-43CA-A4C6-C6FFB7EC363E}" type="sibTrans" cxnId="{35D781A3-5D2D-4BDB-9A46-82CE7A83A62E}">
      <dgm:prSet/>
      <dgm:spPr/>
      <dgm:t>
        <a:bodyPr/>
        <a:lstStyle/>
        <a:p>
          <a:endParaRPr lang="en-US"/>
        </a:p>
      </dgm:t>
    </dgm:pt>
    <dgm:pt modelId="{5A026684-51BB-407D-AA30-57DCC0F96A3B}">
      <dgm:prSet custT="1"/>
      <dgm:spPr/>
      <dgm:t>
        <a:bodyPr/>
        <a:lstStyle/>
        <a:p>
          <a:pPr>
            <a:buFont typeface="Arial" panose="020B0604020202020204" pitchFamily="34" charset="0"/>
            <a:buChar char="•"/>
          </a:pPr>
          <a:r>
            <a:rPr lang="it-IT" sz="2000" b="1" dirty="0">
              <a:latin typeface="Times New Roman" panose="02020603050405020304" pitchFamily="18" charset="0"/>
              <a:cs typeface="Times New Roman" panose="02020603050405020304" pitchFamily="18" charset="0"/>
            </a:rPr>
            <a:t>PRIMA ZONA (</a:t>
          </a:r>
          <a:r>
            <a:rPr lang="it-IT" sz="2000" dirty="0">
              <a:latin typeface="Times New Roman" panose="02020603050405020304" pitchFamily="18" charset="0"/>
              <a:cs typeface="Times New Roman" panose="02020603050405020304" pitchFamily="18" charset="0"/>
            </a:rPr>
            <a:t>o area di sicuro impatto)</a:t>
          </a:r>
          <a:r>
            <a:rPr lang="it-IT"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 rappresenta la zona nelle immediate vicinanze dello stabilimento ed è generalmente esposta ad effetti sanitari gravi e irreversibili.</a:t>
          </a:r>
          <a:endParaRPr lang="en-US" sz="2000" dirty="0">
            <a:latin typeface="Times New Roman" panose="02020603050405020304" pitchFamily="18" charset="0"/>
            <a:cs typeface="Times New Roman" panose="02020603050405020304" pitchFamily="18" charset="0"/>
          </a:endParaRPr>
        </a:p>
      </dgm:t>
    </dgm:pt>
    <dgm:pt modelId="{52112EA6-DFF7-423C-A2F0-04466D3E68ED}" type="parTrans" cxnId="{DF3EF5EE-127E-41E0-AD7C-0837FCEE0E08}">
      <dgm:prSet/>
      <dgm:spPr/>
      <dgm:t>
        <a:bodyPr/>
        <a:lstStyle/>
        <a:p>
          <a:endParaRPr lang="en-US"/>
        </a:p>
      </dgm:t>
    </dgm:pt>
    <dgm:pt modelId="{618DB629-CD53-4EEA-A4A5-668FB39E9EB3}" type="sibTrans" cxnId="{DF3EF5EE-127E-41E0-AD7C-0837FCEE0E08}">
      <dgm:prSet/>
      <dgm:spPr/>
      <dgm:t>
        <a:bodyPr/>
        <a:lstStyle/>
        <a:p>
          <a:endParaRPr lang="en-US"/>
        </a:p>
      </dgm:t>
    </dgm:pt>
    <dgm:pt modelId="{ED486739-BF7E-43CB-80E7-BE2D465AD1F3}">
      <dgm:prSet custT="1"/>
      <dgm:spPr/>
      <dgm:t>
        <a:bodyPr/>
        <a:lstStyle/>
        <a:p>
          <a:pPr>
            <a:buFont typeface="Arial" panose="020B0604020202020204" pitchFamily="34" charset="0"/>
            <a:buChar char="•"/>
          </a:pPr>
          <a:r>
            <a:rPr lang="it-IT" sz="2000" b="1" dirty="0">
              <a:latin typeface="Times New Roman" panose="02020603050405020304" pitchFamily="18" charset="0"/>
              <a:cs typeface="Times New Roman" panose="02020603050405020304" pitchFamily="18" charset="0"/>
            </a:rPr>
            <a:t>SECONDA ZONA (</a:t>
          </a:r>
          <a:r>
            <a:rPr lang="it-IT" sz="2000" dirty="0">
              <a:latin typeface="Times New Roman" panose="02020603050405020304" pitchFamily="18" charset="0"/>
              <a:cs typeface="Times New Roman" panose="02020603050405020304" pitchFamily="18" charset="0"/>
            </a:rPr>
            <a:t>o area di danno)</a:t>
          </a:r>
          <a:r>
            <a:rPr lang="it-IT"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 rappresenta una zona dove le conseguenze dell’incidente sono ancora gravi, in particolare per alcune categorie a rischio come bambini, persone anziane o malate e donne in gravidanza. </a:t>
          </a:r>
          <a:endParaRPr lang="en-US" sz="2000" dirty="0">
            <a:latin typeface="Times New Roman" panose="02020603050405020304" pitchFamily="18" charset="0"/>
            <a:cs typeface="Times New Roman" panose="02020603050405020304" pitchFamily="18" charset="0"/>
          </a:endParaRPr>
        </a:p>
      </dgm:t>
    </dgm:pt>
    <dgm:pt modelId="{B5546C32-1AF7-4788-A066-4F44FA1A04F4}" type="parTrans" cxnId="{B860C540-4112-4509-ADC9-9F7EE84C6F5B}">
      <dgm:prSet/>
      <dgm:spPr/>
      <dgm:t>
        <a:bodyPr/>
        <a:lstStyle/>
        <a:p>
          <a:endParaRPr lang="en-US"/>
        </a:p>
      </dgm:t>
    </dgm:pt>
    <dgm:pt modelId="{3EB24E48-417A-4B34-8542-BE1D71AA1D49}" type="sibTrans" cxnId="{B860C540-4112-4509-ADC9-9F7EE84C6F5B}">
      <dgm:prSet/>
      <dgm:spPr/>
      <dgm:t>
        <a:bodyPr/>
        <a:lstStyle/>
        <a:p>
          <a:endParaRPr lang="en-US"/>
        </a:p>
      </dgm:t>
    </dgm:pt>
    <dgm:pt modelId="{D1131557-1971-430B-A7FF-2AED7E36763B}">
      <dgm:prSet custT="1"/>
      <dgm:spPr/>
      <dgm:t>
        <a:bodyPr/>
        <a:lstStyle/>
        <a:p>
          <a:r>
            <a:rPr lang="it-IT" sz="2000" b="1" dirty="0">
              <a:latin typeface="Times New Roman" panose="02020603050405020304" pitchFamily="18" charset="0"/>
              <a:cs typeface="Times New Roman" panose="02020603050405020304" pitchFamily="18" charset="0"/>
            </a:rPr>
            <a:t>TERZA ZONA (</a:t>
          </a:r>
          <a:r>
            <a:rPr lang="it-IT" sz="2000" dirty="0">
              <a:latin typeface="Times New Roman" panose="02020603050405020304" pitchFamily="18" charset="0"/>
              <a:cs typeface="Times New Roman" panose="02020603050405020304" pitchFamily="18" charset="0"/>
            </a:rPr>
            <a:t>o area di attenzione)</a:t>
          </a:r>
          <a:r>
            <a:rPr lang="it-IT"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 è caratterizzata dalla possibilità di una ricaduta di effetti lievi e danni reversibili.</a:t>
          </a:r>
          <a:endParaRPr lang="en-US" sz="2000" dirty="0">
            <a:latin typeface="Times New Roman" panose="02020603050405020304" pitchFamily="18" charset="0"/>
            <a:cs typeface="Times New Roman" panose="02020603050405020304" pitchFamily="18" charset="0"/>
          </a:endParaRPr>
        </a:p>
      </dgm:t>
    </dgm:pt>
    <dgm:pt modelId="{02E60769-5537-43EA-9366-0E30FC85C396}" type="parTrans" cxnId="{1CF09886-348C-49BB-BCF0-A4A4BCAC299D}">
      <dgm:prSet/>
      <dgm:spPr/>
      <dgm:t>
        <a:bodyPr/>
        <a:lstStyle/>
        <a:p>
          <a:endParaRPr lang="en-US"/>
        </a:p>
      </dgm:t>
    </dgm:pt>
    <dgm:pt modelId="{5B2AD59E-FBB6-4491-BF0A-5CECFEDA02CF}" type="sibTrans" cxnId="{1CF09886-348C-49BB-BCF0-A4A4BCAC299D}">
      <dgm:prSet/>
      <dgm:spPr/>
      <dgm:t>
        <a:bodyPr/>
        <a:lstStyle/>
        <a:p>
          <a:endParaRPr lang="en-US"/>
        </a:p>
      </dgm:t>
    </dgm:pt>
    <dgm:pt modelId="{1EAF77A2-B409-4695-8F92-8D3A27DBDCC2}">
      <dgm:prSet custT="1"/>
      <dgm:spPr/>
      <dgm:t>
        <a:bodyPr/>
        <a:lstStyle/>
        <a:p>
          <a:pPr>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dgm:t>
    </dgm:pt>
    <dgm:pt modelId="{74638E36-4866-4F73-8834-CE7133F9DF3D}" type="parTrans" cxnId="{37FF88DD-17D9-4E5D-B165-DF88D48D10B0}">
      <dgm:prSet/>
      <dgm:spPr/>
      <dgm:t>
        <a:bodyPr/>
        <a:lstStyle/>
        <a:p>
          <a:endParaRPr lang="it-IT"/>
        </a:p>
      </dgm:t>
    </dgm:pt>
    <dgm:pt modelId="{1C5DB19F-3C5F-4850-BC72-DA0A6A33837D}" type="sibTrans" cxnId="{37FF88DD-17D9-4E5D-B165-DF88D48D10B0}">
      <dgm:prSet/>
      <dgm:spPr/>
      <dgm:t>
        <a:bodyPr/>
        <a:lstStyle/>
        <a:p>
          <a:endParaRPr lang="it-IT"/>
        </a:p>
      </dgm:t>
    </dgm:pt>
    <dgm:pt modelId="{1C47D3F4-4B52-4DA6-A7D2-454C7FA7A1DB}">
      <dgm:prSet custT="1"/>
      <dgm:spPr/>
      <dgm:t>
        <a:bodyPr/>
        <a:lstStyle/>
        <a:p>
          <a:pPr>
            <a:buFont typeface="Arial" panose="020B0604020202020204" pitchFamily="34" charset="0"/>
            <a:buNone/>
          </a:pPr>
          <a:r>
            <a:rPr lang="it-IT"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00484C6D-CE1D-4BBF-B545-ADC5FE459A9D}" type="parTrans" cxnId="{B9407812-7C15-4177-B2E5-04688E4EA534}">
      <dgm:prSet/>
      <dgm:spPr/>
      <dgm:t>
        <a:bodyPr/>
        <a:lstStyle/>
        <a:p>
          <a:endParaRPr lang="it-IT"/>
        </a:p>
      </dgm:t>
    </dgm:pt>
    <dgm:pt modelId="{972663CE-CFA5-4AF8-8EF9-4FC9F1E60734}" type="sibTrans" cxnId="{B9407812-7C15-4177-B2E5-04688E4EA534}">
      <dgm:prSet/>
      <dgm:spPr/>
      <dgm:t>
        <a:bodyPr/>
        <a:lstStyle/>
        <a:p>
          <a:endParaRPr lang="it-IT"/>
        </a:p>
      </dgm:t>
    </dgm:pt>
    <dgm:pt modelId="{8C80702F-1BC2-458A-B942-2E77F73D9C44}" type="pres">
      <dgm:prSet presAssocID="{D46517FF-54E1-48C7-B5D8-F46E527AD0B5}" presName="linear" presStyleCnt="0">
        <dgm:presLayoutVars>
          <dgm:animLvl val="lvl"/>
          <dgm:resizeHandles val="exact"/>
        </dgm:presLayoutVars>
      </dgm:prSet>
      <dgm:spPr/>
    </dgm:pt>
    <dgm:pt modelId="{ABD02657-2040-4EF9-900C-46C8E68BB5F3}" type="pres">
      <dgm:prSet presAssocID="{AF5444B1-1D6F-46DE-9124-04491B50A22A}" presName="parentText" presStyleLbl="node1" presStyleIdx="0" presStyleCnt="1" custScaleY="64611" custLinFactNeighborX="854" custLinFactNeighborY="-5930">
        <dgm:presLayoutVars>
          <dgm:chMax val="0"/>
          <dgm:bulletEnabled val="1"/>
        </dgm:presLayoutVars>
      </dgm:prSet>
      <dgm:spPr/>
    </dgm:pt>
    <dgm:pt modelId="{5775DDE1-EF16-44C7-8C6F-92DA1CA57DC1}" type="pres">
      <dgm:prSet presAssocID="{AF5444B1-1D6F-46DE-9124-04491B50A22A}" presName="childText" presStyleLbl="revTx" presStyleIdx="0" presStyleCnt="1" custScaleY="119246" custLinFactNeighborX="854" custLinFactNeighborY="18131">
        <dgm:presLayoutVars>
          <dgm:bulletEnabled val="1"/>
        </dgm:presLayoutVars>
      </dgm:prSet>
      <dgm:spPr/>
    </dgm:pt>
  </dgm:ptLst>
  <dgm:cxnLst>
    <dgm:cxn modelId="{A21A2105-C832-48C2-8F52-68CBDF13A77E}" type="presOf" srcId="{1EAF77A2-B409-4695-8F92-8D3A27DBDCC2}" destId="{5775DDE1-EF16-44C7-8C6F-92DA1CA57DC1}" srcOrd="0" destOrd="1" presId="urn:microsoft.com/office/officeart/2005/8/layout/vList2"/>
    <dgm:cxn modelId="{49126911-3D6A-4395-A55B-B487DE5E8B3A}" type="presOf" srcId="{D46517FF-54E1-48C7-B5D8-F46E527AD0B5}" destId="{8C80702F-1BC2-458A-B942-2E77F73D9C44}" srcOrd="0" destOrd="0" presId="urn:microsoft.com/office/officeart/2005/8/layout/vList2"/>
    <dgm:cxn modelId="{B9407812-7C15-4177-B2E5-04688E4EA534}" srcId="{AF5444B1-1D6F-46DE-9124-04491B50A22A}" destId="{1C47D3F4-4B52-4DA6-A7D2-454C7FA7A1DB}" srcOrd="3" destOrd="0" parTransId="{00484C6D-CE1D-4BBF-B545-ADC5FE459A9D}" sibTransId="{972663CE-CFA5-4AF8-8EF9-4FC9F1E60734}"/>
    <dgm:cxn modelId="{9B8D5314-E3F8-47E8-89D1-A4744C2FBFD0}" type="presOf" srcId="{1C47D3F4-4B52-4DA6-A7D2-454C7FA7A1DB}" destId="{5775DDE1-EF16-44C7-8C6F-92DA1CA57DC1}" srcOrd="0" destOrd="3" presId="urn:microsoft.com/office/officeart/2005/8/layout/vList2"/>
    <dgm:cxn modelId="{6C71CC14-FFF8-4CCF-A678-4FE7C5881610}" type="presOf" srcId="{D1131557-1971-430B-A7FF-2AED7E36763B}" destId="{5775DDE1-EF16-44C7-8C6F-92DA1CA57DC1}" srcOrd="0" destOrd="4" presId="urn:microsoft.com/office/officeart/2005/8/layout/vList2"/>
    <dgm:cxn modelId="{B860C540-4112-4509-ADC9-9F7EE84C6F5B}" srcId="{AF5444B1-1D6F-46DE-9124-04491B50A22A}" destId="{ED486739-BF7E-43CB-80E7-BE2D465AD1F3}" srcOrd="2" destOrd="0" parTransId="{B5546C32-1AF7-4788-A066-4F44FA1A04F4}" sibTransId="{3EB24E48-417A-4B34-8542-BE1D71AA1D49}"/>
    <dgm:cxn modelId="{1CF09886-348C-49BB-BCF0-A4A4BCAC299D}" srcId="{AF5444B1-1D6F-46DE-9124-04491B50A22A}" destId="{D1131557-1971-430B-A7FF-2AED7E36763B}" srcOrd="4" destOrd="0" parTransId="{02E60769-5537-43EA-9366-0E30FC85C396}" sibTransId="{5B2AD59E-FBB6-4491-BF0A-5CECFEDA02CF}"/>
    <dgm:cxn modelId="{232B1992-AF10-474C-9474-3892346B2BE9}" type="presOf" srcId="{5A026684-51BB-407D-AA30-57DCC0F96A3B}" destId="{5775DDE1-EF16-44C7-8C6F-92DA1CA57DC1}" srcOrd="0" destOrd="0" presId="urn:microsoft.com/office/officeart/2005/8/layout/vList2"/>
    <dgm:cxn modelId="{35D781A3-5D2D-4BDB-9A46-82CE7A83A62E}" srcId="{D46517FF-54E1-48C7-B5D8-F46E527AD0B5}" destId="{AF5444B1-1D6F-46DE-9124-04491B50A22A}" srcOrd="0" destOrd="0" parTransId="{03586FD8-ED27-4973-8446-19737265019B}" sibTransId="{01AFD5B5-08A9-43CA-A4C6-C6FFB7EC363E}"/>
    <dgm:cxn modelId="{37FF88DD-17D9-4E5D-B165-DF88D48D10B0}" srcId="{AF5444B1-1D6F-46DE-9124-04491B50A22A}" destId="{1EAF77A2-B409-4695-8F92-8D3A27DBDCC2}" srcOrd="1" destOrd="0" parTransId="{74638E36-4866-4F73-8834-CE7133F9DF3D}" sibTransId="{1C5DB19F-3C5F-4850-BC72-DA0A6A33837D}"/>
    <dgm:cxn modelId="{7EB65DE3-B6E2-49AE-A686-4A58D3892345}" type="presOf" srcId="{ED486739-BF7E-43CB-80E7-BE2D465AD1F3}" destId="{5775DDE1-EF16-44C7-8C6F-92DA1CA57DC1}" srcOrd="0" destOrd="2" presId="urn:microsoft.com/office/officeart/2005/8/layout/vList2"/>
    <dgm:cxn modelId="{DF3EF5EE-127E-41E0-AD7C-0837FCEE0E08}" srcId="{AF5444B1-1D6F-46DE-9124-04491B50A22A}" destId="{5A026684-51BB-407D-AA30-57DCC0F96A3B}" srcOrd="0" destOrd="0" parTransId="{52112EA6-DFF7-423C-A2F0-04466D3E68ED}" sibTransId="{618DB629-CD53-4EEA-A4A5-668FB39E9EB3}"/>
    <dgm:cxn modelId="{4D39FBFD-BEC4-4307-9455-9BB0FC12CD20}" type="presOf" srcId="{AF5444B1-1D6F-46DE-9124-04491B50A22A}" destId="{ABD02657-2040-4EF9-900C-46C8E68BB5F3}" srcOrd="0" destOrd="0" presId="urn:microsoft.com/office/officeart/2005/8/layout/vList2"/>
    <dgm:cxn modelId="{6726EF3A-4950-4D25-8336-85F6AEECFFC9}" type="presParOf" srcId="{8C80702F-1BC2-458A-B942-2E77F73D9C44}" destId="{ABD02657-2040-4EF9-900C-46C8E68BB5F3}" srcOrd="0" destOrd="0" presId="urn:microsoft.com/office/officeart/2005/8/layout/vList2"/>
    <dgm:cxn modelId="{1229DD29-EB3C-4156-B462-68313E855A0B}" type="presParOf" srcId="{8C80702F-1BC2-458A-B942-2E77F73D9C44}" destId="{5775DDE1-EF16-44C7-8C6F-92DA1CA57DC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45DA6-7E5D-436D-9837-47231E31B94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D4AF2BD-3F71-4B8A-8C69-62AABA3A7C5A}">
      <dgm:prSet/>
      <dgm:spPr/>
      <dgm:t>
        <a:bodyPr/>
        <a:lstStyle/>
        <a:p>
          <a:r>
            <a:rPr lang="it-IT" dirty="0">
              <a:latin typeface="Times New Roman" panose="02020603050405020304" pitchFamily="18" charset="0"/>
              <a:cs typeface="Times New Roman" panose="02020603050405020304" pitchFamily="18" charset="0"/>
            </a:rPr>
            <a:t>mantenere la calma;</a:t>
          </a:r>
          <a:endParaRPr lang="en-US" dirty="0">
            <a:latin typeface="Times New Roman" panose="02020603050405020304" pitchFamily="18" charset="0"/>
            <a:cs typeface="Times New Roman" panose="02020603050405020304" pitchFamily="18" charset="0"/>
          </a:endParaRPr>
        </a:p>
      </dgm:t>
    </dgm:pt>
    <dgm:pt modelId="{8C3C0FFC-D977-4210-ACDD-1920327924F1}" type="parTrans" cxnId="{FAA40833-9318-4B46-8430-FE89462A0749}">
      <dgm:prSet/>
      <dgm:spPr/>
      <dgm:t>
        <a:bodyPr/>
        <a:lstStyle/>
        <a:p>
          <a:endParaRPr lang="en-US"/>
        </a:p>
      </dgm:t>
    </dgm:pt>
    <dgm:pt modelId="{EDAAA329-6D6F-4353-8E68-C81BC6547511}" type="sibTrans" cxnId="{FAA40833-9318-4B46-8430-FE89462A0749}">
      <dgm:prSet/>
      <dgm:spPr/>
      <dgm:t>
        <a:bodyPr/>
        <a:lstStyle/>
        <a:p>
          <a:endParaRPr lang="en-US"/>
        </a:p>
      </dgm:t>
    </dgm:pt>
    <dgm:pt modelId="{A308A99F-C3DE-4D49-83AC-AA1B42FF0995}">
      <dgm:prSet/>
      <dgm:spPr/>
      <dgm:t>
        <a:bodyPr/>
        <a:lstStyle/>
        <a:p>
          <a:r>
            <a:rPr lang="it-IT" dirty="0">
              <a:latin typeface="Times New Roman" panose="02020603050405020304" pitchFamily="18" charset="0"/>
              <a:cs typeface="Times New Roman" panose="02020603050405020304" pitchFamily="18" charset="0"/>
            </a:rPr>
            <a:t>chiudersi in casa o rifugiarsi al chiuso, non uscire fino al termine dell'emergenza;</a:t>
          </a:r>
          <a:endParaRPr lang="en-US" dirty="0">
            <a:latin typeface="Times New Roman" panose="02020603050405020304" pitchFamily="18" charset="0"/>
            <a:cs typeface="Times New Roman" panose="02020603050405020304" pitchFamily="18" charset="0"/>
          </a:endParaRPr>
        </a:p>
      </dgm:t>
    </dgm:pt>
    <dgm:pt modelId="{4BD99961-4F05-46EC-93F6-01156991AC80}" type="parTrans" cxnId="{DAB2071F-18D0-4417-9B9E-F96EB8563F43}">
      <dgm:prSet/>
      <dgm:spPr/>
      <dgm:t>
        <a:bodyPr/>
        <a:lstStyle/>
        <a:p>
          <a:endParaRPr lang="en-US"/>
        </a:p>
      </dgm:t>
    </dgm:pt>
    <dgm:pt modelId="{626CB74E-C9BE-449E-9BEE-251B3F5AF3A9}" type="sibTrans" cxnId="{DAB2071F-18D0-4417-9B9E-F96EB8563F43}">
      <dgm:prSet/>
      <dgm:spPr/>
      <dgm:t>
        <a:bodyPr/>
        <a:lstStyle/>
        <a:p>
          <a:endParaRPr lang="en-US"/>
        </a:p>
      </dgm:t>
    </dgm:pt>
    <dgm:pt modelId="{9BF7A173-11DD-4A85-9A77-FF9E1DC478F8}">
      <dgm:prSet/>
      <dgm:spPr/>
      <dgm:t>
        <a:bodyPr/>
        <a:lstStyle/>
        <a:p>
          <a:r>
            <a:rPr lang="it-IT" dirty="0">
              <a:latin typeface="Times New Roman" panose="02020603050405020304" pitchFamily="18" charset="0"/>
              <a:cs typeface="Times New Roman" panose="02020603050405020304" pitchFamily="18" charset="0"/>
            </a:rPr>
            <a:t>se si è in automobile è bene fermarsi, chiudere i finestrini e spegnere il condizionatore;</a:t>
          </a:r>
          <a:endParaRPr lang="en-US" dirty="0">
            <a:latin typeface="Times New Roman" panose="02020603050405020304" pitchFamily="18" charset="0"/>
            <a:cs typeface="Times New Roman" panose="02020603050405020304" pitchFamily="18" charset="0"/>
          </a:endParaRPr>
        </a:p>
      </dgm:t>
    </dgm:pt>
    <dgm:pt modelId="{A193FA7B-309D-4175-ADBE-73D5EFF66C07}" type="parTrans" cxnId="{C40CCD39-29DE-462F-93FA-EDAD3AFBFB4D}">
      <dgm:prSet/>
      <dgm:spPr/>
      <dgm:t>
        <a:bodyPr/>
        <a:lstStyle/>
        <a:p>
          <a:endParaRPr lang="en-US"/>
        </a:p>
      </dgm:t>
    </dgm:pt>
    <dgm:pt modelId="{2435C8DF-77A4-4346-95AB-A08885D441FF}" type="sibTrans" cxnId="{C40CCD39-29DE-462F-93FA-EDAD3AFBFB4D}">
      <dgm:prSet/>
      <dgm:spPr/>
      <dgm:t>
        <a:bodyPr/>
        <a:lstStyle/>
        <a:p>
          <a:endParaRPr lang="en-US"/>
        </a:p>
      </dgm:t>
    </dgm:pt>
    <dgm:pt modelId="{A627E501-E355-4037-A209-82FB60688886}">
      <dgm:prSet/>
      <dgm:spPr/>
      <dgm:t>
        <a:bodyPr/>
        <a:lstStyle/>
        <a:p>
          <a:r>
            <a:rPr lang="it-IT" dirty="0">
              <a:latin typeface="Times New Roman" panose="02020603050405020304" pitchFamily="18" charset="0"/>
              <a:cs typeface="Times New Roman" panose="02020603050405020304" pitchFamily="18" charset="0"/>
            </a:rPr>
            <a:t>se si è in un edificio, chiudere porte e finestre, spegnere i sistemi di ricambio dell’aria collegati con l’esterno;</a:t>
          </a:r>
          <a:endParaRPr lang="en-US" dirty="0">
            <a:latin typeface="Times New Roman" panose="02020603050405020304" pitchFamily="18" charset="0"/>
            <a:cs typeface="Times New Roman" panose="02020603050405020304" pitchFamily="18" charset="0"/>
          </a:endParaRPr>
        </a:p>
      </dgm:t>
    </dgm:pt>
    <dgm:pt modelId="{3F635539-F272-417C-A168-5A91C376F6A7}" type="parTrans" cxnId="{F548B3D7-EDF7-418E-8816-3A5BC6DEF4D2}">
      <dgm:prSet/>
      <dgm:spPr/>
      <dgm:t>
        <a:bodyPr/>
        <a:lstStyle/>
        <a:p>
          <a:endParaRPr lang="en-US"/>
        </a:p>
      </dgm:t>
    </dgm:pt>
    <dgm:pt modelId="{1D496BBA-8286-4C44-B135-0800166FB8BC}" type="sibTrans" cxnId="{F548B3D7-EDF7-418E-8816-3A5BC6DEF4D2}">
      <dgm:prSet/>
      <dgm:spPr/>
      <dgm:t>
        <a:bodyPr/>
        <a:lstStyle/>
        <a:p>
          <a:endParaRPr lang="en-US"/>
        </a:p>
      </dgm:t>
    </dgm:pt>
    <dgm:pt modelId="{B8CAA242-48F8-4A38-BA32-EEFE1C522D55}">
      <dgm:prSet/>
      <dgm:spPr/>
      <dgm:t>
        <a:bodyPr/>
        <a:lstStyle/>
        <a:p>
          <a:r>
            <a:rPr lang="it-IT" dirty="0">
              <a:latin typeface="Times New Roman" panose="02020603050405020304" pitchFamily="18" charset="0"/>
              <a:cs typeface="Times New Roman" panose="02020603050405020304" pitchFamily="18" charset="0"/>
            </a:rPr>
            <a:t>seguire sito internet e social network del Comune di Venezia per seguire le istruzioni e tenersi informati sull'evoluzione dell'emergenza;</a:t>
          </a:r>
          <a:endParaRPr lang="en-US" dirty="0">
            <a:latin typeface="Times New Roman" panose="02020603050405020304" pitchFamily="18" charset="0"/>
            <a:cs typeface="Times New Roman" panose="02020603050405020304" pitchFamily="18" charset="0"/>
          </a:endParaRPr>
        </a:p>
      </dgm:t>
    </dgm:pt>
    <dgm:pt modelId="{AB0C92C0-2752-4751-AAF4-3100D2402897}" type="parTrans" cxnId="{F943AE65-58EE-4693-BD0E-9C856FA87F14}">
      <dgm:prSet/>
      <dgm:spPr/>
      <dgm:t>
        <a:bodyPr/>
        <a:lstStyle/>
        <a:p>
          <a:endParaRPr lang="en-US"/>
        </a:p>
      </dgm:t>
    </dgm:pt>
    <dgm:pt modelId="{E117827E-21E6-4A7A-B78C-8D8AAD2CE32D}" type="sibTrans" cxnId="{F943AE65-58EE-4693-BD0E-9C856FA87F14}">
      <dgm:prSet/>
      <dgm:spPr/>
      <dgm:t>
        <a:bodyPr/>
        <a:lstStyle/>
        <a:p>
          <a:endParaRPr lang="en-US"/>
        </a:p>
      </dgm:t>
    </dgm:pt>
    <dgm:pt modelId="{8EB5AB34-1AAF-4778-811B-D43012924E46}">
      <dgm:prSet/>
      <dgm:spPr/>
      <dgm:t>
        <a:bodyPr/>
        <a:lstStyle/>
        <a:p>
          <a:r>
            <a:rPr lang="it-IT" dirty="0">
              <a:latin typeface="Times New Roman" panose="02020603050405020304" pitchFamily="18" charset="0"/>
              <a:cs typeface="Times New Roman" panose="02020603050405020304" pitchFamily="18" charset="0"/>
            </a:rPr>
            <a:t>utilizzare il meno possibile le linee telefoniche che devono essere lasciate a disposizione dei soccorritori.</a:t>
          </a:r>
          <a:endParaRPr lang="en-US" dirty="0">
            <a:latin typeface="Times New Roman" panose="02020603050405020304" pitchFamily="18" charset="0"/>
            <a:cs typeface="Times New Roman" panose="02020603050405020304" pitchFamily="18" charset="0"/>
          </a:endParaRPr>
        </a:p>
      </dgm:t>
    </dgm:pt>
    <dgm:pt modelId="{70F39B27-B572-4B1E-8EAB-40A8324939A4}" type="parTrans" cxnId="{6E96C0AC-F787-4097-9317-D207C98B5EF1}">
      <dgm:prSet/>
      <dgm:spPr/>
      <dgm:t>
        <a:bodyPr/>
        <a:lstStyle/>
        <a:p>
          <a:endParaRPr lang="en-US"/>
        </a:p>
      </dgm:t>
    </dgm:pt>
    <dgm:pt modelId="{085D17E4-24BE-4815-A238-539D2A025F68}" type="sibTrans" cxnId="{6E96C0AC-F787-4097-9317-D207C98B5EF1}">
      <dgm:prSet/>
      <dgm:spPr/>
      <dgm:t>
        <a:bodyPr/>
        <a:lstStyle/>
        <a:p>
          <a:endParaRPr lang="en-US"/>
        </a:p>
      </dgm:t>
    </dgm:pt>
    <dgm:pt modelId="{807CB8EE-3379-498C-821E-382826BB0CAA}" type="pres">
      <dgm:prSet presAssocID="{C6645DA6-7E5D-436D-9837-47231E31B942}" presName="diagram" presStyleCnt="0">
        <dgm:presLayoutVars>
          <dgm:dir/>
          <dgm:resizeHandles val="exact"/>
        </dgm:presLayoutVars>
      </dgm:prSet>
      <dgm:spPr/>
    </dgm:pt>
    <dgm:pt modelId="{ED724CB8-2127-4563-AEAB-F36D2A1B40A6}" type="pres">
      <dgm:prSet presAssocID="{BD4AF2BD-3F71-4B8A-8C69-62AABA3A7C5A}" presName="node" presStyleLbl="node1" presStyleIdx="0" presStyleCnt="6">
        <dgm:presLayoutVars>
          <dgm:bulletEnabled val="1"/>
        </dgm:presLayoutVars>
      </dgm:prSet>
      <dgm:spPr/>
    </dgm:pt>
    <dgm:pt modelId="{E8C10A0D-EE4B-466F-85E8-5CDE2EAF603E}" type="pres">
      <dgm:prSet presAssocID="{EDAAA329-6D6F-4353-8E68-C81BC6547511}" presName="sibTrans" presStyleCnt="0"/>
      <dgm:spPr/>
    </dgm:pt>
    <dgm:pt modelId="{33337E6C-5231-4B7A-98D9-5BC75E7D849C}" type="pres">
      <dgm:prSet presAssocID="{A308A99F-C3DE-4D49-83AC-AA1B42FF0995}" presName="node" presStyleLbl="node1" presStyleIdx="1" presStyleCnt="6">
        <dgm:presLayoutVars>
          <dgm:bulletEnabled val="1"/>
        </dgm:presLayoutVars>
      </dgm:prSet>
      <dgm:spPr/>
    </dgm:pt>
    <dgm:pt modelId="{D110765C-7CF3-4C20-833E-85EC1A15DA36}" type="pres">
      <dgm:prSet presAssocID="{626CB74E-C9BE-449E-9BEE-251B3F5AF3A9}" presName="sibTrans" presStyleCnt="0"/>
      <dgm:spPr/>
    </dgm:pt>
    <dgm:pt modelId="{F3A8C90A-C06D-4995-B188-19C6ECB29A05}" type="pres">
      <dgm:prSet presAssocID="{9BF7A173-11DD-4A85-9A77-FF9E1DC478F8}" presName="node" presStyleLbl="node1" presStyleIdx="2" presStyleCnt="6">
        <dgm:presLayoutVars>
          <dgm:bulletEnabled val="1"/>
        </dgm:presLayoutVars>
      </dgm:prSet>
      <dgm:spPr/>
    </dgm:pt>
    <dgm:pt modelId="{263522D8-FCC5-4FF5-B3A7-AEF157DDACA9}" type="pres">
      <dgm:prSet presAssocID="{2435C8DF-77A4-4346-95AB-A08885D441FF}" presName="sibTrans" presStyleCnt="0"/>
      <dgm:spPr/>
    </dgm:pt>
    <dgm:pt modelId="{6B77B808-D24F-4E2E-8EA2-ED7FD893CCA4}" type="pres">
      <dgm:prSet presAssocID="{A627E501-E355-4037-A209-82FB60688886}" presName="node" presStyleLbl="node1" presStyleIdx="3" presStyleCnt="6">
        <dgm:presLayoutVars>
          <dgm:bulletEnabled val="1"/>
        </dgm:presLayoutVars>
      </dgm:prSet>
      <dgm:spPr/>
    </dgm:pt>
    <dgm:pt modelId="{ECD1C784-82D1-4CEA-9837-E15C9759073D}" type="pres">
      <dgm:prSet presAssocID="{1D496BBA-8286-4C44-B135-0800166FB8BC}" presName="sibTrans" presStyleCnt="0"/>
      <dgm:spPr/>
    </dgm:pt>
    <dgm:pt modelId="{EDE078B9-29B3-4294-9479-80F11DBD7544}" type="pres">
      <dgm:prSet presAssocID="{B8CAA242-48F8-4A38-BA32-EEFE1C522D55}" presName="node" presStyleLbl="node1" presStyleIdx="4" presStyleCnt="6">
        <dgm:presLayoutVars>
          <dgm:bulletEnabled val="1"/>
        </dgm:presLayoutVars>
      </dgm:prSet>
      <dgm:spPr/>
    </dgm:pt>
    <dgm:pt modelId="{0E6742F8-BC6D-402D-9745-1832AFED9BC4}" type="pres">
      <dgm:prSet presAssocID="{E117827E-21E6-4A7A-B78C-8D8AAD2CE32D}" presName="sibTrans" presStyleCnt="0"/>
      <dgm:spPr/>
    </dgm:pt>
    <dgm:pt modelId="{CCCD2B9E-835D-4ADD-BDC5-01BEBAF71CA2}" type="pres">
      <dgm:prSet presAssocID="{8EB5AB34-1AAF-4778-811B-D43012924E46}" presName="node" presStyleLbl="node1" presStyleIdx="5" presStyleCnt="6">
        <dgm:presLayoutVars>
          <dgm:bulletEnabled val="1"/>
        </dgm:presLayoutVars>
      </dgm:prSet>
      <dgm:spPr/>
    </dgm:pt>
  </dgm:ptLst>
  <dgm:cxnLst>
    <dgm:cxn modelId="{63F0F201-8F05-449C-A9AB-D67E9BA9F376}" type="presOf" srcId="{A308A99F-C3DE-4D49-83AC-AA1B42FF0995}" destId="{33337E6C-5231-4B7A-98D9-5BC75E7D849C}" srcOrd="0" destOrd="0" presId="urn:microsoft.com/office/officeart/2005/8/layout/default"/>
    <dgm:cxn modelId="{E8BB6003-61A1-4FEC-906C-21C21F997E94}" type="presOf" srcId="{A627E501-E355-4037-A209-82FB60688886}" destId="{6B77B808-D24F-4E2E-8EA2-ED7FD893CCA4}" srcOrd="0" destOrd="0" presId="urn:microsoft.com/office/officeart/2005/8/layout/default"/>
    <dgm:cxn modelId="{52830006-F064-455C-813F-AE105B41FB17}" type="presOf" srcId="{9BF7A173-11DD-4A85-9A77-FF9E1DC478F8}" destId="{F3A8C90A-C06D-4995-B188-19C6ECB29A05}" srcOrd="0" destOrd="0" presId="urn:microsoft.com/office/officeart/2005/8/layout/default"/>
    <dgm:cxn modelId="{DAB2071F-18D0-4417-9B9E-F96EB8563F43}" srcId="{C6645DA6-7E5D-436D-9837-47231E31B942}" destId="{A308A99F-C3DE-4D49-83AC-AA1B42FF0995}" srcOrd="1" destOrd="0" parTransId="{4BD99961-4F05-46EC-93F6-01156991AC80}" sibTransId="{626CB74E-C9BE-449E-9BEE-251B3F5AF3A9}"/>
    <dgm:cxn modelId="{0580F226-B667-4AE1-9D4A-F0C21BFF4F28}" type="presOf" srcId="{C6645DA6-7E5D-436D-9837-47231E31B942}" destId="{807CB8EE-3379-498C-821E-382826BB0CAA}" srcOrd="0" destOrd="0" presId="urn:microsoft.com/office/officeart/2005/8/layout/default"/>
    <dgm:cxn modelId="{FAA40833-9318-4B46-8430-FE89462A0749}" srcId="{C6645DA6-7E5D-436D-9837-47231E31B942}" destId="{BD4AF2BD-3F71-4B8A-8C69-62AABA3A7C5A}" srcOrd="0" destOrd="0" parTransId="{8C3C0FFC-D977-4210-ACDD-1920327924F1}" sibTransId="{EDAAA329-6D6F-4353-8E68-C81BC6547511}"/>
    <dgm:cxn modelId="{C40CCD39-29DE-462F-93FA-EDAD3AFBFB4D}" srcId="{C6645DA6-7E5D-436D-9837-47231E31B942}" destId="{9BF7A173-11DD-4A85-9A77-FF9E1DC478F8}" srcOrd="2" destOrd="0" parTransId="{A193FA7B-309D-4175-ADBE-73D5EFF66C07}" sibTransId="{2435C8DF-77A4-4346-95AB-A08885D441FF}"/>
    <dgm:cxn modelId="{F943AE65-58EE-4693-BD0E-9C856FA87F14}" srcId="{C6645DA6-7E5D-436D-9837-47231E31B942}" destId="{B8CAA242-48F8-4A38-BA32-EEFE1C522D55}" srcOrd="4" destOrd="0" parTransId="{AB0C92C0-2752-4751-AAF4-3100D2402897}" sibTransId="{E117827E-21E6-4A7A-B78C-8D8AAD2CE32D}"/>
    <dgm:cxn modelId="{D459D746-A07B-4E4D-9FBB-C73D923C2B30}" type="presOf" srcId="{B8CAA242-48F8-4A38-BA32-EEFE1C522D55}" destId="{EDE078B9-29B3-4294-9479-80F11DBD7544}" srcOrd="0" destOrd="0" presId="urn:microsoft.com/office/officeart/2005/8/layout/default"/>
    <dgm:cxn modelId="{869A4B79-4C8B-4CA3-A964-72F9425A6513}" type="presOf" srcId="{8EB5AB34-1AAF-4778-811B-D43012924E46}" destId="{CCCD2B9E-835D-4ADD-BDC5-01BEBAF71CA2}" srcOrd="0" destOrd="0" presId="urn:microsoft.com/office/officeart/2005/8/layout/default"/>
    <dgm:cxn modelId="{6E96C0AC-F787-4097-9317-D207C98B5EF1}" srcId="{C6645DA6-7E5D-436D-9837-47231E31B942}" destId="{8EB5AB34-1AAF-4778-811B-D43012924E46}" srcOrd="5" destOrd="0" parTransId="{70F39B27-B572-4B1E-8EAB-40A8324939A4}" sibTransId="{085D17E4-24BE-4815-A238-539D2A025F68}"/>
    <dgm:cxn modelId="{12B643B0-B84D-4150-B546-D5BD5F5DE480}" type="presOf" srcId="{BD4AF2BD-3F71-4B8A-8C69-62AABA3A7C5A}" destId="{ED724CB8-2127-4563-AEAB-F36D2A1B40A6}" srcOrd="0" destOrd="0" presId="urn:microsoft.com/office/officeart/2005/8/layout/default"/>
    <dgm:cxn modelId="{F548B3D7-EDF7-418E-8816-3A5BC6DEF4D2}" srcId="{C6645DA6-7E5D-436D-9837-47231E31B942}" destId="{A627E501-E355-4037-A209-82FB60688886}" srcOrd="3" destOrd="0" parTransId="{3F635539-F272-417C-A168-5A91C376F6A7}" sibTransId="{1D496BBA-8286-4C44-B135-0800166FB8BC}"/>
    <dgm:cxn modelId="{0B26C7ED-6377-4B9C-8FDB-DD24F9140ACA}" type="presParOf" srcId="{807CB8EE-3379-498C-821E-382826BB0CAA}" destId="{ED724CB8-2127-4563-AEAB-F36D2A1B40A6}" srcOrd="0" destOrd="0" presId="urn:microsoft.com/office/officeart/2005/8/layout/default"/>
    <dgm:cxn modelId="{00442403-7DF0-4A44-A932-6FC8DF79735F}" type="presParOf" srcId="{807CB8EE-3379-498C-821E-382826BB0CAA}" destId="{E8C10A0D-EE4B-466F-85E8-5CDE2EAF603E}" srcOrd="1" destOrd="0" presId="urn:microsoft.com/office/officeart/2005/8/layout/default"/>
    <dgm:cxn modelId="{7C7191AF-955B-4698-AC73-50FE556A8FF7}" type="presParOf" srcId="{807CB8EE-3379-498C-821E-382826BB0CAA}" destId="{33337E6C-5231-4B7A-98D9-5BC75E7D849C}" srcOrd="2" destOrd="0" presId="urn:microsoft.com/office/officeart/2005/8/layout/default"/>
    <dgm:cxn modelId="{97AD11D3-E1C1-4A68-A58A-58E0B94A35FA}" type="presParOf" srcId="{807CB8EE-3379-498C-821E-382826BB0CAA}" destId="{D110765C-7CF3-4C20-833E-85EC1A15DA36}" srcOrd="3" destOrd="0" presId="urn:microsoft.com/office/officeart/2005/8/layout/default"/>
    <dgm:cxn modelId="{C5A6741A-5BA7-4471-BBF1-3C060C361366}" type="presParOf" srcId="{807CB8EE-3379-498C-821E-382826BB0CAA}" destId="{F3A8C90A-C06D-4995-B188-19C6ECB29A05}" srcOrd="4" destOrd="0" presId="urn:microsoft.com/office/officeart/2005/8/layout/default"/>
    <dgm:cxn modelId="{A9077370-D7E5-4392-8A22-3490E3F6D393}" type="presParOf" srcId="{807CB8EE-3379-498C-821E-382826BB0CAA}" destId="{263522D8-FCC5-4FF5-B3A7-AEF157DDACA9}" srcOrd="5" destOrd="0" presId="urn:microsoft.com/office/officeart/2005/8/layout/default"/>
    <dgm:cxn modelId="{3F63BCF5-64C1-4042-AEEC-6F670A5D36EB}" type="presParOf" srcId="{807CB8EE-3379-498C-821E-382826BB0CAA}" destId="{6B77B808-D24F-4E2E-8EA2-ED7FD893CCA4}" srcOrd="6" destOrd="0" presId="urn:microsoft.com/office/officeart/2005/8/layout/default"/>
    <dgm:cxn modelId="{EA2E48D3-1E13-4336-A3EA-44AAE517321D}" type="presParOf" srcId="{807CB8EE-3379-498C-821E-382826BB0CAA}" destId="{ECD1C784-82D1-4CEA-9837-E15C9759073D}" srcOrd="7" destOrd="0" presId="urn:microsoft.com/office/officeart/2005/8/layout/default"/>
    <dgm:cxn modelId="{443661FD-5776-40AA-9BE7-D78A76574D20}" type="presParOf" srcId="{807CB8EE-3379-498C-821E-382826BB0CAA}" destId="{EDE078B9-29B3-4294-9479-80F11DBD7544}" srcOrd="8" destOrd="0" presId="urn:microsoft.com/office/officeart/2005/8/layout/default"/>
    <dgm:cxn modelId="{083C7D5B-7094-4C13-A158-2322319A2F6A}" type="presParOf" srcId="{807CB8EE-3379-498C-821E-382826BB0CAA}" destId="{0E6742F8-BC6D-402D-9745-1832AFED9BC4}" srcOrd="9" destOrd="0" presId="urn:microsoft.com/office/officeart/2005/8/layout/default"/>
    <dgm:cxn modelId="{E170D476-DE4B-4606-B4D9-241BA5953DD9}" type="presParOf" srcId="{807CB8EE-3379-498C-821E-382826BB0CAA}" destId="{CCCD2B9E-835D-4ADD-BDC5-01BEBAF71CA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79BE4-3935-43C4-A7E0-AA14CC8F2C8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974805A-1A30-4680-9A37-85C9C71F0065}">
      <dgm:prSet/>
      <dgm:spPr/>
      <dgm:t>
        <a:bodyPr/>
        <a:lstStyle/>
        <a:p>
          <a:r>
            <a:rPr lang="it-IT" i="0" dirty="0">
              <a:latin typeface="Times New Roman" panose="02020603050405020304" pitchFamily="18" charset="0"/>
              <a:cs typeface="Times New Roman" panose="02020603050405020304" pitchFamily="18" charset="0"/>
            </a:rPr>
            <a:t>I SIN sono aree largamente contaminate, che vengono individuate in base a: caratteristiche del sito, quantità e pericolosità degli inquinanti, rilievo dell’impatto sull'ambiente circostante in termini di rischio sanitario, ecologico, e di pregiudizio per i beni culturali ed ambientali. </a:t>
          </a:r>
          <a:endParaRPr lang="en-US" dirty="0">
            <a:latin typeface="Times New Roman" panose="02020603050405020304" pitchFamily="18" charset="0"/>
            <a:cs typeface="Times New Roman" panose="02020603050405020304" pitchFamily="18" charset="0"/>
          </a:endParaRPr>
        </a:p>
      </dgm:t>
    </dgm:pt>
    <dgm:pt modelId="{CC4F7F23-98A2-40DC-875F-3D4C46D73662}" type="parTrans" cxnId="{42A76973-5DB7-414D-8BC4-DAA519B1D7BA}">
      <dgm:prSet/>
      <dgm:spPr/>
      <dgm:t>
        <a:bodyPr/>
        <a:lstStyle/>
        <a:p>
          <a:endParaRPr lang="en-US"/>
        </a:p>
      </dgm:t>
    </dgm:pt>
    <dgm:pt modelId="{FA9807F5-FC8E-43F6-9C67-A43AA9F1AB38}" type="sibTrans" cxnId="{42A76973-5DB7-414D-8BC4-DAA519B1D7BA}">
      <dgm:prSet/>
      <dgm:spPr/>
      <dgm:t>
        <a:bodyPr/>
        <a:lstStyle/>
        <a:p>
          <a:endParaRPr lang="en-US"/>
        </a:p>
      </dgm:t>
    </dgm:pt>
    <dgm:pt modelId="{09BF1A1E-444F-4B97-A040-94E7A4B8A16B}">
      <dgm:prSet/>
      <dgm:spPr/>
      <dgm:t>
        <a:bodyPr/>
        <a:lstStyle/>
        <a:p>
          <a:r>
            <a:rPr lang="it-IT" u="sng" dirty="0">
              <a:latin typeface="Times New Roman" panose="02020603050405020304" pitchFamily="18" charset="0"/>
              <a:cs typeface="Times New Roman" panose="02020603050405020304" pitchFamily="18" charset="0"/>
            </a:rPr>
            <a:t>L.426/1998 </a:t>
          </a:r>
          <a:r>
            <a:rPr lang="it-IT" dirty="0">
              <a:latin typeface="Times New Roman" panose="02020603050405020304" pitchFamily="18" charset="0"/>
              <a:cs typeface="Times New Roman" panose="02020603050405020304" pitchFamily="18" charset="0"/>
            </a:rPr>
            <a:t>«Nuovi interventi in campo ambientale» </a:t>
          </a:r>
          <a:r>
            <a:rPr lang="it-IT" dirty="0">
              <a:latin typeface="Times New Roman" panose="02020603050405020304" pitchFamily="18" charset="0"/>
              <a:cs typeface="Times New Roman" panose="02020603050405020304" pitchFamily="18" charset="0"/>
              <a:sym typeface="Wingdings" panose="05000000000000000000" pitchFamily="2" charset="2"/>
            </a:rPr>
            <a:t></a:t>
          </a:r>
          <a:r>
            <a:rPr lang="it-IT" dirty="0">
              <a:latin typeface="Times New Roman" panose="02020603050405020304" pitchFamily="18" charset="0"/>
              <a:cs typeface="Times New Roman" panose="02020603050405020304" pitchFamily="18" charset="0"/>
            </a:rPr>
            <a:t> L’area industriale di Porto Marghera viene individuata come SIN. A causa dell'alto rischio ambientale lo Stato si impegna ad intervenire per bonificare e mettere in sicurezza l'area. </a:t>
          </a:r>
          <a:endParaRPr lang="en-US" dirty="0">
            <a:latin typeface="Times New Roman" panose="02020603050405020304" pitchFamily="18" charset="0"/>
            <a:cs typeface="Times New Roman" panose="02020603050405020304" pitchFamily="18" charset="0"/>
          </a:endParaRPr>
        </a:p>
      </dgm:t>
    </dgm:pt>
    <dgm:pt modelId="{F56F1F00-8FD6-4253-A8FC-D1C61EA4E37E}" type="parTrans" cxnId="{C6910AFA-7D0D-4B47-BC1B-365067899B1B}">
      <dgm:prSet/>
      <dgm:spPr/>
      <dgm:t>
        <a:bodyPr/>
        <a:lstStyle/>
        <a:p>
          <a:endParaRPr lang="en-US"/>
        </a:p>
      </dgm:t>
    </dgm:pt>
    <dgm:pt modelId="{75F0D453-1D45-4EA8-A73F-2A42685FF665}" type="sibTrans" cxnId="{C6910AFA-7D0D-4B47-BC1B-365067899B1B}">
      <dgm:prSet/>
      <dgm:spPr/>
      <dgm:t>
        <a:bodyPr/>
        <a:lstStyle/>
        <a:p>
          <a:endParaRPr lang="en-US"/>
        </a:p>
      </dgm:t>
    </dgm:pt>
    <dgm:pt modelId="{72442923-F8BE-43AF-92BA-A825262B698A}" type="pres">
      <dgm:prSet presAssocID="{1C679BE4-3935-43C4-A7E0-AA14CC8F2C87}" presName="linear" presStyleCnt="0">
        <dgm:presLayoutVars>
          <dgm:animLvl val="lvl"/>
          <dgm:resizeHandles val="exact"/>
        </dgm:presLayoutVars>
      </dgm:prSet>
      <dgm:spPr/>
    </dgm:pt>
    <dgm:pt modelId="{F612FBF7-9B95-42DD-8B31-6C6CEC66BF19}" type="pres">
      <dgm:prSet presAssocID="{8974805A-1A30-4680-9A37-85C9C71F0065}" presName="parentText" presStyleLbl="node1" presStyleIdx="0" presStyleCnt="2">
        <dgm:presLayoutVars>
          <dgm:chMax val="0"/>
          <dgm:bulletEnabled val="1"/>
        </dgm:presLayoutVars>
      </dgm:prSet>
      <dgm:spPr/>
    </dgm:pt>
    <dgm:pt modelId="{3C1C981F-9223-4696-B2BD-C699623EB5A8}" type="pres">
      <dgm:prSet presAssocID="{FA9807F5-FC8E-43F6-9C67-A43AA9F1AB38}" presName="spacer" presStyleCnt="0"/>
      <dgm:spPr/>
    </dgm:pt>
    <dgm:pt modelId="{8FBFEF5F-CCEC-4134-B8F9-1497DD5C045E}" type="pres">
      <dgm:prSet presAssocID="{09BF1A1E-444F-4B97-A040-94E7A4B8A16B}" presName="parentText" presStyleLbl="node1" presStyleIdx="1" presStyleCnt="2">
        <dgm:presLayoutVars>
          <dgm:chMax val="0"/>
          <dgm:bulletEnabled val="1"/>
        </dgm:presLayoutVars>
      </dgm:prSet>
      <dgm:spPr/>
    </dgm:pt>
  </dgm:ptLst>
  <dgm:cxnLst>
    <dgm:cxn modelId="{42A76973-5DB7-414D-8BC4-DAA519B1D7BA}" srcId="{1C679BE4-3935-43C4-A7E0-AA14CC8F2C87}" destId="{8974805A-1A30-4680-9A37-85C9C71F0065}" srcOrd="0" destOrd="0" parTransId="{CC4F7F23-98A2-40DC-875F-3D4C46D73662}" sibTransId="{FA9807F5-FC8E-43F6-9C67-A43AA9F1AB38}"/>
    <dgm:cxn modelId="{80874E77-AFEA-47BD-85BE-C35C5C41B857}" type="presOf" srcId="{8974805A-1A30-4680-9A37-85C9C71F0065}" destId="{F612FBF7-9B95-42DD-8B31-6C6CEC66BF19}" srcOrd="0" destOrd="0" presId="urn:microsoft.com/office/officeart/2005/8/layout/vList2"/>
    <dgm:cxn modelId="{CFB0D357-6B0F-431A-99F6-7D9435E235DD}" type="presOf" srcId="{1C679BE4-3935-43C4-A7E0-AA14CC8F2C87}" destId="{72442923-F8BE-43AF-92BA-A825262B698A}" srcOrd="0" destOrd="0" presId="urn:microsoft.com/office/officeart/2005/8/layout/vList2"/>
    <dgm:cxn modelId="{9425FF9D-26AD-4E40-BD8D-E6902AB480BB}" type="presOf" srcId="{09BF1A1E-444F-4B97-A040-94E7A4B8A16B}" destId="{8FBFEF5F-CCEC-4134-B8F9-1497DD5C045E}" srcOrd="0" destOrd="0" presId="urn:microsoft.com/office/officeart/2005/8/layout/vList2"/>
    <dgm:cxn modelId="{C6910AFA-7D0D-4B47-BC1B-365067899B1B}" srcId="{1C679BE4-3935-43C4-A7E0-AA14CC8F2C87}" destId="{09BF1A1E-444F-4B97-A040-94E7A4B8A16B}" srcOrd="1" destOrd="0" parTransId="{F56F1F00-8FD6-4253-A8FC-D1C61EA4E37E}" sibTransId="{75F0D453-1D45-4EA8-A73F-2A42685FF665}"/>
    <dgm:cxn modelId="{1AB492F2-F084-4760-ABB0-68BF9C3FD1E2}" type="presParOf" srcId="{72442923-F8BE-43AF-92BA-A825262B698A}" destId="{F612FBF7-9B95-42DD-8B31-6C6CEC66BF19}" srcOrd="0" destOrd="0" presId="urn:microsoft.com/office/officeart/2005/8/layout/vList2"/>
    <dgm:cxn modelId="{D16C2944-DD43-4F49-BE7E-717A0FC21AEB}" type="presParOf" srcId="{72442923-F8BE-43AF-92BA-A825262B698A}" destId="{3C1C981F-9223-4696-B2BD-C699623EB5A8}" srcOrd="1" destOrd="0" presId="urn:microsoft.com/office/officeart/2005/8/layout/vList2"/>
    <dgm:cxn modelId="{8A9ED1FA-2679-480C-98F6-65D5E3F99DB7}" type="presParOf" srcId="{72442923-F8BE-43AF-92BA-A825262B698A}" destId="{8FBFEF5F-CCEC-4134-B8F9-1497DD5C045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02657-2040-4EF9-900C-46C8E68BB5F3}">
      <dsp:nvSpPr>
        <dsp:cNvPr id="0" name=""/>
        <dsp:cNvSpPr/>
      </dsp:nvSpPr>
      <dsp:spPr>
        <a:xfrm>
          <a:off x="0" y="721378"/>
          <a:ext cx="7003777" cy="7740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it-IT"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it-IT" sz="2400" kern="1200" dirty="0">
              <a:latin typeface="Times New Roman" panose="02020603050405020304" pitchFamily="18" charset="0"/>
              <a:cs typeface="Times New Roman" panose="02020603050405020304" pitchFamily="18" charset="0"/>
            </a:rPr>
            <a:t>La normativa definisce 3 diverse aree a rischio:</a:t>
          </a:r>
        </a:p>
        <a:p>
          <a:pPr marL="0" lvl="0" indent="0" algn="l" defTabSz="6223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dsp:txBody>
      <dsp:txXfrm>
        <a:off x="37788" y="759166"/>
        <a:ext cx="6928201" cy="698515"/>
      </dsp:txXfrm>
    </dsp:sp>
    <dsp:sp modelId="{5775DDE1-EF16-44C7-8C6F-92DA1CA57DC1}">
      <dsp:nvSpPr>
        <dsp:cNvPr id="0" name=""/>
        <dsp:cNvSpPr/>
      </dsp:nvSpPr>
      <dsp:spPr>
        <a:xfrm>
          <a:off x="0" y="1901238"/>
          <a:ext cx="7003777" cy="37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70"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it-IT" sz="2000" b="1" kern="1200" dirty="0">
              <a:latin typeface="Times New Roman" panose="02020603050405020304" pitchFamily="18" charset="0"/>
              <a:cs typeface="Times New Roman" panose="02020603050405020304" pitchFamily="18" charset="0"/>
            </a:rPr>
            <a:t>PRIMA ZONA (</a:t>
          </a:r>
          <a:r>
            <a:rPr lang="it-IT" sz="2000" kern="1200" dirty="0">
              <a:latin typeface="Times New Roman" panose="02020603050405020304" pitchFamily="18" charset="0"/>
              <a:cs typeface="Times New Roman" panose="02020603050405020304" pitchFamily="18" charset="0"/>
            </a:rPr>
            <a:t>o area di sicuro impatto)</a:t>
          </a:r>
          <a:r>
            <a:rPr lang="it-IT" sz="2000" kern="1200" dirty="0">
              <a:latin typeface="Times New Roman" panose="02020603050405020304" pitchFamily="18" charset="0"/>
              <a:cs typeface="Times New Roman" panose="02020603050405020304" pitchFamily="18" charset="0"/>
              <a:sym typeface="Wingdings" panose="05000000000000000000" pitchFamily="2" charset="2"/>
            </a:rPr>
            <a:t></a:t>
          </a:r>
          <a:r>
            <a:rPr lang="it-IT" sz="2000" kern="1200" dirty="0">
              <a:latin typeface="Times New Roman" panose="02020603050405020304" pitchFamily="18" charset="0"/>
              <a:cs typeface="Times New Roman" panose="02020603050405020304" pitchFamily="18" charset="0"/>
            </a:rPr>
            <a:t> rappresenta la zona nelle immediate vicinanze dello stabilimento ed è generalmente esposta ad effetti sanitari gravi e irreversibili.</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Font typeface="Arial" panose="020B0604020202020204" pitchFamily="34" charset="0"/>
            <a:buChar char="•"/>
          </a:pP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Font typeface="Arial" panose="020B0604020202020204" pitchFamily="34" charset="0"/>
            <a:buChar char="•"/>
          </a:pPr>
          <a:r>
            <a:rPr lang="it-IT" sz="2000" b="1" kern="1200" dirty="0">
              <a:latin typeface="Times New Roman" panose="02020603050405020304" pitchFamily="18" charset="0"/>
              <a:cs typeface="Times New Roman" panose="02020603050405020304" pitchFamily="18" charset="0"/>
            </a:rPr>
            <a:t>SECONDA ZONA (</a:t>
          </a:r>
          <a:r>
            <a:rPr lang="it-IT" sz="2000" kern="1200" dirty="0">
              <a:latin typeface="Times New Roman" panose="02020603050405020304" pitchFamily="18" charset="0"/>
              <a:cs typeface="Times New Roman" panose="02020603050405020304" pitchFamily="18" charset="0"/>
            </a:rPr>
            <a:t>o area di danno)</a:t>
          </a:r>
          <a:r>
            <a:rPr lang="it-IT" sz="2000" kern="1200" dirty="0">
              <a:latin typeface="Times New Roman" panose="02020603050405020304" pitchFamily="18" charset="0"/>
              <a:cs typeface="Times New Roman" panose="02020603050405020304" pitchFamily="18" charset="0"/>
              <a:sym typeface="Wingdings" panose="05000000000000000000" pitchFamily="2" charset="2"/>
            </a:rPr>
            <a:t></a:t>
          </a:r>
          <a:r>
            <a:rPr lang="it-IT" sz="2000" kern="1200" dirty="0">
              <a:latin typeface="Times New Roman" panose="02020603050405020304" pitchFamily="18" charset="0"/>
              <a:cs typeface="Times New Roman" panose="02020603050405020304" pitchFamily="18" charset="0"/>
            </a:rPr>
            <a:t> rappresenta una zona dove le conseguenze dell’incidente sono ancora gravi, in particolare per alcune categorie a rischio come bambini, persone anziane o malate e donne in gravidanza. </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Font typeface="Arial" panose="020B0604020202020204" pitchFamily="34" charset="0"/>
            <a:buNone/>
          </a:pPr>
          <a:r>
            <a:rPr lang="it-IT" sz="2000"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it-IT" sz="2000" b="1" kern="1200" dirty="0">
              <a:latin typeface="Times New Roman" panose="02020603050405020304" pitchFamily="18" charset="0"/>
              <a:cs typeface="Times New Roman" panose="02020603050405020304" pitchFamily="18" charset="0"/>
            </a:rPr>
            <a:t>TERZA ZONA (</a:t>
          </a:r>
          <a:r>
            <a:rPr lang="it-IT" sz="2000" kern="1200" dirty="0">
              <a:latin typeface="Times New Roman" panose="02020603050405020304" pitchFamily="18" charset="0"/>
              <a:cs typeface="Times New Roman" panose="02020603050405020304" pitchFamily="18" charset="0"/>
            </a:rPr>
            <a:t>o area di attenzione)</a:t>
          </a:r>
          <a:r>
            <a:rPr lang="it-IT" sz="2000" kern="1200" dirty="0">
              <a:latin typeface="Times New Roman" panose="02020603050405020304" pitchFamily="18" charset="0"/>
              <a:cs typeface="Times New Roman" panose="02020603050405020304" pitchFamily="18" charset="0"/>
              <a:sym typeface="Wingdings" panose="05000000000000000000" pitchFamily="2" charset="2"/>
            </a:rPr>
            <a:t></a:t>
          </a:r>
          <a:r>
            <a:rPr lang="it-IT" sz="2000" kern="1200" dirty="0">
              <a:latin typeface="Times New Roman" panose="02020603050405020304" pitchFamily="18" charset="0"/>
              <a:cs typeface="Times New Roman" panose="02020603050405020304" pitchFamily="18" charset="0"/>
            </a:rPr>
            <a:t> è caratterizzata dalla possibilità di una ricaduta di effetti lievi e danni reversibili.</a:t>
          </a:r>
          <a:endParaRPr lang="en-US" sz="2000" kern="1200" dirty="0">
            <a:latin typeface="Times New Roman" panose="02020603050405020304" pitchFamily="18" charset="0"/>
            <a:cs typeface="Times New Roman" panose="02020603050405020304" pitchFamily="18" charset="0"/>
          </a:endParaRPr>
        </a:p>
      </dsp:txBody>
      <dsp:txXfrm>
        <a:off x="0" y="1901238"/>
        <a:ext cx="7003777" cy="379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24CB8-2127-4563-AEAB-F36D2A1B40A6}">
      <dsp:nvSpPr>
        <dsp:cNvPr id="0" name=""/>
        <dsp:cNvSpPr/>
      </dsp:nvSpPr>
      <dsp:spPr>
        <a:xfrm>
          <a:off x="755808" y="2247"/>
          <a:ext cx="2813744" cy="16882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Times New Roman" panose="02020603050405020304" pitchFamily="18" charset="0"/>
              <a:cs typeface="Times New Roman" panose="02020603050405020304" pitchFamily="18" charset="0"/>
            </a:rPr>
            <a:t>mantenere la calma;</a:t>
          </a:r>
          <a:endParaRPr lang="en-US" sz="1900" kern="1200" dirty="0">
            <a:latin typeface="Times New Roman" panose="02020603050405020304" pitchFamily="18" charset="0"/>
            <a:cs typeface="Times New Roman" panose="02020603050405020304" pitchFamily="18" charset="0"/>
          </a:endParaRPr>
        </a:p>
      </dsp:txBody>
      <dsp:txXfrm>
        <a:off x="755808" y="2247"/>
        <a:ext cx="2813744" cy="1688246"/>
      </dsp:txXfrm>
    </dsp:sp>
    <dsp:sp modelId="{33337E6C-5231-4B7A-98D9-5BC75E7D849C}">
      <dsp:nvSpPr>
        <dsp:cNvPr id="0" name=""/>
        <dsp:cNvSpPr/>
      </dsp:nvSpPr>
      <dsp:spPr>
        <a:xfrm>
          <a:off x="3850927" y="2247"/>
          <a:ext cx="2813744" cy="1688246"/>
        </a:xfrm>
        <a:prstGeom prst="rect">
          <a:avLst/>
        </a:prstGeom>
        <a:solidFill>
          <a:schemeClr val="accent5">
            <a:hueOff val="-303558"/>
            <a:satOff val="1355"/>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Times New Roman" panose="02020603050405020304" pitchFamily="18" charset="0"/>
              <a:cs typeface="Times New Roman" panose="02020603050405020304" pitchFamily="18" charset="0"/>
            </a:rPr>
            <a:t>chiudersi in casa o rifugiarsi al chiuso, non uscire fino al termine dell'emergenza;</a:t>
          </a:r>
          <a:endParaRPr lang="en-US" sz="1900" kern="1200" dirty="0">
            <a:latin typeface="Times New Roman" panose="02020603050405020304" pitchFamily="18" charset="0"/>
            <a:cs typeface="Times New Roman" panose="02020603050405020304" pitchFamily="18" charset="0"/>
          </a:endParaRPr>
        </a:p>
      </dsp:txBody>
      <dsp:txXfrm>
        <a:off x="3850927" y="2247"/>
        <a:ext cx="2813744" cy="1688246"/>
      </dsp:txXfrm>
    </dsp:sp>
    <dsp:sp modelId="{F3A8C90A-C06D-4995-B188-19C6ECB29A05}">
      <dsp:nvSpPr>
        <dsp:cNvPr id="0" name=""/>
        <dsp:cNvSpPr/>
      </dsp:nvSpPr>
      <dsp:spPr>
        <a:xfrm>
          <a:off x="6946046" y="2247"/>
          <a:ext cx="2813744" cy="1688246"/>
        </a:xfrm>
        <a:prstGeom prst="rect">
          <a:avLst/>
        </a:prstGeom>
        <a:solidFill>
          <a:schemeClr val="accent5">
            <a:hueOff val="-607117"/>
            <a:satOff val="271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Times New Roman" panose="02020603050405020304" pitchFamily="18" charset="0"/>
              <a:cs typeface="Times New Roman" panose="02020603050405020304" pitchFamily="18" charset="0"/>
            </a:rPr>
            <a:t>se si è in automobile è bene fermarsi, chiudere i finestrini e spegnere il condizionatore;</a:t>
          </a:r>
          <a:endParaRPr lang="en-US" sz="1900" kern="1200" dirty="0">
            <a:latin typeface="Times New Roman" panose="02020603050405020304" pitchFamily="18" charset="0"/>
            <a:cs typeface="Times New Roman" panose="02020603050405020304" pitchFamily="18" charset="0"/>
          </a:endParaRPr>
        </a:p>
      </dsp:txBody>
      <dsp:txXfrm>
        <a:off x="6946046" y="2247"/>
        <a:ext cx="2813744" cy="1688246"/>
      </dsp:txXfrm>
    </dsp:sp>
    <dsp:sp modelId="{6B77B808-D24F-4E2E-8EA2-ED7FD893CCA4}">
      <dsp:nvSpPr>
        <dsp:cNvPr id="0" name=""/>
        <dsp:cNvSpPr/>
      </dsp:nvSpPr>
      <dsp:spPr>
        <a:xfrm>
          <a:off x="755808" y="1971868"/>
          <a:ext cx="2813744" cy="1688246"/>
        </a:xfrm>
        <a:prstGeom prst="rect">
          <a:avLst/>
        </a:prstGeom>
        <a:solidFill>
          <a:schemeClr val="accent5">
            <a:hueOff val="-910675"/>
            <a:satOff val="406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Times New Roman" panose="02020603050405020304" pitchFamily="18" charset="0"/>
              <a:cs typeface="Times New Roman" panose="02020603050405020304" pitchFamily="18" charset="0"/>
            </a:rPr>
            <a:t>se si è in un edificio, chiudere porte e finestre, spegnere i sistemi di ricambio dell’aria collegati con l’esterno;</a:t>
          </a:r>
          <a:endParaRPr lang="en-US" sz="1900" kern="1200" dirty="0">
            <a:latin typeface="Times New Roman" panose="02020603050405020304" pitchFamily="18" charset="0"/>
            <a:cs typeface="Times New Roman" panose="02020603050405020304" pitchFamily="18" charset="0"/>
          </a:endParaRPr>
        </a:p>
      </dsp:txBody>
      <dsp:txXfrm>
        <a:off x="755808" y="1971868"/>
        <a:ext cx="2813744" cy="1688246"/>
      </dsp:txXfrm>
    </dsp:sp>
    <dsp:sp modelId="{EDE078B9-29B3-4294-9479-80F11DBD7544}">
      <dsp:nvSpPr>
        <dsp:cNvPr id="0" name=""/>
        <dsp:cNvSpPr/>
      </dsp:nvSpPr>
      <dsp:spPr>
        <a:xfrm>
          <a:off x="3850927" y="1971868"/>
          <a:ext cx="2813744" cy="1688246"/>
        </a:xfrm>
        <a:prstGeom prst="rect">
          <a:avLst/>
        </a:prstGeom>
        <a:solidFill>
          <a:schemeClr val="accent5">
            <a:hueOff val="-1214233"/>
            <a:satOff val="542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Times New Roman" panose="02020603050405020304" pitchFamily="18" charset="0"/>
              <a:cs typeface="Times New Roman" panose="02020603050405020304" pitchFamily="18" charset="0"/>
            </a:rPr>
            <a:t>seguire sito internet e social network del Comune di Venezia per seguire le istruzioni e tenersi informati sull'evoluzione dell'emergenza;</a:t>
          </a:r>
          <a:endParaRPr lang="en-US" sz="1900" kern="1200" dirty="0">
            <a:latin typeface="Times New Roman" panose="02020603050405020304" pitchFamily="18" charset="0"/>
            <a:cs typeface="Times New Roman" panose="02020603050405020304" pitchFamily="18" charset="0"/>
          </a:endParaRPr>
        </a:p>
      </dsp:txBody>
      <dsp:txXfrm>
        <a:off x="3850927" y="1971868"/>
        <a:ext cx="2813744" cy="1688246"/>
      </dsp:txXfrm>
    </dsp:sp>
    <dsp:sp modelId="{CCCD2B9E-835D-4ADD-BDC5-01BEBAF71CA2}">
      <dsp:nvSpPr>
        <dsp:cNvPr id="0" name=""/>
        <dsp:cNvSpPr/>
      </dsp:nvSpPr>
      <dsp:spPr>
        <a:xfrm>
          <a:off x="6946046" y="1971868"/>
          <a:ext cx="2813744" cy="1688246"/>
        </a:xfrm>
        <a:prstGeom prst="rect">
          <a:avLst/>
        </a:prstGeom>
        <a:solidFill>
          <a:schemeClr val="accent5">
            <a:hueOff val="-1517791"/>
            <a:satOff val="677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Times New Roman" panose="02020603050405020304" pitchFamily="18" charset="0"/>
              <a:cs typeface="Times New Roman" panose="02020603050405020304" pitchFamily="18" charset="0"/>
            </a:rPr>
            <a:t>utilizzare il meno possibile le linee telefoniche che devono essere lasciate a disposizione dei soccorritori.</a:t>
          </a:r>
          <a:endParaRPr lang="en-US" sz="1900" kern="1200" dirty="0">
            <a:latin typeface="Times New Roman" panose="02020603050405020304" pitchFamily="18" charset="0"/>
            <a:cs typeface="Times New Roman" panose="02020603050405020304" pitchFamily="18" charset="0"/>
          </a:endParaRPr>
        </a:p>
      </dsp:txBody>
      <dsp:txXfrm>
        <a:off x="6946046" y="1971868"/>
        <a:ext cx="2813744" cy="1688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2FBF7-9B95-42DD-8B31-6C6CEC66BF19}">
      <dsp:nvSpPr>
        <dsp:cNvPr id="0" name=""/>
        <dsp:cNvSpPr/>
      </dsp:nvSpPr>
      <dsp:spPr>
        <a:xfrm>
          <a:off x="0" y="15448"/>
          <a:ext cx="5626542" cy="3032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i="0" kern="1200" dirty="0">
              <a:latin typeface="Times New Roman" panose="02020603050405020304" pitchFamily="18" charset="0"/>
              <a:cs typeface="Times New Roman" panose="02020603050405020304" pitchFamily="18" charset="0"/>
            </a:rPr>
            <a:t>I SIN sono aree largamente contaminate, che vengono individuate in base a: caratteristiche del sito, quantità e pericolosità degli inquinanti, rilievo dell’impatto sull'ambiente circostante in termini di rischio sanitario, ecologico, e di pregiudizio per i beni culturali ed ambientali. </a:t>
          </a:r>
          <a:endParaRPr lang="en-US" sz="2400" kern="1200" dirty="0">
            <a:latin typeface="Times New Roman" panose="02020603050405020304" pitchFamily="18" charset="0"/>
            <a:cs typeface="Times New Roman" panose="02020603050405020304" pitchFamily="18" charset="0"/>
          </a:endParaRPr>
        </a:p>
      </dsp:txBody>
      <dsp:txXfrm>
        <a:off x="148041" y="163489"/>
        <a:ext cx="5330460" cy="2736558"/>
      </dsp:txXfrm>
    </dsp:sp>
    <dsp:sp modelId="{8FBFEF5F-CCEC-4134-B8F9-1497DD5C045E}">
      <dsp:nvSpPr>
        <dsp:cNvPr id="0" name=""/>
        <dsp:cNvSpPr/>
      </dsp:nvSpPr>
      <dsp:spPr>
        <a:xfrm>
          <a:off x="0" y="3117208"/>
          <a:ext cx="5626542" cy="3032640"/>
        </a:xfrm>
        <a:prstGeom prst="roundRect">
          <a:avLst/>
        </a:prstGeom>
        <a:solidFill>
          <a:schemeClr val="accent2">
            <a:hueOff val="-1493458"/>
            <a:satOff val="-657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u="sng" kern="1200" dirty="0">
              <a:latin typeface="Times New Roman" panose="02020603050405020304" pitchFamily="18" charset="0"/>
              <a:cs typeface="Times New Roman" panose="02020603050405020304" pitchFamily="18" charset="0"/>
            </a:rPr>
            <a:t>L.426/1998 </a:t>
          </a:r>
          <a:r>
            <a:rPr lang="it-IT" sz="2400" kern="1200" dirty="0">
              <a:latin typeface="Times New Roman" panose="02020603050405020304" pitchFamily="18" charset="0"/>
              <a:cs typeface="Times New Roman" panose="02020603050405020304" pitchFamily="18" charset="0"/>
            </a:rPr>
            <a:t>«Nuovi interventi in campo ambientale» </a:t>
          </a:r>
          <a:r>
            <a:rPr lang="it-IT" sz="2400" kern="1200" dirty="0">
              <a:latin typeface="Times New Roman" panose="02020603050405020304" pitchFamily="18" charset="0"/>
              <a:cs typeface="Times New Roman" panose="02020603050405020304" pitchFamily="18" charset="0"/>
              <a:sym typeface="Wingdings" panose="05000000000000000000" pitchFamily="2" charset="2"/>
            </a:rPr>
            <a:t></a:t>
          </a:r>
          <a:r>
            <a:rPr lang="it-IT" sz="2400" kern="1200" dirty="0">
              <a:latin typeface="Times New Roman" panose="02020603050405020304" pitchFamily="18" charset="0"/>
              <a:cs typeface="Times New Roman" panose="02020603050405020304" pitchFamily="18" charset="0"/>
            </a:rPr>
            <a:t> L’area industriale di Porto Marghera viene individuata come SIN. A causa dell'alto rischio ambientale lo Stato si impegna ad intervenire per bonificare e mettere in sicurezza l'area. </a:t>
          </a:r>
          <a:endParaRPr lang="en-US" sz="2400" kern="1200" dirty="0">
            <a:latin typeface="Times New Roman" panose="02020603050405020304" pitchFamily="18" charset="0"/>
            <a:cs typeface="Times New Roman" panose="02020603050405020304" pitchFamily="18" charset="0"/>
          </a:endParaRPr>
        </a:p>
      </dsp:txBody>
      <dsp:txXfrm>
        <a:off x="148041" y="3265249"/>
        <a:ext cx="5330460" cy="27365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5/2/2022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76667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5/2/2022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38123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5/2/2022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14132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5/2/2022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9271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5/2/2022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30475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5/2/2022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33578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5/2/2022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8579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5/2/2022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33841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5/2/2022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0345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5/2/2022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82433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5/2/2022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75343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5/2/2022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5903870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t.wikipedia.org/wiki/Porto_Marghera" TargetMode="External"/><Relationship Id="rId2" Type="http://schemas.openxmlformats.org/officeDocument/2006/relationships/hyperlink" Target="https://www.arpa.veneto.it/servizi-ambientali/rischio-industriale/simage/monitoraggio-ambientale/il-monitoraggio-ambientale" TargetMode="External"/><Relationship Id="rId1" Type="http://schemas.openxmlformats.org/officeDocument/2006/relationships/slideLayout" Target="../slideLayouts/slideLayout2.xml"/><Relationship Id="rId4" Type="http://schemas.openxmlformats.org/officeDocument/2006/relationships/hyperlink" Target="https://www.comune.venezia.it/it/content/larea-di-porto-margher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arpa.veneto.it/servizi-ambientali/rischio-industriale/simage"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1" name="Rectangle 1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62E88F47-743C-73B2-5E14-063AC2E1F77C}"/>
              </a:ext>
            </a:extLst>
          </p:cNvPr>
          <p:cNvPicPr>
            <a:picLocks noChangeAspect="1"/>
          </p:cNvPicPr>
          <p:nvPr/>
        </p:nvPicPr>
        <p:blipFill rotWithShape="1">
          <a:blip r:embed="rId2">
            <a:alphaModFix amt="60000"/>
          </a:blip>
          <a:srcRect t="29685" r="-1" b="-1"/>
          <a:stretch/>
        </p:blipFill>
        <p:spPr>
          <a:xfrm>
            <a:off x="3048" y="10"/>
            <a:ext cx="12188952" cy="6856614"/>
          </a:xfrm>
          <a:prstGeom prst="rect">
            <a:avLst/>
          </a:prstGeom>
        </p:spPr>
      </p:pic>
      <p:sp>
        <p:nvSpPr>
          <p:cNvPr id="2" name="Titolo 1">
            <a:extLst>
              <a:ext uri="{FF2B5EF4-FFF2-40B4-BE49-F238E27FC236}">
                <a16:creationId xmlns:a16="http://schemas.microsoft.com/office/drawing/2014/main" id="{6E305278-690B-4A12-BD62-3C210933638C}"/>
              </a:ext>
            </a:extLst>
          </p:cNvPr>
          <p:cNvSpPr>
            <a:spLocks noGrp="1"/>
          </p:cNvSpPr>
          <p:nvPr>
            <p:ph type="ctrTitle"/>
          </p:nvPr>
        </p:nvSpPr>
        <p:spPr>
          <a:xfrm>
            <a:off x="1000964" y="2336800"/>
            <a:ext cx="10190071" cy="853440"/>
          </a:xfrm>
        </p:spPr>
        <p:txBody>
          <a:bodyPr anchor="b">
            <a:normAutofit fontScale="90000"/>
          </a:bodyPr>
          <a:lstStyle/>
          <a:p>
            <a:r>
              <a:rPr lang="it-IT" sz="5200" dirty="0">
                <a:solidFill>
                  <a:srgbClr val="FFFFFF"/>
                </a:solidFill>
                <a:latin typeface="Times New Roman" panose="02020603050405020304" pitchFamily="18" charset="0"/>
                <a:cs typeface="Times New Roman" panose="02020603050405020304" pitchFamily="18" charset="0"/>
              </a:rPr>
              <a:t>PORTO MARGHERA </a:t>
            </a:r>
          </a:p>
        </p:txBody>
      </p:sp>
      <p:sp>
        <p:nvSpPr>
          <p:cNvPr id="3" name="Sottotitolo 2">
            <a:extLst>
              <a:ext uri="{FF2B5EF4-FFF2-40B4-BE49-F238E27FC236}">
                <a16:creationId xmlns:a16="http://schemas.microsoft.com/office/drawing/2014/main" id="{385EE0DB-4D3A-427C-A412-1C76CB770E22}"/>
              </a:ext>
            </a:extLst>
          </p:cNvPr>
          <p:cNvSpPr>
            <a:spLocks noGrp="1"/>
          </p:cNvSpPr>
          <p:nvPr>
            <p:ph type="subTitle" idx="1"/>
          </p:nvPr>
        </p:nvSpPr>
        <p:spPr>
          <a:xfrm>
            <a:off x="1218708" y="3098800"/>
            <a:ext cx="9781327" cy="3555990"/>
          </a:xfrm>
        </p:spPr>
        <p:txBody>
          <a:bodyPr anchor="t">
            <a:normAutofit lnSpcReduction="10000"/>
          </a:bodyPr>
          <a:lstStyle/>
          <a:p>
            <a:r>
              <a:rPr lang="it-IT" sz="3200" dirty="0">
                <a:solidFill>
                  <a:srgbClr val="FFFFFF"/>
                </a:solidFill>
                <a:latin typeface="Times New Roman" panose="02020603050405020304" pitchFamily="18" charset="0"/>
                <a:cs typeface="Times New Roman" panose="02020603050405020304" pitchFamily="18" charset="0"/>
              </a:rPr>
              <a:t>Un’infrastruttura marittima italiana d’interesse europeo</a:t>
            </a:r>
          </a:p>
          <a:p>
            <a:endParaRPr lang="it-IT" sz="2200" dirty="0">
              <a:solidFill>
                <a:srgbClr val="FFFFFF"/>
              </a:solidFill>
            </a:endParaRPr>
          </a:p>
          <a:p>
            <a:endParaRPr lang="it-IT" sz="2200" dirty="0">
              <a:solidFill>
                <a:srgbClr val="FFFFFF"/>
              </a:solidFill>
            </a:endParaRPr>
          </a:p>
          <a:p>
            <a:endParaRPr lang="it-IT" sz="2200" dirty="0">
              <a:solidFill>
                <a:srgbClr val="FFFFFF"/>
              </a:solidFill>
            </a:endParaRPr>
          </a:p>
          <a:p>
            <a:r>
              <a:rPr lang="it-IT" sz="2200" dirty="0">
                <a:solidFill>
                  <a:srgbClr val="FFFFFF"/>
                </a:solidFill>
              </a:rPr>
              <a:t>                                                                          </a:t>
            </a:r>
          </a:p>
          <a:p>
            <a:r>
              <a:rPr lang="it-IT" sz="2200" dirty="0">
                <a:solidFill>
                  <a:srgbClr val="FFFFFF"/>
                </a:solidFill>
              </a:rPr>
              <a:t>                                                                                    </a:t>
            </a:r>
          </a:p>
          <a:p>
            <a:r>
              <a:rPr lang="it-IT" sz="2200" dirty="0">
                <a:solidFill>
                  <a:srgbClr val="FFFFFF"/>
                </a:solidFill>
              </a:rPr>
              <a:t>                                                                           Alice Agostini e Andrea Chinellato </a:t>
            </a:r>
          </a:p>
        </p:txBody>
      </p:sp>
    </p:spTree>
    <p:extLst>
      <p:ext uri="{BB962C8B-B14F-4D97-AF65-F5344CB8AC3E}">
        <p14:creationId xmlns:p14="http://schemas.microsoft.com/office/powerpoint/2010/main" val="54361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Immagine 4" descr="Immagine che contiene parete, interni, arredamento, altare&#10;&#10;Descrizione generata automaticamente">
            <a:extLst>
              <a:ext uri="{FF2B5EF4-FFF2-40B4-BE49-F238E27FC236}">
                <a16:creationId xmlns:a16="http://schemas.microsoft.com/office/drawing/2014/main" id="{CA5084B4-30E1-4D77-8DFD-756F500A61E9}"/>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9635" r="1458"/>
          <a:stretch/>
        </p:blipFill>
        <p:spPr>
          <a:xfrm>
            <a:off x="20" y="10"/>
            <a:ext cx="12191980" cy="6856614"/>
          </a:xfrm>
          <a:prstGeom prst="rect">
            <a:avLst/>
          </a:prstGeom>
        </p:spPr>
      </p:pic>
      <p:sp>
        <p:nvSpPr>
          <p:cNvPr id="2" name="Titolo 1">
            <a:extLst>
              <a:ext uri="{FF2B5EF4-FFF2-40B4-BE49-F238E27FC236}">
                <a16:creationId xmlns:a16="http://schemas.microsoft.com/office/drawing/2014/main" id="{F09394E5-31F7-414B-99C2-51F749B408A1}"/>
              </a:ext>
            </a:extLst>
          </p:cNvPr>
          <p:cNvSpPr>
            <a:spLocks noGrp="1"/>
          </p:cNvSpPr>
          <p:nvPr>
            <p:ph type="title"/>
          </p:nvPr>
        </p:nvSpPr>
        <p:spPr>
          <a:xfrm>
            <a:off x="335280" y="965200"/>
            <a:ext cx="5658183" cy="4779093"/>
          </a:xfrm>
        </p:spPr>
        <p:txBody>
          <a:bodyPr anchor="ctr">
            <a:normAutofit/>
          </a:bodyPr>
          <a:lstStyle/>
          <a:p>
            <a:r>
              <a:rPr lang="it-IT" dirty="0">
                <a:solidFill>
                  <a:srgbClr val="FFFFFF"/>
                </a:solidFill>
                <a:latin typeface="Times New Roman" panose="02020603050405020304" pitchFamily="18" charset="0"/>
                <a:cs typeface="Times New Roman" panose="02020603050405020304" pitchFamily="18" charset="0"/>
              </a:rPr>
              <a:t>La ridefinizione del SIN </a:t>
            </a:r>
          </a:p>
        </p:txBody>
      </p:sp>
      <p:sp>
        <p:nvSpPr>
          <p:cNvPr id="3" name="Segnaposto contenuto 2">
            <a:extLst>
              <a:ext uri="{FF2B5EF4-FFF2-40B4-BE49-F238E27FC236}">
                <a16:creationId xmlns:a16="http://schemas.microsoft.com/office/drawing/2014/main" id="{205A0762-B7EA-4C3A-B359-9F234819AD8F}"/>
              </a:ext>
            </a:extLst>
          </p:cNvPr>
          <p:cNvSpPr>
            <a:spLocks noGrp="1"/>
          </p:cNvSpPr>
          <p:nvPr>
            <p:ph idx="1"/>
          </p:nvPr>
        </p:nvSpPr>
        <p:spPr>
          <a:xfrm>
            <a:off x="6195372" y="518160"/>
            <a:ext cx="5519108" cy="5852160"/>
          </a:xfrm>
        </p:spPr>
        <p:txBody>
          <a:bodyPr anchor="ctr">
            <a:normAutofit/>
          </a:bodyPr>
          <a:lstStyle/>
          <a:p>
            <a:pPr>
              <a:spcAft>
                <a:spcPts val="1000"/>
              </a:spcAft>
            </a:pPr>
            <a:r>
              <a:rPr lang="it-IT"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La legge ha predisposto i finanziamenti  per le bonifiche e ha previsto la stesura di un Programma Nazionale di Bonifica.</a:t>
            </a:r>
          </a:p>
          <a:p>
            <a:r>
              <a:rPr lang="it-IT"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Il SIN è stato perimetrato nel 2002 comprendendo industrie, discariche di rifiuti,  aree destinate ad attività terziarie, civili, residenziali ed agricole nonch</a:t>
            </a:r>
            <a:r>
              <a:rPr lang="it-IT" sz="18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é</a:t>
            </a:r>
            <a:r>
              <a:rPr lang="it-IT"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canali e aree lagunari, per un totale di oltre 5.000 ettari. </a:t>
            </a:r>
          </a:p>
          <a:p>
            <a:r>
              <a:rPr lang="it-IT"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Nel 2013 però tutte le aree eccedenti gli impianti industriali sono state espunte, in quanto, a norma di legge, il perimetro dei SIN non può più basarsi esclusivamente sul grado di contaminazione delle matrici ambientali, ma deve considerare la presenza storica di insediamenti produttivi inquinanti.</a:t>
            </a:r>
          </a:p>
        </p:txBody>
      </p:sp>
    </p:spTree>
    <p:extLst>
      <p:ext uri="{BB962C8B-B14F-4D97-AF65-F5344CB8AC3E}">
        <p14:creationId xmlns:p14="http://schemas.microsoft.com/office/powerpoint/2010/main" val="135091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4" name="Group 33">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35" name="Picture 34">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6" name="Picture 35">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C43DC700-CA1C-4A9A-A308-7062F8DDE73D}"/>
              </a:ext>
            </a:extLst>
          </p:cNvPr>
          <p:cNvSpPr>
            <a:spLocks noGrp="1"/>
          </p:cNvSpPr>
          <p:nvPr>
            <p:ph type="title"/>
          </p:nvPr>
        </p:nvSpPr>
        <p:spPr>
          <a:xfrm>
            <a:off x="5638800" y="91440"/>
            <a:ext cx="5867400" cy="2160125"/>
          </a:xfrm>
        </p:spPr>
        <p:txBody>
          <a:bodyPr>
            <a:normAutofit/>
          </a:bodyPr>
          <a:lstStyle/>
          <a:p>
            <a:r>
              <a:rPr lang="it-IT" sz="4100" dirty="0">
                <a:latin typeface="Times New Roman" panose="02020603050405020304" pitchFamily="18" charset="0"/>
                <a:cs typeface="Times New Roman" panose="02020603050405020304" pitchFamily="18" charset="0"/>
              </a:rPr>
              <a:t>L’accordo di programma per Porto Marghera 2012</a:t>
            </a:r>
          </a:p>
        </p:txBody>
      </p:sp>
      <p:pic>
        <p:nvPicPr>
          <p:cNvPr id="9" name="Immagine 8" descr="Immagine che contiene persona, interni, persone, gruppo&#10;&#10;Descrizione generata automaticamente">
            <a:extLst>
              <a:ext uri="{FF2B5EF4-FFF2-40B4-BE49-F238E27FC236}">
                <a16:creationId xmlns:a16="http://schemas.microsoft.com/office/drawing/2014/main" id="{9C71CDBF-C8FA-422D-9E51-3F3EBC522F88}"/>
              </a:ext>
            </a:extLst>
          </p:cNvPr>
          <p:cNvPicPr>
            <a:picLocks noChangeAspect="1"/>
          </p:cNvPicPr>
          <p:nvPr/>
        </p:nvPicPr>
        <p:blipFill rotWithShape="1">
          <a:blip r:embed="rId4">
            <a:extLst>
              <a:ext uri="{28A0092B-C50C-407E-A947-70E740481C1C}">
                <a14:useLocalDpi xmlns:a14="http://schemas.microsoft.com/office/drawing/2010/main" val="0"/>
              </a:ext>
            </a:extLst>
          </a:blip>
          <a:srcRect l="6432" r="-4" b="-4"/>
          <a:stretch/>
        </p:blipFill>
        <p:spPr>
          <a:xfrm>
            <a:off x="394345" y="2015527"/>
            <a:ext cx="4724400" cy="3357681"/>
          </a:xfrm>
          <a:prstGeom prst="rect">
            <a:avLst/>
          </a:prstGeom>
        </p:spPr>
      </p:pic>
      <p:sp>
        <p:nvSpPr>
          <p:cNvPr id="3" name="Segnaposto contenuto 2">
            <a:extLst>
              <a:ext uri="{FF2B5EF4-FFF2-40B4-BE49-F238E27FC236}">
                <a16:creationId xmlns:a16="http://schemas.microsoft.com/office/drawing/2014/main" id="{99B4B3E4-8120-4231-8F9E-B4CEF49E0863}"/>
              </a:ext>
            </a:extLst>
          </p:cNvPr>
          <p:cNvSpPr>
            <a:spLocks noGrp="1"/>
          </p:cNvSpPr>
          <p:nvPr>
            <p:ph idx="1"/>
          </p:nvPr>
        </p:nvSpPr>
        <p:spPr>
          <a:xfrm>
            <a:off x="5675655" y="2224932"/>
            <a:ext cx="5867022" cy="4500879"/>
          </a:xfrm>
        </p:spPr>
        <p:txBody>
          <a:bodyPr>
            <a:normAutofit/>
          </a:bodyPr>
          <a:lstStyle/>
          <a:p>
            <a:pPr marL="0" indent="0" fontAlgn="base">
              <a:lnSpc>
                <a:spcPct val="100000"/>
              </a:lnSpc>
              <a:buNone/>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Primo esempio </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di accordo </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nazionale di azione concertata fra Enti e Imprese, per rilanciare un’area produttiva strategica che non deroga alle norme ambientali vigenti, ma ne costituisce l’applicazione in tempi certi. </a:t>
            </a:r>
            <a:endParaRPr lang="it-IT"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lnSpc>
                <a:spcPct val="100000"/>
              </a:lnSpc>
              <a:buNone/>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Due obiettivi: </a:t>
            </a:r>
          </a:p>
          <a:p>
            <a:pPr marL="342900" indent="-342900">
              <a:lnSpc>
                <a:spcPct val="100000"/>
              </a:lnSpc>
              <a:spcAft>
                <a:spcPts val="600"/>
              </a:spcAft>
              <a:buFont typeface="+mj-lt"/>
              <a:buAutoNum type="arabicPeriod"/>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Accelerare e semplificare le procedure di bonifica dell’area, supportando le imprese nell’accesso al credito per la realizzazione degli interventi.</a:t>
            </a: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0000"/>
              </a:lnSpc>
              <a:spcAft>
                <a:spcPts val="600"/>
              </a:spcAft>
              <a:buFont typeface="+mj-lt"/>
              <a:buAutoNum type="arabicPeriod"/>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Definire un primo elenco provvisorio di nuove progettualità da realizzare nell’area con procedure semplificate.  </a:t>
            </a:r>
          </a:p>
          <a:p>
            <a:pPr marL="0" indent="0">
              <a:lnSpc>
                <a:spcPct val="100000"/>
              </a:lnSpc>
              <a:buNone/>
            </a:pPr>
            <a:endParaRPr lang="it-IT" sz="1800" dirty="0"/>
          </a:p>
        </p:txBody>
      </p:sp>
    </p:spTree>
    <p:extLst>
      <p:ext uri="{BB962C8B-B14F-4D97-AF65-F5344CB8AC3E}">
        <p14:creationId xmlns:p14="http://schemas.microsoft.com/office/powerpoint/2010/main" val="339059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945BBAB7-89AC-4C48-9EC0-F6D92E2636B5}"/>
              </a:ext>
            </a:extLst>
          </p:cNvPr>
          <p:cNvSpPr>
            <a:spLocks noGrp="1"/>
          </p:cNvSpPr>
          <p:nvPr>
            <p:ph type="title"/>
          </p:nvPr>
        </p:nvSpPr>
        <p:spPr>
          <a:xfrm>
            <a:off x="568960" y="1087117"/>
            <a:ext cx="4795960" cy="1229360"/>
          </a:xfrm>
        </p:spPr>
        <p:txBody>
          <a:bodyPr>
            <a:noAutofit/>
          </a:bodyPr>
          <a:lstStyle/>
          <a:p>
            <a:pPr algn="ctr"/>
            <a:r>
              <a:rPr lang="it-IT" dirty="0">
                <a:latin typeface="Times New Roman" panose="02020603050405020304" pitchFamily="18" charset="0"/>
                <a:cs typeface="Times New Roman" panose="02020603050405020304" pitchFamily="18" charset="0"/>
              </a:rPr>
              <a:t>Quale futuro ci aspetta?</a:t>
            </a:r>
          </a:p>
        </p:txBody>
      </p:sp>
      <p:sp>
        <p:nvSpPr>
          <p:cNvPr id="3" name="Segnaposto contenuto 2">
            <a:extLst>
              <a:ext uri="{FF2B5EF4-FFF2-40B4-BE49-F238E27FC236}">
                <a16:creationId xmlns:a16="http://schemas.microsoft.com/office/drawing/2014/main" id="{67588813-3473-45ED-B7F0-D7106C246152}"/>
              </a:ext>
            </a:extLst>
          </p:cNvPr>
          <p:cNvSpPr>
            <a:spLocks noGrp="1"/>
          </p:cNvSpPr>
          <p:nvPr>
            <p:ph idx="1"/>
          </p:nvPr>
        </p:nvSpPr>
        <p:spPr>
          <a:xfrm>
            <a:off x="270013" y="2781298"/>
            <a:ext cx="5313681" cy="2270759"/>
          </a:xfrm>
        </p:spPr>
        <p:txBody>
          <a:bodyPr>
            <a:normAutofit/>
          </a:bodyPr>
          <a:lstStyle/>
          <a:p>
            <a:pPr marL="0" indent="0" algn="ctr">
              <a:buNone/>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Il progetto del Vallone </a:t>
            </a:r>
            <a:r>
              <a:rPr lang="it-IT" sz="2400" dirty="0" err="1">
                <a:effectLst/>
                <a:latin typeface="Times New Roman" panose="02020603050405020304" pitchFamily="18" charset="0"/>
                <a:ea typeface="Calibri" panose="020F0502020204030204" pitchFamily="34" charset="0"/>
                <a:cs typeface="Times New Roman" panose="02020603050405020304" pitchFamily="18" charset="0"/>
              </a:rPr>
              <a:t>Moranzani</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prevedeva la realizzazione di circa 200 ettari di parco urbano allocando su una collina sedimenti e fanghi inquinati derivanti dall'escavo dei canali.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p>
        </p:txBody>
      </p:sp>
      <p:pic>
        <p:nvPicPr>
          <p:cNvPr id="5" name="Immagine 4" descr="Immagine che contiene testo&#10;&#10;Descrizione generata automaticamente">
            <a:extLst>
              <a:ext uri="{FF2B5EF4-FFF2-40B4-BE49-F238E27FC236}">
                <a16:creationId xmlns:a16="http://schemas.microsoft.com/office/drawing/2014/main" id="{F651BF3B-B767-4207-87EC-FDDDA075D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983" y="609600"/>
            <a:ext cx="5115697" cy="5906814"/>
          </a:xfrm>
          <a:prstGeom prst="rect">
            <a:avLst/>
          </a:prstGeom>
        </p:spPr>
      </p:pic>
    </p:spTree>
    <p:extLst>
      <p:ext uri="{BB962C8B-B14F-4D97-AF65-F5344CB8AC3E}">
        <p14:creationId xmlns:p14="http://schemas.microsoft.com/office/powerpoint/2010/main" val="264739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Immagine 8" descr="Immagine che contiene testo&#10;&#10;Descrizione generata automaticamente">
            <a:extLst>
              <a:ext uri="{FF2B5EF4-FFF2-40B4-BE49-F238E27FC236}">
                <a16:creationId xmlns:a16="http://schemas.microsoft.com/office/drawing/2014/main" id="{9565BD80-3E41-4AE5-9764-E5B23A3AF099}"/>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294" r="-1" b="15676"/>
          <a:stretch/>
        </p:blipFill>
        <p:spPr>
          <a:xfrm>
            <a:off x="20" y="10"/>
            <a:ext cx="12188932" cy="6856614"/>
          </a:xfrm>
          <a:prstGeom prst="rect">
            <a:avLst/>
          </a:prstGeom>
        </p:spPr>
      </p:pic>
      <p:sp>
        <p:nvSpPr>
          <p:cNvPr id="2" name="Titolo 1">
            <a:extLst>
              <a:ext uri="{FF2B5EF4-FFF2-40B4-BE49-F238E27FC236}">
                <a16:creationId xmlns:a16="http://schemas.microsoft.com/office/drawing/2014/main" id="{023CF155-E88F-43C8-9448-51197D1E84ED}"/>
              </a:ext>
            </a:extLst>
          </p:cNvPr>
          <p:cNvSpPr>
            <a:spLocks noGrp="1"/>
          </p:cNvSpPr>
          <p:nvPr>
            <p:ph type="title"/>
          </p:nvPr>
        </p:nvSpPr>
        <p:spPr>
          <a:xfrm>
            <a:off x="1198180" y="1371600"/>
            <a:ext cx="9774619" cy="741680"/>
          </a:xfrm>
        </p:spPr>
        <p:txBody>
          <a:bodyPr anchor="b">
            <a:noAutofit/>
          </a:bodyPr>
          <a:lstStyle/>
          <a:p>
            <a:pPr algn="ctr"/>
            <a:r>
              <a:rPr lang="it-IT" dirty="0">
                <a:solidFill>
                  <a:srgbClr val="FFFFFF"/>
                </a:solidFill>
                <a:latin typeface="Times New Roman" panose="02020603050405020304" pitchFamily="18" charset="0"/>
                <a:cs typeface="Times New Roman" panose="02020603050405020304" pitchFamily="18" charset="0"/>
              </a:rPr>
              <a:t>Commissione ecomafie </a:t>
            </a:r>
          </a:p>
        </p:txBody>
      </p:sp>
      <p:sp>
        <p:nvSpPr>
          <p:cNvPr id="3" name="Segnaposto contenuto 2">
            <a:extLst>
              <a:ext uri="{FF2B5EF4-FFF2-40B4-BE49-F238E27FC236}">
                <a16:creationId xmlns:a16="http://schemas.microsoft.com/office/drawing/2014/main" id="{A1F38DE0-A502-49CD-8D23-BBA494B1DC86}"/>
              </a:ext>
            </a:extLst>
          </p:cNvPr>
          <p:cNvSpPr>
            <a:spLocks noGrp="1"/>
          </p:cNvSpPr>
          <p:nvPr>
            <p:ph idx="1"/>
          </p:nvPr>
        </p:nvSpPr>
        <p:spPr>
          <a:xfrm>
            <a:off x="1117438" y="2477664"/>
            <a:ext cx="9954076" cy="4378960"/>
          </a:xfrm>
        </p:spPr>
        <p:txBody>
          <a:bodyPr anchor="ctr">
            <a:normAutofit/>
          </a:bodyPr>
          <a:lstStyle/>
          <a:p>
            <a:pPr marL="0" indent="0">
              <a:lnSpc>
                <a:spcPct val="115000"/>
              </a:lnSpc>
              <a:spcAft>
                <a:spcPts val="1000"/>
              </a:spcAft>
              <a:buNone/>
            </a:pPr>
            <a:r>
              <a:rPr lang="it-IT"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 relazione sull'attività d'inchiesta rileva:</a:t>
            </a:r>
          </a:p>
          <a:p>
            <a:pPr>
              <a:lnSpc>
                <a:spcPct val="115000"/>
              </a:lnSpc>
              <a:spcAft>
                <a:spcPts val="1000"/>
              </a:spcAft>
            </a:pPr>
            <a:r>
              <a:rPr lang="it-IT"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a:t>
            </a:r>
            <a:r>
              <a:rPr lang="it-IT"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 stallo nei lavori di bonifica;</a:t>
            </a:r>
          </a:p>
          <a:p>
            <a:pPr>
              <a:lnSpc>
                <a:spcPct val="115000"/>
              </a:lnSpc>
              <a:spcAft>
                <a:spcPts val="1000"/>
              </a:spcAft>
            </a:pPr>
            <a:r>
              <a:rPr lang="it-IT"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a:t>
            </a:r>
            <a:r>
              <a:rPr lang="it-IT"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mancanza di una piccola parte di lavori di </a:t>
            </a:r>
            <a:r>
              <a:rPr lang="it-IT"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marginamento</a:t>
            </a:r>
            <a:r>
              <a:rPr lang="it-IT"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che può però compromettere l'intera opera di bonifica completata finora </a:t>
            </a:r>
            <a:r>
              <a:rPr lang="it-IT"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in tal caso si configurerebbe un danno erariale;</a:t>
            </a:r>
          </a:p>
          <a:p>
            <a:pPr>
              <a:lnSpc>
                <a:spcPct val="115000"/>
              </a:lnSpc>
              <a:spcAft>
                <a:spcPts val="1000"/>
              </a:spcAft>
            </a:pPr>
            <a:r>
              <a:rPr lang="it-IT"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a:t>
            </a:r>
            <a:r>
              <a:rPr lang="it-IT"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mancanza del finanziamento dell'ultima tranche di lavori da parte del Ministero dell'Ambiente. </a:t>
            </a:r>
          </a:p>
          <a:p>
            <a:pPr marL="0" indent="0" algn="ctr">
              <a:buNone/>
            </a:pPr>
            <a:endParaRPr lang="it-IT" sz="1800" dirty="0">
              <a:solidFill>
                <a:srgbClr val="FFFFFF"/>
              </a:solidFill>
            </a:endParaRPr>
          </a:p>
        </p:txBody>
      </p:sp>
    </p:spTree>
    <p:extLst>
      <p:ext uri="{BB962C8B-B14F-4D97-AF65-F5344CB8AC3E}">
        <p14:creationId xmlns:p14="http://schemas.microsoft.com/office/powerpoint/2010/main" val="111383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536D8438-628B-41AA-955A-069D5995D2A8}"/>
              </a:ext>
            </a:extLst>
          </p:cNvPr>
          <p:cNvSpPr>
            <a:spLocks noGrp="1"/>
          </p:cNvSpPr>
          <p:nvPr>
            <p:ph type="title"/>
          </p:nvPr>
        </p:nvSpPr>
        <p:spPr>
          <a:xfrm>
            <a:off x="609601" y="559813"/>
            <a:ext cx="5257799" cy="3021587"/>
          </a:xfrm>
        </p:spPr>
        <p:txBody>
          <a:bodyPr anchor="t">
            <a:normAutofit/>
          </a:bodyPr>
          <a:lstStyle/>
          <a:p>
            <a:r>
              <a:rPr lang="it-IT"/>
              <a:t> </a:t>
            </a:r>
            <a:endParaRPr lang="it-IT" dirty="0"/>
          </a:p>
        </p:txBody>
      </p:sp>
      <p:grpSp>
        <p:nvGrpSpPr>
          <p:cNvPr id="15" name="Group 14">
            <a:extLst>
              <a:ext uri="{FF2B5EF4-FFF2-40B4-BE49-F238E27FC236}">
                <a16:creationId xmlns:a16="http://schemas.microsoft.com/office/drawing/2014/main" id="{60D82D56-D377-48D4-8DE9-6A0A8DB5E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67025" y="76200"/>
            <a:ext cx="3997615" cy="6816079"/>
            <a:chOff x="8059620" y="41922"/>
            <a:chExt cx="3997615" cy="6816077"/>
          </a:xfrm>
        </p:grpSpPr>
        <p:pic>
          <p:nvPicPr>
            <p:cNvPr id="16" name="Picture 15">
              <a:extLst>
                <a:ext uri="{FF2B5EF4-FFF2-40B4-BE49-F238E27FC236}">
                  <a16:creationId xmlns:a16="http://schemas.microsoft.com/office/drawing/2014/main" id="{6D8CD235-5DAC-4779-B652-AEF90B9844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7" name="Picture 16">
              <a:extLst>
                <a:ext uri="{FF2B5EF4-FFF2-40B4-BE49-F238E27FC236}">
                  <a16:creationId xmlns:a16="http://schemas.microsoft.com/office/drawing/2014/main" id="{9048802B-B281-498F-88C5-E240B74438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Segnaposto contenuto 2">
            <a:extLst>
              <a:ext uri="{FF2B5EF4-FFF2-40B4-BE49-F238E27FC236}">
                <a16:creationId xmlns:a16="http://schemas.microsoft.com/office/drawing/2014/main" id="{6731A574-408C-490A-94F6-5EBB837EBE2D}"/>
              </a:ext>
            </a:extLst>
          </p:cNvPr>
          <p:cNvSpPr>
            <a:spLocks noGrp="1"/>
          </p:cNvSpPr>
          <p:nvPr>
            <p:ph idx="1"/>
          </p:nvPr>
        </p:nvSpPr>
        <p:spPr>
          <a:xfrm>
            <a:off x="6316217" y="1380212"/>
            <a:ext cx="5637306" cy="5657418"/>
          </a:xfrm>
        </p:spPr>
        <p:txBody>
          <a:bodyPr anchor="b">
            <a:normAutofit fontScale="85000" lnSpcReduction="20000"/>
          </a:bodyPr>
          <a:lstStyle/>
          <a:p>
            <a:pPr marL="0" indent="0">
              <a:lnSpc>
                <a:spcPct val="100000"/>
              </a:lnSpc>
              <a:buNone/>
            </a:pPr>
            <a:endParaRPr lang="it-IT" sz="1100" dirty="0"/>
          </a:p>
          <a:p>
            <a:pPr>
              <a:lnSpc>
                <a:spcPct val="100000"/>
              </a:lnSpc>
              <a:spcAft>
                <a:spcPts val="1000"/>
              </a:spcAft>
            </a:pP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La vicinanza del deposito di carburanti alle case, alla scuola, all’impianto sportivo, assicura che i danni per la popolazione siano lievi, reversibili e non gravi come segnalato nella terza zona di rischio?</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Gli impianti industriali insistono a poche centinaia di metri da Villa Foscari - la Malcontenta</a:t>
            </a:r>
            <a:r>
              <a:rPr lang="it-IT" sz="2200" dirty="0">
                <a:latin typeface="Times New Roman" panose="02020603050405020304" pitchFamily="18" charset="0"/>
                <a:ea typeface="Calibri" panose="020F0502020204030204" pitchFamily="34" charset="0"/>
                <a:cs typeface="Times New Roman" panose="02020603050405020304" pitchFamily="18" charset="0"/>
              </a:rPr>
              <a:t> che è </a:t>
            </a: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protetta dall' Unesco come «Patrimonio dell'Umanità».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D</a:t>
            </a: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all'area del Sito d'Interesse Nazionale, vengono espunte </a:t>
            </a:r>
            <a:r>
              <a:rPr lang="it-IT" sz="2200" dirty="0">
                <a:effectLst/>
                <a:latin typeface="Times New Roman" panose="02020603050405020304" pitchFamily="18" charset="0"/>
                <a:ea typeface="Times New Roman" panose="02020603050405020304" pitchFamily="18" charset="0"/>
                <a:cs typeface="Times New Roman" panose="02020603050405020304" pitchFamily="18" charset="0"/>
              </a:rPr>
              <a:t>le aree destinate ad attività terziarie, le aree residenziali, le aree  agricole, </a:t>
            </a: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le </a:t>
            </a:r>
            <a:r>
              <a:rPr lang="it-IT" sz="2200" dirty="0">
                <a:effectLst/>
                <a:latin typeface="Times New Roman" panose="02020603050405020304" pitchFamily="18" charset="0"/>
                <a:ea typeface="Times New Roman" panose="02020603050405020304" pitchFamily="18" charset="0"/>
                <a:cs typeface="Times New Roman" panose="02020603050405020304" pitchFamily="18" charset="0"/>
              </a:rPr>
              <a:t>discariche di rifiuti industriali.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Gli abitanti di Marghera e Malcontenta con cadenza semestrale partecipano ad una esercitazione per verificare il corretto funzionamento delle sirene di allerta, e i bambini, sin dalla scuola elementare, fanno esercitazioni in classe per sapere come comportarsi in caso di incidente industriale.</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it-IT" sz="1100" dirty="0"/>
          </a:p>
        </p:txBody>
      </p:sp>
      <p:sp>
        <p:nvSpPr>
          <p:cNvPr id="6" name="Nuvola 5">
            <a:extLst>
              <a:ext uri="{FF2B5EF4-FFF2-40B4-BE49-F238E27FC236}">
                <a16:creationId xmlns:a16="http://schemas.microsoft.com/office/drawing/2014/main" id="{29AE17FB-EA6F-47A5-B4EB-C7F02FCAC3E8}"/>
              </a:ext>
            </a:extLst>
          </p:cNvPr>
          <p:cNvSpPr/>
          <p:nvPr/>
        </p:nvSpPr>
        <p:spPr>
          <a:xfrm>
            <a:off x="1058418" y="264160"/>
            <a:ext cx="3980942" cy="170687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4800" dirty="0">
                <a:solidFill>
                  <a:schemeClr val="tx1"/>
                </a:solidFill>
                <a:latin typeface="Times New Roman" panose="02020603050405020304" pitchFamily="18" charset="0"/>
                <a:cs typeface="Times New Roman" panose="02020603050405020304" pitchFamily="18" charset="0"/>
              </a:rPr>
              <a:t>MA…</a:t>
            </a:r>
          </a:p>
        </p:txBody>
      </p:sp>
      <p:pic>
        <p:nvPicPr>
          <p:cNvPr id="10" name="Immagine 9" descr="Immagine che contiene esterni&#10;&#10;Descrizione generata automaticamente">
            <a:extLst>
              <a:ext uri="{FF2B5EF4-FFF2-40B4-BE49-F238E27FC236}">
                <a16:creationId xmlns:a16="http://schemas.microsoft.com/office/drawing/2014/main" id="{FB73A89B-2417-49EC-BFC8-D801A5D44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95" y="2251137"/>
            <a:ext cx="5637306" cy="3886904"/>
          </a:xfrm>
          <a:prstGeom prst="rect">
            <a:avLst/>
          </a:prstGeom>
        </p:spPr>
      </p:pic>
    </p:spTree>
    <p:extLst>
      <p:ext uri="{BB962C8B-B14F-4D97-AF65-F5344CB8AC3E}">
        <p14:creationId xmlns:p14="http://schemas.microsoft.com/office/powerpoint/2010/main" val="410630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BD23C6-9491-4AD2-BD8D-A8F10EFFA931}"/>
              </a:ext>
            </a:extLst>
          </p:cNvPr>
          <p:cNvSpPr>
            <a:spLocks noGrp="1"/>
          </p:cNvSpPr>
          <p:nvPr>
            <p:ph type="title"/>
          </p:nvPr>
        </p:nvSpPr>
        <p:spPr>
          <a:xfrm>
            <a:off x="458694" y="365761"/>
            <a:ext cx="10895106" cy="822960"/>
          </a:xfrm>
        </p:spPr>
        <p:txBody>
          <a:bodyPr/>
          <a:lstStyle/>
          <a:p>
            <a:r>
              <a:rPr lang="it-IT" i="1" dirty="0"/>
              <a:t>Bibliografia</a:t>
            </a:r>
          </a:p>
        </p:txBody>
      </p:sp>
      <p:sp>
        <p:nvSpPr>
          <p:cNvPr id="3" name="Segnaposto contenuto 2">
            <a:extLst>
              <a:ext uri="{FF2B5EF4-FFF2-40B4-BE49-F238E27FC236}">
                <a16:creationId xmlns:a16="http://schemas.microsoft.com/office/drawing/2014/main" id="{41AFE800-527D-42C9-A6ED-DE3892904939}"/>
              </a:ext>
            </a:extLst>
          </p:cNvPr>
          <p:cNvSpPr>
            <a:spLocks noGrp="1"/>
          </p:cNvSpPr>
          <p:nvPr>
            <p:ph idx="1"/>
          </p:nvPr>
        </p:nvSpPr>
        <p:spPr>
          <a:xfrm>
            <a:off x="458694" y="1188721"/>
            <a:ext cx="11274612" cy="5557520"/>
          </a:xfrm>
        </p:spPr>
        <p:txBody>
          <a:bodyPr>
            <a:normAutofit fontScale="85000" lnSpcReduction="20000"/>
          </a:bodyPr>
          <a:lstStyle/>
          <a:p>
            <a:pPr>
              <a:lnSpc>
                <a:spcPct val="115000"/>
              </a:lnSpc>
              <a:spcAft>
                <a:spcPts val="1000"/>
              </a:spcAft>
            </a:pPr>
            <a:r>
              <a:rPr lang="it-IT" sz="1900" dirty="0">
                <a:latin typeface="Times New Roman" panose="02020603050405020304" pitchFamily="18" charset="0"/>
                <a:ea typeface="Calibri" panose="020F0502020204030204" pitchFamily="34" charset="0"/>
                <a:cs typeface="Times New Roman" panose="02020603050405020304" pitchFamily="18" charset="0"/>
              </a:rPr>
              <a:t>https://www.comune.venezia.it/it/content/il-rischio-industriale</a:t>
            </a:r>
          </a:p>
          <a:p>
            <a:pPr>
              <a:lnSpc>
                <a:spcPct val="115000"/>
              </a:lnSpc>
              <a:spcAft>
                <a:spcPts val="1000"/>
              </a:spcAft>
            </a:pPr>
            <a:r>
              <a:rPr lang="it-IT" sz="1900" dirty="0">
                <a:latin typeface="Times New Roman" panose="02020603050405020304" pitchFamily="18" charset="0"/>
                <a:ea typeface="Calibri" panose="020F0502020204030204" pitchFamily="34" charset="0"/>
                <a:cs typeface="Times New Roman" panose="02020603050405020304" pitchFamily="18" charset="0"/>
              </a:rPr>
              <a:t>http://sistemavenezia.regione.veneto.it/content/simage</a:t>
            </a:r>
          </a:p>
          <a:p>
            <a:pPr>
              <a:lnSpc>
                <a:spcPct val="115000"/>
              </a:lnSpc>
              <a:spcAft>
                <a:spcPts val="1000"/>
              </a:spcAft>
            </a:pPr>
            <a:r>
              <a:rPr lang="it-IT" sz="1900" dirty="0">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https://www.arpa.veneto.it/servizi-ambientali/rischio-industriale/simage/monitoraggio-ambientale/il-monitoraggio-ambientale</a:t>
            </a:r>
            <a:endParaRPr lang="it-IT" sz="1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it-IT" sz="1900" dirty="0">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Porto Marghera - Wikipedia</a:t>
            </a:r>
            <a:endParaRPr lang="it-IT" sz="1900" dirty="0">
              <a:latin typeface="Times New Roman" panose="02020603050405020304" pitchFamily="18" charset="0"/>
              <a:ea typeface="Calibri" panose="020F0502020204030204" pitchFamily="34" charset="0"/>
              <a:cs typeface="Times New Roman" panose="02020603050405020304" pitchFamily="18" charset="0"/>
            </a:endParaRPr>
          </a:p>
          <a:p>
            <a:r>
              <a:rPr lang="it-IT" sz="1900" dirty="0">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Porto Marghera | Comune di Venezia.</a:t>
            </a:r>
            <a:endParaRPr lang="it-IT"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900"/>
              </a:spcAft>
            </a:pPr>
            <a:r>
              <a:rPr lang="it-IT"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https://www.isprambiente.gov.it/it/attivita/suolo-e-territorio/siti-contaminati/siti-di-interesse-nazionale-sin</a:t>
            </a:r>
            <a:endParaRPr lang="it-IT"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900"/>
              </a:spcAft>
            </a:pPr>
            <a:r>
              <a:rPr lang="it-IT"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https://www.parlamento.it/parlam/leggi/98426l.htm</a:t>
            </a:r>
            <a:endParaRPr lang="it-IT"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900"/>
              </a:spcAft>
            </a:pPr>
            <a:r>
              <a:rPr lang="it-IT"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https://www.arpa.veneto.it/temi-ambientali/siti-contaminati/sito-di-interesse-nazionale/porto-marghera</a:t>
            </a:r>
            <a:endParaRPr lang="it-IT"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900"/>
              </a:spcAft>
            </a:pPr>
            <a:r>
              <a:rPr lang="it-IT"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http://sistemavenezia.regione.veneto.it/content/art11-trasferimento-san-marco-petroli</a:t>
            </a:r>
            <a:endParaRPr lang="it-IT"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900"/>
              </a:spcAft>
            </a:pPr>
            <a:r>
              <a:rPr lang="it-IT"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https://www.regione.veneto.it/web/ambiente-e-territorio/adp-16042012-bonifiche-di-porto-marghera </a:t>
            </a:r>
            <a:endParaRPr lang="it-IT"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900"/>
              </a:spcAft>
            </a:pPr>
            <a:r>
              <a:rPr lang="it-IT"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https://www.stefanovignaroli.it/stallo-delle-bonifiche-e-dei-dragaggi-il-futuro-di-venezia-e-pieno-di-incognite/</a:t>
            </a:r>
            <a:endParaRPr lang="it-IT"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900"/>
              </a:spcAft>
            </a:pPr>
            <a:r>
              <a:rPr lang="it-IT"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http://gazzettaufficiale.it </a:t>
            </a:r>
            <a:endParaRPr lang="it-IT" sz="19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21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6" name="Rectangle 75">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8" name="Rectangle 77">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Immagine 4" descr="Immagine che contiene esterni, acqua, città, costa&#10;&#10;Descrizione generata automaticamente">
            <a:extLst>
              <a:ext uri="{FF2B5EF4-FFF2-40B4-BE49-F238E27FC236}">
                <a16:creationId xmlns:a16="http://schemas.microsoft.com/office/drawing/2014/main" id="{BD1D6581-31FA-4F48-9B6C-2A2AECBBB88F}"/>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r="5" b="1"/>
          <a:stretch/>
        </p:blipFill>
        <p:spPr>
          <a:xfrm>
            <a:off x="20" y="10"/>
            <a:ext cx="12188932" cy="6856614"/>
          </a:xfrm>
          <a:prstGeom prst="rect">
            <a:avLst/>
          </a:prstGeom>
        </p:spPr>
      </p:pic>
      <p:grpSp>
        <p:nvGrpSpPr>
          <p:cNvPr id="84" name="Group 79">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85" name="Picture 80">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6" name="Picture 81">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868FCA6F-057C-4FF6-A1FA-ED2C7D1ED37D}"/>
              </a:ext>
            </a:extLst>
          </p:cNvPr>
          <p:cNvSpPr>
            <a:spLocks noGrp="1"/>
          </p:cNvSpPr>
          <p:nvPr>
            <p:ph type="title"/>
          </p:nvPr>
        </p:nvSpPr>
        <p:spPr>
          <a:xfrm>
            <a:off x="1451170" y="814964"/>
            <a:ext cx="9774619" cy="1966334"/>
          </a:xfrm>
        </p:spPr>
        <p:txBody>
          <a:bodyPr anchor="b">
            <a:normAutofit/>
          </a:bodyPr>
          <a:lstStyle/>
          <a:p>
            <a:pPr algn="ctr"/>
            <a:r>
              <a:rPr lang="it-IT" dirty="0">
                <a:solidFill>
                  <a:srgbClr val="FFFFFF"/>
                </a:solidFill>
                <a:latin typeface="Times New Roman" panose="02020603050405020304" pitchFamily="18" charset="0"/>
                <a:cs typeface="Times New Roman" panose="02020603050405020304" pitchFamily="18" charset="0"/>
              </a:rPr>
              <a:t>Introduzione </a:t>
            </a:r>
          </a:p>
        </p:txBody>
      </p:sp>
      <p:sp>
        <p:nvSpPr>
          <p:cNvPr id="3" name="Segnaposto contenuto 2">
            <a:extLst>
              <a:ext uri="{FF2B5EF4-FFF2-40B4-BE49-F238E27FC236}">
                <a16:creationId xmlns:a16="http://schemas.microsoft.com/office/drawing/2014/main" id="{7BBC5367-76EE-46D6-8579-0D842272C94A}"/>
              </a:ext>
            </a:extLst>
          </p:cNvPr>
          <p:cNvSpPr>
            <a:spLocks noGrp="1"/>
          </p:cNvSpPr>
          <p:nvPr>
            <p:ph idx="1"/>
          </p:nvPr>
        </p:nvSpPr>
        <p:spPr>
          <a:xfrm>
            <a:off x="1190433" y="3230876"/>
            <a:ext cx="9954076" cy="2514600"/>
          </a:xfrm>
        </p:spPr>
        <p:txBody>
          <a:bodyPr anchor="ctr">
            <a:normAutofit/>
          </a:bodyPr>
          <a:lstStyle/>
          <a:p>
            <a:pPr algn="ctr"/>
            <a:r>
              <a:rPr lang="it-IT" sz="2000" dirty="0">
                <a:solidFill>
                  <a:srgbClr val="FFFFFF"/>
                </a:solidFill>
                <a:latin typeface="Times New Roman" panose="02020603050405020304" pitchFamily="18" charset="0"/>
                <a:cs typeface="Times New Roman" panose="02020603050405020304" pitchFamily="18" charset="0"/>
              </a:rPr>
              <a:t>Porto Marghera è </a:t>
            </a:r>
            <a:r>
              <a:rPr lang="it-IT" sz="2000" b="0" spc="15"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una delle più grandi zone industriali costiere d’Europa</a:t>
            </a:r>
            <a:r>
              <a:rPr lang="it-IT" sz="2000" b="0" spc="15"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r>
              <a:rPr lang="it-IT" sz="2000" spc="15"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si estende su una superficie complessiva di </a:t>
            </a:r>
            <a:r>
              <a:rPr lang="it-IT" sz="2000" b="0" dirty="0">
                <a:solidFill>
                  <a:srgbClr val="FFFFFF"/>
                </a:solidFill>
                <a:effectLst/>
                <a:latin typeface="Times New Roman" panose="02020603050405020304" pitchFamily="18" charset="0"/>
                <a:cs typeface="Times New Roman" panose="02020603050405020304" pitchFamily="18" charset="0"/>
              </a:rPr>
              <a:t>oltre 2.000 ettari</a:t>
            </a:r>
            <a:r>
              <a:rPr lang="it-IT" sz="2000" dirty="0">
                <a:solidFill>
                  <a:srgbClr val="FFFFFF"/>
                </a:solidFill>
                <a:effectLst/>
                <a:latin typeface="Times New Roman" panose="02020603050405020304" pitchFamily="18" charset="0"/>
                <a:cs typeface="Times New Roman" panose="02020603050405020304" pitchFamily="18" charset="0"/>
              </a:rPr>
              <a:t> dei quali circa 1.400 occupati da attività industriali, commerciali e terziarie, circa 350 occupati da canali navigabili e bacini, 130 riservati al porto commerciale e il restante suolo occupato da infrastrutture stradali, ferroviarie e servizi.</a:t>
            </a:r>
          </a:p>
        </p:txBody>
      </p:sp>
    </p:spTree>
    <p:extLst>
      <p:ext uri="{BB962C8B-B14F-4D97-AF65-F5344CB8AC3E}">
        <p14:creationId xmlns:p14="http://schemas.microsoft.com/office/powerpoint/2010/main" val="341651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6" name="Rectangle 25">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DB4FF1BE-8C6D-498B-BBE1-AAEFF46CC78C}"/>
              </a:ext>
            </a:extLst>
          </p:cNvPr>
          <p:cNvSpPr>
            <a:spLocks noGrp="1"/>
          </p:cNvSpPr>
          <p:nvPr>
            <p:ph type="title"/>
          </p:nvPr>
        </p:nvSpPr>
        <p:spPr>
          <a:xfrm>
            <a:off x="756920" y="727082"/>
            <a:ext cx="5257800" cy="2669219"/>
          </a:xfrm>
        </p:spPr>
        <p:txBody>
          <a:bodyPr>
            <a:noAutofit/>
          </a:bodyPr>
          <a:lstStyle/>
          <a:p>
            <a:r>
              <a:rPr lang="it-IT" sz="2000" dirty="0">
                <a:latin typeface="Times New Roman" panose="02020603050405020304" pitchFamily="18" charset="0"/>
                <a:cs typeface="Times New Roman" panose="02020603050405020304" pitchFamily="18" charset="0"/>
              </a:rPr>
              <a:t>Esempio:</a:t>
            </a: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In  questi anni ci sono stati però diversi incidenti come nel Maggio 2020 quando è scoppiato un incendio in un’azienda chimica a Marghera. Il prodotto chimico era l’acetone e l’Arpav ha dovuto assicurarsi che non vi fossero danni sull’inquinamento perciò all’ambiente e all’acqua. </a:t>
            </a:r>
            <a:br>
              <a:rPr lang="it-IT" sz="2000" dirty="0">
                <a:latin typeface="Times New Roman" panose="02020603050405020304" pitchFamily="18" charset="0"/>
                <a:cs typeface="Times New Roman" panose="02020603050405020304" pitchFamily="18" charset="0"/>
              </a:rPr>
            </a:br>
            <a:endParaRPr lang="it-IT" sz="20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44F94DC6-3995-4D27-9D2A-DA96AC096D3E}"/>
              </a:ext>
            </a:extLst>
          </p:cNvPr>
          <p:cNvSpPr>
            <a:spLocks noGrp="1"/>
          </p:cNvSpPr>
          <p:nvPr>
            <p:ph idx="1"/>
          </p:nvPr>
        </p:nvSpPr>
        <p:spPr>
          <a:xfrm>
            <a:off x="756920" y="3648318"/>
            <a:ext cx="5257800" cy="2957665"/>
          </a:xfrm>
        </p:spPr>
        <p:txBody>
          <a:bodyPr>
            <a:normAutofit/>
          </a:bodyPr>
          <a:lstStyle/>
          <a:p>
            <a:r>
              <a:rPr lang="it-IT" sz="2000" dirty="0">
                <a:latin typeface="Times New Roman" panose="02020603050405020304" pitchFamily="18" charset="0"/>
                <a:cs typeface="Times New Roman" panose="02020603050405020304" pitchFamily="18" charset="0"/>
              </a:rPr>
              <a:t>Com’è ad impatto visivo Porto Marghera? </a:t>
            </a:r>
          </a:p>
          <a:p>
            <a:r>
              <a:rPr lang="it-IT" sz="2000" dirty="0">
                <a:latin typeface="Times New Roman" panose="02020603050405020304" pitchFamily="18" charset="0"/>
                <a:cs typeface="Times New Roman" panose="02020603050405020304" pitchFamily="18" charset="0"/>
              </a:rPr>
              <a:t>È situato in un punto della città dove non desta problemi? </a:t>
            </a:r>
          </a:p>
          <a:p>
            <a:r>
              <a:rPr lang="it-IT" sz="2000" dirty="0">
                <a:latin typeface="Times New Roman" panose="02020603050405020304" pitchFamily="18" charset="0"/>
                <a:cs typeface="Times New Roman" panose="02020603050405020304" pitchFamily="18" charset="0"/>
              </a:rPr>
              <a:t>E l’impatto ambientale per i cittadini? </a:t>
            </a:r>
          </a:p>
          <a:p>
            <a:r>
              <a:rPr lang="it-IT" sz="2000" dirty="0">
                <a:latin typeface="Times New Roman" panose="02020603050405020304" pitchFamily="18" charset="0"/>
                <a:cs typeface="Times New Roman" panose="02020603050405020304" pitchFamily="18" charset="0"/>
              </a:rPr>
              <a:t>I cittadini ne sono felici o semplicemente abituati? </a:t>
            </a:r>
          </a:p>
        </p:txBody>
      </p:sp>
      <p:pic>
        <p:nvPicPr>
          <p:cNvPr id="19" name="Picture 4">
            <a:extLst>
              <a:ext uri="{FF2B5EF4-FFF2-40B4-BE49-F238E27FC236}">
                <a16:creationId xmlns:a16="http://schemas.microsoft.com/office/drawing/2014/main" id="{A6D07DA1-4888-B62A-D5DA-DBCC4CCC560E}"/>
              </a:ext>
            </a:extLst>
          </p:cNvPr>
          <p:cNvPicPr>
            <a:picLocks noChangeAspect="1"/>
          </p:cNvPicPr>
          <p:nvPr/>
        </p:nvPicPr>
        <p:blipFill rotWithShape="1">
          <a:blip r:embed="rId2"/>
          <a:srcRect r="7019" b="-2"/>
          <a:stretch/>
        </p:blipFill>
        <p:spPr>
          <a:xfrm>
            <a:off x="6477000" y="-36760"/>
            <a:ext cx="5722070" cy="3461697"/>
          </a:xfrm>
          <a:prstGeom prst="rect">
            <a:avLst/>
          </a:prstGeom>
        </p:spPr>
      </p:pic>
      <p:pic>
        <p:nvPicPr>
          <p:cNvPr id="6" name="Immagine 5" descr="Immagine che contiene albero, esterni, erba, pianta&#10;&#10;Descrizione generata automaticamente">
            <a:extLst>
              <a:ext uri="{FF2B5EF4-FFF2-40B4-BE49-F238E27FC236}">
                <a16:creationId xmlns:a16="http://schemas.microsoft.com/office/drawing/2014/main" id="{901758D2-3A7C-4B46-91A5-4AFD427CF3E0}"/>
              </a:ext>
            </a:extLst>
          </p:cNvPr>
          <p:cNvPicPr>
            <a:picLocks noChangeAspect="1"/>
          </p:cNvPicPr>
          <p:nvPr/>
        </p:nvPicPr>
        <p:blipFill rotWithShape="1">
          <a:blip r:embed="rId3">
            <a:extLst>
              <a:ext uri="{28A0092B-C50C-407E-A947-70E740481C1C}">
                <a14:useLocalDpi xmlns:a14="http://schemas.microsoft.com/office/drawing/2010/main" val="0"/>
              </a:ext>
            </a:extLst>
          </a:blip>
          <a:srcRect l="7021" r="-2" b="-2"/>
          <a:stretch/>
        </p:blipFill>
        <p:spPr>
          <a:xfrm>
            <a:off x="6477000" y="3396303"/>
            <a:ext cx="5722070" cy="3461697"/>
          </a:xfrm>
          <a:prstGeom prst="rect">
            <a:avLst/>
          </a:prstGeom>
        </p:spPr>
      </p:pic>
    </p:spTree>
    <p:extLst>
      <p:ext uri="{BB962C8B-B14F-4D97-AF65-F5344CB8AC3E}">
        <p14:creationId xmlns:p14="http://schemas.microsoft.com/office/powerpoint/2010/main" val="196328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8" name="Group 37">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39" name="Picture 38">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0" name="Picture 39">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62910A00-E4C6-4E21-A72C-3930CCBBD17B}"/>
              </a:ext>
            </a:extLst>
          </p:cNvPr>
          <p:cNvSpPr>
            <a:spLocks noGrp="1"/>
          </p:cNvSpPr>
          <p:nvPr>
            <p:ph type="title"/>
          </p:nvPr>
        </p:nvSpPr>
        <p:spPr>
          <a:xfrm>
            <a:off x="416560" y="589280"/>
            <a:ext cx="6061601" cy="1625602"/>
          </a:xfrm>
        </p:spPr>
        <p:txBody>
          <a:bodyPr>
            <a:normAutofit/>
          </a:bodyPr>
          <a:lstStyle/>
          <a:p>
            <a:r>
              <a:rPr lang="it-IT" dirty="0">
                <a:latin typeface="Times New Roman" panose="02020603050405020304" pitchFamily="18" charset="0"/>
                <a:cs typeface="Times New Roman" panose="02020603050405020304" pitchFamily="18" charset="0"/>
              </a:rPr>
              <a:t>Il Rischio Industriale </a:t>
            </a:r>
          </a:p>
        </p:txBody>
      </p:sp>
      <p:sp>
        <p:nvSpPr>
          <p:cNvPr id="3" name="Segnaposto contenuto 2">
            <a:extLst>
              <a:ext uri="{FF2B5EF4-FFF2-40B4-BE49-F238E27FC236}">
                <a16:creationId xmlns:a16="http://schemas.microsoft.com/office/drawing/2014/main" id="{C719A096-0B8B-463B-B713-86E482C0B89B}"/>
              </a:ext>
            </a:extLst>
          </p:cNvPr>
          <p:cNvSpPr>
            <a:spLocks noGrp="1"/>
          </p:cNvSpPr>
          <p:nvPr>
            <p:ph idx="1"/>
          </p:nvPr>
        </p:nvSpPr>
        <p:spPr>
          <a:xfrm>
            <a:off x="263917" y="1767840"/>
            <a:ext cx="6212720" cy="4241800"/>
          </a:xfrm>
        </p:spPr>
        <p:txBody>
          <a:bodyPr anchor="ctr">
            <a:normAutofit/>
          </a:bodyPr>
          <a:lstStyle/>
          <a:p>
            <a:pPr>
              <a:lnSpc>
                <a:spcPct val="100000"/>
              </a:lnSpc>
            </a:pPr>
            <a:r>
              <a:rPr lang="it-IT" sz="1800" spc="10" dirty="0">
                <a:effectLst/>
                <a:latin typeface="Times New Roman" panose="02020603050405020304" pitchFamily="18" charset="0"/>
                <a:ea typeface="Times New Roman" panose="02020603050405020304" pitchFamily="18" charset="0"/>
              </a:rPr>
              <a:t>Il rischio industriale è un rischio imprevedibile, non c'è modo di prevedere quando accadrà e in quanto tale, nel momento in cui avviene un evento, si è già in fase di emergenza. </a:t>
            </a:r>
          </a:p>
          <a:p>
            <a:pPr>
              <a:lnSpc>
                <a:spcPct val="100000"/>
              </a:lnSpc>
            </a:pPr>
            <a:r>
              <a:rPr lang="it-IT" sz="1800" spc="10" dirty="0">
                <a:effectLst/>
                <a:latin typeface="Times New Roman" panose="02020603050405020304" pitchFamily="18" charset="0"/>
                <a:ea typeface="Times New Roman" panose="02020603050405020304" pitchFamily="18" charset="0"/>
              </a:rPr>
              <a:t>Le attività industriali, che prevedono l'utilizzo di sostanze pericolose, sono soggette ad una specifica normativa europea, consolidata nel tempo anche a livello nazionale e regionale, </a:t>
            </a:r>
            <a:r>
              <a:rPr lang="it-IT" sz="1800" spc="10" dirty="0" err="1">
                <a:effectLst/>
                <a:latin typeface="Times New Roman" panose="02020603050405020304" pitchFamily="18" charset="0"/>
                <a:ea typeface="Times New Roman" panose="02020603050405020304" pitchFamily="18" charset="0"/>
              </a:rPr>
              <a:t>evolutasi</a:t>
            </a:r>
            <a:r>
              <a:rPr lang="it-IT" sz="1800" spc="10" dirty="0">
                <a:effectLst/>
                <a:latin typeface="Times New Roman" panose="02020603050405020304" pitchFamily="18" charset="0"/>
                <a:ea typeface="Times New Roman" panose="02020603050405020304" pitchFamily="18" charset="0"/>
              </a:rPr>
              <a:t> a seguito dell'incidente avvenuto nel 1976 a Seveso, in Lombardia, fino al </a:t>
            </a:r>
            <a:r>
              <a:rPr lang="it-IT" sz="1800" u="sng" dirty="0">
                <a:effectLst/>
                <a:latin typeface="Times New Roman" panose="02020603050405020304" pitchFamily="18" charset="0"/>
                <a:ea typeface="Calibri" panose="020F0502020204030204" pitchFamily="34" charset="0"/>
              </a:rPr>
              <a:t>D. Lgs. n. 105/2015 </a:t>
            </a:r>
            <a:r>
              <a:rPr lang="it-IT" sz="1800" dirty="0">
                <a:effectLst/>
                <a:latin typeface="Times New Roman" panose="02020603050405020304" pitchFamily="18" charset="0"/>
                <a:ea typeface="Calibri" panose="020F0502020204030204" pitchFamily="34" charset="0"/>
              </a:rPr>
              <a:t>: attuazione della </a:t>
            </a:r>
            <a:r>
              <a:rPr lang="it-IT" sz="1800" u="sng" dirty="0">
                <a:effectLst/>
                <a:latin typeface="Times New Roman" panose="02020603050405020304" pitchFamily="18" charset="0"/>
                <a:ea typeface="Calibri" panose="020F0502020204030204" pitchFamily="34" charset="0"/>
              </a:rPr>
              <a:t>direttiva 2012/18/UE </a:t>
            </a:r>
            <a:r>
              <a:rPr lang="it-IT" sz="1800" dirty="0">
                <a:effectLst/>
                <a:latin typeface="Times New Roman" panose="02020603050405020304" pitchFamily="18" charset="0"/>
                <a:ea typeface="Calibri" panose="020F0502020204030204" pitchFamily="34" charset="0"/>
              </a:rPr>
              <a:t>relativa al controllo del pericolo di incidenti rilevanti connessi con sostanze pericolose.</a:t>
            </a:r>
          </a:p>
          <a:p>
            <a:pPr>
              <a:lnSpc>
                <a:spcPct val="100000"/>
              </a:lnSpc>
            </a:pPr>
            <a:endParaRPr lang="it-IT" sz="1500" dirty="0"/>
          </a:p>
        </p:txBody>
      </p:sp>
      <p:pic>
        <p:nvPicPr>
          <p:cNvPr id="5" name="Immagine 4">
            <a:extLst>
              <a:ext uri="{FF2B5EF4-FFF2-40B4-BE49-F238E27FC236}">
                <a16:creationId xmlns:a16="http://schemas.microsoft.com/office/drawing/2014/main" id="{CD564819-6B9B-47AE-8623-69BE2768B6EE}"/>
              </a:ext>
            </a:extLst>
          </p:cNvPr>
          <p:cNvPicPr>
            <a:picLocks noChangeAspect="1"/>
          </p:cNvPicPr>
          <p:nvPr/>
        </p:nvPicPr>
        <p:blipFill rotWithShape="1">
          <a:blip r:embed="rId4">
            <a:extLst>
              <a:ext uri="{28A0092B-C50C-407E-A947-70E740481C1C}">
                <a14:useLocalDpi xmlns:a14="http://schemas.microsoft.com/office/drawing/2010/main" val="0"/>
              </a:ext>
            </a:extLst>
          </a:blip>
          <a:srcRect l="11483" r="10784"/>
          <a:stretch/>
        </p:blipFill>
        <p:spPr>
          <a:xfrm>
            <a:off x="6861048" y="1"/>
            <a:ext cx="5330952" cy="6858000"/>
          </a:xfrm>
          <a:prstGeom prst="rect">
            <a:avLst/>
          </a:prstGeom>
        </p:spPr>
      </p:pic>
    </p:spTree>
    <p:extLst>
      <p:ext uri="{BB962C8B-B14F-4D97-AF65-F5344CB8AC3E}">
        <p14:creationId xmlns:p14="http://schemas.microsoft.com/office/powerpoint/2010/main" val="255510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olo 1">
            <a:extLst>
              <a:ext uri="{FF2B5EF4-FFF2-40B4-BE49-F238E27FC236}">
                <a16:creationId xmlns:a16="http://schemas.microsoft.com/office/drawing/2014/main" id="{F904BC74-6747-44EC-BB7D-6ED8662D0680}"/>
              </a:ext>
            </a:extLst>
          </p:cNvPr>
          <p:cNvSpPr>
            <a:spLocks noGrp="1"/>
          </p:cNvSpPr>
          <p:nvPr>
            <p:ph type="title"/>
          </p:nvPr>
        </p:nvSpPr>
        <p:spPr>
          <a:xfrm>
            <a:off x="256854" y="692701"/>
            <a:ext cx="3595955" cy="5577934"/>
          </a:xfrm>
        </p:spPr>
        <p:txBody>
          <a:bodyPr>
            <a:normAutofit/>
          </a:bodyPr>
          <a:lstStyle/>
          <a:p>
            <a:pPr>
              <a:lnSpc>
                <a:spcPct val="90000"/>
              </a:lnSpc>
            </a:pPr>
            <a:r>
              <a:rPr lang="it-IT" sz="2400" spc="10" dirty="0">
                <a:latin typeface="Times New Roman" panose="02020603050405020304" pitchFamily="18" charset="0"/>
                <a:ea typeface="Times New Roman" panose="02020603050405020304" pitchFamily="18" charset="0"/>
              </a:rPr>
              <a:t>E</a:t>
            </a:r>
            <a:r>
              <a:rPr lang="it-IT" sz="2400" spc="10" dirty="0">
                <a:effectLst/>
                <a:latin typeface="Times New Roman" panose="02020603050405020304" pitchFamily="18" charset="0"/>
                <a:ea typeface="Times New Roman" panose="02020603050405020304" pitchFamily="18" charset="0"/>
              </a:rPr>
              <a:t>ffetti prodotti sulla popolazione da eventuali incidenti che si possono verificare negli stabilimenti soggetti agli adempimenti previsti dalla legge "Seveso", localizzati nella Zona Industriale di Porto Marghera, nel comune di Martellago e nel Comune di Marcon, confinanti con il territorio di Venezia.</a:t>
            </a:r>
            <a:br>
              <a:rPr lang="it-IT" sz="2400" spc="10" dirty="0">
                <a:effectLst/>
                <a:latin typeface="Times New Roman" panose="02020603050405020304" pitchFamily="18" charset="0"/>
                <a:ea typeface="Times New Roman" panose="02020603050405020304" pitchFamily="18" charset="0"/>
              </a:rPr>
            </a:br>
            <a:endParaRPr lang="it-IT" sz="2400" dirty="0"/>
          </a:p>
        </p:txBody>
      </p:sp>
      <p:graphicFrame>
        <p:nvGraphicFramePr>
          <p:cNvPr id="5" name="Segnaposto contenuto 2">
            <a:extLst>
              <a:ext uri="{FF2B5EF4-FFF2-40B4-BE49-F238E27FC236}">
                <a16:creationId xmlns:a16="http://schemas.microsoft.com/office/drawing/2014/main" id="{210997AF-6024-3BBD-8240-44174E6B9DBD}"/>
              </a:ext>
            </a:extLst>
          </p:cNvPr>
          <p:cNvGraphicFramePr>
            <a:graphicFrameLocks noGrp="1"/>
          </p:cNvGraphicFramePr>
          <p:nvPr>
            <p:ph idx="1"/>
            <p:extLst>
              <p:ext uri="{D42A27DB-BD31-4B8C-83A1-F6EECF244321}">
                <p14:modId xmlns:p14="http://schemas.microsoft.com/office/powerpoint/2010/main" val="217450491"/>
              </p:ext>
            </p:extLst>
          </p:nvPr>
        </p:nvGraphicFramePr>
        <p:xfrm>
          <a:off x="4871550" y="472610"/>
          <a:ext cx="7003777" cy="6385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eccia a destra 5">
            <a:extLst>
              <a:ext uri="{FF2B5EF4-FFF2-40B4-BE49-F238E27FC236}">
                <a16:creationId xmlns:a16="http://schemas.microsoft.com/office/drawing/2014/main" id="{570C3570-51B5-48D8-B9FE-A6A931642E0F}"/>
              </a:ext>
            </a:extLst>
          </p:cNvPr>
          <p:cNvSpPr/>
          <p:nvPr/>
        </p:nvSpPr>
        <p:spPr>
          <a:xfrm>
            <a:off x="3852809" y="2967258"/>
            <a:ext cx="924675" cy="728870"/>
          </a:xfrm>
          <a:prstGeom prst="rightArrow">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80668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Immagine 4">
            <a:extLst>
              <a:ext uri="{FF2B5EF4-FFF2-40B4-BE49-F238E27FC236}">
                <a16:creationId xmlns:a16="http://schemas.microsoft.com/office/drawing/2014/main" id="{5D79A261-A31C-4366-987D-DD76F8B79B19}"/>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8902" r="-1" b="-1"/>
          <a:stretch/>
        </p:blipFill>
        <p:spPr>
          <a:xfrm>
            <a:off x="20" y="10"/>
            <a:ext cx="12188932" cy="6856614"/>
          </a:xfrm>
          <a:prstGeom prst="rect">
            <a:avLst/>
          </a:prstGeom>
        </p:spPr>
      </p:pic>
      <p:grpSp>
        <p:nvGrpSpPr>
          <p:cNvPr id="29" name="Group 28">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30" name="Picture 29">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5" name="Picture 30">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609E2870-A0FA-4D8E-8116-6B4802F0BD32}"/>
              </a:ext>
            </a:extLst>
          </p:cNvPr>
          <p:cNvSpPr>
            <a:spLocks noGrp="1"/>
          </p:cNvSpPr>
          <p:nvPr>
            <p:ph type="title"/>
          </p:nvPr>
        </p:nvSpPr>
        <p:spPr>
          <a:xfrm>
            <a:off x="1198179" y="935312"/>
            <a:ext cx="9774619" cy="875327"/>
          </a:xfrm>
        </p:spPr>
        <p:txBody>
          <a:bodyPr anchor="b">
            <a:normAutofit/>
          </a:bodyPr>
          <a:lstStyle/>
          <a:p>
            <a:pPr algn="ctr"/>
            <a:r>
              <a:rPr lang="it-IT" dirty="0">
                <a:solidFill>
                  <a:schemeClr val="bg1"/>
                </a:solidFill>
                <a:latin typeface="Times New Roman" panose="02020603050405020304" pitchFamily="18" charset="0"/>
                <a:cs typeface="Times New Roman" panose="02020603050405020304" pitchFamily="18" charset="0"/>
              </a:rPr>
              <a:t>Il SIMAGE </a:t>
            </a:r>
          </a:p>
        </p:txBody>
      </p:sp>
      <p:sp>
        <p:nvSpPr>
          <p:cNvPr id="3" name="Segnaposto contenuto 2">
            <a:extLst>
              <a:ext uri="{FF2B5EF4-FFF2-40B4-BE49-F238E27FC236}">
                <a16:creationId xmlns:a16="http://schemas.microsoft.com/office/drawing/2014/main" id="{DBEC0D3F-1BAF-486A-A5C7-39B48913E06D}"/>
              </a:ext>
            </a:extLst>
          </p:cNvPr>
          <p:cNvSpPr>
            <a:spLocks noGrp="1"/>
          </p:cNvSpPr>
          <p:nvPr>
            <p:ph idx="1"/>
          </p:nvPr>
        </p:nvSpPr>
        <p:spPr>
          <a:xfrm>
            <a:off x="1219202" y="1810639"/>
            <a:ext cx="9954076" cy="4816192"/>
          </a:xfrm>
        </p:spPr>
        <p:txBody>
          <a:bodyPr anchor="ctr">
            <a:normAutofit/>
          </a:bodyPr>
          <a:lstStyle/>
          <a:p>
            <a:pPr algn="ctr">
              <a:lnSpc>
                <a:spcPct val="100000"/>
              </a:lnSpc>
            </a:pPr>
            <a:r>
              <a:rPr lang="it-IT"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t>
            </a:r>
            <a:r>
              <a:rPr lang="it-IT"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Regione del Veneto ha istituito il </a:t>
            </a:r>
            <a:r>
              <a:rPr lang="it-IT" sz="2000" u="none"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Sistema Integrato per il Monitoraggio Ambientale e la Gestione delle Emergenze</a:t>
            </a:r>
            <a:r>
              <a:rPr lang="it-IT"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in relazione al rischio industriale nell’area di Marghera (SIMAGE), con lo scopo di garantire, in caso di emergenza, l’informazione in tempo reale e supporto tecnico al Decisore Pubblico, consentendo così di intervenire tempestivamente, cercando nello stesso tempo il modo più opportuno per comunicare l’eventuale rischio alla popolazione.</a:t>
            </a:r>
          </a:p>
          <a:p>
            <a:pPr algn="ctr">
              <a:lnSpc>
                <a:spcPct val="100000"/>
              </a:lnSpc>
            </a:pPr>
            <a:r>
              <a:rPr lang="it-IT" sz="2000" dirty="0">
                <a:solidFill>
                  <a:schemeClr val="bg1"/>
                </a:solidFill>
                <a:latin typeface="Times New Roman" panose="02020603050405020304" pitchFamily="18" charset="0"/>
                <a:cs typeface="Times New Roman" panose="02020603050405020304" pitchFamily="18" charset="0"/>
              </a:rPr>
              <a:t>È composto da: </a:t>
            </a:r>
            <a:r>
              <a:rPr lang="it-IT"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una sala operativa h24, presidiata giorno e notte da personale esperto di rischio industriale;</a:t>
            </a:r>
            <a:r>
              <a:rPr lang="it-IT"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sistemi di comunicazione interna/esterna;</a:t>
            </a:r>
            <a:r>
              <a:rPr lang="it-IT"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una rete di strumenti per la misura “in continuo” ed il campionamento “a comando”.</a:t>
            </a:r>
            <a:endParaRPr lang="it-I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47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5" name="Picture 14">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EC36C6F3-B8AE-41CD-A277-78462ECC557F}"/>
              </a:ext>
            </a:extLst>
          </p:cNvPr>
          <p:cNvSpPr>
            <a:spLocks noGrp="1"/>
          </p:cNvSpPr>
          <p:nvPr>
            <p:ph type="title"/>
          </p:nvPr>
        </p:nvSpPr>
        <p:spPr>
          <a:xfrm>
            <a:off x="260868" y="193040"/>
            <a:ext cx="6213083" cy="2001519"/>
          </a:xfrm>
        </p:spPr>
        <p:txBody>
          <a:bodyPr>
            <a:normAutofit/>
          </a:bodyPr>
          <a:lstStyle/>
          <a:p>
            <a:r>
              <a:rPr lang="it-IT" dirty="0">
                <a:latin typeface="Times New Roman" panose="02020603050405020304" pitchFamily="18" charset="0"/>
                <a:cs typeface="Times New Roman" panose="02020603050405020304" pitchFamily="18" charset="0"/>
              </a:rPr>
              <a:t>Come funziona il SIMAGE?!</a:t>
            </a:r>
          </a:p>
        </p:txBody>
      </p:sp>
      <p:sp>
        <p:nvSpPr>
          <p:cNvPr id="3" name="Segnaposto contenuto 2">
            <a:extLst>
              <a:ext uri="{FF2B5EF4-FFF2-40B4-BE49-F238E27FC236}">
                <a16:creationId xmlns:a16="http://schemas.microsoft.com/office/drawing/2014/main" id="{841CEDA3-D443-4324-82F0-D1EAED25FD70}"/>
              </a:ext>
            </a:extLst>
          </p:cNvPr>
          <p:cNvSpPr>
            <a:spLocks noGrp="1"/>
          </p:cNvSpPr>
          <p:nvPr>
            <p:ph idx="1"/>
          </p:nvPr>
        </p:nvSpPr>
        <p:spPr>
          <a:xfrm>
            <a:off x="263916" y="1645920"/>
            <a:ext cx="6213083" cy="5100319"/>
          </a:xfrm>
        </p:spPr>
        <p:txBody>
          <a:bodyPr anchor="ctr">
            <a:noAutofit/>
          </a:bodyPr>
          <a:lstStyle/>
          <a:p>
            <a:pPr marL="0" indent="0">
              <a:lnSpc>
                <a:spcPct val="100000"/>
              </a:lnSpc>
              <a:buNone/>
            </a:pPr>
            <a:r>
              <a:rPr lang="it-IT" sz="1600" dirty="0" err="1">
                <a:effectLst/>
                <a:latin typeface="Times New Roman" panose="02020603050405020304" pitchFamily="18" charset="0"/>
                <a:ea typeface="Calibri" panose="020F0502020204030204" pitchFamily="34" charset="0"/>
                <a:cs typeface="Times New Roman" panose="02020603050405020304" pitchFamily="18" charset="0"/>
              </a:rPr>
              <a:t>ll</a:t>
            </a: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SIMAGE ha a disposizione differenti strumenti di monitoraggio ambientale che permettono di controllare di continuo il valore della concentrazione di numerosi inquinanti nell’aria e di prelevare campioni “a comando” per </a:t>
            </a:r>
            <a:r>
              <a:rPr lang="it-IT" sz="1600" dirty="0">
                <a:latin typeface="Times New Roman" panose="02020603050405020304" pitchFamily="18" charset="0"/>
                <a:ea typeface="Calibri" panose="020F0502020204030204" pitchFamily="34" charset="0"/>
                <a:cs typeface="Times New Roman" panose="02020603050405020304" pitchFamily="18" charset="0"/>
              </a:rPr>
              <a:t>delle </a:t>
            </a: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analisi in laboratorio, fornendo così informazioni utili sullo sviluppo e l’evoluzione di una situazione di emergenza.</a:t>
            </a:r>
          </a:p>
          <a:p>
            <a:pPr marL="0" indent="0">
              <a:lnSpc>
                <a:spcPct val="100000"/>
              </a:lnSpc>
              <a:buNone/>
            </a:pPr>
            <a:r>
              <a:rPr lang="it-IT" sz="1600" spc="10" dirty="0">
                <a:effectLst/>
                <a:latin typeface="Times New Roman" panose="02020603050405020304" pitchFamily="18" charset="0"/>
                <a:ea typeface="Times New Roman" panose="02020603050405020304" pitchFamily="18" charset="0"/>
                <a:cs typeface="Times New Roman" panose="02020603050405020304" pitchFamily="18" charset="0"/>
              </a:rPr>
              <a:t>A seguito del verificarsi di un incidente con rilascio di sostanze tossiche da un impianto industriale</a:t>
            </a:r>
            <a:endParaRPr lang="it-IT" sz="1600" spc="1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a:lnSpc>
                <a:spcPct val="100000"/>
              </a:lnSpc>
            </a:pPr>
            <a:r>
              <a:rPr lang="it-IT" sz="1600" spc="10" dirty="0">
                <a:effectLst/>
                <a:latin typeface="Times New Roman" panose="02020603050405020304" pitchFamily="18" charset="0"/>
                <a:ea typeface="Times New Roman" panose="02020603050405020304" pitchFamily="18" charset="0"/>
                <a:cs typeface="Times New Roman" panose="02020603050405020304" pitchFamily="18" charset="0"/>
              </a:rPr>
              <a:t>il responsabile dello stabilimento o deposito deve comunicare immediatamente la natura e l’entità dell'evento, forma e quantità della sostanza rilasciata</a:t>
            </a:r>
            <a:endParaRPr lang="it-IT" sz="1600" spc="1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it-IT" sz="1600" spc="10" dirty="0">
                <a:effectLst/>
                <a:latin typeface="Times New Roman" panose="02020603050405020304" pitchFamily="18" charset="0"/>
                <a:ea typeface="Times New Roman" panose="02020603050405020304" pitchFamily="18" charset="0"/>
                <a:cs typeface="Times New Roman" panose="02020603050405020304" pitchFamily="18" charset="0"/>
              </a:rPr>
              <a:t>il Sindaco, in accordo con il Prefetto, dispone l'attivazione del sistema di allertamento della popolazione; </a:t>
            </a:r>
          </a:p>
          <a:p>
            <a:pPr>
              <a:lnSpc>
                <a:spcPct val="100000"/>
              </a:lnSpc>
            </a:pPr>
            <a:r>
              <a:rPr lang="it-IT" sz="1600" spc="10" dirty="0">
                <a:latin typeface="Times New Roman" panose="02020603050405020304" pitchFamily="18" charset="0"/>
                <a:ea typeface="Times New Roman" panose="02020603050405020304" pitchFamily="18" charset="0"/>
                <a:cs typeface="Times New Roman" panose="02020603050405020304" pitchFamily="18" charset="0"/>
              </a:rPr>
              <a:t>i</a:t>
            </a:r>
            <a:r>
              <a:rPr lang="it-IT" sz="1600" spc="10" dirty="0">
                <a:effectLst/>
                <a:latin typeface="Times New Roman" panose="02020603050405020304" pitchFamily="18" charset="0"/>
                <a:ea typeface="Times New Roman" panose="02020603050405020304" pitchFamily="18" charset="0"/>
                <a:cs typeface="Times New Roman" panose="02020603050405020304" pitchFamily="18" charset="0"/>
              </a:rPr>
              <a:t>l Sindaco, in accordo con il Prefetto e i componenti della Sala Operativa Unica, provvede ad attivare le strutture comunali operative di Protezione Civile.</a:t>
            </a:r>
            <a:r>
              <a:rPr lang="it-IT" sz="1800"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8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23523C9C-5DA3-4067-B48A-C40B04C3B6B5}"/>
              </a:ext>
            </a:extLst>
          </p:cNvPr>
          <p:cNvPicPr>
            <a:picLocks noChangeAspect="1"/>
          </p:cNvPicPr>
          <p:nvPr/>
        </p:nvPicPr>
        <p:blipFill rotWithShape="1">
          <a:blip r:embed="rId4">
            <a:extLst>
              <a:ext uri="{28A0092B-C50C-407E-A947-70E740481C1C}">
                <a14:useLocalDpi xmlns:a14="http://schemas.microsoft.com/office/drawing/2010/main" val="0"/>
              </a:ext>
            </a:extLst>
          </a:blip>
          <a:srcRect l="11315" r="10952"/>
          <a:stretch/>
        </p:blipFill>
        <p:spPr>
          <a:xfrm>
            <a:off x="6861048" y="1"/>
            <a:ext cx="5330952" cy="6858000"/>
          </a:xfrm>
          <a:prstGeom prst="rect">
            <a:avLst/>
          </a:prstGeom>
        </p:spPr>
      </p:pic>
    </p:spTree>
    <p:extLst>
      <p:ext uri="{BB962C8B-B14F-4D97-AF65-F5344CB8AC3E}">
        <p14:creationId xmlns:p14="http://schemas.microsoft.com/office/powerpoint/2010/main" val="166916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0DB1B6A6-000D-415E-8466-6D09A3A69361}"/>
              </a:ext>
            </a:extLst>
          </p:cNvPr>
          <p:cNvSpPr>
            <a:spLocks noGrp="1"/>
          </p:cNvSpPr>
          <p:nvPr>
            <p:ph type="title"/>
          </p:nvPr>
        </p:nvSpPr>
        <p:spPr>
          <a:xfrm>
            <a:off x="1094391" y="381000"/>
            <a:ext cx="10003218" cy="2057400"/>
          </a:xfrm>
        </p:spPr>
        <p:txBody>
          <a:bodyPr>
            <a:normAutofit/>
          </a:bodyPr>
          <a:lstStyle/>
          <a:p>
            <a:pPr algn="ctr"/>
            <a:r>
              <a:rPr lang="it-IT" spc="-5" dirty="0">
                <a:effectLst/>
                <a:latin typeface="Times New Roman" panose="02020603050405020304" pitchFamily="18" charset="0"/>
                <a:ea typeface="Times New Roman" panose="02020603050405020304" pitchFamily="18" charset="0"/>
              </a:rPr>
              <a:t>Cosa deve fare il cittadino in caso di incidente industriale ?</a:t>
            </a:r>
            <a:endParaRPr lang="it-IT" dirty="0"/>
          </a:p>
        </p:txBody>
      </p:sp>
      <p:graphicFrame>
        <p:nvGraphicFramePr>
          <p:cNvPr id="5" name="Segnaposto contenuto 2">
            <a:extLst>
              <a:ext uri="{FF2B5EF4-FFF2-40B4-BE49-F238E27FC236}">
                <a16:creationId xmlns:a16="http://schemas.microsoft.com/office/drawing/2014/main" id="{4D3CF3F5-3898-F842-70E8-D72A4E9E45A4}"/>
              </a:ext>
            </a:extLst>
          </p:cNvPr>
          <p:cNvGraphicFramePr>
            <a:graphicFrameLocks noGrp="1"/>
          </p:cNvGraphicFramePr>
          <p:nvPr>
            <p:ph idx="1"/>
            <p:extLst>
              <p:ext uri="{D42A27DB-BD31-4B8C-83A1-F6EECF244321}">
                <p14:modId xmlns:p14="http://schemas.microsoft.com/office/powerpoint/2010/main" val="3754323925"/>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478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191D96BF-0605-446D-9590-F9A64BF8E7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B79C2449-D531-4936-82F1-C560A12818D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E881F028-6F1E-42D8-B367-94F963C44C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olo 1">
            <a:extLst>
              <a:ext uri="{FF2B5EF4-FFF2-40B4-BE49-F238E27FC236}">
                <a16:creationId xmlns:a16="http://schemas.microsoft.com/office/drawing/2014/main" id="{EAAD7DB1-A510-4B2D-A235-F630F3C6906D}"/>
              </a:ext>
            </a:extLst>
          </p:cNvPr>
          <p:cNvSpPr>
            <a:spLocks noGrp="1"/>
          </p:cNvSpPr>
          <p:nvPr>
            <p:ph type="title"/>
          </p:nvPr>
        </p:nvSpPr>
        <p:spPr>
          <a:xfrm>
            <a:off x="838201" y="559813"/>
            <a:ext cx="4876800" cy="5577934"/>
          </a:xfrm>
        </p:spPr>
        <p:txBody>
          <a:bodyPr>
            <a:normAutofit/>
          </a:bodyPr>
          <a:lstStyle/>
          <a:p>
            <a:r>
              <a:rPr lang="it-IT" dirty="0">
                <a:latin typeface="Times New Roman" panose="02020603050405020304" pitchFamily="18" charset="0"/>
                <a:cs typeface="Times New Roman" panose="02020603050405020304" pitchFamily="18" charset="0"/>
              </a:rPr>
              <a:t>I Siti d’Interesse Nazionale (SIN)</a:t>
            </a:r>
          </a:p>
        </p:txBody>
      </p:sp>
      <p:graphicFrame>
        <p:nvGraphicFramePr>
          <p:cNvPr id="5" name="Segnaposto contenuto 2">
            <a:extLst>
              <a:ext uri="{FF2B5EF4-FFF2-40B4-BE49-F238E27FC236}">
                <a16:creationId xmlns:a16="http://schemas.microsoft.com/office/drawing/2014/main" id="{57C3A15A-D11F-78E6-0A37-2535A36BEDD4}"/>
              </a:ext>
            </a:extLst>
          </p:cNvPr>
          <p:cNvGraphicFramePr>
            <a:graphicFrameLocks noGrp="1"/>
          </p:cNvGraphicFramePr>
          <p:nvPr>
            <p:ph idx="1"/>
            <p:extLst>
              <p:ext uri="{D42A27DB-BD31-4B8C-83A1-F6EECF244321}">
                <p14:modId xmlns:p14="http://schemas.microsoft.com/office/powerpoint/2010/main" val="2044629638"/>
              </p:ext>
            </p:extLst>
          </p:nvPr>
        </p:nvGraphicFramePr>
        <p:xfrm>
          <a:off x="6184458" y="343432"/>
          <a:ext cx="5626542" cy="616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078449"/>
      </p:ext>
    </p:extLst>
  </p:cSld>
  <p:clrMapOvr>
    <a:masterClrMapping/>
  </p:clrMapOvr>
</p:sld>
</file>

<file path=ppt/theme/theme1.xml><?xml version="1.0" encoding="utf-8"?>
<a:theme xmlns:a="http://schemas.openxmlformats.org/drawingml/2006/main" name="DappledVTI">
  <a:themeElements>
    <a:clrScheme name="AnalogousFromRegularSeedLeftStep">
      <a:dk1>
        <a:srgbClr val="000000"/>
      </a:dk1>
      <a:lt1>
        <a:srgbClr val="FFFFFF"/>
      </a:lt1>
      <a:dk2>
        <a:srgbClr val="203835"/>
      </a:dk2>
      <a:lt2>
        <a:srgbClr val="E8E4E2"/>
      </a:lt2>
      <a:accent1>
        <a:srgbClr val="4AA2C6"/>
      </a:accent1>
      <a:accent2>
        <a:srgbClr val="38B4A4"/>
      </a:accent2>
      <a:accent3>
        <a:srgbClr val="43B577"/>
      </a:accent3>
      <a:accent4>
        <a:srgbClr val="38B43D"/>
      </a:accent4>
      <a:accent5>
        <a:srgbClr val="6CB242"/>
      </a:accent5>
      <a:accent6>
        <a:srgbClr val="93AB35"/>
      </a:accent6>
      <a:hlink>
        <a:srgbClr val="BF643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TM04033925[[fn=Goccia]]</Template>
  <TotalTime>741</TotalTime>
  <Words>1478</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Avenir Next LT Pro</vt:lpstr>
      <vt:lpstr>AvenirNext LT Pro Medium</vt:lpstr>
      <vt:lpstr>Calibri</vt:lpstr>
      <vt:lpstr>Sabon Next LT</vt:lpstr>
      <vt:lpstr>Times New Roman</vt:lpstr>
      <vt:lpstr>Wingdings</vt:lpstr>
      <vt:lpstr>DappledVTI</vt:lpstr>
      <vt:lpstr>PORTO MARGHERA </vt:lpstr>
      <vt:lpstr>Introduzione </vt:lpstr>
      <vt:lpstr>Esempio: In  questi anni ci sono stati però diversi incidenti come nel Maggio 2020 quando è scoppiato un incendio in un’azienda chimica a Marghera. Il prodotto chimico era l’acetone e l’Arpav ha dovuto assicurarsi che non vi fossero danni sull’inquinamento perciò all’ambiente e all’acqua.  </vt:lpstr>
      <vt:lpstr>Il Rischio Industriale </vt:lpstr>
      <vt:lpstr>Effetti prodotti sulla popolazione da eventuali incidenti che si possono verificare negli stabilimenti soggetti agli adempimenti previsti dalla legge "Seveso", localizzati nella Zona Industriale di Porto Marghera, nel comune di Martellago e nel Comune di Marcon, confinanti con il territorio di Venezia. </vt:lpstr>
      <vt:lpstr>Il SIMAGE </vt:lpstr>
      <vt:lpstr>Come funziona il SIMAGE?!</vt:lpstr>
      <vt:lpstr>Cosa deve fare il cittadino in caso di incidente industriale ?</vt:lpstr>
      <vt:lpstr>I Siti d’Interesse Nazionale (SIN)</vt:lpstr>
      <vt:lpstr>La ridefinizione del SIN </vt:lpstr>
      <vt:lpstr>L’accordo di programma per Porto Marghera 2012</vt:lpstr>
      <vt:lpstr>Quale futuro ci aspetta?</vt:lpstr>
      <vt:lpstr>Commissione ecomafie </vt:lpstr>
      <vt:lpstr> </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PORTO MARGHERA</dc:title>
  <dc:creator>Agostini Alice</dc:creator>
  <cp:lastModifiedBy>Malo</cp:lastModifiedBy>
  <cp:revision>96</cp:revision>
  <dcterms:created xsi:type="dcterms:W3CDTF">2022-04-21T15:38:21Z</dcterms:created>
  <dcterms:modified xsi:type="dcterms:W3CDTF">2022-05-02T16:53:20Z</dcterms:modified>
</cp:coreProperties>
</file>