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b="1" dirty="0">
                <a:solidFill>
                  <a:schemeClr val="tx1"/>
                </a:solidFill>
              </a:rPr>
              <a:t>The epistemic de-colonial turn and the political-economy paradigms</a:t>
            </a:r>
            <a:endParaRPr lang="it-IT" b="1" dirty="0">
              <a:solidFill>
                <a:schemeClr val="tx1"/>
              </a:solidFill>
            </a:endParaRPr>
          </a:p>
        </p:txBody>
      </p:sp>
      <p:sp>
        <p:nvSpPr>
          <p:cNvPr id="3" name="Sottotitolo 2"/>
          <p:cNvSpPr>
            <a:spLocks noGrp="1"/>
          </p:cNvSpPr>
          <p:nvPr>
            <p:ph type="subTitle" idx="1"/>
          </p:nvPr>
        </p:nvSpPr>
        <p:spPr/>
        <p:txBody>
          <a:bodyPr/>
          <a:lstStyle/>
          <a:p>
            <a:r>
              <a:rPr lang="it-IT" b="1" dirty="0">
                <a:solidFill>
                  <a:schemeClr val="tx1"/>
                </a:solidFill>
              </a:rPr>
              <a:t>W.D. Mignolo, A. Escobar: </a:t>
            </a:r>
            <a:r>
              <a:rPr lang="it-IT" b="1" dirty="0" err="1">
                <a:solidFill>
                  <a:schemeClr val="tx1"/>
                </a:solidFill>
              </a:rPr>
              <a:t>chap</a:t>
            </a:r>
            <a:r>
              <a:rPr lang="it-IT" b="1" dirty="0">
                <a:solidFill>
                  <a:schemeClr val="tx1"/>
                </a:solidFill>
              </a:rPr>
              <a:t>. 4</a:t>
            </a:r>
          </a:p>
        </p:txBody>
      </p:sp>
    </p:spTree>
    <p:extLst>
      <p:ext uri="{BB962C8B-B14F-4D97-AF65-F5344CB8AC3E}">
        <p14:creationId xmlns:p14="http://schemas.microsoft.com/office/powerpoint/2010/main" val="220051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political</a:t>
            </a:r>
            <a:r>
              <a:rPr lang="it-IT" dirty="0"/>
              <a:t>-economy </a:t>
            </a:r>
            <a:r>
              <a:rPr lang="it-IT" dirty="0" err="1"/>
              <a:t>paradigms</a:t>
            </a:r>
            <a:endParaRPr lang="it-IT" dirty="0"/>
          </a:p>
        </p:txBody>
      </p:sp>
      <p:sp>
        <p:nvSpPr>
          <p:cNvPr id="3" name="Segnaposto contenuto 2"/>
          <p:cNvSpPr>
            <a:spLocks noGrp="1"/>
          </p:cNvSpPr>
          <p:nvPr>
            <p:ph idx="1"/>
          </p:nvPr>
        </p:nvSpPr>
        <p:spPr>
          <a:xfrm>
            <a:off x="2589212" y="1457864"/>
            <a:ext cx="8915400" cy="4453358"/>
          </a:xfrm>
        </p:spPr>
        <p:txBody>
          <a:bodyPr>
            <a:normAutofit/>
          </a:bodyPr>
          <a:lstStyle/>
          <a:p>
            <a:r>
              <a:rPr lang="en-US" sz="2000" b="1" dirty="0">
                <a:solidFill>
                  <a:schemeClr val="tx1"/>
                </a:solidFill>
              </a:rPr>
              <a:t>Globalization studies, political-economy paradigms and world-system analysis, with only a few exceptions, have not derived the epistemological and theoretical implications of the epistemic critique coming from subaltern locations in the colonial divide and expressed in academia through ethnic studies and woman studies. They still continue to produce knowledge from the Western man ‘point zero’ god-eye view.</a:t>
            </a:r>
          </a:p>
          <a:p>
            <a:r>
              <a:rPr lang="en-US" sz="2000" b="1" dirty="0">
                <a:solidFill>
                  <a:schemeClr val="tx1"/>
                </a:solidFill>
              </a:rPr>
              <a:t>This has led to important problems in the way we conceptualize global capitalism and the ‘world-system’. These concepts are in need of decolonization and this can only be achieved with a </a:t>
            </a:r>
            <a:r>
              <a:rPr lang="en-US" sz="2000" b="1" dirty="0" err="1">
                <a:solidFill>
                  <a:schemeClr val="tx1"/>
                </a:solidFill>
              </a:rPr>
              <a:t>decolonial</a:t>
            </a:r>
            <a:r>
              <a:rPr lang="en-US" sz="2000" b="1" dirty="0">
                <a:solidFill>
                  <a:schemeClr val="tx1"/>
                </a:solidFill>
              </a:rPr>
              <a:t> epistemology that assumes the </a:t>
            </a:r>
            <a:r>
              <a:rPr lang="en-US" sz="2000" b="1" dirty="0" err="1">
                <a:solidFill>
                  <a:schemeClr val="tx1"/>
                </a:solidFill>
              </a:rPr>
              <a:t>decolonial</a:t>
            </a:r>
            <a:r>
              <a:rPr lang="en-US" sz="2000" b="1" dirty="0">
                <a:solidFill>
                  <a:schemeClr val="tx1"/>
                </a:solidFill>
              </a:rPr>
              <a:t> geopolitics and body-politics of knowledge as points of departure to a radical critique.</a:t>
            </a:r>
            <a:endParaRPr lang="it-IT" sz="2000" b="1" dirty="0">
              <a:solidFill>
                <a:schemeClr val="tx1"/>
              </a:solidFill>
            </a:endParaRPr>
          </a:p>
        </p:txBody>
      </p:sp>
    </p:spTree>
    <p:extLst>
      <p:ext uri="{BB962C8B-B14F-4D97-AF65-F5344CB8AC3E}">
        <p14:creationId xmlns:p14="http://schemas.microsoft.com/office/powerpoint/2010/main" val="2671186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357051"/>
            <a:ext cx="8915400" cy="6052458"/>
          </a:xfrm>
        </p:spPr>
        <p:txBody>
          <a:bodyPr>
            <a:noAutofit/>
          </a:bodyPr>
          <a:lstStyle/>
          <a:p>
            <a:r>
              <a:rPr lang="en-US" b="1" dirty="0">
                <a:solidFill>
                  <a:schemeClr val="tx1"/>
                </a:solidFill>
              </a:rPr>
              <a:t>If we analyze the European colonial expansion from a Eurocentric point of view, what we get is a picture in which the origins of the so-called capitalist world-system is primarily produced by the inter-imperial competition among </a:t>
            </a:r>
            <a:r>
              <a:rPr lang="it-IT" b="1" dirty="0" err="1">
                <a:solidFill>
                  <a:schemeClr val="tx1"/>
                </a:solidFill>
              </a:rPr>
              <a:t>European</a:t>
            </a:r>
            <a:r>
              <a:rPr lang="it-IT" b="1" dirty="0">
                <a:solidFill>
                  <a:schemeClr val="tx1"/>
                </a:solidFill>
              </a:rPr>
              <a:t> Empires.</a:t>
            </a:r>
          </a:p>
          <a:p>
            <a:r>
              <a:rPr lang="en-US" b="1" dirty="0">
                <a:solidFill>
                  <a:schemeClr val="tx1"/>
                </a:solidFill>
              </a:rPr>
              <a:t>From this point of view, the capitalist world-system would be primarily an economic system that determine the behavior of the major social actors by the economic logic of making profits as manifested in the extraction of surplus value and the ceaseless accumulation of capital at a world-scale.</a:t>
            </a:r>
          </a:p>
          <a:p>
            <a:r>
              <a:rPr lang="en-US" b="1" dirty="0">
                <a:solidFill>
                  <a:schemeClr val="tx1"/>
                </a:solidFill>
              </a:rPr>
              <a:t>The concept of capitalism implied in this perspective privileges economic relations over other social relations. Accordingly, the transformation in the relations of production produces a new class structure typical of capitalism as oppose to other social systems and other forms of domination. Class analysis and economic structural transformations are privileged over other power relations.</a:t>
            </a:r>
          </a:p>
          <a:p>
            <a:r>
              <a:rPr lang="en-US" b="1" dirty="0">
                <a:solidFill>
                  <a:schemeClr val="tx1"/>
                </a:solidFill>
              </a:rPr>
              <a:t>Without denying the importance of the endless accumulation of capital at a world scale and the existence of a particular class structure in global capitalism, </a:t>
            </a:r>
            <a:r>
              <a:rPr lang="en-US" b="1" dirty="0" err="1">
                <a:solidFill>
                  <a:schemeClr val="tx1"/>
                </a:solidFill>
              </a:rPr>
              <a:t>Grosfoguel</a:t>
            </a:r>
            <a:r>
              <a:rPr lang="en-US" b="1" dirty="0">
                <a:solidFill>
                  <a:schemeClr val="tx1"/>
                </a:solidFill>
              </a:rPr>
              <a:t> raises the following epistemic question: </a:t>
            </a:r>
            <a:r>
              <a:rPr lang="en-US" b="1" u="sng" dirty="0">
                <a:solidFill>
                  <a:schemeClr val="tx1"/>
                </a:solidFill>
              </a:rPr>
              <a:t>How would the world-system looks like if we move the locus of enunciation from the European man to an Indigenous women in the Americas, to say </a:t>
            </a:r>
            <a:r>
              <a:rPr lang="en-US" b="1" u="sng" dirty="0" err="1">
                <a:solidFill>
                  <a:schemeClr val="tx1"/>
                </a:solidFill>
              </a:rPr>
              <a:t>Rigoberta</a:t>
            </a:r>
            <a:r>
              <a:rPr lang="en-US" b="1" u="sng" dirty="0">
                <a:solidFill>
                  <a:schemeClr val="tx1"/>
                </a:solidFill>
              </a:rPr>
              <a:t> </a:t>
            </a:r>
            <a:r>
              <a:rPr lang="en-US" b="1" u="sng" dirty="0" err="1">
                <a:solidFill>
                  <a:schemeClr val="tx1"/>
                </a:solidFill>
              </a:rPr>
              <a:t>Menchu</a:t>
            </a:r>
            <a:r>
              <a:rPr lang="en-US" b="1" u="sng" dirty="0">
                <a:solidFill>
                  <a:schemeClr val="tx1"/>
                </a:solidFill>
              </a:rPr>
              <a:t> in Guatemala or to </a:t>
            </a:r>
            <a:r>
              <a:rPr lang="en-US" b="1" u="sng" dirty="0" err="1">
                <a:solidFill>
                  <a:schemeClr val="tx1"/>
                </a:solidFill>
              </a:rPr>
              <a:t>Domitila</a:t>
            </a:r>
            <a:r>
              <a:rPr lang="en-US" b="1" u="sng" dirty="0">
                <a:solidFill>
                  <a:schemeClr val="tx1"/>
                </a:solidFill>
              </a:rPr>
              <a:t> in Bolivia?</a:t>
            </a:r>
            <a:r>
              <a:rPr lang="en-US" b="1" dirty="0">
                <a:solidFill>
                  <a:schemeClr val="tx1"/>
                </a:solidFill>
              </a:rPr>
              <a:t> </a:t>
            </a:r>
            <a:endParaRPr lang="it-IT" b="1" dirty="0">
              <a:solidFill>
                <a:schemeClr val="tx1"/>
              </a:solidFill>
            </a:endParaRPr>
          </a:p>
        </p:txBody>
      </p:sp>
    </p:spTree>
    <p:extLst>
      <p:ext uri="{BB962C8B-B14F-4D97-AF65-F5344CB8AC3E}">
        <p14:creationId xmlns:p14="http://schemas.microsoft.com/office/powerpoint/2010/main" val="1504886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896983"/>
            <a:ext cx="8915400" cy="5677988"/>
          </a:xfrm>
        </p:spPr>
        <p:txBody>
          <a:bodyPr>
            <a:normAutofit/>
          </a:bodyPr>
          <a:lstStyle/>
          <a:p>
            <a:r>
              <a:rPr lang="en-US" sz="2000" b="1" dirty="0">
                <a:solidFill>
                  <a:schemeClr val="tx1"/>
                </a:solidFill>
              </a:rPr>
              <a:t>What </a:t>
            </a:r>
            <a:r>
              <a:rPr lang="en-US" sz="2000" b="1" dirty="0" err="1">
                <a:solidFill>
                  <a:schemeClr val="tx1"/>
                </a:solidFill>
              </a:rPr>
              <a:t>Grosfoguel</a:t>
            </a:r>
            <a:r>
              <a:rPr lang="en-US" sz="2000" b="1" dirty="0">
                <a:solidFill>
                  <a:schemeClr val="tx1"/>
                </a:solidFill>
              </a:rPr>
              <a:t> attempts to do is to shift the location from which these paradigms are thinking. The first implication of shifting our geopolitics of knowledge is that what arrived in the Americas in the late fifteenth century was not only an economic system of capital and labor for the production of commodities to be sold for a profit in the world market. This was a crucial part of, but was not the sole element in, the entangled ‘package’.</a:t>
            </a:r>
          </a:p>
          <a:p>
            <a:r>
              <a:rPr lang="en-US" sz="2000" b="1" dirty="0">
                <a:solidFill>
                  <a:schemeClr val="tx1"/>
                </a:solidFill>
              </a:rPr>
              <a:t>What arrived in the Americas was a broader and wider entangled power structure that an economic reductionist perspective of the world-system is unable to account for. From the structural location of an indigenous woman in the Americas what arrived was a more complex world-system than what political-economy paradigms and world-system analysis portrait.</a:t>
            </a:r>
          </a:p>
          <a:p>
            <a:r>
              <a:rPr lang="en-US" sz="2000" b="1" dirty="0">
                <a:solidFill>
                  <a:schemeClr val="tx1"/>
                </a:solidFill>
              </a:rPr>
              <a:t>European/</a:t>
            </a:r>
            <a:r>
              <a:rPr lang="it-IT" sz="2000" b="1" dirty="0" err="1">
                <a:solidFill>
                  <a:schemeClr val="tx1"/>
                </a:solidFill>
              </a:rPr>
              <a:t>capitalist</a:t>
            </a:r>
            <a:r>
              <a:rPr lang="it-IT" sz="2000" b="1" dirty="0">
                <a:solidFill>
                  <a:schemeClr val="tx1"/>
                </a:solidFill>
              </a:rPr>
              <a:t>/</a:t>
            </a:r>
            <a:r>
              <a:rPr lang="it-IT" sz="2000" b="1" dirty="0" err="1">
                <a:solidFill>
                  <a:schemeClr val="tx1"/>
                </a:solidFill>
              </a:rPr>
              <a:t>military</a:t>
            </a:r>
            <a:r>
              <a:rPr lang="it-IT" sz="2000" b="1" dirty="0">
                <a:solidFill>
                  <a:schemeClr val="tx1"/>
                </a:solidFill>
              </a:rPr>
              <a:t>/</a:t>
            </a:r>
            <a:r>
              <a:rPr lang="it-IT" sz="2000" b="1" dirty="0" err="1">
                <a:solidFill>
                  <a:schemeClr val="tx1"/>
                </a:solidFill>
              </a:rPr>
              <a:t>christian</a:t>
            </a:r>
            <a:r>
              <a:rPr lang="it-IT" sz="2000" b="1" dirty="0">
                <a:solidFill>
                  <a:schemeClr val="tx1"/>
                </a:solidFill>
              </a:rPr>
              <a:t>/</a:t>
            </a:r>
            <a:r>
              <a:rPr lang="it-IT" sz="2000" b="1" dirty="0" err="1">
                <a:solidFill>
                  <a:schemeClr val="tx1"/>
                </a:solidFill>
              </a:rPr>
              <a:t>patriarchal</a:t>
            </a:r>
            <a:r>
              <a:rPr lang="it-IT" sz="2000" b="1" dirty="0">
                <a:solidFill>
                  <a:schemeClr val="tx1"/>
                </a:solidFill>
              </a:rPr>
              <a:t>/</a:t>
            </a:r>
            <a:r>
              <a:rPr lang="it-IT" sz="2000" b="1" dirty="0" err="1">
                <a:solidFill>
                  <a:schemeClr val="tx1"/>
                </a:solidFill>
              </a:rPr>
              <a:t>white</a:t>
            </a:r>
            <a:r>
              <a:rPr lang="it-IT" sz="2000" b="1" dirty="0">
                <a:solidFill>
                  <a:schemeClr val="tx1"/>
                </a:solidFill>
              </a:rPr>
              <a:t>/</a:t>
            </a:r>
            <a:r>
              <a:rPr lang="it-IT" sz="2000" b="1" dirty="0" err="1">
                <a:solidFill>
                  <a:schemeClr val="tx1"/>
                </a:solidFill>
              </a:rPr>
              <a:t>heterosexual</a:t>
            </a:r>
            <a:r>
              <a:rPr lang="it-IT" sz="2000" b="1" dirty="0">
                <a:solidFill>
                  <a:schemeClr val="tx1"/>
                </a:solidFill>
              </a:rPr>
              <a:t>/male </a:t>
            </a:r>
            <a:r>
              <a:rPr lang="it-IT" sz="2000" b="1" dirty="0" err="1">
                <a:solidFill>
                  <a:schemeClr val="tx1"/>
                </a:solidFill>
              </a:rPr>
              <a:t>arrived</a:t>
            </a:r>
            <a:r>
              <a:rPr lang="it-IT" sz="2000" b="1" dirty="0">
                <a:solidFill>
                  <a:schemeClr val="tx1"/>
                </a:solidFill>
              </a:rPr>
              <a:t> in </a:t>
            </a:r>
            <a:r>
              <a:rPr lang="en-US" sz="2000" b="1" dirty="0">
                <a:solidFill>
                  <a:schemeClr val="tx1"/>
                </a:solidFill>
              </a:rPr>
              <a:t>the Americas and established simultaneously in time and space several </a:t>
            </a:r>
            <a:r>
              <a:rPr lang="it-IT" sz="2000" b="1" dirty="0" err="1">
                <a:solidFill>
                  <a:schemeClr val="tx1"/>
                </a:solidFill>
              </a:rPr>
              <a:t>entangled</a:t>
            </a:r>
            <a:r>
              <a:rPr lang="it-IT" sz="2000" b="1" dirty="0">
                <a:solidFill>
                  <a:schemeClr val="tx1"/>
                </a:solidFill>
              </a:rPr>
              <a:t> global </a:t>
            </a:r>
            <a:r>
              <a:rPr lang="it-IT" sz="2000" b="1" dirty="0" err="1">
                <a:solidFill>
                  <a:schemeClr val="tx1"/>
                </a:solidFill>
              </a:rPr>
              <a:t>hierarchies</a:t>
            </a:r>
            <a:r>
              <a:rPr lang="it-IT" sz="2000" b="1" dirty="0">
                <a:solidFill>
                  <a:schemeClr val="tx1"/>
                </a:solidFill>
              </a:rPr>
              <a:t>:</a:t>
            </a:r>
          </a:p>
        </p:txBody>
      </p:sp>
    </p:spTree>
    <p:extLst>
      <p:ext uri="{BB962C8B-B14F-4D97-AF65-F5344CB8AC3E}">
        <p14:creationId xmlns:p14="http://schemas.microsoft.com/office/powerpoint/2010/main" val="1265000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323702"/>
            <a:ext cx="8915400" cy="5534297"/>
          </a:xfrm>
        </p:spPr>
        <p:txBody>
          <a:bodyPr>
            <a:normAutofit/>
          </a:bodyPr>
          <a:lstStyle/>
          <a:p>
            <a:r>
              <a:rPr lang="en-US" sz="2000" b="1" dirty="0">
                <a:solidFill>
                  <a:schemeClr val="tx1"/>
                </a:solidFill>
              </a:rPr>
              <a:t>a particular global class formation where a diversity of forms of labor (slavery, semi-serfdom, wage labor, petty-commodity production, etc.) are going to co-exist and be organized by capital as a source of production of surplus value through the selling of commodities for a profit in the </a:t>
            </a:r>
            <a:r>
              <a:rPr lang="it-IT" sz="2000" b="1" dirty="0">
                <a:solidFill>
                  <a:schemeClr val="tx1"/>
                </a:solidFill>
              </a:rPr>
              <a:t>world market;</a:t>
            </a:r>
          </a:p>
          <a:p>
            <a:r>
              <a:rPr lang="en-US" sz="2000" b="1" dirty="0">
                <a:solidFill>
                  <a:schemeClr val="tx1"/>
                </a:solidFill>
              </a:rPr>
              <a:t>an international division of labor organized trough authoritarian forms distinguishing cores and peripheries;</a:t>
            </a:r>
            <a:endParaRPr lang="it-IT" sz="2000" b="1" dirty="0">
              <a:solidFill>
                <a:schemeClr val="tx1"/>
              </a:solidFill>
            </a:endParaRPr>
          </a:p>
          <a:p>
            <a:r>
              <a:rPr lang="en-US" sz="2000" b="1" dirty="0">
                <a:solidFill>
                  <a:schemeClr val="tx1"/>
                </a:solidFill>
              </a:rPr>
              <a:t>an inter-state system of politico-military organizations controlled by European males and institutionalized in colonial administrations</a:t>
            </a:r>
            <a:r>
              <a:rPr lang="it-IT" sz="2000" b="1" dirty="0">
                <a:solidFill>
                  <a:schemeClr val="tx1"/>
                </a:solidFill>
              </a:rPr>
              <a:t>;</a:t>
            </a:r>
          </a:p>
          <a:p>
            <a:r>
              <a:rPr lang="en-US" sz="2000" b="1" dirty="0">
                <a:solidFill>
                  <a:schemeClr val="tx1"/>
                </a:solidFill>
              </a:rPr>
              <a:t>a global racial/ethnic hierarchy that privileges European people over non-</a:t>
            </a:r>
            <a:r>
              <a:rPr lang="es-ES" sz="2000" b="1" dirty="0">
                <a:solidFill>
                  <a:schemeClr val="tx1"/>
                </a:solidFill>
              </a:rPr>
              <a:t>European people;</a:t>
            </a:r>
          </a:p>
          <a:p>
            <a:r>
              <a:rPr lang="en-US" sz="2000" b="1" dirty="0">
                <a:solidFill>
                  <a:schemeClr val="tx1"/>
                </a:solidFill>
              </a:rPr>
              <a:t>a global gender hierarchy that privileges males over females and European patriarchy over other forms of gender relations;</a:t>
            </a:r>
          </a:p>
        </p:txBody>
      </p:sp>
    </p:spTree>
    <p:extLst>
      <p:ext uri="{BB962C8B-B14F-4D97-AF65-F5344CB8AC3E}">
        <p14:creationId xmlns:p14="http://schemas.microsoft.com/office/powerpoint/2010/main" val="4121628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49234"/>
            <a:ext cx="8915400" cy="5425440"/>
          </a:xfrm>
        </p:spPr>
        <p:txBody>
          <a:bodyPr>
            <a:normAutofit/>
          </a:bodyPr>
          <a:lstStyle/>
          <a:p>
            <a:r>
              <a:rPr lang="en-US" sz="2000" b="1" dirty="0">
                <a:solidFill>
                  <a:schemeClr val="tx1"/>
                </a:solidFill>
              </a:rPr>
              <a:t>a sexual hierarchy that privileges heterosexuals over homosexuals and lesbians (it is important to remember that most indigenous peoples in the Americas did not consider sexuality among males a pathological behavior and has no homophobic ideology);</a:t>
            </a:r>
          </a:p>
          <a:p>
            <a:r>
              <a:rPr lang="en-US" sz="2000" b="1" dirty="0">
                <a:solidFill>
                  <a:schemeClr val="tx1"/>
                </a:solidFill>
              </a:rPr>
              <a:t>a spiritual hierarchy that privileges Christians over non-Christian/non-Western </a:t>
            </a:r>
            <a:r>
              <a:rPr lang="en-US" sz="2000" b="1" dirty="0" err="1">
                <a:solidFill>
                  <a:schemeClr val="tx1"/>
                </a:solidFill>
              </a:rPr>
              <a:t>spiritualities</a:t>
            </a:r>
            <a:r>
              <a:rPr lang="en-US" sz="2000" b="1" dirty="0">
                <a:solidFill>
                  <a:schemeClr val="tx1"/>
                </a:solidFill>
              </a:rPr>
              <a:t> institutionalized in the globalization of the Christian(Catholic and later Protestant) church;</a:t>
            </a:r>
          </a:p>
          <a:p>
            <a:r>
              <a:rPr lang="en-US" sz="2000" b="1" dirty="0">
                <a:solidFill>
                  <a:schemeClr val="tx1"/>
                </a:solidFill>
              </a:rPr>
              <a:t>an epistemic hierarchy that privileges Western knowledge and cosmology over non-Western knowledge and cosmologies, and institutionalized in the global university system.</a:t>
            </a:r>
          </a:p>
          <a:p>
            <a:r>
              <a:rPr lang="en-US" sz="2000" b="1" dirty="0">
                <a:solidFill>
                  <a:schemeClr val="tx1"/>
                </a:solidFill>
              </a:rPr>
              <a:t>a linguistic hierarchy between European languages and non-European languages that privileges communication and knowledge/theoretical production in the former and </a:t>
            </a:r>
            <a:r>
              <a:rPr lang="en-US" sz="2000" b="1" dirty="0" err="1">
                <a:solidFill>
                  <a:schemeClr val="tx1"/>
                </a:solidFill>
              </a:rPr>
              <a:t>subalternize</a:t>
            </a:r>
            <a:r>
              <a:rPr lang="en-US" sz="2000" b="1" dirty="0">
                <a:solidFill>
                  <a:schemeClr val="tx1"/>
                </a:solidFill>
              </a:rPr>
              <a:t> the latter as sole producers of folklore or culture but not of knowledge/theory.</a:t>
            </a:r>
            <a:endParaRPr lang="it-IT" sz="2000" b="1" dirty="0">
              <a:solidFill>
                <a:schemeClr val="tx1"/>
              </a:solidFill>
            </a:endParaRPr>
          </a:p>
        </p:txBody>
      </p:sp>
    </p:spTree>
    <p:extLst>
      <p:ext uri="{BB962C8B-B14F-4D97-AF65-F5344CB8AC3E}">
        <p14:creationId xmlns:p14="http://schemas.microsoft.com/office/powerpoint/2010/main" val="1463935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74061"/>
          </a:xfrm>
        </p:spPr>
        <p:txBody>
          <a:bodyPr>
            <a:normAutofit fontScale="90000"/>
          </a:bodyPr>
          <a:lstStyle/>
          <a:p>
            <a:r>
              <a:rPr lang="it-IT" dirty="0" err="1"/>
              <a:t>What</a:t>
            </a:r>
            <a:r>
              <a:rPr lang="it-IT" dirty="0"/>
              <a:t> can </a:t>
            </a:r>
            <a:r>
              <a:rPr lang="it-IT" dirty="0" err="1"/>
              <a:t>we</a:t>
            </a:r>
            <a:r>
              <a:rPr lang="it-IT" dirty="0"/>
              <a:t> </a:t>
            </a:r>
            <a:r>
              <a:rPr lang="it-IT" dirty="0" err="1"/>
              <a:t>discover</a:t>
            </a:r>
            <a:r>
              <a:rPr lang="it-IT" dirty="0"/>
              <a:t> </a:t>
            </a:r>
            <a:r>
              <a:rPr lang="it-IT" dirty="0" err="1"/>
              <a:t>looking</a:t>
            </a:r>
            <a:r>
              <a:rPr lang="it-IT" dirty="0"/>
              <a:t> </a:t>
            </a:r>
            <a:r>
              <a:rPr lang="it-IT" dirty="0" err="1"/>
              <a:t>at</a:t>
            </a:r>
            <a:r>
              <a:rPr lang="it-IT" dirty="0"/>
              <a:t> </a:t>
            </a:r>
            <a:r>
              <a:rPr lang="it-IT" dirty="0" err="1"/>
              <a:t>these</a:t>
            </a:r>
            <a:r>
              <a:rPr lang="it-IT" dirty="0"/>
              <a:t> </a:t>
            </a:r>
            <a:r>
              <a:rPr lang="it-IT" dirty="0" err="1"/>
              <a:t>multilevel</a:t>
            </a:r>
            <a:r>
              <a:rPr lang="it-IT" dirty="0"/>
              <a:t> </a:t>
            </a:r>
            <a:r>
              <a:rPr lang="it-IT" dirty="0" err="1"/>
              <a:t>hierarchies</a:t>
            </a:r>
            <a:r>
              <a:rPr lang="it-IT" dirty="0"/>
              <a:t>?</a:t>
            </a:r>
          </a:p>
        </p:txBody>
      </p:sp>
      <p:sp>
        <p:nvSpPr>
          <p:cNvPr id="3" name="Segnaposto contenuto 2"/>
          <p:cNvSpPr>
            <a:spLocks noGrp="1"/>
          </p:cNvSpPr>
          <p:nvPr>
            <p:ph idx="1"/>
          </p:nvPr>
        </p:nvSpPr>
        <p:spPr>
          <a:xfrm>
            <a:off x="2589212" y="1628503"/>
            <a:ext cx="8915400" cy="5033554"/>
          </a:xfrm>
        </p:spPr>
        <p:txBody>
          <a:bodyPr>
            <a:normAutofit/>
          </a:bodyPr>
          <a:lstStyle/>
          <a:p>
            <a:r>
              <a:rPr lang="en-US" b="1" dirty="0">
                <a:solidFill>
                  <a:schemeClr val="tx1"/>
                </a:solidFill>
              </a:rPr>
              <a:t>The old Eurocentric idea that societies develop at the level of </a:t>
            </a:r>
            <a:r>
              <a:rPr lang="en-US" b="1">
                <a:solidFill>
                  <a:schemeClr val="tx1"/>
                </a:solidFill>
              </a:rPr>
              <a:t>the nation-state </a:t>
            </a:r>
            <a:r>
              <a:rPr lang="en-US" b="1" dirty="0">
                <a:solidFill>
                  <a:schemeClr val="tx1"/>
                </a:solidFill>
              </a:rPr>
              <a:t>in terms of a linear evolution of modes of production </a:t>
            </a:r>
            <a:r>
              <a:rPr lang="en-US" b="1">
                <a:solidFill>
                  <a:schemeClr val="tx1"/>
                </a:solidFill>
              </a:rPr>
              <a:t>from pre-capitalist </a:t>
            </a:r>
            <a:r>
              <a:rPr lang="en-US" b="1" dirty="0">
                <a:solidFill>
                  <a:schemeClr val="tx1"/>
                </a:solidFill>
              </a:rPr>
              <a:t>to capitalist is overcome. We are all encompassed within a capitalist world-system that articulates different forms of labor according to the racial classification of the world’s population.</a:t>
            </a:r>
          </a:p>
          <a:p>
            <a:r>
              <a:rPr lang="en-US" b="1" dirty="0">
                <a:solidFill>
                  <a:schemeClr val="tx1"/>
                </a:solidFill>
              </a:rPr>
              <a:t>The old paradigm of infrastructure and superstructure is replaced </a:t>
            </a:r>
            <a:r>
              <a:rPr lang="it-IT" b="1" dirty="0">
                <a:solidFill>
                  <a:schemeClr val="tx1"/>
                </a:solidFill>
              </a:rPr>
              <a:t>by a </a:t>
            </a:r>
            <a:r>
              <a:rPr lang="it-IT" b="1" dirty="0" err="1">
                <a:solidFill>
                  <a:schemeClr val="tx1"/>
                </a:solidFill>
              </a:rPr>
              <a:t>historical-heterogeneous</a:t>
            </a:r>
            <a:r>
              <a:rPr lang="it-IT" b="1" dirty="0">
                <a:solidFill>
                  <a:schemeClr val="tx1"/>
                </a:solidFill>
              </a:rPr>
              <a:t> </a:t>
            </a:r>
            <a:r>
              <a:rPr lang="it-IT" b="1" dirty="0" err="1">
                <a:solidFill>
                  <a:schemeClr val="tx1"/>
                </a:solidFill>
              </a:rPr>
              <a:t>structure</a:t>
            </a:r>
            <a:r>
              <a:rPr lang="it-IT" b="1" dirty="0">
                <a:solidFill>
                  <a:schemeClr val="tx1"/>
                </a:solidFill>
              </a:rPr>
              <a:t>, </a:t>
            </a:r>
            <a:r>
              <a:rPr lang="it-IT" b="1" dirty="0" err="1">
                <a:solidFill>
                  <a:schemeClr val="tx1"/>
                </a:solidFill>
              </a:rPr>
              <a:t>that</a:t>
            </a:r>
            <a:r>
              <a:rPr lang="it-IT" b="1" dirty="0">
                <a:solidFill>
                  <a:schemeClr val="tx1"/>
                </a:solidFill>
              </a:rPr>
              <a:t> </a:t>
            </a:r>
            <a:r>
              <a:rPr lang="it-IT" b="1" dirty="0" err="1">
                <a:solidFill>
                  <a:schemeClr val="tx1"/>
                </a:solidFill>
              </a:rPr>
              <a:t>is</a:t>
            </a:r>
            <a:r>
              <a:rPr lang="it-IT" b="1" dirty="0">
                <a:solidFill>
                  <a:schemeClr val="tx1"/>
                </a:solidFill>
              </a:rPr>
              <a:t>, </a:t>
            </a:r>
            <a:r>
              <a:rPr lang="en-US" b="1" dirty="0">
                <a:solidFill>
                  <a:schemeClr val="tx1"/>
                </a:solidFill>
              </a:rPr>
              <a:t>an entangled articulation of multiple hierarchies, in which subjectivity and the social imaginary is not derivative but constitutive of the structures of the world-system. In this conceptualization, race and racism are not </a:t>
            </a:r>
            <a:r>
              <a:rPr lang="en-US" b="1" dirty="0" err="1">
                <a:solidFill>
                  <a:schemeClr val="tx1"/>
                </a:solidFill>
              </a:rPr>
              <a:t>superstructural</a:t>
            </a:r>
            <a:r>
              <a:rPr lang="en-US" b="1" dirty="0">
                <a:solidFill>
                  <a:schemeClr val="tx1"/>
                </a:solidFill>
              </a:rPr>
              <a:t> or instrumental to an overarching logic of capitalist accumulation; they are constitutive of capitalist accumulation at a world-scale. The ‘colonial power matrix’ is an organizing principle involving exploitation and domination exercised in multiple dimensions of social life, from economic, sexual, or gender relations, to political organizations, structures of knowledge, state institutions, and households.</a:t>
            </a:r>
            <a:endParaRPr lang="it-IT" b="1" dirty="0">
              <a:solidFill>
                <a:schemeClr val="tx1"/>
              </a:solidFill>
            </a:endParaRPr>
          </a:p>
        </p:txBody>
      </p:sp>
    </p:spTree>
    <p:extLst>
      <p:ext uri="{BB962C8B-B14F-4D97-AF65-F5344CB8AC3E}">
        <p14:creationId xmlns:p14="http://schemas.microsoft.com/office/powerpoint/2010/main" val="1332082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766353"/>
            <a:ext cx="8915400" cy="5747657"/>
          </a:xfrm>
        </p:spPr>
        <p:txBody>
          <a:bodyPr>
            <a:normAutofit/>
          </a:bodyPr>
          <a:lstStyle/>
          <a:p>
            <a:r>
              <a:rPr lang="en-US" sz="2000" b="1" dirty="0">
                <a:solidFill>
                  <a:schemeClr val="tx1"/>
                </a:solidFill>
              </a:rPr>
              <a:t>The old division between culture and political-economy as expressed in post-colonial studies and political-economy approaches is overcome. Post-colonial studies conceptualize the capitalist world-system as being constituted primarily by culture, while political-economy places the primary determination on economic relations. In the ‘coloniality of power’ approach, what comes first, ‘culture or the economy’, is a false dilemma, a chicken-egg dilemma that obscure the complexity of the capitalist world-system.</a:t>
            </a:r>
          </a:p>
          <a:p>
            <a:r>
              <a:rPr lang="en-US" sz="2000" b="1" dirty="0">
                <a:solidFill>
                  <a:schemeClr val="tx1"/>
                </a:solidFill>
              </a:rPr>
              <a:t>Coloniality is not equivalent to colonialism. It is not derivative from, or antecedent to, modernity. Coloniality and modernity constitute two sides of a single coin. The same way as the European industrial revolution was achieved on the shoulders of the coerced forms of labor in the periphery, the new identities, rights, laws, and institutions of modernity such as nation-states, citizenship and democracy were formed in a process of colonial interaction with, and domination/exploitation of, non-Western </a:t>
            </a:r>
            <a:r>
              <a:rPr lang="it-IT" sz="2000" b="1" dirty="0" err="1">
                <a:solidFill>
                  <a:schemeClr val="tx1"/>
                </a:solidFill>
              </a:rPr>
              <a:t>people</a:t>
            </a:r>
            <a:r>
              <a:rPr lang="it-IT" sz="2000" b="1" dirty="0">
                <a:solidFill>
                  <a:schemeClr val="tx1"/>
                </a:solidFill>
              </a:rPr>
              <a:t>.</a:t>
            </a:r>
          </a:p>
        </p:txBody>
      </p:sp>
    </p:spTree>
    <p:extLst>
      <p:ext uri="{BB962C8B-B14F-4D97-AF65-F5344CB8AC3E}">
        <p14:creationId xmlns:p14="http://schemas.microsoft.com/office/powerpoint/2010/main" val="3686398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330926"/>
            <a:ext cx="8915400" cy="6130834"/>
          </a:xfrm>
        </p:spPr>
        <p:txBody>
          <a:bodyPr>
            <a:normAutofit/>
          </a:bodyPr>
          <a:lstStyle/>
          <a:p>
            <a:r>
              <a:rPr lang="en-US" sz="2000" b="1" dirty="0">
                <a:solidFill>
                  <a:schemeClr val="tx1"/>
                </a:solidFill>
              </a:rPr>
              <a:t>To call ‘capitalist’ the present world-system is, to say the least, misleading. Given the hegemonic Eurocentric ‘common sense’, the moment we use the word ‘capitalism’ people immediately think that we are talking about the ‘economy’. However, ‘capitalism’ is only one of the multiple entangled constellations of colonial power matrix of the ‘European modern/colonial capitalist/patriarchal world-system’. It is an important one, but not </a:t>
            </a:r>
            <a:r>
              <a:rPr lang="en-US" sz="2000" b="1">
                <a:solidFill>
                  <a:schemeClr val="tx1"/>
                </a:solidFill>
              </a:rPr>
              <a:t>the only </a:t>
            </a:r>
            <a:r>
              <a:rPr lang="en-US" sz="2000" b="1" dirty="0">
                <a:solidFill>
                  <a:schemeClr val="tx1"/>
                </a:solidFill>
              </a:rPr>
              <a:t>one. Given its entanglement with other power relations, changing the capitalist aspects of the world-system would not be enough to change the present world-system. To transform this world-system it is crucial to destroy the historical-structural </a:t>
            </a:r>
            <a:r>
              <a:rPr lang="en-US" sz="2000" b="1" dirty="0" err="1">
                <a:solidFill>
                  <a:schemeClr val="tx1"/>
                </a:solidFill>
              </a:rPr>
              <a:t>heterogenous</a:t>
            </a:r>
            <a:r>
              <a:rPr lang="en-US" sz="2000" b="1" dirty="0">
                <a:solidFill>
                  <a:schemeClr val="tx1"/>
                </a:solidFill>
              </a:rPr>
              <a:t> totality called the ‘colonial power matrix’ of the ‘</a:t>
            </a:r>
            <a:r>
              <a:rPr lang="en-US" sz="2000" b="1" dirty="0" err="1">
                <a:solidFill>
                  <a:schemeClr val="tx1"/>
                </a:solidFill>
              </a:rPr>
              <a:t>worldsystem</a:t>
            </a:r>
            <a:r>
              <a:rPr lang="en-US" sz="2000" b="1" dirty="0">
                <a:solidFill>
                  <a:schemeClr val="tx1"/>
                </a:solidFill>
              </a:rPr>
              <a:t>’.</a:t>
            </a:r>
          </a:p>
          <a:p>
            <a:r>
              <a:rPr lang="en-US" sz="2000" b="1" dirty="0">
                <a:solidFill>
                  <a:schemeClr val="tx1"/>
                </a:solidFill>
              </a:rPr>
              <a:t>Anti-capitalist decolonization and liberation cannot be reduced to only one dimension of social life. It requires a broader transformation of the sexual, gender, spiritual, epistemic, economic, political, linguistic and racial hierarchies of the modern/colonial world-system. The ‘coloniality of power’ perspective challenges us to think about social change and social transformation in a non-reductionist way.</a:t>
            </a:r>
            <a:endParaRPr lang="it-IT" sz="2000" b="1" dirty="0">
              <a:solidFill>
                <a:schemeClr val="tx1"/>
              </a:solidFill>
            </a:endParaRPr>
          </a:p>
        </p:txBody>
      </p:sp>
    </p:spTree>
    <p:extLst>
      <p:ext uri="{BB962C8B-B14F-4D97-AF65-F5344CB8AC3E}">
        <p14:creationId xmlns:p14="http://schemas.microsoft.com/office/powerpoint/2010/main" val="989187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a:solidFill>
                  <a:schemeClr val="tx1"/>
                </a:solidFill>
              </a:rPr>
              <a:t>Ramón</a:t>
            </a:r>
            <a:r>
              <a:rPr lang="it-IT" b="1" dirty="0">
                <a:solidFill>
                  <a:schemeClr val="tx1"/>
                </a:solidFill>
              </a:rPr>
              <a:t> </a:t>
            </a:r>
            <a:r>
              <a:rPr lang="it-IT" b="1" dirty="0" err="1">
                <a:solidFill>
                  <a:schemeClr val="tx1"/>
                </a:solidFill>
              </a:rPr>
              <a:t>Grosfoguel</a:t>
            </a:r>
            <a:br>
              <a:rPr lang="it-IT" b="1" dirty="0">
                <a:solidFill>
                  <a:schemeClr val="tx1"/>
                </a:solidFill>
              </a:rPr>
            </a:br>
            <a:r>
              <a:rPr lang="it-IT" b="1" dirty="0">
                <a:solidFill>
                  <a:schemeClr val="tx1"/>
                </a:solidFill>
              </a:rPr>
              <a:t>THE EPISTEMIC DECOLONIAL TURN</a:t>
            </a:r>
            <a:br>
              <a:rPr lang="it-IT" b="1" dirty="0">
                <a:solidFill>
                  <a:schemeClr val="tx1"/>
                </a:solidFill>
              </a:rPr>
            </a:br>
            <a:r>
              <a:rPr lang="it-IT" b="1" dirty="0">
                <a:solidFill>
                  <a:schemeClr val="tx1"/>
                </a:solidFill>
              </a:rPr>
              <a:t>Beyond </a:t>
            </a:r>
            <a:r>
              <a:rPr lang="it-IT" b="1" dirty="0" err="1">
                <a:solidFill>
                  <a:schemeClr val="tx1"/>
                </a:solidFill>
              </a:rPr>
              <a:t>political</a:t>
            </a:r>
            <a:r>
              <a:rPr lang="it-IT" b="1" dirty="0">
                <a:solidFill>
                  <a:schemeClr val="tx1"/>
                </a:solidFill>
              </a:rPr>
              <a:t>-economy </a:t>
            </a:r>
            <a:r>
              <a:rPr lang="it-IT" b="1" dirty="0" err="1">
                <a:solidFill>
                  <a:schemeClr val="tx1"/>
                </a:solidFill>
              </a:rPr>
              <a:t>paradigms</a:t>
            </a:r>
            <a:endParaRPr lang="it-IT" b="1" dirty="0">
              <a:solidFill>
                <a:schemeClr val="tx1"/>
              </a:solidFill>
            </a:endParaRPr>
          </a:p>
        </p:txBody>
      </p:sp>
      <p:sp>
        <p:nvSpPr>
          <p:cNvPr id="3" name="Segnaposto contenuto 2"/>
          <p:cNvSpPr>
            <a:spLocks noGrp="1"/>
          </p:cNvSpPr>
          <p:nvPr>
            <p:ph idx="1"/>
          </p:nvPr>
        </p:nvSpPr>
        <p:spPr>
          <a:xfrm>
            <a:off x="2589212" y="2177143"/>
            <a:ext cx="8915400" cy="3734079"/>
          </a:xfrm>
        </p:spPr>
        <p:txBody>
          <a:bodyPr>
            <a:noAutofit/>
          </a:bodyPr>
          <a:lstStyle/>
          <a:p>
            <a:r>
              <a:rPr lang="it-IT" sz="2000" b="1" dirty="0">
                <a:solidFill>
                  <a:schemeClr val="tx1"/>
                </a:solidFill>
              </a:rPr>
              <a:t>In the so-</a:t>
            </a:r>
            <a:r>
              <a:rPr lang="it-IT" sz="2000" b="1" dirty="0" err="1">
                <a:solidFill>
                  <a:schemeClr val="tx1"/>
                </a:solidFill>
              </a:rPr>
              <a:t>called</a:t>
            </a:r>
            <a:r>
              <a:rPr lang="it-IT" sz="2000" b="1" dirty="0">
                <a:solidFill>
                  <a:schemeClr val="tx1"/>
                </a:solidFill>
              </a:rPr>
              <a:t> Area Studies, </a:t>
            </a:r>
            <a:r>
              <a:rPr lang="en-US" sz="2000" b="1" dirty="0">
                <a:solidFill>
                  <a:schemeClr val="tx1"/>
                </a:solidFill>
              </a:rPr>
              <a:t>theory is still located in the North while the subjects (objects) to be studied are located in the South.</a:t>
            </a:r>
          </a:p>
          <a:p>
            <a:r>
              <a:rPr lang="en-US" sz="2000" b="1" dirty="0">
                <a:solidFill>
                  <a:schemeClr val="tx1"/>
                </a:solidFill>
              </a:rPr>
              <a:t>By privileging Western thinkers as their central theoretical apparatus, these studies betray their goal to produce subaltern studies</a:t>
            </a:r>
            <a:endParaRPr lang="it-IT" sz="2000" b="1" dirty="0">
              <a:solidFill>
                <a:schemeClr val="tx1"/>
              </a:solidFill>
            </a:endParaRPr>
          </a:p>
          <a:p>
            <a:r>
              <a:rPr lang="en-US" sz="2000" b="1" dirty="0">
                <a:solidFill>
                  <a:schemeClr val="tx1"/>
                </a:solidFill>
              </a:rPr>
              <a:t>“Turning” means practicing a conscious path change.</a:t>
            </a:r>
          </a:p>
          <a:p>
            <a:r>
              <a:rPr lang="en-US" sz="2000" b="1" dirty="0">
                <a:solidFill>
                  <a:schemeClr val="tx1"/>
                </a:solidFill>
              </a:rPr>
              <a:t>Stop to </a:t>
            </a:r>
            <a:r>
              <a:rPr lang="it-IT" sz="2000" b="1" dirty="0">
                <a:solidFill>
                  <a:schemeClr val="tx1"/>
                </a:solidFill>
              </a:rPr>
              <a:t>produce </a:t>
            </a:r>
            <a:r>
              <a:rPr lang="it-IT" sz="2000" b="1" dirty="0" err="1">
                <a:solidFill>
                  <a:schemeClr val="tx1"/>
                </a:solidFill>
              </a:rPr>
              <a:t>studies</a:t>
            </a:r>
            <a:r>
              <a:rPr lang="it-IT" sz="2000" b="1" dirty="0">
                <a:solidFill>
                  <a:schemeClr val="tx1"/>
                </a:solidFill>
              </a:rPr>
              <a:t> </a:t>
            </a:r>
            <a:r>
              <a:rPr lang="it-IT" sz="2000" b="1" u="sng" dirty="0" err="1">
                <a:solidFill>
                  <a:schemeClr val="tx1"/>
                </a:solidFill>
              </a:rPr>
              <a:t>about</a:t>
            </a:r>
            <a:r>
              <a:rPr lang="it-IT" sz="2000" b="1" dirty="0">
                <a:solidFill>
                  <a:schemeClr val="tx1"/>
                </a:solidFill>
              </a:rPr>
              <a:t> the </a:t>
            </a:r>
            <a:r>
              <a:rPr lang="en-US" sz="2000" b="1" i="1" dirty="0">
                <a:solidFill>
                  <a:schemeClr val="tx1"/>
                </a:solidFill>
              </a:rPr>
              <a:t>subaltern</a:t>
            </a:r>
            <a:r>
              <a:rPr lang="en-US" sz="2000" b="1" dirty="0">
                <a:solidFill>
                  <a:schemeClr val="tx1"/>
                </a:solidFill>
              </a:rPr>
              <a:t> to start to study </a:t>
            </a:r>
            <a:r>
              <a:rPr lang="en-US" sz="2000" b="1" u="sng" dirty="0">
                <a:solidFill>
                  <a:schemeClr val="tx1"/>
                </a:solidFill>
              </a:rPr>
              <a:t>with</a:t>
            </a:r>
            <a:r>
              <a:rPr lang="en-US" sz="2000" b="1" dirty="0">
                <a:solidFill>
                  <a:schemeClr val="tx1"/>
                </a:solidFill>
              </a:rPr>
              <a:t> and </a:t>
            </a:r>
            <a:r>
              <a:rPr lang="en-US" sz="2000" b="1" u="sng" dirty="0">
                <a:solidFill>
                  <a:schemeClr val="tx1"/>
                </a:solidFill>
              </a:rPr>
              <a:t>from</a:t>
            </a:r>
            <a:r>
              <a:rPr lang="en-US" sz="2000" b="1" dirty="0">
                <a:solidFill>
                  <a:schemeClr val="tx1"/>
                </a:solidFill>
              </a:rPr>
              <a:t> a subaltern perspective.</a:t>
            </a:r>
          </a:p>
          <a:p>
            <a:r>
              <a:rPr lang="en-US" sz="2000" b="1" dirty="0">
                <a:solidFill>
                  <a:schemeClr val="tx1"/>
                </a:solidFill>
              </a:rPr>
              <a:t>2 irreconcilable alternatives: A) to </a:t>
            </a:r>
            <a:r>
              <a:rPr lang="it-IT" sz="2000" b="1" dirty="0" err="1">
                <a:solidFill>
                  <a:schemeClr val="tx1"/>
                </a:solidFill>
              </a:rPr>
              <a:t>read</a:t>
            </a:r>
            <a:r>
              <a:rPr lang="it-IT" sz="2000" b="1" dirty="0">
                <a:solidFill>
                  <a:schemeClr val="tx1"/>
                </a:solidFill>
              </a:rPr>
              <a:t> </a:t>
            </a:r>
            <a:r>
              <a:rPr lang="it-IT" sz="2000" b="1" dirty="0" err="1">
                <a:solidFill>
                  <a:schemeClr val="tx1"/>
                </a:solidFill>
              </a:rPr>
              <a:t>subalternity</a:t>
            </a:r>
            <a:r>
              <a:rPr lang="it-IT" sz="2000" b="1" dirty="0">
                <a:solidFill>
                  <a:schemeClr val="tx1"/>
                </a:solidFill>
              </a:rPr>
              <a:t> </a:t>
            </a:r>
            <a:r>
              <a:rPr lang="it-IT" sz="2000" b="1" dirty="0" err="1">
                <a:solidFill>
                  <a:schemeClr val="tx1"/>
                </a:solidFill>
              </a:rPr>
              <a:t>as</a:t>
            </a:r>
            <a:r>
              <a:rPr lang="it-IT" sz="2000" b="1" dirty="0">
                <a:solidFill>
                  <a:schemeClr val="tx1"/>
                </a:solidFill>
              </a:rPr>
              <a:t> a </a:t>
            </a:r>
            <a:r>
              <a:rPr lang="en-US" sz="2000" b="1" u="sng" dirty="0">
                <a:solidFill>
                  <a:schemeClr val="tx1"/>
                </a:solidFill>
              </a:rPr>
              <a:t>postmodern critique</a:t>
            </a:r>
            <a:r>
              <a:rPr lang="en-US" sz="2000" b="1" dirty="0">
                <a:solidFill>
                  <a:schemeClr val="tx1"/>
                </a:solidFill>
              </a:rPr>
              <a:t> (which represents a Eurocentric critique of eurocentrism); to read </a:t>
            </a:r>
            <a:r>
              <a:rPr lang="en-US" sz="2000" b="1" dirty="0" err="1">
                <a:solidFill>
                  <a:schemeClr val="tx1"/>
                </a:solidFill>
              </a:rPr>
              <a:t>subalternity</a:t>
            </a:r>
            <a:r>
              <a:rPr lang="en-US" sz="2000" b="1" dirty="0">
                <a:solidFill>
                  <a:schemeClr val="tx1"/>
                </a:solidFill>
              </a:rPr>
              <a:t> as a </a:t>
            </a:r>
            <a:r>
              <a:rPr lang="en-US" sz="2000" b="1" u="sng" dirty="0" err="1">
                <a:solidFill>
                  <a:schemeClr val="tx1"/>
                </a:solidFill>
              </a:rPr>
              <a:t>decolonial</a:t>
            </a:r>
            <a:r>
              <a:rPr lang="en-US" sz="2000" b="1" u="sng" dirty="0">
                <a:solidFill>
                  <a:schemeClr val="tx1"/>
                </a:solidFill>
              </a:rPr>
              <a:t> critique </a:t>
            </a:r>
            <a:r>
              <a:rPr lang="en-US" sz="2000" b="1" dirty="0">
                <a:solidFill>
                  <a:schemeClr val="tx1"/>
                </a:solidFill>
              </a:rPr>
              <a:t>(which represents a critique of eurocentrism from </a:t>
            </a:r>
            <a:r>
              <a:rPr lang="en-US" sz="2000" b="1" dirty="0" err="1">
                <a:solidFill>
                  <a:schemeClr val="tx1"/>
                </a:solidFill>
              </a:rPr>
              <a:t>subalternized</a:t>
            </a:r>
            <a:r>
              <a:rPr lang="en-US" sz="2000" b="1" dirty="0">
                <a:solidFill>
                  <a:schemeClr val="tx1"/>
                </a:solidFill>
              </a:rPr>
              <a:t> and silenced </a:t>
            </a:r>
            <a:r>
              <a:rPr lang="en-US" sz="2000" b="1" dirty="0" err="1">
                <a:solidFill>
                  <a:schemeClr val="tx1"/>
                </a:solidFill>
              </a:rPr>
              <a:t>knowledges</a:t>
            </a:r>
            <a:r>
              <a:rPr lang="en-US" sz="2000" b="1" dirty="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257953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009292"/>
            <a:ext cx="8915400" cy="4901930"/>
          </a:xfrm>
        </p:spPr>
        <p:txBody>
          <a:bodyPr>
            <a:noAutofit/>
          </a:bodyPr>
          <a:lstStyle/>
          <a:p>
            <a:r>
              <a:rPr lang="en-US" sz="2400" b="1" dirty="0">
                <a:solidFill>
                  <a:schemeClr val="tx1"/>
                </a:solidFill>
              </a:rPr>
              <a:t>A </a:t>
            </a:r>
            <a:r>
              <a:rPr lang="en-US" sz="2400" b="1" dirty="0" err="1">
                <a:solidFill>
                  <a:schemeClr val="tx1"/>
                </a:solidFill>
              </a:rPr>
              <a:t>decolonial</a:t>
            </a:r>
            <a:r>
              <a:rPr lang="en-US" sz="2400" b="1" dirty="0">
                <a:solidFill>
                  <a:schemeClr val="tx1"/>
                </a:solidFill>
              </a:rPr>
              <a:t> epistemic perspective requires a broader canon of thought than simply the Western canon (including the Left Western canon);</a:t>
            </a:r>
          </a:p>
          <a:p>
            <a:r>
              <a:rPr lang="en-US" sz="2400" b="1" dirty="0">
                <a:solidFill>
                  <a:schemeClr val="tx1"/>
                </a:solidFill>
              </a:rPr>
              <a:t>A truly universal decolonial perspective cannot be based on an abstract universal (one particular that raises itself as universal global design), but would have to be the result of the critical dialogue between diverse critical epistemic/ethical/political projects towards a </a:t>
            </a:r>
            <a:r>
              <a:rPr lang="en-US" sz="2400" b="1" dirty="0" err="1">
                <a:solidFill>
                  <a:schemeClr val="tx1"/>
                </a:solidFill>
              </a:rPr>
              <a:t>pluriversal</a:t>
            </a:r>
            <a:r>
              <a:rPr lang="en-US" sz="2400" b="1" dirty="0">
                <a:solidFill>
                  <a:schemeClr val="tx1"/>
                </a:solidFill>
              </a:rPr>
              <a:t> as oppose to an universal world;</a:t>
            </a:r>
          </a:p>
          <a:p>
            <a:r>
              <a:rPr lang="en-US" sz="2400" b="1" dirty="0">
                <a:solidFill>
                  <a:schemeClr val="tx1"/>
                </a:solidFill>
              </a:rPr>
              <a:t>decolonization of knowledge requires to take seriously the epistemic perspective/cosmologies/insights of critical thinkers from the Global South thinking from and with </a:t>
            </a:r>
            <a:r>
              <a:rPr lang="en-US" sz="2400" b="1" dirty="0" err="1">
                <a:solidFill>
                  <a:schemeClr val="tx1"/>
                </a:solidFill>
              </a:rPr>
              <a:t>subalternized</a:t>
            </a:r>
            <a:r>
              <a:rPr lang="en-US" sz="2400" b="1" dirty="0">
                <a:solidFill>
                  <a:schemeClr val="tx1"/>
                </a:solidFill>
              </a:rPr>
              <a:t> racial/ethnic/sexual spaces and bodies. </a:t>
            </a:r>
            <a:endParaRPr lang="it-IT" sz="2400" b="1" dirty="0">
              <a:solidFill>
                <a:schemeClr val="tx1"/>
              </a:solidFill>
            </a:endParaRPr>
          </a:p>
        </p:txBody>
      </p:sp>
    </p:spTree>
    <p:extLst>
      <p:ext uri="{BB962C8B-B14F-4D97-AF65-F5344CB8AC3E}">
        <p14:creationId xmlns:p14="http://schemas.microsoft.com/office/powerpoint/2010/main" val="3460426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164566"/>
            <a:ext cx="8915400" cy="4746656"/>
          </a:xfrm>
        </p:spPr>
        <p:txBody>
          <a:bodyPr>
            <a:normAutofit lnSpcReduction="10000"/>
          </a:bodyPr>
          <a:lstStyle/>
          <a:p>
            <a:r>
              <a:rPr lang="it-IT" sz="3200" b="1" dirty="0" err="1"/>
              <a:t>Decolonial</a:t>
            </a:r>
            <a:r>
              <a:rPr lang="it-IT" sz="3200" b="1" dirty="0"/>
              <a:t> option</a:t>
            </a:r>
            <a:r>
              <a:rPr lang="en-US" sz="3200" b="1" dirty="0"/>
              <a:t> is not an essentialist, fundamentalist, anti-European critique. It is a critical perspective of both Eurocentric and Third World fundamentalisms, colonialism and nationalism. </a:t>
            </a:r>
          </a:p>
          <a:p>
            <a:r>
              <a:rPr lang="en-US" sz="3200" b="1" dirty="0"/>
              <a:t>What all fundamentalisms share (including the Eurocentric one) is the premise that there is only one sole epistemic tradition from which to achieve Truth and Universality</a:t>
            </a:r>
            <a:r>
              <a:rPr lang="en-US" b="1" dirty="0"/>
              <a:t>. </a:t>
            </a:r>
            <a:endParaRPr lang="it-IT" dirty="0"/>
          </a:p>
        </p:txBody>
      </p:sp>
    </p:spTree>
    <p:extLst>
      <p:ext uri="{BB962C8B-B14F-4D97-AF65-F5344CB8AC3E}">
        <p14:creationId xmlns:p14="http://schemas.microsoft.com/office/powerpoint/2010/main" val="1464235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b="1" dirty="0"/>
              <a:t>Decolonize political-economy</a:t>
            </a:r>
            <a:endParaRPr lang="it-IT" b="1" dirty="0"/>
          </a:p>
        </p:txBody>
      </p:sp>
      <p:sp>
        <p:nvSpPr>
          <p:cNvPr id="3" name="Segnaposto contenuto 2"/>
          <p:cNvSpPr>
            <a:spLocks noGrp="1"/>
          </p:cNvSpPr>
          <p:nvPr>
            <p:ph idx="1"/>
          </p:nvPr>
        </p:nvSpPr>
        <p:spPr>
          <a:xfrm>
            <a:off x="2589212" y="1319842"/>
            <a:ext cx="8915400" cy="5322497"/>
          </a:xfrm>
        </p:spPr>
        <p:txBody>
          <a:bodyPr>
            <a:normAutofit lnSpcReduction="10000"/>
          </a:bodyPr>
          <a:lstStyle/>
          <a:p>
            <a:r>
              <a:rPr lang="it-IT" sz="2400" b="1" dirty="0" err="1">
                <a:solidFill>
                  <a:schemeClr val="tx1"/>
                </a:solidFill>
              </a:rPr>
              <a:t>Grosfoguel</a:t>
            </a:r>
            <a:r>
              <a:rPr lang="it-IT" sz="2400" b="1" dirty="0">
                <a:solidFill>
                  <a:schemeClr val="tx1"/>
                </a:solidFill>
              </a:rPr>
              <a:t> </a:t>
            </a:r>
            <a:r>
              <a:rPr lang="it-IT" sz="2400" b="1" dirty="0" err="1">
                <a:solidFill>
                  <a:schemeClr val="tx1"/>
                </a:solidFill>
              </a:rPr>
              <a:t>proposes</a:t>
            </a:r>
            <a:r>
              <a:rPr lang="it-IT" sz="2400" b="1" dirty="0">
                <a:solidFill>
                  <a:schemeClr val="tx1"/>
                </a:solidFill>
              </a:rPr>
              <a:t> </a:t>
            </a:r>
            <a:r>
              <a:rPr lang="en-US" sz="2400" b="1" dirty="0">
                <a:solidFill>
                  <a:schemeClr val="tx1"/>
                </a:solidFill>
              </a:rPr>
              <a:t>that an epistemic perspective from racial/ethnic subaltern locations has a lot to contribute to a radical </a:t>
            </a:r>
            <a:r>
              <a:rPr lang="en-US" sz="2400" b="1" dirty="0" err="1">
                <a:solidFill>
                  <a:schemeClr val="tx1"/>
                </a:solidFill>
              </a:rPr>
              <a:t>decolonial</a:t>
            </a:r>
            <a:r>
              <a:rPr lang="en-US" sz="2400" b="1" dirty="0">
                <a:solidFill>
                  <a:schemeClr val="tx1"/>
                </a:solidFill>
              </a:rPr>
              <a:t> critical theory beyond the way traditional political-economy paradigms conceptualize capitalism as a global or </a:t>
            </a:r>
            <a:r>
              <a:rPr lang="en-US" sz="2400" b="1" dirty="0" err="1">
                <a:solidFill>
                  <a:schemeClr val="tx1"/>
                </a:solidFill>
              </a:rPr>
              <a:t>worldsystem</a:t>
            </a:r>
            <a:r>
              <a:rPr lang="en-US" sz="2400" b="1" dirty="0">
                <a:solidFill>
                  <a:schemeClr val="tx1"/>
                </a:solidFill>
              </a:rPr>
              <a:t>.</a:t>
            </a:r>
          </a:p>
          <a:p>
            <a:r>
              <a:rPr lang="en-US" sz="2400" b="1" dirty="0">
                <a:solidFill>
                  <a:schemeClr val="tx1"/>
                </a:solidFill>
              </a:rPr>
              <a:t>The idea here is to decolonize political-economy paradigms as well as world-system analysis and to propose an alternative </a:t>
            </a:r>
            <a:r>
              <a:rPr lang="en-US" sz="2400" b="1" dirty="0" err="1">
                <a:solidFill>
                  <a:schemeClr val="tx1"/>
                </a:solidFill>
              </a:rPr>
              <a:t>decolonial</a:t>
            </a:r>
            <a:r>
              <a:rPr lang="en-US" sz="2400" b="1" dirty="0">
                <a:solidFill>
                  <a:schemeClr val="tx1"/>
                </a:solidFill>
              </a:rPr>
              <a:t> conceptualization </a:t>
            </a:r>
            <a:r>
              <a:rPr lang="it-IT" sz="2400" b="1" dirty="0">
                <a:solidFill>
                  <a:schemeClr val="tx1"/>
                </a:solidFill>
              </a:rPr>
              <a:t>of the world-</a:t>
            </a:r>
            <a:r>
              <a:rPr lang="it-IT" sz="2400" b="1" dirty="0" err="1">
                <a:solidFill>
                  <a:schemeClr val="tx1"/>
                </a:solidFill>
              </a:rPr>
              <a:t>system</a:t>
            </a:r>
            <a:r>
              <a:rPr lang="it-IT" sz="2400" b="1" dirty="0">
                <a:solidFill>
                  <a:schemeClr val="tx1"/>
                </a:solidFill>
              </a:rPr>
              <a:t>. </a:t>
            </a:r>
            <a:r>
              <a:rPr lang="it-IT" sz="2400" b="1" u="sng" dirty="0">
                <a:solidFill>
                  <a:schemeClr val="tx1"/>
                </a:solidFill>
              </a:rPr>
              <a:t>How?</a:t>
            </a:r>
          </a:p>
          <a:p>
            <a:r>
              <a:rPr lang="it-IT" sz="2400" b="1" dirty="0">
                <a:solidFill>
                  <a:schemeClr val="tx1"/>
                </a:solidFill>
              </a:rPr>
              <a:t>By </a:t>
            </a:r>
            <a:r>
              <a:rPr lang="en-US" sz="2400" b="1" dirty="0">
                <a:solidFill>
                  <a:schemeClr val="tx1"/>
                </a:solidFill>
              </a:rPr>
              <a:t>an epistemic discussion about the implications of the epistemological critique of feminist and </a:t>
            </a:r>
            <a:r>
              <a:rPr lang="en-US" sz="2400" b="1" dirty="0" err="1">
                <a:solidFill>
                  <a:schemeClr val="tx1"/>
                </a:solidFill>
              </a:rPr>
              <a:t>subalternized</a:t>
            </a:r>
            <a:r>
              <a:rPr lang="en-US" sz="2400" b="1" dirty="0">
                <a:solidFill>
                  <a:schemeClr val="tx1"/>
                </a:solidFill>
              </a:rPr>
              <a:t> racial/ethnic intellectuals to western epistemology.</a:t>
            </a:r>
          </a:p>
          <a:p>
            <a:r>
              <a:rPr lang="en-US" sz="2400" b="1" dirty="0">
                <a:solidFill>
                  <a:schemeClr val="tx1"/>
                </a:solidFill>
              </a:rPr>
              <a:t>By</a:t>
            </a:r>
            <a:r>
              <a:rPr lang="it-IT" sz="2400" b="1" dirty="0">
                <a:solidFill>
                  <a:schemeClr val="tx1"/>
                </a:solidFill>
              </a:rPr>
              <a:t> the </a:t>
            </a:r>
            <a:r>
              <a:rPr lang="en-US" sz="2400" b="1" dirty="0">
                <a:solidFill>
                  <a:schemeClr val="tx1"/>
                </a:solidFill>
              </a:rPr>
              <a:t>implications of these critiques to the way we conceptualize the global or world </a:t>
            </a:r>
            <a:r>
              <a:rPr lang="it-IT" sz="2400" b="1" dirty="0" err="1">
                <a:solidFill>
                  <a:schemeClr val="tx1"/>
                </a:solidFill>
              </a:rPr>
              <a:t>system</a:t>
            </a:r>
            <a:r>
              <a:rPr lang="it-IT" sz="2400" b="1" dirty="0">
                <a:solidFill>
                  <a:schemeClr val="tx1"/>
                </a:solidFill>
              </a:rPr>
              <a:t>.</a:t>
            </a:r>
          </a:p>
          <a:p>
            <a:endParaRPr lang="it-IT" sz="2000" b="1" dirty="0">
              <a:solidFill>
                <a:schemeClr val="tx1"/>
              </a:solidFill>
            </a:endParaRPr>
          </a:p>
        </p:txBody>
      </p:sp>
    </p:spTree>
    <p:extLst>
      <p:ext uri="{BB962C8B-B14F-4D97-AF65-F5344CB8AC3E}">
        <p14:creationId xmlns:p14="http://schemas.microsoft.com/office/powerpoint/2010/main" val="2192777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solidFill>
                  <a:schemeClr val="tx1"/>
                </a:solidFill>
              </a:rPr>
              <a:t>The contribution of racial/ethnic and feminist </a:t>
            </a:r>
            <a:r>
              <a:rPr lang="it-IT" b="1" dirty="0" err="1">
                <a:solidFill>
                  <a:schemeClr val="tx1"/>
                </a:solidFill>
              </a:rPr>
              <a:t>subaltern</a:t>
            </a:r>
            <a:r>
              <a:rPr lang="it-IT" b="1" dirty="0">
                <a:solidFill>
                  <a:schemeClr val="tx1"/>
                </a:solidFill>
              </a:rPr>
              <a:t> </a:t>
            </a:r>
            <a:r>
              <a:rPr lang="it-IT" b="1" dirty="0" err="1">
                <a:solidFill>
                  <a:schemeClr val="tx1"/>
                </a:solidFill>
              </a:rPr>
              <a:t>perspectives</a:t>
            </a:r>
            <a:r>
              <a:rPr lang="it-IT" b="1" dirty="0">
                <a:solidFill>
                  <a:schemeClr val="tx1"/>
                </a:solidFill>
              </a:rPr>
              <a:t> to </a:t>
            </a:r>
            <a:r>
              <a:rPr lang="it-IT" b="1" dirty="0" err="1">
                <a:solidFill>
                  <a:schemeClr val="tx1"/>
                </a:solidFill>
              </a:rPr>
              <a:t>epistemological</a:t>
            </a:r>
            <a:r>
              <a:rPr lang="it-IT" b="1" dirty="0">
                <a:solidFill>
                  <a:schemeClr val="tx1"/>
                </a:solidFill>
              </a:rPr>
              <a:t> </a:t>
            </a:r>
            <a:r>
              <a:rPr lang="it-IT" b="1" dirty="0" err="1">
                <a:solidFill>
                  <a:schemeClr val="tx1"/>
                </a:solidFill>
              </a:rPr>
              <a:t>questions</a:t>
            </a:r>
            <a:endParaRPr lang="it-IT" b="1" dirty="0">
              <a:solidFill>
                <a:schemeClr val="tx1"/>
              </a:solidFill>
            </a:endParaRPr>
          </a:p>
        </p:txBody>
      </p:sp>
      <p:sp>
        <p:nvSpPr>
          <p:cNvPr id="3" name="Segnaposto contenuto 2"/>
          <p:cNvSpPr>
            <a:spLocks noGrp="1"/>
          </p:cNvSpPr>
          <p:nvPr>
            <p:ph idx="1"/>
          </p:nvPr>
        </p:nvSpPr>
        <p:spPr>
          <a:xfrm>
            <a:off x="2589212" y="2238102"/>
            <a:ext cx="8915400" cy="3673119"/>
          </a:xfrm>
        </p:spPr>
        <p:txBody>
          <a:bodyPr>
            <a:noAutofit/>
          </a:bodyPr>
          <a:lstStyle/>
          <a:p>
            <a:r>
              <a:rPr lang="it-IT" sz="2400" b="1" dirty="0">
                <a:solidFill>
                  <a:schemeClr val="tx1"/>
                </a:solidFill>
              </a:rPr>
              <a:t>The </a:t>
            </a:r>
            <a:r>
              <a:rPr lang="it-IT" sz="2400" b="1" dirty="0" err="1">
                <a:solidFill>
                  <a:schemeClr val="tx1"/>
                </a:solidFill>
              </a:rPr>
              <a:t>hegemonic</a:t>
            </a:r>
            <a:r>
              <a:rPr lang="it-IT" sz="2400" b="1" dirty="0">
                <a:solidFill>
                  <a:schemeClr val="tx1"/>
                </a:solidFill>
              </a:rPr>
              <a:t> </a:t>
            </a:r>
            <a:r>
              <a:rPr lang="it-IT" sz="2400" b="1" dirty="0" err="1">
                <a:solidFill>
                  <a:schemeClr val="tx1"/>
                </a:solidFill>
              </a:rPr>
              <a:t>Eurocentric</a:t>
            </a:r>
            <a:r>
              <a:rPr lang="it-IT" sz="2400" b="1" dirty="0">
                <a:solidFill>
                  <a:schemeClr val="tx1"/>
                </a:solidFill>
              </a:rPr>
              <a:t> </a:t>
            </a:r>
            <a:r>
              <a:rPr lang="en-US" sz="2400" b="1" dirty="0">
                <a:solidFill>
                  <a:schemeClr val="tx1"/>
                </a:solidFill>
              </a:rPr>
              <a:t>paradigms that have informed western philosophy and sciences in </a:t>
            </a:r>
            <a:r>
              <a:rPr lang="en-US" sz="2400" b="1" dirty="0" err="1">
                <a:solidFill>
                  <a:schemeClr val="tx1"/>
                </a:solidFill>
              </a:rPr>
              <a:t>the‘modern</a:t>
            </a:r>
            <a:r>
              <a:rPr lang="en-US" sz="2400" b="1" dirty="0">
                <a:solidFill>
                  <a:schemeClr val="tx1"/>
                </a:solidFill>
              </a:rPr>
              <a:t>/colonial capitalist/patriarchal world-system’ for the last 500 hundred years assume a universalistic, neutral, objective point of view.</a:t>
            </a:r>
          </a:p>
          <a:p>
            <a:r>
              <a:rPr lang="it-IT" sz="2400" b="1" dirty="0" err="1">
                <a:solidFill>
                  <a:schemeClr val="tx1"/>
                </a:solidFill>
              </a:rPr>
              <a:t>Chicana</a:t>
            </a:r>
            <a:r>
              <a:rPr lang="it-IT" sz="2400" b="1" dirty="0">
                <a:solidFill>
                  <a:schemeClr val="tx1"/>
                </a:solidFill>
              </a:rPr>
              <a:t> and </a:t>
            </a:r>
            <a:r>
              <a:rPr lang="en-US" sz="2400" b="1" dirty="0">
                <a:solidFill>
                  <a:schemeClr val="tx1"/>
                </a:solidFill>
              </a:rPr>
              <a:t>black feminist scholars (Moraga &amp; </a:t>
            </a:r>
            <a:r>
              <a:rPr lang="en-US" sz="2400" b="1" dirty="0" err="1">
                <a:solidFill>
                  <a:schemeClr val="tx1"/>
                </a:solidFill>
              </a:rPr>
              <a:t>Anzaldua</a:t>
            </a:r>
            <a:r>
              <a:rPr lang="en-US" sz="2400" b="1" dirty="0">
                <a:solidFill>
                  <a:schemeClr val="tx1"/>
                </a:solidFill>
              </a:rPr>
              <a:t> 1983, Collins 1990) as well as </a:t>
            </a:r>
            <a:r>
              <a:rPr lang="en-US" sz="2400" b="1" dirty="0" err="1">
                <a:solidFill>
                  <a:schemeClr val="tx1"/>
                </a:solidFill>
              </a:rPr>
              <a:t>thirdworld</a:t>
            </a:r>
            <a:r>
              <a:rPr lang="en-US" sz="2400" b="1" dirty="0">
                <a:solidFill>
                  <a:schemeClr val="tx1"/>
                </a:solidFill>
              </a:rPr>
              <a:t> scholars inside and outside the United States (</a:t>
            </a:r>
            <a:r>
              <a:rPr lang="en-US" sz="2400" b="1" dirty="0" err="1">
                <a:solidFill>
                  <a:schemeClr val="tx1"/>
                </a:solidFill>
              </a:rPr>
              <a:t>Dussel</a:t>
            </a:r>
            <a:r>
              <a:rPr lang="en-US" sz="2400" b="1" dirty="0">
                <a:solidFill>
                  <a:schemeClr val="tx1"/>
                </a:solidFill>
              </a:rPr>
              <a:t> 1977, </a:t>
            </a:r>
            <a:r>
              <a:rPr lang="en-US" sz="2400" b="1" dirty="0" err="1">
                <a:solidFill>
                  <a:schemeClr val="tx1"/>
                </a:solidFill>
              </a:rPr>
              <a:t>Mignolo</a:t>
            </a:r>
            <a:r>
              <a:rPr lang="en-US" sz="2400" b="1" dirty="0">
                <a:solidFill>
                  <a:schemeClr val="tx1"/>
                </a:solidFill>
              </a:rPr>
              <a:t> 2000) reminded us that </a:t>
            </a:r>
            <a:r>
              <a:rPr lang="en-US" sz="2400" b="1" u="sng" dirty="0">
                <a:solidFill>
                  <a:schemeClr val="tx1"/>
                </a:solidFill>
              </a:rPr>
              <a:t>we always speak from a particular location in </a:t>
            </a:r>
            <a:r>
              <a:rPr lang="it-IT" sz="2400" b="1" u="sng" dirty="0">
                <a:solidFill>
                  <a:schemeClr val="tx1"/>
                </a:solidFill>
              </a:rPr>
              <a:t>the </a:t>
            </a:r>
            <a:r>
              <a:rPr lang="it-IT" sz="2400" b="1" u="sng" dirty="0" err="1">
                <a:solidFill>
                  <a:schemeClr val="tx1"/>
                </a:solidFill>
              </a:rPr>
              <a:t>power</a:t>
            </a:r>
            <a:r>
              <a:rPr lang="it-IT" sz="2400" b="1" u="sng" dirty="0">
                <a:solidFill>
                  <a:schemeClr val="tx1"/>
                </a:solidFill>
              </a:rPr>
              <a:t> </a:t>
            </a:r>
            <a:r>
              <a:rPr lang="it-IT" sz="2400" b="1" u="sng" dirty="0" err="1">
                <a:solidFill>
                  <a:schemeClr val="tx1"/>
                </a:solidFill>
              </a:rPr>
              <a:t>structures</a:t>
            </a:r>
            <a:r>
              <a:rPr lang="it-IT" sz="2400" b="1" dirty="0">
                <a:solidFill>
                  <a:schemeClr val="tx1"/>
                </a:solidFill>
              </a:rPr>
              <a:t>.</a:t>
            </a:r>
          </a:p>
        </p:txBody>
      </p:sp>
    </p:spTree>
    <p:extLst>
      <p:ext uri="{BB962C8B-B14F-4D97-AF65-F5344CB8AC3E}">
        <p14:creationId xmlns:p14="http://schemas.microsoft.com/office/powerpoint/2010/main" val="411683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Toward</a:t>
            </a:r>
            <a:r>
              <a:rPr lang="it-IT" b="1" dirty="0"/>
              <a:t> a </a:t>
            </a:r>
            <a:r>
              <a:rPr lang="it-IT" b="1" dirty="0" err="1"/>
              <a:t>situated</a:t>
            </a:r>
            <a:r>
              <a:rPr lang="it-IT" b="1" dirty="0"/>
              <a:t> </a:t>
            </a:r>
            <a:r>
              <a:rPr lang="it-IT" b="1" dirty="0" err="1"/>
              <a:t>thinking</a:t>
            </a:r>
            <a:endParaRPr lang="it-IT" b="1" dirty="0"/>
          </a:p>
        </p:txBody>
      </p:sp>
      <p:sp>
        <p:nvSpPr>
          <p:cNvPr id="3" name="Segnaposto contenuto 2"/>
          <p:cNvSpPr>
            <a:spLocks noGrp="1"/>
          </p:cNvSpPr>
          <p:nvPr>
            <p:ph idx="1"/>
          </p:nvPr>
        </p:nvSpPr>
        <p:spPr>
          <a:xfrm>
            <a:off x="2589212" y="1302589"/>
            <a:ext cx="8915400" cy="4608633"/>
          </a:xfrm>
        </p:spPr>
        <p:txBody>
          <a:bodyPr>
            <a:normAutofit/>
          </a:bodyPr>
          <a:lstStyle/>
          <a:p>
            <a:r>
              <a:rPr lang="en-US" sz="2400" b="1" dirty="0">
                <a:solidFill>
                  <a:schemeClr val="tx1"/>
                </a:solidFill>
              </a:rPr>
              <a:t>Nobody escapes the class, sexual, gender, spiritual, linguistic, geographical, and racial hierarchies of the ‘modern/colonial/</a:t>
            </a:r>
            <a:r>
              <a:rPr lang="it-IT" sz="2400" b="1" dirty="0" err="1">
                <a:solidFill>
                  <a:schemeClr val="tx1"/>
                </a:solidFill>
              </a:rPr>
              <a:t>capitalist</a:t>
            </a:r>
            <a:r>
              <a:rPr lang="it-IT" sz="2400" b="1" dirty="0">
                <a:solidFill>
                  <a:schemeClr val="tx1"/>
                </a:solidFill>
              </a:rPr>
              <a:t>/</a:t>
            </a:r>
            <a:r>
              <a:rPr lang="it-IT" sz="2400" b="1" dirty="0" err="1">
                <a:solidFill>
                  <a:schemeClr val="tx1"/>
                </a:solidFill>
              </a:rPr>
              <a:t>patriarchal</a:t>
            </a:r>
            <a:r>
              <a:rPr lang="it-IT" sz="2400" b="1" dirty="0">
                <a:solidFill>
                  <a:schemeClr val="tx1"/>
                </a:solidFill>
              </a:rPr>
              <a:t> world-</a:t>
            </a:r>
            <a:r>
              <a:rPr lang="it-IT" sz="2400" b="1" dirty="0" err="1">
                <a:solidFill>
                  <a:schemeClr val="tx1"/>
                </a:solidFill>
              </a:rPr>
              <a:t>system</a:t>
            </a:r>
            <a:r>
              <a:rPr lang="it-IT" sz="2400" b="1" dirty="0">
                <a:solidFill>
                  <a:schemeClr val="tx1"/>
                </a:solidFill>
              </a:rPr>
              <a:t>’.</a:t>
            </a:r>
          </a:p>
          <a:p>
            <a:r>
              <a:rPr lang="en-US" sz="2400" b="1" dirty="0">
                <a:solidFill>
                  <a:schemeClr val="tx1"/>
                </a:solidFill>
              </a:rPr>
              <a:t>As feminist scholar Donna Haraway (1988) states, our </a:t>
            </a:r>
            <a:r>
              <a:rPr lang="en-US" sz="2400" b="1" dirty="0" err="1">
                <a:solidFill>
                  <a:schemeClr val="tx1"/>
                </a:solidFill>
              </a:rPr>
              <a:t>knowledges</a:t>
            </a:r>
            <a:r>
              <a:rPr lang="en-US" sz="2400" b="1" dirty="0">
                <a:solidFill>
                  <a:schemeClr val="tx1"/>
                </a:solidFill>
              </a:rPr>
              <a:t> are always situated. Black feminist scholars called this perspective ‘afro-centric epistemology’ (Collins 1990) (which is not equivalent to the </a:t>
            </a:r>
            <a:r>
              <a:rPr lang="en-US" sz="2400" b="1" dirty="0" err="1">
                <a:solidFill>
                  <a:schemeClr val="tx1"/>
                </a:solidFill>
              </a:rPr>
              <a:t>afrocentrist</a:t>
            </a:r>
            <a:r>
              <a:rPr lang="en-US" sz="2400" b="1" dirty="0">
                <a:solidFill>
                  <a:schemeClr val="tx1"/>
                </a:solidFill>
              </a:rPr>
              <a:t> perspective) while Latin American Philosopher of Liberation Enrique </a:t>
            </a:r>
            <a:r>
              <a:rPr lang="en-US" sz="2400" b="1" dirty="0" err="1">
                <a:solidFill>
                  <a:schemeClr val="tx1"/>
                </a:solidFill>
              </a:rPr>
              <a:t>Dussel</a:t>
            </a:r>
            <a:r>
              <a:rPr lang="en-US" sz="2400" b="1" dirty="0">
                <a:solidFill>
                  <a:schemeClr val="tx1"/>
                </a:solidFill>
              </a:rPr>
              <a:t> called it ‘geopolitics of knowledge’ (</a:t>
            </a:r>
            <a:r>
              <a:rPr lang="en-US" sz="2400" b="1" dirty="0" err="1">
                <a:solidFill>
                  <a:schemeClr val="tx1"/>
                </a:solidFill>
              </a:rPr>
              <a:t>Dussel</a:t>
            </a:r>
            <a:r>
              <a:rPr lang="en-US" sz="2400" b="1" dirty="0">
                <a:solidFill>
                  <a:schemeClr val="tx1"/>
                </a:solidFill>
              </a:rPr>
              <a:t> 1977) and following Fanon (1967) and </a:t>
            </a:r>
            <a:r>
              <a:rPr lang="en-US" sz="2400" b="1" dirty="0" err="1">
                <a:solidFill>
                  <a:schemeClr val="tx1"/>
                </a:solidFill>
              </a:rPr>
              <a:t>Anzaldu´a</a:t>
            </a:r>
            <a:r>
              <a:rPr lang="en-US" sz="2400" b="1" dirty="0">
                <a:solidFill>
                  <a:schemeClr val="tx1"/>
                </a:solidFill>
              </a:rPr>
              <a:t> (1987) </a:t>
            </a:r>
            <a:r>
              <a:rPr lang="en-US" sz="2400" b="1" dirty="0" err="1">
                <a:solidFill>
                  <a:schemeClr val="tx1"/>
                </a:solidFill>
              </a:rPr>
              <a:t>Grosfoguel</a:t>
            </a:r>
            <a:r>
              <a:rPr lang="en-US" sz="2400" b="1" dirty="0">
                <a:solidFill>
                  <a:schemeClr val="tx1"/>
                </a:solidFill>
              </a:rPr>
              <a:t> uses the term ‘</a:t>
            </a:r>
            <a:r>
              <a:rPr lang="en-US" sz="2400" b="1" u="sng" dirty="0">
                <a:solidFill>
                  <a:schemeClr val="tx1"/>
                </a:solidFill>
              </a:rPr>
              <a:t>body-politics </a:t>
            </a:r>
            <a:r>
              <a:rPr lang="it-IT" sz="2400" b="1" u="sng" dirty="0">
                <a:solidFill>
                  <a:schemeClr val="tx1"/>
                </a:solidFill>
              </a:rPr>
              <a:t>of </a:t>
            </a:r>
            <a:r>
              <a:rPr lang="it-IT" sz="2400" b="1" u="sng" dirty="0" err="1">
                <a:solidFill>
                  <a:schemeClr val="tx1"/>
                </a:solidFill>
              </a:rPr>
              <a:t>knowledge</a:t>
            </a:r>
            <a:r>
              <a:rPr lang="it-IT" sz="2400" b="1" dirty="0">
                <a:solidFill>
                  <a:schemeClr val="tx1"/>
                </a:solidFill>
              </a:rPr>
              <a:t>’.</a:t>
            </a:r>
          </a:p>
        </p:txBody>
      </p:sp>
    </p:spTree>
    <p:extLst>
      <p:ext uri="{BB962C8B-B14F-4D97-AF65-F5344CB8AC3E}">
        <p14:creationId xmlns:p14="http://schemas.microsoft.com/office/powerpoint/2010/main" val="24398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957943"/>
            <a:ext cx="8915400" cy="5677988"/>
          </a:xfrm>
        </p:spPr>
        <p:txBody>
          <a:bodyPr>
            <a:normAutofit/>
          </a:bodyPr>
          <a:lstStyle/>
          <a:p>
            <a:r>
              <a:rPr lang="en-US" sz="2000" b="1" dirty="0">
                <a:solidFill>
                  <a:schemeClr val="tx1"/>
                </a:solidFill>
              </a:rPr>
              <a:t>This is not only a question about social values in knowledge production or the fact that our knowledge is always partial. The main point here is the locus of enunciation, that is, the geo-political and body-political location of the subject that speaks. In Western philosophy and sciences the subject that speaks is always hidden, concealed, erased from the analysis. The ‘ego-politics of knowledge’ of Western philosophy has always privilege the myth of a non-situated ‘Ego’.</a:t>
            </a:r>
          </a:p>
          <a:p>
            <a:r>
              <a:rPr lang="en-US" sz="2000" b="1" dirty="0">
                <a:solidFill>
                  <a:schemeClr val="tx1"/>
                </a:solidFill>
              </a:rPr>
              <a:t>Ethnic/racial/gender/sexual epistemic location and the subject that speaks are always decoupled. By delinking ethnic/racial/gender/sexual epistemic location from the subject that speaks, Western philosophy and sciences are able to produce a myth about a Truthful universal knowledge that covers up, that is, conceals who is speaking as well as the geo-political and body-political epistemic location in the structures of colonial power/knowledge from which the subject speaks.</a:t>
            </a:r>
            <a:endParaRPr lang="it-IT" sz="2000" b="1" dirty="0">
              <a:solidFill>
                <a:schemeClr val="tx1"/>
              </a:solidFill>
            </a:endParaRPr>
          </a:p>
        </p:txBody>
      </p:sp>
    </p:spTree>
    <p:extLst>
      <p:ext uri="{BB962C8B-B14F-4D97-AF65-F5344CB8AC3E}">
        <p14:creationId xmlns:p14="http://schemas.microsoft.com/office/powerpoint/2010/main" val="1297230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215661"/>
            <a:ext cx="8915400" cy="6341894"/>
          </a:xfrm>
        </p:spPr>
        <p:txBody>
          <a:bodyPr>
            <a:normAutofit/>
          </a:bodyPr>
          <a:lstStyle/>
          <a:p>
            <a:r>
              <a:rPr lang="en-US" sz="2000" b="1" dirty="0">
                <a:solidFill>
                  <a:schemeClr val="tx1"/>
                </a:solidFill>
              </a:rPr>
              <a:t>It is important here to distinguish the ‘epistemic location’ from the ‘social location’. The fact that one is socially located in the oppressed side of power relations, does not automatically mean that he/she is </a:t>
            </a:r>
            <a:r>
              <a:rPr lang="en-US" sz="2000" b="1" dirty="0" err="1">
                <a:solidFill>
                  <a:schemeClr val="tx1"/>
                </a:solidFill>
              </a:rPr>
              <a:t>epistemically</a:t>
            </a:r>
            <a:r>
              <a:rPr lang="en-US" sz="2000" b="1" dirty="0">
                <a:solidFill>
                  <a:schemeClr val="tx1"/>
                </a:solidFill>
              </a:rPr>
              <a:t> thinking from a subaltern epistemic location.</a:t>
            </a:r>
          </a:p>
          <a:p>
            <a:r>
              <a:rPr lang="en-US" sz="2000" b="1" dirty="0">
                <a:solidFill>
                  <a:schemeClr val="tx1"/>
                </a:solidFill>
              </a:rPr>
              <a:t>Precisely, the success of the modern/colonial world-system consist in making subjects that are socially located in the oppressed side of the colonial difference, to think </a:t>
            </a:r>
            <a:r>
              <a:rPr lang="en-US" sz="2000" b="1" dirty="0" err="1">
                <a:solidFill>
                  <a:schemeClr val="tx1"/>
                </a:solidFill>
              </a:rPr>
              <a:t>epistemicaly</a:t>
            </a:r>
            <a:r>
              <a:rPr lang="en-US" sz="2000" b="1" dirty="0">
                <a:solidFill>
                  <a:schemeClr val="tx1"/>
                </a:solidFill>
              </a:rPr>
              <a:t> like the ones on the dominant positions.</a:t>
            </a:r>
          </a:p>
          <a:p>
            <a:r>
              <a:rPr lang="en-US" sz="2000" b="1" dirty="0">
                <a:solidFill>
                  <a:schemeClr val="tx1"/>
                </a:solidFill>
              </a:rPr>
              <a:t>Subaltern epistemic perspectives are knowledge coming from below that produces a critical perspective of hegemonic knowledge in the power relations involved. </a:t>
            </a:r>
            <a:r>
              <a:rPr lang="en-US" sz="2000" b="1" dirty="0" err="1">
                <a:solidFill>
                  <a:schemeClr val="tx1"/>
                </a:solidFill>
              </a:rPr>
              <a:t>Grosfoguel</a:t>
            </a:r>
            <a:r>
              <a:rPr lang="en-US" sz="2000" b="1" dirty="0">
                <a:solidFill>
                  <a:schemeClr val="tx1"/>
                </a:solidFill>
              </a:rPr>
              <a:t> is not claiming an epistemic populism where knowledge produced from below is automatically an epistemic subaltern knowledge. </a:t>
            </a:r>
          </a:p>
          <a:p>
            <a:r>
              <a:rPr lang="en-US" sz="2000" b="1" dirty="0">
                <a:solidFill>
                  <a:schemeClr val="tx1"/>
                </a:solidFill>
              </a:rPr>
              <a:t>What </a:t>
            </a:r>
            <a:r>
              <a:rPr lang="en-US" sz="2000" b="1" dirty="0" err="1">
                <a:solidFill>
                  <a:schemeClr val="tx1"/>
                </a:solidFill>
              </a:rPr>
              <a:t>Grosfoguel</a:t>
            </a:r>
            <a:r>
              <a:rPr lang="en-US" sz="2000" b="1" dirty="0">
                <a:solidFill>
                  <a:schemeClr val="tx1"/>
                </a:solidFill>
              </a:rPr>
              <a:t> is claiming is that all </a:t>
            </a:r>
            <a:r>
              <a:rPr lang="en-US" sz="2000" b="1" dirty="0" err="1">
                <a:solidFill>
                  <a:schemeClr val="tx1"/>
                </a:solidFill>
              </a:rPr>
              <a:t>knowledges</a:t>
            </a:r>
            <a:r>
              <a:rPr lang="en-US" sz="2000" b="1" dirty="0">
                <a:solidFill>
                  <a:schemeClr val="tx1"/>
                </a:solidFill>
              </a:rPr>
              <a:t> are </a:t>
            </a:r>
            <a:r>
              <a:rPr lang="en-US" sz="2000" b="1" dirty="0" err="1">
                <a:solidFill>
                  <a:schemeClr val="tx1"/>
                </a:solidFill>
              </a:rPr>
              <a:t>epistemically</a:t>
            </a:r>
            <a:r>
              <a:rPr lang="en-US" sz="2000" b="1" dirty="0">
                <a:solidFill>
                  <a:schemeClr val="tx1"/>
                </a:solidFill>
              </a:rPr>
              <a:t> located in the dominant or the subaltern side of the power relations and that this is related to the geo- and body-politics of knowledge. </a:t>
            </a:r>
            <a:r>
              <a:rPr lang="en-US" sz="2000" b="1" u="sng" dirty="0">
                <a:solidFill>
                  <a:schemeClr val="tx1"/>
                </a:solidFill>
              </a:rPr>
              <a:t>The disembodied and </a:t>
            </a:r>
            <a:r>
              <a:rPr lang="en-US" sz="2000" b="1" u="sng" dirty="0" err="1">
                <a:solidFill>
                  <a:schemeClr val="tx1"/>
                </a:solidFill>
              </a:rPr>
              <a:t>unlocated</a:t>
            </a:r>
            <a:r>
              <a:rPr lang="en-US" sz="2000" b="1" u="sng" dirty="0">
                <a:solidFill>
                  <a:schemeClr val="tx1"/>
                </a:solidFill>
              </a:rPr>
              <a:t> neutrality and objectivity of the ego-politics of knowledge is a Western myth.</a:t>
            </a:r>
            <a:endParaRPr lang="it-IT" sz="2000" b="1" u="sng" dirty="0">
              <a:solidFill>
                <a:schemeClr val="tx1"/>
              </a:solidFill>
            </a:endParaRPr>
          </a:p>
        </p:txBody>
      </p:sp>
    </p:spTree>
    <p:extLst>
      <p:ext uri="{BB962C8B-B14F-4D97-AF65-F5344CB8AC3E}">
        <p14:creationId xmlns:p14="http://schemas.microsoft.com/office/powerpoint/2010/main" val="815742831"/>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278</TotalTime>
  <Words>2289</Words>
  <Application>Microsoft Office PowerPoint</Application>
  <PresentationFormat>Widescreen</PresentationFormat>
  <Paragraphs>56</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Century Gothic</vt:lpstr>
      <vt:lpstr>Wingdings 3</vt:lpstr>
      <vt:lpstr>Filo</vt:lpstr>
      <vt:lpstr>The epistemic de-colonial turn and the political-economy paradigms</vt:lpstr>
      <vt:lpstr>Ramón Grosfoguel THE EPISTEMIC DECOLONIAL TURN Beyond political-economy paradigms</vt:lpstr>
      <vt:lpstr>Presentazione standard di PowerPoint</vt:lpstr>
      <vt:lpstr>Presentazione standard di PowerPoint</vt:lpstr>
      <vt:lpstr>Decolonize political-economy</vt:lpstr>
      <vt:lpstr>The contribution of racial/ethnic and feminist subaltern perspectives to epistemological questions</vt:lpstr>
      <vt:lpstr>Toward a situated thinking</vt:lpstr>
      <vt:lpstr>Presentazione standard di PowerPoint</vt:lpstr>
      <vt:lpstr>Presentazione standard di PowerPoint</vt:lpstr>
      <vt:lpstr>The political-economy paradigms</vt:lpstr>
      <vt:lpstr>Presentazione standard di PowerPoint</vt:lpstr>
      <vt:lpstr>Presentazione standard di PowerPoint</vt:lpstr>
      <vt:lpstr>Presentazione standard di PowerPoint</vt:lpstr>
      <vt:lpstr>Presentazione standard di PowerPoint</vt:lpstr>
      <vt:lpstr>What can we discover looking at these multilevel hierarchies?</vt:lpstr>
      <vt:lpstr>Presentazione standard di PowerPoint</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epistemic de-colonial turn and the political-economy paradigms</dc:title>
  <dc:creator>Hewlett-Packard Company</dc:creator>
  <cp:lastModifiedBy>Farnesi Camellone Mauro</cp:lastModifiedBy>
  <cp:revision>28</cp:revision>
  <dcterms:created xsi:type="dcterms:W3CDTF">2019-05-07T06:14:49Z</dcterms:created>
  <dcterms:modified xsi:type="dcterms:W3CDTF">2021-11-22T09:25:34Z</dcterms:modified>
</cp:coreProperties>
</file>