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6"/>
  </p:notesMasterIdLst>
  <p:sldIdLst>
    <p:sldId id="256" r:id="rId2"/>
    <p:sldId id="264" r:id="rId3"/>
    <p:sldId id="260" r:id="rId4"/>
    <p:sldId id="288" r:id="rId5"/>
    <p:sldId id="261" r:id="rId6"/>
    <p:sldId id="257" r:id="rId7"/>
    <p:sldId id="259" r:id="rId8"/>
    <p:sldId id="293" r:id="rId9"/>
    <p:sldId id="263" r:id="rId10"/>
    <p:sldId id="265" r:id="rId11"/>
    <p:sldId id="283" r:id="rId12"/>
    <p:sldId id="289" r:id="rId13"/>
    <p:sldId id="290" r:id="rId14"/>
    <p:sldId id="299" r:id="rId15"/>
    <p:sldId id="300" r:id="rId16"/>
    <p:sldId id="301" r:id="rId17"/>
    <p:sldId id="305" r:id="rId18"/>
    <p:sldId id="281" r:id="rId19"/>
    <p:sldId id="267" r:id="rId20"/>
    <p:sldId id="269" r:id="rId21"/>
    <p:sldId id="273" r:id="rId22"/>
    <p:sldId id="270" r:id="rId23"/>
    <p:sldId id="272" r:id="rId24"/>
    <p:sldId id="274" r:id="rId25"/>
    <p:sldId id="296" r:id="rId26"/>
    <p:sldId id="308" r:id="rId27"/>
    <p:sldId id="309" r:id="rId28"/>
    <p:sldId id="310" r:id="rId29"/>
    <p:sldId id="311" r:id="rId30"/>
    <p:sldId id="297" r:id="rId31"/>
    <p:sldId id="298" r:id="rId32"/>
    <p:sldId id="306" r:id="rId33"/>
    <p:sldId id="307" r:id="rId34"/>
    <p:sldId id="287"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8"/>
    <p:restoredTop sz="9458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6C48E6-C8ED-D044-8F88-E2EC8E877245}" type="datetimeFigureOut">
              <a:rPr lang="it-IT" smtClean="0"/>
              <a:pPr/>
              <a:t>01/04/2021</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9E20A1-0548-DE4F-B76D-BD64C369DEDC}" type="slidenum">
              <a:rPr lang="it-IT" smtClean="0"/>
              <a:pPr/>
              <a:t>‹#›</a:t>
            </a:fld>
            <a:endParaRPr lang="it-IT"/>
          </a:p>
        </p:txBody>
      </p:sp>
    </p:spTree>
    <p:extLst>
      <p:ext uri="{BB962C8B-B14F-4D97-AF65-F5344CB8AC3E}">
        <p14:creationId xmlns="" xmlns:p14="http://schemas.microsoft.com/office/powerpoint/2010/main" val="1468183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9E20A1-0548-DE4F-B76D-BD64C369DEDC}" type="slidenum">
              <a:rPr lang="it-IT" smtClean="0"/>
              <a:pPr/>
              <a:t>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Fostering</a:t>
            </a:r>
            <a:r>
              <a:rPr lang="it-IT" dirty="0" smtClean="0"/>
              <a:t> </a:t>
            </a:r>
            <a:r>
              <a:rPr lang="it-IT" dirty="0" err="1" smtClean="0"/>
              <a:t>what</a:t>
            </a:r>
            <a:r>
              <a:rPr lang="it-IT" dirty="0" smtClean="0"/>
              <a:t>?</a:t>
            </a:r>
            <a:endParaRPr lang="it-IT" dirty="0"/>
          </a:p>
        </p:txBody>
      </p:sp>
      <p:sp>
        <p:nvSpPr>
          <p:cNvPr id="4" name="Segnaposto numero diapositiva 3"/>
          <p:cNvSpPr>
            <a:spLocks noGrp="1"/>
          </p:cNvSpPr>
          <p:nvPr>
            <p:ph type="sldNum" sz="quarter" idx="10"/>
          </p:nvPr>
        </p:nvSpPr>
        <p:spPr/>
        <p:txBody>
          <a:bodyPr/>
          <a:lstStyle/>
          <a:p>
            <a:fld id="{B39E20A1-0548-DE4F-B76D-BD64C369DEDC}" type="slidenum">
              <a:rPr lang="it-IT" smtClean="0"/>
              <a:pPr/>
              <a:t>6</a:t>
            </a:fld>
            <a:endParaRPr lang="it-IT"/>
          </a:p>
        </p:txBody>
      </p:sp>
    </p:spTree>
    <p:extLst>
      <p:ext uri="{BB962C8B-B14F-4D97-AF65-F5344CB8AC3E}">
        <p14:creationId xmlns="" xmlns:p14="http://schemas.microsoft.com/office/powerpoint/2010/main" val="1169854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39E20A1-0548-DE4F-B76D-BD64C369DEDC}" type="slidenum">
              <a:rPr lang="it-IT" smtClean="0"/>
              <a:pPr/>
              <a:t>7</a:t>
            </a:fld>
            <a:endParaRPr lang="it-IT"/>
          </a:p>
        </p:txBody>
      </p:sp>
    </p:spTree>
    <p:extLst>
      <p:ext uri="{BB962C8B-B14F-4D97-AF65-F5344CB8AC3E}">
        <p14:creationId xmlns="" xmlns:p14="http://schemas.microsoft.com/office/powerpoint/2010/main" val="1239471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Should</a:t>
            </a:r>
            <a:r>
              <a:rPr lang="it-IT" dirty="0" smtClean="0"/>
              <a:t> be outsiders</a:t>
            </a:r>
            <a:endParaRPr lang="it-IT" dirty="0"/>
          </a:p>
        </p:txBody>
      </p:sp>
      <p:sp>
        <p:nvSpPr>
          <p:cNvPr id="4" name="Segnaposto numero diapositiva 3"/>
          <p:cNvSpPr>
            <a:spLocks noGrp="1"/>
          </p:cNvSpPr>
          <p:nvPr>
            <p:ph type="sldNum" sz="quarter" idx="10"/>
          </p:nvPr>
        </p:nvSpPr>
        <p:spPr/>
        <p:txBody>
          <a:bodyPr/>
          <a:lstStyle/>
          <a:p>
            <a:fld id="{B39E20A1-0548-DE4F-B76D-BD64C369DEDC}" type="slidenum">
              <a:rPr lang="it-IT" smtClean="0"/>
              <a:pPr/>
              <a:t>13</a:t>
            </a:fld>
            <a:endParaRPr lang="it-IT"/>
          </a:p>
        </p:txBody>
      </p:sp>
    </p:spTree>
    <p:extLst>
      <p:ext uri="{BB962C8B-B14F-4D97-AF65-F5344CB8AC3E}">
        <p14:creationId xmlns="" xmlns:p14="http://schemas.microsoft.com/office/powerpoint/2010/main" val="1918895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39E20A1-0548-DE4F-B76D-BD64C369DEDC}" type="slidenum">
              <a:rPr lang="it-IT" smtClean="0"/>
              <a:pPr/>
              <a:t>15</a:t>
            </a:fld>
            <a:endParaRPr lang="it-IT"/>
          </a:p>
        </p:txBody>
      </p:sp>
    </p:spTree>
    <p:extLst>
      <p:ext uri="{BB962C8B-B14F-4D97-AF65-F5344CB8AC3E}">
        <p14:creationId xmlns="" xmlns:p14="http://schemas.microsoft.com/office/powerpoint/2010/main" val="1038322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Where</a:t>
            </a:r>
            <a:r>
              <a:rPr lang="it-IT" dirty="0" smtClean="0"/>
              <a:t> </a:t>
            </a:r>
            <a:r>
              <a:rPr lang="it-IT" dirty="0" err="1" smtClean="0"/>
              <a:t>women</a:t>
            </a:r>
            <a:r>
              <a:rPr lang="it-IT" dirty="0" smtClean="0"/>
              <a:t> </a:t>
            </a:r>
            <a:r>
              <a:rPr lang="it-IT" dirty="0" err="1" smtClean="0"/>
              <a:t>were</a:t>
            </a:r>
            <a:r>
              <a:rPr lang="it-IT" dirty="0" smtClean="0"/>
              <a:t> </a:t>
            </a:r>
            <a:r>
              <a:rPr lang="it-IT" dirty="0" err="1" smtClean="0"/>
              <a:t>minoritized</a:t>
            </a:r>
            <a:r>
              <a:rPr lang="it-IT" dirty="0" smtClean="0"/>
              <a:t> in </a:t>
            </a:r>
            <a:r>
              <a:rPr lang="it-IT" dirty="0" err="1" smtClean="0"/>
              <a:t>several</a:t>
            </a:r>
            <a:r>
              <a:rPr lang="it-IT" baseline="0" dirty="0" smtClean="0"/>
              <a:t> ways</a:t>
            </a:r>
            <a:endParaRPr lang="it-IT" dirty="0"/>
          </a:p>
        </p:txBody>
      </p:sp>
      <p:sp>
        <p:nvSpPr>
          <p:cNvPr id="4" name="Segnaposto numero diapositiva 3"/>
          <p:cNvSpPr>
            <a:spLocks noGrp="1"/>
          </p:cNvSpPr>
          <p:nvPr>
            <p:ph type="sldNum" sz="quarter" idx="10"/>
          </p:nvPr>
        </p:nvSpPr>
        <p:spPr/>
        <p:txBody>
          <a:bodyPr/>
          <a:lstStyle/>
          <a:p>
            <a:fld id="{B39E20A1-0548-DE4F-B76D-BD64C369DEDC}" type="slidenum">
              <a:rPr lang="it-IT" smtClean="0"/>
              <a:pPr/>
              <a:t>32</a:t>
            </a:fld>
            <a:endParaRPr lang="it-IT"/>
          </a:p>
        </p:txBody>
      </p:sp>
    </p:spTree>
    <p:extLst>
      <p:ext uri="{BB962C8B-B14F-4D97-AF65-F5344CB8AC3E}">
        <p14:creationId xmlns="" xmlns:p14="http://schemas.microsoft.com/office/powerpoint/2010/main" val="676289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BC7C91A-2A12-49F8-B369-3A49A281CB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867A87F-8517-4379-BA8E-4FFCAB0AC4C3}" type="datetimeFigureOut">
              <a:rPr lang="en-US" smtClean="0"/>
              <a:pPr/>
              <a:t>4/1/2021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0BC7C91A-2A12-49F8-B369-3A49A281CB67}"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867A87F-8517-4379-BA8E-4FFCAB0AC4C3}" type="datetimeFigureOut">
              <a:rPr lang="en-US" smtClean="0"/>
              <a:pPr/>
              <a:t>4/1/2021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BC7C91A-2A12-49F8-B369-3A49A281CB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000108"/>
            <a:ext cx="8215370" cy="1400172"/>
          </a:xfrm>
        </p:spPr>
        <p:txBody>
          <a:bodyPr>
            <a:normAutofit/>
          </a:bodyPr>
          <a:lstStyle/>
          <a:p>
            <a:pPr algn="ctr"/>
            <a:r>
              <a:rPr lang="en-US" sz="3600" dirty="0" smtClean="0">
                <a:solidFill>
                  <a:schemeClr val="accent1"/>
                </a:solidFill>
                <a:latin typeface="Times New Roman" pitchFamily="18" charset="0"/>
                <a:cs typeface="Times New Roman" pitchFamily="18" charset="0"/>
              </a:rPr>
              <a:t>Different interpretations of Islamic veil </a:t>
            </a:r>
            <a:endParaRPr lang="en-US" sz="3600" dirty="0">
              <a:solidFill>
                <a:schemeClr val="accent1"/>
              </a:solidFill>
              <a:latin typeface="Times New Roman" pitchFamily="18" charset="0"/>
              <a:cs typeface="Times New Roman" pitchFamily="18" charset="0"/>
            </a:endParaRPr>
          </a:p>
        </p:txBody>
      </p:sp>
      <p:sp>
        <p:nvSpPr>
          <p:cNvPr id="3" name="Subtitle 2"/>
          <p:cNvSpPr>
            <a:spLocks noGrp="1"/>
          </p:cNvSpPr>
          <p:nvPr>
            <p:ph type="subTitle" idx="1"/>
          </p:nvPr>
        </p:nvSpPr>
        <p:spPr>
          <a:xfrm>
            <a:off x="722376" y="4943492"/>
            <a:ext cx="7772400" cy="914400"/>
          </a:xfrm>
        </p:spPr>
        <p:txBody>
          <a:bodyPr>
            <a:normAutofit/>
          </a:bodyPr>
          <a:lstStyle/>
          <a:p>
            <a:pPr algn="l"/>
            <a:r>
              <a:rPr lang="en-US" sz="2800" b="1" dirty="0" err="1" smtClean="0">
                <a:solidFill>
                  <a:schemeClr val="tx1"/>
                </a:solidFill>
                <a:latin typeface="Times New Roman" pitchFamily="18" charset="0"/>
                <a:cs typeface="Times New Roman" pitchFamily="18" charset="0"/>
              </a:rPr>
              <a:t>Naima</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Mohammadi</a:t>
            </a:r>
            <a:endParaRPr lang="en-US" sz="28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899044"/>
          </a:xfrm>
        </p:spPr>
        <p:txBody>
          <a:bodyPr>
            <a:normAutofit/>
          </a:bodyPr>
          <a:lstStyle/>
          <a:p>
            <a:pPr algn="just">
              <a:buNone/>
            </a:pPr>
            <a:r>
              <a:rPr lang="en-US" dirty="0" smtClean="0">
                <a:latin typeface="Times New Roman" pitchFamily="18" charset="0"/>
                <a:cs typeface="Times New Roman" pitchFamily="18" charset="0"/>
              </a:rPr>
              <a:t>For Islamic feminists the </a:t>
            </a:r>
            <a:r>
              <a:rPr lang="en-US" i="1" dirty="0" smtClean="0">
                <a:latin typeface="Times New Roman" pitchFamily="18" charset="0"/>
                <a:cs typeface="Times New Roman" pitchFamily="18" charset="0"/>
              </a:rPr>
              <a:t>veil </a:t>
            </a:r>
            <a:r>
              <a:rPr lang="en-US" dirty="0" smtClean="0">
                <a:latin typeface="Times New Roman" pitchFamily="18" charset="0"/>
                <a:cs typeface="Times New Roman" pitchFamily="18" charset="0"/>
              </a:rPr>
              <a:t>means religious observance, avoiding the male gaze, resisting sexual objectification, taking control of their own bodies, asserting a Muslim identity, and resisting assimilation </a:t>
            </a:r>
            <a:r>
              <a:rPr lang="en-US" sz="2100" dirty="0" smtClean="0">
                <a:solidFill>
                  <a:schemeClr val="accent1"/>
                </a:solidFill>
                <a:latin typeface="Times New Roman" pitchFamily="18" charset="0"/>
                <a:cs typeface="Times New Roman" pitchFamily="18" charset="0"/>
              </a:rPr>
              <a:t>(</a:t>
            </a:r>
            <a:r>
              <a:rPr lang="en-US" sz="2100" dirty="0" smtClean="0">
                <a:solidFill>
                  <a:schemeClr val="accent1"/>
                </a:solidFill>
                <a:latin typeface="Times New Roman" pitchFamily="18" charset="0"/>
                <a:cs typeface="Times New Roman" pitchFamily="18" charset="0"/>
                <a:hlinkClick r:id="" action="ppaction://hlinkfile" tooltip="Rottmann, 2008 #8"/>
              </a:rPr>
              <a:t>Rottmann and Ferree, 2008</a:t>
            </a:r>
            <a:r>
              <a:rPr lang="en-US" sz="2100" dirty="0" smtClean="0">
                <a:solidFill>
                  <a:schemeClr val="accent1"/>
                </a:solidFill>
                <a:latin typeface="Times New Roman" pitchFamily="18" charset="0"/>
                <a:cs typeface="Times New Roman" pitchFamily="18" charset="0"/>
              </a:rPr>
              <a:t>); (</a:t>
            </a:r>
            <a:r>
              <a:rPr lang="en-US" sz="2100" dirty="0" smtClean="0">
                <a:solidFill>
                  <a:schemeClr val="accent1"/>
                </a:solidFill>
                <a:latin typeface="Times New Roman" pitchFamily="18" charset="0"/>
                <a:cs typeface="Times New Roman" pitchFamily="18" charset="0"/>
                <a:hlinkClick r:id="" action="ppaction://hlinkfile" tooltip="Afshar, 2008 #9"/>
              </a:rPr>
              <a:t>Afshar, 2008</a:t>
            </a:r>
            <a:r>
              <a:rPr lang="en-US" sz="2100" dirty="0" smtClean="0">
                <a:solidFill>
                  <a:schemeClr val="accent1"/>
                </a:solidFill>
                <a:latin typeface="Times New Roman" pitchFamily="18" charset="0"/>
                <a:cs typeface="Times New Roman" pitchFamily="18" charset="0"/>
              </a:rPr>
              <a:t>); (</a:t>
            </a:r>
            <a:r>
              <a:rPr lang="en-US" sz="2100" dirty="0" smtClean="0">
                <a:solidFill>
                  <a:schemeClr val="accent1"/>
                </a:solidFill>
                <a:latin typeface="Times New Roman" pitchFamily="18" charset="0"/>
                <a:cs typeface="Times New Roman" pitchFamily="18" charset="0"/>
                <a:hlinkClick r:id="" action="ppaction://hlinkfile" tooltip="Wing, 2005 #10"/>
              </a:rPr>
              <a:t>Wing and Smith, 2005</a:t>
            </a:r>
            <a:r>
              <a:rPr lang="en-US" sz="2100" dirty="0" smtClean="0">
                <a:solidFill>
                  <a:schemeClr val="accent1"/>
                </a:solidFill>
                <a:latin typeface="Times New Roman" pitchFamily="18" charset="0"/>
                <a:cs typeface="Times New Roman" pitchFamily="18" charset="0"/>
              </a:rPr>
              <a:t>); (</a:t>
            </a:r>
            <a:r>
              <a:rPr lang="en-US" sz="2100" dirty="0" smtClean="0">
                <a:solidFill>
                  <a:schemeClr val="accent1"/>
                </a:solidFill>
                <a:latin typeface="Times New Roman" pitchFamily="18" charset="0"/>
                <a:cs typeface="Times New Roman" pitchFamily="18" charset="0"/>
                <a:hlinkClick r:id="" action="ppaction://hlinkfile" tooltip="Droogsma, 2007 #11"/>
              </a:rPr>
              <a:t>Droogsma, 2007</a:t>
            </a:r>
            <a:r>
              <a:rPr lang="en-US" sz="2100" dirty="0" smtClean="0">
                <a:solidFill>
                  <a:schemeClr val="accent1"/>
                </a:solidFill>
                <a:latin typeface="Times New Roman" pitchFamily="18" charset="0"/>
                <a:cs typeface="Times New Roman" pitchFamily="18" charset="0"/>
              </a:rPr>
              <a:t>); (</a:t>
            </a:r>
            <a:r>
              <a:rPr lang="en-US" sz="2100" dirty="0" smtClean="0">
                <a:solidFill>
                  <a:schemeClr val="accent1"/>
                </a:solidFill>
                <a:latin typeface="Times New Roman" pitchFamily="18" charset="0"/>
                <a:cs typeface="Times New Roman" pitchFamily="18" charset="0"/>
                <a:hlinkClick r:id="" action="ppaction://hlinkfile" tooltip="Leet-Otley, 2019 #12"/>
              </a:rPr>
              <a:t>Leet-Otley, 2019</a:t>
            </a:r>
            <a:r>
              <a:rPr lang="en-US" sz="2100" dirty="0" smtClean="0">
                <a:solidFill>
                  <a:schemeClr val="accent1"/>
                </a:solidFill>
                <a:latin typeface="Times New Roman" pitchFamily="18" charset="0"/>
                <a:cs typeface="Times New Roman" pitchFamily="18" charset="0"/>
              </a:rPr>
              <a:t>); (</a:t>
            </a:r>
            <a:r>
              <a:rPr lang="en-US" sz="2100" dirty="0" smtClean="0">
                <a:solidFill>
                  <a:schemeClr val="accent1"/>
                </a:solidFill>
                <a:latin typeface="Times New Roman" pitchFamily="18" charset="0"/>
                <a:cs typeface="Times New Roman" pitchFamily="18" charset="0"/>
                <a:hlinkClick r:id="" action="ppaction://hlinkfile" tooltip="Tajudin,  #13"/>
              </a:rPr>
              <a:t>Tajudin</a:t>
            </a:r>
            <a:r>
              <a:rPr lang="en-US" sz="2100" i="1" dirty="0" smtClean="0">
                <a:solidFill>
                  <a:schemeClr val="accent1"/>
                </a:solidFill>
                <a:latin typeface="Times New Roman" pitchFamily="18" charset="0"/>
                <a:cs typeface="Times New Roman" pitchFamily="18" charset="0"/>
                <a:hlinkClick r:id="" action="ppaction://hlinkfile" tooltip="Tajudin,  #13"/>
              </a:rPr>
              <a:t> et al.</a:t>
            </a:r>
            <a:r>
              <a:rPr lang="en-US" sz="2100" dirty="0" smtClean="0">
                <a:solidFill>
                  <a:schemeClr val="accent1"/>
                </a:solidFill>
                <a:latin typeface="Times New Roman" pitchFamily="18" charset="0"/>
                <a:cs typeface="Times New Roman" pitchFamily="18" charset="0"/>
              </a:rPr>
              <a:t>); (</a:t>
            </a:r>
            <a:r>
              <a:rPr lang="en-US" sz="2100" dirty="0" smtClean="0">
                <a:solidFill>
                  <a:schemeClr val="accent1"/>
                </a:solidFill>
                <a:latin typeface="Times New Roman" pitchFamily="18" charset="0"/>
                <a:cs typeface="Times New Roman" pitchFamily="18" charset="0"/>
                <a:hlinkClick r:id="" action="ppaction://hlinkfile" tooltip="Mohammadi, 2018 #22"/>
              </a:rPr>
              <a:t>Mohammadi and Rastegar, 2018</a:t>
            </a:r>
            <a:r>
              <a:rPr lang="en-US" sz="2100" dirty="0" smtClean="0">
                <a:solidFill>
                  <a:schemeClr val="accent1"/>
                </a:solidFill>
                <a:latin typeface="Times New Roman" pitchFamily="18" charset="0"/>
                <a:cs typeface="Times New Roman" pitchFamily="18" charset="0"/>
              </a:rPr>
              <a:t>). </a:t>
            </a:r>
          </a:p>
          <a:p>
            <a:pPr algn="just">
              <a:buNone/>
            </a:pPr>
            <a:endParaRPr lang="en-US" sz="2100" dirty="0" smtClean="0">
              <a:solidFill>
                <a:schemeClr val="accent1"/>
              </a:solidFill>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For liberal feminists it is a symbol of patriarchal  oppression, lack of agency, narrow minded perspective and gender segregation </a:t>
            </a:r>
            <a:r>
              <a:rPr lang="en-US" sz="2100" dirty="0" smtClean="0">
                <a:solidFill>
                  <a:schemeClr val="accent1"/>
                </a:solidFill>
                <a:latin typeface="Times New Roman" pitchFamily="18" charset="0"/>
                <a:cs typeface="Times New Roman" pitchFamily="18" charset="0"/>
              </a:rPr>
              <a:t>(</a:t>
            </a:r>
            <a:r>
              <a:rPr lang="en-US" sz="2100" dirty="0" smtClean="0">
                <a:solidFill>
                  <a:schemeClr val="accent1"/>
                </a:solidFill>
                <a:latin typeface="Times New Roman" pitchFamily="18" charset="0"/>
                <a:cs typeface="Times New Roman" pitchFamily="18" charset="0"/>
                <a:hlinkClick r:id="" action="ppaction://hlinkfile" tooltip="Ahmed, 2011 #7"/>
              </a:rPr>
              <a:t>Ahmed, 2011</a:t>
            </a:r>
            <a:r>
              <a:rPr lang="en-US" sz="2100" dirty="0" smtClean="0">
                <a:solidFill>
                  <a:schemeClr val="accent1"/>
                </a:solidFill>
                <a:latin typeface="Times New Roman" pitchFamily="18" charset="0"/>
                <a:cs typeface="Times New Roman" pitchFamily="18" charset="0"/>
              </a:rPr>
              <a:t>); (</a:t>
            </a:r>
            <a:r>
              <a:rPr lang="en-US" sz="2100" dirty="0" err="1" smtClean="0">
                <a:solidFill>
                  <a:schemeClr val="accent1"/>
                </a:solidFill>
                <a:latin typeface="Times New Roman" pitchFamily="18" charset="0"/>
                <a:cs typeface="Times New Roman" pitchFamily="18" charset="0"/>
                <a:hlinkClick r:id="" action="ppaction://hlinkfile" tooltip="Rottmann, 2008 #8"/>
              </a:rPr>
              <a:t>Rottmann</a:t>
            </a:r>
            <a:r>
              <a:rPr lang="en-US" sz="2100" dirty="0" smtClean="0">
                <a:solidFill>
                  <a:schemeClr val="accent1"/>
                </a:solidFill>
                <a:latin typeface="Times New Roman" pitchFamily="18" charset="0"/>
                <a:cs typeface="Times New Roman" pitchFamily="18" charset="0"/>
                <a:hlinkClick r:id="" action="ppaction://hlinkfile" tooltip="Rottmann, 2008 #8"/>
              </a:rPr>
              <a:t> and </a:t>
            </a:r>
            <a:r>
              <a:rPr lang="en-US" sz="2100" dirty="0" err="1" smtClean="0">
                <a:solidFill>
                  <a:schemeClr val="accent1"/>
                </a:solidFill>
                <a:latin typeface="Times New Roman" pitchFamily="18" charset="0"/>
                <a:cs typeface="Times New Roman" pitchFamily="18" charset="0"/>
                <a:hlinkClick r:id="" action="ppaction://hlinkfile" tooltip="Rottmann, 2008 #8"/>
              </a:rPr>
              <a:t>Ferree</a:t>
            </a:r>
            <a:r>
              <a:rPr lang="en-US" sz="2100" dirty="0" smtClean="0">
                <a:solidFill>
                  <a:schemeClr val="accent1"/>
                </a:solidFill>
                <a:latin typeface="Times New Roman" pitchFamily="18" charset="0"/>
                <a:cs typeface="Times New Roman" pitchFamily="18" charset="0"/>
                <a:hlinkClick r:id="" action="ppaction://hlinkfile" tooltip="Rottmann, 2008 #8"/>
              </a:rPr>
              <a:t>, 2008</a:t>
            </a:r>
            <a:r>
              <a:rPr lang="en-US" sz="2100" dirty="0" smtClean="0">
                <a:solidFill>
                  <a:schemeClr val="accent1"/>
                </a:solidFill>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srcRect/>
          <a:stretch>
            <a:fillRect/>
          </a:stretch>
        </p:blipFill>
        <p:spPr bwMode="auto">
          <a:xfrm>
            <a:off x="6143637" y="3429000"/>
            <a:ext cx="2643206" cy="2714644"/>
          </a:xfrm>
          <a:prstGeom prst="rect">
            <a:avLst/>
          </a:prstGeom>
          <a:noFill/>
          <a:ln w="9525">
            <a:noFill/>
            <a:miter lim="800000"/>
            <a:headEnd/>
            <a:tailEnd/>
          </a:ln>
          <a:effectLst/>
        </p:spPr>
      </p:pic>
      <p:pic>
        <p:nvPicPr>
          <p:cNvPr id="2" name="Picture 2"/>
          <p:cNvPicPr>
            <a:picLocks noChangeAspect="1" noChangeArrowheads="1"/>
          </p:cNvPicPr>
          <p:nvPr/>
        </p:nvPicPr>
        <p:blipFill>
          <a:blip r:embed="rId3"/>
          <a:srcRect/>
          <a:stretch>
            <a:fillRect/>
          </a:stretch>
        </p:blipFill>
        <p:spPr bwMode="auto">
          <a:xfrm>
            <a:off x="357158" y="3429000"/>
            <a:ext cx="5786478" cy="2714625"/>
          </a:xfrm>
          <a:prstGeom prst="rect">
            <a:avLst/>
          </a:prstGeom>
          <a:noFill/>
          <a:ln w="9525">
            <a:noFill/>
            <a:miter lim="800000"/>
            <a:headEnd/>
            <a:tailEnd/>
          </a:ln>
          <a:effectLst/>
        </p:spPr>
      </p:pic>
      <p:pic>
        <p:nvPicPr>
          <p:cNvPr id="3" name="Picture 4"/>
          <p:cNvPicPr>
            <a:picLocks noChangeAspect="1" noChangeArrowheads="1"/>
          </p:cNvPicPr>
          <p:nvPr/>
        </p:nvPicPr>
        <p:blipFill>
          <a:blip r:embed="rId4"/>
          <a:srcRect/>
          <a:stretch>
            <a:fillRect/>
          </a:stretch>
        </p:blipFill>
        <p:spPr bwMode="auto">
          <a:xfrm>
            <a:off x="357158" y="428604"/>
            <a:ext cx="8501122" cy="30194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5-Point Star 19"/>
          <p:cNvSpPr/>
          <p:nvPr/>
        </p:nvSpPr>
        <p:spPr>
          <a:xfrm>
            <a:off x="8429652" y="6072206"/>
            <a:ext cx="214314" cy="214314"/>
          </a:xfrm>
          <a:prstGeom prst="star5">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1026" name="Picture 2"/>
          <p:cNvPicPr>
            <a:picLocks noChangeAspect="1" noChangeArrowheads="1"/>
          </p:cNvPicPr>
          <p:nvPr/>
        </p:nvPicPr>
        <p:blipFill>
          <a:blip r:embed="rId2"/>
          <a:srcRect/>
          <a:stretch>
            <a:fillRect/>
          </a:stretch>
        </p:blipFill>
        <p:spPr bwMode="auto">
          <a:xfrm>
            <a:off x="157163" y="285728"/>
            <a:ext cx="8829675" cy="62865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357158" y="357166"/>
            <a:ext cx="8429684" cy="6072230"/>
          </a:xfrm>
          <a:prstGeom prst="rect">
            <a:avLst/>
          </a:prstGeom>
          <a:noFill/>
          <a:ln w="9525">
            <a:noFill/>
            <a:miter lim="800000"/>
            <a:headEnd/>
            <a:tailEnd/>
          </a:ln>
          <a:effectLst/>
        </p:spPr>
      </p:pic>
      <p:sp>
        <p:nvSpPr>
          <p:cNvPr id="6" name="Rectangle 5"/>
          <p:cNvSpPr/>
          <p:nvPr/>
        </p:nvSpPr>
        <p:spPr>
          <a:xfrm>
            <a:off x="1357290" y="571480"/>
            <a:ext cx="5643586" cy="369332"/>
          </a:xfrm>
          <a:prstGeom prst="rect">
            <a:avLst/>
          </a:prstGeom>
        </p:spPr>
        <p:txBody>
          <a:bodyPr wrap="square">
            <a:spAutoFit/>
          </a:bodyPr>
          <a:lstStyle/>
          <a:p>
            <a:r>
              <a:rPr lang="en-US" b="1" dirty="0" smtClean="0">
                <a:solidFill>
                  <a:srgbClr val="FF0000"/>
                </a:solidFill>
                <a:latin typeface="Times New Roman" pitchFamily="18" charset="0"/>
                <a:cs typeface="Times New Roman" pitchFamily="18" charset="0"/>
              </a:rPr>
              <a:t> Representation of the Hijab in Previous Studies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1000108"/>
            <a:ext cx="7772400" cy="1400172"/>
          </a:xfrm>
        </p:spPr>
        <p:txBody>
          <a:bodyPr>
            <a:normAutofit/>
          </a:bodyPr>
          <a:lstStyle/>
          <a:p>
            <a:pPr algn="ctr"/>
            <a:r>
              <a:rPr lang="en-US" dirty="0" smtClean="0">
                <a:solidFill>
                  <a:schemeClr val="accent1"/>
                </a:solidFill>
                <a:latin typeface="Times New Roman" pitchFamily="18" charset="0"/>
                <a:cs typeface="Times New Roman" pitchFamily="18" charset="0"/>
              </a:rPr>
              <a:t>Methodology</a:t>
            </a:r>
            <a:endParaRPr lang="en-US" dirty="0">
              <a:solidFill>
                <a:schemeClr val="accent1"/>
              </a:solidFill>
              <a:latin typeface="Times New Roman" pitchFamily="18" charset="0"/>
              <a:cs typeface="Times New Roman" pitchFamily="18" charset="0"/>
            </a:endParaRPr>
          </a:p>
        </p:txBody>
      </p:sp>
      <p:sp>
        <p:nvSpPr>
          <p:cNvPr id="3" name="Subtitle 2"/>
          <p:cNvSpPr>
            <a:spLocks noGrp="1"/>
          </p:cNvSpPr>
          <p:nvPr>
            <p:ph type="subTitle" idx="1"/>
          </p:nvPr>
        </p:nvSpPr>
        <p:spPr>
          <a:xfrm>
            <a:off x="722376" y="3857628"/>
            <a:ext cx="7772400" cy="2000264"/>
          </a:xfrm>
        </p:spPr>
        <p:txBody>
          <a:bodyPr>
            <a:normAutofit/>
          </a:bodyPr>
          <a:lstStyle/>
          <a:p>
            <a:pPr algn="just"/>
            <a:r>
              <a:rPr lang="en-US" sz="2800" dirty="0" smtClean="0">
                <a:solidFill>
                  <a:schemeClr val="tx1"/>
                </a:solidFill>
                <a:latin typeface="Times New Roman" pitchFamily="18" charset="0"/>
                <a:cs typeface="Times New Roman" pitchFamily="18" charset="0"/>
              </a:rPr>
              <a:t>My study has been conducted by applying an ethnographic method which captures the social meanings and ordinary activities, involving the researcher participating directly (Brewer 2000). </a:t>
            </a:r>
          </a:p>
          <a:p>
            <a:pPr algn="just"/>
            <a:endParaRPr lang="en-US" sz="28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428736"/>
            <a:ext cx="8183880" cy="4714908"/>
          </a:xfrm>
        </p:spPr>
        <p:txBody>
          <a:bodyPr>
            <a:normAutofit/>
          </a:bodyPr>
          <a:lstStyle/>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the main data gathering method is based on the individual interviews. </a:t>
            </a:r>
          </a:p>
          <a:p>
            <a:pPr algn="just"/>
            <a:r>
              <a:rPr lang="en-US" dirty="0" smtClean="0">
                <a:latin typeface="Times New Roman" pitchFamily="18" charset="0"/>
                <a:cs typeface="Times New Roman" pitchFamily="18" charset="0"/>
              </a:rPr>
              <a:t>Semi-structured interviews allow participants to share their stories in their own words and speak about their experiences to describe, categorize, and compare participants with a more accurate prioritization  (Morse and Field 1995).</a:t>
            </a:r>
          </a:p>
          <a:p>
            <a:pPr algn="just"/>
            <a:r>
              <a:rPr lang="en-US" dirty="0" smtClean="0">
                <a:latin typeface="Times New Roman" pitchFamily="18" charset="0"/>
                <a:cs typeface="Times New Roman" pitchFamily="18" charset="0"/>
              </a:rPr>
              <a:t>Each interview lasted around 45 minutes.</a:t>
            </a:r>
          </a:p>
          <a:p>
            <a:pPr algn="just"/>
            <a:endParaRPr lang="en-US" dirty="0" smtClean="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
        <p:nvSpPr>
          <p:cNvPr id="4" name="Title 1"/>
          <p:cNvSpPr>
            <a:spLocks noGrp="1"/>
          </p:cNvSpPr>
          <p:nvPr>
            <p:ph type="title"/>
          </p:nvPr>
        </p:nvSpPr>
        <p:spPr>
          <a:xfrm>
            <a:off x="502920" y="520052"/>
            <a:ext cx="8183880" cy="694370"/>
          </a:xfrm>
        </p:spPr>
        <p:txBody>
          <a:bodyPr/>
          <a:lstStyle/>
          <a:p>
            <a:r>
              <a:rPr lang="en-US" dirty="0" smtClean="0">
                <a:latin typeface="Times New Roman" pitchFamily="18" charset="0"/>
                <a:cs typeface="Times New Roman" pitchFamily="18" charset="0"/>
              </a:rPr>
              <a:t>Data Gathering</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20052"/>
            <a:ext cx="8183880" cy="694370"/>
          </a:xfrm>
        </p:spPr>
        <p:txBody>
          <a:bodyPr/>
          <a:lstStyle/>
          <a:p>
            <a:r>
              <a:rPr lang="en-US" dirty="0" smtClean="0">
                <a:latin typeface="Times New Roman" pitchFamily="18" charset="0"/>
                <a:cs typeface="Times New Roman" pitchFamily="18" charset="0"/>
              </a:rPr>
              <a:t>Participants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502920" y="1428736"/>
            <a:ext cx="8183880" cy="4929222"/>
          </a:xfrm>
        </p:spPr>
        <p:txBody>
          <a:bodyPr>
            <a:normAutofit/>
          </a:bodyPr>
          <a:lstStyle/>
          <a:p>
            <a:pPr algn="just"/>
            <a:r>
              <a:rPr lang="en-US" dirty="0" smtClean="0">
                <a:latin typeface="Times New Roman" pitchFamily="18" charset="0"/>
                <a:cs typeface="Times New Roman" pitchFamily="18" charset="0"/>
              </a:rPr>
              <a:t>In This study a number of 24 Muslim women who wear Islamic veils including 12 women with </a:t>
            </a:r>
            <a:r>
              <a:rPr lang="en-US" i="1" dirty="0" err="1" smtClean="0">
                <a:latin typeface="Times New Roman" pitchFamily="18" charset="0"/>
                <a:cs typeface="Times New Roman" pitchFamily="18" charset="0"/>
              </a:rPr>
              <a:t>niqab</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in </a:t>
            </a:r>
            <a:r>
              <a:rPr lang="en-US" dirty="0" err="1" smtClean="0">
                <a:latin typeface="Times New Roman" pitchFamily="18" charset="0"/>
                <a:cs typeface="Times New Roman" pitchFamily="18" charset="0"/>
              </a:rPr>
              <a:t>Baloucheistan</a:t>
            </a:r>
            <a:r>
              <a:rPr lang="en-US" dirty="0" smtClean="0">
                <a:latin typeface="Times New Roman" pitchFamily="18" charset="0"/>
                <a:cs typeface="Times New Roman" pitchFamily="18" charset="0"/>
              </a:rPr>
              <a:t> and 12 women with </a:t>
            </a:r>
            <a:r>
              <a:rPr lang="en-US" i="1" dirty="0" err="1" smtClean="0">
                <a:latin typeface="Times New Roman" pitchFamily="18" charset="0"/>
                <a:cs typeface="Times New Roman" pitchFamily="18" charset="0"/>
              </a:rPr>
              <a:t>burqa</a:t>
            </a:r>
            <a:r>
              <a:rPr lang="en-US" dirty="0" smtClean="0">
                <a:latin typeface="Times New Roman" pitchFamily="18" charset="0"/>
                <a:cs typeface="Times New Roman" pitchFamily="18" charset="0"/>
              </a:rPr>
              <a:t> in </a:t>
            </a:r>
            <a:r>
              <a:rPr lang="en-US" dirty="0" err="1" smtClean="0">
                <a:latin typeface="Times New Roman" pitchFamily="18" charset="0"/>
                <a:cs typeface="Times New Roman" pitchFamily="18" charset="0"/>
              </a:rPr>
              <a:t>Qeshm</a:t>
            </a:r>
            <a:r>
              <a:rPr lang="en-US" dirty="0" smtClean="0">
                <a:latin typeface="Times New Roman" pitchFamily="18" charset="0"/>
                <a:cs typeface="Times New Roman" pitchFamily="18" charset="0"/>
              </a:rPr>
              <a:t> Island are selected as a sample.</a:t>
            </a:r>
          </a:p>
          <a:p>
            <a:pPr algn="just">
              <a:buNone/>
            </a:pPr>
            <a:endParaRPr lang="en-US" dirty="0" smtClean="0">
              <a:latin typeface="Times New Roman" pitchFamily="18" charset="0"/>
              <a:cs typeface="Times New Roman" pitchFamily="18" charset="0"/>
            </a:endParaRPr>
          </a:p>
          <a:p>
            <a:pPr algn="just"/>
            <a:r>
              <a:rPr lang="en-US" smtClean="0">
                <a:latin typeface="Times New Roman" pitchFamily="18" charset="0"/>
                <a:cs typeface="Times New Roman" pitchFamily="18" charset="0"/>
              </a:rPr>
              <a:t>Participants </a:t>
            </a:r>
            <a:r>
              <a:rPr lang="en-US" smtClean="0">
                <a:latin typeface="Times New Roman" pitchFamily="18" charset="0"/>
                <a:cs typeface="Times New Roman" pitchFamily="18" charset="0"/>
              </a:rPr>
              <a:t>have </a:t>
            </a:r>
            <a:r>
              <a:rPr lang="en-US" dirty="0" smtClean="0">
                <a:latin typeface="Times New Roman" pitchFamily="18" charset="0"/>
                <a:cs typeface="Times New Roman" pitchFamily="18" charset="0"/>
              </a:rPr>
              <a:t>been selected based on their appearances in the public areas. </a:t>
            </a:r>
          </a:p>
          <a:p>
            <a:pPr algn="just">
              <a:buNone/>
            </a:pPr>
            <a:r>
              <a:rPr lang="en-US" dirty="0" smtClean="0">
                <a:latin typeface="Times New Roman" pitchFamily="18" charset="0"/>
                <a:cs typeface="Times New Roman" pitchFamily="18" charset="0"/>
              </a:rPr>
              <a:t>  </a:t>
            </a:r>
          </a:p>
          <a:p>
            <a:pPr algn="just">
              <a:buNone/>
            </a:pPr>
            <a:r>
              <a:rPr lang="en-US" dirty="0" smtClean="0">
                <a:latin typeface="Times New Roman" pitchFamily="18" charset="0"/>
                <a:cs typeface="Times New Roman" pitchFamily="18" charset="0"/>
              </a:rPr>
              <a:t> </a:t>
            </a:r>
          </a:p>
          <a:p>
            <a:pPr algn="just">
              <a:buNone/>
            </a:pPr>
            <a:endParaRPr lang="en-US" dirty="0"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buNone/>
            </a:pP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1000108"/>
            <a:ext cx="7772400" cy="1400172"/>
          </a:xfrm>
        </p:spPr>
        <p:txBody>
          <a:bodyPr>
            <a:normAutofit/>
          </a:bodyPr>
          <a:lstStyle/>
          <a:p>
            <a:pPr algn="ctr"/>
            <a:r>
              <a:rPr lang="en-US" dirty="0" smtClean="0">
                <a:solidFill>
                  <a:schemeClr val="accent1"/>
                </a:solidFill>
                <a:latin typeface="Times New Roman" pitchFamily="18" charset="0"/>
                <a:cs typeface="Times New Roman" pitchFamily="18" charset="0"/>
              </a:rPr>
              <a:t>Research Finding</a:t>
            </a:r>
            <a:endParaRPr lang="en-US"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srcRect/>
          <a:stretch>
            <a:fillRect/>
          </a:stretch>
        </p:blipFill>
        <p:spPr bwMode="auto">
          <a:xfrm>
            <a:off x="500034" y="3500438"/>
            <a:ext cx="2900079" cy="2286016"/>
          </a:xfrm>
          <a:prstGeom prst="rect">
            <a:avLst/>
          </a:prstGeom>
          <a:noFill/>
          <a:ln w="9525">
            <a:noFill/>
            <a:miter lim="800000"/>
            <a:headEnd/>
            <a:tailEnd/>
          </a:ln>
          <a:effectLst/>
        </p:spPr>
      </p:pic>
      <p:pic>
        <p:nvPicPr>
          <p:cNvPr id="1031" name="Picture 7"/>
          <p:cNvPicPr>
            <a:picLocks noChangeAspect="1" noChangeArrowheads="1"/>
          </p:cNvPicPr>
          <p:nvPr/>
        </p:nvPicPr>
        <p:blipFill>
          <a:blip r:embed="rId3"/>
          <a:srcRect/>
          <a:stretch>
            <a:fillRect/>
          </a:stretch>
        </p:blipFill>
        <p:spPr bwMode="auto">
          <a:xfrm>
            <a:off x="5843619" y="1282289"/>
            <a:ext cx="2586033" cy="3289719"/>
          </a:xfrm>
          <a:prstGeom prst="rect">
            <a:avLst/>
          </a:prstGeom>
          <a:noFill/>
          <a:ln w="9525">
            <a:noFill/>
            <a:miter lim="800000"/>
            <a:headEnd/>
            <a:tailEnd/>
          </a:ln>
          <a:effectLst/>
        </p:spPr>
      </p:pic>
      <p:pic>
        <p:nvPicPr>
          <p:cNvPr id="1033" name="Picture 9"/>
          <p:cNvPicPr>
            <a:picLocks noChangeAspect="1" noChangeArrowheads="1"/>
          </p:cNvPicPr>
          <p:nvPr/>
        </p:nvPicPr>
        <p:blipFill>
          <a:blip r:embed="rId4"/>
          <a:srcRect/>
          <a:stretch>
            <a:fillRect/>
          </a:stretch>
        </p:blipFill>
        <p:spPr bwMode="auto">
          <a:xfrm>
            <a:off x="3750625" y="3500438"/>
            <a:ext cx="1892945" cy="2286016"/>
          </a:xfrm>
          <a:prstGeom prst="rect">
            <a:avLst/>
          </a:prstGeom>
          <a:noFill/>
          <a:ln w="9525">
            <a:noFill/>
            <a:miter lim="800000"/>
            <a:headEnd/>
            <a:tailEnd/>
          </a:ln>
          <a:effectLst/>
        </p:spPr>
      </p:pic>
      <p:pic>
        <p:nvPicPr>
          <p:cNvPr id="1034" name="Picture 10"/>
          <p:cNvPicPr>
            <a:picLocks noChangeAspect="1" noChangeArrowheads="1"/>
          </p:cNvPicPr>
          <p:nvPr/>
        </p:nvPicPr>
        <p:blipFill>
          <a:blip r:embed="rId5"/>
          <a:srcRect/>
          <a:stretch>
            <a:fillRect/>
          </a:stretch>
        </p:blipFill>
        <p:spPr bwMode="auto">
          <a:xfrm>
            <a:off x="500034" y="571480"/>
            <a:ext cx="2347958" cy="2500330"/>
          </a:xfrm>
          <a:prstGeom prst="rect">
            <a:avLst/>
          </a:prstGeom>
          <a:noFill/>
          <a:ln w="9525">
            <a:noFill/>
            <a:miter lim="800000"/>
            <a:headEnd/>
            <a:tailEnd/>
          </a:ln>
          <a:effectLst/>
        </p:spPr>
      </p:pic>
      <p:pic>
        <p:nvPicPr>
          <p:cNvPr id="1036" name="Picture 12" descr="Index of /Nima"/>
          <p:cNvPicPr>
            <a:picLocks noChangeAspect="1" noChangeArrowheads="1"/>
          </p:cNvPicPr>
          <p:nvPr/>
        </p:nvPicPr>
        <p:blipFill>
          <a:blip r:embed="rId6"/>
          <a:srcRect/>
          <a:stretch>
            <a:fillRect/>
          </a:stretch>
        </p:blipFill>
        <p:spPr bwMode="auto">
          <a:xfrm>
            <a:off x="3090871" y="571480"/>
            <a:ext cx="2552699" cy="2357454"/>
          </a:xfrm>
          <a:prstGeom prst="rect">
            <a:avLst/>
          </a:prstGeom>
          <a:noFill/>
        </p:spPr>
      </p:pic>
      <p:sp>
        <p:nvSpPr>
          <p:cNvPr id="9" name="5-Point Star 8"/>
          <p:cNvSpPr/>
          <p:nvPr/>
        </p:nvSpPr>
        <p:spPr>
          <a:xfrm>
            <a:off x="8286776" y="642918"/>
            <a:ext cx="142876" cy="142876"/>
          </a:xfrm>
          <a:prstGeom prst="star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030418"/>
            <a:ext cx="8183880" cy="4398846"/>
          </a:xfrm>
        </p:spPr>
        <p:txBody>
          <a:bodyPr>
            <a:normAutofit/>
          </a:bodyPr>
          <a:lstStyle/>
          <a:p>
            <a:pPr algn="just">
              <a:buNone/>
            </a:pPr>
            <a:r>
              <a:rPr lang="en-US" dirty="0" smtClean="0">
                <a:latin typeface="Times New Roman" pitchFamily="18" charset="0"/>
                <a:cs typeface="Times New Roman" pitchFamily="18" charset="0"/>
              </a:rPr>
              <a:t> There are two sub-cultures of the veil in Iran: </a:t>
            </a:r>
          </a:p>
          <a:p>
            <a:pPr algn="just">
              <a:buNone/>
            </a:pP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Niqab</a:t>
            </a:r>
            <a:r>
              <a:rPr lang="en-US" dirty="0" smtClean="0">
                <a:latin typeface="Times New Roman" pitchFamily="18" charset="0"/>
                <a:cs typeface="Times New Roman" pitchFamily="18" charset="0"/>
              </a:rPr>
              <a:t> is common among </a:t>
            </a:r>
            <a:r>
              <a:rPr lang="en-US" b="1" u="sng" dirty="0" smtClean="0">
                <a:latin typeface="Times New Roman" pitchFamily="18" charset="0"/>
                <a:cs typeface="Times New Roman" pitchFamily="18" charset="0"/>
              </a:rPr>
              <a:t>ethnic-religious</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minority women in </a:t>
            </a:r>
            <a:r>
              <a:rPr lang="en-US" dirty="0" err="1" smtClean="0">
                <a:latin typeface="Times New Roman" pitchFamily="18" charset="0"/>
                <a:cs typeface="Times New Roman" pitchFamily="18" charset="0"/>
              </a:rPr>
              <a:t>Baluchestan</a:t>
            </a:r>
            <a:r>
              <a:rPr lang="en-US" dirty="0" smtClean="0">
                <a:latin typeface="Times New Roman" pitchFamily="18" charset="0"/>
                <a:cs typeface="Times New Roman" pitchFamily="18" charset="0"/>
              </a:rPr>
              <a:t>. </a:t>
            </a:r>
          </a:p>
          <a:p>
            <a:pPr algn="just">
              <a:buNone/>
            </a:pP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 </a:t>
            </a:r>
          </a:p>
          <a:p>
            <a:pPr algn="just"/>
            <a:r>
              <a:rPr lang="en-US" i="1" dirty="0" err="1" smtClean="0">
                <a:latin typeface="Times New Roman" pitchFamily="18" charset="0"/>
                <a:cs typeface="Times New Roman" pitchFamily="18" charset="0"/>
              </a:rPr>
              <a:t>Burqa</a:t>
            </a:r>
            <a:r>
              <a:rPr lang="en-US" dirty="0" smtClean="0">
                <a:latin typeface="Times New Roman" pitchFamily="18" charset="0"/>
                <a:cs typeface="Times New Roman" pitchFamily="18" charset="0"/>
              </a:rPr>
              <a:t> is common among </a:t>
            </a:r>
            <a:r>
              <a:rPr lang="en-US" b="1" u="sng" dirty="0" smtClean="0">
                <a:latin typeface="Times New Roman" pitchFamily="18" charset="0"/>
                <a:cs typeface="Times New Roman" pitchFamily="18" charset="0"/>
              </a:rPr>
              <a:t>religious minority </a:t>
            </a:r>
            <a:r>
              <a:rPr lang="en-US" dirty="0" smtClean="0">
                <a:latin typeface="Times New Roman" pitchFamily="18" charset="0"/>
                <a:cs typeface="Times New Roman" pitchFamily="18" charset="0"/>
              </a:rPr>
              <a:t>women in </a:t>
            </a:r>
            <a:r>
              <a:rPr lang="en-US" dirty="0" err="1" smtClean="0">
                <a:latin typeface="Times New Roman" pitchFamily="18" charset="0"/>
                <a:cs typeface="Times New Roman" pitchFamily="18" charset="0"/>
              </a:rPr>
              <a:t>Qeshm</a:t>
            </a:r>
            <a:r>
              <a:rPr lang="en-US" dirty="0" smtClean="0">
                <a:latin typeface="Times New Roman" pitchFamily="18" charset="0"/>
                <a:cs typeface="Times New Roman" pitchFamily="18" charset="0"/>
              </a:rPr>
              <a:t> Island. </a:t>
            </a:r>
            <a:endParaRPr lang="en-US" b="1"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596" y="2786058"/>
            <a:ext cx="8286808" cy="2043114"/>
          </a:xfrm>
        </p:spPr>
        <p:txBody>
          <a:bodyPr>
            <a:normAutofit fontScale="90000"/>
          </a:bodyPr>
          <a:lstStyle/>
          <a:p>
            <a:pPr algn="l"/>
            <a:r>
              <a:rPr lang="en-US" sz="4800" dirty="0" smtClean="0">
                <a:solidFill>
                  <a:schemeClr val="accent1"/>
                </a:solidFill>
                <a:latin typeface="Times New Roman" pitchFamily="18" charset="0"/>
                <a:cs typeface="Times New Roman" pitchFamily="18" charset="0"/>
              </a:rPr>
              <a:t>Introduction: </a:t>
            </a:r>
            <a:br>
              <a:rPr lang="en-US" sz="4800" dirty="0" smtClean="0">
                <a:solidFill>
                  <a:schemeClr val="accent1"/>
                </a:solidFill>
                <a:latin typeface="Times New Roman" pitchFamily="18" charset="0"/>
                <a:cs typeface="Times New Roman" pitchFamily="18" charset="0"/>
              </a:rPr>
            </a:br>
            <a:r>
              <a:rPr lang="en-US" sz="4800" dirty="0" smtClean="0">
                <a:solidFill>
                  <a:schemeClr val="accent1"/>
                </a:solidFill>
                <a:latin typeface="Times New Roman" pitchFamily="18" charset="0"/>
                <a:cs typeface="Times New Roman" pitchFamily="18" charset="0"/>
              </a:rPr>
              <a:t/>
            </a:r>
            <a:br>
              <a:rPr lang="en-US" sz="4800" dirty="0" smtClean="0">
                <a:solidFill>
                  <a:schemeClr val="accent1"/>
                </a:solidFill>
                <a:latin typeface="Times New Roman" pitchFamily="18" charset="0"/>
                <a:cs typeface="Times New Roman" pitchFamily="18" charset="0"/>
              </a:rPr>
            </a:br>
            <a:r>
              <a:rPr lang="en-US" sz="4800" dirty="0" smtClean="0">
                <a:solidFill>
                  <a:schemeClr val="accent1"/>
                </a:solidFill>
                <a:latin typeface="Times New Roman" pitchFamily="18" charset="0"/>
                <a:cs typeface="Times New Roman" pitchFamily="18" charset="0"/>
              </a:rPr>
              <a:t/>
            </a:r>
            <a:br>
              <a:rPr lang="en-US" sz="4800" dirty="0" smtClean="0">
                <a:solidFill>
                  <a:schemeClr val="accent1"/>
                </a:solidFill>
                <a:latin typeface="Times New Roman" pitchFamily="18" charset="0"/>
                <a:cs typeface="Times New Roman" pitchFamily="18" charset="0"/>
              </a:rPr>
            </a:br>
            <a:r>
              <a:rPr lang="en-US" sz="4800" dirty="0" smtClean="0">
                <a:solidFill>
                  <a:schemeClr val="accent1"/>
                </a:solidFill>
                <a:latin typeface="Times New Roman" pitchFamily="18" charset="0"/>
                <a:cs typeface="Times New Roman" pitchFamily="18" charset="0"/>
              </a:rPr>
              <a:t/>
            </a:r>
            <a:br>
              <a:rPr lang="en-US" sz="4800" dirty="0" smtClean="0">
                <a:solidFill>
                  <a:schemeClr val="accent1"/>
                </a:solidFill>
                <a:latin typeface="Times New Roman" pitchFamily="18" charset="0"/>
                <a:cs typeface="Times New Roman" pitchFamily="18" charset="0"/>
              </a:rPr>
            </a:br>
            <a:r>
              <a:rPr lang="en-US" sz="4000" dirty="0" smtClean="0">
                <a:solidFill>
                  <a:schemeClr val="accent1"/>
                </a:solidFill>
                <a:latin typeface="Times New Roman" pitchFamily="18" charset="0"/>
                <a:cs typeface="Times New Roman" pitchFamily="18" charset="0"/>
              </a:rPr>
              <a:t>Problematic aspect of the current project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613292"/>
          </a:xfrm>
        </p:spPr>
        <p:txBody>
          <a:bodyPr>
            <a:normAutofit/>
          </a:bodyPr>
          <a:lstStyle/>
          <a:p>
            <a:pPr algn="just"/>
            <a:r>
              <a:rPr lang="en-US" dirty="0" smtClean="0">
                <a:latin typeface="Times New Roman" pitchFamily="18" charset="0"/>
                <a:cs typeface="Times New Roman" pitchFamily="18" charset="0"/>
              </a:rPr>
              <a:t> </a:t>
            </a:r>
            <a:r>
              <a:rPr lang="en-US" i="1" dirty="0" err="1" smtClean="0">
                <a:latin typeface="Times New Roman" pitchFamily="18" charset="0"/>
                <a:cs typeface="Times New Roman" pitchFamily="18" charset="0"/>
              </a:rPr>
              <a:t>Niqab</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is adopted as a sign of collective identity. It helps </a:t>
            </a:r>
            <a:r>
              <a:rPr lang="en-US" dirty="0" err="1" smtClean="0">
                <a:latin typeface="Times New Roman" pitchFamily="18" charset="0"/>
                <a:cs typeface="Times New Roman" pitchFamily="18" charset="0"/>
              </a:rPr>
              <a:t>Baluch</a:t>
            </a:r>
            <a:r>
              <a:rPr lang="en-US" dirty="0" smtClean="0">
                <a:latin typeface="Times New Roman" pitchFamily="18" charset="0"/>
                <a:cs typeface="Times New Roman" pitchFamily="18" charset="0"/>
              </a:rPr>
              <a:t> women to be different from the Shia-Persian majority. </a:t>
            </a:r>
          </a:p>
          <a:p>
            <a:pPr algn="just">
              <a:buNone/>
            </a:pPr>
            <a:endParaRPr lang="en-US" dirty="0">
              <a:latin typeface="Times New Roman" pitchFamily="18" charset="0"/>
              <a:cs typeface="Times New Roman" pitchFamily="18" charset="0"/>
            </a:endParaRPr>
          </a:p>
        </p:txBody>
      </p:sp>
      <p:pic>
        <p:nvPicPr>
          <p:cNvPr id="4" name="Picture 3" descr="C:\Users\Win7  2016\Pictures\item_XXL_22665815_31373469.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28597" y="3929066"/>
            <a:ext cx="2000263" cy="2428892"/>
          </a:xfrm>
          <a:prstGeom prst="rect">
            <a:avLst/>
          </a:prstGeom>
          <a:noFill/>
          <a:ln>
            <a:noFill/>
          </a:ln>
        </p:spPr>
      </p:pic>
      <p:pic>
        <p:nvPicPr>
          <p:cNvPr id="5" name="Picture 4" descr="C:\Users\Win7  2016\Pictures\item_XL_11906192_17665254.jpg"/>
          <p:cNvPicPr/>
          <p:nvPr/>
        </p:nvPicPr>
        <p:blipFill>
          <a:blip r:embed="rId3">
            <a:extLst>
              <a:ext uri="{28A0092B-C50C-407E-A947-70E740481C1C}">
                <a14:useLocalDpi xmlns="" xmlns:a14="http://schemas.microsoft.com/office/drawing/2010/main" val="0"/>
              </a:ext>
            </a:extLst>
          </a:blip>
          <a:srcRect/>
          <a:stretch>
            <a:fillRect/>
          </a:stretch>
        </p:blipFill>
        <p:spPr bwMode="auto">
          <a:xfrm>
            <a:off x="2428860" y="3929067"/>
            <a:ext cx="2000264" cy="2571768"/>
          </a:xfrm>
          <a:prstGeom prst="rect">
            <a:avLst/>
          </a:prstGeom>
          <a:noFill/>
          <a:ln>
            <a:noFill/>
          </a:ln>
        </p:spPr>
      </p:pic>
      <p:pic>
        <p:nvPicPr>
          <p:cNvPr id="6" name="Picture 5"/>
          <p:cNvPicPr/>
          <p:nvPr/>
        </p:nvPicPr>
        <p:blipFill>
          <a:blip r:embed="rId4">
            <a:extLst>
              <a:ext uri="{28A0092B-C50C-407E-A947-70E740481C1C}">
                <a14:useLocalDpi xmlns="" xmlns:a14="http://schemas.microsoft.com/office/drawing/2010/main" val="0"/>
              </a:ext>
            </a:extLst>
          </a:blip>
          <a:stretch>
            <a:fillRect/>
          </a:stretch>
        </p:blipFill>
        <p:spPr>
          <a:xfrm>
            <a:off x="4429124" y="3929066"/>
            <a:ext cx="2071702" cy="2194560"/>
          </a:xfrm>
          <a:prstGeom prst="rect">
            <a:avLst/>
          </a:prstGeom>
        </p:spPr>
      </p:pic>
      <p:pic>
        <p:nvPicPr>
          <p:cNvPr id="7" name="Picture 6" descr="F:\veil\item_XL_44651616_d09db79d90730.jpg"/>
          <p:cNvPicPr/>
          <p:nvPr/>
        </p:nvPicPr>
        <p:blipFill>
          <a:blip r:embed="rId5">
            <a:extLst>
              <a:ext uri="{28A0092B-C50C-407E-A947-70E740481C1C}">
                <a14:useLocalDpi xmlns="" xmlns:a14="http://schemas.microsoft.com/office/drawing/2010/main" val="0"/>
              </a:ext>
            </a:extLst>
          </a:blip>
          <a:srcRect/>
          <a:stretch>
            <a:fillRect/>
          </a:stretch>
        </p:blipFill>
        <p:spPr bwMode="auto">
          <a:xfrm>
            <a:off x="6500826" y="3929066"/>
            <a:ext cx="2214578" cy="2286016"/>
          </a:xfrm>
          <a:prstGeom prst="rect">
            <a:avLst/>
          </a:prstGeom>
          <a:noFill/>
          <a:ln>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Grp="1" noChangeAspect="1" noChangeArrowheads="1"/>
          </p:cNvPicPr>
          <p:nvPr>
            <p:ph idx="1"/>
          </p:nvPr>
        </p:nvPicPr>
        <p:blipFill>
          <a:blip r:embed="rId2"/>
          <a:srcRect/>
          <a:stretch>
            <a:fillRect/>
          </a:stretch>
        </p:blipFill>
        <p:spPr bwMode="auto">
          <a:xfrm>
            <a:off x="428596" y="428604"/>
            <a:ext cx="4214842" cy="3116722"/>
          </a:xfrm>
          <a:prstGeom prst="rect">
            <a:avLst/>
          </a:prstGeom>
          <a:noFill/>
          <a:ln w="9525">
            <a:noFill/>
            <a:miter lim="800000"/>
            <a:headEnd/>
            <a:tailEnd/>
          </a:ln>
          <a:effectLst/>
        </p:spPr>
      </p:pic>
      <p:pic>
        <p:nvPicPr>
          <p:cNvPr id="28675" name="Picture 3"/>
          <p:cNvPicPr>
            <a:picLocks noChangeAspect="1" noChangeArrowheads="1"/>
          </p:cNvPicPr>
          <p:nvPr/>
        </p:nvPicPr>
        <p:blipFill>
          <a:blip r:embed="rId3"/>
          <a:srcRect/>
          <a:stretch>
            <a:fillRect/>
          </a:stretch>
        </p:blipFill>
        <p:spPr bwMode="auto">
          <a:xfrm>
            <a:off x="428596" y="3071810"/>
            <a:ext cx="4214842" cy="2857520"/>
          </a:xfrm>
          <a:prstGeom prst="rect">
            <a:avLst/>
          </a:prstGeom>
          <a:noFill/>
          <a:ln w="9525">
            <a:noFill/>
            <a:miter lim="800000"/>
            <a:headEnd/>
            <a:tailEnd/>
          </a:ln>
          <a:effectLst/>
        </p:spPr>
      </p:pic>
      <p:pic>
        <p:nvPicPr>
          <p:cNvPr id="28679" name="Picture 7"/>
          <p:cNvPicPr>
            <a:picLocks noChangeAspect="1" noChangeArrowheads="1"/>
          </p:cNvPicPr>
          <p:nvPr/>
        </p:nvPicPr>
        <p:blipFill>
          <a:blip r:embed="rId4"/>
          <a:srcRect/>
          <a:stretch>
            <a:fillRect/>
          </a:stretch>
        </p:blipFill>
        <p:spPr bwMode="auto">
          <a:xfrm>
            <a:off x="4929190" y="428604"/>
            <a:ext cx="3786214" cy="40719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2827210"/>
          </a:xfrm>
        </p:spPr>
        <p:txBody>
          <a:bodyPr>
            <a:normAutofit/>
          </a:bodyPr>
          <a:lstStyle/>
          <a:p>
            <a:pPr algn="just"/>
            <a:r>
              <a:rPr lang="en-US" i="1" dirty="0" err="1" smtClean="0">
                <a:latin typeface="Times New Roman" pitchFamily="18" charset="0"/>
                <a:cs typeface="Times New Roman" pitchFamily="18" charset="0"/>
              </a:rPr>
              <a:t>Burqa</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has</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been</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produced in different colors and forms. It is rich enough to show the marital status, social class, economic wellbeing and the age of women wearing it in a traditional patriarchal society. </a:t>
            </a:r>
            <a:endParaRPr lang="en-US" dirty="0">
              <a:latin typeface="Times New Roman" pitchFamily="18" charset="0"/>
              <a:cs typeface="Times New Roman" pitchFamily="18" charset="0"/>
            </a:endParaRPr>
          </a:p>
        </p:txBody>
      </p:sp>
      <p:sp>
        <p:nvSpPr>
          <p:cNvPr id="8" name="Content Placeholder 2"/>
          <p:cNvSpPr txBox="1">
            <a:spLocks/>
          </p:cNvSpPr>
          <p:nvPr/>
        </p:nvSpPr>
        <p:spPr>
          <a:xfrm>
            <a:off x="6500826" y="3357562"/>
            <a:ext cx="2183088" cy="295276"/>
          </a:xfrm>
          <a:prstGeom prst="rect">
            <a:avLst/>
          </a:prstGeom>
        </p:spPr>
        <p:txBody>
          <a:bodyPr vert="horz" lIns="182880" tIns="91440">
            <a:normAutofit fontScale="40000" lnSpcReduction="20000"/>
          </a:bodyPr>
          <a:lstStyle/>
          <a:p>
            <a:pPr marL="265176" marR="0" lvl="0" indent="-265176" algn="just"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0" name="Content Placeholder 2"/>
          <p:cNvSpPr txBox="1">
            <a:spLocks/>
          </p:cNvSpPr>
          <p:nvPr/>
        </p:nvSpPr>
        <p:spPr>
          <a:xfrm>
            <a:off x="3929058" y="3357562"/>
            <a:ext cx="2183088" cy="295276"/>
          </a:xfrm>
          <a:prstGeom prst="rect">
            <a:avLst/>
          </a:prstGeom>
        </p:spPr>
        <p:txBody>
          <a:bodyPr vert="horz" lIns="182880" tIns="91440">
            <a:normAutofit fontScale="40000" lnSpcReduction="20000"/>
          </a:bodyPr>
          <a:lstStyle/>
          <a:p>
            <a:pPr marL="265176" marR="0" lvl="0" indent="-265176" algn="just" defTabSz="914400" rtl="0" eaLnBrk="1" fontAlgn="auto" latinLnBrk="0" hangingPunct="1">
              <a:lnSpc>
                <a:spcPct val="100000"/>
              </a:lnSpc>
              <a:spcBef>
                <a:spcPts val="250"/>
              </a:spcBef>
              <a:spcAft>
                <a:spcPts val="0"/>
              </a:spcAft>
              <a:buClr>
                <a:schemeClr val="accent1"/>
              </a:buClr>
              <a:buSzPct val="80000"/>
              <a:buFont typeface="Wingdings 2"/>
              <a:buChar char=""/>
              <a:tabLst/>
              <a:defRPr/>
            </a:pPr>
            <a:endParaRPr kumimoji="0" lang="en-US" sz="28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
        <p:nvSpPr>
          <p:cNvPr id="1033" name="AutoShape 9" descr="خرید و قیمت برقع نگینی از غرفه برقع قشمی وکیف گلابتون دوزی | باسلام"/>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6" name="Picture 12"/>
          <p:cNvPicPr>
            <a:picLocks noChangeAspect="1" noChangeArrowheads="1"/>
          </p:cNvPicPr>
          <p:nvPr/>
        </p:nvPicPr>
        <p:blipFill>
          <a:blip r:embed="rId2"/>
          <a:srcRect/>
          <a:stretch>
            <a:fillRect/>
          </a:stretch>
        </p:blipFill>
        <p:spPr bwMode="auto">
          <a:xfrm>
            <a:off x="4714876" y="3214686"/>
            <a:ext cx="4110595" cy="1724028"/>
          </a:xfrm>
          <a:prstGeom prst="rect">
            <a:avLst/>
          </a:prstGeom>
          <a:noFill/>
          <a:ln w="9525">
            <a:noFill/>
            <a:miter lim="800000"/>
            <a:headEnd/>
            <a:tailEnd/>
          </a:ln>
          <a:effectLst/>
        </p:spPr>
      </p:pic>
      <p:sp>
        <p:nvSpPr>
          <p:cNvPr id="1038" name="AutoShape 14" descr="نقاب برقع بندری کد 10241 - فروشگاه اینترنتی هرم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9" name="Picture 15"/>
          <p:cNvPicPr>
            <a:picLocks noChangeAspect="1" noChangeArrowheads="1"/>
          </p:cNvPicPr>
          <p:nvPr/>
        </p:nvPicPr>
        <p:blipFill>
          <a:blip r:embed="rId3"/>
          <a:srcRect/>
          <a:stretch>
            <a:fillRect/>
          </a:stretch>
        </p:blipFill>
        <p:spPr bwMode="auto">
          <a:xfrm>
            <a:off x="4786314" y="4800618"/>
            <a:ext cx="4000528" cy="1691499"/>
          </a:xfrm>
          <a:prstGeom prst="rect">
            <a:avLst/>
          </a:prstGeom>
          <a:noFill/>
          <a:ln w="9525">
            <a:noFill/>
            <a:miter lim="800000"/>
            <a:headEnd/>
            <a:tailEnd/>
          </a:ln>
          <a:effectLst/>
        </p:spPr>
      </p:pic>
      <p:pic>
        <p:nvPicPr>
          <p:cNvPr id="1040" name="Picture 16"/>
          <p:cNvPicPr>
            <a:picLocks noChangeAspect="1" noChangeArrowheads="1"/>
          </p:cNvPicPr>
          <p:nvPr/>
        </p:nvPicPr>
        <p:blipFill>
          <a:blip r:embed="rId4"/>
          <a:srcRect/>
          <a:stretch>
            <a:fillRect/>
          </a:stretch>
        </p:blipFill>
        <p:spPr bwMode="auto">
          <a:xfrm>
            <a:off x="500034" y="3357562"/>
            <a:ext cx="4019554" cy="1500198"/>
          </a:xfrm>
          <a:prstGeom prst="rect">
            <a:avLst/>
          </a:prstGeom>
          <a:noFill/>
          <a:ln w="9525">
            <a:noFill/>
            <a:miter lim="800000"/>
            <a:headEnd/>
            <a:tailEnd/>
          </a:ln>
          <a:effectLst/>
        </p:spPr>
      </p:pic>
      <p:pic>
        <p:nvPicPr>
          <p:cNvPr id="1041" name="Picture 17"/>
          <p:cNvPicPr>
            <a:picLocks noChangeAspect="1" noChangeArrowheads="1"/>
          </p:cNvPicPr>
          <p:nvPr/>
        </p:nvPicPr>
        <p:blipFill>
          <a:blip r:embed="rId5"/>
          <a:srcRect/>
          <a:stretch>
            <a:fillRect/>
          </a:stretch>
        </p:blipFill>
        <p:spPr bwMode="auto">
          <a:xfrm>
            <a:off x="428596" y="4929198"/>
            <a:ext cx="4224528" cy="15716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Grp="1" noChangeAspect="1" noChangeArrowheads="1"/>
          </p:cNvPicPr>
          <p:nvPr>
            <p:ph idx="1"/>
          </p:nvPr>
        </p:nvPicPr>
        <p:blipFill>
          <a:blip r:embed="rId2"/>
          <a:srcRect/>
          <a:stretch>
            <a:fillRect/>
          </a:stretch>
        </p:blipFill>
        <p:spPr bwMode="auto">
          <a:xfrm>
            <a:off x="357158" y="428604"/>
            <a:ext cx="2214578" cy="2571768"/>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357158" y="3185803"/>
            <a:ext cx="5929354" cy="2743527"/>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4143372" y="428604"/>
            <a:ext cx="2286016" cy="2571768"/>
          </a:xfrm>
          <a:prstGeom prst="rect">
            <a:avLst/>
          </a:prstGeom>
          <a:noFill/>
          <a:ln w="9525">
            <a:noFill/>
            <a:miter lim="800000"/>
            <a:headEnd/>
            <a:tailEnd/>
          </a:ln>
          <a:effectLst/>
        </p:spPr>
      </p:pic>
      <p:pic>
        <p:nvPicPr>
          <p:cNvPr id="7" name="Picture 5"/>
          <p:cNvPicPr>
            <a:picLocks noChangeAspect="1" noChangeArrowheads="1"/>
          </p:cNvPicPr>
          <p:nvPr/>
        </p:nvPicPr>
        <p:blipFill>
          <a:blip r:embed="rId5"/>
          <a:srcRect/>
          <a:stretch>
            <a:fillRect/>
          </a:stretch>
        </p:blipFill>
        <p:spPr bwMode="auto">
          <a:xfrm>
            <a:off x="2357422" y="428604"/>
            <a:ext cx="1824035" cy="2571767"/>
          </a:xfrm>
          <a:prstGeom prst="rect">
            <a:avLst/>
          </a:prstGeom>
          <a:noFill/>
          <a:ln w="9525">
            <a:noFill/>
            <a:miter lim="800000"/>
            <a:headEnd/>
            <a:tailEnd/>
          </a:ln>
          <a:effectLst/>
        </p:spPr>
      </p:pic>
      <p:pic>
        <p:nvPicPr>
          <p:cNvPr id="2053" name="Picture 5"/>
          <p:cNvPicPr>
            <a:picLocks noChangeAspect="1" noChangeArrowheads="1"/>
          </p:cNvPicPr>
          <p:nvPr/>
        </p:nvPicPr>
        <p:blipFill>
          <a:blip r:embed="rId6"/>
          <a:srcRect/>
          <a:stretch>
            <a:fillRect/>
          </a:stretch>
        </p:blipFill>
        <p:spPr bwMode="auto">
          <a:xfrm>
            <a:off x="6129367" y="428604"/>
            <a:ext cx="2657475" cy="5476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684730"/>
          </a:xfrm>
        </p:spPr>
        <p:txBody>
          <a:bodyPr/>
          <a:lstStyle/>
          <a:p>
            <a:pPr marL="514350" indent="-514350">
              <a:buNone/>
            </a:pPr>
            <a:r>
              <a:rPr lang="en-US" dirty="0" smtClean="0">
                <a:latin typeface="Times New Roman" pitchFamily="18" charset="0"/>
                <a:cs typeface="Times New Roman" pitchFamily="18" charset="0"/>
              </a:rPr>
              <a:t>Semantic implications of the </a:t>
            </a:r>
            <a:r>
              <a:rPr lang="en-US" i="1" dirty="0" err="1" smtClean="0">
                <a:latin typeface="Times New Roman" pitchFamily="18" charset="0"/>
                <a:cs typeface="Times New Roman" pitchFamily="18" charset="0"/>
              </a:rPr>
              <a:t>burqa</a:t>
            </a:r>
            <a:r>
              <a:rPr lang="en-US" dirty="0" smtClean="0">
                <a:latin typeface="Times New Roman" pitchFamily="18" charset="0"/>
                <a:cs typeface="Times New Roman" pitchFamily="18" charset="0"/>
              </a:rPr>
              <a:t> and </a:t>
            </a:r>
            <a:r>
              <a:rPr lang="en-US" i="1" dirty="0" err="1" smtClean="0">
                <a:latin typeface="Times New Roman" pitchFamily="18" charset="0"/>
                <a:cs typeface="Times New Roman" pitchFamily="18" charset="0"/>
              </a:rPr>
              <a:t>niqab</a:t>
            </a:r>
            <a:endParaRPr lang="en-US" i="1" dirty="0" smtClean="0">
              <a:latin typeface="Times New Roman" pitchFamily="18" charset="0"/>
              <a:cs typeface="Times New Roman" pitchFamily="18" charset="0"/>
            </a:endParaRPr>
          </a:p>
          <a:p>
            <a:pPr marL="797814" lvl="1" indent="-514350">
              <a:buFont typeface="+mj-lt"/>
              <a:buAutoNum type="arabicPeriod"/>
            </a:pPr>
            <a:r>
              <a:rPr lang="en-US" i="1" dirty="0" smtClean="0">
                <a:latin typeface="Times New Roman" pitchFamily="18" charset="0"/>
                <a:cs typeface="Times New Roman" pitchFamily="18" charset="0"/>
              </a:rPr>
              <a:t>Unique Islamic fashion</a:t>
            </a:r>
          </a:p>
          <a:p>
            <a:pPr marL="797814" lvl="1" indent="-514350">
              <a:buFont typeface="+mj-lt"/>
              <a:buAutoNum type="arabicPeriod"/>
            </a:pPr>
            <a:r>
              <a:rPr lang="en-US" i="1" dirty="0" smtClean="0">
                <a:latin typeface="Times New Roman" pitchFamily="18" charset="0"/>
                <a:cs typeface="Times New Roman" pitchFamily="18" charset="0"/>
              </a:rPr>
              <a:t>Feminine Trade.</a:t>
            </a:r>
          </a:p>
          <a:p>
            <a:pPr marL="797814" lvl="1" indent="-514350">
              <a:buNone/>
            </a:pPr>
            <a:endParaRPr lang="en-US" dirty="0" smtClean="0">
              <a:latin typeface="Times New Roman" pitchFamily="18" charset="0"/>
              <a:cs typeface="Times New Roman" pitchFamily="18" charset="0"/>
            </a:endParaRPr>
          </a:p>
          <a:p>
            <a:pPr marL="514350" lvl="0" indent="-514350">
              <a:buNone/>
            </a:pPr>
            <a:r>
              <a:rPr lang="en-US" dirty="0" smtClean="0">
                <a:latin typeface="Times New Roman" pitchFamily="18" charset="0"/>
                <a:cs typeface="Times New Roman" pitchFamily="18" charset="0"/>
              </a:rPr>
              <a:t>Special functions of the </a:t>
            </a:r>
            <a:r>
              <a:rPr lang="en-US" i="1" dirty="0" err="1" smtClean="0">
                <a:latin typeface="Times New Roman" pitchFamily="18" charset="0"/>
                <a:cs typeface="Times New Roman" pitchFamily="18" charset="0"/>
              </a:rPr>
              <a:t>burqa</a:t>
            </a:r>
            <a:r>
              <a:rPr lang="en-US" dirty="0" smtClean="0">
                <a:latin typeface="Times New Roman" pitchFamily="18" charset="0"/>
                <a:cs typeface="Times New Roman" pitchFamily="18" charset="0"/>
              </a:rPr>
              <a:t> for women in </a:t>
            </a:r>
            <a:r>
              <a:rPr lang="en-US" dirty="0" err="1" smtClean="0">
                <a:latin typeface="Times New Roman" pitchFamily="18" charset="0"/>
                <a:cs typeface="Times New Roman" pitchFamily="18" charset="0"/>
              </a:rPr>
              <a:t>Qeshm</a:t>
            </a:r>
            <a:endParaRPr lang="en-US" dirty="0" smtClean="0">
              <a:latin typeface="Times New Roman" pitchFamily="18" charset="0"/>
              <a:cs typeface="Times New Roman" pitchFamily="18" charset="0"/>
            </a:endParaRPr>
          </a:p>
          <a:p>
            <a:pPr marL="797814" lvl="1" indent="-514350">
              <a:buFont typeface="+mj-lt"/>
              <a:buAutoNum type="arabicPeriod"/>
            </a:pPr>
            <a:r>
              <a:rPr lang="en-US" i="1" dirty="0" err="1" smtClean="0">
                <a:latin typeface="Times New Roman" pitchFamily="18" charset="0"/>
                <a:cs typeface="Times New Roman" pitchFamily="18" charset="0"/>
              </a:rPr>
              <a:t>Burqa</a:t>
            </a:r>
            <a:r>
              <a:rPr lang="en-US" i="1" dirty="0" smtClean="0">
                <a:latin typeface="Times New Roman" pitchFamily="18" charset="0"/>
                <a:cs typeface="Times New Roman" pitchFamily="18" charset="0"/>
              </a:rPr>
              <a:t> as a language</a:t>
            </a:r>
          </a:p>
          <a:p>
            <a:pPr marL="797814" lvl="1" indent="-514350">
              <a:buFont typeface="+mj-lt"/>
              <a:buAutoNum type="arabicPeriod"/>
            </a:pPr>
            <a:r>
              <a:rPr lang="en-US" i="1" dirty="0" err="1" smtClean="0">
                <a:latin typeface="Times New Roman" pitchFamily="18" charset="0"/>
                <a:cs typeface="Times New Roman" pitchFamily="18" charset="0"/>
              </a:rPr>
              <a:t>Burqa</a:t>
            </a:r>
            <a:r>
              <a:rPr lang="en-US" i="1" dirty="0" smtClean="0">
                <a:latin typeface="Times New Roman" pitchFamily="18" charset="0"/>
                <a:cs typeface="Times New Roman" pitchFamily="18" charset="0"/>
              </a:rPr>
              <a:t> as an identifier</a:t>
            </a:r>
          </a:p>
          <a:p>
            <a:pPr marL="797814" lvl="1" indent="-514350">
              <a:buFont typeface="+mj-lt"/>
              <a:buAutoNum type="arabicPeriod"/>
            </a:pPr>
            <a:r>
              <a:rPr lang="en-US" i="1" dirty="0" err="1" smtClean="0">
                <a:latin typeface="Times New Roman" pitchFamily="18" charset="0"/>
                <a:cs typeface="Times New Roman" pitchFamily="18" charset="0"/>
              </a:rPr>
              <a:t>Burqa</a:t>
            </a:r>
            <a:r>
              <a:rPr lang="en-US" i="1" dirty="0" smtClean="0">
                <a:latin typeface="Times New Roman" pitchFamily="18" charset="0"/>
                <a:cs typeface="Times New Roman" pitchFamily="18" charset="0"/>
              </a:rPr>
              <a:t> as an aesthetic symbol.</a:t>
            </a:r>
          </a:p>
          <a:p>
            <a:pPr marL="797814" lvl="1" indent="-514350">
              <a:buNone/>
            </a:pPr>
            <a:endParaRPr lang="en-US" i="1" dirty="0" smtClean="0">
              <a:latin typeface="Times New Roman" pitchFamily="18" charset="0"/>
              <a:cs typeface="Times New Roman" pitchFamily="18" charset="0"/>
            </a:endParaRPr>
          </a:p>
          <a:p>
            <a:pPr marL="797814" lvl="1" indent="-514350">
              <a:buNone/>
            </a:pPr>
            <a:r>
              <a:rPr lang="en-US" sz="2800" dirty="0" smtClean="0">
                <a:latin typeface="Times New Roman" pitchFamily="18" charset="0"/>
                <a:cs typeface="Times New Roman" pitchFamily="18" charset="0"/>
              </a:rPr>
              <a:t>Special function of the </a:t>
            </a:r>
            <a:r>
              <a:rPr lang="en-US" sz="2800" i="1" dirty="0" err="1" smtClean="0">
                <a:latin typeface="Times New Roman" pitchFamily="18" charset="0"/>
                <a:cs typeface="Times New Roman" pitchFamily="18" charset="0"/>
              </a:rPr>
              <a:t>niqab</a:t>
            </a:r>
            <a:r>
              <a:rPr lang="en-US" sz="2800" dirty="0" smtClean="0">
                <a:latin typeface="Times New Roman" pitchFamily="18" charset="0"/>
                <a:cs typeface="Times New Roman" pitchFamily="18" charset="0"/>
              </a:rPr>
              <a:t> for </a:t>
            </a:r>
            <a:r>
              <a:rPr lang="en-US" sz="2800" dirty="0" err="1" smtClean="0">
                <a:latin typeface="Times New Roman" pitchFamily="18" charset="0"/>
                <a:cs typeface="Times New Roman" pitchFamily="18" charset="0"/>
              </a:rPr>
              <a:t>Balouch</a:t>
            </a:r>
            <a:r>
              <a:rPr lang="en-US" sz="2800" dirty="0" smtClean="0">
                <a:latin typeface="Times New Roman" pitchFamily="18" charset="0"/>
                <a:cs typeface="Times New Roman" pitchFamily="18" charset="0"/>
              </a:rPr>
              <a:t> women</a:t>
            </a:r>
          </a:p>
          <a:p>
            <a:pPr marL="797814" lvl="1" indent="-514350">
              <a:buFont typeface="+mj-lt"/>
              <a:buAutoNum type="arabicPeriod"/>
            </a:pPr>
            <a:r>
              <a:rPr lang="en-US" i="1" dirty="0" err="1" smtClean="0">
                <a:latin typeface="Times New Roman" pitchFamily="18" charset="0"/>
                <a:cs typeface="Times New Roman" pitchFamily="18" charset="0"/>
              </a:rPr>
              <a:t>Niqab</a:t>
            </a:r>
            <a:r>
              <a:rPr lang="en-US" i="1" dirty="0" smtClean="0">
                <a:latin typeface="Times New Roman" pitchFamily="18" charset="0"/>
                <a:cs typeface="Times New Roman" pitchFamily="18" charset="0"/>
              </a:rPr>
              <a:t> keeps women anonymous</a:t>
            </a:r>
          </a:p>
          <a:p>
            <a:pPr marL="797814" lvl="1" indent="-514350">
              <a:buFont typeface="+mj-lt"/>
              <a:buAutoNum type="arabicPeriod"/>
            </a:pPr>
            <a:r>
              <a:rPr lang="en-US" i="1" dirty="0" err="1" smtClean="0">
                <a:latin typeface="Times New Roman" pitchFamily="18" charset="0"/>
                <a:cs typeface="Times New Roman" pitchFamily="18" charset="0"/>
              </a:rPr>
              <a:t>Niqab</a:t>
            </a:r>
            <a:r>
              <a:rPr lang="en-US" i="1" dirty="0" smtClean="0">
                <a:latin typeface="Times New Roman" pitchFamily="18" charset="0"/>
                <a:cs typeface="Times New Roman" pitchFamily="18" charset="0"/>
              </a:rPr>
              <a:t> keeps women uniform</a:t>
            </a:r>
          </a:p>
          <a:p>
            <a:pPr marL="797814" lvl="1" indent="-514350">
              <a:buFont typeface="+mj-lt"/>
              <a:buAutoNum type="arabicPeriod"/>
            </a:pPr>
            <a:endParaRPr lang="en-US" i="1" dirty="0" smtClean="0">
              <a:latin typeface="Times New Roman" pitchFamily="18" charset="0"/>
              <a:cs typeface="Times New Roman" pitchFamily="18" charset="0"/>
            </a:endParaRPr>
          </a:p>
          <a:p>
            <a:pPr marL="797814" lvl="1" indent="-514350">
              <a:buFont typeface="+mj-lt"/>
              <a:buAutoNum type="arabicPeriod"/>
            </a:pPr>
            <a:endParaRPr lang="en-US" sz="2800" dirty="0" smtClean="0">
              <a:latin typeface="Times New Roman" pitchFamily="18" charset="0"/>
              <a:cs typeface="Times New Roman" pitchFamily="18" charset="0"/>
            </a:endParaRPr>
          </a:p>
          <a:p>
            <a:pPr marL="797814" lvl="1" indent="-514350">
              <a:buNone/>
            </a:pPr>
            <a:endParaRPr lang="en-US" i="1" dirty="0" smtClean="0">
              <a:latin typeface="Times New Roman" pitchFamily="18" charset="0"/>
              <a:cs typeface="Times New Roman" pitchFamily="18" charset="0"/>
            </a:endParaRPr>
          </a:p>
          <a:p>
            <a:pPr marL="797814" lvl="1" indent="-514350">
              <a:buNone/>
            </a:pPr>
            <a:endParaRPr lang="en-US" i="1" dirty="0" smtClean="0">
              <a:latin typeface="Times New Roman" pitchFamily="18" charset="0"/>
              <a:cs typeface="Times New Roman" pitchFamily="18" charset="0"/>
            </a:endParaRPr>
          </a:p>
          <a:p>
            <a:pPr marL="797814" lvl="1" indent="-514350">
              <a:buFont typeface="+mj-lt"/>
              <a:buAutoNum type="arabicPeriod"/>
            </a:pPr>
            <a:endParaRPr lang="en-US" i="1" dirty="0" smtClean="0">
              <a:latin typeface="Times New Roman" pitchFamily="18" charset="0"/>
              <a:cs typeface="Times New Roman" pitchFamily="18" charset="0"/>
            </a:endParaRPr>
          </a:p>
          <a:p>
            <a:pPr marL="514350" indent="-514350">
              <a:buFont typeface="+mj-lt"/>
              <a:buAutoNum type="arabicPeriod"/>
            </a:pP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42918"/>
            <a:ext cx="8229600" cy="5931618"/>
          </a:xfrm>
        </p:spPr>
        <p:txBody>
          <a:bodyPr/>
          <a:lstStyle/>
          <a:p>
            <a:pPr lvl="0">
              <a:buNone/>
            </a:pPr>
            <a:r>
              <a:rPr lang="en-US" b="1" dirty="0" smtClean="0">
                <a:latin typeface="Times New Roman" pitchFamily="18" charset="0"/>
                <a:cs typeface="Times New Roman" pitchFamily="18" charset="0"/>
              </a:rPr>
              <a:t>Unique Islamic fashion</a:t>
            </a:r>
          </a:p>
          <a:p>
            <a:pPr lvl="0">
              <a:buNone/>
            </a:pP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Popular culture of Muslim women has created a local fashion industry and with high profit. </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Nighab</a:t>
            </a:r>
            <a:r>
              <a:rPr lang="en-US" sz="2000" dirty="0" smtClean="0">
                <a:latin typeface="Times New Roman" pitchFamily="18" charset="0"/>
                <a:cs typeface="Times New Roman" pitchFamily="18" charset="0"/>
              </a:rPr>
              <a:t> is not something foreigners could make its likeness or a better one. … It is a handmade product without any date of extinction”</a:t>
            </a:r>
          </a:p>
          <a:p>
            <a:pPr algn="just">
              <a:buNone/>
            </a:pP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Street- styles of </a:t>
            </a:r>
            <a:r>
              <a:rPr lang="en-US" i="1" dirty="0" err="1" smtClean="0">
                <a:latin typeface="Times New Roman" pitchFamily="18" charset="0"/>
                <a:cs typeface="Times New Roman" pitchFamily="18" charset="0"/>
              </a:rPr>
              <a:t>hijab</a:t>
            </a:r>
            <a:r>
              <a:rPr lang="en-US" dirty="0" smtClean="0">
                <a:latin typeface="Times New Roman" pitchFamily="18" charset="0"/>
                <a:cs typeface="Times New Roman" pitchFamily="18" charset="0"/>
              </a:rPr>
              <a:t> has become inspirations for the creations of high- fashion house.</a:t>
            </a:r>
            <a:r>
              <a:rPr lang="en-US" i="1" dirty="0" smtClean="0"/>
              <a:t> </a:t>
            </a:r>
            <a:r>
              <a:rPr lang="en-US" sz="2000" dirty="0" smtClean="0">
                <a:latin typeface="Times New Roman" pitchFamily="18" charset="0"/>
                <a:cs typeface="Times New Roman" pitchFamily="18" charset="0"/>
              </a:rPr>
              <a:t>“I have a special </a:t>
            </a:r>
            <a:r>
              <a:rPr lang="en-US" sz="2000" dirty="0" err="1" smtClean="0">
                <a:latin typeface="Times New Roman" pitchFamily="18" charset="0"/>
                <a:cs typeface="Times New Roman" pitchFamily="18" charset="0"/>
              </a:rPr>
              <a:t>niqab</a:t>
            </a:r>
            <a:r>
              <a:rPr lang="en-US" sz="2000" dirty="0" smtClean="0">
                <a:latin typeface="Times New Roman" pitchFamily="18" charset="0"/>
                <a:cs typeface="Times New Roman" pitchFamily="18" charset="0"/>
              </a:rPr>
              <a:t> for each occasion”. </a:t>
            </a:r>
          </a:p>
          <a:p>
            <a:pPr algn="just">
              <a:buNone/>
            </a:pPr>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latin typeface="Times New Roman" pitchFamily="18" charset="0"/>
                <a:cs typeface="Times New Roman" pitchFamily="18" charset="0"/>
              </a:rPr>
              <a:t>Feminine trade</a:t>
            </a:r>
          </a:p>
          <a:p>
            <a:pPr algn="just">
              <a:buNone/>
            </a:pPr>
            <a:r>
              <a:rPr lang="en-US" dirty="0" smtClean="0">
                <a:latin typeface="Times New Roman" pitchFamily="18" charset="0"/>
                <a:cs typeface="Times New Roman" pitchFamily="18" charset="0"/>
              </a:rPr>
              <a:t> “ this is the only job that I am allowed to earn money due to  all clients are Muslim women and girls”. </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541854"/>
          </a:xfrm>
        </p:spPr>
        <p:txBody>
          <a:bodyPr/>
          <a:lstStyle/>
          <a:p>
            <a:pPr marL="797814" lvl="1" indent="-514350">
              <a:buFont typeface="Arial" pitchFamily="34" charset="0"/>
              <a:buChar char="•"/>
            </a:pPr>
            <a:r>
              <a:rPr lang="en-US" b="1" i="1" dirty="0" err="1" smtClean="0">
                <a:latin typeface="Times New Roman" pitchFamily="18" charset="0"/>
                <a:cs typeface="Times New Roman" pitchFamily="18" charset="0"/>
              </a:rPr>
              <a:t>Burqa</a:t>
            </a:r>
            <a:r>
              <a:rPr lang="en-US" b="1" i="1" dirty="0" smtClean="0">
                <a:latin typeface="Times New Roman" pitchFamily="18" charset="0"/>
                <a:cs typeface="Times New Roman" pitchFamily="18" charset="0"/>
              </a:rPr>
              <a:t> as a language</a:t>
            </a:r>
          </a:p>
          <a:p>
            <a:pPr marL="797814" lvl="1" indent="-514350">
              <a:buNone/>
            </a:pPr>
            <a:endParaRPr lang="en-US" b="1" i="1" dirty="0" smtClean="0">
              <a:latin typeface="Times New Roman" pitchFamily="18" charset="0"/>
              <a:cs typeface="Times New Roman" pitchFamily="18" charset="0"/>
            </a:endParaRPr>
          </a:p>
          <a:p>
            <a:pPr marL="797814" lvl="1" indent="-514350" algn="just">
              <a:buNone/>
            </a:pPr>
            <a:r>
              <a:rPr lang="en-US" i="1" dirty="0" err="1" smtClean="0">
                <a:latin typeface="Times New Roman" pitchFamily="18" charset="0"/>
                <a:cs typeface="Times New Roman" pitchFamily="18" charset="0"/>
              </a:rPr>
              <a:t>burqa</a:t>
            </a:r>
            <a:r>
              <a:rPr lang="en-US" dirty="0" smtClean="0">
                <a:latin typeface="Times New Roman" pitchFamily="18" charset="0"/>
                <a:cs typeface="Times New Roman" pitchFamily="18" charset="0"/>
              </a:rPr>
              <a:t> is the most powerful, enduring, and dynamic symbolic signifiers in </a:t>
            </a:r>
            <a:r>
              <a:rPr lang="en-US" dirty="0" err="1" smtClean="0">
                <a:latin typeface="Times New Roman" pitchFamily="18" charset="0"/>
                <a:cs typeface="Times New Roman" pitchFamily="18" charset="0"/>
              </a:rPr>
              <a:t>Qeshm</a:t>
            </a:r>
            <a:r>
              <a:rPr lang="en-US" dirty="0" smtClean="0">
                <a:latin typeface="Times New Roman" pitchFamily="18" charset="0"/>
                <a:cs typeface="Times New Roman" pitchFamily="18" charset="0"/>
              </a:rPr>
              <a:t> expressing the local women's sorrow, delight, marital status, poverty, and wealth while being a promotional tool for religious and racial values of Muslim women. For instance, the participants stated that widowed women in this region indicate their intention or objection toward remarriage. To this end, women are not forced to use verbal language.</a:t>
            </a:r>
            <a:endParaRPr lang="en-US" b="1" i="1" dirty="0" smtClean="0">
              <a:latin typeface="Times New Roman" pitchFamily="18" charset="0"/>
              <a:cs typeface="Times New Roman" pitchFamily="18" charset="0"/>
            </a:endParaRPr>
          </a:p>
          <a:p>
            <a:pPr marL="797814" lvl="1" indent="-514350">
              <a:buFont typeface="+mj-lt"/>
              <a:buAutoNum type="arabicPeriod"/>
            </a:pPr>
            <a:endParaRPr lang="en-US" b="1" i="1" dirty="0" smtClean="0">
              <a:latin typeface="Times New Roman" pitchFamily="18" charset="0"/>
              <a:cs typeface="Times New Roman" pitchFamily="18" charset="0"/>
            </a:endParaRP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4898912"/>
          </a:xfrm>
        </p:spPr>
        <p:txBody>
          <a:bodyPr>
            <a:normAutofit/>
          </a:bodyPr>
          <a:lstStyle/>
          <a:p>
            <a:pPr marL="797814" lvl="1" indent="-514350" algn="just">
              <a:buFont typeface="Arial" pitchFamily="34" charset="0"/>
              <a:buChar char="•"/>
            </a:pPr>
            <a:r>
              <a:rPr lang="en-US" b="1" i="1" dirty="0" err="1" smtClean="0">
                <a:latin typeface="Times New Roman" pitchFamily="18" charset="0"/>
                <a:cs typeface="Times New Roman" pitchFamily="18" charset="0"/>
              </a:rPr>
              <a:t>Burqa</a:t>
            </a:r>
            <a:r>
              <a:rPr lang="en-US" b="1" i="1" dirty="0" smtClean="0">
                <a:latin typeface="Times New Roman" pitchFamily="18" charset="0"/>
                <a:cs typeface="Times New Roman" pitchFamily="18" charset="0"/>
              </a:rPr>
              <a:t> as an identifier</a:t>
            </a:r>
          </a:p>
          <a:p>
            <a:pPr marL="797814" lvl="1" indent="-514350" algn="just">
              <a:buFont typeface="Arial" pitchFamily="34" charset="0"/>
              <a:buChar char="•"/>
            </a:pPr>
            <a:endParaRPr lang="en-US" b="1" i="1" dirty="0" smtClean="0">
              <a:latin typeface="Times New Roman" pitchFamily="18" charset="0"/>
              <a:cs typeface="Times New Roman" pitchFamily="18" charset="0"/>
            </a:endParaRPr>
          </a:p>
          <a:p>
            <a:pPr marL="797814" lvl="1" indent="-514350" algn="just">
              <a:buNone/>
            </a:pPr>
            <a:r>
              <a:rPr lang="en-US" dirty="0" smtClean="0">
                <a:latin typeface="Times New Roman" pitchFamily="18" charset="0"/>
                <a:cs typeface="Times New Roman" pitchFamily="18" charset="0"/>
              </a:rPr>
              <a:t>In immigration-friendly regions, the line between the local identity and non-local identity is on the verge of destruction and annihilation. </a:t>
            </a:r>
            <a:r>
              <a:rPr lang="en-US" dirty="0" err="1" smtClean="0">
                <a:latin typeface="Times New Roman" pitchFamily="18" charset="0"/>
                <a:cs typeface="Times New Roman" pitchFamily="18" charset="0"/>
              </a:rPr>
              <a:t>Qeshm</a:t>
            </a:r>
            <a:r>
              <a:rPr lang="en-US" dirty="0" smtClean="0">
                <a:latin typeface="Times New Roman" pitchFamily="18" charset="0"/>
                <a:cs typeface="Times New Roman" pitchFamily="18" charset="0"/>
              </a:rPr>
              <a:t> Island, has confronted a flood of immigrants from other Iranian cities in the last two decades that’s why </a:t>
            </a:r>
            <a:r>
              <a:rPr lang="en-US" dirty="0" err="1" smtClean="0">
                <a:latin typeface="Times New Roman" pitchFamily="18" charset="0"/>
                <a:cs typeface="Times New Roman" pitchFamily="18" charset="0"/>
              </a:rPr>
              <a:t>burqa</a:t>
            </a:r>
            <a:r>
              <a:rPr lang="en-US" dirty="0" smtClean="0">
                <a:latin typeface="Times New Roman" pitchFamily="18" charset="0"/>
                <a:cs typeface="Times New Roman" pitchFamily="18" charset="0"/>
              </a:rPr>
              <a:t> operates as an identifier. </a:t>
            </a:r>
          </a:p>
          <a:p>
            <a:pPr marL="797814" lvl="1" indent="-514350" algn="just">
              <a:buNone/>
            </a:pPr>
            <a:r>
              <a:rPr lang="en-US" sz="2000" b="1" dirty="0" err="1" smtClean="0">
                <a:latin typeface="Times New Roman" pitchFamily="18" charset="0"/>
                <a:cs typeface="Times New Roman" pitchFamily="18" charset="0"/>
              </a:rPr>
              <a:t>Nahal</a:t>
            </a:r>
            <a:r>
              <a:rPr lang="en-US" sz="2000" b="1" dirty="0" smtClean="0">
                <a:latin typeface="Times New Roman" pitchFamily="18" charset="0"/>
                <a:cs typeface="Times New Roman" pitchFamily="18" charset="0"/>
              </a:rPr>
              <a:t> states "it's impossible for me to give up </a:t>
            </a:r>
            <a:r>
              <a:rPr lang="en-US" sz="2000" b="1" dirty="0" err="1" smtClean="0">
                <a:latin typeface="Times New Roman" pitchFamily="18" charset="0"/>
                <a:cs typeface="Times New Roman" pitchFamily="18" charset="0"/>
              </a:rPr>
              <a:t>burqa</a:t>
            </a:r>
            <a:r>
              <a:rPr lang="en-US" sz="2000" b="1" dirty="0" smtClean="0">
                <a:latin typeface="Times New Roman" pitchFamily="18" charset="0"/>
                <a:cs typeface="Times New Roman" pitchFamily="18" charset="0"/>
              </a:rPr>
              <a:t>, </a:t>
            </a:r>
            <a:r>
              <a:rPr lang="en-US" sz="2000" b="1" dirty="0" err="1" smtClean="0">
                <a:latin typeface="Times New Roman" pitchFamily="18" charset="0"/>
                <a:cs typeface="Times New Roman" pitchFamily="18" charset="0"/>
              </a:rPr>
              <a:t>burqa</a:t>
            </a:r>
            <a:r>
              <a:rPr lang="en-US" sz="2000" b="1" dirty="0" smtClean="0">
                <a:latin typeface="Times New Roman" pitchFamily="18" charset="0"/>
                <a:cs typeface="Times New Roman" pitchFamily="18" charset="0"/>
              </a:rPr>
              <a:t> shows the racial identity of us </a:t>
            </a:r>
            <a:r>
              <a:rPr lang="en-US" sz="2000" b="1" dirty="0" err="1" smtClean="0">
                <a:latin typeface="Times New Roman" pitchFamily="18" charset="0"/>
                <a:cs typeface="Times New Roman" pitchFamily="18" charset="0"/>
              </a:rPr>
              <a:t>Qeshmis</a:t>
            </a:r>
            <a:r>
              <a:rPr lang="en-US" sz="2000" b="1" dirty="0" smtClean="0">
                <a:latin typeface="Times New Roman" pitchFamily="18" charset="0"/>
                <a:cs typeface="Times New Roman" pitchFamily="18" charset="0"/>
              </a:rPr>
              <a:t>"</a:t>
            </a:r>
          </a:p>
          <a:p>
            <a:pPr marL="797814" lvl="1" indent="-514350" algn="just">
              <a:buFont typeface="+mj-lt"/>
              <a:buAutoNum type="arabicPeriod"/>
            </a:pPr>
            <a:endParaRPr lang="en-US" b="1" i="1" dirty="0" smtClean="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327540"/>
          </a:xfrm>
        </p:spPr>
        <p:txBody>
          <a:bodyPr>
            <a:noAutofit/>
          </a:bodyPr>
          <a:lstStyle/>
          <a:p>
            <a:pPr marL="265176" lvl="1" indent="-265176">
              <a:buSzPct val="80000"/>
              <a:buFont typeface="Wingdings 2"/>
              <a:buChar char=""/>
            </a:pPr>
            <a:r>
              <a:rPr lang="en-US" b="1" i="1" dirty="0" err="1" smtClean="0">
                <a:latin typeface="Times New Roman" pitchFamily="18" charset="0"/>
                <a:cs typeface="Times New Roman" pitchFamily="18" charset="0"/>
              </a:rPr>
              <a:t>Burqa</a:t>
            </a:r>
            <a:r>
              <a:rPr lang="en-US" b="1" dirty="0" smtClean="0">
                <a:latin typeface="Times New Roman" pitchFamily="18" charset="0"/>
                <a:cs typeface="Times New Roman" pitchFamily="18" charset="0"/>
              </a:rPr>
              <a:t> as an aesthetic symbol</a:t>
            </a:r>
          </a:p>
          <a:p>
            <a:pPr marL="265176" lvl="1" indent="-265176">
              <a:buSzPct val="80000"/>
              <a:buFont typeface="Wingdings 2"/>
              <a:buChar char=""/>
            </a:pPr>
            <a:endParaRPr lang="en-US" b="1" dirty="0" smtClean="0">
              <a:latin typeface="Times New Roman" pitchFamily="18" charset="0"/>
              <a:cs typeface="Times New Roman" pitchFamily="18" charset="0"/>
            </a:endParaRPr>
          </a:p>
          <a:p>
            <a:pPr marL="265176" lvl="1" indent="-265176" algn="just">
              <a:buSzPct val="80000"/>
              <a:buNone/>
            </a:pPr>
            <a:r>
              <a:rPr lang="en-US" i="1" dirty="0" err="1" smtClean="0">
                <a:latin typeface="Times New Roman" pitchFamily="18" charset="0"/>
                <a:cs typeface="Times New Roman" pitchFamily="18" charset="0"/>
              </a:rPr>
              <a:t>burqa</a:t>
            </a:r>
            <a:r>
              <a:rPr lang="en-US" dirty="0" smtClean="0">
                <a:latin typeface="Times New Roman" pitchFamily="18" charset="0"/>
                <a:cs typeface="Times New Roman" pitchFamily="18" charset="0"/>
              </a:rPr>
              <a:t> protects skin from the sun; for instance,</a:t>
            </a:r>
            <a:r>
              <a:rPr lang="en-US" b="1" dirty="0" smtClean="0">
                <a:latin typeface="Times New Roman" pitchFamily="18" charset="0"/>
                <a:cs typeface="Times New Roman" pitchFamily="18" charset="0"/>
              </a:rPr>
              <a:t> </a:t>
            </a:r>
            <a:r>
              <a:rPr lang="en-US" sz="1800" b="1" dirty="0" err="1" smtClean="0">
                <a:latin typeface="Times New Roman" pitchFamily="18" charset="0"/>
                <a:cs typeface="Times New Roman" pitchFamily="18" charset="0"/>
              </a:rPr>
              <a:t>Sayeh</a:t>
            </a:r>
            <a:r>
              <a:rPr lang="en-US" sz="1800" b="1" dirty="0" smtClean="0">
                <a:latin typeface="Times New Roman" pitchFamily="18" charset="0"/>
                <a:cs typeface="Times New Roman" pitchFamily="18" charset="0"/>
              </a:rPr>
              <a:t> says "if there weren’t a </a:t>
            </a:r>
            <a:r>
              <a:rPr lang="en-US" sz="1800" b="1" i="1" dirty="0" err="1" smtClean="0">
                <a:latin typeface="Times New Roman" pitchFamily="18" charset="0"/>
                <a:cs typeface="Times New Roman" pitchFamily="18" charset="0"/>
              </a:rPr>
              <a:t>burqa</a:t>
            </a:r>
            <a:r>
              <a:rPr lang="en-US" sz="1800" b="1" dirty="0" smtClean="0">
                <a:latin typeface="Times New Roman" pitchFamily="18" charset="0"/>
                <a:cs typeface="Times New Roman" pitchFamily="18" charset="0"/>
              </a:rPr>
              <a:t>, all the island women would have </a:t>
            </a:r>
            <a:r>
              <a:rPr lang="en-US" sz="1800" b="1" dirty="0" err="1" smtClean="0">
                <a:latin typeface="Times New Roman" pitchFamily="18" charset="0"/>
                <a:cs typeface="Times New Roman" pitchFamily="18" charset="0"/>
              </a:rPr>
              <a:t>sunburnt</a:t>
            </a:r>
            <a:r>
              <a:rPr lang="en-US" sz="1800" b="1" dirty="0" smtClean="0">
                <a:latin typeface="Times New Roman" pitchFamily="18" charset="0"/>
                <a:cs typeface="Times New Roman" pitchFamily="18" charset="0"/>
              </a:rPr>
              <a:t> faces". </a:t>
            </a:r>
          </a:p>
          <a:p>
            <a:pPr marL="265176" lvl="1" indent="-265176" algn="just">
              <a:buSzPct val="80000"/>
              <a:buNone/>
            </a:pPr>
            <a:endParaRPr lang="en-US" b="1" dirty="0" smtClean="0">
              <a:latin typeface="Times New Roman" pitchFamily="18" charset="0"/>
              <a:cs typeface="Times New Roman" pitchFamily="18" charset="0"/>
            </a:endParaRPr>
          </a:p>
          <a:p>
            <a:pPr marL="265176" lvl="1" indent="-265176" algn="just">
              <a:buSzPct val="80000"/>
              <a:buNone/>
            </a:pPr>
            <a:r>
              <a:rPr lang="en-US" i="1" dirty="0" err="1" smtClean="0">
                <a:latin typeface="Times New Roman" pitchFamily="18" charset="0"/>
                <a:cs typeface="Times New Roman" pitchFamily="18" charset="0"/>
              </a:rPr>
              <a:t>burqa</a:t>
            </a:r>
            <a:r>
              <a:rPr lang="en-US" dirty="0" smtClean="0">
                <a:latin typeface="Times New Roman" pitchFamily="18" charset="0"/>
                <a:cs typeface="Times New Roman" pitchFamily="18" charset="0"/>
              </a:rPr>
              <a:t> operates as a visual art like a temporary painting on face. In modern societies tattoo has the same function. </a:t>
            </a:r>
            <a:r>
              <a:rPr lang="en-US" dirty="0" err="1" smtClean="0">
                <a:latin typeface="Times New Roman" pitchFamily="18" charset="0"/>
                <a:cs typeface="Times New Roman" pitchFamily="18" charset="0"/>
              </a:rPr>
              <a:t>Aseman</a:t>
            </a:r>
            <a:r>
              <a:rPr lang="en-US" dirty="0" smtClean="0">
                <a:latin typeface="Times New Roman" pitchFamily="18" charset="0"/>
                <a:cs typeface="Times New Roman" pitchFamily="18" charset="0"/>
              </a:rPr>
              <a:t> stated that </a:t>
            </a:r>
            <a:r>
              <a:rPr lang="en-US" sz="1800" b="1" dirty="0" smtClean="0">
                <a:latin typeface="Times New Roman" pitchFamily="18" charset="0"/>
                <a:cs typeface="Times New Roman" pitchFamily="18" charset="0"/>
              </a:rPr>
              <a:t>"</a:t>
            </a:r>
            <a:r>
              <a:rPr lang="en-US" sz="1800" b="1" i="1" dirty="0" err="1" smtClean="0">
                <a:latin typeface="Times New Roman" pitchFamily="18" charset="0"/>
                <a:cs typeface="Times New Roman" pitchFamily="18" charset="0"/>
              </a:rPr>
              <a:t>burqa</a:t>
            </a:r>
            <a:r>
              <a:rPr lang="en-US" sz="1800" b="1" dirty="0" smtClean="0">
                <a:latin typeface="Times New Roman" pitchFamily="18" charset="0"/>
                <a:cs typeface="Times New Roman" pitchFamily="18" charset="0"/>
              </a:rPr>
              <a:t> covers the defects of women's faces; if you're old or you have scare on your face, people can’t see your wrinkles and deficiency every day and think that there is a beautiful face hidden under </a:t>
            </a:r>
            <a:r>
              <a:rPr lang="en-US" sz="1800" b="1" i="1" dirty="0" err="1" smtClean="0">
                <a:latin typeface="Times New Roman" pitchFamily="18" charset="0"/>
                <a:cs typeface="Times New Roman" pitchFamily="18" charset="0"/>
              </a:rPr>
              <a:t>burqa</a:t>
            </a:r>
            <a:r>
              <a:rPr lang="en-US" sz="1800" b="1" dirty="0" smtClean="0">
                <a:latin typeface="Times New Roman" pitchFamily="18" charset="0"/>
                <a:cs typeface="Times New Roman" pitchFamily="18" charset="0"/>
              </a:rPr>
              <a:t>". </a:t>
            </a:r>
          </a:p>
          <a:p>
            <a:pPr marL="265176" lvl="1" indent="-265176" algn="just">
              <a:buSzPct val="80000"/>
              <a:buNone/>
            </a:pPr>
            <a:endParaRPr lang="en-US" sz="1800" b="1" i="1"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327540"/>
          </a:xfrm>
        </p:spPr>
        <p:txBody>
          <a:bodyPr>
            <a:normAutofit/>
          </a:bodyPr>
          <a:lstStyle/>
          <a:p>
            <a:pPr algn="just"/>
            <a:r>
              <a:rPr lang="en-US" sz="2600" dirty="0" smtClean="0">
                <a:latin typeface="Times New Roman" pitchFamily="18" charset="0"/>
                <a:cs typeface="Times New Roman" pitchFamily="18" charset="0"/>
              </a:rPr>
              <a:t>In recent years, Europe has been experiencing a record influx of immigrants from Middle East, Africa and other predominantly Muslim countries. This wave of Muslim migrants has prompted debate about immigration policies in numerous countries and has raised questions about mutual respect and solidarity.</a:t>
            </a:r>
          </a:p>
          <a:p>
            <a:pPr algn="just">
              <a:buNone/>
            </a:pPr>
            <a:r>
              <a:rPr lang="en-US" sz="2600" dirty="0" smtClean="0">
                <a:latin typeface="Times New Roman" pitchFamily="18" charset="0"/>
                <a:cs typeface="Times New Roman" pitchFamily="18" charset="0"/>
              </a:rPr>
              <a:t/>
            </a:r>
            <a:br>
              <a:rPr lang="en-US" sz="2600" dirty="0" smtClean="0">
                <a:latin typeface="Times New Roman" pitchFamily="18" charset="0"/>
                <a:cs typeface="Times New Roman" pitchFamily="18" charset="0"/>
              </a:rPr>
            </a:br>
            <a:endParaRPr lang="en-US" sz="2600" dirty="0" smtClean="0">
              <a:latin typeface="Times New Roman" pitchFamily="18" charset="0"/>
              <a:cs typeface="Times New Roman" pitchFamily="18" charset="0"/>
            </a:endParaRPr>
          </a:p>
          <a:p>
            <a:pPr algn="just"/>
            <a:r>
              <a:rPr lang="en-US" sz="2600" dirty="0" smtClean="0">
                <a:latin typeface="Times New Roman" pitchFamily="18" charset="0"/>
                <a:cs typeface="Times New Roman" pitchFamily="18" charset="0"/>
              </a:rPr>
              <a:t>The map provided by Pew Research Center illustrates how the size of Muslim population in Europe is predicted to increase in the coming decades.</a:t>
            </a:r>
          </a:p>
          <a:p>
            <a:pPr algn="just"/>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8229600" cy="4286280"/>
          </a:xfrm>
        </p:spPr>
        <p:txBody>
          <a:bodyPr>
            <a:normAutofit lnSpcReduction="10000"/>
          </a:bodyPr>
          <a:lstStyle/>
          <a:p>
            <a:r>
              <a:rPr lang="en-US" b="1" i="1" dirty="0" err="1" smtClean="0">
                <a:latin typeface="Times New Roman" pitchFamily="18" charset="0"/>
                <a:cs typeface="Times New Roman" pitchFamily="18" charset="0"/>
              </a:rPr>
              <a:t>Niqab</a:t>
            </a:r>
            <a:r>
              <a:rPr lang="en-US" b="1" dirty="0" smtClean="0">
                <a:latin typeface="Times New Roman" pitchFamily="18" charset="0"/>
                <a:cs typeface="Times New Roman" pitchFamily="18" charset="0"/>
              </a:rPr>
              <a:t> keeps women anonymous</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 factor for empowerment of women in handling their social relations.</a:t>
            </a:r>
          </a:p>
          <a:p>
            <a:pPr>
              <a:buNone/>
            </a:pPr>
            <a:r>
              <a:rPr lang="en-US"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 feel as if no one identifies me. This gives me a sense of grandeur and relief because no one talks behind my back or even judges me’’. </a:t>
            </a:r>
          </a:p>
          <a:p>
            <a:pPr>
              <a:buNone/>
            </a:pPr>
            <a:endParaRPr lang="en-US" sz="2000"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Among the participants there were Afghan immigrants who were protected from racist harassment by wearing </a:t>
            </a:r>
            <a:r>
              <a:rPr lang="en-US" dirty="0" err="1" smtClean="0">
                <a:latin typeface="Times New Roman" pitchFamily="18" charset="0"/>
                <a:cs typeface="Times New Roman" pitchFamily="18" charset="0"/>
              </a:rPr>
              <a:t>Niqab</a:t>
            </a:r>
            <a:r>
              <a:rPr lang="en-US"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298"/>
            <a:ext cx="8229600" cy="3500462"/>
          </a:xfrm>
        </p:spPr>
        <p:txBody>
          <a:bodyPr>
            <a:normAutofit/>
          </a:bodyPr>
          <a:lstStyle/>
          <a:p>
            <a:r>
              <a:rPr lang="en-US" b="1" i="1" dirty="0" err="1" smtClean="0">
                <a:latin typeface="Times New Roman" pitchFamily="18" charset="0"/>
                <a:cs typeface="Times New Roman" pitchFamily="18" charset="0"/>
              </a:rPr>
              <a:t>Niqab</a:t>
            </a:r>
            <a:r>
              <a:rPr lang="en-US" b="1" dirty="0" smtClean="0">
                <a:latin typeface="Times New Roman" pitchFamily="18" charset="0"/>
                <a:cs typeface="Times New Roman" pitchFamily="18" charset="0"/>
              </a:rPr>
              <a:t> keeps women uniform</a:t>
            </a:r>
          </a:p>
          <a:p>
            <a:endParaRPr lang="en-US" b="1" dirty="0" smtClean="0">
              <a:latin typeface="Times New Roman" pitchFamily="18" charset="0"/>
              <a:cs typeface="Times New Roman" pitchFamily="18" charset="0"/>
            </a:endParaRPr>
          </a:p>
          <a:p>
            <a:pPr lvl="0" algn="just">
              <a:buNone/>
            </a:pPr>
            <a:r>
              <a:rPr lang="en-US" dirty="0" err="1" smtClean="0">
                <a:latin typeface="Times New Roman" pitchFamily="18" charset="0"/>
                <a:cs typeface="Times New Roman" pitchFamily="18" charset="0"/>
              </a:rPr>
              <a:t>Uniformization</a:t>
            </a:r>
            <a:r>
              <a:rPr lang="en-US" dirty="0" smtClean="0">
                <a:latin typeface="Times New Roman" pitchFamily="18" charset="0"/>
                <a:cs typeface="Times New Roman" pitchFamily="18" charset="0"/>
              </a:rPr>
              <a:t> is a struggle against wealth and social inequalities which is categorizing people in different social classes and stratifications. </a:t>
            </a:r>
            <a:r>
              <a:rPr lang="en-US" sz="2000" dirty="0" smtClean="0">
                <a:latin typeface="Times New Roman" pitchFamily="18" charset="0"/>
                <a:cs typeface="Times New Roman" pitchFamily="18" charset="0"/>
              </a:rPr>
              <a:t>“</a:t>
            </a:r>
            <a:r>
              <a:rPr lang="en-US" sz="2000" i="1" dirty="0" err="1" smtClean="0">
                <a:latin typeface="Times New Roman" pitchFamily="18" charset="0"/>
                <a:cs typeface="Times New Roman" pitchFamily="18" charset="0"/>
              </a:rPr>
              <a:t>Niqab</a:t>
            </a:r>
            <a:r>
              <a:rPr lang="en-US" sz="2000" dirty="0" smtClean="0">
                <a:latin typeface="Times New Roman" pitchFamily="18" charset="0"/>
                <a:cs typeface="Times New Roman" pitchFamily="18" charset="0"/>
              </a:rPr>
              <a:t> is an obstacle to street exhibition. It displays all Muslim women in the same uniform and no one is seen superior to the other.”     </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1571612"/>
            <a:ext cx="8183880" cy="5072098"/>
          </a:xfrm>
        </p:spPr>
        <p:txBody>
          <a:bodyPr>
            <a:normAutofit/>
          </a:bodyPr>
          <a:lstStyle/>
          <a:p>
            <a:pPr algn="just"/>
            <a:r>
              <a:rPr lang="en-US" dirty="0" smtClean="0">
                <a:latin typeface="Times New Roman" pitchFamily="18" charset="0"/>
                <a:cs typeface="Times New Roman" pitchFamily="18" charset="0"/>
              </a:rPr>
              <a:t>When the line between local and non-local is threatened, cultural elements especially the types of outfits act as an identity-making facilitator and perform as an identity distinguisher. </a:t>
            </a:r>
            <a:endParaRPr lang="en-US" smtClean="0">
              <a:latin typeface="Times New Roman" pitchFamily="18" charset="0"/>
              <a:cs typeface="Times New Roman" pitchFamily="18" charset="0"/>
            </a:endParaRPr>
          </a:p>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Where women experienced several forms of minority at the same time, they maintained a more radical veil to show the sense of belonging.</a:t>
            </a:r>
          </a:p>
          <a:p>
            <a:pPr algn="just">
              <a:buNone/>
            </a:pPr>
            <a:endParaRPr lang="en-US" dirty="0" smtClean="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a:srcRect/>
          <a:stretch>
            <a:fillRect/>
          </a:stretch>
        </p:blipFill>
        <p:spPr bwMode="auto">
          <a:xfrm>
            <a:off x="714348" y="714356"/>
            <a:ext cx="7686675" cy="581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endParaRPr lang="en-US"/>
          </a:p>
        </p:txBody>
      </p:sp>
      <p:pic>
        <p:nvPicPr>
          <p:cNvPr id="6147" name="Picture 3"/>
          <p:cNvPicPr>
            <a:picLocks noChangeAspect="1" noChangeArrowheads="1"/>
          </p:cNvPicPr>
          <p:nvPr/>
        </p:nvPicPr>
        <p:blipFill>
          <a:blip r:embed="rId2"/>
          <a:srcRect/>
          <a:stretch>
            <a:fillRect/>
          </a:stretch>
        </p:blipFill>
        <p:spPr bwMode="auto">
          <a:xfrm>
            <a:off x="428597" y="428604"/>
            <a:ext cx="8286808" cy="5895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876300" y="1071546"/>
            <a:ext cx="7391400" cy="3971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Grp="1" noChangeAspect="1" noChangeArrowheads="1"/>
          </p:cNvPicPr>
          <p:nvPr>
            <p:ph idx="1"/>
          </p:nvPr>
        </p:nvPicPr>
        <p:blipFill>
          <a:blip r:embed="rId2"/>
          <a:srcRect/>
          <a:stretch>
            <a:fillRect/>
          </a:stretch>
        </p:blipFill>
        <p:spPr bwMode="auto">
          <a:xfrm>
            <a:off x="357158" y="357166"/>
            <a:ext cx="4286279" cy="5643602"/>
          </a:xfrm>
          <a:prstGeom prst="rect">
            <a:avLst/>
          </a:prstGeom>
          <a:noFill/>
          <a:ln w="9525">
            <a:noFill/>
            <a:miter lim="800000"/>
            <a:headEnd/>
            <a:tailEnd/>
          </a:ln>
          <a:effectLst/>
        </p:spPr>
      </p:pic>
      <p:pic>
        <p:nvPicPr>
          <p:cNvPr id="41990" name="Picture 6"/>
          <p:cNvPicPr>
            <a:picLocks noChangeAspect="1" noChangeArrowheads="1"/>
          </p:cNvPicPr>
          <p:nvPr/>
        </p:nvPicPr>
        <p:blipFill>
          <a:blip r:embed="rId3"/>
          <a:srcRect/>
          <a:stretch>
            <a:fillRect/>
          </a:stretch>
        </p:blipFill>
        <p:spPr bwMode="auto">
          <a:xfrm>
            <a:off x="4643438" y="2643182"/>
            <a:ext cx="4129083" cy="3286148"/>
          </a:xfrm>
          <a:prstGeom prst="rect">
            <a:avLst/>
          </a:prstGeom>
          <a:noFill/>
          <a:ln w="9525">
            <a:noFill/>
            <a:miter lim="800000"/>
            <a:headEnd/>
            <a:tailEnd/>
          </a:ln>
          <a:effectLst/>
        </p:spPr>
      </p:pic>
      <p:pic>
        <p:nvPicPr>
          <p:cNvPr id="41994" name="Picture 10"/>
          <p:cNvPicPr>
            <a:picLocks noChangeAspect="1" noChangeArrowheads="1"/>
          </p:cNvPicPr>
          <p:nvPr/>
        </p:nvPicPr>
        <p:blipFill>
          <a:blip r:embed="rId4"/>
          <a:srcRect/>
          <a:stretch>
            <a:fillRect/>
          </a:stretch>
        </p:blipFill>
        <p:spPr bwMode="auto">
          <a:xfrm>
            <a:off x="4714876" y="1285860"/>
            <a:ext cx="4000528" cy="5881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descr="Muslims make up 4.9% of Europe's population in 2016"/>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5611" name="Picture 11"/>
          <p:cNvPicPr>
            <a:picLocks noChangeAspect="1" noChangeArrowheads="1"/>
          </p:cNvPicPr>
          <p:nvPr/>
        </p:nvPicPr>
        <p:blipFill>
          <a:blip r:embed="rId2"/>
          <a:srcRect/>
          <a:stretch>
            <a:fillRect/>
          </a:stretch>
        </p:blipFill>
        <p:spPr bwMode="auto">
          <a:xfrm>
            <a:off x="428596" y="357166"/>
            <a:ext cx="4572032" cy="5495925"/>
          </a:xfrm>
          <a:prstGeom prst="rect">
            <a:avLst/>
          </a:prstGeom>
          <a:noFill/>
          <a:ln w="9525">
            <a:noFill/>
            <a:miter lim="800000"/>
            <a:headEnd/>
            <a:tailEnd/>
          </a:ln>
          <a:effectLst/>
        </p:spPr>
      </p:pic>
      <p:pic>
        <p:nvPicPr>
          <p:cNvPr id="25612" name="Picture 12"/>
          <p:cNvPicPr>
            <a:picLocks noChangeAspect="1" noChangeArrowheads="1"/>
          </p:cNvPicPr>
          <p:nvPr/>
        </p:nvPicPr>
        <p:blipFill>
          <a:blip r:embed="rId3"/>
          <a:srcRect/>
          <a:stretch>
            <a:fillRect/>
          </a:stretch>
        </p:blipFill>
        <p:spPr bwMode="auto">
          <a:xfrm>
            <a:off x="5000628" y="2092916"/>
            <a:ext cx="3714776" cy="3764976"/>
          </a:xfrm>
          <a:prstGeom prst="rect">
            <a:avLst/>
          </a:prstGeom>
          <a:noFill/>
          <a:ln w="9525">
            <a:noFill/>
            <a:miter lim="800000"/>
            <a:headEnd/>
            <a:tailEnd/>
          </a:ln>
          <a:effectLst/>
        </p:spPr>
      </p:pic>
      <p:pic>
        <p:nvPicPr>
          <p:cNvPr id="25614" name="Picture 14"/>
          <p:cNvPicPr>
            <a:picLocks noChangeAspect="1" noChangeArrowheads="1"/>
          </p:cNvPicPr>
          <p:nvPr/>
        </p:nvPicPr>
        <p:blipFill>
          <a:blip r:embed="rId4"/>
          <a:srcRect/>
          <a:stretch>
            <a:fillRect/>
          </a:stretch>
        </p:blipFill>
        <p:spPr bwMode="auto">
          <a:xfrm>
            <a:off x="5000628" y="1054614"/>
            <a:ext cx="3714776" cy="3026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000108"/>
            <a:ext cx="8286808" cy="4898912"/>
          </a:xfrm>
        </p:spPr>
        <p:txBody>
          <a:bodyPr>
            <a:normAutofit/>
          </a:bodyPr>
          <a:lstStyle/>
          <a:p>
            <a:pPr algn="just"/>
            <a:r>
              <a:rPr lang="en-US" sz="2600" b="1" dirty="0" smtClean="0">
                <a:latin typeface="Times New Roman" pitchFamily="18" charset="0"/>
                <a:cs typeface="Times New Roman" pitchFamily="18" charset="0"/>
              </a:rPr>
              <a:t> What is the critical issue is the role of  political Islam and its tensions with secularism values in the west.</a:t>
            </a:r>
          </a:p>
          <a:p>
            <a:pPr algn="just">
              <a:buNone/>
            </a:pPr>
            <a:endParaRPr lang="en-US" sz="2600" b="1" dirty="0" smtClean="0">
              <a:latin typeface="Times New Roman" pitchFamily="18" charset="0"/>
              <a:cs typeface="Times New Roman" pitchFamily="18" charset="0"/>
            </a:endParaRPr>
          </a:p>
          <a:p>
            <a:pPr algn="just">
              <a:buNone/>
            </a:pPr>
            <a:r>
              <a:rPr lang="en-US" sz="2600" dirty="0" smtClean="0">
                <a:latin typeface="Times New Roman" pitchFamily="18" charset="0"/>
                <a:cs typeface="Times New Roman" pitchFamily="18" charset="0"/>
              </a:rPr>
              <a:t>European countries have recently been confronted with the concept of multiculturalism more than ever, when the population of Muslims is rising significantly, furthermore the ideology of political Islam is spreading. </a:t>
            </a:r>
          </a:p>
          <a:p>
            <a:pPr algn="just">
              <a:buNone/>
            </a:pPr>
            <a:r>
              <a:rPr lang="en-US" sz="2600" dirty="0" smtClean="0">
                <a:latin typeface="Times New Roman" pitchFamily="18" charset="0"/>
                <a:cs typeface="Times New Roman" pitchFamily="18" charset="0"/>
              </a:rPr>
              <a:t>In the meanwhile, veiled Muslim women with respect to the culture of modesty and piety are constructing a quite visible religious identity in the public of the west.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756168"/>
          </a:xfrm>
        </p:spPr>
        <p:txBody>
          <a:bodyPr>
            <a:normAutofit/>
          </a:bodyPr>
          <a:lstStyle/>
          <a:p>
            <a:pPr algn="just">
              <a:buNone/>
            </a:pPr>
            <a:endParaRPr lang="en-US" dirty="0" smtClean="0">
              <a:latin typeface="Times New Roman" pitchFamily="18" charset="0"/>
              <a:cs typeface="Times New Roman" pitchFamily="18" charset="0"/>
            </a:endParaRPr>
          </a:p>
          <a:p>
            <a:pPr algn="just"/>
            <a:r>
              <a:rPr lang="en-US" b="1" dirty="0" smtClean="0">
                <a:latin typeface="Times New Roman" pitchFamily="18" charset="0"/>
                <a:cs typeface="Times New Roman" pitchFamily="18" charset="0"/>
              </a:rPr>
              <a:t>Since adopting hijab represents a religious affiliation, it cannot be matched to the religion’s retreat and the doctrine of separation of religion and state, so it may lead to cultural conflicts.</a:t>
            </a:r>
            <a:r>
              <a:rPr lang="en-US" dirty="0" smtClean="0">
                <a:latin typeface="Times New Roman" pitchFamily="18" charset="0"/>
                <a:cs typeface="Times New Roman" pitchFamily="18" charset="0"/>
              </a:rPr>
              <a:t> </a:t>
            </a:r>
          </a:p>
          <a:p>
            <a:pPr algn="just">
              <a:buNone/>
            </a:pP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Although religion plays a very important role in Europe, the principle of secularism seeks to exclude religious symbols from public spaces </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Fokas</a:t>
            </a:r>
            <a:r>
              <a:rPr lang="en-US" sz="2000" dirty="0" smtClean="0">
                <a:latin typeface="Times New Roman" pitchFamily="18" charset="0"/>
                <a:cs typeface="Times New Roman" pitchFamily="18" charset="0"/>
              </a:rPr>
              <a:t>, 2015).</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438150" y="404830"/>
            <a:ext cx="8267700" cy="5524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500042"/>
            <a:ext cx="7772400" cy="1928826"/>
          </a:xfrm>
        </p:spPr>
        <p:txBody>
          <a:bodyPr>
            <a:normAutofit/>
          </a:bodyPr>
          <a:lstStyle/>
          <a:p>
            <a:pPr algn="just"/>
            <a:r>
              <a:rPr lang="en-US" sz="3600" dirty="0" smtClean="0">
                <a:solidFill>
                  <a:schemeClr val="accent1"/>
                </a:solidFill>
                <a:latin typeface="Times New Roman" pitchFamily="18" charset="0"/>
                <a:cs typeface="Times New Roman" pitchFamily="18" charset="0"/>
              </a:rPr>
              <a:t>Research literature about the </a:t>
            </a:r>
            <a:r>
              <a:rPr lang="en-US" sz="3600" dirty="0" err="1" smtClean="0">
                <a:solidFill>
                  <a:schemeClr val="accent1"/>
                </a:solidFill>
                <a:latin typeface="Times New Roman" pitchFamily="18" charset="0"/>
                <a:cs typeface="Times New Roman" pitchFamily="18" charset="0"/>
              </a:rPr>
              <a:t>hijab</a:t>
            </a:r>
            <a:endParaRPr lang="en-US" sz="3600"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Aspect</Template>
  <TotalTime>4435</TotalTime>
  <Words>1091</Words>
  <Application>Microsoft Macintosh PowerPoint</Application>
  <PresentationFormat>On-screen Show (4:3)</PresentationFormat>
  <Paragraphs>100</Paragraphs>
  <Slides>34</Slides>
  <Notes>6</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Aspect</vt:lpstr>
      <vt:lpstr>Different interpretations of Islamic veil </vt:lpstr>
      <vt:lpstr>Introduction:     Problematic aspect of the current project</vt:lpstr>
      <vt:lpstr>Slide 3</vt:lpstr>
      <vt:lpstr>Slide 4</vt:lpstr>
      <vt:lpstr>Slide 5</vt:lpstr>
      <vt:lpstr>Slide 6</vt:lpstr>
      <vt:lpstr>Slide 7</vt:lpstr>
      <vt:lpstr>Slide 8</vt:lpstr>
      <vt:lpstr>Research literature about the hijab</vt:lpstr>
      <vt:lpstr>Slide 10</vt:lpstr>
      <vt:lpstr>Slide 11</vt:lpstr>
      <vt:lpstr>Slide 12</vt:lpstr>
      <vt:lpstr>Slide 13</vt:lpstr>
      <vt:lpstr>Methodology</vt:lpstr>
      <vt:lpstr>Data Gathering</vt:lpstr>
      <vt:lpstr>Participants</vt:lpstr>
      <vt:lpstr>Research Finding</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معرفی فیلد کاری خودم</dc:title>
  <dc:creator>Naema</dc:creator>
  <cp:lastModifiedBy>Naema</cp:lastModifiedBy>
  <cp:revision>366</cp:revision>
  <dcterms:created xsi:type="dcterms:W3CDTF">2020-12-24T20:30:28Z</dcterms:created>
  <dcterms:modified xsi:type="dcterms:W3CDTF">2021-04-01T08:09:27Z</dcterms:modified>
</cp:coreProperties>
</file>