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1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70" r:id="rId12"/>
    <p:sldId id="284" r:id="rId13"/>
    <p:sldId id="269" r:id="rId14"/>
    <p:sldId id="278" r:id="rId15"/>
    <p:sldId id="286" r:id="rId16"/>
    <p:sldId id="285" r:id="rId17"/>
    <p:sldId id="287" r:id="rId18"/>
    <p:sldId id="288" r:id="rId19"/>
    <p:sldId id="260" r:id="rId20"/>
    <p:sldId id="259" r:id="rId21"/>
    <p:sldId id="290" r:id="rId22"/>
    <p:sldId id="289" r:id="rId23"/>
    <p:sldId id="291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7010403" y="152403"/>
            <a:ext cx="1981203" cy="6556248"/>
          </a:xfrm>
          <a:prstGeom prst="rect">
            <a:avLst/>
          </a:prstGeom>
          <a:solidFill>
            <a:srgbClr val="72A37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52403" y="153920"/>
            <a:ext cx="6705596" cy="6553203"/>
          </a:xfrm>
          <a:prstGeom prst="rect">
            <a:avLst/>
          </a:prstGeom>
          <a:solidFill>
            <a:srgbClr val="676A5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7010403" y="2052956"/>
            <a:ext cx="1981203" cy="1828800"/>
          </a:xfrm>
        </p:spPr>
        <p:txBody>
          <a:bodyPr anchor="ctr"/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fld id="{40347831-3182-4BFC-8A2B-9A578D0C1FFE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6" name="Slide Number Placeholder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EC1AF77-399C-488A-8C34-4A05692AD22C}" type="slidenum">
              <a:t>‹N›</a:t>
            </a:fld>
            <a:endParaRPr lang="it-IT"/>
          </a:p>
        </p:txBody>
      </p:sp>
      <p:sp>
        <p:nvSpPr>
          <p:cNvPr id="7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8" name="Title 12"/>
          <p:cNvSpPr txBox="1">
            <a:spLocks noGrp="1"/>
          </p:cNvSpPr>
          <p:nvPr>
            <p:ph type="ctrTitle"/>
          </p:nvPr>
        </p:nvSpPr>
        <p:spPr>
          <a:xfrm>
            <a:off x="457200" y="2052956"/>
            <a:ext cx="6324603" cy="1828800"/>
          </a:xfrm>
        </p:spPr>
        <p:txBody>
          <a:bodyPr anchorCtr="0"/>
          <a:lstStyle>
            <a:lvl1pPr algn="r">
              <a:defRPr sz="4200" spc="15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73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E51A33-21E1-4BEF-B4E8-EA060BBB9E4D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D04973-5BF2-4EB3-9EA3-85FFEF97E69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30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52403" y="147318"/>
            <a:ext cx="6705596" cy="6556248"/>
          </a:xfrm>
          <a:prstGeom prst="rect">
            <a:avLst/>
          </a:prstGeom>
          <a:solidFill>
            <a:srgbClr val="EAEBD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7010403" y="147318"/>
            <a:ext cx="1956047" cy="6556248"/>
          </a:xfrm>
          <a:prstGeom prst="rect">
            <a:avLst/>
          </a:prstGeom>
          <a:solidFill>
            <a:srgbClr val="676A5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62796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1D6D4F-9539-41F9-9824-5FBE3628CFFA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fld id="{B302D741-A95F-41D0-9C63-35DF9097F5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01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2A1CA0-77C1-4E3A-8A12-36102D0EF209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973BB-9D14-41E7-8365-04EFE94749F3}" type="slidenum">
              <a:t>‹N›</a:t>
            </a:fld>
            <a:endParaRPr lang="it-IT"/>
          </a:p>
        </p:txBody>
      </p:sp>
      <p:sp>
        <p:nvSpPr>
          <p:cNvPr id="6" name="Title 6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9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7010403" y="152403"/>
            <a:ext cx="1981203" cy="6556248"/>
          </a:xfrm>
          <a:prstGeom prst="rect">
            <a:avLst/>
          </a:prstGeom>
          <a:solidFill>
            <a:srgbClr val="676A5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52403" y="153920"/>
            <a:ext cx="6705596" cy="6553203"/>
          </a:xfrm>
          <a:prstGeom prst="rect">
            <a:avLst/>
          </a:prstGeom>
          <a:solidFill>
            <a:srgbClr val="72A37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162796" y="2892274"/>
            <a:ext cx="1600200" cy="1645920"/>
          </a:xfrm>
        </p:spPr>
        <p:txBody>
          <a:bodyPr anchor="ctr"/>
          <a:lstStyle>
            <a:lvl1pPr marL="0" indent="0">
              <a:buNone/>
              <a:defRPr>
                <a:solidFill>
                  <a:srgbClr val="EAEBDE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2F52FB8-29C5-4A72-98DF-36116E898310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6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fld id="{1E0B561A-4836-47CE-AA04-F4E602C7B93B}" type="slidenum">
              <a:t>‹N›</a:t>
            </a:fld>
            <a:endParaRPr lang="it-IT"/>
          </a:p>
        </p:txBody>
      </p:sp>
      <p:sp>
        <p:nvSpPr>
          <p:cNvPr id="7" name="Footer Placeholder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8" name="Title 11"/>
          <p:cNvSpPr txBox="1">
            <a:spLocks noGrp="1"/>
          </p:cNvSpPr>
          <p:nvPr>
            <p:ph type="title"/>
          </p:nvPr>
        </p:nvSpPr>
        <p:spPr>
          <a:xfrm>
            <a:off x="381003" y="2892274"/>
            <a:ext cx="6324603" cy="1645920"/>
          </a:xfrm>
        </p:spPr>
        <p:txBody>
          <a:bodyPr anchorCtr="0"/>
          <a:lstStyle>
            <a:lvl1pPr algn="r">
              <a:defRPr sz="4200" spc="15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3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719072"/>
            <a:ext cx="4038603" cy="4407407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899EFB-90E0-4C56-B7D2-49A0B1186277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DF7DEB-74FF-4C16-8DA6-D264A5D1F354}" type="slidenum">
              <a:t>‹N›</a:t>
            </a:fld>
            <a:endParaRPr lang="it-IT"/>
          </a:p>
        </p:txBody>
      </p:sp>
      <p:sp>
        <p:nvSpPr>
          <p:cNvPr id="7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40184" cy="639759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438403"/>
            <a:ext cx="4040184" cy="368776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722436"/>
            <a:ext cx="4041776" cy="639759"/>
          </a:xfrm>
        </p:spPr>
        <p:txBody>
          <a:bodyPr anchor="b" anchorCtr="1"/>
          <a:lstStyle>
            <a:lvl1pPr marL="0" indent="0" algn="ct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438403"/>
            <a:ext cx="4041776" cy="368776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0FAC7F-97F9-4DB5-A28F-C93C4E71A4FD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021B7B-982F-4001-8B26-4F52A0B3413C}" type="slidenum">
              <a:t>‹N›</a:t>
            </a:fld>
            <a:endParaRPr lang="it-IT"/>
          </a:p>
        </p:txBody>
      </p:sp>
      <p:sp>
        <p:nvSpPr>
          <p:cNvPr id="9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8B3BD-A58B-4B53-A2C5-9C94813FF6DC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8AAB4-38F4-44AA-BEC2-852146C71654}" type="slidenum">
              <a:t>‹N›</a:t>
            </a:fld>
            <a:endParaRPr lang="it-IT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2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3" y="150921"/>
            <a:ext cx="8831805" cy="6556248"/>
          </a:xfrm>
          <a:prstGeom prst="rect">
            <a:avLst/>
          </a:prstGeom>
          <a:solidFill>
            <a:srgbClr val="EAEBD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BB151-1990-4C20-8443-F5F9CB762FA7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2FB81E-1397-4C1B-93A0-34547D5E1A7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6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rgbClr val="EAE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7010403" y="150876"/>
            <a:ext cx="1981203" cy="6556248"/>
          </a:xfrm>
          <a:prstGeom prst="rect">
            <a:avLst/>
          </a:prstGeom>
          <a:solidFill>
            <a:srgbClr val="72A376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152403" y="152403"/>
            <a:ext cx="6705596" cy="6553203"/>
          </a:xfrm>
          <a:prstGeom prst="rect">
            <a:avLst/>
          </a:prstGeom>
          <a:solidFill>
            <a:srgbClr val="EAEBD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609603" y="304796"/>
            <a:ext cx="5867403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2"/>
          </p:nvPr>
        </p:nvSpPr>
        <p:spPr>
          <a:xfrm>
            <a:off x="7159752" y="2130551"/>
            <a:ext cx="1673352" cy="2816352"/>
          </a:xfrm>
        </p:spPr>
        <p:txBody>
          <a:bodyPr tIns="0"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A33D73-1841-4E3C-9556-D7583D3790AB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8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B737E0E-C776-49EB-9748-AA914857EBB6}" type="slidenum">
              <a:t>‹N›</a:t>
            </a:fld>
            <a:endParaRPr lang="it-IT"/>
          </a:p>
        </p:txBody>
      </p:sp>
      <p:sp>
        <p:nvSpPr>
          <p:cNvPr id="10" name="Title 1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56" cy="1673352"/>
          </a:xfrm>
        </p:spPr>
        <p:txBody>
          <a:bodyPr anchor="b" anchorCtr="0"/>
          <a:lstStyle>
            <a:lvl1pPr algn="l">
              <a:defRPr sz="2000" spc="15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010403" y="150876"/>
            <a:ext cx="1981203" cy="6556248"/>
          </a:xfrm>
          <a:prstGeom prst="rect">
            <a:avLst/>
          </a:prstGeom>
          <a:solidFill>
            <a:srgbClr val="676A5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52403" y="152403"/>
            <a:ext cx="6705596" cy="6553203"/>
          </a:xfrm>
        </p:spPr>
        <p:txBody>
          <a:bodyPr anchor="ctr" anchorCtr="1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EAEBDE"/>
                </a:solidFill>
              </a:defRPr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7162796" y="2133596"/>
            <a:ext cx="1676396" cy="2971800"/>
          </a:xfrm>
        </p:spPr>
        <p:txBody>
          <a:bodyPr tIns="0"/>
          <a:lstStyle>
            <a:lvl1pPr marL="0" indent="0">
              <a:spcBef>
                <a:spcPts val="300"/>
              </a:spcBef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fld id="{82CBF212-87DF-443F-954C-326E104C7F22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EAEBDE"/>
                </a:solidFill>
              </a:defRPr>
            </a:lvl1pPr>
          </a:lstStyle>
          <a:p>
            <a:pPr lvl="0"/>
            <a:fld id="{086C1E79-CE8C-4730-BF13-1CE8EEF5A70D}" type="slidenum">
              <a:t>‹N›</a:t>
            </a:fld>
            <a:endParaRPr lang="it-IT"/>
          </a:p>
        </p:txBody>
      </p:sp>
      <p:sp>
        <p:nvSpPr>
          <p:cNvPr id="9" name="Title 9"/>
          <p:cNvSpPr txBox="1">
            <a:spLocks noGrp="1"/>
          </p:cNvSpPr>
          <p:nvPr>
            <p:ph type="title"/>
          </p:nvPr>
        </p:nvSpPr>
        <p:spPr>
          <a:xfrm>
            <a:off x="7162796" y="460244"/>
            <a:ext cx="1676396" cy="1673352"/>
          </a:xfrm>
        </p:spPr>
        <p:txBody>
          <a:bodyPr anchor="b" anchorCtr="0"/>
          <a:lstStyle>
            <a:lvl1pPr algn="l">
              <a:defRPr sz="2000" spc="150">
                <a:solidFill>
                  <a:srgbClr val="EAEBDE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52403" y="1634974"/>
            <a:ext cx="8831805" cy="5045476"/>
          </a:xfrm>
          <a:prstGeom prst="rect">
            <a:avLst/>
          </a:prstGeom>
          <a:solidFill>
            <a:srgbClr val="EAEBD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152403" y="152403"/>
            <a:ext cx="8814047" cy="1346444"/>
          </a:xfrm>
          <a:prstGeom prst="rect">
            <a:avLst/>
          </a:prstGeom>
          <a:solidFill>
            <a:srgbClr val="676A5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Medium"/>
            </a:endParaRPr>
          </a:p>
        </p:txBody>
      </p:sp>
      <p:sp>
        <p:nvSpPr>
          <p:cNvPr id="4" name="Title Placeholder 1"/>
          <p:cNvSpPr txBox="1">
            <a:spLocks noGrp="1"/>
          </p:cNvSpPr>
          <p:nvPr>
            <p:ph type="title"/>
          </p:nvPr>
        </p:nvSpPr>
        <p:spPr>
          <a:xfrm>
            <a:off x="381003" y="355847"/>
            <a:ext cx="8381262" cy="10543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Text Placeholder 2"/>
          <p:cNvSpPr txBox="1">
            <a:spLocks noGrp="1"/>
          </p:cNvSpPr>
          <p:nvPr>
            <p:ph type="body" idx="1"/>
          </p:nvPr>
        </p:nvSpPr>
        <p:spPr>
          <a:xfrm>
            <a:off x="381003" y="1719072"/>
            <a:ext cx="8407889" cy="44074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70889" y="6356351"/>
            <a:ext cx="2133596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100" b="0" i="0" u="none" strike="noStrike" kern="1200" cap="none" spc="0" baseline="0">
                <a:solidFill>
                  <a:srgbClr val="676A55"/>
                </a:solidFill>
                <a:uFillTx/>
                <a:latin typeface="Franklin Gothic Medium"/>
              </a:defRPr>
            </a:lvl1pPr>
          </a:lstStyle>
          <a:p>
            <a:pPr lvl="0"/>
            <a:fld id="{3D17D3B1-27E9-48B2-BB82-B269D490A988}" type="datetime1">
              <a:rPr lang="it-IT"/>
              <a:pPr lvl="0"/>
              <a:t>28/03/2022</a:t>
            </a:fld>
            <a:endParaRPr lang="it-IT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47996" y="6356351"/>
            <a:ext cx="3352803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100" b="0" i="0" u="none" strike="noStrike" kern="1200" cap="none" spc="0" baseline="0">
                <a:solidFill>
                  <a:srgbClr val="676A55"/>
                </a:solidFill>
                <a:uFillTx/>
                <a:latin typeface="Franklin Gothic Medium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34684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100" b="0" i="0" u="none" strike="noStrike" kern="1200" cap="none" spc="0" baseline="0">
                <a:solidFill>
                  <a:srgbClr val="676A55"/>
                </a:solidFill>
                <a:uFillTx/>
                <a:latin typeface="Franklin Gothic Medium"/>
              </a:defRPr>
            </a:lvl1pPr>
          </a:lstStyle>
          <a:p>
            <a:pPr lvl="0"/>
            <a:fld id="{8CC7DD87-041D-4EFD-B668-780CB9CFAAE0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200" b="0" i="0" u="none" strike="noStrike" kern="1200" cap="all" spc="200" baseline="0">
          <a:solidFill>
            <a:srgbClr val="FFFFFF"/>
          </a:solidFill>
          <a:uFillTx/>
          <a:latin typeface="Franklin Gothic Medium"/>
        </a:defRPr>
      </a:lvl1pPr>
    </p:titleStyle>
    <p:bodyStyle>
      <a:lvl1pPr marL="274320" marR="0" lvl="0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72A376"/>
        </a:buClr>
        <a:buSzPct val="100000"/>
        <a:buFont typeface="Wingdings 2" pitchFamily="18"/>
        <a:buChar char=""/>
        <a:tabLst/>
        <a:defRPr lang="it-IT" sz="2000" b="0" i="0" u="none" strike="noStrike" kern="1200" cap="none" spc="150" baseline="0">
          <a:solidFill>
            <a:srgbClr val="676A55"/>
          </a:solidFill>
          <a:uFillTx/>
          <a:latin typeface="Franklin Gothic Medium"/>
        </a:defRPr>
      </a:lvl1pPr>
      <a:lvl2pPr marL="548640" marR="0" lvl="1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B0CCB0"/>
        </a:buClr>
        <a:buSzPct val="100000"/>
        <a:buFont typeface="Wingdings" pitchFamily="2"/>
        <a:buChar char="§"/>
        <a:tabLst/>
        <a:defRPr lang="it-IT" sz="1800" b="0" i="0" u="none" strike="noStrike" kern="1200" cap="none" spc="100" baseline="0">
          <a:solidFill>
            <a:srgbClr val="676A55"/>
          </a:solidFill>
          <a:uFillTx/>
          <a:latin typeface="Franklin Gothic Medium"/>
        </a:defRPr>
      </a:lvl2pPr>
      <a:lvl3pPr marL="822960" marR="0" lvl="2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A8CDD7"/>
        </a:buClr>
        <a:buSzPct val="100000"/>
        <a:buFont typeface="Wingdings" pitchFamily="2"/>
        <a:buChar char="§"/>
        <a:tabLst/>
        <a:defRPr lang="it-IT" sz="1600" b="0" i="0" u="none" strike="noStrike" kern="1200" cap="none" spc="100" baseline="0">
          <a:solidFill>
            <a:srgbClr val="676A55"/>
          </a:solidFill>
          <a:uFillTx/>
          <a:latin typeface="Franklin Gothic Medium"/>
        </a:defRPr>
      </a:lvl3pPr>
      <a:lvl4pPr marL="1097280" marR="0" lvl="3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C0BEAF"/>
        </a:buClr>
        <a:buSzPct val="100000"/>
        <a:buFont typeface="Wingdings" pitchFamily="2"/>
        <a:buChar char="§"/>
        <a:tabLst/>
        <a:defRPr lang="it-IT" sz="1400" b="0" i="0" u="none" strike="noStrike" kern="1200" cap="none" spc="0" baseline="0">
          <a:solidFill>
            <a:srgbClr val="676A55"/>
          </a:solidFill>
          <a:uFillTx/>
          <a:latin typeface="Franklin Gothic Medium"/>
        </a:defRPr>
      </a:lvl4pPr>
      <a:lvl5pPr marL="1280160" marR="0" lvl="4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E8B7B7"/>
        </a:buClr>
        <a:buSzPct val="100000"/>
        <a:buFont typeface="Wingdings" pitchFamily="2"/>
        <a:buChar char="§"/>
        <a:tabLst/>
        <a:defRPr lang="it-IT" sz="1300" b="0" i="0" u="none" strike="noStrike" kern="1200" cap="none" spc="100" baseline="0">
          <a:solidFill>
            <a:srgbClr val="676A55"/>
          </a:solidFill>
          <a:uFillTx/>
          <a:latin typeface="Franklin Gothic Medium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UskpoNdI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thibhattacharya.net/social-reproduction-theor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it-IT"/>
              <a:t>Lorenza  Perini</a:t>
            </a:r>
          </a:p>
        </p:txBody>
      </p:sp>
      <p:sp>
        <p:nvSpPr>
          <p:cNvPr id="3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it-IT" sz="3800"/>
              <a:t>Takling about feminism </a:t>
            </a:r>
            <a:br>
              <a:rPr lang="it-IT" sz="3800"/>
            </a:br>
            <a:r>
              <a:rPr lang="it-IT" sz="3800"/>
              <a:t>(in short)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2748571" y="1628800"/>
            <a:ext cx="6120682" cy="4950288"/>
          </a:xfrm>
        </p:spPr>
        <p:txBody>
          <a:bodyPr/>
          <a:lstStyle/>
          <a:p>
            <a:pPr lvl="0"/>
            <a:r>
              <a:rPr lang="en-US" sz="1800" dirty="0"/>
              <a:t>The women of the third wave stepped onto the stage as </a:t>
            </a:r>
            <a:r>
              <a:rPr lang="en-US" sz="1800" b="1" dirty="0">
                <a:highlight>
                  <a:srgbClr val="FFFF00"/>
                </a:highlight>
              </a:rPr>
              <a:t>strong and empowered</a:t>
            </a:r>
            <a:r>
              <a:rPr lang="en-US" sz="1800" dirty="0"/>
              <a:t>, eschewing victimization and defining feminine beauty for themselves as subjects, not as objects of a sexist patriarchy. </a:t>
            </a:r>
          </a:p>
          <a:p>
            <a:pPr lvl="0"/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Most third-wavers refuse to identify as "feminists" </a:t>
            </a:r>
            <a:r>
              <a:rPr lang="en-US" sz="1800" dirty="0">
                <a:solidFill>
                  <a:srgbClr val="FF0000"/>
                </a:solidFill>
              </a:rPr>
              <a:t>and reject the word that they find limiting and exclusionary</a:t>
            </a:r>
          </a:p>
          <a:p>
            <a:pPr lvl="0"/>
            <a:r>
              <a:rPr lang="en-US" sz="1800" dirty="0"/>
              <a:t>Its </a:t>
            </a:r>
            <a:r>
              <a:rPr lang="en-US" sz="1800" dirty="0">
                <a:solidFill>
                  <a:srgbClr val="C00000"/>
                </a:solidFill>
              </a:rPr>
              <a:t>TRANSVERSAL</a:t>
            </a:r>
            <a:r>
              <a:rPr lang="en-US" sz="1800" dirty="0"/>
              <a:t> politics means that </a:t>
            </a:r>
            <a:r>
              <a:rPr lang="en-US" sz="1800" b="1" dirty="0">
                <a:highlight>
                  <a:srgbClr val="FFFF00"/>
                </a:highlight>
              </a:rPr>
              <a:t>differences</a:t>
            </a:r>
            <a:r>
              <a:rPr lang="en-US" sz="1800" dirty="0"/>
              <a:t> such as those of ethnicity, class, sexual orientation, etc. are celebrated and recognized as dynamic, situational, and provisional. </a:t>
            </a:r>
          </a:p>
          <a:p>
            <a:pPr lvl="0"/>
            <a:r>
              <a:rPr lang="en-US" sz="1800" dirty="0"/>
              <a:t>Reality is conceived not so much in terms of fixed structures and power relations, but in terms of performance within contingencies. </a:t>
            </a:r>
            <a:r>
              <a:rPr lang="en-US" sz="1800" dirty="0">
                <a:solidFill>
                  <a:srgbClr val="FF0000"/>
                </a:solidFill>
              </a:rPr>
              <a:t>Third wave feminism breaks boundaries</a:t>
            </a:r>
            <a:endParaRPr lang="it-IT" sz="1800" dirty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Third </a:t>
            </a:r>
            <a:r>
              <a:rPr lang="it-IT" dirty="0" err="1"/>
              <a:t>wave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celebrate </a:t>
            </a:r>
            <a:r>
              <a:rPr lang="it-IT" dirty="0" err="1"/>
              <a:t>differences</a:t>
            </a:r>
            <a:endParaRPr lang="it-IT" dirty="0"/>
          </a:p>
        </p:txBody>
      </p:sp>
      <p:pic>
        <p:nvPicPr>
          <p:cNvPr id="4" name="Picture 2" descr="C:\Users\utente.cirsg\Desktop\feminism\3wave feminis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1735796"/>
            <a:ext cx="2422721" cy="3136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74747" y="5301208"/>
            <a:ext cx="223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Differences</a:t>
            </a:r>
            <a:r>
              <a:rPr lang="it-IT" b="1" dirty="0">
                <a:solidFill>
                  <a:srgbClr val="C00000"/>
                </a:solidFill>
              </a:rPr>
              <a:t>  do </a:t>
            </a:r>
            <a:r>
              <a:rPr lang="it-IT" b="1" dirty="0" err="1">
                <a:solidFill>
                  <a:srgbClr val="C00000"/>
                </a:solidFill>
              </a:rPr>
              <a:t>exist</a:t>
            </a:r>
            <a:r>
              <a:rPr lang="it-IT" b="1" dirty="0">
                <a:solidFill>
                  <a:srgbClr val="C00000"/>
                </a:solidFill>
              </a:rPr>
              <a:t> and </a:t>
            </a:r>
            <a:r>
              <a:rPr lang="it-IT" b="1" dirty="0" err="1">
                <a:solidFill>
                  <a:srgbClr val="C00000"/>
                </a:solidFill>
              </a:rPr>
              <a:t>matter</a:t>
            </a:r>
            <a:r>
              <a:rPr lang="it-IT" b="1" dirty="0">
                <a:solidFill>
                  <a:srgbClr val="C00000"/>
                </a:solidFill>
              </a:rPr>
              <a:t>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381003" y="1719072"/>
            <a:ext cx="8407889" cy="4878280"/>
          </a:xfrm>
        </p:spPr>
        <p:txBody>
          <a:bodyPr/>
          <a:lstStyle/>
          <a:p>
            <a:pPr marL="45720" lvl="0" indent="0">
              <a:buNone/>
            </a:pPr>
            <a:r>
              <a:rPr lang="en-US" dirty="0"/>
              <a:t>It is true that many goals of the second wave were met: </a:t>
            </a:r>
          </a:p>
          <a:p>
            <a:pPr lvl="0"/>
            <a:r>
              <a:rPr lang="en-US" dirty="0"/>
              <a:t>more women in positions of leadership in higher education, business and politics; </a:t>
            </a:r>
          </a:p>
          <a:p>
            <a:pPr lvl="0"/>
            <a:r>
              <a:rPr lang="en-US" dirty="0"/>
              <a:t>abortion rights; </a:t>
            </a:r>
          </a:p>
          <a:p>
            <a:pPr lvl="0"/>
            <a:r>
              <a:rPr lang="en-US" dirty="0"/>
              <a:t>access to the pill that increased women’s control over their bodies; </a:t>
            </a:r>
          </a:p>
          <a:p>
            <a:pPr lvl="0"/>
            <a:r>
              <a:rPr lang="en-US" dirty="0"/>
              <a:t>more expression and acceptance of female sexuality; </a:t>
            </a:r>
          </a:p>
          <a:p>
            <a:pPr lvl="0"/>
            <a:r>
              <a:rPr lang="en-US" dirty="0"/>
              <a:t>general public awareness of the concept of and need for the “rights of women”; </a:t>
            </a:r>
          </a:p>
          <a:p>
            <a:pPr lvl="0"/>
            <a:r>
              <a:rPr lang="en-US" dirty="0"/>
              <a:t>a solid academic field in feminism, gender and sexuality studies; </a:t>
            </a:r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But NONE of these  “rights”  have been fully achieved for </a:t>
            </a:r>
            <a:r>
              <a:rPr lang="en-US" sz="2400" b="1" dirty="0">
                <a:solidFill>
                  <a:schemeClr val="tx1"/>
                </a:solidFill>
              </a:rPr>
              <a:t>ALL</a:t>
            </a:r>
            <a:r>
              <a:rPr lang="en-US" sz="2400" b="1" dirty="0">
                <a:solidFill>
                  <a:srgbClr val="FF0000"/>
                </a:solidFill>
              </a:rPr>
              <a:t> women!!!! 				</a:t>
            </a:r>
          </a:p>
          <a:p>
            <a:pPr lvl="4" algn="r"/>
            <a:r>
              <a:rPr lang="en-US" sz="1700" b="1" dirty="0">
                <a:solidFill>
                  <a:srgbClr val="FF0000"/>
                </a:solidFill>
                <a:highlight>
                  <a:srgbClr val="FFFF00"/>
                </a:highlight>
              </a:rPr>
              <a:t>Especially one….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it-IT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Critic</a:t>
            </a:r>
            <a:r>
              <a:rPr lang="it-IT" dirty="0"/>
              <a:t> to </a:t>
            </a:r>
            <a:r>
              <a:rPr lang="it-IT" dirty="0" err="1"/>
              <a:t>third</a:t>
            </a:r>
            <a:r>
              <a:rPr lang="it-IT" dirty="0"/>
              <a:t> </a:t>
            </a:r>
            <a:r>
              <a:rPr lang="it-IT" dirty="0" err="1"/>
              <a:t>wave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1AA720C-DE82-4E39-81C9-2966EE0A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Women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violence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96FEE7-6BF3-4540-8EF9-142F0B2C5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34" r="2750" b="5464"/>
          <a:stretch/>
        </p:blipFill>
        <p:spPr>
          <a:xfrm>
            <a:off x="467544" y="3476061"/>
            <a:ext cx="6248511" cy="3086486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67E6EC7-6811-4E71-9D6C-18D66622A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368191" cy="2930794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4F0C31-78B8-43E4-A7E2-373D0602221D}"/>
              </a:ext>
            </a:extLst>
          </p:cNvPr>
          <p:cNvSpPr txBox="1"/>
          <p:nvPr/>
        </p:nvSpPr>
        <p:spPr>
          <a:xfrm>
            <a:off x="755576" y="163834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Violence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still</a:t>
            </a:r>
            <a:r>
              <a:rPr lang="it-IT" b="1" dirty="0"/>
              <a:t> part of </a:t>
            </a:r>
            <a:r>
              <a:rPr lang="it-IT" b="1" dirty="0" err="1"/>
              <a:t>women’s</a:t>
            </a:r>
            <a:r>
              <a:rPr lang="it-IT" b="1" dirty="0"/>
              <a:t>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The right of self-</a:t>
            </a:r>
            <a:r>
              <a:rPr lang="it-IT" b="1" dirty="0" err="1"/>
              <a:t>determination</a:t>
            </a:r>
            <a:r>
              <a:rPr lang="it-IT" b="1" dirty="0"/>
              <a:t> on </a:t>
            </a:r>
            <a:r>
              <a:rPr lang="it-IT" b="1" dirty="0" err="1"/>
              <a:t>their</a:t>
            </a:r>
            <a:r>
              <a:rPr lang="it-IT" b="1" dirty="0"/>
              <a:t> bodies </a:t>
            </a:r>
            <a:r>
              <a:rPr lang="it-IT" b="1" dirty="0" err="1"/>
              <a:t>is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 err="1">
                <a:highlight>
                  <a:srgbClr val="FFFF00"/>
                </a:highlight>
              </a:rPr>
              <a:t>not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 err="1">
                <a:highlight>
                  <a:srgbClr val="FFFF00"/>
                </a:highlight>
              </a:rPr>
              <a:t>yet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 err="1"/>
              <a:t>achieved</a:t>
            </a:r>
            <a:r>
              <a:rPr lang="it-IT" b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patriarchy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>
                <a:highlight>
                  <a:srgbClr val="FFFF00"/>
                </a:highlight>
              </a:rPr>
              <a:t>still</a:t>
            </a:r>
            <a:r>
              <a:rPr lang="it-IT" b="1" dirty="0"/>
              <a:t> the root of </a:t>
            </a:r>
            <a:r>
              <a:rPr lang="it-IT" b="1" dirty="0" err="1"/>
              <a:t>our</a:t>
            </a:r>
            <a:r>
              <a:rPr lang="it-IT" b="1" dirty="0"/>
              <a:t> </a:t>
            </a:r>
            <a:r>
              <a:rPr lang="it-IT" b="1" dirty="0" err="1"/>
              <a:t>relationships</a:t>
            </a:r>
            <a:r>
              <a:rPr lang="it-IT" b="1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men are </a:t>
            </a:r>
            <a:r>
              <a:rPr lang="it-IT" b="1" dirty="0" err="1">
                <a:highlight>
                  <a:srgbClr val="FFFF00"/>
                </a:highlight>
              </a:rPr>
              <a:t>still</a:t>
            </a:r>
            <a:r>
              <a:rPr lang="it-IT" b="1" dirty="0"/>
              <a:t> </a:t>
            </a:r>
            <a:r>
              <a:rPr lang="it-IT" b="1" dirty="0" err="1"/>
              <a:t>violent</a:t>
            </a:r>
            <a:r>
              <a:rPr lang="it-IT" b="1" dirty="0"/>
              <a:t> </a:t>
            </a:r>
            <a:r>
              <a:rPr lang="it-IT" b="1" dirty="0" err="1"/>
              <a:t>against</a:t>
            </a:r>
            <a:r>
              <a:rPr lang="it-IT" b="1" dirty="0"/>
              <a:t> </a:t>
            </a:r>
            <a:r>
              <a:rPr lang="it-IT" b="1" dirty="0" err="1"/>
              <a:t>women</a:t>
            </a:r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94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4211960" y="1786764"/>
            <a:ext cx="4576928" cy="4882596"/>
          </a:xfrm>
        </p:spPr>
        <p:txBody>
          <a:bodyPr/>
          <a:lstStyle/>
          <a:p>
            <a:pPr marL="45720" lvl="0" indent="0">
              <a:buNone/>
            </a:pPr>
            <a:endParaRPr lang="en-US" sz="1600" dirty="0"/>
          </a:p>
          <a:p>
            <a:pPr lvl="0"/>
            <a:r>
              <a:rPr lang="en-US" sz="1600" dirty="0"/>
              <a:t>The </a:t>
            </a:r>
            <a:r>
              <a:rPr lang="en-US" sz="1600" dirty="0">
                <a:highlight>
                  <a:srgbClr val="FFFF00"/>
                </a:highlight>
              </a:rPr>
              <a:t>fourth wave </a:t>
            </a:r>
            <a:r>
              <a:rPr lang="en-US" sz="1600" dirty="0"/>
              <a:t>of feminism is emerging because (mostly) young women and men realize that the third wave is either overly optimistic or hampered by blinders</a:t>
            </a:r>
          </a:p>
          <a:p>
            <a:pPr marL="45720" lvl="0" indent="0">
              <a:buNone/>
            </a:pPr>
            <a:endParaRPr lang="it-IT" sz="1600" dirty="0"/>
          </a:p>
          <a:p>
            <a:r>
              <a:rPr lang="en-US" sz="1600" dirty="0"/>
              <a:t>Feminism is now moving back into the realm of public discourse, 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considering </a:t>
            </a:r>
            <a:r>
              <a:rPr lang="en-US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intersectionality</a:t>
            </a:r>
            <a:r>
              <a:rPr lang="en-US" sz="1600" b="1" dirty="0">
                <a:solidFill>
                  <a:srgbClr val="C00000"/>
                </a:solidFill>
              </a:rPr>
              <a:t> as an issue</a:t>
            </a:r>
            <a:endParaRPr lang="it-IT" sz="1600" b="1" dirty="0">
              <a:solidFill>
                <a:srgbClr val="C00000"/>
              </a:solidFill>
            </a:endParaRP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Feminism must consider gender discriminations but also </a:t>
            </a:r>
            <a:r>
              <a:rPr lang="en-US" sz="1600" b="1" dirty="0">
                <a:solidFill>
                  <a:srgbClr val="C00000"/>
                </a:solidFill>
              </a:rPr>
              <a:t>intersectional discriminations</a:t>
            </a:r>
            <a:r>
              <a:rPr lang="en-US" sz="1600" dirty="0"/>
              <a:t>, due to the fact that we want to give value to </a:t>
            </a:r>
            <a:r>
              <a:rPr lang="en-US" sz="1600" b="1" dirty="0">
                <a:solidFill>
                  <a:srgbClr val="C00000"/>
                </a:solidFill>
              </a:rPr>
              <a:t>diversities</a:t>
            </a:r>
            <a:r>
              <a:rPr lang="en-US" sz="1600" dirty="0"/>
              <a:t>!</a:t>
            </a:r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wave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 The </a:t>
            </a: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generations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overoptimistic</a:t>
            </a:r>
            <a:endParaRPr lang="it-IT" dirty="0"/>
          </a:p>
        </p:txBody>
      </p:sp>
      <p:pic>
        <p:nvPicPr>
          <p:cNvPr id="4" name="Picture 2" descr="C:\Users\utente.cirsg\Desktop\feminism\f in for everyo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608" y="2060848"/>
            <a:ext cx="2563093" cy="25630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3C33DC-EA9A-4533-B145-2CA01C2002F1}"/>
              </a:ext>
            </a:extLst>
          </p:cNvPr>
          <p:cNvSpPr txBox="1"/>
          <p:nvPr/>
        </p:nvSpPr>
        <p:spPr>
          <a:xfrm>
            <a:off x="539552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Diversities</a:t>
            </a:r>
            <a:r>
              <a:rPr lang="it-IT" dirty="0"/>
              <a:t> are </a:t>
            </a:r>
            <a:r>
              <a:rPr lang="it-IT" dirty="0" err="1"/>
              <a:t>great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 </a:t>
            </a:r>
            <a:r>
              <a:rPr lang="it-IT" dirty="0" err="1"/>
              <a:t>intersection</a:t>
            </a:r>
            <a:r>
              <a:rPr lang="it-IT" dirty="0"/>
              <a:t> of </a:t>
            </a:r>
            <a:r>
              <a:rPr lang="it-IT" dirty="0" err="1"/>
              <a:t>diversities</a:t>
            </a:r>
            <a:r>
              <a:rPr lang="it-IT" dirty="0"/>
              <a:t> can be </a:t>
            </a:r>
            <a:r>
              <a:rPr lang="it-IT" dirty="0" err="1"/>
              <a:t>problematic</a:t>
            </a:r>
            <a:r>
              <a:rPr lang="it-IT" dirty="0"/>
              <a:t>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to </a:t>
            </a:r>
            <a:r>
              <a:rPr lang="it-IT" dirty="0" err="1"/>
              <a:t>recognize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381003" y="1719072"/>
            <a:ext cx="8407889" cy="4783081"/>
          </a:xfrm>
        </p:spPr>
        <p:txBody>
          <a:bodyPr/>
          <a:lstStyle/>
          <a:p>
            <a:pPr lvl="0"/>
            <a:r>
              <a:rPr lang="en-US" dirty="0"/>
              <a:t>In this new </a:t>
            </a:r>
            <a:r>
              <a:rPr lang="en-US" dirty="0">
                <a:solidFill>
                  <a:srgbClr val="C00000"/>
                </a:solidFill>
              </a:rPr>
              <a:t>fourth wave</a:t>
            </a:r>
            <a:r>
              <a:rPr lang="en-US" dirty="0"/>
              <a:t>, we might  have trouble with the word “</a:t>
            </a:r>
            <a:r>
              <a:rPr lang="en-US" dirty="0">
                <a:highlight>
                  <a:srgbClr val="FFFF00"/>
                </a:highlight>
              </a:rPr>
              <a:t>feminism</a:t>
            </a:r>
            <a:r>
              <a:rPr lang="en-US" dirty="0"/>
              <a:t>,” not just because of its older connotations of radicalism (men/women), but because the word feels like it is underpinned by assumptions of a gender binary and an exclusionary subtext: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“for women only.”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best part of the fourth wave is that there is a place in it for </a:t>
            </a:r>
            <a:r>
              <a:rPr lang="en-US" dirty="0">
                <a:highlight>
                  <a:srgbClr val="FFFF00"/>
                </a:highlight>
              </a:rPr>
              <a:t>all–together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 it’s an </a:t>
            </a:r>
            <a:r>
              <a:rPr lang="en-US" b="1" dirty="0">
                <a:solidFill>
                  <a:srgbClr val="FF0000"/>
                </a:solidFill>
              </a:rPr>
              <a:t>INTERSECTIONAL FEMINISM</a:t>
            </a:r>
            <a:r>
              <a:rPr lang="en-US" dirty="0"/>
              <a:t>, THIS IS THE REAL SUBTEXT </a:t>
            </a:r>
            <a:r>
              <a:rPr lang="en-US" sz="3600" dirty="0">
                <a:highlight>
                  <a:srgbClr val="FFFF00"/>
                </a:highlight>
              </a:rPr>
              <a:t>broader than </a:t>
            </a:r>
            <a:r>
              <a:rPr lang="it-IT" sz="3600" dirty="0" err="1">
                <a:highlight>
                  <a:srgbClr val="FFFF00"/>
                </a:highlight>
              </a:rPr>
              <a:t>women</a:t>
            </a:r>
            <a:r>
              <a:rPr lang="it-IT" sz="3600" dirty="0">
                <a:highlight>
                  <a:srgbClr val="FFFF00"/>
                </a:highlight>
              </a:rPr>
              <a:t> </a:t>
            </a:r>
            <a:r>
              <a:rPr lang="it-IT" sz="3600" dirty="0" err="1">
                <a:highlight>
                  <a:srgbClr val="FFFF00"/>
                </a:highlight>
              </a:rPr>
              <a:t>only</a:t>
            </a:r>
            <a:endParaRPr lang="it-IT" sz="3600" dirty="0">
              <a:highlight>
                <a:srgbClr val="FFFF00"/>
              </a:highlight>
            </a:endParaRPr>
          </a:p>
          <a:p>
            <a:pPr lvl="0"/>
            <a:endParaRPr lang="it-IT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Now</a:t>
            </a:r>
            <a:r>
              <a:rPr lang="it-IT" dirty="0"/>
              <a:t> the word </a:t>
            </a:r>
            <a:r>
              <a:rPr lang="it-IT" dirty="0" err="1"/>
              <a:t>feminism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subtext</a:t>
            </a:r>
            <a:r>
              <a:rPr lang="it-IT" dirty="0"/>
              <a:t>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07704" y="5445224"/>
            <a:ext cx="644420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Listen</a:t>
            </a:r>
            <a:r>
              <a:rPr lang="it-IT" dirty="0"/>
              <a:t> to ANGELA DAVIS</a:t>
            </a:r>
          </a:p>
          <a:p>
            <a:pPr algn="ctr"/>
            <a:r>
              <a:rPr lang="it-IT" i="1" dirty="0" err="1"/>
              <a:t>I’m</a:t>
            </a:r>
            <a:r>
              <a:rPr lang="it-IT" i="1" dirty="0"/>
              <a:t> a </a:t>
            </a:r>
            <a:r>
              <a:rPr lang="it-IT" i="1" dirty="0" err="1"/>
              <a:t>revolutionary</a:t>
            </a:r>
            <a:r>
              <a:rPr lang="it-IT" i="1" dirty="0"/>
              <a:t> </a:t>
            </a:r>
            <a:r>
              <a:rPr lang="it-IT" i="1" dirty="0" err="1"/>
              <a:t>black</a:t>
            </a:r>
            <a:r>
              <a:rPr lang="it-IT" i="1" dirty="0"/>
              <a:t> woman!</a:t>
            </a:r>
            <a:endParaRPr lang="it-IT" dirty="0"/>
          </a:p>
          <a:p>
            <a:pPr algn="ctr"/>
            <a:r>
              <a:rPr lang="it-IT" dirty="0">
                <a:hlinkClick r:id="rId2"/>
              </a:rPr>
              <a:t>https://www.youtube.com/watch?v=BMUskpoNdIc</a:t>
            </a:r>
            <a:r>
              <a:rPr lang="it-IT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3FA791B-DCF9-4952-850B-C10503EBD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against</a:t>
            </a:r>
            <a:r>
              <a:rPr lang="it-IT" dirty="0"/>
              <a:t> </a:t>
            </a:r>
            <a:r>
              <a:rPr lang="it-IT" dirty="0" err="1"/>
              <a:t>capitalism</a:t>
            </a:r>
            <a:r>
              <a:rPr lang="it-IT" dirty="0"/>
              <a:t> and </a:t>
            </a:r>
            <a:r>
              <a:rPr lang="it-IT" dirty="0" err="1"/>
              <a:t>unpayed</a:t>
            </a:r>
            <a:r>
              <a:rPr lang="it-IT" dirty="0"/>
              <a:t> and </a:t>
            </a:r>
            <a:r>
              <a:rPr lang="it-IT" dirty="0" err="1"/>
              <a:t>unrecognized</a:t>
            </a:r>
            <a:r>
              <a:rPr lang="it-IT" dirty="0"/>
              <a:t> </a:t>
            </a:r>
            <a:r>
              <a:rPr lang="it-IT" dirty="0" err="1"/>
              <a:t>labor</a:t>
            </a:r>
            <a:endParaRPr lang="it-IT" dirty="0"/>
          </a:p>
          <a:p>
            <a:r>
              <a:rPr lang="it-IT" dirty="0" err="1"/>
              <a:t>Connecting</a:t>
            </a:r>
            <a:r>
              <a:rPr lang="it-IT" dirty="0"/>
              <a:t> FEMINISMS to CLASS, </a:t>
            </a:r>
            <a:r>
              <a:rPr lang="it-IT" dirty="0" err="1"/>
              <a:t>capitalism</a:t>
            </a:r>
            <a:r>
              <a:rPr lang="it-IT" dirty="0"/>
              <a:t> and </a:t>
            </a:r>
            <a:r>
              <a:rPr lang="it-IT" dirty="0" err="1"/>
              <a:t>labor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E5A06DD-CACA-41D0-9735-1069EB5D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2016 </a:t>
            </a:r>
            <a:r>
              <a:rPr lang="it-IT" dirty="0" err="1"/>
              <a:t>women</a:t>
            </a:r>
            <a:r>
              <a:rPr lang="it-IT" dirty="0"/>
              <a:t> strike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C33635-7DA3-4978-B3FE-B34CD6A4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53" r="39819" b="12013"/>
          <a:stretch/>
        </p:blipFill>
        <p:spPr>
          <a:xfrm>
            <a:off x="4190503" y="3284984"/>
            <a:ext cx="4854850" cy="343049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C49449-18B7-4623-BC5F-6DBC4976C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/>
        </p:blipFill>
        <p:spPr>
          <a:xfrm>
            <a:off x="124542" y="2780928"/>
            <a:ext cx="4742304" cy="31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909CD90-87E7-4F23-9CA2-242F42A39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628799"/>
            <a:ext cx="8582753" cy="5149651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DD740C7-B301-43D9-BE83-3722BDB0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err="1">
                <a:solidFill>
                  <a:srgbClr val="FFFF00"/>
                </a:solidFill>
              </a:rPr>
              <a:t>Feminism</a:t>
            </a:r>
            <a:r>
              <a:rPr lang="it-IT" sz="2400" b="1" dirty="0">
                <a:solidFill>
                  <a:srgbClr val="FFFF00"/>
                </a:solidFill>
              </a:rPr>
              <a:t> for the 99%: </a:t>
            </a:r>
            <a:br>
              <a:rPr lang="it-IT" sz="2400" dirty="0"/>
            </a:br>
            <a:r>
              <a:rPr lang="it-IT" sz="2400" dirty="0"/>
              <a:t>«a project for the liberation of </a:t>
            </a:r>
            <a:r>
              <a:rPr lang="it-IT" sz="2400" dirty="0" err="1"/>
              <a:t>humanity</a:t>
            </a:r>
            <a:r>
              <a:rPr lang="it-IT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137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EBAFA-C23E-4F96-9A9C-70B6D7B3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0164"/>
            <a:ext cx="7983810" cy="994172"/>
          </a:xfrm>
        </p:spPr>
        <p:txBody>
          <a:bodyPr/>
          <a:lstStyle/>
          <a:p>
            <a:r>
              <a:rPr lang="it-IT" dirty="0" err="1"/>
              <a:t>Hints</a:t>
            </a:r>
            <a:r>
              <a:rPr lang="it-IT" dirty="0"/>
              <a:t> from «</a:t>
            </a:r>
            <a:r>
              <a:rPr lang="it-IT" dirty="0" err="1"/>
              <a:t>Feminism</a:t>
            </a:r>
            <a:r>
              <a:rPr lang="it-IT" dirty="0"/>
              <a:t> for the 99%. A manifesto»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7DAFA-DD81-4765-8470-EC539A33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700808"/>
            <a:ext cx="5319514" cy="46085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dirty="0"/>
              <a:t>Most of the Feminist movements have </a:t>
            </a:r>
            <a:r>
              <a:rPr lang="en-US" dirty="0">
                <a:solidFill>
                  <a:srgbClr val="FF0000"/>
                </a:solidFill>
              </a:rPr>
              <a:t>no interest </a:t>
            </a:r>
            <a:r>
              <a:rPr lang="en-US" dirty="0"/>
              <a:t>in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Breaking glass ceilings; </a:t>
            </a:r>
          </a:p>
          <a:p>
            <a:r>
              <a:rPr lang="en-US" dirty="0"/>
              <a:t>Empowering and promoting women in politics  or any other career; </a:t>
            </a:r>
          </a:p>
          <a:p>
            <a:pPr marL="342900" indent="-342900"/>
            <a:r>
              <a:rPr lang="en-US" dirty="0"/>
              <a:t>Using quotas to access decision making bodies or in  celebrating women CEOs,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most of the GENDER EQUALITY discourses and measures promoted by Eu and International institutions does.</a:t>
            </a:r>
            <a:endParaRPr lang="it-IT" dirty="0"/>
          </a:p>
        </p:txBody>
      </p:sp>
      <p:pic>
        <p:nvPicPr>
          <p:cNvPr id="1026" name="Picture 2" descr="Feminism for the 99 Percent: A Manifesto: Amazon.it: Arruzza, Cinzia,  Bhattacharya, Tithi, Fraser, Nancy: Libri in altre lingue">
            <a:extLst>
              <a:ext uri="{FF2B5EF4-FFF2-40B4-BE49-F238E27FC236}">
                <a16:creationId xmlns:a16="http://schemas.microsoft.com/office/drawing/2014/main" id="{31EB7ADF-66C2-4F38-AD4C-93A7D796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4" y="1076322"/>
            <a:ext cx="1698676" cy="272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99A522-2EA5-4DA9-972E-379AE8481EE1}"/>
              </a:ext>
            </a:extLst>
          </p:cNvPr>
          <p:cNvSpPr txBox="1"/>
          <p:nvPr/>
        </p:nvSpPr>
        <p:spPr>
          <a:xfrm>
            <a:off x="383358" y="4023022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This</a:t>
            </a:r>
            <a:r>
              <a:rPr lang="it-IT" b="1" dirty="0">
                <a:solidFill>
                  <a:srgbClr val="FF0000"/>
                </a:solidFill>
              </a:rPr>
              <a:t> can be </a:t>
            </a:r>
            <a:r>
              <a:rPr lang="it-IT" b="1" dirty="0" err="1">
                <a:solidFill>
                  <a:srgbClr val="FF0000"/>
                </a:solidFill>
              </a:rPr>
              <a:t>good</a:t>
            </a:r>
            <a:r>
              <a:rPr lang="it-IT" b="1" dirty="0">
                <a:solidFill>
                  <a:srgbClr val="FF0000"/>
                </a:solidFill>
              </a:rPr>
              <a:t> for the 1% of the </a:t>
            </a:r>
            <a:r>
              <a:rPr lang="it-IT" b="1" dirty="0" err="1">
                <a:solidFill>
                  <a:srgbClr val="FF0000"/>
                </a:solidFill>
              </a:rPr>
              <a:t>women</a:t>
            </a:r>
            <a:r>
              <a:rPr lang="it-IT" b="1" dirty="0">
                <a:solidFill>
                  <a:srgbClr val="FF0000"/>
                </a:solidFill>
              </a:rPr>
              <a:t> in the world. And the </a:t>
            </a:r>
            <a:r>
              <a:rPr lang="it-IT" b="1" dirty="0" err="1">
                <a:solidFill>
                  <a:srgbClr val="FF0000"/>
                </a:solidFill>
              </a:rPr>
              <a:t>rest</a:t>
            </a:r>
            <a:r>
              <a:rPr lang="it-IT" b="1" dirty="0">
                <a:solidFill>
                  <a:srgbClr val="FF0000"/>
                </a:solidFill>
              </a:rPr>
              <a:t>? </a:t>
            </a:r>
            <a:r>
              <a:rPr lang="it-IT" b="1" dirty="0" err="1">
                <a:solidFill>
                  <a:srgbClr val="FF0000"/>
                </a:solidFill>
              </a:rPr>
              <a:t>What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about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all</a:t>
            </a:r>
            <a:r>
              <a:rPr lang="it-IT" b="1" dirty="0">
                <a:solidFill>
                  <a:srgbClr val="FF0000"/>
                </a:solidFill>
              </a:rPr>
              <a:t> the other </a:t>
            </a:r>
            <a:r>
              <a:rPr lang="it-IT" b="1" dirty="0" err="1">
                <a:solidFill>
                  <a:srgbClr val="FF0000"/>
                </a:solidFill>
              </a:rPr>
              <a:t>women</a:t>
            </a:r>
            <a:r>
              <a:rPr lang="it-IT" b="1" dirty="0">
                <a:solidFill>
                  <a:srgbClr val="FF0000"/>
                </a:solidFill>
              </a:rPr>
              <a:t> and </a:t>
            </a:r>
            <a:r>
              <a:rPr lang="it-IT" b="1" dirty="0" err="1">
                <a:solidFill>
                  <a:srgbClr val="FF0000"/>
                </a:solidFill>
              </a:rPr>
              <a:t>people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it-IT" b="1" dirty="0" err="1">
                <a:solidFill>
                  <a:srgbClr val="FF0000"/>
                </a:solidFill>
              </a:rPr>
              <a:t>who</a:t>
            </a:r>
            <a:r>
              <a:rPr lang="it-IT" b="1" dirty="0">
                <a:solidFill>
                  <a:srgbClr val="FF0000"/>
                </a:solidFill>
              </a:rPr>
              <a:t> are </a:t>
            </a:r>
            <a:r>
              <a:rPr lang="it-IT" b="1" dirty="0" err="1">
                <a:solidFill>
                  <a:srgbClr val="FF0000"/>
                </a:solidFill>
              </a:rPr>
              <a:t>discriminated</a:t>
            </a:r>
            <a:r>
              <a:rPr lang="it-IT" b="1" dirty="0">
                <a:solidFill>
                  <a:srgbClr val="FF0000"/>
                </a:solidFill>
              </a:rPr>
              <a:t> , </a:t>
            </a:r>
            <a:r>
              <a:rPr lang="it-IT" b="1" dirty="0" err="1">
                <a:solidFill>
                  <a:srgbClr val="FF0000"/>
                </a:solidFill>
              </a:rPr>
              <a:t>unemployed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exploited</a:t>
            </a:r>
            <a:r>
              <a:rPr lang="it-IT" b="1" dirty="0">
                <a:solidFill>
                  <a:srgbClr val="FF0000"/>
                </a:solidFill>
              </a:rPr>
              <a:t>  in </a:t>
            </a:r>
            <a:r>
              <a:rPr lang="it-IT" b="1" dirty="0" err="1">
                <a:solidFill>
                  <a:srgbClr val="FF0000"/>
                </a:solidFill>
              </a:rPr>
              <a:t>not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adeguately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payed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jobs</a:t>
            </a:r>
            <a:r>
              <a:rPr lang="it-IT" b="1" dirty="0">
                <a:solidFill>
                  <a:srgbClr val="FF0000"/>
                </a:solidFill>
              </a:rPr>
              <a:t>?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4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563BD-CEDB-48BF-90AF-024C3DE7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Feminism for the 99%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514E5-7DA5-4C3B-B124-94EF2F4B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988840"/>
            <a:ext cx="6840760" cy="410445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 It stands for </a:t>
            </a:r>
            <a:r>
              <a:rPr lang="en-US" dirty="0">
                <a:highlight>
                  <a:srgbClr val="FFFF00"/>
                </a:highlight>
              </a:rPr>
              <a:t>all who are exploited</a:t>
            </a:r>
            <a:r>
              <a:rPr lang="en-US" dirty="0"/>
              <a:t>, dominated and oppressed (70% of the reproductive and care jobs  which are mostly </a:t>
            </a:r>
            <a:r>
              <a:rPr lang="en-US" dirty="0">
                <a:solidFill>
                  <a:srgbClr val="FF0000"/>
                </a:solidFill>
              </a:rPr>
              <a:t>NOT PAYED </a:t>
            </a:r>
            <a:r>
              <a:rPr lang="en-US" dirty="0"/>
              <a:t>and not WAGED, are made by women)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It </a:t>
            </a:r>
            <a:r>
              <a:rPr lang="en-US" dirty="0">
                <a:highlight>
                  <a:srgbClr val="FFFF00"/>
                </a:highlight>
              </a:rPr>
              <a:t>rejects</a:t>
            </a:r>
            <a:r>
              <a:rPr lang="en-US" dirty="0"/>
              <a:t>  mainly-white liberal feminism, neoliberalism and all the regressive policies speaking abut “emancipation” and “empowerment”.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It poses </a:t>
            </a:r>
            <a:r>
              <a:rPr lang="en-US" dirty="0">
                <a:highlight>
                  <a:srgbClr val="FFFF00"/>
                </a:highlight>
              </a:rPr>
              <a:t>capitalism (which is strongly linked to patriarchy)</a:t>
            </a:r>
            <a:r>
              <a:rPr lang="en-US" dirty="0"/>
              <a:t> as the source of the current crisis we face.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28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8CDFF-2CD8-46C4-8A3A-C930B530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---</a:t>
            </a:r>
            <a:r>
              <a:rPr lang="it-IT" dirty="0" err="1"/>
              <a:t>But</a:t>
            </a:r>
            <a:r>
              <a:rPr lang="it-IT" dirty="0"/>
              <a:t> the system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Resilient</a:t>
            </a:r>
            <a:r>
              <a:rPr lang="it-IT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E5294C-D16C-4B65-A9B4-1E26B44C3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600" b="1" dirty="0"/>
              <a:t>The System </a:t>
            </a:r>
            <a:r>
              <a:rPr lang="it-IT" sz="2600" b="1" dirty="0" err="1"/>
              <a:t>is</a:t>
            </a:r>
            <a:r>
              <a:rPr lang="it-IT" sz="2600" b="1" dirty="0"/>
              <a:t> </a:t>
            </a:r>
            <a:r>
              <a:rPr lang="it-IT" sz="2600" b="1" dirty="0" err="1"/>
              <a:t>violent</a:t>
            </a:r>
            <a:r>
              <a:rPr lang="it-IT" sz="2600" b="1" dirty="0"/>
              <a:t> and </a:t>
            </a:r>
            <a:r>
              <a:rPr lang="it-IT" sz="2600" b="1" dirty="0" err="1"/>
              <a:t>hierarchical</a:t>
            </a:r>
            <a:r>
              <a:rPr lang="it-IT" sz="2600" b="1" dirty="0"/>
              <a:t> and </a:t>
            </a:r>
            <a:r>
              <a:rPr lang="it-IT" sz="2600" b="1" dirty="0" err="1"/>
              <a:t>it</a:t>
            </a:r>
            <a:r>
              <a:rPr lang="it-IT" sz="2600" b="1" dirty="0"/>
              <a:t> </a:t>
            </a:r>
            <a:r>
              <a:rPr lang="it-IT" sz="2600" b="1" dirty="0" err="1"/>
              <a:t>stems</a:t>
            </a:r>
            <a:r>
              <a:rPr lang="it-IT" sz="2600" b="1" dirty="0"/>
              <a:t> for </a:t>
            </a:r>
            <a:r>
              <a:rPr lang="it-IT" sz="2600" b="1" dirty="0" err="1"/>
              <a:t>patriarchal</a:t>
            </a:r>
            <a:r>
              <a:rPr lang="it-IT" sz="2600" b="1" dirty="0"/>
              <a:t> </a:t>
            </a:r>
            <a:r>
              <a:rPr lang="it-IT" sz="2600" b="1" dirty="0" err="1"/>
              <a:t>values</a:t>
            </a:r>
            <a:endParaRPr lang="it-IT" sz="2600" b="1" dirty="0"/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Gender </a:t>
            </a:r>
            <a:r>
              <a:rPr lang="it-IT" dirty="0" err="1">
                <a:solidFill>
                  <a:srgbClr val="FF0000"/>
                </a:solidFill>
              </a:rPr>
              <a:t>oppression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and sexual </a:t>
            </a:r>
            <a:r>
              <a:rPr lang="it-IT" dirty="0" err="1"/>
              <a:t>violence</a:t>
            </a:r>
            <a:r>
              <a:rPr lang="it-IT" dirty="0"/>
              <a:t> and  </a:t>
            </a:r>
            <a:r>
              <a:rPr lang="it-IT" dirty="0" err="1"/>
              <a:t>harassment</a:t>
            </a:r>
            <a:r>
              <a:rPr lang="it-IT" dirty="0"/>
              <a:t> are  STILL </a:t>
            </a:r>
            <a:r>
              <a:rPr lang="it-IT" dirty="0" err="1"/>
              <a:t>framed</a:t>
            </a:r>
            <a:r>
              <a:rPr lang="it-IT" dirty="0"/>
              <a:t> in the capital system, </a:t>
            </a:r>
            <a:r>
              <a:rPr lang="it-IT" dirty="0" err="1">
                <a:highlight>
                  <a:srgbClr val="FFFF00"/>
                </a:highlight>
              </a:rPr>
              <a:t>we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didn’t</a:t>
            </a:r>
            <a:r>
              <a:rPr lang="it-IT" dirty="0">
                <a:highlight>
                  <a:srgbClr val="FFFF00"/>
                </a:highlight>
              </a:rPr>
              <a:t> beat </a:t>
            </a:r>
            <a:r>
              <a:rPr lang="it-IT" dirty="0" err="1">
                <a:highlight>
                  <a:srgbClr val="FFFF00"/>
                </a:highlight>
              </a:rPr>
              <a:t>it</a:t>
            </a:r>
            <a:r>
              <a:rPr lang="it-IT" dirty="0">
                <a:highlight>
                  <a:srgbClr val="FFFF00"/>
                </a:highlight>
              </a:rPr>
              <a:t> in the Seventies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resilient</a:t>
            </a:r>
            <a:r>
              <a:rPr lang="it-IT" dirty="0"/>
              <a:t>. </a:t>
            </a:r>
          </a:p>
          <a:p>
            <a:r>
              <a:rPr lang="it-IT" dirty="0" err="1"/>
              <a:t>Women</a:t>
            </a:r>
            <a:r>
              <a:rPr lang="it-IT" dirty="0"/>
              <a:t> of the </a:t>
            </a:r>
            <a:r>
              <a:rPr lang="it-IT" dirty="0" err="1">
                <a:solidFill>
                  <a:srgbClr val="FF0000"/>
                </a:solidFill>
              </a:rPr>
              <a:t>working</a:t>
            </a:r>
            <a:r>
              <a:rPr lang="it-IT" dirty="0">
                <a:solidFill>
                  <a:srgbClr val="FF0000"/>
                </a:solidFill>
              </a:rPr>
              <a:t> class </a:t>
            </a:r>
            <a:r>
              <a:rPr lang="it-IT" dirty="0"/>
              <a:t>are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exposed</a:t>
            </a:r>
            <a:r>
              <a:rPr lang="it-IT" dirty="0"/>
              <a:t> to sexual </a:t>
            </a:r>
            <a:r>
              <a:rPr lang="it-IT" dirty="0" err="1"/>
              <a:t>harassment</a:t>
            </a:r>
            <a:r>
              <a:rPr lang="it-IT" dirty="0"/>
              <a:t> in work places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Capitalist</a:t>
            </a:r>
            <a:r>
              <a:rPr lang="en-US" dirty="0"/>
              <a:t> development began with a war on women: </a:t>
            </a:r>
            <a:r>
              <a:rPr lang="en-US" dirty="0">
                <a:highlight>
                  <a:srgbClr val="FFFF00"/>
                </a:highlight>
              </a:rPr>
              <a:t>it needs women as slaves to go 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Globalization</a:t>
            </a:r>
            <a:r>
              <a:rPr lang="en-US" dirty="0"/>
              <a:t>, being a “capital accumulation” for the 1% of the population, produce the necessity of control over the rest of the people, and mostly the necessity of </a:t>
            </a:r>
            <a:r>
              <a:rPr lang="en-US" b="1" dirty="0">
                <a:solidFill>
                  <a:srgbClr val="FF0000"/>
                </a:solidFill>
              </a:rPr>
              <a:t>control over women bodies and reproductive rights</a:t>
            </a:r>
            <a:r>
              <a:rPr lang="en-US" dirty="0"/>
              <a:t>.</a:t>
            </a: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35705DD-5BD2-49AB-89FE-02DE455119FA}"/>
              </a:ext>
            </a:extLst>
          </p:cNvPr>
          <p:cNvCxnSpPr>
            <a:cxnSpLocks/>
          </p:cNvCxnSpPr>
          <p:nvPr/>
        </p:nvCxnSpPr>
        <p:spPr>
          <a:xfrm>
            <a:off x="3995936" y="3645024"/>
            <a:ext cx="2232248" cy="2260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0077BA-3E03-4A39-B462-F8CDEDDE4C13}"/>
              </a:ext>
            </a:extLst>
          </p:cNvPr>
          <p:cNvSpPr txBox="1"/>
          <p:nvPr/>
        </p:nvSpPr>
        <p:spPr>
          <a:xfrm>
            <a:off x="4788024" y="5934930"/>
            <a:ext cx="400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Remember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Most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them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white, the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working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class 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racialized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19672" y="1916832"/>
            <a:ext cx="6089100" cy="3600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5720" lvl="0" indent="0">
              <a:buNone/>
            </a:pPr>
            <a:endParaRPr lang="en-US" dirty="0"/>
          </a:p>
          <a:p>
            <a:pPr marL="45720" lvl="0" indent="0">
              <a:buNone/>
            </a:pPr>
            <a:r>
              <a:rPr lang="en-US" sz="3200" dirty="0"/>
              <a:t>“There have always been many feminisms in the movement, </a:t>
            </a:r>
            <a:r>
              <a:rPr lang="en-US" sz="3200" dirty="0">
                <a:solidFill>
                  <a:srgbClr val="FF0000"/>
                </a:solidFill>
              </a:rPr>
              <a:t>not just one ideology</a:t>
            </a:r>
            <a:r>
              <a:rPr lang="en-US" sz="3200" dirty="0"/>
              <a:t>, and there have always been tensions, points and counter-points”.</a:t>
            </a:r>
            <a:endParaRPr lang="it-IT" sz="3200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Feminism</a:t>
            </a:r>
            <a:r>
              <a:rPr lang="it-IT" dirty="0"/>
              <a:t> vs </a:t>
            </a:r>
            <a:r>
              <a:rPr lang="it-IT" dirty="0" err="1"/>
              <a:t>feminism</a:t>
            </a:r>
            <a:r>
              <a:rPr lang="it-IT" dirty="0" err="1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A2AA8-28B1-4C2A-9B60-4B038F6D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55847"/>
            <a:ext cx="8712968" cy="1054394"/>
          </a:xfrm>
        </p:spPr>
        <p:txBody>
          <a:bodyPr/>
          <a:lstStyle/>
          <a:p>
            <a:r>
              <a:rPr lang="it-IT" dirty="0" err="1"/>
              <a:t>Origin</a:t>
            </a:r>
            <a:r>
              <a:rPr lang="it-IT" dirty="0"/>
              <a:t>: 2017 </a:t>
            </a:r>
            <a:r>
              <a:rPr lang="it-IT" dirty="0" err="1"/>
              <a:t>international</a:t>
            </a:r>
            <a:r>
              <a:rPr lang="it-IT" dirty="0"/>
              <a:t> strike in </a:t>
            </a:r>
            <a:r>
              <a:rPr lang="it-IT" dirty="0" err="1"/>
              <a:t>solidarity</a:t>
            </a:r>
            <a:r>
              <a:rPr lang="it-IT" dirty="0"/>
              <a:t> with </a:t>
            </a:r>
            <a:r>
              <a:rPr lang="it-IT" dirty="0" err="1"/>
              <a:t>polish</a:t>
            </a:r>
            <a:r>
              <a:rPr lang="it-IT" dirty="0"/>
              <a:t> </a:t>
            </a:r>
            <a:r>
              <a:rPr lang="it-IT" dirty="0" err="1"/>
              <a:t>women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8D5345-E0A3-4E4F-81B8-A47135BD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14" y="2060848"/>
            <a:ext cx="3840480" cy="326350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New insurgence off the militant feminist activism – </a:t>
            </a:r>
          </a:p>
          <a:p>
            <a:r>
              <a:rPr lang="en-US" dirty="0"/>
              <a:t>Started in solidarity with Polish women who suffered a restriction to their </a:t>
            </a:r>
            <a:r>
              <a:rPr lang="en-US" b="1" dirty="0">
                <a:solidFill>
                  <a:srgbClr val="FF0000"/>
                </a:solidFill>
              </a:rPr>
              <a:t>right of abortion</a:t>
            </a:r>
            <a:r>
              <a:rPr lang="en-US" dirty="0"/>
              <a:t> in 2016: more than 100.000 </a:t>
            </a:r>
            <a:r>
              <a:rPr lang="en-US" dirty="0" err="1"/>
              <a:t>wpolish</a:t>
            </a:r>
            <a:r>
              <a:rPr lang="en-US" dirty="0"/>
              <a:t> omen staged demonstrations to oppose the </a:t>
            </a:r>
            <a:r>
              <a:rPr lang="en-US" b="1" dirty="0">
                <a:solidFill>
                  <a:srgbClr val="FF0000"/>
                </a:solidFill>
              </a:rPr>
              <a:t>country’s ban on abortion</a:t>
            </a:r>
            <a:r>
              <a:rPr lang="en-US" dirty="0"/>
              <a:t>, and this then </a:t>
            </a:r>
            <a:r>
              <a:rPr lang="en-US" dirty="0" err="1"/>
              <a:t>spreaded</a:t>
            </a:r>
            <a:r>
              <a:rPr lang="en-US" dirty="0"/>
              <a:t> to Argentina, Italy, Spain, Brazil, Turkey, Peru, the US, Mexico and several more countries.</a:t>
            </a: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8E0D8F2-9011-4D1D-817C-A9DD176DC16F}"/>
              </a:ext>
            </a:extLst>
          </p:cNvPr>
          <p:cNvCxnSpPr>
            <a:cxnSpLocks/>
          </p:cNvCxnSpPr>
          <p:nvPr/>
        </p:nvCxnSpPr>
        <p:spPr>
          <a:xfrm flipH="1">
            <a:off x="3923927" y="3599528"/>
            <a:ext cx="1296149" cy="1724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375DC4-5845-4CDA-8C2F-1D0DA384748C}"/>
              </a:ext>
            </a:extLst>
          </p:cNvPr>
          <p:cNvSpPr txBox="1"/>
          <p:nvPr/>
        </p:nvSpPr>
        <p:spPr>
          <a:xfrm>
            <a:off x="1875663" y="5506974"/>
            <a:ext cx="4823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highlight>
                  <a:srgbClr val="FFFF00"/>
                </a:highlight>
              </a:rPr>
              <a:t>A second </a:t>
            </a:r>
            <a:r>
              <a:rPr lang="it-IT" sz="2800" dirty="0" err="1">
                <a:highlight>
                  <a:srgbClr val="FFFF00"/>
                </a:highlight>
              </a:rPr>
              <a:t>wave’s</a:t>
            </a:r>
            <a:r>
              <a:rPr lang="it-IT" sz="2800" dirty="0">
                <a:highlight>
                  <a:srgbClr val="FFFF00"/>
                </a:highlight>
              </a:rPr>
              <a:t> </a:t>
            </a:r>
            <a:r>
              <a:rPr lang="it-IT" sz="2800" dirty="0" err="1">
                <a:highlight>
                  <a:srgbClr val="FFFF00"/>
                </a:highlight>
              </a:rPr>
              <a:t>feminist</a:t>
            </a:r>
            <a:r>
              <a:rPr lang="it-IT" sz="2800" dirty="0">
                <a:highlight>
                  <a:srgbClr val="FFFF00"/>
                </a:highlight>
              </a:rPr>
              <a:t> issue! </a:t>
            </a:r>
          </a:p>
          <a:p>
            <a:r>
              <a:rPr lang="it-IT" sz="2800" dirty="0">
                <a:highlight>
                  <a:srgbClr val="FFFF00"/>
                </a:highlight>
              </a:rPr>
              <a:t>Still </a:t>
            </a:r>
            <a:r>
              <a:rPr lang="it-IT" sz="2800" dirty="0" err="1">
                <a:highlight>
                  <a:srgbClr val="FFFF00"/>
                </a:highlight>
              </a:rPr>
              <a:t>not</a:t>
            </a:r>
            <a:r>
              <a:rPr lang="it-IT" sz="2800" dirty="0">
                <a:highlight>
                  <a:srgbClr val="FFFF00"/>
                </a:highlight>
              </a:rPr>
              <a:t> </a:t>
            </a:r>
            <a:r>
              <a:rPr lang="it-IT" sz="2800" dirty="0" err="1">
                <a:highlight>
                  <a:srgbClr val="FFFF00"/>
                </a:highlight>
              </a:rPr>
              <a:t>achieved</a:t>
            </a:r>
            <a:r>
              <a:rPr lang="it-IT" sz="2800" dirty="0">
                <a:highlight>
                  <a:srgbClr val="FFFF00"/>
                </a:highlight>
              </a:rPr>
              <a:t> for </a:t>
            </a:r>
            <a:r>
              <a:rPr lang="it-IT" sz="2800" dirty="0" err="1">
                <a:highlight>
                  <a:srgbClr val="FFFF00"/>
                </a:highlight>
              </a:rPr>
              <a:t>all</a:t>
            </a:r>
            <a:endParaRPr lang="it-IT" sz="2800" dirty="0">
              <a:highlight>
                <a:srgbClr val="FFFF00"/>
              </a:highlight>
            </a:endParaRPr>
          </a:p>
        </p:txBody>
      </p:sp>
      <p:pic>
        <p:nvPicPr>
          <p:cNvPr id="7" name="Picture 2" descr="Company Drinks | Company Drinks supports the International Women's Strike">
            <a:extLst>
              <a:ext uri="{FF2B5EF4-FFF2-40B4-BE49-F238E27FC236}">
                <a16:creationId xmlns:a16="http://schemas.microsoft.com/office/drawing/2014/main" id="{B5957232-3E8C-49C4-ADA8-64944FB2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6" y="1900848"/>
            <a:ext cx="3470121" cy="27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4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2F0FAC3-BAF0-4FD5-9471-80429FD18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3" y="1719072"/>
            <a:ext cx="8407889" cy="4783081"/>
          </a:xfrm>
        </p:spPr>
        <p:txBody>
          <a:bodyPr/>
          <a:lstStyle/>
          <a:p>
            <a:r>
              <a:rPr lang="it-IT" dirty="0"/>
              <a:t>Starting from </a:t>
            </a:r>
            <a:r>
              <a:rPr lang="it-IT" dirty="0" err="1"/>
              <a:t>working</a:t>
            </a:r>
            <a:r>
              <a:rPr lang="it-IT" dirty="0"/>
              <a:t> class </a:t>
            </a:r>
            <a:r>
              <a:rPr lang="it-IT" dirty="0" err="1"/>
              <a:t>women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with the </a:t>
            </a:r>
            <a:r>
              <a:rPr lang="it-IT" dirty="0" err="1"/>
              <a:t>aspiration</a:t>
            </a:r>
            <a:r>
              <a:rPr lang="it-IT" dirty="0"/>
              <a:t> of </a:t>
            </a:r>
            <a:r>
              <a:rPr lang="it-IT" dirty="0" err="1"/>
              <a:t>mobilize</a:t>
            </a:r>
            <a:r>
              <a:rPr lang="it-IT" dirty="0"/>
              <a:t> the </a:t>
            </a:r>
            <a:r>
              <a:rPr lang="it-IT" dirty="0" err="1"/>
              <a:t>whole</a:t>
            </a:r>
            <a:r>
              <a:rPr lang="it-IT" dirty="0"/>
              <a:t> society </a:t>
            </a:r>
            <a:r>
              <a:rPr lang="it-IT" dirty="0" err="1"/>
              <a:t>against</a:t>
            </a:r>
            <a:r>
              <a:rPr lang="it-IT" dirty="0"/>
              <a:t> capitalist system</a:t>
            </a:r>
          </a:p>
          <a:p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Feminism</a:t>
            </a:r>
            <a:r>
              <a:rPr lang="it-IT" dirty="0"/>
              <a:t> intende d </a:t>
            </a:r>
            <a:r>
              <a:rPr lang="it-IT" dirty="0" err="1"/>
              <a:t>as</a:t>
            </a:r>
            <a:r>
              <a:rPr lang="it-IT" dirty="0"/>
              <a:t> gender </a:t>
            </a:r>
            <a:r>
              <a:rPr lang="it-IT" dirty="0" err="1"/>
              <a:t>euqlity</a:t>
            </a:r>
            <a:r>
              <a:rPr lang="it-IT" dirty="0"/>
              <a:t> stay </a:t>
            </a:r>
            <a:r>
              <a:rPr lang="it-IT" dirty="0" err="1"/>
              <a:t>within</a:t>
            </a:r>
            <a:r>
              <a:rPr lang="it-IT" dirty="0"/>
              <a:t> the system</a:t>
            </a:r>
          </a:p>
          <a:p>
            <a:r>
              <a:rPr lang="it-IT" dirty="0" err="1"/>
              <a:t>Feminism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Liberation  and freedom to </a:t>
            </a:r>
            <a:r>
              <a:rPr lang="it-IT" dirty="0" err="1"/>
              <a:t>choose</a:t>
            </a:r>
            <a:r>
              <a:rPr lang="it-IT" dirty="0"/>
              <a:t>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challenges</a:t>
            </a:r>
            <a:r>
              <a:rPr lang="it-IT" dirty="0"/>
              <a:t> the system,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step </a:t>
            </a:r>
            <a:r>
              <a:rPr lang="it-IT" dirty="0" err="1"/>
              <a:t>ahead</a:t>
            </a:r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How to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reach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step  over the system?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 alliance </a:t>
            </a:r>
            <a:r>
              <a:rPr lang="it-IT" dirty="0"/>
              <a:t>with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movements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world (</a:t>
            </a:r>
            <a:r>
              <a:rPr lang="it-IT" dirty="0" err="1"/>
              <a:t>international</a:t>
            </a:r>
            <a:r>
              <a:rPr lang="it-IT" dirty="0"/>
              <a:t> network fo </a:t>
            </a:r>
            <a:r>
              <a:rPr lang="it-IT" dirty="0" err="1"/>
              <a:t>feminismt</a:t>
            </a:r>
            <a:r>
              <a:rPr lang="it-IT" dirty="0"/>
              <a:t> </a:t>
            </a:r>
            <a:r>
              <a:rPr lang="it-IT" dirty="0" err="1"/>
              <a:t>movements</a:t>
            </a:r>
            <a:r>
              <a:rPr lang="it-IT" dirty="0"/>
              <a:t>)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In alliance </a:t>
            </a:r>
            <a:r>
              <a:rPr lang="it-IT" dirty="0"/>
              <a:t>with other </a:t>
            </a:r>
            <a:r>
              <a:rPr lang="it-IT" dirty="0" err="1"/>
              <a:t>movements</a:t>
            </a:r>
            <a:r>
              <a:rPr lang="it-IT" dirty="0"/>
              <a:t> (fighting for </a:t>
            </a:r>
            <a:r>
              <a:rPr lang="it-IT" dirty="0" err="1"/>
              <a:t>climate</a:t>
            </a:r>
            <a:r>
              <a:rPr lang="it-IT" dirty="0"/>
              <a:t> change</a:t>
            </a:r>
          </a:p>
          <a:p>
            <a:pPr marL="45720" indent="0">
              <a:buNone/>
            </a:pPr>
            <a:r>
              <a:rPr lang="it-IT" dirty="0"/>
              <a:t> and  for social </a:t>
            </a:r>
            <a:r>
              <a:rPr lang="it-IT" dirty="0" err="1"/>
              <a:t>jutice</a:t>
            </a:r>
            <a:r>
              <a:rPr lang="it-IT" dirty="0"/>
              <a:t>, for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lgbtqia</a:t>
            </a:r>
            <a:r>
              <a:rPr lang="it-IT" dirty="0"/>
              <a:t>+ rights </a:t>
            </a:r>
            <a:r>
              <a:rPr lang="it-IT" dirty="0" err="1"/>
              <a:t>movements</a:t>
            </a:r>
            <a:r>
              <a:rPr lang="it-IT" dirty="0"/>
              <a:t>, </a:t>
            </a:r>
            <a:r>
              <a:rPr lang="it-IT" dirty="0" err="1"/>
              <a:t>movements</a:t>
            </a:r>
            <a:r>
              <a:rPr lang="it-IT" dirty="0"/>
              <a:t> of workers, </a:t>
            </a:r>
            <a:r>
              <a:rPr lang="it-IT" dirty="0" err="1"/>
              <a:t>migrants</a:t>
            </a:r>
            <a:r>
              <a:rPr lang="it-IT" dirty="0"/>
              <a:t>, </a:t>
            </a:r>
            <a:r>
              <a:rPr lang="it-IT" dirty="0" err="1"/>
              <a:t>precarious</a:t>
            </a:r>
            <a:r>
              <a:rPr lang="it-IT" dirty="0"/>
              <a:t>…)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AFF74D8-6721-4168-80D9-0758F2CF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11 </a:t>
            </a:r>
            <a:r>
              <a:rPr lang="it-IT" dirty="0" err="1"/>
              <a:t>thesis</a:t>
            </a:r>
            <a:r>
              <a:rPr lang="it-IT" dirty="0"/>
              <a:t>  on </a:t>
            </a:r>
            <a:r>
              <a:rPr lang="it-IT" dirty="0" err="1"/>
              <a:t>how</a:t>
            </a:r>
            <a:r>
              <a:rPr lang="it-IT" dirty="0"/>
              <a:t> </a:t>
            </a:r>
            <a:r>
              <a:rPr lang="it-IT" dirty="0" err="1"/>
              <a:t>capitalism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bad</a:t>
            </a:r>
            <a:r>
              <a:rPr lang="it-IT" dirty="0"/>
              <a:t> for </a:t>
            </a:r>
            <a:r>
              <a:rPr lang="it-IT" dirty="0" err="1"/>
              <a:t>women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56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6DFAEDC-66D7-4652-8EE5-881E43F3A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2" t="15023" r="31858" b="6934"/>
          <a:stretch/>
        </p:blipFill>
        <p:spPr>
          <a:xfrm>
            <a:off x="445770" y="1143048"/>
            <a:ext cx="4786884" cy="40141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B8CA8CB-79C7-4ABA-B9DF-9C9A22DB78FF}"/>
              </a:ext>
            </a:extLst>
          </p:cNvPr>
          <p:cNvSpPr/>
          <p:nvPr/>
        </p:nvSpPr>
        <p:spPr>
          <a:xfrm>
            <a:off x="971600" y="55892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https://www.youtube.com/watch?v=v76kcZsMQp0</a:t>
            </a:r>
          </a:p>
        </p:txBody>
      </p:sp>
    </p:spTree>
    <p:extLst>
      <p:ext uri="{BB962C8B-B14F-4D97-AF65-F5344CB8AC3E}">
        <p14:creationId xmlns:p14="http://schemas.microsoft.com/office/powerpoint/2010/main" val="73773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C825E12-BCD1-4BBD-84F2-77B24C79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hlinkClick r:id="rId2"/>
            </a:endParaRPr>
          </a:p>
          <a:p>
            <a:r>
              <a:rPr lang="it-IT" dirty="0"/>
              <a:t>The other </a:t>
            </a:r>
            <a:r>
              <a:rPr lang="it-IT" dirty="0" err="1"/>
              <a:t>two</a:t>
            </a:r>
            <a:r>
              <a:rPr lang="it-IT" dirty="0"/>
              <a:t> co- </a:t>
            </a:r>
            <a:r>
              <a:rPr lang="it-IT" dirty="0" err="1"/>
              <a:t>authors</a:t>
            </a:r>
            <a:r>
              <a:rPr lang="it-IT" dirty="0"/>
              <a:t> of the manifesto: </a:t>
            </a:r>
            <a:endParaRPr lang="it-IT" dirty="0">
              <a:hlinkClick r:id="rId2"/>
            </a:endParaRPr>
          </a:p>
          <a:p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Thiti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Bhattaccharya</a:t>
            </a:r>
            <a:endParaRPr lang="it-IT" b="1" dirty="0">
              <a:solidFill>
                <a:schemeClr val="accent2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http://www.tithibhattacharya.net/social-reproduction-theory</a:t>
            </a:r>
            <a:endParaRPr lang="it-IT" dirty="0"/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Nancy Fraser</a:t>
            </a:r>
          </a:p>
          <a:p>
            <a:r>
              <a:rPr lang="it-IT" dirty="0"/>
              <a:t>https://www.versobooks.com/blogs/3139-video-nancy-fraser-on-the-international-women-s-strike-and-feminism-of-the-99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D2E91CC-6519-4A02-A246-61A2F3A9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Other video </a:t>
            </a:r>
            <a:r>
              <a:rPr lang="it-IT" dirty="0" err="1"/>
              <a:t>sources</a:t>
            </a:r>
            <a:r>
              <a:rPr lang="it-IT" dirty="0"/>
              <a:t> to </a:t>
            </a:r>
            <a:r>
              <a:rPr lang="it-IT" dirty="0" err="1"/>
              <a:t>understand</a:t>
            </a:r>
            <a:r>
              <a:rPr lang="it-IT" dirty="0"/>
              <a:t> the issue</a:t>
            </a:r>
          </a:p>
        </p:txBody>
      </p:sp>
    </p:spTree>
    <p:extLst>
      <p:ext uri="{BB962C8B-B14F-4D97-AF65-F5344CB8AC3E}">
        <p14:creationId xmlns:p14="http://schemas.microsoft.com/office/powerpoint/2010/main" val="86022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ente.cirsg\Desktop\feminism\circle wav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3848" y="1628800"/>
            <a:ext cx="5767982" cy="44371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The </a:t>
            </a:r>
            <a:r>
              <a:rPr lang="it-IT" sz="2800" dirty="0" err="1">
                <a:solidFill>
                  <a:schemeClr val="bg1"/>
                </a:solidFill>
              </a:rPr>
              <a:t>historical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timeline</a:t>
            </a:r>
            <a:r>
              <a:rPr lang="it-IT" sz="2800" dirty="0">
                <a:solidFill>
                  <a:schemeClr val="bg1"/>
                </a:solidFill>
              </a:rPr>
              <a:t> of the </a:t>
            </a:r>
            <a:r>
              <a:rPr lang="it-IT" sz="2800" dirty="0" err="1">
                <a:solidFill>
                  <a:schemeClr val="bg1"/>
                </a:solidFill>
              </a:rPr>
              <a:t>moviment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Segnaposto contenuto 2"/>
          <p:cNvSpPr txBox="1">
            <a:spLocks noGrp="1"/>
          </p:cNvSpPr>
          <p:nvPr>
            <p:ph idx="1"/>
          </p:nvPr>
        </p:nvSpPr>
        <p:spPr>
          <a:xfrm>
            <a:off x="179512" y="1612076"/>
            <a:ext cx="3024336" cy="5057284"/>
          </a:xfrm>
        </p:spPr>
        <p:txBody>
          <a:bodyPr/>
          <a:lstStyle/>
          <a:p>
            <a:pPr lvl="0"/>
            <a:endParaRPr lang="en-US" sz="1800" dirty="0"/>
          </a:p>
          <a:p>
            <a:pPr lvl="0"/>
            <a:r>
              <a:rPr lang="en-US" sz="1800" dirty="0"/>
              <a:t>It is common to represent the historical periodization of the evolution of the movement in this rigid way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But, speaking about a movement with different nuances and different souls coexisting at the same time, maybe we need not a gear but a a </a:t>
            </a:r>
            <a:r>
              <a:rPr lang="en-US" sz="1800" dirty="0">
                <a:solidFill>
                  <a:srgbClr val="C00000"/>
                </a:solidFill>
              </a:rPr>
              <a:t>wave</a:t>
            </a:r>
            <a:r>
              <a:rPr lang="en-US" sz="1800" dirty="0"/>
              <a:t>…</a:t>
            </a:r>
            <a:endParaRPr lang="it-IT" sz="1800" dirty="0"/>
          </a:p>
        </p:txBody>
      </p:sp>
      <p:sp>
        <p:nvSpPr>
          <p:cNvPr id="5" name="Freccia a destra 4"/>
          <p:cNvSpPr/>
          <p:nvPr/>
        </p:nvSpPr>
        <p:spPr>
          <a:xfrm>
            <a:off x="2051720" y="36463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179512" y="1700808"/>
            <a:ext cx="4104456" cy="4950288"/>
          </a:xfrm>
        </p:spPr>
        <p:txBody>
          <a:bodyPr/>
          <a:lstStyle/>
          <a:p>
            <a:pPr lvl="0"/>
            <a:endParaRPr lang="en-US" sz="1800" dirty="0"/>
          </a:p>
          <a:p>
            <a:pPr lvl="0"/>
            <a:r>
              <a:rPr lang="en-US" sz="1800" dirty="0"/>
              <a:t>It is common to speak of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three waves</a:t>
            </a:r>
            <a:r>
              <a:rPr lang="en-US" sz="1800" dirty="0"/>
              <a:t> of modern feminism; however, there is little consensus as to how to characterize these three waves, depending on the geographical location, for example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Making the landscape even harder to navigate, a new silhouette is emerging on the horizon and taking the shape of a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fourth wave</a:t>
            </a:r>
            <a:r>
              <a:rPr lang="en-US" sz="1800" dirty="0">
                <a:solidFill>
                  <a:srgbClr val="FF0000"/>
                </a:solidFill>
              </a:rPr>
              <a:t>, interlaced with the other three, in a game of points and counterpoints…</a:t>
            </a:r>
            <a:endParaRPr lang="it-IT" sz="1800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Three or </a:t>
            </a:r>
            <a:r>
              <a:rPr lang="it-IT" dirty="0" err="1"/>
              <a:t>four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?</a:t>
            </a:r>
          </a:p>
        </p:txBody>
      </p:sp>
      <p:pic>
        <p:nvPicPr>
          <p:cNvPr id="4" name="Picture 2" descr="C:\Users\utente.cirsg\Desktop\feminism\wav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7984" y="1988840"/>
            <a:ext cx="4520712" cy="388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3275856" y="1719072"/>
            <a:ext cx="5688637" cy="4734264"/>
          </a:xfrm>
        </p:spPr>
        <p:txBody>
          <a:bodyPr/>
          <a:lstStyle/>
          <a:p>
            <a:pPr marL="45720" lv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1600" b="1" dirty="0">
                <a:latin typeface="Franklin Gothic Book" pitchFamily="34"/>
              </a:rPr>
              <a:t>It was not until the late XIX Century that the efforts for women's equal rights concentrate into a clearly identifiable and self-conscious movement, </a:t>
            </a:r>
            <a:r>
              <a:rPr lang="en-US" sz="1600" b="1" dirty="0">
                <a:solidFill>
                  <a:srgbClr val="C00000"/>
                </a:solidFill>
                <a:latin typeface="Franklin Gothic Book" pitchFamily="34"/>
              </a:rPr>
              <a:t>or rather a series of movements…</a:t>
            </a:r>
            <a:r>
              <a:rPr lang="en-US" sz="1600" b="1" dirty="0">
                <a:latin typeface="Franklin Gothic Book" pitchFamily="34"/>
              </a:rPr>
              <a:t> </a:t>
            </a:r>
          </a:p>
          <a:p>
            <a:pPr marL="45720" lv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1600" b="1" dirty="0">
                <a:latin typeface="Franklin Gothic Book" pitchFamily="34"/>
              </a:rPr>
              <a:t>They emerged out of an environment of urban industrialism and liberal, socialist politics. </a:t>
            </a:r>
          </a:p>
          <a:p>
            <a:pPr marL="45720" lv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1600" b="1" dirty="0">
                <a:latin typeface="Franklin Gothic Book" pitchFamily="34"/>
              </a:rPr>
              <a:t>The wave formally began at the </a:t>
            </a:r>
            <a:r>
              <a:rPr lang="en-US" sz="1600" dirty="0">
                <a:solidFill>
                  <a:srgbClr val="C00000"/>
                </a:solidFill>
                <a:latin typeface="Franklin Gothic Book" pitchFamily="34"/>
              </a:rPr>
              <a:t>Seneca Falls Convention in 1848 </a:t>
            </a:r>
            <a:r>
              <a:rPr lang="en-US" sz="1600" b="1" dirty="0">
                <a:latin typeface="Franklin Gothic Book" pitchFamily="34"/>
              </a:rPr>
              <a:t>when three hundred men and women rallied to the cause of equality for women. Elizabeth Cady Stanton (d.1902) drafted the </a:t>
            </a:r>
            <a:r>
              <a:rPr lang="en-US" sz="1600" dirty="0">
                <a:solidFill>
                  <a:srgbClr val="C00000"/>
                </a:solidFill>
                <a:latin typeface="Franklin Gothic Book" pitchFamily="34"/>
              </a:rPr>
              <a:t>Seneca Falls Declaration </a:t>
            </a:r>
            <a:r>
              <a:rPr lang="en-US" sz="1600" b="1" dirty="0">
                <a:latin typeface="Franklin Gothic Book" pitchFamily="34"/>
              </a:rPr>
              <a:t>outlining the new movement's ideology and political strategies.</a:t>
            </a:r>
            <a:endParaRPr lang="it-IT" sz="1600" b="1" dirty="0">
              <a:latin typeface="Franklin Gothic Book" pitchFamily="34"/>
            </a:endParaRPr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first </a:t>
            </a:r>
            <a:r>
              <a:rPr lang="it-IT" dirty="0" err="1"/>
              <a:t>wave</a:t>
            </a:r>
            <a:r>
              <a:rPr lang="it-IT" dirty="0"/>
              <a:t> - 1848 </a:t>
            </a:r>
          </a:p>
        </p:txBody>
      </p:sp>
      <p:pic>
        <p:nvPicPr>
          <p:cNvPr id="4" name="Picture 2" descr="C:\Users\utente.cirsg\Desktop\feminism\vote for wom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07" y="1628800"/>
            <a:ext cx="2880323" cy="32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95534" y="4869159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0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b="1" dirty="0">
                <a:solidFill>
                  <a:srgbClr val="C00000"/>
                </a:solidFill>
                <a:latin typeface="Franklin Gothic Book" pitchFamily="34"/>
              </a:rPr>
              <a:t>The goal of this wave was to open up opportunities for women, with a focus on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  <a:latin typeface="Franklin Gothic Book" pitchFamily="34"/>
              </a:rPr>
              <a:t>suffrage</a:t>
            </a:r>
            <a:r>
              <a:rPr lang="en-US" b="1" dirty="0">
                <a:solidFill>
                  <a:srgbClr val="C00000"/>
                </a:solidFill>
                <a:latin typeface="Franklin Gothic Book" pitchFamily="34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4657056" y="1719072"/>
            <a:ext cx="4379440" cy="4950287"/>
          </a:xfrm>
        </p:spPr>
        <p:txBody>
          <a:bodyPr/>
          <a:lstStyle/>
          <a:p>
            <a:pPr lvl="0">
              <a:lnSpc>
                <a:spcPct val="70000"/>
              </a:lnSpc>
              <a:spcBef>
                <a:spcPts val="700"/>
              </a:spcBef>
            </a:pPr>
            <a:r>
              <a:rPr lang="en-US" dirty="0"/>
              <a:t>The second wave began at the end of the II world War and continued into the 90s. </a:t>
            </a:r>
          </a:p>
          <a:p>
            <a:pPr marL="45720" lvl="0" indent="0">
              <a:lnSpc>
                <a:spcPct val="70000"/>
              </a:lnSpc>
              <a:spcBef>
                <a:spcPts val="700"/>
              </a:spcBef>
              <a:buNone/>
            </a:pPr>
            <a:endParaRPr lang="en-US" dirty="0"/>
          </a:p>
          <a:p>
            <a:pPr lvl="0">
              <a:lnSpc>
                <a:spcPct val="70000"/>
              </a:lnSpc>
              <a:spcBef>
                <a:spcPts val="700"/>
              </a:spcBef>
            </a:pPr>
            <a:r>
              <a:rPr lang="en-US" dirty="0"/>
              <a:t>This wave unfolded in the context of 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anti-war and for civil rights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movements and the growing self consciousness of a variety of discriminated social groups around the world. </a:t>
            </a:r>
          </a:p>
          <a:p>
            <a:pPr lvl="0">
              <a:lnSpc>
                <a:spcPct val="70000"/>
              </a:lnSpc>
              <a:spcBef>
                <a:spcPts val="700"/>
              </a:spcBef>
            </a:pPr>
            <a:endParaRPr lang="en-US" dirty="0"/>
          </a:p>
          <a:p>
            <a:pPr lvl="0">
              <a:lnSpc>
                <a:spcPct val="70000"/>
              </a:lnSpc>
              <a:spcBef>
                <a:spcPts val="700"/>
              </a:spcBef>
            </a:pPr>
            <a:r>
              <a:rPr lang="en-US" dirty="0"/>
              <a:t>The New Left was on the rise, and the voice of the second wave was </a:t>
            </a:r>
            <a:r>
              <a:rPr lang="en-US" dirty="0">
                <a:solidFill>
                  <a:srgbClr val="C00000"/>
                </a:solidFill>
              </a:rPr>
              <a:t>increasingly radical</a:t>
            </a:r>
            <a:r>
              <a:rPr lang="en-US" dirty="0"/>
              <a:t>. </a:t>
            </a:r>
          </a:p>
          <a:p>
            <a:pPr lvl="0">
              <a:lnSpc>
                <a:spcPct val="70000"/>
              </a:lnSpc>
              <a:spcBef>
                <a:spcPts val="700"/>
              </a:spcBef>
            </a:pPr>
            <a:r>
              <a:rPr lang="en-US" dirty="0"/>
              <a:t>In this phase,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sexuality and reproductive rights were dominant issues </a:t>
            </a:r>
            <a:r>
              <a:rPr lang="en-US" dirty="0"/>
              <a:t>(The sexual revolution).</a:t>
            </a:r>
          </a:p>
          <a:p>
            <a:pPr marL="45720" lvl="0" indent="0">
              <a:lnSpc>
                <a:spcPct val="70000"/>
              </a:lnSpc>
              <a:spcBef>
                <a:spcPts val="700"/>
              </a:spcBef>
              <a:buNone/>
            </a:pPr>
            <a:endParaRPr lang="it-IT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2800" dirty="0"/>
              <a:t>Second </a:t>
            </a:r>
            <a:r>
              <a:rPr lang="it-IT" sz="2800" dirty="0" err="1"/>
              <a:t>wave</a:t>
            </a:r>
            <a:r>
              <a:rPr lang="it-IT" sz="2800" dirty="0"/>
              <a:t> </a:t>
            </a:r>
            <a:br>
              <a:rPr lang="it-IT" sz="2800" dirty="0"/>
            </a:br>
            <a:r>
              <a:rPr lang="it-IT" sz="2800" dirty="0"/>
              <a:t>the sexual revolution and the anti-war </a:t>
            </a:r>
            <a:r>
              <a:rPr lang="it-IT" sz="2800" dirty="0" err="1"/>
              <a:t>movements</a:t>
            </a:r>
            <a:endParaRPr lang="it-IT" sz="2800" dirty="0"/>
          </a:p>
        </p:txBody>
      </p:sp>
      <p:pic>
        <p:nvPicPr>
          <p:cNvPr id="4" name="Picture 3" descr="C:\Users\utente.cirsg\Desktop\feminism\bettie friedan.jpg"/>
          <p:cNvPicPr>
            <a:picLocks noChangeAspect="1"/>
          </p:cNvPicPr>
          <p:nvPr/>
        </p:nvPicPr>
        <p:blipFill rotWithShape="1">
          <a:blip r:embed="rId2"/>
          <a:srcRect l="53938" t="5325" r="6834" b="11916"/>
          <a:stretch/>
        </p:blipFill>
        <p:spPr>
          <a:xfrm>
            <a:off x="1691680" y="4194215"/>
            <a:ext cx="1440160" cy="213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3" y="1663135"/>
            <a:ext cx="3664097" cy="23770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3419872" y="1916832"/>
            <a:ext cx="5342393" cy="4407407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The second wave was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increasingly theoretical</a:t>
            </a:r>
            <a:r>
              <a:rPr lang="en-US" dirty="0"/>
              <a:t>, based on a fusion of neo-Marxism and psycho-analytical theory, and began to associate the subjugation of women with broader </a:t>
            </a:r>
            <a:r>
              <a:rPr lang="en-US" dirty="0">
                <a:solidFill>
                  <a:srgbClr val="C00000"/>
                </a:solidFill>
              </a:rPr>
              <a:t>critiques of patriarchy, capitalism, normative heterosexuality</a:t>
            </a:r>
            <a:r>
              <a:rPr lang="en-US" dirty="0"/>
              <a:t>, and the woman's role as wife and mother. </a:t>
            </a:r>
          </a:p>
          <a:p>
            <a:pPr lvl="0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Sex and gender </a:t>
            </a:r>
            <a:r>
              <a:rPr lang="en-US" dirty="0">
                <a:solidFill>
                  <a:srgbClr val="C00000"/>
                </a:solidFill>
              </a:rPr>
              <a:t>were differentiated,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former being biological, and the latter a social construct that varies culture-to-culture and over time.</a:t>
            </a:r>
            <a:endParaRPr lang="it-IT" dirty="0"/>
          </a:p>
          <a:p>
            <a:pPr lvl="0">
              <a:lnSpc>
                <a:spcPct val="90000"/>
              </a:lnSpc>
            </a:pPr>
            <a:endParaRPr lang="it-IT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/>
              <a:t>Second </a:t>
            </a:r>
            <a:r>
              <a:rPr lang="it-IT" dirty="0" err="1"/>
              <a:t>wave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CRITIQUE of </a:t>
            </a:r>
            <a:r>
              <a:rPr lang="it-IT" dirty="0" err="1"/>
              <a:t>Patriarchy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9" y="2852936"/>
            <a:ext cx="3020218" cy="24185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4346789" y="1700808"/>
            <a:ext cx="4432916" cy="3168352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dirty="0"/>
              <a:t>Whereas the </a:t>
            </a:r>
            <a:r>
              <a:rPr lang="en-US" dirty="0">
                <a:solidFill>
                  <a:srgbClr val="FF0000"/>
                </a:solidFill>
              </a:rPr>
              <a:t>first wave </a:t>
            </a:r>
            <a:r>
              <a:rPr lang="en-US" dirty="0"/>
              <a:t>was generally propelled by </a:t>
            </a:r>
            <a:r>
              <a:rPr lang="en-US" dirty="0">
                <a:highlight>
                  <a:srgbClr val="FFFF00"/>
                </a:highlight>
              </a:rPr>
              <a:t>middle class Western white women</a:t>
            </a:r>
            <a:r>
              <a:rPr lang="en-US" dirty="0"/>
              <a:t>, the</a:t>
            </a:r>
            <a:r>
              <a:rPr lang="en-US" dirty="0">
                <a:solidFill>
                  <a:srgbClr val="FF0000"/>
                </a:solidFill>
              </a:rPr>
              <a:t> second </a:t>
            </a:r>
            <a:r>
              <a:rPr lang="en-US" dirty="0"/>
              <a:t>phase spoke of women as a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social class </a:t>
            </a:r>
            <a:r>
              <a:rPr lang="en-US" dirty="0"/>
              <a:t>and coined phrases such as "</a:t>
            </a:r>
            <a:r>
              <a:rPr lang="en-US" dirty="0">
                <a:solidFill>
                  <a:srgbClr val="FF0000"/>
                </a:solidFill>
              </a:rPr>
              <a:t>the personal is political</a:t>
            </a:r>
            <a:r>
              <a:rPr lang="en-US" dirty="0"/>
              <a:t>" in an effort to demonstrate that </a:t>
            </a:r>
            <a:r>
              <a:rPr lang="en-US" dirty="0">
                <a:highlight>
                  <a:srgbClr val="FFFF00"/>
                </a:highlight>
              </a:rPr>
              <a:t>race, class, and gender oppression are all interlaced and related. </a:t>
            </a:r>
          </a:p>
          <a:p>
            <a:pPr lvl="0">
              <a:lnSpc>
                <a:spcPct val="90000"/>
              </a:lnSpc>
            </a:pPr>
            <a:endParaRPr lang="en-US" dirty="0"/>
          </a:p>
          <a:p>
            <a:pPr lvl="0">
              <a:lnSpc>
                <a:spcPct val="90000"/>
              </a:lnSpc>
            </a:pPr>
            <a:r>
              <a:rPr lang="en-US" dirty="0"/>
              <a:t>…but the articulation of the issues to fight for is </a:t>
            </a:r>
            <a:r>
              <a:rPr lang="en-US" dirty="0">
                <a:solidFill>
                  <a:srgbClr val="C00000"/>
                </a:solidFill>
                <a:highlight>
                  <a:srgbClr val="FFFF00"/>
                </a:highlight>
              </a:rPr>
              <a:t>still very "white centered"</a:t>
            </a:r>
            <a:r>
              <a:rPr lang="en-US" dirty="0"/>
              <a:t>, the post-colonial point of view is yet to come…</a:t>
            </a:r>
            <a:endParaRPr lang="it-IT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2800" dirty="0"/>
              <a:t>Second </a:t>
            </a:r>
            <a:r>
              <a:rPr lang="it-IT" sz="2800" dirty="0" err="1"/>
              <a:t>wave</a:t>
            </a:r>
            <a:r>
              <a:rPr lang="it-IT" sz="2800" dirty="0"/>
              <a:t>: </a:t>
            </a:r>
            <a:br>
              <a:rPr lang="it-IT" sz="2800" dirty="0"/>
            </a:br>
            <a:r>
              <a:rPr lang="it-IT" sz="2800" dirty="0" err="1"/>
              <a:t>intersection</a:t>
            </a:r>
            <a:r>
              <a:rPr lang="it-IT" sz="2800" dirty="0"/>
              <a:t> with Race and class (</a:t>
            </a:r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dirty="0" err="1"/>
              <a:t>still</a:t>
            </a:r>
            <a:r>
              <a:rPr lang="it-IT" sz="2800" dirty="0"/>
              <a:t> </a:t>
            </a:r>
            <a:r>
              <a:rPr lang="it-IT" sz="2800" dirty="0" err="1"/>
              <a:t>very</a:t>
            </a:r>
            <a:r>
              <a:rPr lang="it-IT" sz="2800" dirty="0"/>
              <a:t> white…)</a:t>
            </a:r>
          </a:p>
        </p:txBody>
      </p:sp>
      <p:pic>
        <p:nvPicPr>
          <p:cNvPr id="1028" name="Picture 4" descr="The Personal Is Political&#10;&#10;The Defining Idea Of Our Time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7" y="2348880"/>
            <a:ext cx="4107183" cy="30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3203848" y="1628800"/>
            <a:ext cx="5760640" cy="5138928"/>
          </a:xfrm>
        </p:spPr>
        <p:txBody>
          <a:bodyPr/>
          <a:lstStyle/>
          <a:p>
            <a:pPr lvl="0"/>
            <a:r>
              <a:rPr lang="en-US" sz="1800" dirty="0"/>
              <a:t>The </a:t>
            </a:r>
            <a:r>
              <a:rPr lang="en-US" sz="1800" dirty="0">
                <a:highlight>
                  <a:srgbClr val="FFFF00"/>
                </a:highlight>
              </a:rPr>
              <a:t>third wave </a:t>
            </a:r>
            <a:r>
              <a:rPr lang="en-US" sz="1800" dirty="0"/>
              <a:t>of feminism began in the mid-90's and was informed by </a:t>
            </a:r>
            <a:r>
              <a:rPr lang="en-US" sz="1800" dirty="0">
                <a:solidFill>
                  <a:srgbClr val="FF0000"/>
                </a:solidFill>
              </a:rPr>
              <a:t>post-colonial and post-modern thinking</a:t>
            </a:r>
            <a:r>
              <a:rPr lang="en-US" sz="1800" dirty="0"/>
              <a:t>. </a:t>
            </a:r>
          </a:p>
          <a:p>
            <a:pPr lvl="0"/>
            <a:r>
              <a:rPr lang="en-US" sz="1800" dirty="0"/>
              <a:t>This wave supports </a:t>
            </a:r>
            <a:r>
              <a:rPr lang="en-US" sz="1800" dirty="0">
                <a:highlight>
                  <a:srgbClr val="FFFF00"/>
                </a:highlight>
              </a:rPr>
              <a:t>equal rights</a:t>
            </a:r>
            <a:r>
              <a:rPr lang="en-US" sz="1800" dirty="0"/>
              <a:t>, but does not have a term like feminism as a movement to articulate that notion. </a:t>
            </a:r>
            <a:r>
              <a:rPr lang="en-US" sz="1800" dirty="0">
                <a:solidFill>
                  <a:srgbClr val="FF0000"/>
                </a:solidFill>
              </a:rPr>
              <a:t> For third wavers,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struggles are more individual</a:t>
            </a:r>
            <a:r>
              <a:rPr lang="en-US" sz="1800" dirty="0">
                <a:solidFill>
                  <a:srgbClr val="FF0000"/>
                </a:solidFill>
              </a:rPr>
              <a:t>: </a:t>
            </a:r>
          </a:p>
          <a:p>
            <a:pPr marL="45720" lv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5720" lv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“We don’t need feminism anymore, </a:t>
            </a: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it’s for white women only.”</a:t>
            </a:r>
            <a:r>
              <a:rPr lang="en-US" sz="1800" dirty="0">
                <a:highlight>
                  <a:srgbClr val="FFFF00"/>
                </a:highlight>
              </a:rPr>
              <a:t> </a:t>
            </a:r>
          </a:p>
          <a:p>
            <a:pPr marL="45720" lvl="0" indent="0">
              <a:buNone/>
            </a:pPr>
            <a:endParaRPr lang="en-US" sz="1800" dirty="0"/>
          </a:p>
          <a:p>
            <a:pPr marL="45720" lvl="0" indent="0">
              <a:buNone/>
            </a:pPr>
            <a:r>
              <a:rPr lang="en-US" sz="1800" dirty="0"/>
              <a:t>The third wave criticized a lot the attitudes of the previous feminists: they struggled for rights, but then they left the scene, they didn’t accomplish their tasks, they didn’t recognize the </a:t>
            </a:r>
            <a:r>
              <a:rPr lang="en-US" sz="1800" dirty="0">
                <a:highlight>
                  <a:srgbClr val="FFFF00"/>
                </a:highlight>
              </a:rPr>
              <a:t>differences among women</a:t>
            </a:r>
            <a:r>
              <a:rPr lang="en-US" sz="1800" dirty="0"/>
              <a:t>.</a:t>
            </a:r>
            <a:endParaRPr lang="it-IT" sz="1800" dirty="0"/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>
            <a:off x="212493" y="188640"/>
            <a:ext cx="8381262" cy="1344961"/>
          </a:xfrm>
        </p:spPr>
        <p:txBody>
          <a:bodyPr/>
          <a:lstStyle/>
          <a:p>
            <a:pPr lvl="0"/>
            <a:r>
              <a:rPr lang="it-IT" dirty="0"/>
              <a:t>Third </a:t>
            </a:r>
            <a:r>
              <a:rPr lang="it-IT" dirty="0" err="1"/>
              <a:t>wave</a:t>
            </a:r>
            <a:r>
              <a:rPr lang="it-IT" dirty="0"/>
              <a:t>: </a:t>
            </a:r>
            <a:br>
              <a:rPr lang="it-IT" dirty="0"/>
            </a:br>
            <a:r>
              <a:rPr lang="it-IT" sz="1800" dirty="0"/>
              <a:t>«</a:t>
            </a:r>
            <a:r>
              <a:rPr lang="it-IT" sz="1800" dirty="0" err="1"/>
              <a:t>we</a:t>
            </a:r>
            <a:r>
              <a:rPr lang="it-IT" sz="1800" dirty="0"/>
              <a:t> are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sisters</a:t>
            </a:r>
            <a:r>
              <a:rPr lang="it-IT" sz="1800" dirty="0"/>
              <a:t>, </a:t>
            </a:r>
            <a:r>
              <a:rPr lang="it-IT" sz="1800" dirty="0" err="1"/>
              <a:t>we</a:t>
            </a:r>
            <a:r>
              <a:rPr lang="it-IT" sz="1800" dirty="0"/>
              <a:t> are </a:t>
            </a:r>
            <a:r>
              <a:rPr lang="it-IT" sz="1800" dirty="0" err="1"/>
              <a:t>all</a:t>
            </a:r>
            <a:r>
              <a:rPr lang="it-IT" sz="1800" dirty="0"/>
              <a:t> </a:t>
            </a:r>
            <a:r>
              <a:rPr lang="it-IT" sz="1800" dirty="0" err="1"/>
              <a:t>different</a:t>
            </a:r>
            <a:br>
              <a:rPr lang="it-IT" sz="1800" dirty="0"/>
            </a:br>
            <a:r>
              <a:rPr lang="it-IT" sz="1800" dirty="0" err="1"/>
              <a:t>don’t</a:t>
            </a:r>
            <a:r>
              <a:rPr lang="it-IT" sz="1800" dirty="0"/>
              <a:t> </a:t>
            </a:r>
            <a:r>
              <a:rPr lang="it-IT" sz="1800" dirty="0" err="1"/>
              <a:t>need</a:t>
            </a:r>
            <a:r>
              <a:rPr lang="it-IT" sz="1800" dirty="0"/>
              <a:t> </a:t>
            </a:r>
            <a:r>
              <a:rPr lang="it-IT" sz="1800" dirty="0" err="1"/>
              <a:t>feminism</a:t>
            </a:r>
            <a:r>
              <a:rPr lang="it-IT" sz="1800" dirty="0"/>
              <a:t> </a:t>
            </a:r>
            <a:r>
              <a:rPr lang="it-IT" sz="1800" dirty="0" err="1"/>
              <a:t>anymore</a:t>
            </a:r>
            <a:r>
              <a:rPr lang="it-IT" sz="1800" dirty="0"/>
              <a:t>»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1719072"/>
            <a:ext cx="295232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The third wave </a:t>
            </a:r>
            <a:r>
              <a:rPr lang="en-US" dirty="0">
                <a:solidFill>
                  <a:srgbClr val="C00000"/>
                </a:solidFill>
              </a:rPr>
              <a:t>does not acknowledge a collective “movement” </a:t>
            </a:r>
            <a:r>
              <a:rPr lang="en-US" dirty="0"/>
              <a:t>and does not define itself as a group with common grievances.  </a:t>
            </a:r>
          </a:p>
          <a:p>
            <a:pPr lvl="0"/>
            <a:endParaRPr lang="en-US" dirty="0"/>
          </a:p>
        </p:txBody>
      </p:sp>
      <p:sp>
        <p:nvSpPr>
          <p:cNvPr id="5" name="Freccia in giù 4"/>
          <p:cNvSpPr/>
          <p:nvPr/>
        </p:nvSpPr>
        <p:spPr>
          <a:xfrm rot="1727711">
            <a:off x="2598542" y="2543437"/>
            <a:ext cx="705646" cy="155466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9496" y="402277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Black </a:t>
            </a:r>
            <a:r>
              <a:rPr lang="it-IT" dirty="0" err="1"/>
              <a:t>feminism</a:t>
            </a:r>
            <a:r>
              <a:rPr lang="it-IT" dirty="0"/>
              <a:t>, </a:t>
            </a:r>
            <a:r>
              <a:rPr lang="it-IT" dirty="0" err="1"/>
              <a:t>post-colonial</a:t>
            </a:r>
            <a:r>
              <a:rPr lang="it-IT" dirty="0"/>
              <a:t> and «</a:t>
            </a:r>
            <a:r>
              <a:rPr lang="it-IT" dirty="0" err="1"/>
              <a:t>third</a:t>
            </a:r>
            <a:r>
              <a:rPr lang="it-IT" dirty="0"/>
              <a:t> world </a:t>
            </a:r>
            <a:r>
              <a:rPr lang="it-IT" dirty="0" err="1"/>
              <a:t>feminism</a:t>
            </a:r>
            <a:r>
              <a:rPr lang="it-IT" dirty="0"/>
              <a:t>» - 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the </a:t>
            </a:r>
            <a:r>
              <a:rPr lang="it-IT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problem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 of  </a:t>
            </a:r>
            <a:r>
              <a:rPr lang="it-IT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differences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it-IT" b="1" dirty="0" err="1">
                <a:solidFill>
                  <a:srgbClr val="FF0000"/>
                </a:solidFill>
                <a:highlight>
                  <a:srgbClr val="FFFF00"/>
                </a:highlight>
              </a:rPr>
              <a:t>hierarchies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among</a:t>
            </a:r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women</a:t>
            </a:r>
            <a:endParaRPr lang="it-IT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ig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340</TotalTime>
  <Words>1820</Words>
  <Application>Microsoft Office PowerPoint</Application>
  <PresentationFormat>Presentazione su schermo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Wingdings</vt:lpstr>
      <vt:lpstr>Wingdings 2</vt:lpstr>
      <vt:lpstr>Griglia</vt:lpstr>
      <vt:lpstr>Takling about feminism  (in short)</vt:lpstr>
      <vt:lpstr>Feminism vs feminisms</vt:lpstr>
      <vt:lpstr>Presentazione standard di PowerPoint</vt:lpstr>
      <vt:lpstr>Three or four waves?</vt:lpstr>
      <vt:lpstr>first wave - 1848 </vt:lpstr>
      <vt:lpstr>Second wave  the sexual revolution and the anti-war movements</vt:lpstr>
      <vt:lpstr>Second wave:  CRITIQUE of Patriarchy</vt:lpstr>
      <vt:lpstr>Second wave:  intersection with Race and class (but still very white…)</vt:lpstr>
      <vt:lpstr>Third wave:  «we are not sisters, we are all different don’t need feminism anymore»</vt:lpstr>
      <vt:lpstr>Third wave:  celebrate differences</vt:lpstr>
      <vt:lpstr>Critic to third wave</vt:lpstr>
      <vt:lpstr>Fourth wave: Women against violence</vt:lpstr>
      <vt:lpstr>Fourth wave:  The previous generations were overoptimistic</vt:lpstr>
      <vt:lpstr>Now the word feminism has a subtext…</vt:lpstr>
      <vt:lpstr>2016 women strike</vt:lpstr>
      <vt:lpstr>Feminism for the 99%:  «a project for the liberation of humanity»</vt:lpstr>
      <vt:lpstr>Hints from «Feminism for the 99%. A manifesto»</vt:lpstr>
      <vt:lpstr>Feminism for the 99%</vt:lpstr>
      <vt:lpstr>---But the system is Resilient </vt:lpstr>
      <vt:lpstr>Origin: 2017 international strike in solidarity with polish women</vt:lpstr>
      <vt:lpstr>11 thesis  on how capitalism is bad for women</vt:lpstr>
      <vt:lpstr>Presentazione standard di PowerPoint</vt:lpstr>
      <vt:lpstr>Other video sources to understand the issue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Lorenza</dc:creator>
  <cp:lastModifiedBy>prestiti</cp:lastModifiedBy>
  <cp:revision>28</cp:revision>
  <dcterms:created xsi:type="dcterms:W3CDTF">2016-03-14T15:01:13Z</dcterms:created>
  <dcterms:modified xsi:type="dcterms:W3CDTF">2022-03-28T04:53:43Z</dcterms:modified>
</cp:coreProperties>
</file>