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Montserrat SemiBold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Montserrat Medium"/>
      <p:regular r:id="rId35"/>
      <p:bold r:id="rId36"/>
      <p:italic r:id="rId37"/>
      <p:boldItalic r:id="rId38"/>
    </p:embeddedFont>
    <p:embeddedFont>
      <p:font typeface="Montserrat Light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109C400-BEE7-4489-BC10-F5B37C412328}">
  <a:tblStyle styleId="{9109C400-BEE7-4489-BC10-F5B37C4123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231F2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>
              <a:solidFill>
                <a:srgbClr val="231F2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>
              <a:solidFill>
                <a:srgbClr val="231F2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11111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/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Light-bold.fntdata"/><Relationship Id="rId20" Type="http://schemas.openxmlformats.org/officeDocument/2006/relationships/slide" Target="slides/slide14.xml"/><Relationship Id="rId42" Type="http://schemas.openxmlformats.org/officeDocument/2006/relationships/font" Target="fonts/MontserratLight-boldItalic.fntdata"/><Relationship Id="rId41" Type="http://schemas.openxmlformats.org/officeDocument/2006/relationships/font" Target="fonts/MontserratLight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MontserratSemiBold-bold.fntdata"/><Relationship Id="rId27" Type="http://schemas.openxmlformats.org/officeDocument/2006/relationships/font" Target="fonts/MontserratSemiBold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SemiBold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regular.fntdata"/><Relationship Id="rId30" Type="http://schemas.openxmlformats.org/officeDocument/2006/relationships/font" Target="fonts/MontserratSemiBold-boldItalic.fntdata"/><Relationship Id="rId11" Type="http://schemas.openxmlformats.org/officeDocument/2006/relationships/slide" Target="slides/slide5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4.xml"/><Relationship Id="rId32" Type="http://schemas.openxmlformats.org/officeDocument/2006/relationships/font" Target="fonts/Montserrat-bold.fntdata"/><Relationship Id="rId13" Type="http://schemas.openxmlformats.org/officeDocument/2006/relationships/slide" Target="slides/slide7.xml"/><Relationship Id="rId35" Type="http://schemas.openxmlformats.org/officeDocument/2006/relationships/font" Target="fonts/MontserratMedium-regular.fntdata"/><Relationship Id="rId12" Type="http://schemas.openxmlformats.org/officeDocument/2006/relationships/slide" Target="slides/slide6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9.xml"/><Relationship Id="rId37" Type="http://schemas.openxmlformats.org/officeDocument/2006/relationships/font" Target="fonts/MontserratMedium-italic.fntdata"/><Relationship Id="rId14" Type="http://schemas.openxmlformats.org/officeDocument/2006/relationships/slide" Target="slides/slide8.xml"/><Relationship Id="rId36" Type="http://schemas.openxmlformats.org/officeDocument/2006/relationships/font" Target="fonts/MontserratMedium-bold.fntdata"/><Relationship Id="rId17" Type="http://schemas.openxmlformats.org/officeDocument/2006/relationships/slide" Target="slides/slide11.xml"/><Relationship Id="rId39" Type="http://schemas.openxmlformats.org/officeDocument/2006/relationships/font" Target="fonts/MontserratLight-regular.fntdata"/><Relationship Id="rId16" Type="http://schemas.openxmlformats.org/officeDocument/2006/relationships/slide" Target="slides/slide10.xml"/><Relationship Id="rId38" Type="http://schemas.openxmlformats.org/officeDocument/2006/relationships/font" Target="fonts/MontserratMedium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9e64bcad1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09e64bcad1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09e64bcad1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09e64bcad1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09e64bcad1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09e64bcad1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9e64bcad1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09e64bcad1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9e64bcad1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09e64bcad1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9e64bcad1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09e64bcad1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09e64bcad1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09e64bcad1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9e64bcad1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09e64bcad1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09e64bcad1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09e64bcad1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00982acb65_1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00982acb65_1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09e64bcad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09e64bcad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09e64bcad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09e64bcad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9e64bcad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09e64bcad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9e64bcad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09e64bcad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9e64bcad1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09e64bcad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09e64bcad1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09e64bcad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9e64bcad1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09e64bcad1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09e64bcad1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09e64bcad1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9e64bcad1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9e64bcad1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aisnt.asn.au/uploads/pdfs/NATSI_EducationStrategy_v3.pdf" TargetMode="External"/><Relationship Id="rId4" Type="http://schemas.openxmlformats.org/officeDocument/2006/relationships/hyperlink" Target="https://www.aisnt.asn.au/uploads/pdfs/NATSI_EducationStrategy_v3.pdf" TargetMode="External"/><Relationship Id="rId5" Type="http://schemas.openxmlformats.org/officeDocument/2006/relationships/image" Target="../media/image19.png"/><Relationship Id="rId6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hyperlink" Target="https://www.aisnt.asn.au/uploads/pdfs/NATSI_EducationStrategy_v3.pdf" TargetMode="External"/><Relationship Id="rId9" Type="http://schemas.openxmlformats.org/officeDocument/2006/relationships/hyperlink" Target="https://www.ais.wa.edu.au/aics" TargetMode="External"/><Relationship Id="rId5" Type="http://schemas.openxmlformats.org/officeDocument/2006/relationships/hyperlink" Target="https://earlychildhood.qld.gov.au/fundingAndSupport/Documents/eatsips_2011.pdf" TargetMode="External"/><Relationship Id="rId6" Type="http://schemas.openxmlformats.org/officeDocument/2006/relationships/hyperlink" Target="https://www.un.org/development/desa/indigenouspeoples/mandated-areas1/education.html" TargetMode="External"/><Relationship Id="rId7" Type="http://schemas.openxmlformats.org/officeDocument/2006/relationships/hyperlink" Target="https://isa.edu.au/about-independent-schools/about-independent-schools/indigenous-students/" TargetMode="External"/><Relationship Id="rId8" Type="http://schemas.openxmlformats.org/officeDocument/2006/relationships/hyperlink" Target="https://www.aisnt.asn.au/projects/aboriginal-education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8.png"/><Relationship Id="rId6" Type="http://schemas.openxmlformats.org/officeDocument/2006/relationships/hyperlink" Target="https://emojipedia.org/world-map/" TargetMode="External"/><Relationship Id="rId7" Type="http://schemas.openxmlformats.org/officeDocument/2006/relationships/hyperlink" Target="https://aiatsis.gov.au/explore/map-indigenous-australia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hyperlink" Target="https://www.un.org/development/desa/indigenouspeoples/mandated-areas1/education.html" TargetMode="External"/><Relationship Id="rId5" Type="http://schemas.openxmlformats.org/officeDocument/2006/relationships/hyperlink" Target="https://www.un.org/development/desa/indigenouspeoples/mandated-areas1/education.html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hyperlink" Target="https://www.aisnt.asn.au/uploads/pdfs/NATSI_EducationStrategy_v3.pdf" TargetMode="External"/><Relationship Id="rId5" Type="http://schemas.openxmlformats.org/officeDocument/2006/relationships/hyperlink" Target="https://www.aisnt.asn.au/uploads/pdfs/NATSI_EducationStrategy_v3.pdf" TargetMode="External"/><Relationship Id="rId6" Type="http://schemas.openxmlformats.org/officeDocument/2006/relationships/image" Target="../media/image11.png"/><Relationship Id="rId7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15000"/>
          </a:blip>
          <a:srcRect b="21013" l="1142" r="1191" t="147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1060848"/>
            <a:ext cx="8520600" cy="229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32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b="1" lang="es" sz="32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INDIGENOUS ART AS A LANGUAGE IN EDUCATION:</a:t>
            </a:r>
            <a:endParaRPr b="1" sz="3200">
              <a:solidFill>
                <a:srgbClr val="9B001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779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2580">
                <a:latin typeface="Montserrat"/>
                <a:ea typeface="Montserrat"/>
                <a:cs typeface="Montserrat"/>
                <a:sym typeface="Montserrat"/>
              </a:rPr>
              <a:t>CHALLENGING EUROCENTRIC IDEOLOGIES OF LANGUAGE AND CURRICULUM”</a:t>
            </a:r>
            <a:endParaRPr b="1" sz="258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4342900"/>
            <a:ext cx="85206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4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Lucía Félix Prieto</a:t>
            </a:r>
            <a:endParaRPr sz="14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103000" y="177450"/>
            <a:ext cx="67293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9B001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DECOLONIAL STRATEGIES</a:t>
            </a:r>
            <a:r>
              <a:rPr lang="es" sz="1200">
                <a:solidFill>
                  <a:srgbClr val="9B001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(MOD. B)</a:t>
            </a:r>
            <a:endParaRPr sz="1200">
              <a:solidFill>
                <a:srgbClr val="9B0014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9B001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MsC “European and Global Studies”</a:t>
            </a:r>
            <a:endParaRPr b="1" sz="1200">
              <a:solidFill>
                <a:srgbClr val="9B0014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77450"/>
            <a:ext cx="1254277" cy="56712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311700" y="3638175"/>
            <a:ext cx="85206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s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Based on:</a:t>
            </a:r>
            <a:r>
              <a:rPr i="1" lang="e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Kathy A. Mills &amp; Katherine Doyle (2019). Visual arts: a multimodal language for Indigenous education, Language and Education, 336, 521-543</a:t>
            </a:r>
            <a:endParaRPr i="1"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285150" y="404625"/>
            <a:ext cx="8573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AN ALTERNATIVE. </a:t>
            </a:r>
            <a:r>
              <a:rPr b="1" lang="es" sz="2000">
                <a:latin typeface="Montserrat"/>
                <a:ea typeface="Montserrat"/>
                <a:cs typeface="Montserrat"/>
                <a:sym typeface="Montserrat"/>
              </a:rPr>
              <a:t>VISUAL ARTS AND MULTIMODAL REPRESENTATION IN INDIGENOUS SCHOOLS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22"/>
          <p:cNvSpPr txBox="1"/>
          <p:nvPr>
            <p:ph idx="1" type="body"/>
          </p:nvPr>
        </p:nvSpPr>
        <p:spPr>
          <a:xfrm>
            <a:off x="285150" y="1995050"/>
            <a:ext cx="8520600" cy="27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ARTICLE - RESEARCH: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22222"/>
              </a:buClr>
              <a:buSzPts val="1300"/>
              <a:buFont typeface="Montserrat Medium"/>
              <a:buChar char="●"/>
            </a:pPr>
            <a:r>
              <a:rPr lang="es" sz="13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Participatory research (1 year) + semi-structured interviews</a:t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Font typeface="Montserrat Medium"/>
              <a:buChar char="●"/>
            </a:pPr>
            <a:r>
              <a:rPr lang="es" sz="13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In an elementary classrooms in an Indigenous independent, suburban school in Queensland, Australia -&gt; Practices under the care of Elders*, by students who belonged to the Yuggera, Jagera, and Ugarapul language regions of South East Queensland, and identified as First Nations People</a:t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Font typeface="Montserrat Medium"/>
              <a:buChar char="●"/>
            </a:pPr>
            <a:r>
              <a:rPr lang="es" sz="13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The research report was “peer-reviewed by an Indigenous Elder to strengthen the authenticity of the Indigenous perspectives and to respect the ownership of Indigenous knowledge”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2" name="Google Shape;132;p22"/>
          <p:cNvSpPr txBox="1"/>
          <p:nvPr/>
        </p:nvSpPr>
        <p:spPr>
          <a:xfrm>
            <a:off x="311700" y="1272625"/>
            <a:ext cx="8520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s" sz="12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Kathy A. Mills &amp; Katherine Doyle (2019). Visual arts: a multimodal language for Indigenous education, Language and Education, 336, 521-543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type="title"/>
          </p:nvPr>
        </p:nvSpPr>
        <p:spPr>
          <a:xfrm>
            <a:off x="338250" y="404625"/>
            <a:ext cx="846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(A) </a:t>
            </a:r>
            <a:r>
              <a:rPr b="1" lang="es" sz="20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DEEPENING INTO THE METHODS</a:t>
            </a:r>
            <a:endParaRPr b="1" sz="2000">
              <a:solidFill>
                <a:srgbClr val="9B001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0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77"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b="1" lang="es" sz="1777">
                <a:latin typeface="Montserrat"/>
                <a:ea typeface="Montserrat"/>
                <a:cs typeface="Montserrat"/>
                <a:sym typeface="Montserrat"/>
              </a:rPr>
              <a:t>ultimodal and arts-based literacy practices</a:t>
            </a:r>
            <a:endParaRPr b="1" sz="1777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475200" y="1371150"/>
            <a:ext cx="8193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“Indigenous elementary students were taught by Indigenous community leaders to engage in visual arts through </a:t>
            </a:r>
            <a:r>
              <a:rPr lang="es" sz="1200">
                <a:solidFill>
                  <a:schemeClr val="dk1"/>
                </a:solidFill>
                <a:highlight>
                  <a:srgbClr val="00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paintings</a:t>
            </a:r>
            <a:r>
              <a:rPr lang="es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and other forms of </a:t>
            </a:r>
            <a:r>
              <a:rPr lang="es" sz="1200">
                <a:solidFill>
                  <a:schemeClr val="dk1"/>
                </a:solidFill>
                <a:highlight>
                  <a:srgbClr val="00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artistic representation (e.g. dances, rap video)</a:t>
            </a:r>
            <a:r>
              <a:rPr lang="es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These artistic expressions were </a:t>
            </a:r>
            <a:r>
              <a:rPr lang="es" sz="1200" u="sng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coherent with Indigenous ways of learning and communicating</a:t>
            </a:r>
            <a:r>
              <a:rPr lang="es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”.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800" lvl="0" marL="457200" rtl="0" algn="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222222"/>
              </a:buClr>
              <a:buSzPts val="1200"/>
              <a:buFont typeface="Montserrat Medium"/>
              <a:buChar char="-"/>
            </a:pPr>
            <a:r>
              <a:rPr i="1" lang="es" sz="12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Mills, K. A., &amp; Doyle, K. (2019)</a:t>
            </a:r>
            <a:endParaRPr i="1"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9" name="Google Shape;1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">
            <a:off x="3349588" y="2876621"/>
            <a:ext cx="2444822" cy="184888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00002">
            <a:off x="536151" y="2768569"/>
            <a:ext cx="2444799" cy="185080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41" name="Google Shape;141;p23"/>
          <p:cNvPicPr preferRelativeResize="0"/>
          <p:nvPr/>
        </p:nvPicPr>
        <p:blipFill rotWithShape="1">
          <a:blip r:embed="rId5">
            <a:alphaModFix/>
          </a:blip>
          <a:srcRect b="9182" l="63779" r="0" t="50006"/>
          <a:stretch/>
        </p:blipFill>
        <p:spPr>
          <a:xfrm rot="299998">
            <a:off x="6153575" y="2911387"/>
            <a:ext cx="2495375" cy="17793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2" name="Google Shape;142;p23"/>
          <p:cNvSpPr txBox="1"/>
          <p:nvPr/>
        </p:nvSpPr>
        <p:spPr>
          <a:xfrm rot="-300958">
            <a:off x="703459" y="3351583"/>
            <a:ext cx="2110181" cy="6848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13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Individual tempera paintings of the land</a:t>
            </a:r>
            <a:endParaRPr b="1"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23"/>
          <p:cNvSpPr txBox="1"/>
          <p:nvPr/>
        </p:nvSpPr>
        <p:spPr>
          <a:xfrm rot="-1043">
            <a:off x="3580518" y="3458602"/>
            <a:ext cx="19767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13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Weekly dance classes</a:t>
            </a:r>
            <a:endParaRPr b="1" sz="13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23"/>
          <p:cNvSpPr txBox="1"/>
          <p:nvPr/>
        </p:nvSpPr>
        <p:spPr>
          <a:xfrm rot="298817">
            <a:off x="6412926" y="3458558"/>
            <a:ext cx="1976663" cy="6848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13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Whole class rap video performance</a:t>
            </a:r>
            <a:endParaRPr b="1" sz="13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76752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4"/>
          <p:cNvSpPr txBox="1"/>
          <p:nvPr/>
        </p:nvSpPr>
        <p:spPr>
          <a:xfrm rot="-1213">
            <a:off x="2022298" y="1929448"/>
            <a:ext cx="5099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16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Individual tempera paintings of the land</a:t>
            </a:r>
            <a:endParaRPr b="1" sz="16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5"/>
          <p:cNvPicPr preferRelativeResize="0"/>
          <p:nvPr/>
        </p:nvPicPr>
        <p:blipFill rotWithShape="1">
          <a:blip r:embed="rId3">
            <a:alphaModFix amt="30000"/>
          </a:blip>
          <a:srcRect b="14871" l="4698" r="0" t="4697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/>
          <p:cNvSpPr txBox="1"/>
          <p:nvPr/>
        </p:nvSpPr>
        <p:spPr>
          <a:xfrm>
            <a:off x="555900" y="2509388"/>
            <a:ext cx="8032200" cy="14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“On a weekly basis, </a:t>
            </a:r>
            <a:r>
              <a:rPr b="1" lang="e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Aboriginal and Torres Strait Islander dance groups </a:t>
            </a:r>
            <a:r>
              <a:rPr lang="es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taught classes in the school, formally observed with the Year 3 class. </a:t>
            </a:r>
            <a:r>
              <a:rPr lang="es" sz="1300">
                <a:solidFill>
                  <a:schemeClr val="dk1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Dance is central to Indigenous identity and place (Country), enabling dancers to resonate and connect with tribal lands </a:t>
            </a:r>
            <a:r>
              <a:rPr lang="es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(Lawlor 1991)”.</a:t>
            </a:r>
            <a:endParaRPr i="1" sz="1300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r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222222"/>
              </a:buClr>
              <a:buSzPts val="1300"/>
              <a:buFont typeface="Montserrat Medium"/>
              <a:buChar char="-"/>
            </a:pPr>
            <a:r>
              <a:rPr i="1" lang="es" sz="1300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Mills, K. A., &amp; Doyle, K. (2019)</a:t>
            </a:r>
            <a:endParaRPr i="1" sz="1300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7" name="Google Shape;157;p25"/>
          <p:cNvSpPr txBox="1"/>
          <p:nvPr/>
        </p:nvSpPr>
        <p:spPr>
          <a:xfrm rot="-1179">
            <a:off x="2384410" y="392453"/>
            <a:ext cx="4375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16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Weekly dance classes</a:t>
            </a:r>
            <a:endParaRPr b="1" sz="16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938" y="152400"/>
            <a:ext cx="7646137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 rot="-1080">
            <a:off x="2185511" y="2246636"/>
            <a:ext cx="4773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16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Whole class rap video performance</a:t>
            </a:r>
            <a:endParaRPr b="1" sz="16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type="title"/>
          </p:nvPr>
        </p:nvSpPr>
        <p:spPr>
          <a:xfrm>
            <a:off x="338250" y="404625"/>
            <a:ext cx="385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(B) WHY?</a:t>
            </a:r>
            <a:endParaRPr b="1" sz="1800">
              <a:solidFill>
                <a:srgbClr val="9B001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Montserrat"/>
                <a:ea typeface="Montserrat"/>
                <a:cs typeface="Montserrat"/>
                <a:sym typeface="Montserrat"/>
              </a:rPr>
              <a:t>Shall these methods be included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27">
            <a:hlinkClick r:id="rId3"/>
          </p:cNvPr>
          <p:cNvSpPr txBox="1"/>
          <p:nvPr/>
        </p:nvSpPr>
        <p:spPr>
          <a:xfrm>
            <a:off x="428650" y="4578075"/>
            <a:ext cx="3075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100" u="sng">
                <a:solidFill>
                  <a:schemeClr val="hlink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  <a:hlinkClick r:id="rId4"/>
              </a:rPr>
              <a:t>Original document</a:t>
            </a: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9349" y="138262"/>
            <a:ext cx="4642949" cy="48669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1" name="Google Shape;171;p27"/>
          <p:cNvPicPr preferRelativeResize="0"/>
          <p:nvPr/>
        </p:nvPicPr>
        <p:blipFill rotWithShape="1">
          <a:blip r:embed="rId6">
            <a:alphaModFix/>
          </a:blip>
          <a:srcRect b="2181" l="0" r="0" t="0"/>
          <a:stretch/>
        </p:blipFill>
        <p:spPr>
          <a:xfrm>
            <a:off x="428650" y="1292550"/>
            <a:ext cx="2374677" cy="32855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72" name="Google Shape;172;p27"/>
          <p:cNvCxnSpPr>
            <a:stCxn id="171" idx="3"/>
          </p:cNvCxnSpPr>
          <p:nvPr/>
        </p:nvCxnSpPr>
        <p:spPr>
          <a:xfrm>
            <a:off x="2803327" y="2935312"/>
            <a:ext cx="1194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>
            <p:ph type="title"/>
          </p:nvPr>
        </p:nvSpPr>
        <p:spPr>
          <a:xfrm>
            <a:off x="338250" y="353013"/>
            <a:ext cx="836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(B) WHY? </a:t>
            </a:r>
            <a:r>
              <a:rPr b="1" lang="es" sz="1600">
                <a:latin typeface="Montserrat"/>
                <a:ea typeface="Montserrat"/>
                <a:cs typeface="Montserrat"/>
                <a:sym typeface="Montserrat"/>
              </a:rPr>
              <a:t>Shall these methods be included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28"/>
          <p:cNvSpPr txBox="1"/>
          <p:nvPr>
            <p:ph idx="1" type="body"/>
          </p:nvPr>
        </p:nvSpPr>
        <p:spPr>
          <a:xfrm>
            <a:off x="311700" y="925713"/>
            <a:ext cx="8520600" cy="3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04958" lvl="0" marL="45720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Montserrat Medium"/>
              <a:buChar char="●"/>
            </a:pPr>
            <a:r>
              <a:rPr lang="es" sz="13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“</a:t>
            </a:r>
            <a:r>
              <a:rPr lang="es" sz="13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This pedagogy </a:t>
            </a:r>
            <a:r>
              <a:rPr lang="es" sz="1300">
                <a:solidFill>
                  <a:srgbClr val="222222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embraced </a:t>
            </a:r>
            <a:r>
              <a:rPr b="1" lang="es" sz="1300">
                <a:solidFill>
                  <a:srgbClr val="222222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Indigenous ways of learning and working </a:t>
            </a:r>
            <a:r>
              <a:rPr lang="es" sz="1300">
                <a:solidFill>
                  <a:srgbClr val="222222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with the </a:t>
            </a:r>
            <a:r>
              <a:rPr lang="es" sz="1300" u="sng">
                <a:solidFill>
                  <a:srgbClr val="222222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cycles</a:t>
            </a:r>
            <a:r>
              <a:rPr lang="es" sz="1300">
                <a:solidFill>
                  <a:srgbClr val="222222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and patterns of </a:t>
            </a:r>
            <a:r>
              <a:rPr lang="es" sz="1300" u="sng">
                <a:solidFill>
                  <a:srgbClr val="222222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nature</a:t>
            </a:r>
            <a:r>
              <a:rPr lang="es" sz="1300">
                <a:solidFill>
                  <a:srgbClr val="222222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and the environment</a:t>
            </a:r>
            <a:r>
              <a:rPr lang="es" sz="13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”.</a:t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958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Montserrat Medium"/>
              <a:buChar char="●"/>
            </a:pPr>
            <a:r>
              <a:rPr lang="es" sz="13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“</a:t>
            </a:r>
            <a:r>
              <a:rPr b="1" lang="es" sz="13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Visual art </a:t>
            </a:r>
            <a:r>
              <a:rPr lang="es" sz="13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and its associated oral storytelling are </a:t>
            </a:r>
            <a:r>
              <a:rPr lang="es" sz="1300">
                <a:solidFill>
                  <a:srgbClr val="222222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vital multimodal representational resources for transgenerational knowledge </a:t>
            </a:r>
            <a:r>
              <a:rPr lang="es" sz="13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forms valued by Indigenous Peoples”.</a:t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958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Montserrat Medium"/>
              <a:buChar char="●"/>
            </a:pPr>
            <a:r>
              <a:rPr lang="es" sz="13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“The multidimensional viewing of the paintings </a:t>
            </a:r>
            <a:r>
              <a:rPr lang="es" sz="1300">
                <a:solidFill>
                  <a:srgbClr val="222222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enhanced the </a:t>
            </a:r>
            <a:r>
              <a:rPr b="1" lang="es" sz="1300">
                <a:solidFill>
                  <a:srgbClr val="222222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visibility of the transgenerational flows of Indigenous knowledge</a:t>
            </a:r>
            <a:r>
              <a:rPr lang="es" sz="13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—from the Ancestors, to the Aunties, and to the children”.</a:t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958" lvl="0" marL="457200" rtl="0" algn="just">
              <a:lnSpc>
                <a:spcPct val="150000"/>
              </a:lnSpc>
              <a:spcBef>
                <a:spcPts val="1200"/>
              </a:spcBef>
              <a:spcAft>
                <a:spcPts val="1000"/>
              </a:spcAft>
              <a:buClr>
                <a:srgbClr val="222222"/>
              </a:buClr>
              <a:buSzPct val="100000"/>
              <a:buFont typeface="Montserrat Medium"/>
              <a:buChar char="●"/>
            </a:pPr>
            <a:r>
              <a:rPr lang="es" sz="13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“A curriculum that offers learners an understanding of Aboriginal and Torres Strait Islander world views or ‘knowledge frameworks’ enables students (and teachers) to gain a </a:t>
            </a:r>
            <a:r>
              <a:rPr lang="es" sz="1300">
                <a:solidFill>
                  <a:srgbClr val="222222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greater </a:t>
            </a:r>
            <a:r>
              <a:rPr b="1" lang="es" sz="1300">
                <a:solidFill>
                  <a:srgbClr val="222222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appreciation of the diversity </a:t>
            </a:r>
            <a:r>
              <a:rPr lang="es" sz="1300">
                <a:solidFill>
                  <a:srgbClr val="222222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of Indigenous peoples, and the differences and similarities between these and their own experiences and world views</a:t>
            </a:r>
            <a:r>
              <a:rPr lang="es" sz="13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”.</a:t>
            </a:r>
            <a:endParaRPr sz="1300">
              <a:solidFill>
                <a:srgbClr val="222222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9" name="Google Shape;179;p28"/>
          <p:cNvSpPr txBox="1"/>
          <p:nvPr/>
        </p:nvSpPr>
        <p:spPr>
          <a:xfrm>
            <a:off x="5702550" y="2955363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s" sz="1100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Mills, K.A., &amp; Doyle, K. (2019)</a:t>
            </a:r>
            <a:endParaRPr i="1" sz="15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80" name="Google Shape;180;p28"/>
          <p:cNvSpPr txBox="1"/>
          <p:nvPr/>
        </p:nvSpPr>
        <p:spPr>
          <a:xfrm>
            <a:off x="5832300" y="4436488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s" sz="1100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Queensland Government (2019)</a:t>
            </a:r>
            <a:endParaRPr i="1" sz="1100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9"/>
          <p:cNvPicPr preferRelativeResize="0"/>
          <p:nvPr/>
        </p:nvPicPr>
        <p:blipFill rotWithShape="1">
          <a:blip r:embed="rId3">
            <a:alphaModFix amt="20000"/>
          </a:blip>
          <a:srcRect b="0" l="0" r="2780" t="0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/>
          <p:nvPr>
            <p:ph type="title"/>
          </p:nvPr>
        </p:nvSpPr>
        <p:spPr>
          <a:xfrm>
            <a:off x="338250" y="432500"/>
            <a:ext cx="846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(C) KEY RECOMMENDATIONS</a:t>
            </a:r>
            <a:endParaRPr b="1" sz="2000">
              <a:solidFill>
                <a:srgbClr val="9B001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00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77">
                <a:latin typeface="Montserrat"/>
                <a:ea typeface="Montserrat"/>
                <a:cs typeface="Montserrat"/>
                <a:sym typeface="Montserrat"/>
              </a:rPr>
              <a:t>→ FOR WESTERN EDUCATORS</a:t>
            </a:r>
            <a:endParaRPr b="1" sz="1777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29"/>
          <p:cNvSpPr txBox="1"/>
          <p:nvPr/>
        </p:nvSpPr>
        <p:spPr>
          <a:xfrm>
            <a:off x="873300" y="1634800"/>
            <a:ext cx="73974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es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modification of Eurocentric views of communication to </a:t>
            </a:r>
            <a:r>
              <a:rPr b="1" lang="e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recognise the integral role of art as language within Indigenous cultures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es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Understanding the </a:t>
            </a:r>
            <a:r>
              <a:rPr b="1" lang="e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power of visual art in Indigenous ways of learning, doing, and knowing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238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es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Realisation of the </a:t>
            </a:r>
            <a:r>
              <a:rPr b="1" lang="es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insightful meanings of Indigenous representation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29"/>
          <p:cNvSpPr txBox="1"/>
          <p:nvPr/>
        </p:nvSpPr>
        <p:spPr>
          <a:xfrm>
            <a:off x="5270700" y="43570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s" sz="1100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Mills, K.A., &amp; Doyle, K. (2019)</a:t>
            </a:r>
            <a:endParaRPr i="1" sz="15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/>
          <p:nvPr>
            <p:ph type="title"/>
          </p:nvPr>
        </p:nvSpPr>
        <p:spPr>
          <a:xfrm>
            <a:off x="338250" y="254600"/>
            <a:ext cx="3305100" cy="3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PERSONAL REFLECTIONS</a:t>
            </a:r>
            <a:endParaRPr b="1" sz="1600">
              <a:solidFill>
                <a:srgbClr val="9B001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30"/>
          <p:cNvSpPr txBox="1"/>
          <p:nvPr>
            <p:ph idx="1" type="body"/>
          </p:nvPr>
        </p:nvSpPr>
        <p:spPr>
          <a:xfrm>
            <a:off x="338250" y="773725"/>
            <a:ext cx="5126700" cy="409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Strongly in favour of this multimodal pedagogy, because…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179999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✔️</a:t>
            </a:r>
            <a:r>
              <a:rPr lang="es" sz="13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s" sz="11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It </a:t>
            </a:r>
            <a:r>
              <a:rPr b="1" lang="es" sz="11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facilitates their learning process,</a:t>
            </a:r>
            <a:r>
              <a:rPr lang="es" sz="11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starting from their </a:t>
            </a:r>
            <a:r>
              <a:rPr lang="es" sz="1100">
                <a:solidFill>
                  <a:srgbClr val="222222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prior knowledge</a:t>
            </a:r>
            <a:r>
              <a:rPr lang="es" sz="11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and their way of conceiving the world and, especially, pedagogy, by implementing these methods by "original pedagogues" (</a:t>
            </a:r>
            <a:r>
              <a:rPr lang="es" sz="1100" u="sng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people of the tribe</a:t>
            </a:r>
            <a:r>
              <a:rPr lang="es" sz="11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, referents from early ages)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7972" lvl="0" marL="809999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Montserrat Medium"/>
              <a:buChar char="➔"/>
            </a:pPr>
            <a:r>
              <a:rPr lang="es" sz="11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Constructivist Pedagogy - Jean Piaget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179999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✔️ </a:t>
            </a:r>
            <a:r>
              <a:rPr lang="es" sz="11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By using their previous knowledge to express themselves and communicate, they develop their </a:t>
            </a:r>
            <a:r>
              <a:rPr b="1" lang="es" sz="11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artistic and communicative skills </a:t>
            </a:r>
            <a:r>
              <a:rPr lang="es" sz="11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much more easily.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Aligned with the </a:t>
            </a:r>
            <a:r>
              <a:rPr b="1" lang="es" sz="12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post-abyssal thinking</a:t>
            </a:r>
            <a:r>
              <a:rPr lang="es" sz="12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proposed by B. de Sousa Santos (2014)</a:t>
            </a:r>
            <a:endParaRPr sz="1200">
              <a:solidFill>
                <a:srgbClr val="222222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7972" lvl="0" marL="45720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Montserrat"/>
              <a:buChar char="●"/>
            </a:pPr>
            <a:r>
              <a:rPr b="1" lang="es" sz="11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Ecologies of knowledge </a:t>
            </a:r>
            <a:r>
              <a:rPr lang="es" sz="11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- Favourising the </a:t>
            </a:r>
            <a:r>
              <a:rPr lang="es" sz="1100">
                <a:solidFill>
                  <a:srgbClr val="222222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dialogue with other knowledges:</a:t>
            </a:r>
            <a:r>
              <a:rPr lang="es" sz="11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i="1" lang="es" sz="11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Indigenous knowledge</a:t>
            </a:r>
            <a:r>
              <a:rPr lang="es" sz="11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, by identifying the context in which it operates: </a:t>
            </a:r>
            <a:r>
              <a:rPr i="1" lang="es" sz="11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Indigenous communities</a:t>
            </a:r>
            <a:r>
              <a:rPr lang="es" sz="11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→ “Equality of opportunities”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7972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ct val="100000"/>
              <a:buFont typeface="Montserrat Medium"/>
              <a:buChar char="●"/>
            </a:pPr>
            <a:r>
              <a:rPr lang="es" sz="11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Even possibly beneficial for nowadays society → Climate crisis, environmental protection → IMP. of Indigenous property</a:t>
            </a:r>
            <a:endParaRPr sz="1100">
              <a:solidFill>
                <a:srgbClr val="222222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4224" y="254600"/>
            <a:ext cx="1230376" cy="1184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96" name="Google Shape;196;p30"/>
          <p:cNvSpPr txBox="1"/>
          <p:nvPr/>
        </p:nvSpPr>
        <p:spPr>
          <a:xfrm>
            <a:off x="5711374" y="254600"/>
            <a:ext cx="18933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 Sousa Santos, B. (2014). </a:t>
            </a:r>
            <a:r>
              <a:rPr i="1" lang="es" sz="9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Epistemologies of the South: Justice against epistemicide</a:t>
            </a:r>
            <a:endParaRPr i="1" sz="9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97" name="Google Shape;197;p30"/>
          <p:cNvSpPr txBox="1"/>
          <p:nvPr/>
        </p:nvSpPr>
        <p:spPr>
          <a:xfrm>
            <a:off x="5828100" y="1626325"/>
            <a:ext cx="3076500" cy="1362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s" sz="900">
                <a:solidFill>
                  <a:schemeClr val="dk1"/>
                </a:solidFill>
                <a:highlight>
                  <a:srgbClr val="F3F3F3"/>
                </a:highlight>
                <a:latin typeface="Montserrat"/>
                <a:ea typeface="Montserrat"/>
                <a:cs typeface="Montserrat"/>
                <a:sym typeface="Montserrat"/>
              </a:rPr>
              <a:t>“The </a:t>
            </a:r>
            <a:r>
              <a:rPr b="1" i="1" lang="es" sz="900">
                <a:solidFill>
                  <a:schemeClr val="dk1"/>
                </a:solidFill>
                <a:highlight>
                  <a:srgbClr val="F3F3F3"/>
                </a:highlight>
                <a:latin typeface="Montserrat"/>
                <a:ea typeface="Montserrat"/>
                <a:cs typeface="Montserrat"/>
                <a:sym typeface="Montserrat"/>
              </a:rPr>
              <a:t>ecology of knowledges </a:t>
            </a:r>
            <a:r>
              <a:rPr i="1" lang="es" sz="900">
                <a:solidFill>
                  <a:schemeClr val="dk1"/>
                </a:solidFill>
                <a:highlight>
                  <a:srgbClr val="F3F3F3"/>
                </a:highlight>
                <a:latin typeface="Montserrat"/>
                <a:ea typeface="Montserrat"/>
                <a:cs typeface="Montserrat"/>
                <a:sym typeface="Montserrat"/>
              </a:rPr>
              <a:t>confronts the logic of the monoculture of scientific knowledge and rigor by </a:t>
            </a:r>
            <a:r>
              <a:rPr i="1" lang="es" sz="900" u="sng">
                <a:solidFill>
                  <a:schemeClr val="dk1"/>
                </a:solidFill>
                <a:highlight>
                  <a:srgbClr val="F3F3F3"/>
                </a:highlight>
                <a:latin typeface="Montserrat"/>
                <a:ea typeface="Montserrat"/>
                <a:cs typeface="Montserrat"/>
                <a:sym typeface="Montserrat"/>
              </a:rPr>
              <a:t>identifying other knowledges and criteria of rigor and validity</a:t>
            </a:r>
            <a:r>
              <a:rPr i="1" lang="es" sz="900">
                <a:solidFill>
                  <a:schemeClr val="dk1"/>
                </a:solidFill>
                <a:highlight>
                  <a:srgbClr val="F3F3F3"/>
                </a:highlight>
                <a:latin typeface="Montserrat"/>
                <a:ea typeface="Montserrat"/>
                <a:cs typeface="Montserrat"/>
                <a:sym typeface="Montserrat"/>
              </a:rPr>
              <a:t> that operate credibly in social practices pronounced non-existent by metonymic reason.” </a:t>
            </a:r>
            <a:endParaRPr i="1"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5828100" y="3087025"/>
            <a:ext cx="3076500" cy="1777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s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“It consists of granting</a:t>
            </a:r>
            <a:r>
              <a:rPr b="1" i="1" lang="es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‘equality of opportunity’ </a:t>
            </a:r>
            <a:r>
              <a:rPr i="1" lang="es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 the different kinds of knowledge involved in ever broader epistemological arguments with a view to </a:t>
            </a:r>
            <a:r>
              <a:rPr i="1" lang="es" sz="9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maximizing their respective contributions toward building “another possible world”</a:t>
            </a:r>
            <a:r>
              <a:rPr i="1" lang="es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that is to say, a more just and democratic society, as well as one more </a:t>
            </a:r>
            <a:r>
              <a:rPr i="1" lang="es" sz="9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balanced in its relations with nature</a:t>
            </a:r>
            <a:r>
              <a:rPr i="1" lang="es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”.</a:t>
            </a:r>
            <a:endParaRPr i="1"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1"/>
          <p:cNvPicPr preferRelativeResize="0"/>
          <p:nvPr/>
        </p:nvPicPr>
        <p:blipFill rotWithShape="1">
          <a:blip r:embed="rId3">
            <a:alphaModFix amt="15000"/>
          </a:blip>
          <a:srcRect b="15333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1"/>
          <p:cNvSpPr txBox="1"/>
          <p:nvPr>
            <p:ph idx="1" type="body"/>
          </p:nvPr>
        </p:nvSpPr>
        <p:spPr>
          <a:xfrm>
            <a:off x="598650" y="1009350"/>
            <a:ext cx="7946700" cy="312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" sz="2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“For education to be meaningfully driven, Indigenous diversity in knowing, learning, and doing must be embraced by educators”. (Flint et al., 2014)</a:t>
            </a:r>
            <a:endParaRPr sz="2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5" name="Google Shape;205;p31"/>
          <p:cNvSpPr txBox="1"/>
          <p:nvPr>
            <p:ph idx="4294967295" type="subTitle"/>
          </p:nvPr>
        </p:nvSpPr>
        <p:spPr>
          <a:xfrm>
            <a:off x="311700" y="3997775"/>
            <a:ext cx="8520600" cy="84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55000"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3873"/>
              <a:buFont typeface="Arial"/>
              <a:buNone/>
            </a:pPr>
            <a:r>
              <a:rPr b="1" lang="es" sz="2041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"INDIGENOUS ART AS LANGUAGE IN EDUCATION:</a:t>
            </a:r>
            <a:endParaRPr b="1" sz="2041">
              <a:solidFill>
                <a:srgbClr val="9B001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3873"/>
              <a:buFont typeface="Arial"/>
              <a:buNone/>
            </a:pPr>
            <a:r>
              <a:rPr b="1" lang="es" sz="2041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CHALLENGING EUROCENTRIC IDEOLOGIES OF LANGUAGE AND CURRICULUM"</a:t>
            </a:r>
            <a:endParaRPr b="1" sz="2041">
              <a:solidFill>
                <a:srgbClr val="9B001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705"/>
              <a:buFont typeface="Arial"/>
              <a:buNone/>
            </a:pPr>
            <a:r>
              <a:rPr lang="es" sz="17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Lucía Félix Prieto</a:t>
            </a:r>
            <a:endParaRPr sz="17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06" name="Google Shape;20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77450"/>
            <a:ext cx="1254277" cy="56712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1"/>
          <p:cNvSpPr txBox="1"/>
          <p:nvPr/>
        </p:nvSpPr>
        <p:spPr>
          <a:xfrm>
            <a:off x="2103000" y="177450"/>
            <a:ext cx="67293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9B001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DECOLONIAL STRATEGIES (MOD. B)</a:t>
            </a:r>
            <a:endParaRPr sz="1200">
              <a:solidFill>
                <a:srgbClr val="9B0014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9B0014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MsC “European and Global Studies”</a:t>
            </a:r>
            <a:endParaRPr b="1" sz="1200">
              <a:solidFill>
                <a:srgbClr val="9B0014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INTRODUCTION.</a:t>
            </a:r>
            <a:r>
              <a:rPr b="1" lang="es" sz="2000">
                <a:latin typeface="Montserrat"/>
                <a:ea typeface="Montserrat"/>
                <a:cs typeface="Montserrat"/>
                <a:sym typeface="Montserrat"/>
              </a:rPr>
              <a:t> MAIN CONCEPTS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6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(A)    </a:t>
            </a:r>
            <a:r>
              <a:rPr b="1" lang="e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MULTIMODALITY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“Multimodal literacy describes communication practices that use</a:t>
            </a:r>
            <a:r>
              <a:rPr lang="es" sz="1300">
                <a:solidFill>
                  <a:schemeClr val="dk1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two or more modes of meaning</a:t>
            </a:r>
            <a:r>
              <a:rPr lang="es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”.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Medium"/>
              <a:buChar char="➔"/>
            </a:pPr>
            <a:r>
              <a:rPr lang="es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“Specific examples of modes from a social semiotic perspective include written </a:t>
            </a:r>
            <a:r>
              <a:rPr lang="es" sz="1300">
                <a:solidFill>
                  <a:schemeClr val="dk1"/>
                </a:solidFill>
                <a:highlight>
                  <a:srgbClr val="00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language, speech, gesture, movement, music, mathematical and scientific notation, attire, images, and the design of objects and environments</a:t>
            </a:r>
            <a:r>
              <a:rPr lang="es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”.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1150" lvl="0" marL="45720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 Medium"/>
              <a:buChar char="-"/>
            </a:pPr>
            <a:r>
              <a:rPr i="1" lang="es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Mills, K.A., &amp; Unsworth, L. (2017)</a:t>
            </a:r>
            <a:endParaRPr i="1"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Multi-modal pedagogy</a:t>
            </a:r>
            <a:endParaRPr b="1"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Indigenous knowledge = multimodal </a:t>
            </a:r>
            <a:r>
              <a:rPr lang="es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→ Visual artistic representations, movement, music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2"/>
          <p:cNvPicPr preferRelativeResize="0"/>
          <p:nvPr/>
        </p:nvPicPr>
        <p:blipFill rotWithShape="1">
          <a:blip r:embed="rId3">
            <a:alphaModFix amt="15000"/>
          </a:blip>
          <a:srcRect b="15333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2"/>
          <p:cNvSpPr txBox="1"/>
          <p:nvPr>
            <p:ph type="title"/>
          </p:nvPr>
        </p:nvSpPr>
        <p:spPr>
          <a:xfrm>
            <a:off x="311700" y="317525"/>
            <a:ext cx="8520600" cy="4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RESOURCES</a:t>
            </a:r>
            <a:endParaRPr b="1" sz="2000">
              <a:solidFill>
                <a:srgbClr val="9B001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32"/>
          <p:cNvSpPr txBox="1"/>
          <p:nvPr>
            <p:ph idx="1" type="body"/>
          </p:nvPr>
        </p:nvSpPr>
        <p:spPr>
          <a:xfrm>
            <a:off x="311700" y="900466"/>
            <a:ext cx="8520600" cy="39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b="1" lang="es" sz="107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MAIN ARTICLE: </a:t>
            </a:r>
            <a:r>
              <a:rPr lang="es" sz="1070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Mills, K.A., &amp; Doyle, K. (2019). Visual arts: a multimodal language for Indigenous education, </a:t>
            </a:r>
            <a:r>
              <a:rPr i="1" lang="es" sz="1070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Language and Education</a:t>
            </a:r>
            <a:r>
              <a:rPr lang="es" sz="1070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336, 521-543, DOI: 10.1080/09500782.2019.1635618</a:t>
            </a:r>
            <a:endParaRPr sz="107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just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b="1" lang="e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RELATED ARTICLES: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Calma, T. (2008). The Protection of Indigenous knowledge’s. In Kiss, K., et al (Eds.), </a:t>
            </a:r>
            <a:r>
              <a:rPr i="1"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Native Title Report 2008</a:t>
            </a: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pp. 211-228. Australian Human Rights Commission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Sousa Santos, B. (2014). Epistemologies of the South: Justice against epistemicide. Boulder: Paradigm.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Education Council (2015). National Aboriginal and Torres Strait Islander Education Strategy 2015. Accessed Dec 26, 2021. </a:t>
            </a:r>
            <a:r>
              <a:rPr lang="es" sz="900" u="sng">
                <a:solidFill>
                  <a:srgbClr val="1155C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https://www.aisnt.asn.au/uploads/pdfs/NATSI_EducationStrategy_v3.pdf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Flint, S., et al. (2014). Literacy in Australia: Pedagogies for Engagement. Milton, QLD: Wiley.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Mills, K.A., &amp; Unsworth, L. (2017). Multimodal Literacy. In </a:t>
            </a:r>
            <a:r>
              <a:rPr i="1"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Oxford Research Encyclopedia of Education</a:t>
            </a: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doi: 10.1093/acrefore/9780190264093.013.232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Mills, K.A, et al. (2016). Indigenous ways with literacies: transgenerational, multimodal, placed, and collective, </a:t>
            </a:r>
            <a:r>
              <a:rPr i="1"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Language and Education</a:t>
            </a: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30:1, 1-21, DOI: 10.1080/09500782.2015.1069836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Queensland Government (2019). Embedding Aboriginal and Torres Strait Islander perspectives in schools: A guide for school learning communities. Accessed Dec 26, 2021. </a:t>
            </a:r>
            <a:r>
              <a:rPr lang="es" sz="900" u="sng">
                <a:solidFill>
                  <a:srgbClr val="1155C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https://earlychildhood.qld.gov.au/fundingAndSupport/Documents/eatsips_2011.pdf</a:t>
            </a: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lang="es" sz="900" u="sng">
                <a:solidFill>
                  <a:srgbClr val="1155C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https://www.un.org/development/desa/indigenouspeoples/mandated-areas1/education.html</a:t>
            </a: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lang="es" sz="900" u="sng">
                <a:solidFill>
                  <a:srgbClr val="1155C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https://isa.edu.au/about-independent-schools/about-independent-schools/indigenous-students/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lang="es" sz="900" u="sng">
                <a:solidFill>
                  <a:srgbClr val="1155C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https://www.aisnt.asn.au/projects/aboriginal-education</a:t>
            </a: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 Medium"/>
              <a:buChar char="●"/>
            </a:pPr>
            <a:r>
              <a:rPr lang="es" sz="900" u="sng">
                <a:solidFill>
                  <a:srgbClr val="1155C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https://www.ais.wa.edu.au/aics</a:t>
            </a: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9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37525"/>
            <a:ext cx="4286250" cy="21050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494950"/>
            <a:ext cx="4286249" cy="241101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000" y="2101875"/>
            <a:ext cx="4162801" cy="280409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3" name="Google Shape;73;p15"/>
          <p:cNvSpPr txBox="1"/>
          <p:nvPr>
            <p:ph type="title"/>
          </p:nvPr>
        </p:nvSpPr>
        <p:spPr>
          <a:xfrm>
            <a:off x="237000" y="237525"/>
            <a:ext cx="4162800" cy="17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88">
                <a:latin typeface="Montserrat"/>
                <a:ea typeface="Montserrat"/>
                <a:cs typeface="Montserrat"/>
                <a:sym typeface="Montserrat"/>
              </a:rPr>
              <a:t>INDIGENOUS</a:t>
            </a:r>
            <a:endParaRPr b="1" sz="988">
              <a:solidFill>
                <a:srgbClr val="9B001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861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Montserrat Medium"/>
              <a:buChar char="➔"/>
            </a:pPr>
            <a:r>
              <a:rPr lang="es" sz="1400">
                <a:latin typeface="Montserrat Medium"/>
                <a:ea typeface="Montserrat Medium"/>
                <a:cs typeface="Montserrat Medium"/>
                <a:sym typeface="Montserrat Medium"/>
              </a:rPr>
              <a:t>Aboriginal and Torres Strait Islander People of Australia, or the Original People or First People of Australia</a:t>
            </a:r>
            <a:endParaRPr sz="14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5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u="sng">
                <a:solidFill>
                  <a:srgbClr val="1A0DAB"/>
                </a:solidFill>
                <a:highlight>
                  <a:srgbClr val="FFFFFF"/>
                </a:highlight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🗺️</a:t>
            </a:r>
            <a:r>
              <a:rPr lang="es" sz="1411">
                <a:latin typeface="Montserrat SemiBold"/>
                <a:ea typeface="Montserrat SemiBold"/>
                <a:cs typeface="Montserrat SemiBold"/>
                <a:sym typeface="Montserrat SemiBold"/>
              </a:rPr>
              <a:t>     </a:t>
            </a:r>
            <a:r>
              <a:rPr lang="es" sz="1411" u="sng">
                <a:solidFill>
                  <a:schemeClr val="hlink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7"/>
              </a:rPr>
              <a:t>Map of indigenous Australia</a:t>
            </a:r>
            <a:endParaRPr sz="1411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9B001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375050" y="44469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000">
                <a:solidFill>
                  <a:srgbClr val="222222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Mills, K.A., &amp; Doyle, K. (2019)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345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INTRODUCTION.</a:t>
            </a:r>
            <a:r>
              <a:rPr b="1" lang="es" sz="2000">
                <a:latin typeface="Montserrat"/>
                <a:ea typeface="Montserrat"/>
                <a:cs typeface="Montserrat"/>
                <a:sym typeface="Montserrat"/>
              </a:rPr>
              <a:t> MAIN CONCEPTS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918450"/>
            <a:ext cx="8520600" cy="38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(B)    INDIGENOUS (TRADITIONAL) KNOWLEDGE</a:t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“Indigenous traditional knowledge generally means </a:t>
            </a:r>
            <a:r>
              <a:rPr lang="es" sz="1400">
                <a:solidFill>
                  <a:schemeClr val="dk1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traditional practices and culture</a:t>
            </a:r>
            <a:r>
              <a:rPr lang="e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and the </a:t>
            </a:r>
            <a:r>
              <a:rPr lang="es" sz="1400">
                <a:solidFill>
                  <a:schemeClr val="dk1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knowledge of plants and animals and of their methods of propagation.</a:t>
            </a:r>
            <a:r>
              <a:rPr lang="e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It includes: expressions of cultural values, beliefs, rituals and community laws, knowledge regarding </a:t>
            </a:r>
            <a:r>
              <a:rPr lang="es" sz="140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land and ecosystem management”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165" lvl="0" marL="45720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 Medium"/>
              <a:buChar char="➔"/>
            </a:pPr>
            <a:r>
              <a:rPr lang="e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“Indigenous peoples have developed a close and unique </a:t>
            </a:r>
            <a:r>
              <a:rPr lang="es" sz="1400">
                <a:solidFill>
                  <a:schemeClr val="dk1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connection with the lands and environments</a:t>
            </a:r>
            <a:r>
              <a:rPr lang="e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in which they live. They have established distinct systems of knowledge, innovation and practices relating to the uses and management of </a:t>
            </a:r>
            <a:r>
              <a:rPr lang="es" sz="1400">
                <a:solidFill>
                  <a:schemeClr val="dk1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biological diversity</a:t>
            </a:r>
            <a:r>
              <a:rPr lang="e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on these lands and environments”.</a:t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04165" lvl="0" marL="914400" rtl="0" algn="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 Medium"/>
              <a:buChar char="-"/>
            </a:pPr>
            <a:r>
              <a:rPr i="1" lang="e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Calma, T. (2008). Aboriginal and Torres Strait Islander, Social Justice Commissioner</a:t>
            </a:r>
            <a:r>
              <a:rPr lang="e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→ Importance of multimodality and visual art expressions</a:t>
            </a:r>
            <a:endParaRPr b="1" sz="1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69999" rtl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“Visual imagery is one of the ways through which Indigenous students work, learn, and express knowledge” </a:t>
            </a:r>
            <a:r>
              <a:rPr i="1" lang="es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(Yunkaporta 2009a, 2009b; in Mills, K.A., &amp; Doyle, K., 2019)</a:t>
            </a:r>
            <a:endParaRPr i="1"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331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CASE STUDY.</a:t>
            </a:r>
            <a:r>
              <a:rPr b="1" lang="es" sz="2000">
                <a:latin typeface="Montserrat"/>
                <a:ea typeface="Montserrat"/>
                <a:cs typeface="Montserrat"/>
                <a:sym typeface="Montserrat"/>
              </a:rPr>
              <a:t> INDIGENOUS EDUCATION IN AUSTRALIA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86" name="Google Shape;86;p17"/>
          <p:cNvGraphicFramePr/>
          <p:nvPr/>
        </p:nvGraphicFramePr>
        <p:xfrm>
          <a:off x="446413" y="1064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{9109C400-BEE7-4489-BC10-F5B37C412328}</a:tableStyleId>
              </a:tblPr>
              <a:tblGrid>
                <a:gridCol w="5392825"/>
                <a:gridCol w="528075"/>
              </a:tblGrid>
              <a:tr h="373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100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INDIGENOUS STUDENTS IN THE INDEPENDENT SCHOOLS SECTOR, 2020</a:t>
                      </a:r>
                      <a:endParaRPr b="1" sz="1100">
                        <a:solidFill>
                          <a:srgbClr val="231F2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001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231F20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0014"/>
                    </a:solidFill>
                  </a:tcPr>
                </a:tc>
              </a:tr>
              <a:tr h="387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Indigenous students enrolments</a:t>
                      </a:r>
                      <a:endParaRPr sz="11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15,395</a:t>
                      </a:r>
                      <a:endParaRPr sz="11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Independent schools with 50%+ Indigenous enrolment</a:t>
                      </a:r>
                      <a:endParaRPr sz="11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44</a:t>
                      </a:r>
                      <a:endParaRPr sz="11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Independent schools with Indigenous enrolments</a:t>
                      </a:r>
                      <a:endParaRPr sz="11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929</a:t>
                      </a:r>
                      <a:endParaRPr sz="11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Independent boarding schools with Indigenous enrolments</a:t>
                      </a:r>
                      <a:endParaRPr sz="11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140</a:t>
                      </a:r>
                      <a:endParaRPr sz="11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T="38100" marB="38100" marR="38100" marL="38100">
                    <a:lnL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DDD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31F2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7" name="Google Shape;87;p17"/>
          <p:cNvSpPr txBox="1"/>
          <p:nvPr/>
        </p:nvSpPr>
        <p:spPr>
          <a:xfrm>
            <a:off x="446425" y="3289550"/>
            <a:ext cx="8385900" cy="14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“As a group, Indigenous students face significant </a:t>
            </a:r>
            <a:r>
              <a:rPr lang="es" sz="1100">
                <a:solidFill>
                  <a:schemeClr val="dk1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barriers to educational achievement</a:t>
            </a:r>
            <a:r>
              <a:rPr lang="e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In order to </a:t>
            </a:r>
            <a:r>
              <a:rPr lang="es" sz="1100" u="sng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overcome</a:t>
            </a:r>
            <a:r>
              <a:rPr lang="e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these barriers many Indigenous parents are enrolling their children in Independent schools”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“Independent schools that serve significant or solely </a:t>
            </a:r>
            <a:r>
              <a:rPr lang="es" sz="1100">
                <a:solidFill>
                  <a:schemeClr val="dk1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Indigenous student populations often have very limited capacity to raise private income through fees and fundraising</a:t>
            </a:r>
            <a:r>
              <a:rPr lang="e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; in many cases this ability is non-existent. </a:t>
            </a:r>
            <a:r>
              <a:rPr lang="es" sz="1100">
                <a:solidFill>
                  <a:schemeClr val="dk1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These schools rely heavily on </a:t>
            </a:r>
            <a:r>
              <a:rPr b="1" lang="es" sz="1100">
                <a:solidFill>
                  <a:schemeClr val="dk1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government assistance</a:t>
            </a:r>
            <a:r>
              <a:rPr b="1" lang="es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 maintain their operations”</a:t>
            </a: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">
            <a:off x="6706612" y="1184548"/>
            <a:ext cx="2125677" cy="141715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9" name="Google Shape;89;p17"/>
          <p:cNvSpPr txBox="1"/>
          <p:nvPr/>
        </p:nvSpPr>
        <p:spPr>
          <a:xfrm>
            <a:off x="5839250" y="272177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</a:t>
            </a:r>
            <a:r>
              <a:rPr i="1"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Independent Schools Australia, 2020</a:t>
            </a:r>
            <a:endParaRPr i="1"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918450"/>
            <a:ext cx="8520600" cy="38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PROBLEM </a:t>
            </a:r>
            <a:r>
              <a:rPr lang="es" sz="16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→ “WESTERN PRIVILEGED FORMS OF LITERACY”</a:t>
            </a:r>
            <a:r>
              <a:rPr lang="es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</a:t>
            </a:r>
            <a:r>
              <a:rPr lang="es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i="1" lang="es" sz="115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Mills, K.A., &amp; Doyle, K. (2019)</a:t>
            </a:r>
            <a:endParaRPr i="1" sz="115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331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CASE STUDY.</a:t>
            </a:r>
            <a:r>
              <a:rPr b="1" lang="es" sz="2000">
                <a:latin typeface="Montserrat"/>
                <a:ea typeface="Montserrat"/>
                <a:cs typeface="Montserrat"/>
                <a:sym typeface="Montserrat"/>
              </a:rPr>
              <a:t> INDIGENOUS EDUCATION IN AUSTRALIA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0" l="5391" r="34501" t="0"/>
          <a:stretch/>
        </p:blipFill>
        <p:spPr>
          <a:xfrm>
            <a:off x="428650" y="1565289"/>
            <a:ext cx="3075001" cy="28784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7" name="Google Shape;97;p18">
            <a:hlinkClick r:id="rId4"/>
          </p:cNvPr>
          <p:cNvSpPr txBox="1"/>
          <p:nvPr/>
        </p:nvSpPr>
        <p:spPr>
          <a:xfrm>
            <a:off x="428650" y="4526275"/>
            <a:ext cx="3075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100" u="sng">
                <a:solidFill>
                  <a:schemeClr val="hlink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  <a:hlinkClick r:id="rId5"/>
              </a:rPr>
              <a:t>Full report</a:t>
            </a: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3503650" y="1457550"/>
            <a:ext cx="5254800" cy="3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45720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b="1" lang="es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Lack of respect and resources cause critical education gap. </a:t>
            </a: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Too often, </a:t>
            </a:r>
            <a:r>
              <a:rPr lang="es" sz="900">
                <a:solidFill>
                  <a:schemeClr val="dk1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education systems do not respect indigenous peoples’ diverse cultures.</a:t>
            </a: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There are too few teachers who speak their languages and their schools often lack basic material. (...)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b="1" lang="es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Loss of identity, caught in no man’s land. </a:t>
            </a: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When indigenous school children are introduced only to the </a:t>
            </a:r>
            <a:r>
              <a:rPr lang="es" sz="900">
                <a:solidFill>
                  <a:schemeClr val="dk1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national discours</a:t>
            </a: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 at the expense of their native discourse, they are in danger of losing part of their identity, their connection with their parents and predecessors and, ultimately, of being caught in a no man’s land whereby they lose an important aspect of their identity while not fully becoming a part of the dominant national society.</a:t>
            </a:r>
            <a:endParaRPr sz="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857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</a:pPr>
            <a:r>
              <a:rPr b="1" lang="es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Education often irrelevant.</a:t>
            </a: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Indigenous students frequently find that the education they are offered by the state promotes individualism and a competitive atmosphere, rather than communal ways of life and cooperation. </a:t>
            </a:r>
            <a:r>
              <a:rPr lang="es" sz="900">
                <a:solidFill>
                  <a:schemeClr val="dk1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They are not taught relevant survival and work skills suitable for indigenous economies</a:t>
            </a:r>
            <a:r>
              <a:rPr lang="es" sz="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and they often return to their communities with a formal education that is irrelevant or unsuitable for their needs. (...)</a:t>
            </a:r>
            <a:endParaRPr sz="1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b="0" l="0" r="0" t="7783"/>
          <a:stretch/>
        </p:blipFill>
        <p:spPr>
          <a:xfrm>
            <a:off x="5059525" y="185225"/>
            <a:ext cx="3659415" cy="47730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4" name="Google Shape;104;p19">
            <a:hlinkClick r:id="rId4"/>
          </p:cNvPr>
          <p:cNvSpPr txBox="1"/>
          <p:nvPr/>
        </p:nvSpPr>
        <p:spPr>
          <a:xfrm>
            <a:off x="428650" y="4578075"/>
            <a:ext cx="3075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100" u="sng">
                <a:solidFill>
                  <a:schemeClr val="hlink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  <a:hlinkClick r:id="rId5"/>
              </a:rPr>
              <a:t>Original document</a:t>
            </a: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651" y="302025"/>
            <a:ext cx="3075002" cy="434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18325" y="2960925"/>
            <a:ext cx="5507074" cy="1279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107" name="Google Shape;107;p19"/>
          <p:cNvCxnSpPr/>
          <p:nvPr/>
        </p:nvCxnSpPr>
        <p:spPr>
          <a:xfrm>
            <a:off x="3449325" y="792250"/>
            <a:ext cx="1084800" cy="1864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274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TOWARDS A SOLUTION?</a:t>
            </a:r>
            <a:r>
              <a:rPr b="1" lang="es" sz="2000">
                <a:latin typeface="Montserrat"/>
                <a:ea typeface="Montserrat"/>
                <a:cs typeface="Montserrat"/>
                <a:sym typeface="Montserrat"/>
              </a:rPr>
              <a:t> → </a:t>
            </a:r>
            <a:r>
              <a:rPr b="1" lang="es" sz="2000">
                <a:latin typeface="Montserrat"/>
                <a:ea typeface="Montserrat"/>
                <a:cs typeface="Montserrat"/>
                <a:sym typeface="Montserrat"/>
              </a:rPr>
              <a:t>ABORIGINAL INDEPENDENT COMMUNITY SCHOOLS (AICS)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416925" y="1234400"/>
            <a:ext cx="4556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“The success story of these schools is in their capacity to deliver mainstream education in an environment where learning is nurtured by cultural identity, traditional language in many instances, and a sense of belonging to place”. </a:t>
            </a:r>
            <a:endParaRPr sz="16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1510" y="1029925"/>
            <a:ext cx="3560790" cy="3779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5" name="Google Shape;1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4225" y="2711900"/>
            <a:ext cx="2882525" cy="2097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6" name="Google Shape;116;p20"/>
          <p:cNvSpPr txBox="1"/>
          <p:nvPr/>
        </p:nvSpPr>
        <p:spPr>
          <a:xfrm>
            <a:off x="416925" y="2711900"/>
            <a:ext cx="1972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269999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 Medium"/>
              <a:buChar char="-"/>
            </a:pPr>
            <a:r>
              <a:rPr lang="es" sz="1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Association of Independent Schools of Western Australia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416925" y="4163250"/>
            <a:ext cx="198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71450" lvl="0" marL="179999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b="1" lang="e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Western AUS: 14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71450" lvl="0" marL="179999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b="1" lang="es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Northern AUS: 6</a:t>
            </a:r>
            <a:endParaRPr b="1"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1"/>
          <p:cNvPicPr preferRelativeResize="0"/>
          <p:nvPr/>
        </p:nvPicPr>
        <p:blipFill rotWithShape="1">
          <a:blip r:embed="rId3">
            <a:alphaModFix amt="20000"/>
          </a:blip>
          <a:srcRect b="1555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311700" y="1585425"/>
            <a:ext cx="8520600" cy="32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PROBLEM </a:t>
            </a:r>
            <a:r>
              <a:rPr lang="es" sz="17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(AGAIN) </a:t>
            </a:r>
            <a:r>
              <a:rPr lang="es" sz="17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→ “WESTERN PRIVILEGED FORMS OF LITERACY”</a:t>
            </a:r>
            <a:r>
              <a:rPr lang="es" sz="12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</a:t>
            </a:r>
            <a:r>
              <a:rPr lang="es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i="1" lang="es" sz="125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Mills, K.A., &amp; Doyle, K. (2019)</a:t>
            </a:r>
            <a:endParaRPr i="1" sz="125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4" name="Google Shape;124;p21"/>
          <p:cNvSpPr txBox="1"/>
          <p:nvPr>
            <p:ph type="title"/>
          </p:nvPr>
        </p:nvSpPr>
        <p:spPr>
          <a:xfrm>
            <a:off x="311700" y="405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9B0014"/>
                </a:solidFill>
                <a:latin typeface="Montserrat"/>
                <a:ea typeface="Montserrat"/>
                <a:cs typeface="Montserrat"/>
                <a:sym typeface="Montserrat"/>
              </a:rPr>
              <a:t>TOWARDS A SOLUTION?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800">
                <a:latin typeface="Montserrat"/>
                <a:ea typeface="Montserrat"/>
                <a:cs typeface="Montserrat"/>
                <a:sym typeface="Montserrat"/>
              </a:rPr>
              <a:t>ABORIGINAL INDEPENDENT COMMUNITY SCHOOLS (AICS)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21"/>
          <p:cNvSpPr txBox="1"/>
          <p:nvPr/>
        </p:nvSpPr>
        <p:spPr>
          <a:xfrm>
            <a:off x="750900" y="2670175"/>
            <a:ext cx="76422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“Visual arts and other modes and media of communication are vital to Indigenous People, yet </a:t>
            </a:r>
            <a:r>
              <a:rPr lang="es">
                <a:solidFill>
                  <a:schemeClr val="dk1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multimodal forms of representation</a:t>
            </a:r>
            <a:r>
              <a:rPr lang="es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such as those prioritised in the arts, </a:t>
            </a:r>
            <a:r>
              <a:rPr lang="es">
                <a:solidFill>
                  <a:schemeClr val="dk1"/>
                </a:solidFill>
                <a:highlight>
                  <a:srgbClr val="FFFF00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are often poorly understood and excluded from Indigenous education</a:t>
            </a:r>
            <a:r>
              <a:rPr lang="es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”.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17500" lvl="0" marL="457200" rtl="0" algn="r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 Medium"/>
              <a:buChar char="-"/>
            </a:pPr>
            <a:r>
              <a:rPr i="1" lang="es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Kathy A. Mills &amp; Katherine Doyle (2019)</a:t>
            </a:r>
            <a:endParaRPr i="1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