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7" r:id="rId5"/>
    <p:sldId id="261" r:id="rId6"/>
    <p:sldId id="262" r:id="rId7"/>
    <p:sldId id="278" r:id="rId8"/>
    <p:sldId id="279" r:id="rId9"/>
    <p:sldId id="280" r:id="rId10"/>
    <p:sldId id="266" r:id="rId11"/>
    <p:sldId id="267" r:id="rId12"/>
    <p:sldId id="268" r:id="rId13"/>
    <p:sldId id="269" r:id="rId14"/>
    <p:sldId id="28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3A862F2-C385-45C3-B5AD-49141C247802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6EB0F9E-3539-4AB0-90C8-E54C408739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07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16C1F6-029B-442A-8D73-A1647A0D9126}" type="slidenum">
              <a:t>14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8F98E-9299-46DA-B493-508CDCE7B137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0CFDF1-555D-4B09-854A-9BD33E94AB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7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B81BB-4C1C-4C03-91F1-3573E6CB20DC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EC5EA-13A4-4242-9E39-DD23CDFD78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53067E-1E1E-4595-B338-8CC69ACF039F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E744E-F428-4DEA-BF30-2DB2E1B370F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9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A58B0-B69D-40D7-A880-7973146C3DDF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5C3ECE-20F4-4ADE-BA26-A2396716457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4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30C66-AE95-44F8-8B29-FFEAB4F29E9D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EAA4BA-3362-468F-96EB-3E2E41D329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3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A92EE-A783-4014-B809-F24C0FB95940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85569-3B00-47C5-8364-2F152060364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1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B8E29B-F9CA-451E-9AA9-B158BC1AAF9A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81AADE-4651-4FA0-B62F-6DC20ABB8A7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0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E4711-C5C0-4F31-82AD-48427D780CC0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ABA4BD-8F37-475C-8FF0-83CAD6D0567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F01301-FA9B-4535-9C2A-A79A07659D18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A60E8B-719D-4A6E-A40D-84A59FDBAE4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EB8A2-3F8C-4EF8-8C37-D34E3BF18611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89F7D-3F0A-4E4D-9C8A-DE972FBCBBD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34928-277E-4082-A050-57F7DB46712A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E32B0-D3BC-406E-A06C-141E2429B0C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6761246-E8A3-416C-BB61-8D62AE385905}" type="datetime1">
              <a:rPr lang="it-IT"/>
              <a:pPr lvl="0"/>
              <a:t>18/11/2020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26472AE-54EE-4B02-96B2-FDBF62D1B48F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ipd.albamyprint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liotecadigitale.cab.unipd.it/en/interlibrary-loan/interlibrary-loan-servi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liotecadigitale.cab.unipd.it/en/document-delive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bibliotecadigitale.cab.unipd.it/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liotecadigitale.cab.unipd.it/en/auth-prox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liotecadigitale.cab.unipd.it/chi_siamo/servizi-sba/laboratori-di-formazion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fluenc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discovery.unipd.it/discovery/search?vid=39UPD_INST:VU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unipd.primo.exlibrisgroup.com/discovery/search?vid=39UPD_INST:VU1&amp;lang=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discovery.unipd.it/discovery/search?vid=39UPD_INST:VU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/>
          <p:nvPr/>
        </p:nvSpPr>
        <p:spPr>
          <a:xfrm>
            <a:off x="468309" y="1268216"/>
            <a:ext cx="8229600" cy="4969096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0" tIns="20162" rIns="0" bIns="0" anchor="t" anchorCtr="0" compatLnSpc="1"/>
          <a:lstStyle/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" dirty="0" err="1" smtClean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Political</a:t>
            </a:r>
            <a:r>
              <a:rPr lang="it-IT" sz="3600" b="1" i="0" u="none" strike="noStrike" kern="1200" cap="none" spc="0" baseline="0" dirty="0" smtClean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</a:t>
            </a:r>
            <a:r>
              <a:rPr lang="it-IT" sz="3600" b="1" i="0" u="none" strike="noStrike" kern="1200" cap="none" spc="0" baseline="0" dirty="0" err="1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Sciences</a:t>
            </a:r>
            <a:r>
              <a:rPr lang="it-IT" sz="3600" b="1" i="0" u="none" strike="noStrike" kern="1200" cap="none" spc="0" baseline="0" dirty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</a:t>
            </a:r>
            <a:r>
              <a:rPr lang="it-IT" sz="3600" b="1" i="0" u="none" strike="noStrike" kern="1200" cap="none" spc="0" baseline="0" dirty="0" smtClean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Library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dirty="0" smtClean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     ‘Ettore </a:t>
            </a:r>
            <a:r>
              <a:rPr lang="it-IT" sz="3600" b="1" dirty="0" err="1" smtClean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Anchieri</a:t>
            </a:r>
            <a:r>
              <a:rPr lang="it-IT" sz="3600" b="1" dirty="0" smtClean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’</a:t>
            </a:r>
            <a:endParaRPr lang="it-IT" sz="3600" b="1" i="0" u="none" strike="noStrike" kern="1200" cap="none" spc="0" baseline="0" dirty="0">
              <a:solidFill>
                <a:srgbClr val="892119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892119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 err="1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Bibliographic</a:t>
            </a:r>
            <a:r>
              <a:rPr lang="it-IT" sz="2400" b="0" i="0" u="none" strike="noStrike" kern="1200" cap="none" spc="0" baseline="0" dirty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sources</a:t>
            </a:r>
            <a:r>
              <a:rPr lang="it-IT" sz="2400" b="0" i="0" u="none" strike="noStrike" kern="1200" cap="none" spc="0" baseline="0" dirty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and </a:t>
            </a:r>
            <a:r>
              <a:rPr lang="it-IT" sz="2400" b="0" i="0" u="none" strike="noStrike" kern="1200" cap="none" spc="0" baseline="0" dirty="0" err="1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opportunities</a:t>
            </a:r>
            <a:r>
              <a:rPr lang="it-IT" sz="2400" b="0" i="0" u="none" strike="noStrike" kern="1200" cap="none" spc="0" baseline="0" dirty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 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dirty="0" smtClean="0">
              <a:solidFill>
                <a:srgbClr val="892119"/>
              </a:solidFill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dirty="0">
              <a:solidFill>
                <a:srgbClr val="892119"/>
              </a:solidFill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smtClean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by </a:t>
            </a:r>
            <a:r>
              <a:rPr lang="it-IT" sz="1400" dirty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Maria Cristina </a:t>
            </a:r>
            <a:r>
              <a:rPr lang="it-IT" sz="1400" dirty="0" smtClean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Vettore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smtClean="0">
                <a:solidFill>
                  <a:srgbClr val="892119"/>
                </a:solidFill>
                <a:latin typeface="Arial" pitchFamily="34"/>
                <a:ea typeface="Microsoft YaHei" pitchFamily="34"/>
              </a:rPr>
              <a:t>18/11/2020</a:t>
            </a:r>
            <a:endParaRPr lang="it-IT" sz="1400" dirty="0">
              <a:solidFill>
                <a:srgbClr val="892119"/>
              </a:solidFill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 dirty="0">
              <a:solidFill>
                <a:srgbClr val="892119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 dirty="0">
              <a:solidFill>
                <a:srgbClr val="892119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     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892119"/>
                </a:solidFill>
                <a:uFillTx/>
                <a:latin typeface="Arial" pitchFamily="34"/>
                <a:ea typeface="Microsoft YaHei" pitchFamily="34"/>
              </a:rPr>
              <a:t>  </a:t>
            </a:r>
            <a:endParaRPr lang="it-IT" sz="1400" b="0" i="0" u="none" strike="noStrike" kern="1200" cap="none" spc="0" baseline="0" dirty="0">
              <a:solidFill>
                <a:srgbClr val="892119"/>
              </a:solidFill>
              <a:uFillTx/>
              <a:latin typeface="Arial" pitchFamily="34"/>
              <a:ea typeface="Microsoft YaHei" pitchFamily="34"/>
            </a:endParaRPr>
          </a:p>
        </p:txBody>
      </p:sp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pic>
        <p:nvPicPr>
          <p:cNvPr id="8" name="Immagine 7" descr="P:\Scipol\Foto della Biblioteca\Foto Scipol 2013\100_45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18"/>
            <a:ext cx="250571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0596"/>
            <a:ext cx="2505710" cy="18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251524" y="1124739"/>
            <a:ext cx="1496945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Photocopies</a:t>
            </a:r>
          </a:p>
        </p:txBody>
      </p:sp>
      <p:sp>
        <p:nvSpPr>
          <p:cNvPr id="5" name="Rettangolo 5"/>
          <p:cNvSpPr/>
          <p:nvPr/>
        </p:nvSpPr>
        <p:spPr>
          <a:xfrm>
            <a:off x="395531" y="2132856"/>
            <a:ext cx="5082245" cy="16312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You may photocopy part of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books/journals,</a:t>
            </a:r>
            <a:r>
              <a:rPr lang="en-US" sz="20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according to copyright laws, using your student card (register to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Myprint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service)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it-IT" sz="20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http://unipd.albamyprint.it</a:t>
            </a: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0152" y="1772820"/>
            <a:ext cx="2163342" cy="3845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95532" y="1196748"/>
            <a:ext cx="1745095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Other facilities</a:t>
            </a:r>
          </a:p>
        </p:txBody>
      </p:sp>
      <p:sp>
        <p:nvSpPr>
          <p:cNvPr id="5" name="Rettangolo 2"/>
          <p:cNvSpPr/>
          <p:nvPr/>
        </p:nvSpPr>
        <p:spPr>
          <a:xfrm>
            <a:off x="827586" y="1988838"/>
            <a:ext cx="7056781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WiFi connection is available in many university 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buildings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and city places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or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can access </a:t>
            </a:r>
            <a:r>
              <a:rPr lang="it-IT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Eduroam 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(where available)</a:t>
            </a:r>
          </a:p>
        </p:txBody>
      </p:sp>
      <p:pic>
        <p:nvPicPr>
          <p:cNvPr id="6" name="Picture 2" descr="smartphone e libr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3604" y="3429000"/>
            <a:ext cx="6448421" cy="216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95532" y="1124739"/>
            <a:ext cx="3561935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If you don’t find books in Padua</a:t>
            </a:r>
          </a:p>
        </p:txBody>
      </p:sp>
      <p:sp>
        <p:nvSpPr>
          <p:cNvPr id="5" name="Rettangolo 2"/>
          <p:cNvSpPr/>
          <p:nvPr/>
        </p:nvSpPr>
        <p:spPr>
          <a:xfrm>
            <a:off x="395532" y="1988838"/>
            <a:ext cx="3888431" cy="20313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Make an Interlibrary Loan Request (ILL) 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Ufficio Centrale per il Prestito Interbibliotecario 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524853"/>
            <a:ext cx="3753173" cy="36912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1"/>
          <p:cNvSpPr txBox="1"/>
          <p:nvPr/>
        </p:nvSpPr>
        <p:spPr>
          <a:xfrm>
            <a:off x="107954" y="5373691"/>
            <a:ext cx="6175153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http://bibliotecadigitale.cab.unipd.it/en/interlibrary-loan/interlibrary-loan-service</a:t>
            </a: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251524" y="1124739"/>
            <a:ext cx="4594786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If you don’t find a journal article in Padua</a:t>
            </a:r>
          </a:p>
        </p:txBody>
      </p:sp>
      <p:sp>
        <p:nvSpPr>
          <p:cNvPr id="5" name="Rettangolo 2"/>
          <p:cNvSpPr/>
          <p:nvPr/>
        </p:nvSpPr>
        <p:spPr>
          <a:xfrm>
            <a:off x="251524" y="1921483"/>
            <a:ext cx="4248466" cy="23083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Make a </a:t>
            </a: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Document Delivery Request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through  </a:t>
            </a: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NILDE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It’s for free!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46301" y="1753727"/>
            <a:ext cx="3838907" cy="37755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611559" y="5485869"/>
            <a:ext cx="6840763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http</a:t>
            </a:r>
            <a:r>
              <a:rPr lang="it-IT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://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bibliotecadigitale.cab.unipd.it/en/document-delivery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3"/>
          <a:srcRect r="40061"/>
          <a:stretch>
            <a:fillRect/>
          </a:stretch>
        </p:blipFill>
        <p:spPr>
          <a:xfrm>
            <a:off x="96167" y="99440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2"/>
          <p:cNvSpPr/>
          <p:nvPr/>
        </p:nvSpPr>
        <p:spPr>
          <a:xfrm>
            <a:off x="179512" y="957879"/>
            <a:ext cx="285058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 </a:t>
            </a: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develop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your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research</a:t>
            </a: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ttangolo 6"/>
          <p:cNvSpPr/>
          <p:nvPr/>
        </p:nvSpPr>
        <p:spPr>
          <a:xfrm>
            <a:off x="1604805" y="982466"/>
            <a:ext cx="6995697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Visit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University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Digital Library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http://bibliotecadigitale.cab.unipd.it/en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574349" cy="499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23523" y="1196748"/>
            <a:ext cx="2277678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 always with you! 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395532" y="1628802"/>
            <a:ext cx="8373810" cy="2376260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0" tIns="20162" rIns="0" bIns="0" anchor="t" anchorCtr="0" compatLnSpc="1"/>
          <a:lstStyle/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For your connection off-campus use the 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Auth–proxy service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.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Access the online sources, 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Wherever you are.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Remember to respect 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copyright rules.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6053" y="1844820"/>
            <a:ext cx="3484577" cy="34491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2"/>
          <p:cNvSpPr/>
          <p:nvPr/>
        </p:nvSpPr>
        <p:spPr>
          <a:xfrm>
            <a:off x="1907703" y="5293937"/>
            <a:ext cx="511256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http://bibliotecadigitale.cab.unipd.it/en/auth-proxy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23523" y="1196748"/>
            <a:ext cx="2713180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Training courses for you</a:t>
            </a:r>
          </a:p>
        </p:txBody>
      </p:sp>
      <p:sp>
        <p:nvSpPr>
          <p:cNvPr id="5" name="Rettangolo 2"/>
          <p:cNvSpPr/>
          <p:nvPr/>
        </p:nvSpPr>
        <p:spPr>
          <a:xfrm>
            <a:off x="395532" y="1646715"/>
            <a:ext cx="4591001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may attend our periodical training courses.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2581" y="2132856"/>
            <a:ext cx="5927808" cy="35283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331640" y="5661251"/>
            <a:ext cx="6552727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http://bibliotecadigitale.cab.unipd.it/chi_siamo/servizi-sba/laboratori-di-formazione</a:t>
            </a: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23523" y="1196748"/>
            <a:ext cx="429514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Additional information in our websites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5077" t="14682" r="4462" b="4432"/>
          <a:stretch/>
        </p:blipFill>
        <p:spPr bwMode="auto">
          <a:xfrm>
            <a:off x="539552" y="1596862"/>
            <a:ext cx="7776864" cy="4352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23523" y="1124739"/>
            <a:ext cx="1884614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Ask a librarian…</a:t>
            </a:r>
          </a:p>
        </p:txBody>
      </p:sp>
      <p:sp>
        <p:nvSpPr>
          <p:cNvPr id="5" name="Rettangolo 2"/>
          <p:cNvSpPr/>
          <p:nvPr/>
        </p:nvSpPr>
        <p:spPr>
          <a:xfrm>
            <a:off x="395532" y="1700811"/>
            <a:ext cx="5184583" cy="32747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How to....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... search for a book, a journal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... search on databases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... manage bibliographic information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... evaluate and use online bibliographic                                                                                                                  sources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... and much more!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5740" y="2636910"/>
            <a:ext cx="2399742" cy="180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23523" y="1196748"/>
            <a:ext cx="1570171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 contact us</a:t>
            </a:r>
          </a:p>
        </p:txBody>
      </p:sp>
      <p:sp>
        <p:nvSpPr>
          <p:cNvPr id="5" name="Rettangolo 2"/>
          <p:cNvSpPr/>
          <p:nvPr/>
        </p:nvSpPr>
        <p:spPr>
          <a:xfrm>
            <a:off x="2195739" y="1772820"/>
            <a:ext cx="4572000" cy="20313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biblio.scipol@unipd.it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0498274015</a:t>
            </a:r>
            <a:endParaRPr lang="it-IT" sz="18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b="1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Follow</a:t>
            </a:r>
            <a:r>
              <a:rPr lang="it-IT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us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7784" y="4483532"/>
            <a:ext cx="1035045" cy="103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6056" y="4535488"/>
            <a:ext cx="1401766" cy="99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5"/>
          <p:cNvSpPr/>
          <p:nvPr/>
        </p:nvSpPr>
        <p:spPr>
          <a:xfrm>
            <a:off x="611559" y="1052739"/>
            <a:ext cx="4464493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The Academic Library System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467541" y="1883737"/>
            <a:ext cx="8301810" cy="3988429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0" tIns="20162" rIns="0" bIns="0" anchor="t" anchorCtr="0" compatLnSpc="1"/>
          <a:lstStyle/>
          <a:p>
            <a:pPr marL="342900" marR="0" lvl="0" indent="-336554" algn="just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ea typeface="Microsoft YaHei" pitchFamily="34"/>
              </a:rPr>
              <a:t> 	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Padua University Library system has chosen an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organisation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 by network of libraries. The network of the Social Sciences Libraries is called Polo di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Scienze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sociali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 and includes the following libraries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1425"/>
              </a:spcAft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</a:rPr>
              <a:t>Political </a:t>
            </a:r>
            <a:r>
              <a:rPr lang="en-US" b="1" dirty="0">
                <a:solidFill>
                  <a:srgbClr val="000000"/>
                </a:solidFill>
              </a:rPr>
              <a:t>Sciences </a:t>
            </a:r>
            <a:r>
              <a:rPr lang="en-US" b="1" dirty="0" smtClean="0">
                <a:solidFill>
                  <a:srgbClr val="000000"/>
                </a:solidFill>
              </a:rPr>
              <a:t>Library</a:t>
            </a:r>
          </a:p>
          <a:p>
            <a:pPr algn="just">
              <a:lnSpc>
                <a:spcPct val="200000"/>
              </a:lnSpc>
              <a:spcAft>
                <a:spcPts val="1425"/>
              </a:spcAft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Ca’ </a:t>
            </a:r>
            <a:r>
              <a:rPr lang="en-US" b="1" dirty="0" err="1">
                <a:solidFill>
                  <a:srgbClr val="000000"/>
                </a:solidFill>
              </a:rPr>
              <a:t>Borin</a:t>
            </a:r>
            <a:r>
              <a:rPr lang="en-US" b="1" dirty="0">
                <a:solidFill>
                  <a:srgbClr val="000000"/>
                </a:solidFill>
              </a:rPr>
              <a:t> Libraries</a:t>
            </a:r>
            <a:r>
              <a:rPr lang="en-US" dirty="0">
                <a:solidFill>
                  <a:srgbClr val="000000"/>
                </a:solidFill>
              </a:rPr>
              <a:t>: Economics, Geography, Social Sciences Newspapers </a:t>
            </a:r>
            <a:r>
              <a:rPr lang="en-US" dirty="0" smtClean="0">
                <a:solidFill>
                  <a:srgbClr val="000000"/>
                </a:solidFill>
              </a:rPr>
              <a:t>Library</a:t>
            </a:r>
            <a:endParaRPr lang="en-US" b="1" dirty="0">
              <a:solidFill>
                <a:srgbClr val="000000"/>
              </a:solidFill>
            </a:endParaRPr>
          </a:p>
          <a:p>
            <a:pPr algn="just">
              <a:lnSpc>
                <a:spcPct val="200000"/>
              </a:lnSpc>
              <a:spcAft>
                <a:spcPts val="1425"/>
              </a:spcAft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Comparative Law Library</a:t>
            </a:r>
          </a:p>
          <a:p>
            <a:pPr algn="just">
              <a:lnSpc>
                <a:spcPct val="200000"/>
              </a:lnSpc>
              <a:spcAft>
                <a:spcPts val="1425"/>
              </a:spcAft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Statistical Library</a:t>
            </a:r>
          </a:p>
          <a:p>
            <a:pPr marL="342900" marR="0" lvl="0" indent="-336554" algn="just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Microsoft YaHei" pitchFamily="34"/>
            </a:endParaRP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Microsoft YaHe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0"/>
          <p:cNvPicPr>
            <a:picLocks noChangeAspect="1"/>
          </p:cNvPicPr>
          <p:nvPr/>
        </p:nvPicPr>
        <p:blipFill>
          <a:blip r:embed="rId2"/>
          <a:srcRect l="34334" t="34048" r="16381" b="27641"/>
          <a:stretch>
            <a:fillRect/>
          </a:stretch>
        </p:blipFill>
        <p:spPr>
          <a:xfrm>
            <a:off x="1043604" y="1990712"/>
            <a:ext cx="7027548" cy="307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3"/>
          <p:cNvPicPr>
            <a:picLocks noChangeAspect="1"/>
          </p:cNvPicPr>
          <p:nvPr/>
        </p:nvPicPr>
        <p:blipFill>
          <a:blip r:embed="rId3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5" name="Rettangolo 9"/>
          <p:cNvSpPr/>
          <p:nvPr/>
        </p:nvSpPr>
        <p:spPr>
          <a:xfrm>
            <a:off x="1043604" y="1196748"/>
            <a:ext cx="3240359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Where are we?</a:t>
            </a:r>
          </a:p>
        </p:txBody>
      </p:sp>
      <p:sp>
        <p:nvSpPr>
          <p:cNvPr id="6" name="Ovale 11"/>
          <p:cNvSpPr/>
          <p:nvPr/>
        </p:nvSpPr>
        <p:spPr>
          <a:xfrm>
            <a:off x="3686110" y="3861044"/>
            <a:ext cx="1029907" cy="57606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5"/>
          <p:cNvSpPr/>
          <p:nvPr/>
        </p:nvSpPr>
        <p:spPr>
          <a:xfrm>
            <a:off x="5220072" y="319074"/>
            <a:ext cx="3312368" cy="1877437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Opening hours: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altLang="it-IT" sz="3200" dirty="0" err="1">
                <a:solidFill>
                  <a:srgbClr val="000000"/>
                </a:solidFill>
              </a:rPr>
              <a:t>Monday-Friday</a:t>
            </a:r>
            <a:r>
              <a:rPr lang="it-IT" altLang="it-IT" sz="3200" dirty="0">
                <a:solidFill>
                  <a:srgbClr val="000000"/>
                </a:solidFill>
              </a:rPr>
              <a:t> </a:t>
            </a:r>
            <a:r>
              <a:rPr lang="it-IT" altLang="it-IT" sz="3200" dirty="0" smtClean="0">
                <a:solidFill>
                  <a:srgbClr val="000000"/>
                </a:solidFill>
              </a:rPr>
              <a:t>9.00-17.00</a:t>
            </a:r>
            <a:endParaRPr lang="it-IT" altLang="it-IT" sz="3200" dirty="0">
              <a:solidFill>
                <a:srgbClr val="000000"/>
              </a:solidFill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5" y="2268289"/>
            <a:ext cx="3136379" cy="15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3780" y="1484784"/>
            <a:ext cx="48884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  </a:t>
            </a:r>
            <a:r>
              <a:rPr lang="it-IT" dirty="0" smtClean="0"/>
              <a:t>Book a </a:t>
            </a:r>
            <a:r>
              <a:rPr lang="it-IT" dirty="0" err="1" smtClean="0"/>
              <a:t>sit</a:t>
            </a:r>
            <a:r>
              <a:rPr lang="it-IT" dirty="0" smtClean="0"/>
              <a:t>, a computer or the </a:t>
            </a:r>
            <a:r>
              <a:rPr lang="it-IT" dirty="0" err="1" smtClean="0"/>
              <a:t>admission</a:t>
            </a:r>
            <a:endParaRPr lang="it-IT" dirty="0" smtClean="0"/>
          </a:p>
          <a:p>
            <a:r>
              <a:rPr lang="it-IT" dirty="0" smtClean="0"/>
              <a:t> to the front-office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app</a:t>
            </a:r>
            <a:endParaRPr lang="it-IT" dirty="0"/>
          </a:p>
        </p:txBody>
      </p:sp>
      <p:pic>
        <p:nvPicPr>
          <p:cNvPr id="12" name="Immagine 11" descr="Wear A Mask Banner covid-19 Free DXF File for Free Download | Vectors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15" y="3033443"/>
            <a:ext cx="2089128" cy="11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Pandemic Please Keep Your Distance Free Signage | City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32127"/>
            <a:ext cx="1773163" cy="167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851920" y="4797152"/>
            <a:ext cx="48295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Fill</a:t>
            </a:r>
            <a:r>
              <a:rPr lang="it-IT" dirty="0" smtClean="0"/>
              <a:t> in the Statement for the </a:t>
            </a:r>
            <a:r>
              <a:rPr lang="it-IT" dirty="0" err="1" smtClean="0"/>
              <a:t>entrance</a:t>
            </a:r>
            <a:r>
              <a:rPr lang="it-IT" dirty="0" smtClean="0"/>
              <a:t> in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buildings</a:t>
            </a:r>
            <a:r>
              <a:rPr lang="it-IT" dirty="0" smtClean="0"/>
              <a:t> or show the </a:t>
            </a:r>
            <a:r>
              <a:rPr lang="it-IT" dirty="0" err="1" smtClean="0"/>
              <a:t>acepptance</a:t>
            </a:r>
            <a:r>
              <a:rPr lang="it-IT" dirty="0" smtClean="0"/>
              <a:t> </a:t>
            </a:r>
            <a:r>
              <a:rPr lang="en-US" dirty="0" smtClean="0"/>
              <a:t>Sars-CoV-2 </a:t>
            </a:r>
            <a:r>
              <a:rPr lang="en-US" dirty="0"/>
              <a:t>virus control and containment </a:t>
            </a:r>
            <a:r>
              <a:rPr lang="en-US" dirty="0" smtClean="0"/>
              <a:t>protocol in the app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MyUnipd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43780" y="1484784"/>
            <a:ext cx="4428224" cy="234490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2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251524" y="1124739"/>
            <a:ext cx="4464493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you can find in our Libraries</a:t>
            </a:r>
          </a:p>
        </p:txBody>
      </p:sp>
      <p:sp>
        <p:nvSpPr>
          <p:cNvPr id="5" name="Rettangolo 5"/>
          <p:cNvSpPr/>
          <p:nvPr/>
        </p:nvSpPr>
        <p:spPr>
          <a:xfrm>
            <a:off x="323523" y="2132856"/>
            <a:ext cx="4572000" cy="212622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Reading rooms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Books and coursebooks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Journals 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Copy machines</a:t>
            </a: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icrosoft YaHei"/>
              </a:rPr>
              <a:t>Computers</a:t>
            </a:r>
          </a:p>
        </p:txBody>
      </p:sp>
      <p:pic>
        <p:nvPicPr>
          <p:cNvPr id="7" name="Immagine 6" descr="P:\Scipol\Foto della Biblioteca\Foto Scipol 2013\100_44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92" y="836712"/>
            <a:ext cx="17272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P:\Scipol\Foto della Biblioteca\Foto Scipol 2013\100_45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77" y="3501007"/>
            <a:ext cx="17272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P:\Scipol\Foto della Biblioteca\Foto Scipol 2013\100_45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4644"/>
            <a:ext cx="2419221" cy="182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467541" y="1124739"/>
            <a:ext cx="180019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Affluences</a:t>
            </a:r>
            <a:endParaRPr lang="it-IT" sz="2000" b="1" i="0" u="sng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ttangolo 2"/>
          <p:cNvSpPr/>
          <p:nvPr/>
        </p:nvSpPr>
        <p:spPr>
          <a:xfrm>
            <a:off x="467541" y="1524853"/>
            <a:ext cx="4572000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Check the Library occupancy in real time on the mobile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Affluences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application.</a:t>
            </a:r>
          </a:p>
        </p:txBody>
      </p:sp>
      <p:sp>
        <p:nvSpPr>
          <p:cNvPr id="6" name="CasellaDiTesto 6"/>
          <p:cNvSpPr txBox="1"/>
          <p:nvPr/>
        </p:nvSpPr>
        <p:spPr>
          <a:xfrm>
            <a:off x="539552" y="2143858"/>
            <a:ext cx="3816424" cy="4093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Application shows 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current occupancy of the Libraries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forecast for the rest of the day, hour by hour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opening hours and exceptional closings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practical information,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equipments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contacts</a:t>
            </a: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</a:rPr>
              <a:t>the chance to book a seat or the access to the front-office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Download the </a:t>
            </a:r>
            <a:r>
              <a:rPr lang="en-US" sz="16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Affluences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application, available for iPhone and Android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2" descr="affluence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78760" y="3331498"/>
            <a:ext cx="3076096" cy="29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P:\Scipol\Foto della Biblioteca\Foto Scipol 2013\100_45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918"/>
            <a:ext cx="1780421" cy="260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179515" y="1196748"/>
            <a:ext cx="5517921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Are </a:t>
            </a: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you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looking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for a </a:t>
            </a:r>
            <a:r>
              <a:rPr lang="it-IT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book,</a:t>
            </a:r>
            <a:r>
              <a:rPr lang="it-IT" sz="20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an </a:t>
            </a:r>
            <a:r>
              <a:rPr lang="it-IT" sz="2000" b="1" i="0" u="none" strike="noStrike" kern="1200" cap="none" spc="0" dirty="0" err="1" smtClean="0">
                <a:solidFill>
                  <a:srgbClr val="000000"/>
                </a:solidFill>
                <a:uFillTx/>
                <a:latin typeface="Calibri"/>
              </a:rPr>
              <a:t>article</a:t>
            </a:r>
            <a:r>
              <a:rPr lang="it-IT" sz="20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or</a:t>
            </a:r>
            <a:r>
              <a:rPr lang="it-IT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journal?</a:t>
            </a:r>
          </a:p>
        </p:txBody>
      </p:sp>
      <p:sp>
        <p:nvSpPr>
          <p:cNvPr id="5" name="Rettangolo 2"/>
          <p:cNvSpPr/>
          <p:nvPr/>
        </p:nvSpPr>
        <p:spPr>
          <a:xfrm>
            <a:off x="323523" y="1844820"/>
            <a:ext cx="705678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Visit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the </a:t>
            </a:r>
            <a:r>
              <a:rPr lang="it-IT" sz="1800" b="0" i="0" u="none" strike="noStrike" kern="1200" cap="none" spc="0" baseline="0" dirty="0">
                <a:solidFill>
                  <a:srgbClr val="CCCCFF"/>
                </a:solidFill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  <a:hlinkClick r:id="rId3"/>
              </a:rPr>
              <a:t>University</a:t>
            </a:r>
            <a:r>
              <a:rPr lang="it-IT" sz="18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hlinkClick r:id="rId3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  <a:hlinkClick r:id="rId3"/>
              </a:rPr>
              <a:t>Catalogue</a:t>
            </a:r>
            <a:r>
              <a:rPr lang="it-IT" sz="18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hlinkClick r:id="rId3"/>
              </a:rPr>
              <a:t>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Google Shape;106;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60" y="2564904"/>
            <a:ext cx="7992888" cy="2387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3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95532" y="1052739"/>
            <a:ext cx="184731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ttangolo 2"/>
          <p:cNvSpPr/>
          <p:nvPr/>
        </p:nvSpPr>
        <p:spPr>
          <a:xfrm>
            <a:off x="506641" y="1700811"/>
            <a:ext cx="7089699" cy="3416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Google Shape;112;p64"/>
          <p:cNvSpPr txBox="1">
            <a:spLocks/>
          </p:cNvSpPr>
          <p:nvPr/>
        </p:nvSpPr>
        <p:spPr>
          <a:xfrm>
            <a:off x="838199" y="2780928"/>
            <a:ext cx="7046169" cy="339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marL="457200" indent="-457200">
              <a:spcBef>
                <a:spcPts val="0"/>
              </a:spcBef>
              <a:buClr>
                <a:srgbClr val="C00000"/>
              </a:buClr>
              <a:buSzPts val="3000"/>
              <a:buFont typeface="Noto Sans Symbols"/>
              <a:buChar char="▪"/>
            </a:pPr>
            <a:r>
              <a:rPr lang="en-US" sz="2000" dirty="0"/>
              <a:t>It allows an integrated and simultaneous search of the University's document collections starting from a single </a:t>
            </a:r>
            <a:r>
              <a:rPr lang="en-US" sz="2000" dirty="0" smtClean="0"/>
              <a:t>interface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ts val="3000"/>
              <a:buNone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SzPts val="3000"/>
              <a:buFont typeface="Noto Sans Symbols"/>
              <a:buChar char="▪"/>
            </a:pPr>
            <a:r>
              <a:rPr lang="en-US" sz="2000" dirty="0" smtClean="0"/>
              <a:t>It </a:t>
            </a:r>
            <a:r>
              <a:rPr lang="en-US" sz="2000" dirty="0"/>
              <a:t>is responsive: it </a:t>
            </a:r>
            <a:r>
              <a:rPr lang="en-US" sz="2000" dirty="0" smtClean="0"/>
              <a:t>can be used in </a:t>
            </a:r>
            <a:r>
              <a:rPr lang="en-US" sz="2000" dirty="0"/>
              <a:t>all devices (pc, tablet, smartphone, </a:t>
            </a:r>
            <a:r>
              <a:rPr lang="en-US" sz="2000" dirty="0" smtClean="0"/>
              <a:t>...)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ts val="3000"/>
              <a:buNone/>
            </a:pPr>
            <a:endParaRPr lang="en-US" sz="2000" dirty="0" smtClean="0"/>
          </a:p>
          <a:p>
            <a:pPr marL="457200" indent="-457200">
              <a:spcBef>
                <a:spcPts val="1000"/>
              </a:spcBef>
              <a:buClr>
                <a:srgbClr val="C00000"/>
              </a:buClr>
              <a:buSzPts val="3000"/>
              <a:buFont typeface="Noto Sans Symbols"/>
              <a:buChar char="▪"/>
            </a:pP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simple</a:t>
            </a:r>
            <a:r>
              <a:rPr lang="it-IT" sz="2000" dirty="0" smtClean="0"/>
              <a:t> and </a:t>
            </a:r>
            <a:r>
              <a:rPr lang="it-IT" sz="2000" dirty="0" err="1" smtClean="0"/>
              <a:t>user-friendly</a:t>
            </a:r>
            <a:endParaRPr lang="it-IT" sz="2000" dirty="0" smtClean="0"/>
          </a:p>
          <a:p>
            <a:pPr marL="0" indent="0">
              <a:spcBef>
                <a:spcPts val="1000"/>
              </a:spcBef>
              <a:buClr>
                <a:srgbClr val="C00000"/>
              </a:buClr>
              <a:buSzPts val="3000"/>
              <a:buNone/>
            </a:pPr>
            <a:endParaRPr lang="it-IT" sz="2000" dirty="0" smtClean="0"/>
          </a:p>
          <a:p>
            <a:pPr marL="457200" indent="-457200">
              <a:spcBef>
                <a:spcPts val="1000"/>
              </a:spcBef>
              <a:buClr>
                <a:srgbClr val="C00000"/>
              </a:buClr>
              <a:buSzPts val="3000"/>
              <a:buFont typeface="Noto Sans Symbols"/>
              <a:buChar char="▪"/>
            </a:pP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b="1" dirty="0" err="1" smtClean="0"/>
              <a:t>accessible</a:t>
            </a:r>
            <a:endParaRPr lang="it-IT" sz="2000" b="1" dirty="0" smtClean="0"/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itchFamily="34"/>
              <a:buNone/>
            </a:pPr>
            <a:endParaRPr lang="it-IT" dirty="0"/>
          </a:p>
        </p:txBody>
      </p:sp>
      <p:pic>
        <p:nvPicPr>
          <p:cNvPr id="7" name="Google Shape;106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974959"/>
            <a:ext cx="6667987" cy="1451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9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/>
          <a:srcRect r="40061"/>
          <a:stretch>
            <a:fillRect/>
          </a:stretch>
        </p:blipFill>
        <p:spPr>
          <a:xfrm>
            <a:off x="107506" y="132551"/>
            <a:ext cx="5370271" cy="7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2781303" y="6237286"/>
            <a:ext cx="35814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Sist</a:t>
            </a: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34"/>
              </a:rPr>
              <a:t>ema Bibliotecario di Ateneo | Università di Padova</a:t>
            </a:r>
          </a:p>
        </p:txBody>
      </p:sp>
      <p:sp>
        <p:nvSpPr>
          <p:cNvPr id="4" name="Rettangolo 1"/>
          <p:cNvSpPr/>
          <p:nvPr/>
        </p:nvSpPr>
        <p:spPr>
          <a:xfrm>
            <a:off x="323523" y="1124739"/>
            <a:ext cx="1250661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Book loan</a:t>
            </a:r>
          </a:p>
        </p:txBody>
      </p:sp>
      <p:sp>
        <p:nvSpPr>
          <p:cNvPr id="5" name="Rettangolo 2"/>
          <p:cNvSpPr/>
          <p:nvPr/>
        </p:nvSpPr>
        <p:spPr>
          <a:xfrm>
            <a:off x="326980" y="1556948"/>
            <a:ext cx="8421486" cy="42447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BORROWING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	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You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must show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your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student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card to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borrow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a book</a:t>
            </a:r>
          </a:p>
          <a:p>
            <a:pPr marL="342900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	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You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can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borrow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up to 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Microsoft YaHei"/>
              </a:rPr>
              <a:t>15 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books for a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Microsoft YaHei"/>
              </a:rPr>
              <a:t>month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in a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Microsoft YaHei"/>
              </a:rPr>
              <a:t>library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Microsoft YaHei"/>
            </a:endParaRP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RENEWAL AND RESERVATIONS </a:t>
            </a:r>
          </a:p>
          <a:p>
            <a:pPr marL="342900" marR="0" lvl="0" indent="-3365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	By the due date you can renew the loan of books that are not reserved up to </a:t>
            </a:r>
            <a:r>
              <a:rPr lang="en-GB" sz="1800" b="0" i="0" u="none" strike="noStrike" kern="1200" cap="none" spc="0" baseline="0" dirty="0" smtClean="0">
                <a:uFillTx/>
                <a:latin typeface="Calibri"/>
                <a:ea typeface="Microsoft YaHei"/>
              </a:rPr>
              <a:t>6 months</a:t>
            </a:r>
            <a:r>
              <a:rPr lang="en-GB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Microsoft YaHei"/>
              </a:rPr>
              <a:t>.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You can also reserve a borrowed book.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 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When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the volume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will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come back,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you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will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be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notified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by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telephone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or e-mail.</a:t>
            </a:r>
          </a:p>
          <a:p>
            <a:pPr marL="342900" marR="0" lvl="0" indent="-3365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50" algn="l"/>
                <a:tab pos="3935413" algn="l"/>
                <a:tab pos="4384676" algn="l"/>
                <a:tab pos="4833939" algn="l"/>
                <a:tab pos="5283202" algn="l"/>
                <a:tab pos="5732465" algn="l"/>
                <a:tab pos="6181728" algn="l"/>
                <a:tab pos="6630991" algn="l"/>
                <a:tab pos="7080254" algn="l"/>
                <a:tab pos="7529517" algn="l"/>
                <a:tab pos="7978770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Microsoft YaHei"/>
            </a:endParaRPr>
          </a:p>
          <a:p>
            <a:pPr marL="341308" marR="0" lvl="0" indent="-336554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/>
              <a:buChar char=""/>
              <a:tabLst>
                <a:tab pos="342899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DOCUMENTS EXCLUDED FROM LOAN</a:t>
            </a:r>
          </a:p>
          <a:p>
            <a:pPr marL="741358" marR="0" lvl="1" indent="-28415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journals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 (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periodicals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,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magazines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,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newspapers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…)</a:t>
            </a:r>
          </a:p>
          <a:p>
            <a:pPr marL="741358" marR="0" lvl="1" indent="-28415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works printed before 1900, rare books, fine or in poor condition…</a:t>
            </a:r>
          </a:p>
          <a:p>
            <a:pPr marL="741358" marR="0" lvl="1" indent="-28415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42900" algn="l"/>
                <a:tab pos="790571" algn="l"/>
                <a:tab pos="1239834" algn="l"/>
                <a:tab pos="1689097" algn="l"/>
                <a:tab pos="2138360" algn="l"/>
                <a:tab pos="2587623" algn="l"/>
                <a:tab pos="3036886" algn="l"/>
                <a:tab pos="3486149" algn="l"/>
                <a:tab pos="3935412" algn="l"/>
                <a:tab pos="4384665" algn="l"/>
                <a:tab pos="4833928" algn="l"/>
                <a:tab pos="5283191" algn="l"/>
                <a:tab pos="5732454" algn="l"/>
                <a:tab pos="6181717" algn="l"/>
                <a:tab pos="6630980" algn="l"/>
                <a:tab pos="7080243" algn="l"/>
                <a:tab pos="7529506" algn="l"/>
                <a:tab pos="7978769" algn="l"/>
                <a:tab pos="8428033" algn="l"/>
                <a:tab pos="8877296" algn="l"/>
                <a:tab pos="9326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consultation documents (</a:t>
            </a:r>
            <a:r>
              <a:rPr lang="en-GB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Microsoft YaHei"/>
              </a:rPr>
              <a:t>encyclopedias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, dictionaries, etc..)</a:t>
            </a:r>
          </a:p>
        </p:txBody>
      </p:sp>
    </p:spTree>
    <p:extLst>
      <p:ext uri="{BB962C8B-B14F-4D97-AF65-F5344CB8AC3E}">
        <p14:creationId xmlns:p14="http://schemas.microsoft.com/office/powerpoint/2010/main" val="35230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771</Words>
  <Application>Microsoft Office PowerPoint</Application>
  <PresentationFormat>Presentazione su schermo (4:3)</PresentationFormat>
  <Paragraphs>140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Microsoft YaHei</vt:lpstr>
      <vt:lpstr>Arial</vt:lpstr>
      <vt:lpstr>Calibri</vt:lpstr>
      <vt:lpstr>Noto Sans Symbols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vettore maria cristina</dc:creator>
  <cp:lastModifiedBy>utente</cp:lastModifiedBy>
  <cp:revision>19</cp:revision>
  <dcterms:created xsi:type="dcterms:W3CDTF">2019-09-23T09:58:26Z</dcterms:created>
  <dcterms:modified xsi:type="dcterms:W3CDTF">2020-11-18T10:13:26Z</dcterms:modified>
</cp:coreProperties>
</file>