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11/30/2020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11/30/2020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en-GB" b="1" dirty="0">
                <a:solidFill>
                  <a:schemeClr val="tx1"/>
                </a:solidFill>
              </a:rPr>
              <a:t>Ecologies of </a:t>
            </a:r>
            <a:r>
              <a:rPr lang="en-GB" b="1" dirty="0" err="1">
                <a:solidFill>
                  <a:schemeClr val="tx1"/>
                </a:solidFill>
              </a:rPr>
              <a:t>knowledges</a:t>
            </a:r>
            <a:endParaRPr lang="it-IT" b="1" dirty="0">
              <a:solidFill>
                <a:schemeClr val="tx1"/>
              </a:solidFill>
            </a:endParaRPr>
          </a:p>
        </p:txBody>
      </p:sp>
      <p:sp>
        <p:nvSpPr>
          <p:cNvPr id="3" name="Sottotitolo 2"/>
          <p:cNvSpPr>
            <a:spLocks noGrp="1"/>
          </p:cNvSpPr>
          <p:nvPr>
            <p:ph type="subTitle" idx="1"/>
          </p:nvPr>
        </p:nvSpPr>
        <p:spPr/>
        <p:txBody>
          <a:bodyPr/>
          <a:lstStyle/>
          <a:p>
            <a:r>
              <a:rPr lang="en-GB" sz="2400" b="1" dirty="0">
                <a:solidFill>
                  <a:schemeClr val="tx1"/>
                </a:solidFill>
              </a:rPr>
              <a:t>Epistemologies of the South as political </a:t>
            </a:r>
            <a:r>
              <a:rPr lang="en-GB" sz="2400" b="1" dirty="0" smtClean="0">
                <a:solidFill>
                  <a:schemeClr val="tx1"/>
                </a:solidFill>
              </a:rPr>
              <a:t>strategies</a:t>
            </a:r>
            <a:endParaRPr lang="it-IT" sz="2400" b="1" dirty="0">
              <a:solidFill>
                <a:schemeClr val="tx1"/>
              </a:solidFill>
            </a:endParaRPr>
          </a:p>
          <a:p>
            <a:r>
              <a:rPr lang="fr-FR" b="1" dirty="0">
                <a:solidFill>
                  <a:schemeClr val="tx1"/>
                </a:solidFill>
              </a:rPr>
              <a:t>B. de Sousa Santos: Introduction</a:t>
            </a:r>
            <a:endParaRPr lang="it-IT" sz="2400" b="1" dirty="0">
              <a:solidFill>
                <a:schemeClr val="tx1"/>
              </a:solidFill>
            </a:endParaRPr>
          </a:p>
        </p:txBody>
      </p:sp>
    </p:spTree>
    <p:extLst>
      <p:ext uri="{BB962C8B-B14F-4D97-AF65-F5344CB8AC3E}">
        <p14:creationId xmlns:p14="http://schemas.microsoft.com/office/powerpoint/2010/main" val="102409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686530"/>
          </a:xfrm>
        </p:spPr>
        <p:txBody>
          <a:bodyPr/>
          <a:lstStyle/>
          <a:p>
            <a:r>
              <a:rPr lang="en-US" b="1" dirty="0"/>
              <a:t>The End of Capitalism without End</a:t>
            </a:r>
            <a:endParaRPr lang="it-IT" dirty="0"/>
          </a:p>
        </p:txBody>
      </p:sp>
      <p:sp>
        <p:nvSpPr>
          <p:cNvPr id="3" name="Segnaposto contenuto 2"/>
          <p:cNvSpPr>
            <a:spLocks noGrp="1"/>
          </p:cNvSpPr>
          <p:nvPr>
            <p:ph idx="1"/>
          </p:nvPr>
        </p:nvSpPr>
        <p:spPr>
          <a:xfrm>
            <a:off x="2589212" y="2529840"/>
            <a:ext cx="8915400" cy="3381382"/>
          </a:xfrm>
        </p:spPr>
        <p:txBody>
          <a:bodyPr>
            <a:normAutofit/>
          </a:bodyPr>
          <a:lstStyle/>
          <a:p>
            <a:r>
              <a:rPr lang="en-US" sz="2400" b="1" dirty="0">
                <a:solidFill>
                  <a:schemeClr val="tx1"/>
                </a:solidFill>
              </a:rPr>
              <a:t>I</a:t>
            </a:r>
            <a:r>
              <a:rPr lang="en-US" sz="2400" b="1" dirty="0" smtClean="0">
                <a:solidFill>
                  <a:schemeClr val="tx1"/>
                </a:solidFill>
              </a:rPr>
              <a:t>t </a:t>
            </a:r>
            <a:r>
              <a:rPr lang="en-US" sz="2400" b="1" dirty="0">
                <a:solidFill>
                  <a:schemeClr val="tx1"/>
                </a:solidFill>
              </a:rPr>
              <a:t>is as difficult </a:t>
            </a:r>
            <a:r>
              <a:rPr lang="en-US" sz="2400" b="1" dirty="0" smtClean="0">
                <a:solidFill>
                  <a:schemeClr val="tx1"/>
                </a:solidFill>
              </a:rPr>
              <a:t>to imagine </a:t>
            </a:r>
            <a:r>
              <a:rPr lang="en-US" sz="2400" b="1" dirty="0">
                <a:solidFill>
                  <a:schemeClr val="tx1"/>
                </a:solidFill>
              </a:rPr>
              <a:t>the end of capitalism as it is difficult to imagine that </a:t>
            </a:r>
            <a:r>
              <a:rPr lang="en-US" sz="2400" b="1" dirty="0" smtClean="0">
                <a:solidFill>
                  <a:schemeClr val="tx1"/>
                </a:solidFill>
              </a:rPr>
              <a:t>capitalism has </a:t>
            </a:r>
            <a:r>
              <a:rPr lang="en-US" sz="2400" b="1" dirty="0">
                <a:solidFill>
                  <a:schemeClr val="tx1"/>
                </a:solidFill>
              </a:rPr>
              <a:t>no end. If it is true that the fall of the Berlin Wall had a </a:t>
            </a:r>
            <a:r>
              <a:rPr lang="en-US" sz="2400" b="1" dirty="0" smtClean="0">
                <a:solidFill>
                  <a:schemeClr val="tx1"/>
                </a:solidFill>
              </a:rPr>
              <a:t>devastating effect </a:t>
            </a:r>
            <a:r>
              <a:rPr lang="en-US" sz="2400" b="1" dirty="0">
                <a:solidFill>
                  <a:schemeClr val="tx1"/>
                </a:solidFill>
              </a:rPr>
              <a:t>on the idea of </a:t>
            </a:r>
            <a:r>
              <a:rPr lang="en-US" sz="2400" b="1" dirty="0" err="1">
                <a:solidFill>
                  <a:schemeClr val="tx1"/>
                </a:solidFill>
              </a:rPr>
              <a:t>postcapitalist</a:t>
            </a:r>
            <a:r>
              <a:rPr lang="en-US" sz="2400" b="1" dirty="0">
                <a:solidFill>
                  <a:schemeClr val="tx1"/>
                </a:solidFill>
              </a:rPr>
              <a:t> futures, it is no less true that it is </a:t>
            </a:r>
            <a:r>
              <a:rPr lang="en-US" sz="2400" b="1" dirty="0" smtClean="0">
                <a:solidFill>
                  <a:schemeClr val="tx1"/>
                </a:solidFill>
              </a:rPr>
              <a:t>hard to </a:t>
            </a:r>
            <a:r>
              <a:rPr lang="en-US" sz="2400" b="1" dirty="0">
                <a:solidFill>
                  <a:schemeClr val="tx1"/>
                </a:solidFill>
              </a:rPr>
              <a:t>believe that capitalism may escape the fatality of all </a:t>
            </a:r>
            <a:r>
              <a:rPr lang="en-US" sz="2400" b="1" dirty="0" smtClean="0">
                <a:solidFill>
                  <a:schemeClr val="tx1"/>
                </a:solidFill>
              </a:rPr>
              <a:t>historical phenomena</a:t>
            </a:r>
            <a:r>
              <a:rPr lang="en-US" sz="2400" b="1" dirty="0">
                <a:solidFill>
                  <a:schemeClr val="tx1"/>
                </a:solidFill>
              </a:rPr>
              <a:t>, that is, the fatality of having a beginning and an end. </a:t>
            </a:r>
            <a:r>
              <a:rPr lang="en-US" sz="2400" b="1" dirty="0" smtClean="0">
                <a:solidFill>
                  <a:schemeClr val="tx1"/>
                </a:solidFill>
              </a:rPr>
              <a:t>Hence, </a:t>
            </a:r>
            <a:r>
              <a:rPr lang="it-IT" sz="2400" b="1" dirty="0" smtClean="0">
                <a:solidFill>
                  <a:schemeClr val="tx1"/>
                </a:solidFill>
              </a:rPr>
              <a:t>the </a:t>
            </a:r>
            <a:r>
              <a:rPr lang="it-IT" sz="2400" b="1" dirty="0">
                <a:solidFill>
                  <a:schemeClr val="tx1"/>
                </a:solidFill>
              </a:rPr>
              <a:t>double </a:t>
            </a:r>
            <a:r>
              <a:rPr lang="it-IT" sz="2400" b="1" dirty="0" err="1">
                <a:solidFill>
                  <a:schemeClr val="tx1"/>
                </a:solidFill>
              </a:rPr>
              <a:t>difficulty</a:t>
            </a:r>
            <a:r>
              <a:rPr lang="it-IT" sz="2400" b="1" dirty="0">
                <a:solidFill>
                  <a:schemeClr val="tx1"/>
                </a:solidFill>
              </a:rPr>
              <a:t>.</a:t>
            </a:r>
          </a:p>
        </p:txBody>
      </p:sp>
    </p:spTree>
    <p:extLst>
      <p:ext uri="{BB962C8B-B14F-4D97-AF65-F5344CB8AC3E}">
        <p14:creationId xmlns:p14="http://schemas.microsoft.com/office/powerpoint/2010/main" val="314104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676370"/>
          </a:xfrm>
        </p:spPr>
        <p:txBody>
          <a:bodyPr/>
          <a:lstStyle/>
          <a:p>
            <a:r>
              <a:rPr lang="en-US" b="1" dirty="0"/>
              <a:t>The End of Colonialism without End</a:t>
            </a:r>
            <a:endParaRPr lang="it-IT" dirty="0"/>
          </a:p>
        </p:txBody>
      </p:sp>
      <p:sp>
        <p:nvSpPr>
          <p:cNvPr id="3" name="Segnaposto contenuto 2"/>
          <p:cNvSpPr>
            <a:spLocks noGrp="1"/>
          </p:cNvSpPr>
          <p:nvPr>
            <p:ph idx="1"/>
          </p:nvPr>
        </p:nvSpPr>
        <p:spPr/>
        <p:txBody>
          <a:bodyPr>
            <a:normAutofit/>
          </a:bodyPr>
          <a:lstStyle/>
          <a:p>
            <a:r>
              <a:rPr lang="en-US" sz="2400" b="1" dirty="0">
                <a:solidFill>
                  <a:schemeClr val="tx1"/>
                </a:solidFill>
              </a:rPr>
              <a:t>I</a:t>
            </a:r>
            <a:r>
              <a:rPr lang="en-US" sz="2400" b="1" dirty="0" smtClean="0">
                <a:solidFill>
                  <a:schemeClr val="tx1"/>
                </a:solidFill>
              </a:rPr>
              <a:t>t </a:t>
            </a:r>
            <a:r>
              <a:rPr lang="en-US" sz="2400" b="1" dirty="0">
                <a:solidFill>
                  <a:schemeClr val="tx1"/>
                </a:solidFill>
              </a:rPr>
              <a:t>is as difficult to imagine the end of colonialism as it is to imagine </a:t>
            </a:r>
            <a:r>
              <a:rPr lang="en-US" sz="2400" b="1" dirty="0" smtClean="0">
                <a:solidFill>
                  <a:schemeClr val="tx1"/>
                </a:solidFill>
              </a:rPr>
              <a:t>that colonialism </a:t>
            </a:r>
            <a:r>
              <a:rPr lang="en-US" sz="2400" b="1" dirty="0">
                <a:solidFill>
                  <a:schemeClr val="tx1"/>
                </a:solidFill>
              </a:rPr>
              <a:t>has no end. Postcolonial or </a:t>
            </a:r>
            <a:r>
              <a:rPr lang="en-US" sz="2400" b="1" dirty="0" err="1">
                <a:solidFill>
                  <a:schemeClr val="tx1"/>
                </a:solidFill>
              </a:rPr>
              <a:t>decolonial</a:t>
            </a:r>
            <a:r>
              <a:rPr lang="en-US" sz="2400" b="1" dirty="0">
                <a:solidFill>
                  <a:schemeClr val="tx1"/>
                </a:solidFill>
              </a:rPr>
              <a:t> studies and </a:t>
            </a:r>
            <a:r>
              <a:rPr lang="en-US" sz="2400" b="1" dirty="0" smtClean="0">
                <a:solidFill>
                  <a:schemeClr val="tx1"/>
                </a:solidFill>
              </a:rPr>
              <a:t>struggles in </a:t>
            </a:r>
            <a:r>
              <a:rPr lang="en-US" sz="2400" b="1" dirty="0">
                <a:solidFill>
                  <a:schemeClr val="tx1"/>
                </a:solidFill>
              </a:rPr>
              <a:t>the past three decades have shown how entrenched colonialism is </a:t>
            </a:r>
            <a:r>
              <a:rPr lang="en-US" sz="2400" b="1" dirty="0" smtClean="0">
                <a:solidFill>
                  <a:schemeClr val="tx1"/>
                </a:solidFill>
              </a:rPr>
              <a:t>in both </a:t>
            </a:r>
            <a:r>
              <a:rPr lang="en-US" sz="2400" b="1" dirty="0">
                <a:solidFill>
                  <a:schemeClr val="tx1"/>
                </a:solidFill>
              </a:rPr>
              <a:t>private and public life, even many decades after the end of </a:t>
            </a:r>
            <a:r>
              <a:rPr lang="en-US" sz="2400" b="1" dirty="0" smtClean="0">
                <a:solidFill>
                  <a:schemeClr val="tx1"/>
                </a:solidFill>
              </a:rPr>
              <a:t>historical colonialism</a:t>
            </a:r>
            <a:r>
              <a:rPr lang="en-US" sz="2400" b="1" dirty="0">
                <a:solidFill>
                  <a:schemeClr val="tx1"/>
                </a:solidFill>
              </a:rPr>
              <a:t>. On the other hand, as in the case of the end of </a:t>
            </a:r>
            <a:r>
              <a:rPr lang="en-US" sz="2400" b="1" dirty="0" smtClean="0">
                <a:solidFill>
                  <a:schemeClr val="tx1"/>
                </a:solidFill>
              </a:rPr>
              <a:t>capitalism without </a:t>
            </a:r>
            <a:r>
              <a:rPr lang="en-US" sz="2400" b="1" dirty="0">
                <a:solidFill>
                  <a:schemeClr val="tx1"/>
                </a:solidFill>
              </a:rPr>
              <a:t>end, it is hard to believe that colonialism will escape the fate </a:t>
            </a:r>
            <a:r>
              <a:rPr lang="en-US" sz="2400" b="1" dirty="0" smtClean="0">
                <a:solidFill>
                  <a:schemeClr val="tx1"/>
                </a:solidFill>
              </a:rPr>
              <a:t>of other </a:t>
            </a:r>
            <a:r>
              <a:rPr lang="en-US" sz="2400" b="1" dirty="0">
                <a:solidFill>
                  <a:schemeClr val="tx1"/>
                </a:solidFill>
              </a:rPr>
              <a:t>social phenomena and have no end.</a:t>
            </a:r>
            <a:endParaRPr lang="it-IT" sz="2400" b="1" dirty="0">
              <a:solidFill>
                <a:schemeClr val="tx1"/>
              </a:solidFill>
            </a:endParaRPr>
          </a:p>
        </p:txBody>
      </p:sp>
    </p:spTree>
    <p:extLst>
      <p:ext uri="{BB962C8B-B14F-4D97-AF65-F5344CB8AC3E}">
        <p14:creationId xmlns:p14="http://schemas.microsoft.com/office/powerpoint/2010/main" val="12341325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a:t>The Paradox of Urgency and Civilizational Change</a:t>
            </a:r>
            <a:endParaRPr lang="it-IT" dirty="0"/>
          </a:p>
        </p:txBody>
      </p:sp>
      <p:sp>
        <p:nvSpPr>
          <p:cNvPr id="3" name="Segnaposto contenuto 2"/>
          <p:cNvSpPr>
            <a:spLocks noGrp="1"/>
          </p:cNvSpPr>
          <p:nvPr>
            <p:ph idx="1"/>
          </p:nvPr>
        </p:nvSpPr>
        <p:spPr/>
        <p:txBody>
          <a:bodyPr>
            <a:normAutofit/>
          </a:bodyPr>
          <a:lstStyle/>
          <a:p>
            <a:r>
              <a:rPr lang="en-US" sz="2400" b="1" dirty="0">
                <a:solidFill>
                  <a:schemeClr val="tx1"/>
                </a:solidFill>
              </a:rPr>
              <a:t>We live in a time torn apart by two extreme and </a:t>
            </a:r>
            <a:r>
              <a:rPr lang="en-US" sz="2400" b="1" dirty="0" smtClean="0">
                <a:solidFill>
                  <a:schemeClr val="tx1"/>
                </a:solidFill>
              </a:rPr>
              <a:t>contradictory temporalities </a:t>
            </a:r>
            <a:r>
              <a:rPr lang="en-US" sz="2400" b="1" dirty="0">
                <a:solidFill>
                  <a:schemeClr val="tx1"/>
                </a:solidFill>
              </a:rPr>
              <a:t>disputing the time frame of </a:t>
            </a:r>
            <a:r>
              <a:rPr lang="en-US" sz="2400" b="1" u="sng" dirty="0">
                <a:solidFill>
                  <a:schemeClr val="tx1"/>
                </a:solidFill>
              </a:rPr>
              <a:t>collective action</a:t>
            </a:r>
            <a:r>
              <a:rPr lang="en-US" sz="2400" b="1" dirty="0">
                <a:solidFill>
                  <a:schemeClr val="tx1"/>
                </a:solidFill>
              </a:rPr>
              <a:t>. On the </a:t>
            </a:r>
            <a:r>
              <a:rPr lang="en-US" sz="2400" b="1" dirty="0" smtClean="0">
                <a:solidFill>
                  <a:schemeClr val="tx1"/>
                </a:solidFill>
              </a:rPr>
              <a:t>one hand</a:t>
            </a:r>
            <a:r>
              <a:rPr lang="en-US" sz="2400" b="1" dirty="0">
                <a:solidFill>
                  <a:schemeClr val="tx1"/>
                </a:solidFill>
              </a:rPr>
              <a:t>, there is a </a:t>
            </a:r>
            <a:r>
              <a:rPr lang="en-US" sz="2400" b="1" u="sng" dirty="0">
                <a:solidFill>
                  <a:schemeClr val="tx1"/>
                </a:solidFill>
              </a:rPr>
              <a:t>sense of urgency</a:t>
            </a:r>
            <a:r>
              <a:rPr lang="en-US" sz="2400" b="1" dirty="0" smtClean="0">
                <a:solidFill>
                  <a:schemeClr val="tx1"/>
                </a:solidFill>
              </a:rPr>
              <a:t>.</a:t>
            </a:r>
          </a:p>
          <a:p>
            <a:r>
              <a:rPr lang="en-US" sz="2400" b="1" dirty="0">
                <a:solidFill>
                  <a:schemeClr val="tx1"/>
                </a:solidFill>
              </a:rPr>
              <a:t>On the other hand, there is a sense that our time calls for deep </a:t>
            </a:r>
            <a:r>
              <a:rPr lang="en-US" sz="2400" b="1" dirty="0" smtClean="0">
                <a:solidFill>
                  <a:schemeClr val="tx1"/>
                </a:solidFill>
              </a:rPr>
              <a:t>and </a:t>
            </a:r>
            <a:r>
              <a:rPr lang="it-IT" sz="2400" b="1" dirty="0" err="1" smtClean="0">
                <a:solidFill>
                  <a:schemeClr val="tx1"/>
                </a:solidFill>
              </a:rPr>
              <a:t>ongterm</a:t>
            </a:r>
            <a:r>
              <a:rPr lang="it-IT" sz="2400" b="1" dirty="0" smtClean="0">
                <a:solidFill>
                  <a:schemeClr val="tx1"/>
                </a:solidFill>
              </a:rPr>
              <a:t> </a:t>
            </a:r>
            <a:r>
              <a:rPr lang="it-IT" sz="2400" b="1" dirty="0" err="1">
                <a:solidFill>
                  <a:schemeClr val="tx1"/>
                </a:solidFill>
              </a:rPr>
              <a:t>civilizational</a:t>
            </a:r>
            <a:r>
              <a:rPr lang="it-IT" sz="2400" b="1" dirty="0">
                <a:solidFill>
                  <a:schemeClr val="tx1"/>
                </a:solidFill>
              </a:rPr>
              <a:t> </a:t>
            </a:r>
            <a:r>
              <a:rPr lang="it-IT" sz="2400" b="1" dirty="0" err="1" smtClean="0">
                <a:solidFill>
                  <a:schemeClr val="tx1"/>
                </a:solidFill>
              </a:rPr>
              <a:t>changes</a:t>
            </a:r>
            <a:r>
              <a:rPr lang="it-IT" sz="2400" b="1" dirty="0" smtClean="0">
                <a:solidFill>
                  <a:schemeClr val="tx1"/>
                </a:solidFill>
              </a:rPr>
              <a:t>: the</a:t>
            </a:r>
            <a:r>
              <a:rPr lang="it-IT" sz="2400" b="1" dirty="0">
                <a:solidFill>
                  <a:schemeClr val="tx1"/>
                </a:solidFill>
              </a:rPr>
              <a:t> </a:t>
            </a:r>
            <a:r>
              <a:rPr lang="en-US" sz="2400" b="1" dirty="0" smtClean="0">
                <a:solidFill>
                  <a:schemeClr val="tx1"/>
                </a:solidFill>
              </a:rPr>
              <a:t>twentieth </a:t>
            </a:r>
            <a:r>
              <a:rPr lang="en-US" sz="2400" b="1" dirty="0">
                <a:solidFill>
                  <a:schemeClr val="tx1"/>
                </a:solidFill>
              </a:rPr>
              <a:t>century proved with immense cruelty that to take power is </a:t>
            </a:r>
            <a:r>
              <a:rPr lang="en-US" sz="2400" b="1" dirty="0" smtClean="0">
                <a:solidFill>
                  <a:schemeClr val="tx1"/>
                </a:solidFill>
              </a:rPr>
              <a:t>not enough </a:t>
            </a:r>
            <a:r>
              <a:rPr lang="en-US" sz="2400" b="1" dirty="0">
                <a:solidFill>
                  <a:schemeClr val="tx1"/>
                </a:solidFill>
              </a:rPr>
              <a:t>and that, rather than taking power, </a:t>
            </a:r>
            <a:r>
              <a:rPr lang="en-US" sz="2400" b="1" u="sng" dirty="0">
                <a:solidFill>
                  <a:schemeClr val="tx1"/>
                </a:solidFill>
              </a:rPr>
              <a:t>it is necessary to </a:t>
            </a:r>
            <a:r>
              <a:rPr lang="en-US" sz="2400" b="1" u="sng" dirty="0" smtClean="0">
                <a:solidFill>
                  <a:schemeClr val="tx1"/>
                </a:solidFill>
              </a:rPr>
              <a:t>transform </a:t>
            </a:r>
            <a:r>
              <a:rPr lang="it-IT" sz="2400" b="1" u="sng" dirty="0" err="1" smtClean="0">
                <a:solidFill>
                  <a:schemeClr val="tx1"/>
                </a:solidFill>
              </a:rPr>
              <a:t>power</a:t>
            </a:r>
            <a:r>
              <a:rPr lang="it-IT" sz="2400" b="1" dirty="0">
                <a:solidFill>
                  <a:schemeClr val="tx1"/>
                </a:solidFill>
              </a:rPr>
              <a:t>.</a:t>
            </a:r>
          </a:p>
        </p:txBody>
      </p:sp>
    </p:spTree>
    <p:extLst>
      <p:ext uri="{BB962C8B-B14F-4D97-AF65-F5344CB8AC3E}">
        <p14:creationId xmlns:p14="http://schemas.microsoft.com/office/powerpoint/2010/main" val="2134467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a:t>Very Old or Very New?</a:t>
            </a:r>
            <a:endParaRPr lang="it-IT" dirty="0"/>
          </a:p>
        </p:txBody>
      </p:sp>
      <p:sp>
        <p:nvSpPr>
          <p:cNvPr id="3" name="Segnaposto contenuto 2"/>
          <p:cNvSpPr>
            <a:spLocks noGrp="1"/>
          </p:cNvSpPr>
          <p:nvPr>
            <p:ph idx="1"/>
          </p:nvPr>
        </p:nvSpPr>
        <p:spPr>
          <a:xfrm>
            <a:off x="2589212" y="2133600"/>
            <a:ext cx="8915400" cy="1005840"/>
          </a:xfrm>
        </p:spPr>
        <p:txBody>
          <a:bodyPr>
            <a:noAutofit/>
          </a:bodyPr>
          <a:lstStyle/>
          <a:p>
            <a:r>
              <a:rPr lang="en-US" sz="2400" b="1" dirty="0">
                <a:solidFill>
                  <a:schemeClr val="tx1"/>
                </a:solidFill>
              </a:rPr>
              <a:t>T</a:t>
            </a:r>
            <a:r>
              <a:rPr lang="en-US" sz="2400" b="1" dirty="0" smtClean="0">
                <a:solidFill>
                  <a:schemeClr val="tx1"/>
                </a:solidFill>
              </a:rPr>
              <a:t>he </a:t>
            </a:r>
            <a:r>
              <a:rPr lang="en-US" sz="2400" b="1" dirty="0">
                <a:solidFill>
                  <a:schemeClr val="tx1"/>
                </a:solidFill>
              </a:rPr>
              <a:t>nature of the temporal trajectory of the </a:t>
            </a:r>
            <a:r>
              <a:rPr lang="en-US" sz="2400" b="1" dirty="0" smtClean="0">
                <a:solidFill>
                  <a:schemeClr val="tx1"/>
                </a:solidFill>
              </a:rPr>
              <a:t>political innovation </a:t>
            </a:r>
            <a:r>
              <a:rPr lang="en-US" sz="2400" b="1" dirty="0">
                <a:solidFill>
                  <a:schemeClr val="tx1"/>
                </a:solidFill>
              </a:rPr>
              <a:t>emerging in the present: innovation as the very new or as </a:t>
            </a:r>
            <a:r>
              <a:rPr lang="en-US" sz="2400" b="1" dirty="0" smtClean="0">
                <a:solidFill>
                  <a:schemeClr val="tx1"/>
                </a:solidFill>
              </a:rPr>
              <a:t>the reinvention </a:t>
            </a:r>
            <a:r>
              <a:rPr lang="en-US" sz="2400" b="1" dirty="0">
                <a:solidFill>
                  <a:schemeClr val="tx1"/>
                </a:solidFill>
              </a:rPr>
              <a:t>of the very old.</a:t>
            </a:r>
            <a:endParaRPr lang="it-IT" sz="2400" b="1" dirty="0">
              <a:solidFill>
                <a:schemeClr val="tx1"/>
              </a:solidFill>
            </a:endParaRPr>
          </a:p>
        </p:txBody>
      </p:sp>
    </p:spTree>
    <p:extLst>
      <p:ext uri="{BB962C8B-B14F-4D97-AF65-F5344CB8AC3E}">
        <p14:creationId xmlns:p14="http://schemas.microsoft.com/office/powerpoint/2010/main" val="2509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676370"/>
          </a:xfrm>
        </p:spPr>
        <p:txBody>
          <a:bodyPr/>
          <a:lstStyle/>
          <a:p>
            <a:r>
              <a:rPr lang="en-US" b="1" dirty="0"/>
              <a:t>The Loss of Critical Nouns</a:t>
            </a:r>
            <a:endParaRPr lang="it-IT" dirty="0"/>
          </a:p>
        </p:txBody>
      </p:sp>
      <p:sp>
        <p:nvSpPr>
          <p:cNvPr id="3" name="Segnaposto contenuto 2"/>
          <p:cNvSpPr>
            <a:spLocks noGrp="1"/>
          </p:cNvSpPr>
          <p:nvPr>
            <p:ph idx="1"/>
          </p:nvPr>
        </p:nvSpPr>
        <p:spPr>
          <a:xfrm>
            <a:off x="2589212" y="1300480"/>
            <a:ext cx="8915400" cy="4610742"/>
          </a:xfrm>
        </p:spPr>
        <p:txBody>
          <a:bodyPr>
            <a:noAutofit/>
          </a:bodyPr>
          <a:lstStyle/>
          <a:p>
            <a:r>
              <a:rPr lang="en-US" sz="2000" b="1" dirty="0">
                <a:solidFill>
                  <a:schemeClr val="tx1"/>
                </a:solidFill>
              </a:rPr>
              <a:t>There was a time when Eurocentric critical </a:t>
            </a:r>
            <a:r>
              <a:rPr lang="en-US" sz="2000" b="1" dirty="0" smtClean="0">
                <a:solidFill>
                  <a:schemeClr val="tx1"/>
                </a:solidFill>
              </a:rPr>
              <a:t>theory “owned</a:t>
            </a:r>
            <a:r>
              <a:rPr lang="en-US" sz="2000" b="1" dirty="0">
                <a:solidFill>
                  <a:schemeClr val="tx1"/>
                </a:solidFill>
              </a:rPr>
              <a:t>” a vast set of nouns that marked its difference from </a:t>
            </a:r>
            <a:r>
              <a:rPr lang="en-US" sz="2000" b="1" dirty="0" smtClean="0">
                <a:solidFill>
                  <a:schemeClr val="tx1"/>
                </a:solidFill>
              </a:rPr>
              <a:t>conventional or </a:t>
            </a:r>
            <a:r>
              <a:rPr lang="en-US" sz="2000" b="1" dirty="0">
                <a:solidFill>
                  <a:schemeClr val="tx1"/>
                </a:solidFill>
              </a:rPr>
              <a:t>bourgeois theories. These nouns included socialism, </a:t>
            </a:r>
            <a:r>
              <a:rPr lang="en-US" sz="2000" b="1" dirty="0" smtClean="0">
                <a:solidFill>
                  <a:schemeClr val="tx1"/>
                </a:solidFill>
              </a:rPr>
              <a:t>communism, revolution</a:t>
            </a:r>
            <a:r>
              <a:rPr lang="en-US" sz="2000" b="1" dirty="0">
                <a:solidFill>
                  <a:schemeClr val="tx1"/>
                </a:solidFill>
              </a:rPr>
              <a:t>, class struggle, dependency, alienation, fetishism </a:t>
            </a:r>
            <a:r>
              <a:rPr lang="en-US" sz="2000" b="1" dirty="0" smtClean="0">
                <a:solidFill>
                  <a:schemeClr val="tx1"/>
                </a:solidFill>
              </a:rPr>
              <a:t>of commodities</a:t>
            </a:r>
            <a:r>
              <a:rPr lang="en-US" sz="2000" b="1" dirty="0">
                <a:solidFill>
                  <a:schemeClr val="tx1"/>
                </a:solidFill>
              </a:rPr>
              <a:t>, and so on. In the past thirty years the Eurocentric </a:t>
            </a:r>
            <a:r>
              <a:rPr lang="en-US" sz="2000" b="1" dirty="0" smtClean="0">
                <a:solidFill>
                  <a:schemeClr val="tx1"/>
                </a:solidFill>
              </a:rPr>
              <a:t>critical tradition </a:t>
            </a:r>
            <a:r>
              <a:rPr lang="en-US" sz="2000" b="1" dirty="0">
                <a:solidFill>
                  <a:schemeClr val="tx1"/>
                </a:solidFill>
              </a:rPr>
              <a:t>seems to have lost “ its” nouns and now distinguishes </a:t>
            </a:r>
            <a:r>
              <a:rPr lang="en-US" sz="2000" b="1" dirty="0" smtClean="0">
                <a:solidFill>
                  <a:schemeClr val="tx1"/>
                </a:solidFill>
              </a:rPr>
              <a:t>itself from </a:t>
            </a:r>
            <a:r>
              <a:rPr lang="en-US" sz="2000" b="1" dirty="0">
                <a:solidFill>
                  <a:schemeClr val="tx1"/>
                </a:solidFill>
              </a:rPr>
              <a:t>conventional or bourgeois theories by the adjectives it uses </a:t>
            </a:r>
            <a:r>
              <a:rPr lang="en-US" sz="2000" b="1" dirty="0" smtClean="0">
                <a:solidFill>
                  <a:schemeClr val="tx1"/>
                </a:solidFill>
              </a:rPr>
              <a:t>to subvert </a:t>
            </a:r>
            <a:r>
              <a:rPr lang="en-US" sz="2000" b="1" dirty="0">
                <a:solidFill>
                  <a:schemeClr val="tx1"/>
                </a:solidFill>
              </a:rPr>
              <a:t>the meaning of the proper nouns it borrows from such theories</a:t>
            </a:r>
            <a:r>
              <a:rPr lang="en-US" sz="2000" b="1" dirty="0" smtClean="0">
                <a:solidFill>
                  <a:schemeClr val="tx1"/>
                </a:solidFill>
              </a:rPr>
              <a:t>.</a:t>
            </a:r>
          </a:p>
          <a:p>
            <a:r>
              <a:rPr lang="en-US" sz="2000" b="1" dirty="0" smtClean="0">
                <a:solidFill>
                  <a:schemeClr val="tx1"/>
                </a:solidFill>
              </a:rPr>
              <a:t>If conventional </a:t>
            </a:r>
            <a:r>
              <a:rPr lang="en-US" sz="2000" b="1" dirty="0">
                <a:solidFill>
                  <a:schemeClr val="tx1"/>
                </a:solidFill>
              </a:rPr>
              <a:t>theory speaks of development, </a:t>
            </a:r>
            <a:r>
              <a:rPr lang="en-US" sz="2000" b="1" dirty="0" smtClean="0">
                <a:solidFill>
                  <a:schemeClr val="tx1"/>
                </a:solidFill>
              </a:rPr>
              <a:t>critical theory </a:t>
            </a:r>
            <a:r>
              <a:rPr lang="en-US" sz="2000" b="1" dirty="0">
                <a:solidFill>
                  <a:schemeClr val="tx1"/>
                </a:solidFill>
              </a:rPr>
              <a:t>refers to alternative, integral, inclusionary, democratic, </a:t>
            </a:r>
            <a:r>
              <a:rPr lang="en-US" sz="2000" b="1" dirty="0" smtClean="0">
                <a:solidFill>
                  <a:schemeClr val="tx1"/>
                </a:solidFill>
              </a:rPr>
              <a:t>or sustainable </a:t>
            </a:r>
            <a:r>
              <a:rPr lang="en-US" sz="2000" b="1" dirty="0">
                <a:solidFill>
                  <a:schemeClr val="tx1"/>
                </a:solidFill>
              </a:rPr>
              <a:t>development; if conventional theory speaks of </a:t>
            </a:r>
            <a:r>
              <a:rPr lang="en-US" sz="2000" b="1" dirty="0" smtClean="0">
                <a:solidFill>
                  <a:schemeClr val="tx1"/>
                </a:solidFill>
              </a:rPr>
              <a:t>democracy, critical </a:t>
            </a:r>
            <a:r>
              <a:rPr lang="en-US" sz="2000" b="1" dirty="0">
                <a:solidFill>
                  <a:schemeClr val="tx1"/>
                </a:solidFill>
              </a:rPr>
              <a:t>theory proposes radical, participatory, or deliberative </a:t>
            </a:r>
            <a:r>
              <a:rPr lang="en-US" sz="2000" b="1" dirty="0" smtClean="0">
                <a:solidFill>
                  <a:schemeClr val="tx1"/>
                </a:solidFill>
              </a:rPr>
              <a:t>democracy. The </a:t>
            </a:r>
            <a:r>
              <a:rPr lang="en-US" sz="2000" b="1" dirty="0">
                <a:solidFill>
                  <a:schemeClr val="tx1"/>
                </a:solidFill>
              </a:rPr>
              <a:t>same happens with cosmopolitanism, which ends up being </a:t>
            </a:r>
            <a:r>
              <a:rPr lang="en-US" sz="2000" b="1" dirty="0" smtClean="0">
                <a:solidFill>
                  <a:schemeClr val="tx1"/>
                </a:solidFill>
              </a:rPr>
              <a:t>called subaltern</a:t>
            </a:r>
            <a:r>
              <a:rPr lang="en-US" sz="2000" b="1" dirty="0">
                <a:solidFill>
                  <a:schemeClr val="tx1"/>
                </a:solidFill>
              </a:rPr>
              <a:t>, oppositional, insurgent, or rooted cosmopolitanism; </a:t>
            </a:r>
            <a:r>
              <a:rPr lang="en-US" sz="2000" b="1" dirty="0" smtClean="0">
                <a:solidFill>
                  <a:schemeClr val="tx1"/>
                </a:solidFill>
              </a:rPr>
              <a:t>human rights </a:t>
            </a:r>
            <a:r>
              <a:rPr lang="en-US" sz="2000" b="1" dirty="0">
                <a:solidFill>
                  <a:schemeClr val="tx1"/>
                </a:solidFill>
              </a:rPr>
              <a:t>turns into radical, collective, or intercultural human </a:t>
            </a:r>
            <a:r>
              <a:rPr lang="en-US" sz="2000" b="1" dirty="0" smtClean="0">
                <a:solidFill>
                  <a:schemeClr val="tx1"/>
                </a:solidFill>
              </a:rPr>
              <a:t>rights.</a:t>
            </a:r>
            <a:endParaRPr lang="it-IT" sz="2000" b="1" dirty="0">
              <a:solidFill>
                <a:schemeClr val="tx1"/>
              </a:solidFill>
            </a:endParaRPr>
          </a:p>
        </p:txBody>
      </p:sp>
    </p:spTree>
    <p:extLst>
      <p:ext uri="{BB962C8B-B14F-4D97-AF65-F5344CB8AC3E}">
        <p14:creationId xmlns:p14="http://schemas.microsoft.com/office/powerpoint/2010/main" val="4160905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254000"/>
            <a:ext cx="8915400" cy="6299200"/>
          </a:xfrm>
        </p:spPr>
        <p:txBody>
          <a:bodyPr>
            <a:noAutofit/>
          </a:bodyPr>
          <a:lstStyle/>
          <a:p>
            <a:r>
              <a:rPr lang="en-US" sz="1900" b="1" dirty="0">
                <a:solidFill>
                  <a:schemeClr val="tx1"/>
                </a:solidFill>
              </a:rPr>
              <a:t>These changes must be carefully analyzed. Hegemonic </a:t>
            </a:r>
            <a:r>
              <a:rPr lang="en-US" sz="1900" b="1" dirty="0" smtClean="0">
                <a:solidFill>
                  <a:schemeClr val="tx1"/>
                </a:solidFill>
              </a:rPr>
              <a:t>concepts (nouns</a:t>
            </a:r>
            <a:r>
              <a:rPr lang="en-US" sz="1900" b="1" dirty="0">
                <a:solidFill>
                  <a:schemeClr val="tx1"/>
                </a:solidFill>
              </a:rPr>
              <a:t>) are not, at the pragmatic level, an inalienable property </a:t>
            </a:r>
            <a:r>
              <a:rPr lang="en-US" sz="1900" b="1" dirty="0" smtClean="0">
                <a:solidFill>
                  <a:schemeClr val="tx1"/>
                </a:solidFill>
              </a:rPr>
              <a:t>of </a:t>
            </a:r>
            <a:r>
              <a:rPr lang="it-IT" sz="1900" b="1" dirty="0" err="1" smtClean="0">
                <a:solidFill>
                  <a:schemeClr val="tx1"/>
                </a:solidFill>
              </a:rPr>
              <a:t>conventional</a:t>
            </a:r>
            <a:r>
              <a:rPr lang="it-IT" sz="1900" b="1" dirty="0" smtClean="0">
                <a:solidFill>
                  <a:schemeClr val="tx1"/>
                </a:solidFill>
              </a:rPr>
              <a:t> </a:t>
            </a:r>
            <a:r>
              <a:rPr lang="it-IT" sz="1900" b="1" dirty="0">
                <a:solidFill>
                  <a:schemeClr val="tx1"/>
                </a:solidFill>
              </a:rPr>
              <a:t>or </a:t>
            </a:r>
            <a:r>
              <a:rPr lang="it-IT" sz="1900" b="1" dirty="0" err="1">
                <a:solidFill>
                  <a:schemeClr val="tx1"/>
                </a:solidFill>
              </a:rPr>
              <a:t>bourgeois</a:t>
            </a:r>
            <a:r>
              <a:rPr lang="it-IT" sz="1900" b="1" dirty="0">
                <a:solidFill>
                  <a:schemeClr val="tx1"/>
                </a:solidFill>
              </a:rPr>
              <a:t> </a:t>
            </a:r>
            <a:r>
              <a:rPr lang="it-IT" sz="1900" b="1" dirty="0" err="1" smtClean="0">
                <a:solidFill>
                  <a:schemeClr val="tx1"/>
                </a:solidFill>
              </a:rPr>
              <a:t>thinking</a:t>
            </a:r>
            <a:r>
              <a:rPr lang="it-IT" sz="1900" b="1" dirty="0" smtClean="0">
                <a:solidFill>
                  <a:schemeClr val="tx1"/>
                </a:solidFill>
              </a:rPr>
              <a:t>. </a:t>
            </a:r>
            <a:r>
              <a:rPr lang="it-IT" sz="1900" b="1" dirty="0" err="1" smtClean="0">
                <a:solidFill>
                  <a:schemeClr val="tx1"/>
                </a:solidFill>
              </a:rPr>
              <a:t>One</a:t>
            </a:r>
            <a:r>
              <a:rPr lang="it-IT" sz="1900" b="1" dirty="0" smtClean="0">
                <a:solidFill>
                  <a:schemeClr val="tx1"/>
                </a:solidFill>
              </a:rPr>
              <a:t> </a:t>
            </a:r>
            <a:r>
              <a:rPr lang="it-IT" sz="1900" b="1" dirty="0">
                <a:solidFill>
                  <a:schemeClr val="tx1"/>
                </a:solidFill>
              </a:rPr>
              <a:t>of </a:t>
            </a:r>
            <a:r>
              <a:rPr lang="it-IT" sz="1900" b="1" dirty="0" smtClean="0">
                <a:solidFill>
                  <a:schemeClr val="tx1"/>
                </a:solidFill>
              </a:rPr>
              <a:t>the </a:t>
            </a:r>
            <a:r>
              <a:rPr lang="en-US" sz="1900" b="1" dirty="0" smtClean="0">
                <a:solidFill>
                  <a:schemeClr val="tx1"/>
                </a:solidFill>
              </a:rPr>
              <a:t>distinctive </a:t>
            </a:r>
            <a:r>
              <a:rPr lang="en-US" sz="1900" b="1" dirty="0">
                <a:solidFill>
                  <a:schemeClr val="tx1"/>
                </a:solidFill>
              </a:rPr>
              <a:t>features of current grassroots collective action in different </a:t>
            </a:r>
            <a:r>
              <a:rPr lang="en-US" sz="1900" b="1" dirty="0" smtClean="0">
                <a:solidFill>
                  <a:schemeClr val="tx1"/>
                </a:solidFill>
              </a:rPr>
              <a:t>parts of </a:t>
            </a:r>
            <a:r>
              <a:rPr lang="en-US" sz="1900" b="1" dirty="0">
                <a:solidFill>
                  <a:schemeClr val="tx1"/>
                </a:solidFill>
              </a:rPr>
              <a:t>the world is precisely the capacity shown by social movements to </a:t>
            </a:r>
            <a:r>
              <a:rPr lang="en-US" sz="1900" b="1" dirty="0" smtClean="0">
                <a:solidFill>
                  <a:schemeClr val="tx1"/>
                </a:solidFill>
              </a:rPr>
              <a:t>use hegemonic </a:t>
            </a:r>
            <a:r>
              <a:rPr lang="en-US" sz="1900" b="1" dirty="0">
                <a:solidFill>
                  <a:schemeClr val="tx1"/>
                </a:solidFill>
              </a:rPr>
              <a:t>tools or concepts, such as the rule of law, democracy, </a:t>
            </a:r>
            <a:r>
              <a:rPr lang="en-US" sz="1900" b="1" dirty="0" smtClean="0">
                <a:solidFill>
                  <a:schemeClr val="tx1"/>
                </a:solidFill>
              </a:rPr>
              <a:t>and human </a:t>
            </a:r>
            <a:r>
              <a:rPr lang="en-US" sz="1900" b="1" dirty="0">
                <a:solidFill>
                  <a:schemeClr val="tx1"/>
                </a:solidFill>
              </a:rPr>
              <a:t>rights, in counterhegemonic ways and for </a:t>
            </a:r>
            <a:r>
              <a:rPr lang="en-US" sz="1900" b="1" dirty="0" smtClean="0">
                <a:solidFill>
                  <a:schemeClr val="tx1"/>
                </a:solidFill>
              </a:rPr>
              <a:t>counterhegemonic purposes</a:t>
            </a:r>
            <a:r>
              <a:rPr lang="en-US" sz="1900" b="1" dirty="0">
                <a:solidFill>
                  <a:schemeClr val="tx1"/>
                </a:solidFill>
              </a:rPr>
              <a:t>. Adjectives may subvert the meaning of nouns</a:t>
            </a:r>
            <a:r>
              <a:rPr lang="en-US" sz="1900" b="1" dirty="0" smtClean="0">
                <a:solidFill>
                  <a:schemeClr val="tx1"/>
                </a:solidFill>
              </a:rPr>
              <a:t>.</a:t>
            </a:r>
          </a:p>
          <a:p>
            <a:r>
              <a:rPr lang="en-US" sz="1900" b="1" dirty="0">
                <a:solidFill>
                  <a:schemeClr val="tx1"/>
                </a:solidFill>
              </a:rPr>
              <a:t>On the other hand, we must </a:t>
            </a:r>
            <a:r>
              <a:rPr lang="en-US" sz="1900" b="1" dirty="0" smtClean="0">
                <a:solidFill>
                  <a:schemeClr val="tx1"/>
                </a:solidFill>
              </a:rPr>
              <a:t>bear in </a:t>
            </a:r>
            <a:r>
              <a:rPr lang="en-US" sz="1900" b="1" dirty="0">
                <a:solidFill>
                  <a:schemeClr val="tx1"/>
                </a:solidFill>
              </a:rPr>
              <a:t>mind that nouns establish the intellectual and political horizon of </a:t>
            </a:r>
            <a:r>
              <a:rPr lang="en-US" sz="1900" b="1" dirty="0" smtClean="0">
                <a:solidFill>
                  <a:schemeClr val="tx1"/>
                </a:solidFill>
              </a:rPr>
              <a:t>that which </a:t>
            </a:r>
            <a:r>
              <a:rPr lang="en-US" sz="1900" b="1" dirty="0">
                <a:solidFill>
                  <a:schemeClr val="tx1"/>
                </a:solidFill>
              </a:rPr>
              <a:t>is </a:t>
            </a:r>
            <a:r>
              <a:rPr lang="en-US" sz="1900" b="1" dirty="0" err="1">
                <a:solidFill>
                  <a:schemeClr val="tx1"/>
                </a:solidFill>
              </a:rPr>
              <a:t>sayable</a:t>
            </a:r>
            <a:r>
              <a:rPr lang="en-US" sz="1900" b="1" dirty="0">
                <a:solidFill>
                  <a:schemeClr val="tx1"/>
                </a:solidFill>
              </a:rPr>
              <a:t>, credible, legitimate, or realistic and, by implication, </a:t>
            </a:r>
            <a:r>
              <a:rPr lang="en-US" sz="1900" b="1" dirty="0" smtClean="0">
                <a:solidFill>
                  <a:schemeClr val="tx1"/>
                </a:solidFill>
              </a:rPr>
              <a:t>of that </a:t>
            </a:r>
            <a:r>
              <a:rPr lang="en-US" sz="1900" b="1" dirty="0">
                <a:solidFill>
                  <a:schemeClr val="tx1"/>
                </a:solidFill>
              </a:rPr>
              <a:t>which is unsayable, incredible, illegitimate, or unrealistic. In </a:t>
            </a:r>
            <a:r>
              <a:rPr lang="en-US" sz="1900" b="1" dirty="0" smtClean="0">
                <a:solidFill>
                  <a:schemeClr val="tx1"/>
                </a:solidFill>
              </a:rPr>
              <a:t>other words</a:t>
            </a:r>
            <a:r>
              <a:rPr lang="en-US" sz="1900" b="1" dirty="0">
                <a:solidFill>
                  <a:schemeClr val="tx1"/>
                </a:solidFill>
              </a:rPr>
              <a:t>, by taking refuge in adjectives, critical theory believes in </a:t>
            </a:r>
            <a:r>
              <a:rPr lang="en-US" sz="1900" b="1" dirty="0" smtClean="0">
                <a:solidFill>
                  <a:schemeClr val="tx1"/>
                </a:solidFill>
              </a:rPr>
              <a:t>the </a:t>
            </a:r>
            <a:r>
              <a:rPr lang="it-IT" sz="1900" b="1" dirty="0" smtClean="0">
                <a:solidFill>
                  <a:schemeClr val="tx1"/>
                </a:solidFill>
              </a:rPr>
              <a:t>creative </a:t>
            </a:r>
            <a:r>
              <a:rPr lang="it-IT" sz="1900" b="1" dirty="0">
                <a:solidFill>
                  <a:schemeClr val="tx1"/>
                </a:solidFill>
              </a:rPr>
              <a:t>use of </a:t>
            </a:r>
            <a:r>
              <a:rPr lang="it-IT" sz="1900" b="1" dirty="0" err="1" smtClean="0">
                <a:solidFill>
                  <a:schemeClr val="tx1"/>
                </a:solidFill>
              </a:rPr>
              <a:t>what</a:t>
            </a:r>
            <a:r>
              <a:rPr lang="it-IT" sz="1900" b="1" dirty="0" smtClean="0">
                <a:solidFill>
                  <a:schemeClr val="tx1"/>
                </a:solidFill>
              </a:rPr>
              <a:t> </a:t>
            </a:r>
            <a:r>
              <a:rPr lang="it-IT" sz="1900" b="1" dirty="0" err="1" smtClean="0">
                <a:solidFill>
                  <a:schemeClr val="tx1"/>
                </a:solidFill>
              </a:rPr>
              <a:t>Sousa</a:t>
            </a:r>
            <a:r>
              <a:rPr lang="it-IT" sz="1900" b="1" dirty="0" smtClean="0">
                <a:solidFill>
                  <a:schemeClr val="tx1"/>
                </a:solidFill>
              </a:rPr>
              <a:t> Santos </a:t>
            </a:r>
            <a:r>
              <a:rPr lang="it-IT" sz="1900" b="1" dirty="0" err="1" smtClean="0">
                <a:solidFill>
                  <a:schemeClr val="tx1"/>
                </a:solidFill>
              </a:rPr>
              <a:t>calls</a:t>
            </a:r>
            <a:r>
              <a:rPr lang="it-IT" sz="1900" b="1" dirty="0" smtClean="0">
                <a:solidFill>
                  <a:schemeClr val="tx1"/>
                </a:solidFill>
              </a:rPr>
              <a:t> </a:t>
            </a:r>
            <a:r>
              <a:rPr lang="en-US" sz="1900" b="1" i="1" dirty="0">
                <a:solidFill>
                  <a:schemeClr val="tx1"/>
                </a:solidFill>
              </a:rPr>
              <a:t>conceptual franchising</a:t>
            </a:r>
            <a:r>
              <a:rPr lang="en-US" sz="1900" b="1" dirty="0">
                <a:solidFill>
                  <a:schemeClr val="tx1"/>
                </a:solidFill>
              </a:rPr>
              <a:t>, while at </a:t>
            </a:r>
            <a:r>
              <a:rPr lang="en-US" sz="1900" b="1" dirty="0" smtClean="0">
                <a:solidFill>
                  <a:schemeClr val="tx1"/>
                </a:solidFill>
              </a:rPr>
              <a:t>the same </a:t>
            </a:r>
            <a:r>
              <a:rPr lang="en-US" sz="1900" b="1" dirty="0">
                <a:solidFill>
                  <a:schemeClr val="tx1"/>
                </a:solidFill>
              </a:rPr>
              <a:t>time accepting the need to frame its debates and proposals within </a:t>
            </a:r>
            <a:r>
              <a:rPr lang="en-US" sz="1900" b="1" dirty="0" smtClean="0">
                <a:solidFill>
                  <a:schemeClr val="tx1"/>
                </a:solidFill>
              </a:rPr>
              <a:t>a horizon </a:t>
            </a:r>
            <a:r>
              <a:rPr lang="en-US" sz="1900" b="1" dirty="0">
                <a:solidFill>
                  <a:schemeClr val="tx1"/>
                </a:solidFill>
              </a:rPr>
              <a:t>of possibilities that initially is not its own. Critical theory </a:t>
            </a:r>
            <a:r>
              <a:rPr lang="en-US" sz="1900" b="1" dirty="0" smtClean="0">
                <a:solidFill>
                  <a:schemeClr val="tx1"/>
                </a:solidFill>
              </a:rPr>
              <a:t>thus assumes </a:t>
            </a:r>
            <a:r>
              <a:rPr lang="en-US" sz="1900" b="1" dirty="0">
                <a:solidFill>
                  <a:schemeClr val="tx1"/>
                </a:solidFill>
              </a:rPr>
              <a:t>a derivative character that allows it to engage in debate but </a:t>
            </a:r>
            <a:r>
              <a:rPr lang="en-US" sz="1900" b="1" dirty="0" smtClean="0">
                <a:solidFill>
                  <a:schemeClr val="tx1"/>
                </a:solidFill>
              </a:rPr>
              <a:t>does not </a:t>
            </a:r>
            <a:r>
              <a:rPr lang="en-US" sz="1900" b="1" dirty="0">
                <a:solidFill>
                  <a:schemeClr val="tx1"/>
                </a:solidFill>
              </a:rPr>
              <a:t>allow it to discuss the terms of the debate, let alone why one </a:t>
            </a:r>
            <a:r>
              <a:rPr lang="en-US" sz="1900" b="1" dirty="0" smtClean="0">
                <a:solidFill>
                  <a:schemeClr val="tx1"/>
                </a:solidFill>
              </a:rPr>
              <a:t>might opt </a:t>
            </a:r>
            <a:r>
              <a:rPr lang="en-US" sz="1900" b="1" dirty="0">
                <a:solidFill>
                  <a:schemeClr val="tx1"/>
                </a:solidFill>
              </a:rPr>
              <a:t>for one kind of debate and not for another. In fact, the efficacy of </a:t>
            </a:r>
            <a:r>
              <a:rPr lang="en-US" sz="1900" b="1" dirty="0" smtClean="0">
                <a:solidFill>
                  <a:schemeClr val="tx1"/>
                </a:solidFill>
              </a:rPr>
              <a:t>the counterhegemonic </a:t>
            </a:r>
            <a:r>
              <a:rPr lang="en-US" sz="1900" b="1" dirty="0">
                <a:solidFill>
                  <a:schemeClr val="tx1"/>
                </a:solidFill>
              </a:rPr>
              <a:t>use of hegemonic concepts or tools depends on </a:t>
            </a:r>
            <a:r>
              <a:rPr lang="en-US" sz="1900" b="1" dirty="0" smtClean="0">
                <a:solidFill>
                  <a:schemeClr val="tx1"/>
                </a:solidFill>
              </a:rPr>
              <a:t>the </a:t>
            </a:r>
            <a:r>
              <a:rPr lang="it-IT" sz="1900" b="1" dirty="0" err="1" smtClean="0">
                <a:solidFill>
                  <a:schemeClr val="tx1"/>
                </a:solidFill>
              </a:rPr>
              <a:t>consciousness</a:t>
            </a:r>
            <a:r>
              <a:rPr lang="it-IT" sz="1900" b="1" dirty="0" smtClean="0">
                <a:solidFill>
                  <a:schemeClr val="tx1"/>
                </a:solidFill>
              </a:rPr>
              <a:t> </a:t>
            </a:r>
            <a:r>
              <a:rPr lang="it-IT" sz="1900" b="1" dirty="0">
                <a:solidFill>
                  <a:schemeClr val="tx1"/>
                </a:solidFill>
              </a:rPr>
              <a:t>of </a:t>
            </a:r>
            <a:r>
              <a:rPr lang="it-IT" sz="1900" b="1" dirty="0" err="1">
                <a:solidFill>
                  <a:schemeClr val="tx1"/>
                </a:solidFill>
              </a:rPr>
              <a:t>such</a:t>
            </a:r>
            <a:r>
              <a:rPr lang="it-IT" sz="1900" b="1" dirty="0">
                <a:solidFill>
                  <a:schemeClr val="tx1"/>
                </a:solidFill>
              </a:rPr>
              <a:t> </a:t>
            </a:r>
            <a:r>
              <a:rPr lang="it-IT" sz="1900" b="1" dirty="0" err="1" smtClean="0">
                <a:solidFill>
                  <a:schemeClr val="tx1"/>
                </a:solidFill>
              </a:rPr>
              <a:t>limits</a:t>
            </a:r>
            <a:r>
              <a:rPr lang="it-IT" sz="1900" b="1" dirty="0" smtClean="0">
                <a:solidFill>
                  <a:schemeClr val="tx1"/>
                </a:solidFill>
              </a:rPr>
              <a:t>.</a:t>
            </a:r>
            <a:endParaRPr lang="it-IT" sz="1900" b="1" dirty="0">
              <a:solidFill>
                <a:schemeClr val="tx1"/>
              </a:solidFill>
            </a:endParaRPr>
          </a:p>
        </p:txBody>
      </p:sp>
    </p:spTree>
    <p:extLst>
      <p:ext uri="{BB962C8B-B14F-4D97-AF65-F5344CB8AC3E}">
        <p14:creationId xmlns:p14="http://schemas.microsoft.com/office/powerpoint/2010/main" val="6670920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a:t>The Ghostly Relation between Theory and Practice</a:t>
            </a:r>
            <a:endParaRPr lang="it-IT" dirty="0"/>
          </a:p>
        </p:txBody>
      </p:sp>
      <p:sp>
        <p:nvSpPr>
          <p:cNvPr id="3" name="Segnaposto contenuto 2"/>
          <p:cNvSpPr>
            <a:spLocks noGrp="1"/>
          </p:cNvSpPr>
          <p:nvPr>
            <p:ph idx="1"/>
          </p:nvPr>
        </p:nvSpPr>
        <p:spPr>
          <a:xfrm>
            <a:off x="2589212" y="1706880"/>
            <a:ext cx="8915400" cy="5019040"/>
          </a:xfrm>
        </p:spPr>
        <p:txBody>
          <a:bodyPr>
            <a:noAutofit/>
          </a:bodyPr>
          <a:lstStyle/>
          <a:p>
            <a:r>
              <a:rPr lang="en-US" sz="1900" b="1" dirty="0" smtClean="0">
                <a:solidFill>
                  <a:schemeClr val="tx1"/>
                </a:solidFill>
              </a:rPr>
              <a:t>The final difficulty confronting Eurocentric critical theory and political imagination consists in the huge discrepancy between what is stated or foreseen in theory, on the one hand, and the most innovative, transformative practices taking place in the world, on the other.</a:t>
            </a:r>
          </a:p>
          <a:p>
            <a:r>
              <a:rPr lang="en-US" sz="1900" b="1" dirty="0" smtClean="0">
                <a:solidFill>
                  <a:schemeClr val="tx1"/>
                </a:solidFill>
              </a:rPr>
              <a:t>This discrepancy between theory and practice had a moment of great visibility at the World Social Forum at the beginning of the first decade </a:t>
            </a:r>
            <a:r>
              <a:rPr lang="it-IT" sz="1900" b="1" dirty="0" smtClean="0">
                <a:solidFill>
                  <a:schemeClr val="tx1"/>
                </a:solidFill>
              </a:rPr>
              <a:t>of the </a:t>
            </a:r>
            <a:r>
              <a:rPr lang="it-IT" sz="1900" b="1" dirty="0" err="1" smtClean="0">
                <a:solidFill>
                  <a:schemeClr val="tx1"/>
                </a:solidFill>
              </a:rPr>
              <a:t>millennium</a:t>
            </a:r>
            <a:r>
              <a:rPr lang="it-IT" sz="1900" b="1" dirty="0" smtClean="0">
                <a:solidFill>
                  <a:schemeClr val="tx1"/>
                </a:solidFill>
              </a:rPr>
              <a:t>. </a:t>
            </a:r>
            <a:r>
              <a:rPr lang="en-US" sz="1900" b="1" dirty="0" smtClean="0">
                <a:solidFill>
                  <a:schemeClr val="tx1"/>
                </a:solidFill>
              </a:rPr>
              <a:t>The WSF, whose first meeting took place in Porto Alegre, Brazil, in 2001, has shown that the gap between the practices and classical theories of the Left is deeper than ever.</a:t>
            </a:r>
          </a:p>
          <a:p>
            <a:r>
              <a:rPr lang="en-US" sz="1900" b="1" dirty="0" smtClean="0">
                <a:solidFill>
                  <a:schemeClr val="tx1"/>
                </a:solidFill>
              </a:rPr>
              <a:t>The blindness of theory renders practice invisible or undertheorized, whereas the blindness of practice renders theory irrelevant. The blindness of theory can be seen in how the parties of the conventional Left, together with the intellectuals at their service, have initially refused to pay attention to the WSF and minimized its significance, as well as in the often racist views of the Eurocentric Left with regard to the indigenous </a:t>
            </a:r>
            <a:r>
              <a:rPr lang="it-IT" sz="1900" b="1" dirty="0" err="1" smtClean="0">
                <a:solidFill>
                  <a:schemeClr val="tx1"/>
                </a:solidFill>
              </a:rPr>
              <a:t>movement</a:t>
            </a:r>
            <a:r>
              <a:rPr lang="it-IT" sz="1900" b="1" dirty="0" smtClean="0">
                <a:solidFill>
                  <a:schemeClr val="tx1"/>
                </a:solidFill>
              </a:rPr>
              <a:t>.</a:t>
            </a:r>
            <a:endParaRPr lang="it-IT" sz="1900" b="1" dirty="0">
              <a:solidFill>
                <a:schemeClr val="tx1"/>
              </a:solidFill>
            </a:endParaRPr>
          </a:p>
        </p:txBody>
      </p:sp>
    </p:spTree>
    <p:extLst>
      <p:ext uri="{BB962C8B-B14F-4D97-AF65-F5344CB8AC3E}">
        <p14:creationId xmlns:p14="http://schemas.microsoft.com/office/powerpoint/2010/main" val="24386256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91440"/>
            <a:ext cx="8915400" cy="6248400"/>
          </a:xfrm>
        </p:spPr>
        <p:txBody>
          <a:bodyPr>
            <a:noAutofit/>
          </a:bodyPr>
          <a:lstStyle/>
          <a:p>
            <a:r>
              <a:rPr lang="en-US" b="1" dirty="0" smtClean="0">
                <a:solidFill>
                  <a:schemeClr val="tx1"/>
                </a:solidFill>
              </a:rPr>
              <a:t>The antinomies and difficulties analyzed by Sousa Santos demand that we distance ourselves from Eurocentric critical thinking. To create such a distance is the precondition for the fulfillment of the most crucial theoretical task of our time: that </a:t>
            </a:r>
            <a:r>
              <a:rPr lang="en-US" b="1" u="sng" dirty="0" smtClean="0">
                <a:solidFill>
                  <a:schemeClr val="tx1"/>
                </a:solidFill>
              </a:rPr>
              <a:t>the unthinkable be thought</a:t>
            </a:r>
            <a:r>
              <a:rPr lang="en-US" b="1" dirty="0" smtClean="0">
                <a:solidFill>
                  <a:schemeClr val="tx1"/>
                </a:solidFill>
              </a:rPr>
              <a:t>, that the unexpected be assumed as an integral part of the theoretical work.</a:t>
            </a:r>
          </a:p>
          <a:p>
            <a:r>
              <a:rPr lang="en-US" b="1" dirty="0" smtClean="0">
                <a:solidFill>
                  <a:schemeClr val="tx1"/>
                </a:solidFill>
              </a:rPr>
              <a:t>In the current context of social and political transformation, rather than vanguard theories we need </a:t>
            </a:r>
            <a:r>
              <a:rPr lang="en-US" b="1" u="sng" dirty="0" smtClean="0">
                <a:solidFill>
                  <a:schemeClr val="tx1"/>
                </a:solidFill>
              </a:rPr>
              <a:t>rearguard theories</a:t>
            </a:r>
            <a:r>
              <a:rPr lang="en-US" b="1" dirty="0" smtClean="0">
                <a:solidFill>
                  <a:schemeClr val="tx1"/>
                </a:solidFill>
              </a:rPr>
              <a:t>: theoretical work that follows and shares the practices of the social movements very closely, raising questions, establishing synchronic and diachronic comparisons, symbolically enlarging such practices by means of articulations, translations, and possible alliances with other movements, providing contexts, clarifying or dismantling normative injunctions, facilitating interaction with those who walk more slowly, and bringing in complexity when actions seem rushed and unreflective and simplicity when action seems self-paralyzed by refection.</a:t>
            </a:r>
          </a:p>
          <a:p>
            <a:r>
              <a:rPr lang="en-US" b="1" dirty="0" smtClean="0">
                <a:solidFill>
                  <a:schemeClr val="tx1"/>
                </a:solidFill>
              </a:rPr>
              <a:t>The grounding ideas of a rearguard theory are craftsmanship rather than architecture, committed testimony rather than clairvoyant leadership, and intercultural approximation to what is new for some and very old for </a:t>
            </a:r>
            <a:r>
              <a:rPr lang="it-IT" b="1" dirty="0" err="1" smtClean="0">
                <a:solidFill>
                  <a:schemeClr val="tx1"/>
                </a:solidFill>
              </a:rPr>
              <a:t>others</a:t>
            </a:r>
            <a:r>
              <a:rPr lang="it-IT" b="1" dirty="0" smtClean="0">
                <a:solidFill>
                  <a:schemeClr val="tx1"/>
                </a:solidFill>
              </a:rPr>
              <a:t>.</a:t>
            </a:r>
          </a:p>
          <a:p>
            <a:r>
              <a:rPr lang="en-US" b="1" dirty="0" smtClean="0">
                <a:solidFill>
                  <a:schemeClr val="tx1"/>
                </a:solidFill>
              </a:rPr>
              <a:t>The aim of creating distance in relation to the Eurocentric tradition is to open analytical spaces for realities that are “ surprising” because they are new or have been ignored or made invisible, that is, deemed nonexistent by the Eurocentric critical tradition. They can only be retrieved by a </a:t>
            </a:r>
            <a:r>
              <a:rPr lang="en-US" b="1" i="1" dirty="0" smtClean="0">
                <a:solidFill>
                  <a:schemeClr val="tx1"/>
                </a:solidFill>
              </a:rPr>
              <a:t>sociology of absences.</a:t>
            </a:r>
            <a:endParaRPr lang="it-IT" b="1" dirty="0">
              <a:solidFill>
                <a:schemeClr val="tx1"/>
              </a:solidFill>
            </a:endParaRPr>
          </a:p>
        </p:txBody>
      </p:sp>
    </p:spTree>
    <p:extLst>
      <p:ext uri="{BB962C8B-B14F-4D97-AF65-F5344CB8AC3E}">
        <p14:creationId xmlns:p14="http://schemas.microsoft.com/office/powerpoint/2010/main" val="2001540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en-US" sz="2800" b="1" i="1" dirty="0">
                <a:solidFill>
                  <a:schemeClr val="tx1"/>
                </a:solidFill>
              </a:rPr>
              <a:t>Creating a Distance in Relation to</a:t>
            </a:r>
            <a:br>
              <a:rPr lang="en-US" sz="2800" b="1" i="1" dirty="0">
                <a:solidFill>
                  <a:schemeClr val="tx1"/>
                </a:solidFill>
              </a:rPr>
            </a:br>
            <a:r>
              <a:rPr lang="it-IT" sz="2800" b="1" i="1" dirty="0">
                <a:solidFill>
                  <a:schemeClr val="tx1"/>
                </a:solidFill>
              </a:rPr>
              <a:t>Western-</a:t>
            </a:r>
            <a:r>
              <a:rPr lang="it-IT" sz="2800" b="1" i="1" dirty="0" err="1">
                <a:solidFill>
                  <a:schemeClr val="tx1"/>
                </a:solidFill>
              </a:rPr>
              <a:t>centric</a:t>
            </a:r>
            <a:r>
              <a:rPr lang="it-IT" sz="2800" b="1" i="1" dirty="0">
                <a:solidFill>
                  <a:schemeClr val="tx1"/>
                </a:solidFill>
              </a:rPr>
              <a:t> </a:t>
            </a:r>
            <a:r>
              <a:rPr lang="it-IT" sz="2800" b="1" i="1" dirty="0" err="1">
                <a:solidFill>
                  <a:schemeClr val="tx1"/>
                </a:solidFill>
              </a:rPr>
              <a:t>Political</a:t>
            </a:r>
            <a:r>
              <a:rPr lang="it-IT" sz="2800" b="1" i="1" dirty="0">
                <a:solidFill>
                  <a:schemeClr val="tx1"/>
                </a:solidFill>
              </a:rPr>
              <a:t> </a:t>
            </a:r>
            <a:r>
              <a:rPr lang="it-IT" sz="2800" b="1" i="1" dirty="0" err="1">
                <a:solidFill>
                  <a:schemeClr val="tx1"/>
                </a:solidFill>
              </a:rPr>
              <a:t>Imagination</a:t>
            </a:r>
            <a:r>
              <a:rPr lang="it-IT" sz="2800" b="1" i="1" dirty="0">
                <a:solidFill>
                  <a:schemeClr val="tx1"/>
                </a:solidFill>
              </a:rPr>
              <a:t> and</a:t>
            </a:r>
            <a:br>
              <a:rPr lang="it-IT" sz="2800" b="1" i="1" dirty="0">
                <a:solidFill>
                  <a:schemeClr val="tx1"/>
                </a:solidFill>
              </a:rPr>
            </a:br>
            <a:r>
              <a:rPr lang="it-IT" sz="2800" b="1" i="1" dirty="0">
                <a:solidFill>
                  <a:schemeClr val="tx1"/>
                </a:solidFill>
              </a:rPr>
              <a:t>Critical </a:t>
            </a:r>
            <a:r>
              <a:rPr lang="it-IT" sz="2800" b="1" i="1" dirty="0" err="1">
                <a:solidFill>
                  <a:schemeClr val="tx1"/>
                </a:solidFill>
              </a:rPr>
              <a:t>Theory</a:t>
            </a:r>
            <a:endParaRPr lang="it-IT" sz="2800" b="1" dirty="0">
              <a:solidFill>
                <a:schemeClr val="tx1"/>
              </a:solidFill>
            </a:endParaRPr>
          </a:p>
        </p:txBody>
      </p:sp>
      <p:sp>
        <p:nvSpPr>
          <p:cNvPr id="3" name="Segnaposto contenuto 2"/>
          <p:cNvSpPr>
            <a:spLocks noGrp="1"/>
          </p:cNvSpPr>
          <p:nvPr>
            <p:ph idx="1"/>
          </p:nvPr>
        </p:nvSpPr>
        <p:spPr/>
        <p:txBody>
          <a:bodyPr>
            <a:noAutofit/>
          </a:bodyPr>
          <a:lstStyle/>
          <a:p>
            <a:r>
              <a:rPr lang="en-US" sz="2000" b="1" dirty="0" smtClean="0">
                <a:solidFill>
                  <a:schemeClr val="tx1"/>
                </a:solidFill>
              </a:rPr>
              <a:t>The </a:t>
            </a:r>
            <a:r>
              <a:rPr lang="en-US" sz="2000" b="1" dirty="0">
                <a:solidFill>
                  <a:schemeClr val="tx1"/>
                </a:solidFill>
              </a:rPr>
              <a:t>GLOBAL NORTH is getting smaller and smaller </a:t>
            </a:r>
            <a:r>
              <a:rPr lang="en-US" sz="2000" b="1" dirty="0" smtClean="0">
                <a:solidFill>
                  <a:schemeClr val="tx1"/>
                </a:solidFill>
              </a:rPr>
              <a:t>in economic </a:t>
            </a:r>
            <a:r>
              <a:rPr lang="en-US" sz="2000" b="1" dirty="0">
                <a:solidFill>
                  <a:schemeClr val="tx1"/>
                </a:solidFill>
              </a:rPr>
              <a:t>as well as political and cultural terms, and yet it </a:t>
            </a:r>
            <a:r>
              <a:rPr lang="en-US" sz="2000" b="1" dirty="0" smtClean="0">
                <a:solidFill>
                  <a:schemeClr val="tx1"/>
                </a:solidFill>
              </a:rPr>
              <a:t>cannot make </a:t>
            </a:r>
            <a:r>
              <a:rPr lang="en-US" sz="2000" b="1" dirty="0">
                <a:solidFill>
                  <a:schemeClr val="tx1"/>
                </a:solidFill>
              </a:rPr>
              <a:t>sense of the world at large other than through general theories </a:t>
            </a:r>
            <a:r>
              <a:rPr lang="en-US" sz="2000" b="1" dirty="0" smtClean="0">
                <a:solidFill>
                  <a:schemeClr val="tx1"/>
                </a:solidFill>
              </a:rPr>
              <a:t>and </a:t>
            </a:r>
            <a:r>
              <a:rPr lang="it-IT" sz="2000" b="1" dirty="0" err="1" smtClean="0">
                <a:solidFill>
                  <a:schemeClr val="tx1"/>
                </a:solidFill>
              </a:rPr>
              <a:t>universal</a:t>
            </a:r>
            <a:r>
              <a:rPr lang="it-IT" sz="2000" b="1" dirty="0" smtClean="0">
                <a:solidFill>
                  <a:schemeClr val="tx1"/>
                </a:solidFill>
              </a:rPr>
              <a:t> </a:t>
            </a:r>
            <a:r>
              <a:rPr lang="it-IT" sz="2000" b="1" dirty="0" err="1" smtClean="0">
                <a:solidFill>
                  <a:schemeClr val="tx1"/>
                </a:solidFill>
              </a:rPr>
              <a:t>ideas</a:t>
            </a:r>
            <a:r>
              <a:rPr lang="it-IT" sz="2000" b="1" dirty="0" smtClean="0">
                <a:solidFill>
                  <a:schemeClr val="tx1"/>
                </a:solidFill>
              </a:rPr>
              <a:t>.</a:t>
            </a:r>
          </a:p>
          <a:p>
            <a:r>
              <a:rPr lang="en-US" sz="2000" b="1" dirty="0">
                <a:solidFill>
                  <a:schemeClr val="tx1"/>
                </a:solidFill>
              </a:rPr>
              <a:t>The truth of the matter is that, after five centuries </a:t>
            </a:r>
            <a:r>
              <a:rPr lang="en-US" sz="2000" b="1" dirty="0" smtClean="0">
                <a:solidFill>
                  <a:schemeClr val="tx1"/>
                </a:solidFill>
              </a:rPr>
              <a:t>of </a:t>
            </a:r>
            <a:r>
              <a:rPr lang="en-US" sz="2000" b="1" dirty="0" smtClean="0">
                <a:solidFill>
                  <a:schemeClr val="tx1"/>
                </a:solidFill>
              </a:rPr>
              <a:t>“teaching</a:t>
            </a:r>
            <a:r>
              <a:rPr lang="en-US" sz="2000" b="1" dirty="0">
                <a:solidFill>
                  <a:schemeClr val="tx1"/>
                </a:solidFill>
              </a:rPr>
              <a:t>” the world, the global North seems to have lost the capacity </a:t>
            </a:r>
            <a:r>
              <a:rPr lang="en-US" sz="2000" b="1" dirty="0" smtClean="0">
                <a:solidFill>
                  <a:schemeClr val="tx1"/>
                </a:solidFill>
              </a:rPr>
              <a:t>to learn </a:t>
            </a:r>
            <a:r>
              <a:rPr lang="en-US" sz="2000" b="1" dirty="0">
                <a:solidFill>
                  <a:schemeClr val="tx1"/>
                </a:solidFill>
              </a:rPr>
              <a:t>from the experiences of the </a:t>
            </a:r>
            <a:r>
              <a:rPr lang="en-US" sz="2000" b="1" dirty="0" smtClean="0">
                <a:solidFill>
                  <a:schemeClr val="tx1"/>
                </a:solidFill>
              </a:rPr>
              <a:t>world.</a:t>
            </a:r>
          </a:p>
          <a:p>
            <a:r>
              <a:rPr lang="en-US" sz="2000" b="1" dirty="0" smtClean="0">
                <a:solidFill>
                  <a:schemeClr val="tx1"/>
                </a:solidFill>
              </a:rPr>
              <a:t>It </a:t>
            </a:r>
            <a:r>
              <a:rPr lang="en-US" sz="2000" b="1" dirty="0">
                <a:solidFill>
                  <a:schemeClr val="tx1"/>
                </a:solidFill>
              </a:rPr>
              <a:t>looks as </a:t>
            </a:r>
            <a:r>
              <a:rPr lang="en-US" sz="2000" b="1" dirty="0" smtClean="0">
                <a:solidFill>
                  <a:schemeClr val="tx1"/>
                </a:solidFill>
              </a:rPr>
              <a:t>if colonialism </a:t>
            </a:r>
            <a:r>
              <a:rPr lang="en-US" sz="2000" b="1" dirty="0">
                <a:solidFill>
                  <a:schemeClr val="tx1"/>
                </a:solidFill>
              </a:rPr>
              <a:t>has disabled the global North from learning in </a:t>
            </a:r>
            <a:r>
              <a:rPr lang="en-US" sz="2000" b="1" dirty="0" smtClean="0">
                <a:solidFill>
                  <a:schemeClr val="tx1"/>
                </a:solidFill>
              </a:rPr>
              <a:t>non-colonial </a:t>
            </a:r>
            <a:r>
              <a:rPr lang="en-US" sz="2000" b="1" dirty="0" smtClean="0">
                <a:solidFill>
                  <a:schemeClr val="tx1"/>
                </a:solidFill>
              </a:rPr>
              <a:t>terms</a:t>
            </a:r>
            <a:r>
              <a:rPr lang="en-US" sz="2000" b="1" dirty="0">
                <a:solidFill>
                  <a:schemeClr val="tx1"/>
                </a:solidFill>
              </a:rPr>
              <a:t>, that is, in terms that allow for the existence of histories other </a:t>
            </a:r>
            <a:r>
              <a:rPr lang="en-US" sz="2000" b="1" dirty="0" smtClean="0">
                <a:solidFill>
                  <a:schemeClr val="tx1"/>
                </a:solidFill>
              </a:rPr>
              <a:t>than the </a:t>
            </a:r>
            <a:r>
              <a:rPr lang="en-US" sz="2000" b="1" dirty="0">
                <a:solidFill>
                  <a:schemeClr val="tx1"/>
                </a:solidFill>
              </a:rPr>
              <a:t>universal history of the </a:t>
            </a:r>
            <a:r>
              <a:rPr lang="en-US" sz="2000" b="1" dirty="0" smtClean="0">
                <a:solidFill>
                  <a:schemeClr val="tx1"/>
                </a:solidFill>
              </a:rPr>
              <a:t>West.</a:t>
            </a:r>
            <a:endParaRPr lang="it-IT" sz="2000" b="1" dirty="0">
              <a:solidFill>
                <a:schemeClr val="tx1"/>
              </a:solidFill>
            </a:endParaRPr>
          </a:p>
        </p:txBody>
      </p:sp>
    </p:spTree>
    <p:extLst>
      <p:ext uri="{BB962C8B-B14F-4D97-AF65-F5344CB8AC3E}">
        <p14:creationId xmlns:p14="http://schemas.microsoft.com/office/powerpoint/2010/main" val="4132940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478971"/>
            <a:ext cx="8915400" cy="5432251"/>
          </a:xfrm>
        </p:spPr>
        <p:txBody>
          <a:bodyPr>
            <a:normAutofit/>
          </a:bodyPr>
          <a:lstStyle/>
          <a:p>
            <a:r>
              <a:rPr lang="en-US" sz="2000" b="1" dirty="0">
                <a:solidFill>
                  <a:schemeClr val="tx1"/>
                </a:solidFill>
              </a:rPr>
              <a:t>This condition is reflected in all the intellectual work produced in </a:t>
            </a:r>
            <a:r>
              <a:rPr lang="en-US" sz="2000" b="1" dirty="0" smtClean="0">
                <a:solidFill>
                  <a:schemeClr val="tx1"/>
                </a:solidFill>
              </a:rPr>
              <a:t>the global </a:t>
            </a:r>
            <a:r>
              <a:rPr lang="en-US" sz="2000" b="1" dirty="0">
                <a:solidFill>
                  <a:schemeClr val="tx1"/>
                </a:solidFill>
              </a:rPr>
              <a:t>North and, most specifically, in Western, Eurocentric </a:t>
            </a:r>
            <a:r>
              <a:rPr lang="en-US" sz="2000" b="1" dirty="0" smtClean="0">
                <a:solidFill>
                  <a:schemeClr val="tx1"/>
                </a:solidFill>
              </a:rPr>
              <a:t>critical </a:t>
            </a:r>
            <a:r>
              <a:rPr lang="it-IT" sz="2000" b="1" dirty="0" err="1" smtClean="0">
                <a:solidFill>
                  <a:schemeClr val="tx1"/>
                </a:solidFill>
              </a:rPr>
              <a:t>theory</a:t>
            </a:r>
            <a:r>
              <a:rPr lang="it-IT" sz="2000" b="1" dirty="0" smtClean="0">
                <a:solidFill>
                  <a:schemeClr val="tx1"/>
                </a:solidFill>
              </a:rPr>
              <a:t>.</a:t>
            </a:r>
          </a:p>
          <a:p>
            <a:r>
              <a:rPr lang="en-US" sz="2000" b="1" dirty="0" smtClean="0">
                <a:solidFill>
                  <a:schemeClr val="tx1"/>
                </a:solidFill>
              </a:rPr>
              <a:t>For </a:t>
            </a:r>
            <a:r>
              <a:rPr lang="en-US" sz="2000" b="1" dirty="0">
                <a:solidFill>
                  <a:schemeClr val="tx1"/>
                </a:solidFill>
              </a:rPr>
              <a:t>the past thirty years, growing </a:t>
            </a:r>
            <a:r>
              <a:rPr lang="en-US" sz="2000" b="1" dirty="0" smtClean="0">
                <a:solidFill>
                  <a:schemeClr val="tx1"/>
                </a:solidFill>
              </a:rPr>
              <a:t>difficulties </a:t>
            </a:r>
            <a:r>
              <a:rPr lang="en-US" sz="2000" b="1" dirty="0">
                <a:solidFill>
                  <a:schemeClr val="tx1"/>
                </a:solidFill>
              </a:rPr>
              <a:t>have beset Western critical thinking both in its </a:t>
            </a:r>
            <a:r>
              <a:rPr lang="en-US" sz="2000" b="1" dirty="0" smtClean="0">
                <a:solidFill>
                  <a:schemeClr val="tx1"/>
                </a:solidFill>
              </a:rPr>
              <a:t>Marxist and </a:t>
            </a:r>
            <a:r>
              <a:rPr lang="en-US" sz="2000" b="1" dirty="0">
                <a:solidFill>
                  <a:schemeClr val="tx1"/>
                </a:solidFill>
              </a:rPr>
              <a:t>libertarian streams. </a:t>
            </a:r>
            <a:r>
              <a:rPr lang="en-US" sz="2000" b="1" dirty="0" smtClean="0">
                <a:solidFill>
                  <a:schemeClr val="tx1"/>
                </a:solidFill>
              </a:rPr>
              <a:t>Some of these difficulties are </a:t>
            </a:r>
            <a:r>
              <a:rPr lang="en-US" sz="2000" b="1" dirty="0">
                <a:solidFill>
                  <a:schemeClr val="tx1"/>
                </a:solidFill>
              </a:rPr>
              <a:t>somewhat </a:t>
            </a:r>
            <a:r>
              <a:rPr lang="en-US" sz="2000" b="1" dirty="0" smtClean="0">
                <a:solidFill>
                  <a:schemeClr val="tx1"/>
                </a:solidFill>
              </a:rPr>
              <a:t>dilemmatic insofar </a:t>
            </a:r>
            <a:r>
              <a:rPr lang="en-US" sz="2000" b="1" dirty="0">
                <a:solidFill>
                  <a:schemeClr val="tx1"/>
                </a:solidFill>
              </a:rPr>
              <a:t>as they occur at the level of the very political imagination </a:t>
            </a:r>
            <a:r>
              <a:rPr lang="en-US" sz="2000" b="1" dirty="0" smtClean="0">
                <a:solidFill>
                  <a:schemeClr val="tx1"/>
                </a:solidFill>
              </a:rPr>
              <a:t>that sustains </a:t>
            </a:r>
            <a:r>
              <a:rPr lang="en-US" sz="2000" b="1" dirty="0">
                <a:solidFill>
                  <a:schemeClr val="tx1"/>
                </a:solidFill>
              </a:rPr>
              <a:t>both critical theory and, in the last instance, </a:t>
            </a:r>
            <a:r>
              <a:rPr lang="en-US" sz="2000" b="1" dirty="0" smtClean="0">
                <a:solidFill>
                  <a:schemeClr val="tx1"/>
                </a:solidFill>
              </a:rPr>
              <a:t>emancipatory politics</a:t>
            </a:r>
            <a:r>
              <a:rPr lang="en-US" sz="2000" b="1" dirty="0">
                <a:solidFill>
                  <a:schemeClr val="tx1"/>
                </a:solidFill>
              </a:rPr>
              <a:t>. </a:t>
            </a:r>
            <a:r>
              <a:rPr lang="en-US" sz="2000" b="1" dirty="0" smtClean="0">
                <a:solidFill>
                  <a:schemeClr val="tx1"/>
                </a:solidFill>
              </a:rPr>
              <a:t>Other difficulties </a:t>
            </a:r>
            <a:r>
              <a:rPr lang="en-US" sz="2000" b="1" dirty="0">
                <a:solidFill>
                  <a:schemeClr val="tx1"/>
                </a:solidFill>
              </a:rPr>
              <a:t>refer to the impact of perplexities and </a:t>
            </a:r>
            <a:r>
              <a:rPr lang="en-US" sz="2000" b="1" dirty="0" smtClean="0">
                <a:solidFill>
                  <a:schemeClr val="tx1"/>
                </a:solidFill>
              </a:rPr>
              <a:t>political impasses </a:t>
            </a:r>
            <a:r>
              <a:rPr lang="en-US" sz="2000" b="1" dirty="0">
                <a:solidFill>
                  <a:schemeClr val="tx1"/>
                </a:solidFill>
              </a:rPr>
              <a:t>on theory making. Taken together these difficulties call for </a:t>
            </a:r>
            <a:r>
              <a:rPr lang="en-US" sz="2000" b="1" dirty="0" smtClean="0">
                <a:solidFill>
                  <a:schemeClr val="tx1"/>
                </a:solidFill>
              </a:rPr>
              <a:t>some </a:t>
            </a:r>
            <a:r>
              <a:rPr lang="fr-FR" sz="2000" b="1" dirty="0" smtClean="0">
                <a:solidFill>
                  <a:schemeClr val="tx1"/>
                </a:solidFill>
              </a:rPr>
              <a:t>distance </a:t>
            </a:r>
            <a:r>
              <a:rPr lang="fr-FR" sz="2000" b="1" dirty="0">
                <a:solidFill>
                  <a:schemeClr val="tx1"/>
                </a:solidFill>
              </a:rPr>
              <a:t>vis-à-vis the Western </a:t>
            </a:r>
            <a:r>
              <a:rPr lang="fr-FR" sz="2000" b="1" dirty="0" err="1">
                <a:solidFill>
                  <a:schemeClr val="tx1"/>
                </a:solidFill>
              </a:rPr>
              <a:t>critical</a:t>
            </a:r>
            <a:r>
              <a:rPr lang="fr-FR" sz="2000" b="1" dirty="0">
                <a:solidFill>
                  <a:schemeClr val="tx1"/>
                </a:solidFill>
              </a:rPr>
              <a:t> </a:t>
            </a:r>
            <a:r>
              <a:rPr lang="fr-FR" sz="2000" b="1" dirty="0" smtClean="0">
                <a:solidFill>
                  <a:schemeClr val="tx1"/>
                </a:solidFill>
              </a:rPr>
              <a:t>tradition.</a:t>
            </a:r>
            <a:endParaRPr lang="it-IT" sz="2000" b="1" dirty="0">
              <a:solidFill>
                <a:schemeClr val="tx1"/>
              </a:solidFill>
            </a:endParaRPr>
          </a:p>
        </p:txBody>
      </p:sp>
    </p:spTree>
    <p:extLst>
      <p:ext uri="{BB962C8B-B14F-4D97-AF65-F5344CB8AC3E}">
        <p14:creationId xmlns:p14="http://schemas.microsoft.com/office/powerpoint/2010/main" val="2865968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656050"/>
          </a:xfrm>
        </p:spPr>
        <p:txBody>
          <a:bodyPr/>
          <a:lstStyle/>
          <a:p>
            <a:r>
              <a:rPr lang="en-US" b="1" dirty="0">
                <a:solidFill>
                  <a:schemeClr val="tx1"/>
                </a:solidFill>
              </a:rPr>
              <a:t>Strong Questions and Weak Answers</a:t>
            </a:r>
            <a:endParaRPr lang="it-IT" b="1" dirty="0">
              <a:solidFill>
                <a:schemeClr val="tx1"/>
              </a:solidFill>
            </a:endParaRPr>
          </a:p>
        </p:txBody>
      </p:sp>
      <p:sp>
        <p:nvSpPr>
          <p:cNvPr id="3" name="Segnaposto contenuto 2"/>
          <p:cNvSpPr>
            <a:spLocks noGrp="1"/>
          </p:cNvSpPr>
          <p:nvPr>
            <p:ph idx="1"/>
          </p:nvPr>
        </p:nvSpPr>
        <p:spPr>
          <a:xfrm>
            <a:off x="2589212" y="1280160"/>
            <a:ext cx="8915400" cy="4631062"/>
          </a:xfrm>
        </p:spPr>
        <p:txBody>
          <a:bodyPr>
            <a:noAutofit/>
          </a:bodyPr>
          <a:lstStyle/>
          <a:p>
            <a:r>
              <a:rPr lang="en-US" sz="2000" b="1" dirty="0">
                <a:solidFill>
                  <a:schemeClr val="tx1"/>
                </a:solidFill>
              </a:rPr>
              <a:t>The first set of difficulties </a:t>
            </a:r>
            <a:r>
              <a:rPr lang="en-US" sz="2000" b="1" dirty="0" smtClean="0">
                <a:solidFill>
                  <a:schemeClr val="tx1"/>
                </a:solidFill>
              </a:rPr>
              <a:t>concerns the </a:t>
            </a:r>
            <a:r>
              <a:rPr lang="en-US" sz="2000" b="1" dirty="0">
                <a:solidFill>
                  <a:schemeClr val="tx1"/>
                </a:solidFill>
              </a:rPr>
              <a:t>shrinking of the emancipatory political imagination. In short, </a:t>
            </a:r>
            <a:r>
              <a:rPr lang="en-US" sz="2000" b="1" dirty="0" smtClean="0">
                <a:solidFill>
                  <a:schemeClr val="tx1"/>
                </a:solidFill>
              </a:rPr>
              <a:t>they may </a:t>
            </a:r>
            <a:r>
              <a:rPr lang="en-US" sz="2000" b="1" dirty="0">
                <a:solidFill>
                  <a:schemeClr val="tx1"/>
                </a:solidFill>
              </a:rPr>
              <a:t>be designated as strong questions and weak answers, the end </a:t>
            </a:r>
            <a:r>
              <a:rPr lang="en-US" sz="2000" b="1" dirty="0" smtClean="0">
                <a:solidFill>
                  <a:schemeClr val="tx1"/>
                </a:solidFill>
              </a:rPr>
              <a:t>of capitalism </a:t>
            </a:r>
            <a:r>
              <a:rPr lang="en-US" sz="2000" b="1" dirty="0">
                <a:solidFill>
                  <a:schemeClr val="tx1"/>
                </a:solidFill>
              </a:rPr>
              <a:t>without end, and the end of colonialism without end</a:t>
            </a:r>
            <a:r>
              <a:rPr lang="en-US" sz="2000" b="1" dirty="0" smtClean="0">
                <a:solidFill>
                  <a:schemeClr val="tx1"/>
                </a:solidFill>
              </a:rPr>
              <a:t>.</a:t>
            </a:r>
          </a:p>
          <a:p>
            <a:r>
              <a:rPr lang="en-US" sz="2000" b="1" i="1" dirty="0">
                <a:solidFill>
                  <a:schemeClr val="tx1"/>
                </a:solidFill>
              </a:rPr>
              <a:t>The first strong question </a:t>
            </a:r>
            <a:r>
              <a:rPr lang="en-US" sz="2000" b="1" dirty="0">
                <a:solidFill>
                  <a:schemeClr val="tx1"/>
                </a:solidFill>
              </a:rPr>
              <a:t>can be formulated in this way: If </a:t>
            </a:r>
            <a:r>
              <a:rPr lang="en-US" sz="2000" b="1" dirty="0" smtClean="0">
                <a:solidFill>
                  <a:schemeClr val="tx1"/>
                </a:solidFill>
              </a:rPr>
              <a:t>humanity is </a:t>
            </a:r>
            <a:r>
              <a:rPr lang="en-US" sz="2000" b="1" dirty="0">
                <a:solidFill>
                  <a:schemeClr val="tx1"/>
                </a:solidFill>
              </a:rPr>
              <a:t>one alone, why are there so many different principles concerning </a:t>
            </a:r>
            <a:r>
              <a:rPr lang="en-US" sz="2000" b="1" dirty="0" smtClean="0">
                <a:solidFill>
                  <a:schemeClr val="tx1"/>
                </a:solidFill>
              </a:rPr>
              <a:t>human dignity </a:t>
            </a:r>
            <a:r>
              <a:rPr lang="en-US" sz="2000" b="1" dirty="0">
                <a:solidFill>
                  <a:schemeClr val="tx1"/>
                </a:solidFill>
              </a:rPr>
              <a:t>and social justice, all of them presumably unique, yet </a:t>
            </a:r>
            <a:r>
              <a:rPr lang="en-US" sz="2000" b="1" dirty="0" smtClean="0">
                <a:solidFill>
                  <a:schemeClr val="tx1"/>
                </a:solidFill>
              </a:rPr>
              <a:t>often </a:t>
            </a:r>
            <a:r>
              <a:rPr lang="it-IT" sz="2000" b="1" dirty="0" err="1" smtClean="0">
                <a:solidFill>
                  <a:schemeClr val="tx1"/>
                </a:solidFill>
              </a:rPr>
              <a:t>contradictory</a:t>
            </a:r>
            <a:r>
              <a:rPr lang="it-IT" sz="2000" b="1" dirty="0" smtClean="0">
                <a:solidFill>
                  <a:schemeClr val="tx1"/>
                </a:solidFill>
              </a:rPr>
              <a:t>?</a:t>
            </a:r>
          </a:p>
          <a:p>
            <a:r>
              <a:rPr lang="en-US" sz="2000" b="1" dirty="0">
                <a:solidFill>
                  <a:schemeClr val="tx1"/>
                </a:solidFill>
              </a:rPr>
              <a:t>The Western-centric critical answer to </a:t>
            </a:r>
            <a:r>
              <a:rPr lang="en-US" sz="2000" b="1" dirty="0" smtClean="0">
                <a:solidFill>
                  <a:schemeClr val="tx1"/>
                </a:solidFill>
              </a:rPr>
              <a:t>this question </a:t>
            </a:r>
            <a:r>
              <a:rPr lang="en-US" sz="2000" b="1" dirty="0">
                <a:solidFill>
                  <a:schemeClr val="tx1"/>
                </a:solidFill>
              </a:rPr>
              <a:t>is that such diversity is only to be recognized to the extent </a:t>
            </a:r>
            <a:r>
              <a:rPr lang="en-US" sz="2000" b="1" dirty="0" smtClean="0">
                <a:solidFill>
                  <a:schemeClr val="tx1"/>
                </a:solidFill>
              </a:rPr>
              <a:t>that it </a:t>
            </a:r>
            <a:r>
              <a:rPr lang="en-US" sz="2000" b="1" dirty="0">
                <a:solidFill>
                  <a:schemeClr val="tx1"/>
                </a:solidFill>
              </a:rPr>
              <a:t>does not contradict universal human rights</a:t>
            </a:r>
            <a:r>
              <a:rPr lang="en-US" sz="2000" b="1" dirty="0" smtClean="0">
                <a:solidFill>
                  <a:schemeClr val="tx1"/>
                </a:solidFill>
              </a:rPr>
              <a:t>. </a:t>
            </a:r>
            <a:r>
              <a:rPr lang="en-US" sz="2000" b="1" dirty="0">
                <a:solidFill>
                  <a:schemeClr val="tx1"/>
                </a:solidFill>
              </a:rPr>
              <a:t>This is a weak </a:t>
            </a:r>
            <a:r>
              <a:rPr lang="en-US" sz="2000" b="1" dirty="0" smtClean="0">
                <a:solidFill>
                  <a:schemeClr val="tx1"/>
                </a:solidFill>
              </a:rPr>
              <a:t>answer because</a:t>
            </a:r>
            <a:r>
              <a:rPr lang="en-US" sz="2000" b="1" dirty="0">
                <a:solidFill>
                  <a:schemeClr val="tx1"/>
                </a:solidFill>
              </a:rPr>
              <a:t>, by postulating the abstract universality of the conception </a:t>
            </a:r>
            <a:r>
              <a:rPr lang="en-US" sz="2000" b="1" dirty="0" smtClean="0">
                <a:solidFill>
                  <a:schemeClr val="tx1"/>
                </a:solidFill>
              </a:rPr>
              <a:t>of human </a:t>
            </a:r>
            <a:r>
              <a:rPr lang="en-US" sz="2000" b="1" dirty="0">
                <a:solidFill>
                  <a:schemeClr val="tx1"/>
                </a:solidFill>
              </a:rPr>
              <a:t>dignity underlying the concept of human rights, it dismisses </a:t>
            </a:r>
            <a:r>
              <a:rPr lang="en-US" sz="2000" b="1" dirty="0" smtClean="0">
                <a:solidFill>
                  <a:schemeClr val="tx1"/>
                </a:solidFill>
              </a:rPr>
              <a:t>the perplexity </a:t>
            </a:r>
            <a:r>
              <a:rPr lang="en-US" sz="2000" b="1" dirty="0">
                <a:solidFill>
                  <a:schemeClr val="tx1"/>
                </a:solidFill>
              </a:rPr>
              <a:t>underlying the question, which precisely questions </a:t>
            </a:r>
            <a:r>
              <a:rPr lang="en-US" sz="2000" b="1" dirty="0" smtClean="0">
                <a:solidFill>
                  <a:schemeClr val="tx1"/>
                </a:solidFill>
              </a:rPr>
              <a:t>the possibility </a:t>
            </a:r>
            <a:r>
              <a:rPr lang="en-US" sz="2000" b="1" dirty="0">
                <a:solidFill>
                  <a:schemeClr val="tx1"/>
                </a:solidFill>
              </a:rPr>
              <a:t>of such an abstract </a:t>
            </a:r>
            <a:r>
              <a:rPr lang="en-US" sz="2000" b="1" dirty="0" smtClean="0">
                <a:solidFill>
                  <a:schemeClr val="tx1"/>
                </a:solidFill>
              </a:rPr>
              <a:t>universality.</a:t>
            </a:r>
            <a:endParaRPr lang="it-IT" sz="2000" b="1" dirty="0">
              <a:solidFill>
                <a:schemeClr val="tx1"/>
              </a:solidFill>
            </a:endParaRPr>
          </a:p>
        </p:txBody>
      </p:sp>
    </p:spTree>
    <p:extLst>
      <p:ext uri="{BB962C8B-B14F-4D97-AF65-F5344CB8AC3E}">
        <p14:creationId xmlns:p14="http://schemas.microsoft.com/office/powerpoint/2010/main" val="3245231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505097"/>
            <a:ext cx="8915400" cy="5982789"/>
          </a:xfrm>
        </p:spPr>
        <p:txBody>
          <a:bodyPr>
            <a:noAutofit/>
          </a:bodyPr>
          <a:lstStyle/>
          <a:p>
            <a:r>
              <a:rPr lang="en-US" sz="2000" b="1" dirty="0">
                <a:solidFill>
                  <a:schemeClr val="tx1"/>
                </a:solidFill>
              </a:rPr>
              <a:t>T</a:t>
            </a:r>
            <a:r>
              <a:rPr lang="en-US" sz="2000" b="1" dirty="0" smtClean="0">
                <a:solidFill>
                  <a:schemeClr val="tx1"/>
                </a:solidFill>
              </a:rPr>
              <a:t>his </a:t>
            </a:r>
            <a:r>
              <a:rPr lang="en-US" sz="2000" b="1" dirty="0">
                <a:solidFill>
                  <a:schemeClr val="tx1"/>
                </a:solidFill>
              </a:rPr>
              <a:t>is a weak </a:t>
            </a:r>
            <a:r>
              <a:rPr lang="en-US" sz="2000" b="1" dirty="0" smtClean="0">
                <a:solidFill>
                  <a:schemeClr val="tx1"/>
                </a:solidFill>
              </a:rPr>
              <a:t>answer because </a:t>
            </a:r>
            <a:r>
              <a:rPr lang="en-US" sz="2000" b="1" dirty="0">
                <a:solidFill>
                  <a:schemeClr val="tx1"/>
                </a:solidFill>
              </a:rPr>
              <a:t>it reduces the understanding of the world to the </a:t>
            </a:r>
            <a:r>
              <a:rPr lang="en-US" sz="2000" b="1" dirty="0" smtClean="0">
                <a:solidFill>
                  <a:schemeClr val="tx1"/>
                </a:solidFill>
              </a:rPr>
              <a:t>Western understanding </a:t>
            </a:r>
            <a:r>
              <a:rPr lang="en-US" sz="2000" b="1" dirty="0">
                <a:solidFill>
                  <a:schemeClr val="tx1"/>
                </a:solidFill>
              </a:rPr>
              <a:t>of the world, thus ignoring or trivializing other </a:t>
            </a:r>
            <a:r>
              <a:rPr lang="en-US" sz="2000" b="1" dirty="0" smtClean="0">
                <a:solidFill>
                  <a:schemeClr val="tx1"/>
                </a:solidFill>
              </a:rPr>
              <a:t>non-Western </a:t>
            </a:r>
            <a:r>
              <a:rPr lang="en-US" sz="2000" b="1" dirty="0">
                <a:solidFill>
                  <a:schemeClr val="tx1"/>
                </a:solidFill>
              </a:rPr>
              <a:t>understandings of the world, for example, decisive cultural </a:t>
            </a:r>
            <a:r>
              <a:rPr lang="en-US" sz="2000" b="1" dirty="0" smtClean="0">
                <a:solidFill>
                  <a:schemeClr val="tx1"/>
                </a:solidFill>
              </a:rPr>
              <a:t>and political </a:t>
            </a:r>
            <a:r>
              <a:rPr lang="en-US" sz="2000" b="1" dirty="0">
                <a:solidFill>
                  <a:schemeClr val="tx1"/>
                </a:solidFill>
              </a:rPr>
              <a:t>experiences and initiatives in the countries of the global South</a:t>
            </a:r>
            <a:r>
              <a:rPr lang="en-US" sz="2000" b="1" dirty="0" smtClean="0">
                <a:solidFill>
                  <a:schemeClr val="tx1"/>
                </a:solidFill>
              </a:rPr>
              <a:t>.</a:t>
            </a:r>
            <a:endParaRPr lang="it-IT" sz="2000" b="1" dirty="0">
              <a:solidFill>
                <a:schemeClr val="tx1"/>
              </a:solidFill>
            </a:endParaRPr>
          </a:p>
          <a:p>
            <a:r>
              <a:rPr lang="en-US" sz="2000" b="1" dirty="0">
                <a:solidFill>
                  <a:schemeClr val="tx1"/>
                </a:solidFill>
              </a:rPr>
              <a:t>Conventional human rights thinking lacks the </a:t>
            </a:r>
            <a:r>
              <a:rPr lang="en-US" sz="2000" b="1" dirty="0" smtClean="0">
                <a:solidFill>
                  <a:schemeClr val="tx1"/>
                </a:solidFill>
              </a:rPr>
              <a:t>theoretical and </a:t>
            </a:r>
            <a:r>
              <a:rPr lang="en-US" sz="2000" b="1" dirty="0">
                <a:solidFill>
                  <a:schemeClr val="tx1"/>
                </a:solidFill>
              </a:rPr>
              <a:t>analytical tools to position itself in relation to such movements; </a:t>
            </a:r>
            <a:r>
              <a:rPr lang="en-US" sz="2000" b="1" dirty="0" smtClean="0">
                <a:solidFill>
                  <a:schemeClr val="tx1"/>
                </a:solidFill>
              </a:rPr>
              <a:t>even worse</a:t>
            </a:r>
            <a:r>
              <a:rPr lang="en-US" sz="2000" b="1" dirty="0">
                <a:solidFill>
                  <a:schemeClr val="tx1"/>
                </a:solidFill>
              </a:rPr>
              <a:t>, it does not understand the importance of doing so. It applies </a:t>
            </a:r>
            <a:r>
              <a:rPr lang="en-US" sz="2000" b="1" dirty="0" smtClean="0">
                <a:solidFill>
                  <a:schemeClr val="tx1"/>
                </a:solidFill>
              </a:rPr>
              <a:t>the same </a:t>
            </a:r>
            <a:r>
              <a:rPr lang="en-US" sz="2000" b="1" dirty="0">
                <a:solidFill>
                  <a:schemeClr val="tx1"/>
                </a:solidFill>
              </a:rPr>
              <a:t>abstract recipe across the board, hoping that thereby the nature </a:t>
            </a:r>
            <a:r>
              <a:rPr lang="en-US" sz="2000" b="1" dirty="0" smtClean="0">
                <a:solidFill>
                  <a:schemeClr val="tx1"/>
                </a:solidFill>
              </a:rPr>
              <a:t>of alternative </a:t>
            </a:r>
            <a:r>
              <a:rPr lang="en-US" sz="2000" b="1" dirty="0">
                <a:solidFill>
                  <a:schemeClr val="tx1"/>
                </a:solidFill>
              </a:rPr>
              <a:t>ideologies or symbolic universes will be reduced to </a:t>
            </a:r>
            <a:r>
              <a:rPr lang="en-US" sz="2000" b="1" dirty="0" smtClean="0">
                <a:solidFill>
                  <a:schemeClr val="tx1"/>
                </a:solidFill>
              </a:rPr>
              <a:t>local specificities </a:t>
            </a:r>
            <a:r>
              <a:rPr lang="en-US" sz="2000" b="1" dirty="0">
                <a:solidFill>
                  <a:schemeClr val="tx1"/>
                </a:solidFill>
              </a:rPr>
              <a:t>with no impact on the universal canon of human </a:t>
            </a:r>
            <a:r>
              <a:rPr lang="en-US" sz="2000" b="1" dirty="0" smtClean="0">
                <a:solidFill>
                  <a:schemeClr val="tx1"/>
                </a:solidFill>
              </a:rPr>
              <a:t>rights.</a:t>
            </a:r>
          </a:p>
          <a:p>
            <a:r>
              <a:rPr lang="en-US" sz="2000" b="1" i="1" dirty="0">
                <a:solidFill>
                  <a:schemeClr val="tx1"/>
                </a:solidFill>
              </a:rPr>
              <a:t>The second strong question </a:t>
            </a:r>
            <a:r>
              <a:rPr lang="en-US" sz="2000" b="1" dirty="0">
                <a:solidFill>
                  <a:schemeClr val="tx1"/>
                </a:solidFill>
              </a:rPr>
              <a:t>confronting our time is the </a:t>
            </a:r>
            <a:r>
              <a:rPr lang="en-US" sz="2000" b="1" dirty="0" smtClean="0">
                <a:solidFill>
                  <a:schemeClr val="tx1"/>
                </a:solidFill>
              </a:rPr>
              <a:t>following: What </a:t>
            </a:r>
            <a:r>
              <a:rPr lang="en-US" sz="2000" b="1" dirty="0">
                <a:solidFill>
                  <a:schemeClr val="tx1"/>
                </a:solidFill>
              </a:rPr>
              <a:t>degree of coherence is to be required between the </a:t>
            </a:r>
            <a:r>
              <a:rPr lang="en-US" sz="2000" b="1" dirty="0" smtClean="0">
                <a:solidFill>
                  <a:schemeClr val="tx1"/>
                </a:solidFill>
              </a:rPr>
              <a:t>principles, whatever </a:t>
            </a:r>
            <a:r>
              <a:rPr lang="en-US" sz="2000" b="1" dirty="0">
                <a:solidFill>
                  <a:schemeClr val="tx1"/>
                </a:solidFill>
              </a:rPr>
              <a:t>they may be, and the practices that take place in their </a:t>
            </a:r>
            <a:r>
              <a:rPr lang="en-US" sz="2000" b="1" dirty="0" smtClean="0">
                <a:solidFill>
                  <a:schemeClr val="tx1"/>
                </a:solidFill>
              </a:rPr>
              <a:t>name? This </a:t>
            </a:r>
            <a:r>
              <a:rPr lang="en-US" sz="2000" b="1" dirty="0">
                <a:solidFill>
                  <a:schemeClr val="tx1"/>
                </a:solidFill>
              </a:rPr>
              <a:t>question gains a particular urgency in contact zones between </a:t>
            </a:r>
            <a:r>
              <a:rPr lang="en-US" sz="2000" b="1" dirty="0" smtClean="0">
                <a:solidFill>
                  <a:schemeClr val="tx1"/>
                </a:solidFill>
              </a:rPr>
              <a:t>the global </a:t>
            </a:r>
            <a:r>
              <a:rPr lang="en-US" sz="2000" b="1" dirty="0">
                <a:solidFill>
                  <a:schemeClr val="tx1"/>
                </a:solidFill>
              </a:rPr>
              <a:t>North and the global South, or between the global West and </a:t>
            </a:r>
            <a:r>
              <a:rPr lang="en-US" sz="2000" b="1" dirty="0" smtClean="0">
                <a:solidFill>
                  <a:schemeClr val="tx1"/>
                </a:solidFill>
              </a:rPr>
              <a:t>the global </a:t>
            </a:r>
            <a:r>
              <a:rPr lang="en-US" sz="2000" b="1" dirty="0">
                <a:solidFill>
                  <a:schemeClr val="tx1"/>
                </a:solidFill>
              </a:rPr>
              <a:t>East, because it is there that the discrepancy between </a:t>
            </a:r>
            <a:r>
              <a:rPr lang="en-US" sz="2000" b="1" dirty="0" smtClean="0">
                <a:solidFill>
                  <a:schemeClr val="tx1"/>
                </a:solidFill>
              </a:rPr>
              <a:t>principles </a:t>
            </a:r>
            <a:r>
              <a:rPr lang="en-US" sz="2000" b="1" dirty="0">
                <a:solidFill>
                  <a:schemeClr val="tx1"/>
                </a:solidFill>
              </a:rPr>
              <a:t>and practices tends to be </a:t>
            </a:r>
            <a:r>
              <a:rPr lang="en-US" sz="2000" b="1" dirty="0" smtClean="0">
                <a:solidFill>
                  <a:schemeClr val="tx1"/>
                </a:solidFill>
              </a:rPr>
              <a:t>highest.</a:t>
            </a:r>
            <a:endParaRPr lang="it-IT" sz="2000" b="1" dirty="0">
              <a:solidFill>
                <a:schemeClr val="tx1"/>
              </a:solidFill>
            </a:endParaRPr>
          </a:p>
        </p:txBody>
      </p:sp>
    </p:spTree>
    <p:extLst>
      <p:ext uri="{BB962C8B-B14F-4D97-AF65-F5344CB8AC3E}">
        <p14:creationId xmlns:p14="http://schemas.microsoft.com/office/powerpoint/2010/main" val="3849538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169333"/>
            <a:ext cx="8915400" cy="6493933"/>
          </a:xfrm>
        </p:spPr>
        <p:txBody>
          <a:bodyPr>
            <a:normAutofit/>
          </a:bodyPr>
          <a:lstStyle/>
          <a:p>
            <a:r>
              <a:rPr lang="en-US" sz="1900" b="1" dirty="0">
                <a:solidFill>
                  <a:schemeClr val="tx1"/>
                </a:solidFill>
              </a:rPr>
              <a:t>More and more frequently we </a:t>
            </a:r>
            <a:r>
              <a:rPr lang="en-US" sz="1900" b="1" dirty="0" smtClean="0">
                <a:solidFill>
                  <a:schemeClr val="tx1"/>
                </a:solidFill>
              </a:rPr>
              <a:t>witness the </a:t>
            </a:r>
            <a:r>
              <a:rPr lang="en-US" sz="1900" b="1" dirty="0">
                <a:solidFill>
                  <a:schemeClr val="tx1"/>
                </a:solidFill>
              </a:rPr>
              <a:t>massive violation of human rights in the name of human rights, </a:t>
            </a:r>
            <a:r>
              <a:rPr lang="en-US" sz="1900" b="1" dirty="0" smtClean="0">
                <a:solidFill>
                  <a:schemeClr val="tx1"/>
                </a:solidFill>
              </a:rPr>
              <a:t>the destruction </a:t>
            </a:r>
            <a:r>
              <a:rPr lang="en-US" sz="1900" b="1" dirty="0">
                <a:solidFill>
                  <a:schemeClr val="tx1"/>
                </a:solidFill>
              </a:rPr>
              <a:t>of democracy in the name of democracy, the killing </a:t>
            </a:r>
            <a:r>
              <a:rPr lang="en-US" sz="1900" b="1" dirty="0" smtClean="0">
                <a:solidFill>
                  <a:schemeClr val="tx1"/>
                </a:solidFill>
              </a:rPr>
              <a:t>of innocent </a:t>
            </a:r>
            <a:r>
              <a:rPr lang="en-US" sz="1900" b="1" dirty="0">
                <a:solidFill>
                  <a:schemeClr val="tx1"/>
                </a:solidFill>
              </a:rPr>
              <a:t>civilians in the name of supposedly protecting them, </a:t>
            </a:r>
            <a:r>
              <a:rPr lang="en-US" sz="1900" b="1" dirty="0" smtClean="0">
                <a:solidFill>
                  <a:schemeClr val="tx1"/>
                </a:solidFill>
              </a:rPr>
              <a:t>the devastation </a:t>
            </a:r>
            <a:r>
              <a:rPr lang="en-US" sz="1900" b="1" dirty="0">
                <a:solidFill>
                  <a:schemeClr val="tx1"/>
                </a:solidFill>
              </a:rPr>
              <a:t>of livelihoods in the name of development, and the </a:t>
            </a:r>
            <a:r>
              <a:rPr lang="en-US" sz="1900" b="1" dirty="0" smtClean="0">
                <a:solidFill>
                  <a:schemeClr val="tx1"/>
                </a:solidFill>
              </a:rPr>
              <a:t>massive deployment </a:t>
            </a:r>
            <a:r>
              <a:rPr lang="en-US" sz="1900" b="1" dirty="0">
                <a:solidFill>
                  <a:schemeClr val="tx1"/>
                </a:solidFill>
              </a:rPr>
              <a:t>of surveillance techniques and restrictions of basic </a:t>
            </a:r>
            <a:r>
              <a:rPr lang="en-US" sz="1900" b="1" dirty="0" smtClean="0">
                <a:solidFill>
                  <a:schemeClr val="tx1"/>
                </a:solidFill>
              </a:rPr>
              <a:t>freedoms in </a:t>
            </a:r>
            <a:r>
              <a:rPr lang="en-US" sz="1900" b="1" dirty="0">
                <a:solidFill>
                  <a:schemeClr val="tx1"/>
                </a:solidFill>
              </a:rPr>
              <a:t>the name of preserving freedom and security. The </a:t>
            </a:r>
            <a:r>
              <a:rPr lang="en-US" sz="1900" b="1" dirty="0" smtClean="0">
                <a:solidFill>
                  <a:schemeClr val="tx1"/>
                </a:solidFill>
              </a:rPr>
              <a:t>ideological investments </a:t>
            </a:r>
            <a:r>
              <a:rPr lang="en-US" sz="1900" b="1" dirty="0">
                <a:solidFill>
                  <a:schemeClr val="tx1"/>
                </a:solidFill>
              </a:rPr>
              <a:t>used to conceal such a discrepancy are as massive as </a:t>
            </a:r>
            <a:r>
              <a:rPr lang="en-US" sz="1900" b="1" dirty="0" smtClean="0">
                <a:solidFill>
                  <a:schemeClr val="tx1"/>
                </a:solidFill>
              </a:rPr>
              <a:t>the </a:t>
            </a:r>
            <a:r>
              <a:rPr lang="it-IT" sz="1900" b="1" dirty="0" err="1" smtClean="0">
                <a:solidFill>
                  <a:schemeClr val="tx1"/>
                </a:solidFill>
              </a:rPr>
              <a:t>brutality</a:t>
            </a:r>
            <a:r>
              <a:rPr lang="it-IT" sz="1900" b="1" dirty="0" smtClean="0">
                <a:solidFill>
                  <a:schemeClr val="tx1"/>
                </a:solidFill>
              </a:rPr>
              <a:t> </a:t>
            </a:r>
            <a:r>
              <a:rPr lang="it-IT" sz="1900" b="1" dirty="0">
                <a:solidFill>
                  <a:schemeClr val="tx1"/>
                </a:solidFill>
              </a:rPr>
              <a:t>of </a:t>
            </a:r>
            <a:r>
              <a:rPr lang="it-IT" sz="1900" b="1" dirty="0" err="1">
                <a:solidFill>
                  <a:schemeClr val="tx1"/>
                </a:solidFill>
              </a:rPr>
              <a:t>such</a:t>
            </a:r>
            <a:r>
              <a:rPr lang="it-IT" sz="1900" b="1" dirty="0">
                <a:solidFill>
                  <a:schemeClr val="tx1"/>
                </a:solidFill>
              </a:rPr>
              <a:t> </a:t>
            </a:r>
            <a:r>
              <a:rPr lang="it-IT" sz="1900" b="1" dirty="0" err="1">
                <a:solidFill>
                  <a:schemeClr val="tx1"/>
                </a:solidFill>
              </a:rPr>
              <a:t>practices</a:t>
            </a:r>
            <a:r>
              <a:rPr lang="it-IT" sz="1900" b="1" dirty="0" smtClean="0">
                <a:solidFill>
                  <a:schemeClr val="tx1"/>
                </a:solidFill>
              </a:rPr>
              <a:t>.</a:t>
            </a:r>
          </a:p>
          <a:p>
            <a:r>
              <a:rPr lang="en-US" sz="1900" b="1" dirty="0">
                <a:solidFill>
                  <a:schemeClr val="tx1"/>
                </a:solidFill>
              </a:rPr>
              <a:t>Eurocentric critical thinking continues to visit with curiosity the fairs </a:t>
            </a:r>
            <a:r>
              <a:rPr lang="en-US" sz="1900" b="1" dirty="0" smtClean="0">
                <a:solidFill>
                  <a:schemeClr val="tx1"/>
                </a:solidFill>
              </a:rPr>
              <a:t>of the </a:t>
            </a:r>
            <a:r>
              <a:rPr lang="en-US" sz="1900" b="1" dirty="0">
                <a:solidFill>
                  <a:schemeClr val="tx1"/>
                </a:solidFill>
              </a:rPr>
              <a:t>human rights industry, which feature ever-more new products (</a:t>
            </a:r>
            <a:r>
              <a:rPr lang="en-US" sz="1900" b="1" dirty="0" smtClean="0">
                <a:solidFill>
                  <a:schemeClr val="tx1"/>
                </a:solidFill>
              </a:rPr>
              <a:t>the Global </a:t>
            </a:r>
            <a:r>
              <a:rPr lang="en-US" sz="1900" b="1" dirty="0">
                <a:solidFill>
                  <a:schemeClr val="tx1"/>
                </a:solidFill>
              </a:rPr>
              <a:t>Compact, the Millennium Goals, the War on Poverty, the War </a:t>
            </a:r>
            <a:r>
              <a:rPr lang="en-US" sz="1900" b="1" dirty="0" smtClean="0">
                <a:solidFill>
                  <a:schemeClr val="tx1"/>
                </a:solidFill>
              </a:rPr>
              <a:t>on Terror</a:t>
            </a:r>
            <a:r>
              <a:rPr lang="en-US" sz="1900" b="1" dirty="0">
                <a:solidFill>
                  <a:schemeClr val="tx1"/>
                </a:solidFill>
              </a:rPr>
              <a:t>, and so forth), even though on its way there it must travel </a:t>
            </a:r>
            <a:r>
              <a:rPr lang="en-US" sz="1900" b="1" dirty="0" smtClean="0">
                <a:solidFill>
                  <a:schemeClr val="tx1"/>
                </a:solidFill>
              </a:rPr>
              <a:t>through an </a:t>
            </a:r>
            <a:r>
              <a:rPr lang="en-US" sz="1900" b="1" dirty="0">
                <a:solidFill>
                  <a:schemeClr val="tx1"/>
                </a:solidFill>
              </a:rPr>
              <a:t>increasingly ungraspable graveyard of betrayed </a:t>
            </a:r>
            <a:r>
              <a:rPr lang="en-US" sz="1900" b="1" dirty="0" smtClean="0">
                <a:solidFill>
                  <a:schemeClr val="tx1"/>
                </a:solidFill>
              </a:rPr>
              <a:t>promises.</a:t>
            </a:r>
          </a:p>
          <a:p>
            <a:r>
              <a:rPr lang="en-US" sz="1900" b="1" i="1" dirty="0">
                <a:solidFill>
                  <a:schemeClr val="tx1"/>
                </a:solidFill>
              </a:rPr>
              <a:t>A third strong question </a:t>
            </a:r>
            <a:r>
              <a:rPr lang="en-US" sz="1900" b="1" dirty="0">
                <a:solidFill>
                  <a:schemeClr val="tx1"/>
                </a:solidFill>
              </a:rPr>
              <a:t>emerges out of the rising presence </a:t>
            </a:r>
            <a:r>
              <a:rPr lang="en-US" sz="1900" b="1" dirty="0" smtClean="0">
                <a:solidFill>
                  <a:schemeClr val="tx1"/>
                </a:solidFill>
              </a:rPr>
              <a:t>of spirituality </a:t>
            </a:r>
            <a:r>
              <a:rPr lang="en-US" sz="1900" b="1" dirty="0">
                <a:solidFill>
                  <a:schemeClr val="tx1"/>
                </a:solidFill>
              </a:rPr>
              <a:t>and religion in political struggles and the ways in which </a:t>
            </a:r>
            <a:r>
              <a:rPr lang="en-US" sz="1900" b="1" dirty="0" smtClean="0">
                <a:solidFill>
                  <a:schemeClr val="tx1"/>
                </a:solidFill>
              </a:rPr>
              <a:t>they confront </a:t>
            </a:r>
            <a:r>
              <a:rPr lang="en-US" sz="1900" b="1" dirty="0">
                <a:solidFill>
                  <a:schemeClr val="tx1"/>
                </a:solidFill>
              </a:rPr>
              <a:t>the Western critical </a:t>
            </a:r>
            <a:r>
              <a:rPr lang="en-US" sz="1900" b="1" dirty="0" smtClean="0">
                <a:solidFill>
                  <a:schemeClr val="tx1"/>
                </a:solidFill>
              </a:rPr>
              <a:t>tradition.</a:t>
            </a:r>
            <a:r>
              <a:rPr lang="en-US" sz="1900" b="1" dirty="0">
                <a:solidFill>
                  <a:schemeClr val="tx1"/>
                </a:solidFill>
              </a:rPr>
              <a:t> Is the process of </a:t>
            </a:r>
            <a:r>
              <a:rPr lang="en-US" sz="1900" b="1" dirty="0" smtClean="0">
                <a:solidFill>
                  <a:schemeClr val="tx1"/>
                </a:solidFill>
              </a:rPr>
              <a:t>secularization, considered </a:t>
            </a:r>
            <a:r>
              <a:rPr lang="en-US" sz="1900" b="1" dirty="0">
                <a:solidFill>
                  <a:schemeClr val="tx1"/>
                </a:solidFill>
              </a:rPr>
              <a:t>to be one of the most distinctive achievements of </a:t>
            </a:r>
            <a:r>
              <a:rPr lang="en-US" sz="1900" b="1" dirty="0" smtClean="0">
                <a:solidFill>
                  <a:schemeClr val="tx1"/>
                </a:solidFill>
              </a:rPr>
              <a:t>Western modernity</a:t>
            </a:r>
            <a:r>
              <a:rPr lang="en-US" sz="1900" b="1" dirty="0">
                <a:solidFill>
                  <a:schemeClr val="tx1"/>
                </a:solidFill>
              </a:rPr>
              <a:t>, irreversible? What, if any, might be the contribution </a:t>
            </a:r>
            <a:r>
              <a:rPr lang="en-US" sz="1900" b="1" dirty="0" smtClean="0">
                <a:solidFill>
                  <a:schemeClr val="tx1"/>
                </a:solidFill>
              </a:rPr>
              <a:t>of religion </a:t>
            </a:r>
            <a:r>
              <a:rPr lang="en-US" sz="1900" b="1" dirty="0">
                <a:solidFill>
                  <a:schemeClr val="tx1"/>
                </a:solidFill>
              </a:rPr>
              <a:t>to social emancipation? Again, the Eurocentric critical </a:t>
            </a:r>
            <a:r>
              <a:rPr lang="en-US" sz="1900" b="1" dirty="0" smtClean="0">
                <a:solidFill>
                  <a:schemeClr val="tx1"/>
                </a:solidFill>
              </a:rPr>
              <a:t>tradition answers </a:t>
            </a:r>
            <a:r>
              <a:rPr lang="en-US" sz="1900" b="1" dirty="0">
                <a:solidFill>
                  <a:schemeClr val="tx1"/>
                </a:solidFill>
              </a:rPr>
              <a:t>on the basis of Enlightenment premises and the </a:t>
            </a:r>
            <a:r>
              <a:rPr lang="en-US" sz="1900" b="1" dirty="0" smtClean="0">
                <a:solidFill>
                  <a:schemeClr val="tx1"/>
                </a:solidFill>
              </a:rPr>
              <a:t>conventional human </a:t>
            </a:r>
            <a:r>
              <a:rPr lang="en-US" sz="1900" b="1" dirty="0">
                <a:solidFill>
                  <a:schemeClr val="tx1"/>
                </a:solidFill>
              </a:rPr>
              <a:t>rights they give rise </a:t>
            </a:r>
            <a:r>
              <a:rPr lang="en-US" sz="1900" b="1" dirty="0" smtClean="0">
                <a:solidFill>
                  <a:schemeClr val="tx1"/>
                </a:solidFill>
              </a:rPr>
              <a:t>to.</a:t>
            </a:r>
            <a:endParaRPr lang="it-IT" sz="1900" b="1" dirty="0">
              <a:solidFill>
                <a:schemeClr val="tx1"/>
              </a:solidFill>
            </a:endParaRPr>
          </a:p>
        </p:txBody>
      </p:sp>
    </p:spTree>
    <p:extLst>
      <p:ext uri="{BB962C8B-B14F-4D97-AF65-F5344CB8AC3E}">
        <p14:creationId xmlns:p14="http://schemas.microsoft.com/office/powerpoint/2010/main" val="2592829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474133"/>
            <a:ext cx="8915400" cy="5943600"/>
          </a:xfrm>
        </p:spPr>
        <p:txBody>
          <a:bodyPr>
            <a:noAutofit/>
          </a:bodyPr>
          <a:lstStyle/>
          <a:p>
            <a:r>
              <a:rPr lang="it-IT" sz="2000" b="1" dirty="0">
                <a:solidFill>
                  <a:schemeClr val="tx1"/>
                </a:solidFill>
              </a:rPr>
              <a:t>H</a:t>
            </a:r>
            <a:r>
              <a:rPr lang="it-IT" sz="2000" b="1" dirty="0" smtClean="0">
                <a:solidFill>
                  <a:schemeClr val="tx1"/>
                </a:solidFill>
              </a:rPr>
              <a:t>uman </a:t>
            </a:r>
            <a:r>
              <a:rPr lang="it-IT" sz="2000" b="1" dirty="0" err="1">
                <a:solidFill>
                  <a:schemeClr val="tx1"/>
                </a:solidFill>
              </a:rPr>
              <a:t>rights</a:t>
            </a:r>
            <a:r>
              <a:rPr lang="it-IT" sz="2000" b="1" dirty="0">
                <a:solidFill>
                  <a:schemeClr val="tx1"/>
                </a:solidFill>
              </a:rPr>
              <a:t> </a:t>
            </a:r>
            <a:r>
              <a:rPr lang="it-IT" sz="2000" b="1" dirty="0" smtClean="0">
                <a:solidFill>
                  <a:schemeClr val="tx1"/>
                </a:solidFill>
              </a:rPr>
              <a:t>take </a:t>
            </a:r>
            <a:r>
              <a:rPr lang="en-US" sz="2000" b="1" dirty="0" smtClean="0">
                <a:solidFill>
                  <a:schemeClr val="tx1"/>
                </a:solidFill>
              </a:rPr>
              <a:t>secularization </a:t>
            </a:r>
            <a:r>
              <a:rPr lang="en-US" sz="2000" b="1" dirty="0">
                <a:solidFill>
                  <a:schemeClr val="tx1"/>
                </a:solidFill>
              </a:rPr>
              <a:t>for granted, including the secular nature of their </a:t>
            </a:r>
            <a:r>
              <a:rPr lang="en-US" sz="2000" b="1" dirty="0" smtClean="0">
                <a:solidFill>
                  <a:schemeClr val="tx1"/>
                </a:solidFill>
              </a:rPr>
              <a:t>own foundation</a:t>
            </a:r>
            <a:r>
              <a:rPr lang="en-US" sz="2000" b="1" dirty="0">
                <a:solidFill>
                  <a:schemeClr val="tx1"/>
                </a:solidFill>
              </a:rPr>
              <a:t>. Religion belongs to the private sphere, the sphere </a:t>
            </a:r>
            <a:r>
              <a:rPr lang="en-US" sz="2000" b="1" dirty="0" smtClean="0">
                <a:solidFill>
                  <a:schemeClr val="tx1"/>
                </a:solidFill>
              </a:rPr>
              <a:t>of voluntary </a:t>
            </a:r>
            <a:r>
              <a:rPr lang="en-US" sz="2000" b="1" dirty="0">
                <a:solidFill>
                  <a:schemeClr val="tx1"/>
                </a:solidFill>
              </a:rPr>
              <a:t>commitments; therefore, from a human rights perspective, </a:t>
            </a:r>
            <a:r>
              <a:rPr lang="en-US" sz="2000" b="1" dirty="0" smtClean="0">
                <a:solidFill>
                  <a:schemeClr val="tx1"/>
                </a:solidFill>
              </a:rPr>
              <a:t>its relevance </a:t>
            </a:r>
            <a:r>
              <a:rPr lang="en-US" sz="2000" b="1" dirty="0">
                <a:solidFill>
                  <a:schemeClr val="tx1"/>
                </a:solidFill>
              </a:rPr>
              <a:t>is that of a human right among others: the right to </a:t>
            </a:r>
            <a:r>
              <a:rPr lang="en-US" sz="2000" b="1" dirty="0" smtClean="0">
                <a:solidFill>
                  <a:schemeClr val="tx1"/>
                </a:solidFill>
              </a:rPr>
              <a:t>religious </a:t>
            </a:r>
            <a:r>
              <a:rPr lang="it-IT" sz="2000" b="1" dirty="0" err="1" smtClean="0">
                <a:solidFill>
                  <a:schemeClr val="tx1"/>
                </a:solidFill>
              </a:rPr>
              <a:t>freedom</a:t>
            </a:r>
            <a:r>
              <a:rPr lang="it-IT" sz="2000" b="1" dirty="0" smtClean="0">
                <a:solidFill>
                  <a:schemeClr val="tx1"/>
                </a:solidFill>
              </a:rPr>
              <a:t>. </a:t>
            </a:r>
            <a:r>
              <a:rPr lang="en-US" sz="2000" b="1" dirty="0" smtClean="0">
                <a:solidFill>
                  <a:schemeClr val="tx1"/>
                </a:solidFill>
              </a:rPr>
              <a:t>This </a:t>
            </a:r>
            <a:r>
              <a:rPr lang="en-US" sz="2000" b="1" dirty="0">
                <a:solidFill>
                  <a:schemeClr val="tx1"/>
                </a:solidFill>
              </a:rPr>
              <a:t>is a weak answer because it assumes as a given </a:t>
            </a:r>
            <a:r>
              <a:rPr lang="en-US" sz="2000" b="1" dirty="0" smtClean="0">
                <a:solidFill>
                  <a:schemeClr val="tx1"/>
                </a:solidFill>
              </a:rPr>
              <a:t>precisely what </a:t>
            </a:r>
            <a:r>
              <a:rPr lang="en-US" sz="2000" b="1" dirty="0">
                <a:solidFill>
                  <a:schemeClr val="tx1"/>
                </a:solidFill>
              </a:rPr>
              <a:t>is being questioned, that is, the idea that freedom of religion is </a:t>
            </a:r>
            <a:r>
              <a:rPr lang="en-US" sz="2000" b="1" dirty="0" smtClean="0">
                <a:solidFill>
                  <a:schemeClr val="tx1"/>
                </a:solidFill>
              </a:rPr>
              <a:t>only possible </a:t>
            </a:r>
            <a:r>
              <a:rPr lang="en-US" sz="2000" b="1" dirty="0">
                <a:solidFill>
                  <a:schemeClr val="tx1"/>
                </a:solidFill>
              </a:rPr>
              <a:t>in a world free of religion. What, then, if that is not the case</a:t>
            </a:r>
            <a:r>
              <a:rPr lang="en-US" sz="2000" b="1" dirty="0" smtClean="0">
                <a:solidFill>
                  <a:schemeClr val="tx1"/>
                </a:solidFill>
              </a:rPr>
              <a:t>?</a:t>
            </a:r>
            <a:endParaRPr lang="it-IT" sz="2000" b="1" dirty="0">
              <a:solidFill>
                <a:schemeClr val="tx1"/>
              </a:solidFill>
            </a:endParaRPr>
          </a:p>
          <a:p>
            <a:r>
              <a:rPr lang="en-US" sz="2000" b="1" i="1" dirty="0">
                <a:solidFill>
                  <a:schemeClr val="tx1"/>
                </a:solidFill>
              </a:rPr>
              <a:t>The fourth strong question </a:t>
            </a:r>
            <a:r>
              <a:rPr lang="en-US" sz="2000" b="1" dirty="0">
                <a:solidFill>
                  <a:schemeClr val="tx1"/>
                </a:solidFill>
              </a:rPr>
              <a:t>asks, Is the conception of nature </a:t>
            </a:r>
            <a:r>
              <a:rPr lang="en-US" sz="2000" b="1" dirty="0" smtClean="0">
                <a:solidFill>
                  <a:schemeClr val="tx1"/>
                </a:solidFill>
              </a:rPr>
              <a:t>as separate </a:t>
            </a:r>
            <a:r>
              <a:rPr lang="en-US" sz="2000" b="1" dirty="0">
                <a:solidFill>
                  <a:schemeClr val="tx1"/>
                </a:solidFill>
              </a:rPr>
              <a:t>from society, so entrenched in Western thinking, tenable in </a:t>
            </a:r>
            <a:r>
              <a:rPr lang="en-US" sz="2000" b="1" dirty="0" smtClean="0">
                <a:solidFill>
                  <a:schemeClr val="tx1"/>
                </a:solidFill>
              </a:rPr>
              <a:t>the long </a:t>
            </a:r>
            <a:r>
              <a:rPr lang="en-US" sz="2000" b="1" dirty="0">
                <a:solidFill>
                  <a:schemeClr val="tx1"/>
                </a:solidFill>
              </a:rPr>
              <a:t>run? It is becoming widely accepted that one of the novelties of </a:t>
            </a:r>
            <a:r>
              <a:rPr lang="en-US" sz="2000" b="1" dirty="0" smtClean="0">
                <a:solidFill>
                  <a:schemeClr val="tx1"/>
                </a:solidFill>
              </a:rPr>
              <a:t>the new </a:t>
            </a:r>
            <a:r>
              <a:rPr lang="en-US" sz="2000" b="1" dirty="0">
                <a:solidFill>
                  <a:schemeClr val="tx1"/>
                </a:solidFill>
              </a:rPr>
              <a:t>millennium is that it will see capitalism reach its </a:t>
            </a:r>
            <a:r>
              <a:rPr lang="en-US" sz="2000" b="1" dirty="0" smtClean="0">
                <a:solidFill>
                  <a:schemeClr val="tx1"/>
                </a:solidFill>
              </a:rPr>
              <a:t>ultimate, ecological </a:t>
            </a:r>
            <a:r>
              <a:rPr lang="en-US" sz="2000" b="1" dirty="0">
                <a:solidFill>
                  <a:schemeClr val="tx1"/>
                </a:solidFill>
              </a:rPr>
              <a:t>limits, that the insatiable exploitation of nature must have </a:t>
            </a:r>
            <a:r>
              <a:rPr lang="en-US" sz="2000" b="1" dirty="0" smtClean="0">
                <a:solidFill>
                  <a:schemeClr val="tx1"/>
                </a:solidFill>
              </a:rPr>
              <a:t>an end</a:t>
            </a:r>
            <a:r>
              <a:rPr lang="en-US" sz="2000" b="1" dirty="0">
                <a:solidFill>
                  <a:schemeClr val="tx1"/>
                </a:solidFill>
              </a:rPr>
              <a:t>, lest human life on the planet become unsustainable</a:t>
            </a:r>
            <a:r>
              <a:rPr lang="en-US" sz="2000" b="1" dirty="0" smtClean="0">
                <a:solidFill>
                  <a:schemeClr val="tx1"/>
                </a:solidFill>
              </a:rPr>
              <a:t>.</a:t>
            </a:r>
            <a:endParaRPr lang="it-IT" sz="2000" b="1" dirty="0">
              <a:solidFill>
                <a:schemeClr val="tx1"/>
              </a:solidFill>
            </a:endParaRPr>
          </a:p>
        </p:txBody>
      </p:sp>
    </p:spTree>
    <p:extLst>
      <p:ext uri="{BB962C8B-B14F-4D97-AF65-F5344CB8AC3E}">
        <p14:creationId xmlns:p14="http://schemas.microsoft.com/office/powerpoint/2010/main" val="2556720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629920"/>
            <a:ext cx="8915400" cy="5425440"/>
          </a:xfrm>
        </p:spPr>
        <p:txBody>
          <a:bodyPr>
            <a:noAutofit/>
          </a:bodyPr>
          <a:lstStyle/>
          <a:p>
            <a:r>
              <a:rPr lang="en-US" sz="2000" b="1" dirty="0">
                <a:solidFill>
                  <a:schemeClr val="tx1"/>
                </a:solidFill>
              </a:rPr>
              <a:t>The answer that Western thought gives to this question is </a:t>
            </a:r>
            <a:r>
              <a:rPr lang="en-US" sz="2000" b="1" dirty="0" smtClean="0">
                <a:solidFill>
                  <a:schemeClr val="tx1"/>
                </a:solidFill>
              </a:rPr>
              <a:t>weak because </a:t>
            </a:r>
            <a:r>
              <a:rPr lang="en-US" sz="2000" b="1" dirty="0" smtClean="0">
                <a:solidFill>
                  <a:schemeClr val="tx1"/>
                </a:solidFill>
              </a:rPr>
              <a:t>no </a:t>
            </a:r>
            <a:r>
              <a:rPr lang="en-US" sz="2000" b="1" dirty="0">
                <a:solidFill>
                  <a:schemeClr val="tx1"/>
                </a:solidFill>
              </a:rPr>
              <a:t>matter</a:t>
            </a:r>
            <a:r>
              <a:rPr lang="en-US" sz="2000" b="1" u="sng" dirty="0">
                <a:solidFill>
                  <a:schemeClr val="tx1"/>
                </a:solidFill>
              </a:rPr>
              <a:t> how </a:t>
            </a:r>
            <a:r>
              <a:rPr lang="en-US" sz="2000" b="1" u="sng" dirty="0" smtClean="0">
                <a:solidFill>
                  <a:schemeClr val="tx1"/>
                </a:solidFill>
              </a:rPr>
              <a:t>many qualifiers </a:t>
            </a:r>
            <a:r>
              <a:rPr lang="en-US" sz="2000" b="1" u="sng" dirty="0">
                <a:solidFill>
                  <a:schemeClr val="tx1"/>
                </a:solidFill>
              </a:rPr>
              <a:t>are added to the concept of development</a:t>
            </a:r>
            <a:r>
              <a:rPr lang="en-US" sz="2000" b="1" dirty="0">
                <a:solidFill>
                  <a:schemeClr val="tx1"/>
                </a:solidFill>
              </a:rPr>
              <a:t>, development </a:t>
            </a:r>
            <a:r>
              <a:rPr lang="en-US" sz="2000" b="1" dirty="0" smtClean="0">
                <a:solidFill>
                  <a:schemeClr val="tx1"/>
                </a:solidFill>
              </a:rPr>
              <a:t>keeps intact </a:t>
            </a:r>
            <a:r>
              <a:rPr lang="en-US" sz="2000" b="1" dirty="0">
                <a:solidFill>
                  <a:schemeClr val="tx1"/>
                </a:solidFill>
              </a:rPr>
              <a:t>the idea of infinite growth and the unstoppable development </a:t>
            </a:r>
            <a:r>
              <a:rPr lang="en-US" sz="2000" b="1" dirty="0" smtClean="0">
                <a:solidFill>
                  <a:schemeClr val="tx1"/>
                </a:solidFill>
              </a:rPr>
              <a:t>of productive </a:t>
            </a:r>
            <a:r>
              <a:rPr lang="en-US" sz="2000" b="1" dirty="0">
                <a:solidFill>
                  <a:schemeClr val="tx1"/>
                </a:solidFill>
              </a:rPr>
              <a:t>forces. Actually, global capitalism has never been so avid </a:t>
            </a:r>
            <a:r>
              <a:rPr lang="en-US" sz="2000" b="1" dirty="0" smtClean="0">
                <a:solidFill>
                  <a:schemeClr val="tx1"/>
                </a:solidFill>
              </a:rPr>
              <a:t>for natural </a:t>
            </a:r>
            <a:r>
              <a:rPr lang="en-US" sz="2000" b="1" dirty="0">
                <a:solidFill>
                  <a:schemeClr val="tx1"/>
                </a:solidFill>
              </a:rPr>
              <a:t>resources as today, to the extent that it is legitimate to speak of </a:t>
            </a:r>
            <a:r>
              <a:rPr lang="en-US" sz="2000" b="1" dirty="0" smtClean="0">
                <a:solidFill>
                  <a:schemeClr val="tx1"/>
                </a:solidFill>
              </a:rPr>
              <a:t>a new </a:t>
            </a:r>
            <a:r>
              <a:rPr lang="en-US" sz="2000" b="1" dirty="0" err="1">
                <a:solidFill>
                  <a:schemeClr val="tx1"/>
                </a:solidFill>
              </a:rPr>
              <a:t>extractivist</a:t>
            </a:r>
            <a:r>
              <a:rPr lang="en-US" sz="2000" b="1" dirty="0">
                <a:solidFill>
                  <a:schemeClr val="tx1"/>
                </a:solidFill>
              </a:rPr>
              <a:t> imperialism. Land, water, and minerals have never </a:t>
            </a:r>
            <a:r>
              <a:rPr lang="en-US" sz="2000" b="1" dirty="0" smtClean="0">
                <a:solidFill>
                  <a:schemeClr val="tx1"/>
                </a:solidFill>
              </a:rPr>
              <a:t>been so </a:t>
            </a:r>
            <a:r>
              <a:rPr lang="en-US" sz="2000" b="1" dirty="0">
                <a:solidFill>
                  <a:schemeClr val="tx1"/>
                </a:solidFill>
              </a:rPr>
              <a:t>coveted, and the struggle for them has never had such disastrous </a:t>
            </a:r>
            <a:r>
              <a:rPr lang="en-US" sz="2000" b="1" dirty="0" smtClean="0">
                <a:solidFill>
                  <a:schemeClr val="tx1"/>
                </a:solidFill>
              </a:rPr>
              <a:t>social </a:t>
            </a:r>
            <a:r>
              <a:rPr lang="it-IT" sz="2000" b="1" dirty="0" smtClean="0">
                <a:solidFill>
                  <a:schemeClr val="tx1"/>
                </a:solidFill>
              </a:rPr>
              <a:t>and </a:t>
            </a:r>
            <a:r>
              <a:rPr lang="it-IT" sz="2000" b="1" dirty="0" err="1">
                <a:solidFill>
                  <a:schemeClr val="tx1"/>
                </a:solidFill>
              </a:rPr>
              <a:t>environmental</a:t>
            </a:r>
            <a:r>
              <a:rPr lang="it-IT" sz="2000" b="1" dirty="0">
                <a:solidFill>
                  <a:schemeClr val="tx1"/>
                </a:solidFill>
              </a:rPr>
              <a:t> </a:t>
            </a:r>
            <a:r>
              <a:rPr lang="it-IT" sz="2000" b="1" dirty="0" err="1">
                <a:solidFill>
                  <a:schemeClr val="tx1"/>
                </a:solidFill>
              </a:rPr>
              <a:t>consequences</a:t>
            </a:r>
            <a:r>
              <a:rPr lang="it-IT" sz="2000" b="1" dirty="0" smtClean="0">
                <a:solidFill>
                  <a:schemeClr val="tx1"/>
                </a:solidFill>
              </a:rPr>
              <a:t>.</a:t>
            </a:r>
          </a:p>
          <a:p>
            <a:r>
              <a:rPr lang="it-IT" sz="2000" b="1" dirty="0" smtClean="0">
                <a:solidFill>
                  <a:schemeClr val="tx1"/>
                </a:solidFill>
              </a:rPr>
              <a:t>Western </a:t>
            </a:r>
            <a:r>
              <a:rPr lang="it-IT" sz="2000" b="1" dirty="0" err="1" smtClean="0">
                <a:solidFill>
                  <a:schemeClr val="tx1"/>
                </a:solidFill>
              </a:rPr>
              <a:t>capitalistic</a:t>
            </a:r>
            <a:r>
              <a:rPr lang="it-IT" sz="2000" b="1" dirty="0" smtClean="0">
                <a:solidFill>
                  <a:schemeClr val="tx1"/>
                </a:solidFill>
              </a:rPr>
              <a:t> </a:t>
            </a:r>
            <a:r>
              <a:rPr lang="it-IT" sz="2000" b="1" dirty="0" err="1" smtClean="0">
                <a:solidFill>
                  <a:schemeClr val="tx1"/>
                </a:solidFill>
              </a:rPr>
              <a:t>paradigm</a:t>
            </a:r>
            <a:r>
              <a:rPr lang="it-IT" sz="2000" b="1" dirty="0" smtClean="0">
                <a:solidFill>
                  <a:schemeClr val="tx1"/>
                </a:solidFill>
              </a:rPr>
              <a:t> </a:t>
            </a:r>
            <a:r>
              <a:rPr lang="en-US" sz="2000" b="1" dirty="0" smtClean="0">
                <a:solidFill>
                  <a:schemeClr val="tx1"/>
                </a:solidFill>
              </a:rPr>
              <a:t>fails </a:t>
            </a:r>
            <a:r>
              <a:rPr lang="en-US" sz="2000" b="1" dirty="0">
                <a:solidFill>
                  <a:schemeClr val="tx1"/>
                </a:solidFill>
              </a:rPr>
              <a:t>to understand the strength and logic of the </a:t>
            </a:r>
            <a:r>
              <a:rPr lang="en-US" sz="2000" b="1" dirty="0" smtClean="0">
                <a:solidFill>
                  <a:schemeClr val="tx1"/>
                </a:solidFill>
              </a:rPr>
              <a:t>social movements </a:t>
            </a:r>
            <a:r>
              <a:rPr lang="en-US" sz="2000" b="1" dirty="0">
                <a:solidFill>
                  <a:schemeClr val="tx1"/>
                </a:solidFill>
              </a:rPr>
              <a:t>that for the past few decades have been organizing </a:t>
            </a:r>
            <a:r>
              <a:rPr lang="en-US" sz="2000" b="1" dirty="0" smtClean="0">
                <a:solidFill>
                  <a:schemeClr val="tx1"/>
                </a:solidFill>
              </a:rPr>
              <a:t>their struggles </a:t>
            </a:r>
            <a:r>
              <a:rPr lang="en-US" sz="2000" b="1" dirty="0">
                <a:solidFill>
                  <a:schemeClr val="tx1"/>
                </a:solidFill>
              </a:rPr>
              <a:t>on the basis of a non-Eurocentric conception of the </a:t>
            </a:r>
            <a:r>
              <a:rPr lang="en-US" sz="2000" b="1" dirty="0" smtClean="0">
                <a:solidFill>
                  <a:schemeClr val="tx1"/>
                </a:solidFill>
              </a:rPr>
              <a:t>relation between </a:t>
            </a:r>
            <a:r>
              <a:rPr lang="en-US" sz="2000" b="1" dirty="0">
                <a:solidFill>
                  <a:schemeClr val="tx1"/>
                </a:solidFill>
              </a:rPr>
              <a:t>nature and society, according to which nature appears as </a:t>
            </a:r>
            <a:r>
              <a:rPr lang="en-US" sz="2000" b="1" dirty="0" smtClean="0">
                <a:solidFill>
                  <a:schemeClr val="tx1"/>
                </a:solidFill>
              </a:rPr>
              <a:t>a </a:t>
            </a:r>
            <a:r>
              <a:rPr lang="en-US" sz="2000" b="1" dirty="0">
                <a:solidFill>
                  <a:schemeClr val="tx1"/>
                </a:solidFill>
              </a:rPr>
              <a:t>living organism to which we belong and that is entitled to </a:t>
            </a:r>
            <a:r>
              <a:rPr lang="en-US" sz="2000" b="1" dirty="0" smtClean="0">
                <a:solidFill>
                  <a:schemeClr val="tx1"/>
                </a:solidFill>
              </a:rPr>
              <a:t>its </a:t>
            </a:r>
            <a:r>
              <a:rPr lang="it-IT" sz="2000" b="1" dirty="0" err="1" smtClean="0">
                <a:solidFill>
                  <a:schemeClr val="tx1"/>
                </a:solidFill>
              </a:rPr>
              <a:t>own</a:t>
            </a:r>
            <a:r>
              <a:rPr lang="it-IT" sz="2000" b="1" dirty="0" smtClean="0">
                <a:solidFill>
                  <a:schemeClr val="tx1"/>
                </a:solidFill>
              </a:rPr>
              <a:t> </a:t>
            </a:r>
            <a:r>
              <a:rPr lang="it-IT" sz="2000" b="1" dirty="0" err="1" smtClean="0">
                <a:solidFill>
                  <a:schemeClr val="tx1"/>
                </a:solidFill>
              </a:rPr>
              <a:t>rights</a:t>
            </a:r>
            <a:r>
              <a:rPr lang="it-IT" sz="2000" b="1" dirty="0">
                <a:solidFill>
                  <a:schemeClr val="tx1"/>
                </a:solidFill>
              </a:rPr>
              <a:t> </a:t>
            </a:r>
            <a:r>
              <a:rPr lang="it-IT" sz="2000" b="1" dirty="0" smtClean="0">
                <a:solidFill>
                  <a:schemeClr val="tx1"/>
                </a:solidFill>
              </a:rPr>
              <a:t>(ex: </a:t>
            </a:r>
            <a:r>
              <a:rPr lang="en-US" sz="2000" b="1" dirty="0">
                <a:solidFill>
                  <a:schemeClr val="tx1"/>
                </a:solidFill>
              </a:rPr>
              <a:t>the fact that the Ecuadorian constitution includes a whole section devoted to the rights of </a:t>
            </a:r>
            <a:r>
              <a:rPr lang="en-US" sz="2000" b="1" dirty="0" smtClean="0">
                <a:solidFill>
                  <a:schemeClr val="tx1"/>
                </a:solidFill>
              </a:rPr>
              <a:t>nature) </a:t>
            </a:r>
            <a:endParaRPr lang="it-IT" sz="2000" b="1" dirty="0">
              <a:solidFill>
                <a:schemeClr val="tx1"/>
              </a:solidFill>
            </a:endParaRPr>
          </a:p>
        </p:txBody>
      </p:sp>
    </p:spTree>
    <p:extLst>
      <p:ext uri="{BB962C8B-B14F-4D97-AF65-F5344CB8AC3E}">
        <p14:creationId xmlns:p14="http://schemas.microsoft.com/office/powerpoint/2010/main" val="3723589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254000"/>
            <a:ext cx="8915400" cy="6228080"/>
          </a:xfrm>
        </p:spPr>
        <p:txBody>
          <a:bodyPr>
            <a:normAutofit/>
          </a:bodyPr>
          <a:lstStyle/>
          <a:p>
            <a:r>
              <a:rPr lang="en-US" sz="2000" b="1" i="1" dirty="0" smtClean="0">
                <a:solidFill>
                  <a:schemeClr val="tx1"/>
                </a:solidFill>
              </a:rPr>
              <a:t>The </a:t>
            </a:r>
            <a:r>
              <a:rPr lang="en-US" sz="2000" b="1" i="1" dirty="0">
                <a:solidFill>
                  <a:schemeClr val="tx1"/>
                </a:solidFill>
              </a:rPr>
              <a:t>fifth strong question </a:t>
            </a:r>
            <a:r>
              <a:rPr lang="en-US" sz="2000" b="1" dirty="0">
                <a:solidFill>
                  <a:schemeClr val="tx1"/>
                </a:solidFill>
              </a:rPr>
              <a:t>may be formulated like this: Is there </a:t>
            </a:r>
            <a:r>
              <a:rPr lang="en-US" sz="2000" b="1" dirty="0" smtClean="0">
                <a:solidFill>
                  <a:schemeClr val="tx1"/>
                </a:solidFill>
              </a:rPr>
              <a:t>any room </a:t>
            </a:r>
            <a:r>
              <a:rPr lang="en-US" sz="2000" b="1" dirty="0">
                <a:solidFill>
                  <a:schemeClr val="tx1"/>
                </a:solidFill>
              </a:rPr>
              <a:t>for utopia in our world? After the historical failure of so </a:t>
            </a:r>
            <a:r>
              <a:rPr lang="en-US" sz="2000" b="1" dirty="0" smtClean="0">
                <a:solidFill>
                  <a:schemeClr val="tx1"/>
                </a:solidFill>
              </a:rPr>
              <a:t>many attempts </a:t>
            </a:r>
            <a:r>
              <a:rPr lang="en-US" sz="2000" b="1" dirty="0">
                <a:solidFill>
                  <a:schemeClr val="tx1"/>
                </a:solidFill>
              </a:rPr>
              <a:t>to build </a:t>
            </a:r>
            <a:r>
              <a:rPr lang="en-US" sz="2000" b="1" dirty="0" err="1">
                <a:solidFill>
                  <a:schemeClr val="tx1"/>
                </a:solidFill>
              </a:rPr>
              <a:t>noncapitalist</a:t>
            </a:r>
            <a:r>
              <a:rPr lang="en-US" sz="2000" b="1" dirty="0">
                <a:solidFill>
                  <a:schemeClr val="tx1"/>
                </a:solidFill>
              </a:rPr>
              <a:t> societies, and with such </a:t>
            </a:r>
            <a:r>
              <a:rPr lang="en-US" sz="2000" b="1" dirty="0" smtClean="0">
                <a:solidFill>
                  <a:schemeClr val="tx1"/>
                </a:solidFill>
              </a:rPr>
              <a:t>tragic consequences</a:t>
            </a:r>
            <a:r>
              <a:rPr lang="en-US" sz="2000" b="1" dirty="0">
                <a:solidFill>
                  <a:schemeClr val="tx1"/>
                </a:solidFill>
              </a:rPr>
              <a:t>, is there really an alternative to capitalism? For how </a:t>
            </a:r>
            <a:r>
              <a:rPr lang="en-US" sz="2000" b="1" dirty="0" smtClean="0">
                <a:solidFill>
                  <a:schemeClr val="tx1"/>
                </a:solidFill>
              </a:rPr>
              <a:t>long will </a:t>
            </a:r>
            <a:r>
              <a:rPr lang="en-US" sz="2000" b="1" dirty="0">
                <a:solidFill>
                  <a:schemeClr val="tx1"/>
                </a:solidFill>
              </a:rPr>
              <a:t>we continue to “ solve” the problems caused by capitalism </a:t>
            </a:r>
            <a:r>
              <a:rPr lang="en-US" sz="2000" b="1" dirty="0" smtClean="0">
                <a:solidFill>
                  <a:schemeClr val="tx1"/>
                </a:solidFill>
              </a:rPr>
              <a:t>with more </a:t>
            </a:r>
            <a:r>
              <a:rPr lang="en-US" sz="2000" b="1" dirty="0">
                <a:solidFill>
                  <a:schemeClr val="tx1"/>
                </a:solidFill>
              </a:rPr>
              <a:t>capitalism? Why is the economy of reciprocity and cooperation </a:t>
            </a:r>
            <a:r>
              <a:rPr lang="en-US" sz="2000" b="1" dirty="0" smtClean="0">
                <a:solidFill>
                  <a:schemeClr val="tx1"/>
                </a:solidFill>
              </a:rPr>
              <a:t>not a </a:t>
            </a:r>
            <a:r>
              <a:rPr lang="en-US" sz="2000" b="1" dirty="0">
                <a:solidFill>
                  <a:schemeClr val="tx1"/>
                </a:solidFill>
              </a:rPr>
              <a:t>credible alternative to the economy of greed and </a:t>
            </a:r>
            <a:r>
              <a:rPr lang="en-US" sz="2000" b="1" dirty="0" smtClean="0">
                <a:solidFill>
                  <a:schemeClr val="tx1"/>
                </a:solidFill>
              </a:rPr>
              <a:t>competition?</a:t>
            </a:r>
          </a:p>
          <a:p>
            <a:r>
              <a:rPr lang="en-US" sz="2000" b="1" dirty="0" smtClean="0">
                <a:solidFill>
                  <a:schemeClr val="tx1"/>
                </a:solidFill>
              </a:rPr>
              <a:t>The perplexity </a:t>
            </a:r>
            <a:r>
              <a:rPr lang="en-US" sz="2000" b="1" dirty="0">
                <a:solidFill>
                  <a:schemeClr val="tx1"/>
                </a:solidFill>
              </a:rPr>
              <a:t>caused by these questions is grounded on an even </a:t>
            </a:r>
            <a:r>
              <a:rPr lang="en-US" sz="2000" b="1" dirty="0" smtClean="0">
                <a:solidFill>
                  <a:schemeClr val="tx1"/>
                </a:solidFill>
              </a:rPr>
              <a:t>stronger question</a:t>
            </a:r>
            <a:r>
              <a:rPr lang="en-US" sz="2000" b="1" dirty="0">
                <a:solidFill>
                  <a:schemeClr val="tx1"/>
                </a:solidFill>
              </a:rPr>
              <a:t>: Is it not below human dignity—if not even below </a:t>
            </a:r>
            <a:r>
              <a:rPr lang="en-US" sz="2000" b="1" dirty="0" smtClean="0">
                <a:solidFill>
                  <a:schemeClr val="tx1"/>
                </a:solidFill>
              </a:rPr>
              <a:t>human intelligence—to </a:t>
            </a:r>
            <a:r>
              <a:rPr lang="en-US" sz="2000" b="1" dirty="0">
                <a:solidFill>
                  <a:schemeClr val="tx1"/>
                </a:solidFill>
              </a:rPr>
              <a:t>accept that there is no alternative to a world in which </a:t>
            </a:r>
            <a:r>
              <a:rPr lang="en-US" sz="2000" b="1" dirty="0" smtClean="0">
                <a:solidFill>
                  <a:schemeClr val="tx1"/>
                </a:solidFill>
              </a:rPr>
              <a:t>the five </a:t>
            </a:r>
            <a:r>
              <a:rPr lang="en-US" sz="2000" b="1" dirty="0">
                <a:solidFill>
                  <a:schemeClr val="tx1"/>
                </a:solidFill>
              </a:rPr>
              <a:t>hundred richest individuals take in as much income as the </a:t>
            </a:r>
            <a:r>
              <a:rPr lang="en-US" sz="2000" b="1" dirty="0" smtClean="0">
                <a:solidFill>
                  <a:schemeClr val="tx1"/>
                </a:solidFill>
              </a:rPr>
              <a:t>poorest </a:t>
            </a:r>
            <a:r>
              <a:rPr lang="it-IT" sz="2000" b="1" dirty="0" err="1" smtClean="0">
                <a:solidFill>
                  <a:schemeClr val="tx1"/>
                </a:solidFill>
              </a:rPr>
              <a:t>forty</a:t>
            </a:r>
            <a:r>
              <a:rPr lang="it-IT" sz="2000" b="1" dirty="0" smtClean="0">
                <a:solidFill>
                  <a:schemeClr val="tx1"/>
                </a:solidFill>
              </a:rPr>
              <a:t> </a:t>
            </a:r>
            <a:r>
              <a:rPr lang="it-IT" sz="2000" b="1" dirty="0" err="1" smtClean="0">
                <a:solidFill>
                  <a:schemeClr val="tx1"/>
                </a:solidFill>
              </a:rPr>
              <a:t>countries</a:t>
            </a:r>
            <a:r>
              <a:rPr lang="it-IT" sz="2000" b="1" dirty="0" smtClean="0">
                <a:solidFill>
                  <a:schemeClr val="tx1"/>
                </a:solidFill>
              </a:rPr>
              <a:t>? </a:t>
            </a:r>
          </a:p>
          <a:p>
            <a:r>
              <a:rPr lang="en-US" sz="2000" b="1" dirty="0">
                <a:solidFill>
                  <a:schemeClr val="tx1"/>
                </a:solidFill>
              </a:rPr>
              <a:t>I</a:t>
            </a:r>
            <a:r>
              <a:rPr lang="en-US" sz="2000" b="1" dirty="0" smtClean="0">
                <a:solidFill>
                  <a:schemeClr val="tx1"/>
                </a:solidFill>
              </a:rPr>
              <a:t>n </a:t>
            </a:r>
            <a:r>
              <a:rPr lang="en-US" sz="2000" b="1" dirty="0">
                <a:solidFill>
                  <a:schemeClr val="tx1"/>
                </a:solidFill>
              </a:rPr>
              <a:t>recent decades, much </a:t>
            </a:r>
            <a:r>
              <a:rPr lang="en-US" sz="2000" b="1" dirty="0" smtClean="0">
                <a:solidFill>
                  <a:schemeClr val="tx1"/>
                </a:solidFill>
              </a:rPr>
              <a:t>of critical </a:t>
            </a:r>
            <a:r>
              <a:rPr lang="en-US" sz="2000" b="1" dirty="0">
                <a:solidFill>
                  <a:schemeClr val="tx1"/>
                </a:solidFill>
              </a:rPr>
              <a:t>thinking and left politics, particularly in the global North, </a:t>
            </a:r>
            <a:r>
              <a:rPr lang="en-US" sz="2000" b="1" dirty="0" smtClean="0">
                <a:solidFill>
                  <a:schemeClr val="tx1"/>
                </a:solidFill>
              </a:rPr>
              <a:t>seems to </a:t>
            </a:r>
            <a:r>
              <a:rPr lang="en-US" sz="2000" b="1" dirty="0">
                <a:solidFill>
                  <a:schemeClr val="tx1"/>
                </a:solidFill>
              </a:rPr>
              <a:t>have lost the capacity to formulate the idea of a credible </a:t>
            </a:r>
            <a:r>
              <a:rPr lang="en-US" sz="2000" b="1" dirty="0" err="1" smtClean="0">
                <a:solidFill>
                  <a:schemeClr val="tx1"/>
                </a:solidFill>
              </a:rPr>
              <a:t>postcapitalist</a:t>
            </a:r>
            <a:r>
              <a:rPr lang="en-US" sz="2000" b="1" dirty="0">
                <a:solidFill>
                  <a:schemeClr val="tx1"/>
                </a:solidFill>
              </a:rPr>
              <a:t> </a:t>
            </a:r>
            <a:r>
              <a:rPr lang="it-IT" sz="2000" b="1" dirty="0" smtClean="0">
                <a:solidFill>
                  <a:schemeClr val="tx1"/>
                </a:solidFill>
              </a:rPr>
              <a:t>future.</a:t>
            </a:r>
            <a:endParaRPr lang="it-IT" sz="2000" b="1" dirty="0">
              <a:solidFill>
                <a:schemeClr val="tx1"/>
              </a:solidFill>
            </a:endParaRPr>
          </a:p>
        </p:txBody>
      </p:sp>
    </p:spTree>
    <p:extLst>
      <p:ext uri="{BB962C8B-B14F-4D97-AF65-F5344CB8AC3E}">
        <p14:creationId xmlns:p14="http://schemas.microsoft.com/office/powerpoint/2010/main" val="3001057660"/>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190</TotalTime>
  <Words>2559</Words>
  <Application>Microsoft Office PowerPoint</Application>
  <PresentationFormat>Widescreen</PresentationFormat>
  <Paragraphs>48</Paragraphs>
  <Slides>17</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17</vt:i4>
      </vt:variant>
    </vt:vector>
  </HeadingPairs>
  <TitlesOfParts>
    <vt:vector size="21" baseType="lpstr">
      <vt:lpstr>Arial</vt:lpstr>
      <vt:lpstr>Century Gothic</vt:lpstr>
      <vt:lpstr>Wingdings 3</vt:lpstr>
      <vt:lpstr>Filo</vt:lpstr>
      <vt:lpstr>Ecologies of knowledges</vt:lpstr>
      <vt:lpstr>Creating a Distance in Relation to Western-centric Political Imagination and Critical Theory</vt:lpstr>
      <vt:lpstr>Presentazione standard di PowerPoint</vt:lpstr>
      <vt:lpstr>Strong Questions and Weak Answers</vt:lpstr>
      <vt:lpstr>Presentazione standard di PowerPoint</vt:lpstr>
      <vt:lpstr>Presentazione standard di PowerPoint</vt:lpstr>
      <vt:lpstr>Presentazione standard di PowerPoint</vt:lpstr>
      <vt:lpstr>Presentazione standard di PowerPoint</vt:lpstr>
      <vt:lpstr>Presentazione standard di PowerPoint</vt:lpstr>
      <vt:lpstr>The End of Capitalism without End</vt:lpstr>
      <vt:lpstr>The End of Colonialism without End</vt:lpstr>
      <vt:lpstr>The Paradox of Urgency and Civilizational Change</vt:lpstr>
      <vt:lpstr>Very Old or Very New?</vt:lpstr>
      <vt:lpstr>The Loss of Critical Nouns</vt:lpstr>
      <vt:lpstr>Presentazione standard di PowerPoint</vt:lpstr>
      <vt:lpstr>The Ghostly Relation between Theory and Practice</vt:lpstr>
      <vt:lpstr>Presentazione standard di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Ecologies of knowledges</dc:title>
  <dc:creator>Hewlett-Packard Company</dc:creator>
  <cp:lastModifiedBy>Hewlett-Packard Company</cp:lastModifiedBy>
  <cp:revision>27</cp:revision>
  <dcterms:created xsi:type="dcterms:W3CDTF">2019-05-20T07:05:15Z</dcterms:created>
  <dcterms:modified xsi:type="dcterms:W3CDTF">2020-11-30T08:55:11Z</dcterms:modified>
</cp:coreProperties>
</file>