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Open Sans" panose="020B0604020202020204" charset="0"/>
      <p:regular r:id="rId33"/>
      <p:bold r:id="rId34"/>
      <p:italic r:id="rId35"/>
      <p:boldItalic r:id="rId36"/>
    </p:embeddedFont>
    <p:embeddedFont>
      <p:font typeface="PT Sans Narrow" panose="020B0604020202020204" charset="0"/>
      <p:regular r:id="rId37"/>
      <p:bold r:id="rId38"/>
    </p:embeddedFont>
    <p:embeddedFont>
      <p:font typeface="Source Code Pro"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226b91a9a0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226b91a9a0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226b91a9a0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226b91a9a0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226b91a9a0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226b91a9a0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226b91a9a0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226b91a9a0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26b91a9a0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26b91a9a0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226b91a9a0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226b91a9a0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251d984573_6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251d984573_6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25709a8ea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25709a8ea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26b91a9a0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226b91a9a0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25ad9302b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25ad9302b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226b91a9a0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226b91a9a0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25ad9302bc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25ad9302bc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25ad9302bc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25ad9302bc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226b91a9a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226b91a9a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226b91a9a0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226b91a9a0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226b91a9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226b91a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226b91a9a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226b91a9a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226b91a9a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226b91a9a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226b91a9a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226b91a9a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226b91a9a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226b91a9a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226b91a9a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226b91a9a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226b91a9a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226b91a9a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226b91a9a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226b91a9a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226b91a9a0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226b91a9a0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226b91a9a0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226b91a9a0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226b91a9a0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226b91a9a0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226b91a9a0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226b91a9a0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226b91a9a0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226b91a9a0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226b91a9a0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226b91a9a0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rgbClr val="B6D7A8"/>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rgbClr val="B6D7A8"/>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rgbClr val="B6D7A8"/>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rgbClr val="B6D7A8"/>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114125" y="4921500"/>
            <a:ext cx="9343800" cy="2997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ctr" anchorCtr="0">
            <a:normAutofit/>
          </a:bodyPr>
          <a:lstStyle>
            <a:lvl1pPr marL="457200" lvl="0" indent="-342900" algn="just">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249700"/>
          </a:xfrm>
          <a:prstGeom prst="rect">
            <a:avLst/>
          </a:prstGeom>
          <a:solidFill>
            <a:srgbClr val="A2C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5818E"/>
              </a:buClr>
              <a:buSzPts val="3600"/>
              <a:buFont typeface="PT Sans Narrow"/>
              <a:buNone/>
              <a:defRPr sz="3600" b="1">
                <a:solidFill>
                  <a:srgbClr val="45818E"/>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corporate.enel.it/it/storie/a/2019/07/rinascita-porto-tolle-delta-farm"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299025" y="587875"/>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it" sz="4700"/>
              <a:t>ZONE UMIDE E </a:t>
            </a:r>
            <a:r>
              <a:rPr lang="it" sz="4700">
                <a:solidFill>
                  <a:srgbClr val="45818E"/>
                </a:solidFill>
              </a:rPr>
              <a:t>IL DELTA DEL PO</a:t>
            </a:r>
            <a:endParaRPr sz="4700">
              <a:solidFill>
                <a:srgbClr val="45818E"/>
              </a:solidFill>
            </a:endParaRPr>
          </a:p>
        </p:txBody>
      </p:sp>
      <p:pic>
        <p:nvPicPr>
          <p:cNvPr id="67" name="Google Shape;67;p13"/>
          <p:cNvPicPr preferRelativeResize="0"/>
          <p:nvPr/>
        </p:nvPicPr>
        <p:blipFill rotWithShape="1">
          <a:blip r:embed="rId3">
            <a:alphaModFix/>
          </a:blip>
          <a:srcRect t="10551" b="15609"/>
          <a:stretch/>
        </p:blipFill>
        <p:spPr>
          <a:xfrm>
            <a:off x="0" y="2060925"/>
            <a:ext cx="9169352" cy="30825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2"/>
          <p:cNvPicPr preferRelativeResize="0"/>
          <p:nvPr/>
        </p:nvPicPr>
        <p:blipFill>
          <a:blip r:embed="rId3">
            <a:alphaModFix/>
          </a:blip>
          <a:stretch>
            <a:fillRect/>
          </a:stretch>
        </p:blipFill>
        <p:spPr>
          <a:xfrm>
            <a:off x="4117650" y="1343250"/>
            <a:ext cx="4910276" cy="2913425"/>
          </a:xfrm>
          <a:prstGeom prst="rect">
            <a:avLst/>
          </a:prstGeom>
          <a:noFill/>
          <a:ln>
            <a:noFill/>
          </a:ln>
        </p:spPr>
      </p:pic>
      <p:pic>
        <p:nvPicPr>
          <p:cNvPr id="133" name="Google Shape;133;p22"/>
          <p:cNvPicPr preferRelativeResize="0"/>
          <p:nvPr/>
        </p:nvPicPr>
        <p:blipFill>
          <a:blip r:embed="rId4">
            <a:alphaModFix/>
          </a:blip>
          <a:stretch>
            <a:fillRect/>
          </a:stretch>
        </p:blipFill>
        <p:spPr>
          <a:xfrm>
            <a:off x="139750" y="1343250"/>
            <a:ext cx="3812875" cy="3037934"/>
          </a:xfrm>
          <a:prstGeom prst="rect">
            <a:avLst/>
          </a:prstGeom>
          <a:noFill/>
          <a:ln>
            <a:noFill/>
          </a:ln>
        </p:spPr>
      </p:pic>
      <p:sp>
        <p:nvSpPr>
          <p:cNvPr id="134" name="Google Shape;134;p22"/>
          <p:cNvSpPr txBox="1">
            <a:spLocks noGrp="1"/>
          </p:cNvSpPr>
          <p:nvPr>
            <p:ph type="title" idx="4294967295"/>
          </p:nvPr>
        </p:nvSpPr>
        <p:spPr>
          <a:xfrm>
            <a:off x="311700" y="28647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Il caso del Fratino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265500" y="365725"/>
            <a:ext cx="4045200" cy="777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it"/>
              <a:t>Il caso del Fratino</a:t>
            </a:r>
            <a:endParaRPr/>
          </a:p>
        </p:txBody>
      </p:sp>
      <p:sp>
        <p:nvSpPr>
          <p:cNvPr id="140" name="Google Shape;140;p23"/>
          <p:cNvSpPr txBox="1">
            <a:spLocks noGrp="1"/>
          </p:cNvSpPr>
          <p:nvPr>
            <p:ph type="subTitle" idx="1"/>
          </p:nvPr>
        </p:nvSpPr>
        <p:spPr>
          <a:xfrm>
            <a:off x="265500" y="1257025"/>
            <a:ext cx="4045200" cy="3557100"/>
          </a:xfrm>
          <a:prstGeom prst="rect">
            <a:avLst/>
          </a:prstGeom>
          <a:ln>
            <a:noFill/>
          </a:ln>
        </p:spPr>
        <p:txBody>
          <a:bodyPr spcFirstLastPara="1" wrap="square" lIns="91425" tIns="91425" rIns="91425" bIns="91425" anchor="ctr" anchorCtr="0">
            <a:noAutofit/>
          </a:bodyPr>
          <a:lstStyle/>
          <a:p>
            <a:pPr marL="0" lvl="0" indent="0" algn="ctr" rtl="0">
              <a:lnSpc>
                <a:spcPct val="105000"/>
              </a:lnSpc>
              <a:spcBef>
                <a:spcPts val="0"/>
              </a:spcBef>
              <a:spcAft>
                <a:spcPts val="0"/>
              </a:spcAft>
              <a:buSzPts val="1018"/>
              <a:buNone/>
            </a:pPr>
            <a:r>
              <a:rPr lang="it" sz="1800"/>
              <a:t>La specie è stata inserita nella Lista Rossa IUCN (o a rischio di estinzione) degli uccelli nidificanti. </a:t>
            </a:r>
            <a:endParaRPr sz="1800"/>
          </a:p>
          <a:p>
            <a:pPr marL="0" lvl="0" indent="0" algn="ctr" rtl="0">
              <a:lnSpc>
                <a:spcPct val="105000"/>
              </a:lnSpc>
              <a:spcBef>
                <a:spcPts val="1200"/>
              </a:spcBef>
              <a:spcAft>
                <a:spcPts val="0"/>
              </a:spcAft>
              <a:buSzPts val="1018"/>
              <a:buNone/>
            </a:pPr>
            <a:r>
              <a:rPr lang="it" sz="1800"/>
              <a:t>Possiamo considerare questo uccello come un </a:t>
            </a:r>
            <a:r>
              <a:rPr lang="it" sz="1800" b="1"/>
              <a:t>bio-indicatore</a:t>
            </a:r>
            <a:r>
              <a:rPr lang="it" sz="1800"/>
              <a:t>, infatti indica il proprio stato di salute e quello dell’ambiente, in particolare delle spiagge.</a:t>
            </a:r>
            <a:endParaRPr sz="1800"/>
          </a:p>
          <a:p>
            <a:pPr marL="0" lvl="0" indent="0" algn="ctr" rtl="0">
              <a:lnSpc>
                <a:spcPct val="105000"/>
              </a:lnSpc>
              <a:spcBef>
                <a:spcPts val="1200"/>
              </a:spcBef>
              <a:spcAft>
                <a:spcPts val="1200"/>
              </a:spcAft>
              <a:buSzPts val="1018"/>
              <a:buNone/>
            </a:pPr>
            <a:endParaRPr sz="1800"/>
          </a:p>
        </p:txBody>
      </p:sp>
      <p:pic>
        <p:nvPicPr>
          <p:cNvPr id="141" name="Google Shape;141;p23"/>
          <p:cNvPicPr preferRelativeResize="0"/>
          <p:nvPr/>
        </p:nvPicPr>
        <p:blipFill>
          <a:blip r:embed="rId3">
            <a:alphaModFix/>
          </a:blip>
          <a:stretch>
            <a:fillRect/>
          </a:stretch>
        </p:blipFill>
        <p:spPr>
          <a:xfrm>
            <a:off x="4763450" y="1000438"/>
            <a:ext cx="4190176" cy="3142624"/>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311700" y="28647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Il caso del Fratino</a:t>
            </a:r>
            <a:endParaRPr/>
          </a:p>
        </p:txBody>
      </p:sp>
      <p:sp>
        <p:nvSpPr>
          <p:cNvPr id="147" name="Google Shape;147;p24"/>
          <p:cNvSpPr txBox="1">
            <a:spLocks noGrp="1"/>
          </p:cNvSpPr>
          <p:nvPr>
            <p:ph type="body" idx="1"/>
          </p:nvPr>
        </p:nvSpPr>
        <p:spPr>
          <a:xfrm>
            <a:off x="223625" y="1144950"/>
            <a:ext cx="4260300" cy="36111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it"/>
              <a:t>La nidificazione avviene a terra, con piccole uova mimetiche deposte entro qualche decina di metri dal battente delle onde. </a:t>
            </a:r>
            <a:endParaRPr/>
          </a:p>
          <a:p>
            <a:pPr marL="0" lvl="0" indent="0" algn="l" rtl="0">
              <a:spcBef>
                <a:spcPts val="1200"/>
              </a:spcBef>
              <a:spcAft>
                <a:spcPts val="0"/>
              </a:spcAft>
              <a:buNone/>
            </a:pPr>
            <a:r>
              <a:rPr lang="it"/>
              <a:t>Questo fa sì che moltissime covate vadano perse a causa sia di eventi meteo climatici improvvisi, sia delle attività turistiche e balneari. </a:t>
            </a:r>
            <a:endParaRPr/>
          </a:p>
          <a:p>
            <a:pPr marL="0" marR="0" lvl="0" indent="0" algn="l" rtl="0">
              <a:lnSpc>
                <a:spcPct val="115000"/>
              </a:lnSpc>
              <a:spcBef>
                <a:spcPts val="1200"/>
              </a:spcBef>
              <a:spcAft>
                <a:spcPts val="0"/>
              </a:spcAft>
              <a:buNone/>
            </a:pPr>
            <a:r>
              <a:rPr lang="it"/>
              <a:t>Uova e nidiate possono essere schiacciate durante le operazioni di pulizia delle spiagge, dal calpestio dei bagnanti, o predate dai cani.</a:t>
            </a:r>
            <a:endParaRPr/>
          </a:p>
          <a:p>
            <a:pPr marL="0" marR="0" lvl="0" indent="0" algn="l" rtl="0">
              <a:lnSpc>
                <a:spcPct val="115000"/>
              </a:lnSpc>
              <a:spcBef>
                <a:spcPts val="1200"/>
              </a:spcBef>
              <a:spcAft>
                <a:spcPts val="1200"/>
              </a:spcAft>
              <a:buNone/>
            </a:pPr>
            <a:r>
              <a:rPr lang="it"/>
              <a:t>L’</a:t>
            </a:r>
            <a:r>
              <a:rPr lang="it" b="1"/>
              <a:t>Associazione Sagittaria</a:t>
            </a:r>
            <a:r>
              <a:rPr lang="it"/>
              <a:t> aderisce al Comitato Nazionale per la Conservazione del Fratino che opera in tutt’Italia in difesa di questa fragile specie.</a:t>
            </a:r>
            <a:endParaRPr sz="1100">
              <a:solidFill>
                <a:srgbClr val="525252"/>
              </a:solidFill>
              <a:highlight>
                <a:srgbClr val="FFFFFF"/>
              </a:highlight>
              <a:latin typeface="Arial"/>
              <a:ea typeface="Arial"/>
              <a:cs typeface="Arial"/>
              <a:sym typeface="Arial"/>
            </a:endParaRPr>
          </a:p>
        </p:txBody>
      </p:sp>
      <p:sp>
        <p:nvSpPr>
          <p:cNvPr id="148" name="Google Shape;148;p24"/>
          <p:cNvSpPr txBox="1">
            <a:spLocks noGrp="1"/>
          </p:cNvSpPr>
          <p:nvPr>
            <p:ph type="body" idx="1"/>
          </p:nvPr>
        </p:nvSpPr>
        <p:spPr>
          <a:xfrm>
            <a:off x="4677700" y="1144950"/>
            <a:ext cx="4260300" cy="3611100"/>
          </a:xfrm>
          <a:prstGeom prst="rect">
            <a:avLst/>
          </a:prstGeom>
        </p:spPr>
        <p:txBody>
          <a:bodyPr spcFirstLastPara="1" wrap="square" lIns="91425" tIns="91425" rIns="91425" bIns="91425" anchor="t" anchorCtr="0">
            <a:normAutofit fontScale="77500" lnSpcReduction="20000"/>
          </a:bodyPr>
          <a:lstStyle/>
          <a:p>
            <a:pPr marL="0" marR="0" lvl="0" indent="0" algn="l" rtl="0">
              <a:lnSpc>
                <a:spcPct val="115000"/>
              </a:lnSpc>
              <a:spcBef>
                <a:spcPts val="0"/>
              </a:spcBef>
              <a:spcAft>
                <a:spcPts val="0"/>
              </a:spcAft>
              <a:buNone/>
            </a:pPr>
            <a:r>
              <a:rPr lang="it"/>
              <a:t>Al fine di non danneggiare la nidificazione, si consigliano le seguenti </a:t>
            </a:r>
            <a:r>
              <a:rPr lang="it" b="1"/>
              <a:t>buone pratiche </a:t>
            </a:r>
            <a:r>
              <a:rPr lang="it"/>
              <a:t>da tenere nelle spiagge interessate:</a:t>
            </a:r>
            <a:endParaRPr/>
          </a:p>
          <a:p>
            <a:pPr marL="457200" marR="0" lvl="0" indent="-317182" algn="l" rtl="0">
              <a:lnSpc>
                <a:spcPct val="115000"/>
              </a:lnSpc>
              <a:spcBef>
                <a:spcPts val="1200"/>
              </a:spcBef>
              <a:spcAft>
                <a:spcPts val="0"/>
              </a:spcAft>
              <a:buSzPct val="100000"/>
              <a:buChar char="➔"/>
            </a:pPr>
            <a:r>
              <a:rPr lang="it"/>
              <a:t>Tenere i cani al guinzaglio;</a:t>
            </a:r>
            <a:endParaRPr/>
          </a:p>
          <a:p>
            <a:pPr marL="457200" marR="0" lvl="0" indent="-317182" algn="l" rtl="0">
              <a:lnSpc>
                <a:spcPct val="115000"/>
              </a:lnSpc>
              <a:spcBef>
                <a:spcPts val="0"/>
              </a:spcBef>
              <a:spcAft>
                <a:spcPts val="0"/>
              </a:spcAft>
              <a:buSzPct val="100000"/>
              <a:buChar char="➔"/>
            </a:pPr>
            <a:r>
              <a:rPr lang="it"/>
              <a:t>Camminare e sostare lungo la battigia, non verso l’interno (eccetto le aree destinate al turismo);</a:t>
            </a:r>
            <a:endParaRPr/>
          </a:p>
          <a:p>
            <a:pPr marL="457200" marR="0" lvl="0" indent="-317182" algn="l" rtl="0">
              <a:lnSpc>
                <a:spcPct val="115000"/>
              </a:lnSpc>
              <a:spcBef>
                <a:spcPts val="0"/>
              </a:spcBef>
              <a:spcAft>
                <a:spcPts val="0"/>
              </a:spcAft>
              <a:buSzPct val="100000"/>
              <a:buChar char="➔"/>
            </a:pPr>
            <a:r>
              <a:rPr lang="it"/>
              <a:t>Nel caso di individuazione di nidi allontanarsi immediatamente e segnalarne la posizione a Sagittaria;</a:t>
            </a:r>
            <a:endParaRPr/>
          </a:p>
          <a:p>
            <a:pPr marL="457200" marR="0" lvl="0" indent="-317182" algn="l" rtl="0">
              <a:lnSpc>
                <a:spcPct val="115000"/>
              </a:lnSpc>
              <a:spcBef>
                <a:spcPts val="0"/>
              </a:spcBef>
              <a:spcAft>
                <a:spcPts val="0"/>
              </a:spcAft>
              <a:buSzPct val="100000"/>
              <a:buChar char="➔"/>
            </a:pPr>
            <a:r>
              <a:rPr lang="it"/>
              <a:t>Per le attività primaverili di pulizia delle spiagge: contattare Sagittaria per un preventivo sopralluogo finalizzato all’individuazione di eventuali nidi di Fratino e alla loro messa in sicurezza.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265500" y="365725"/>
            <a:ext cx="4045200" cy="77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it" sz="3180"/>
              <a:t>Una spiaggia per il Fratino</a:t>
            </a:r>
            <a:endParaRPr sz="3180"/>
          </a:p>
        </p:txBody>
      </p:sp>
      <p:sp>
        <p:nvSpPr>
          <p:cNvPr id="154" name="Google Shape;154;p25"/>
          <p:cNvSpPr txBox="1">
            <a:spLocks noGrp="1"/>
          </p:cNvSpPr>
          <p:nvPr>
            <p:ph type="subTitle" idx="1"/>
          </p:nvPr>
        </p:nvSpPr>
        <p:spPr>
          <a:xfrm>
            <a:off x="265500" y="1257025"/>
            <a:ext cx="4045200" cy="3557100"/>
          </a:xfrm>
          <a:prstGeom prst="rect">
            <a:avLst/>
          </a:prstGeom>
          <a:ln>
            <a:noFill/>
          </a:ln>
        </p:spPr>
        <p:txBody>
          <a:bodyPr spcFirstLastPara="1" wrap="square" lIns="91425" tIns="91425" rIns="91425" bIns="91425" anchor="t" anchorCtr="0">
            <a:noAutofit/>
          </a:bodyPr>
          <a:lstStyle/>
          <a:p>
            <a:pPr marL="0" marR="0" lvl="0" indent="0" algn="ctr" rtl="0">
              <a:lnSpc>
                <a:spcPct val="105000"/>
              </a:lnSpc>
              <a:spcBef>
                <a:spcPts val="0"/>
              </a:spcBef>
              <a:spcAft>
                <a:spcPts val="0"/>
              </a:spcAft>
              <a:buSzPts val="1018"/>
              <a:buNone/>
            </a:pPr>
            <a:r>
              <a:rPr lang="it" sz="1800"/>
              <a:t>A Porto Caleri, un giardino botanico in cui nidifica il Fratino, negli ultimi 7 anni è in atto un progetto di salvaguardia chiamato “una spiaggia per il Fratino”, con il patrocinio di Ente Parco Regionale Veneto del Delta del Po, la collaborazione di Veneto Agricoltura, finanziato dal Comune di Rosolina e coordinato dal WWF sezione di Rovigo. </a:t>
            </a:r>
            <a:endParaRPr sz="1800"/>
          </a:p>
          <a:p>
            <a:pPr marL="0" marR="0" lvl="0" indent="0" algn="ctr" rtl="0">
              <a:lnSpc>
                <a:spcPct val="105000"/>
              </a:lnSpc>
              <a:spcBef>
                <a:spcPts val="1200"/>
              </a:spcBef>
              <a:spcAft>
                <a:spcPts val="1200"/>
              </a:spcAft>
              <a:buSzPts val="1018"/>
              <a:buNone/>
            </a:pPr>
            <a:endParaRPr sz="1800"/>
          </a:p>
        </p:txBody>
      </p:sp>
      <p:pic>
        <p:nvPicPr>
          <p:cNvPr id="155" name="Google Shape;155;p25"/>
          <p:cNvPicPr preferRelativeResize="0"/>
          <p:nvPr/>
        </p:nvPicPr>
        <p:blipFill>
          <a:blip r:embed="rId3">
            <a:alphaModFix/>
          </a:blip>
          <a:stretch>
            <a:fillRect/>
          </a:stretch>
        </p:blipFill>
        <p:spPr>
          <a:xfrm>
            <a:off x="5463925" y="699627"/>
            <a:ext cx="2710286" cy="3613699"/>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727225" y="261125"/>
            <a:ext cx="61620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Una spiaggia per il Fratino</a:t>
            </a:r>
            <a:endParaRPr/>
          </a:p>
        </p:txBody>
      </p:sp>
      <p:sp>
        <p:nvSpPr>
          <p:cNvPr id="161" name="Google Shape;161;p26"/>
          <p:cNvSpPr txBox="1">
            <a:spLocks noGrp="1"/>
          </p:cNvSpPr>
          <p:nvPr>
            <p:ph type="body" idx="1"/>
          </p:nvPr>
        </p:nvSpPr>
        <p:spPr>
          <a:xfrm>
            <a:off x="223625" y="968525"/>
            <a:ext cx="4260300" cy="3787500"/>
          </a:xfrm>
          <a:prstGeom prst="rect">
            <a:avLst/>
          </a:prstGeom>
        </p:spPr>
        <p:txBody>
          <a:bodyPr spcFirstLastPara="1" wrap="square" lIns="91425" tIns="91425" rIns="91425" bIns="91425" anchor="t" anchorCtr="0">
            <a:normAutofit fontScale="92500" lnSpcReduction="20000"/>
          </a:bodyPr>
          <a:lstStyle/>
          <a:p>
            <a:pPr marL="0" marR="0" lvl="0" indent="0" algn="just" rtl="0">
              <a:lnSpc>
                <a:spcPct val="115000"/>
              </a:lnSpc>
              <a:spcBef>
                <a:spcPts val="0"/>
              </a:spcBef>
              <a:spcAft>
                <a:spcPts val="0"/>
              </a:spcAft>
              <a:buNone/>
            </a:pPr>
            <a:r>
              <a:rPr lang="it"/>
              <a:t>L’obiettivo è </a:t>
            </a:r>
            <a:r>
              <a:rPr lang="it" b="1"/>
              <a:t>tutelare</a:t>
            </a:r>
            <a:r>
              <a:rPr lang="it"/>
              <a:t> dall’impatto del turismo balneare una porzione di spiaggia idonea alla nidificazione di una o più coppie di Fratino garantendo allo stesso tempo il diritto a godere del mare da parte dei numerosi visitatori del Giardino Botanico.</a:t>
            </a:r>
            <a:endParaRPr/>
          </a:p>
          <a:p>
            <a:pPr marL="0" marR="0" lvl="0" indent="0" algn="just" rtl="0">
              <a:lnSpc>
                <a:spcPct val="115000"/>
              </a:lnSpc>
              <a:spcBef>
                <a:spcPts val="1000"/>
              </a:spcBef>
              <a:spcAft>
                <a:spcPts val="1000"/>
              </a:spcAft>
              <a:buNone/>
            </a:pPr>
            <a:r>
              <a:rPr lang="it"/>
              <a:t>I volontari del WWF in collaborazione con l’Unità Organizzativa Forestale Veneto Ovest, il comune di Rosolina e l’Ente Parco Regionale Veneto del Delta del Po posizionano un opportuna cartellonistica che invita i tanti turisti e bagnanti a non attraversare l’area recintata.</a:t>
            </a:r>
            <a:endParaRPr/>
          </a:p>
        </p:txBody>
      </p:sp>
      <p:pic>
        <p:nvPicPr>
          <p:cNvPr id="162" name="Google Shape;162;p26"/>
          <p:cNvPicPr preferRelativeResize="0"/>
          <p:nvPr/>
        </p:nvPicPr>
        <p:blipFill>
          <a:blip r:embed="rId3">
            <a:alphaModFix/>
          </a:blip>
          <a:stretch>
            <a:fillRect/>
          </a:stretch>
        </p:blipFill>
        <p:spPr>
          <a:xfrm>
            <a:off x="4623650" y="261125"/>
            <a:ext cx="4355274" cy="2118092"/>
          </a:xfrm>
          <a:prstGeom prst="rect">
            <a:avLst/>
          </a:prstGeom>
          <a:noFill/>
          <a:ln w="9525" cap="flat" cmpd="sng">
            <a:solidFill>
              <a:schemeClr val="dk2"/>
            </a:solidFill>
            <a:prstDash val="solid"/>
            <a:round/>
            <a:headEnd type="none" w="sm" len="sm"/>
            <a:tailEnd type="none" w="sm" len="sm"/>
          </a:ln>
        </p:spPr>
      </p:pic>
      <p:pic>
        <p:nvPicPr>
          <p:cNvPr id="163" name="Google Shape;163;p26"/>
          <p:cNvPicPr preferRelativeResize="0"/>
          <p:nvPr/>
        </p:nvPicPr>
        <p:blipFill rotWithShape="1">
          <a:blip r:embed="rId4">
            <a:alphaModFix/>
          </a:blip>
          <a:srcRect b="9755"/>
          <a:stretch/>
        </p:blipFill>
        <p:spPr>
          <a:xfrm>
            <a:off x="4623650" y="2543775"/>
            <a:ext cx="4355274" cy="22122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299025" y="144475"/>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it" sz="4700"/>
              <a:t>ZONE UMIDE E </a:t>
            </a:r>
            <a:r>
              <a:rPr lang="it" sz="4700">
                <a:solidFill>
                  <a:srgbClr val="45818E"/>
                </a:solidFill>
              </a:rPr>
              <a:t>IL DELTA DEL PO</a:t>
            </a:r>
            <a:endParaRPr sz="4700">
              <a:solidFill>
                <a:srgbClr val="45818E"/>
              </a:solidFill>
            </a:endParaRPr>
          </a:p>
        </p:txBody>
      </p:sp>
      <p:pic>
        <p:nvPicPr>
          <p:cNvPr id="169" name="Google Shape;169;p27"/>
          <p:cNvPicPr preferRelativeResize="0"/>
          <p:nvPr/>
        </p:nvPicPr>
        <p:blipFill rotWithShape="1">
          <a:blip r:embed="rId3">
            <a:alphaModFix/>
          </a:blip>
          <a:srcRect t="10551" b="15609"/>
          <a:stretch/>
        </p:blipFill>
        <p:spPr>
          <a:xfrm>
            <a:off x="0" y="2060925"/>
            <a:ext cx="9169352" cy="3082576"/>
          </a:xfrm>
          <a:prstGeom prst="rect">
            <a:avLst/>
          </a:prstGeom>
          <a:noFill/>
          <a:ln>
            <a:noFill/>
          </a:ln>
        </p:spPr>
      </p:pic>
      <p:sp>
        <p:nvSpPr>
          <p:cNvPr id="170" name="Google Shape;170;p27"/>
          <p:cNvSpPr txBox="1">
            <a:spLocks noGrp="1"/>
          </p:cNvSpPr>
          <p:nvPr>
            <p:ph type="title"/>
          </p:nvPr>
        </p:nvSpPr>
        <p:spPr>
          <a:xfrm>
            <a:off x="299025" y="1137150"/>
            <a:ext cx="8571300" cy="70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it" sz="2740"/>
              <a:t>La tutela della salute </a:t>
            </a:r>
            <a:endParaRPr sz="2740"/>
          </a:p>
          <a:p>
            <a:pPr marL="0" lvl="0" indent="0" algn="ctr" rtl="0">
              <a:spcBef>
                <a:spcPts val="0"/>
              </a:spcBef>
              <a:spcAft>
                <a:spcPts val="0"/>
              </a:spcAft>
              <a:buSzPts val="990"/>
              <a:buNone/>
            </a:pPr>
            <a:r>
              <a:rPr lang="it" sz="2740"/>
              <a:t>Il caso della centrale di Porto Tolle</a:t>
            </a:r>
            <a:endParaRPr sz="274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La Centrale Termoelettrica di Porto Tolle</a:t>
            </a:r>
            <a:endParaRPr/>
          </a:p>
        </p:txBody>
      </p:sp>
      <p:sp>
        <p:nvSpPr>
          <p:cNvPr id="176" name="Google Shape;176;p28"/>
          <p:cNvSpPr txBox="1">
            <a:spLocks noGrp="1"/>
          </p:cNvSpPr>
          <p:nvPr>
            <p:ph type="body" idx="1"/>
          </p:nvPr>
        </p:nvSpPr>
        <p:spPr>
          <a:xfrm>
            <a:off x="311700" y="1266325"/>
            <a:ext cx="3750000" cy="3520800"/>
          </a:xfrm>
          <a:prstGeom prst="rect">
            <a:avLst/>
          </a:prstGeom>
        </p:spPr>
        <p:txBody>
          <a:bodyPr spcFirstLastPara="1" wrap="square" lIns="91425" tIns="91425" rIns="91425" bIns="91425" anchor="ctr" anchorCtr="0">
            <a:normAutofit/>
          </a:bodyPr>
          <a:lstStyle/>
          <a:p>
            <a:pPr marL="0" lvl="0" indent="0" algn="just" rtl="0">
              <a:lnSpc>
                <a:spcPct val="105000"/>
              </a:lnSpc>
              <a:spcBef>
                <a:spcPts val="0"/>
              </a:spcBef>
              <a:spcAft>
                <a:spcPts val="0"/>
              </a:spcAft>
              <a:buNone/>
            </a:pPr>
            <a:r>
              <a:rPr lang="it" sz="1500">
                <a:solidFill>
                  <a:srgbClr val="000000"/>
                </a:solidFill>
              </a:rPr>
              <a:t>Questa centrale venne costruita dalla società </a:t>
            </a:r>
            <a:r>
              <a:rPr lang="it" sz="1500" b="1">
                <a:solidFill>
                  <a:srgbClr val="000000"/>
                </a:solidFill>
              </a:rPr>
              <a:t>“Impianti Enel”</a:t>
            </a:r>
            <a:r>
              <a:rPr lang="it" sz="1500">
                <a:solidFill>
                  <a:srgbClr val="000000"/>
                </a:solidFill>
              </a:rPr>
              <a:t> nella zona del </a:t>
            </a:r>
            <a:r>
              <a:rPr lang="it" sz="1500" b="1">
                <a:solidFill>
                  <a:srgbClr val="000000"/>
                </a:solidFill>
              </a:rPr>
              <a:t>Parco Delta del Po</a:t>
            </a:r>
            <a:r>
              <a:rPr lang="it" sz="1500">
                <a:solidFill>
                  <a:srgbClr val="000000"/>
                </a:solidFill>
              </a:rPr>
              <a:t> (Porto Tolle), </a:t>
            </a:r>
            <a:r>
              <a:rPr lang="it" sz="1500" b="1">
                <a:solidFill>
                  <a:srgbClr val="000000"/>
                </a:solidFill>
              </a:rPr>
              <a:t>nel 1980</a:t>
            </a:r>
            <a:r>
              <a:rPr lang="it" sz="1500">
                <a:solidFill>
                  <a:srgbClr val="000000"/>
                </a:solidFill>
              </a:rPr>
              <a:t>. Ad oggi è conosciuta come la seconda struttura, di non metallo, più alta d’Italia. Da sola, essa produceva ben </a:t>
            </a:r>
            <a:r>
              <a:rPr lang="it" sz="1500" b="1">
                <a:solidFill>
                  <a:srgbClr val="000000"/>
                </a:solidFill>
              </a:rPr>
              <a:t>l’8% del fabbisogno energetico nazionale</a:t>
            </a:r>
            <a:r>
              <a:rPr lang="it" sz="1500">
                <a:solidFill>
                  <a:srgbClr val="000000"/>
                </a:solidFill>
              </a:rPr>
              <a:t>.</a:t>
            </a:r>
            <a:endParaRPr sz="1500">
              <a:solidFill>
                <a:srgbClr val="000000"/>
              </a:solidFill>
            </a:endParaRPr>
          </a:p>
          <a:p>
            <a:pPr marL="0" lvl="0" indent="0" algn="just" rtl="0">
              <a:lnSpc>
                <a:spcPct val="105000"/>
              </a:lnSpc>
              <a:spcBef>
                <a:spcPts val="1200"/>
              </a:spcBef>
              <a:spcAft>
                <a:spcPts val="1200"/>
              </a:spcAft>
              <a:buNone/>
            </a:pPr>
            <a:r>
              <a:rPr lang="it" sz="1500">
                <a:solidFill>
                  <a:srgbClr val="000000"/>
                </a:solidFill>
              </a:rPr>
              <a:t>Dal </a:t>
            </a:r>
            <a:r>
              <a:rPr lang="it" sz="1500" b="1">
                <a:solidFill>
                  <a:srgbClr val="000000"/>
                </a:solidFill>
              </a:rPr>
              <a:t>2015</a:t>
            </a:r>
            <a:r>
              <a:rPr lang="it" sz="1500">
                <a:solidFill>
                  <a:srgbClr val="000000"/>
                </a:solidFill>
              </a:rPr>
              <a:t>, a seguito agli scandali e dell’ovvio contributo che essa portava all’aumento delle sostanze inquinanti nell’aria, è stata finalmente chiusa.</a:t>
            </a:r>
            <a:endParaRPr sz="1500"/>
          </a:p>
        </p:txBody>
      </p:sp>
      <p:pic>
        <p:nvPicPr>
          <p:cNvPr id="177" name="Google Shape;177;p28"/>
          <p:cNvPicPr preferRelativeResize="0"/>
          <p:nvPr/>
        </p:nvPicPr>
        <p:blipFill>
          <a:blip r:embed="rId3">
            <a:alphaModFix/>
          </a:blip>
          <a:stretch>
            <a:fillRect/>
          </a:stretch>
        </p:blipFill>
        <p:spPr>
          <a:xfrm>
            <a:off x="4214100" y="1304825"/>
            <a:ext cx="4777500" cy="3391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Il problema delle sostanze inquinanti emesse</a:t>
            </a:r>
            <a:endParaRPr/>
          </a:p>
        </p:txBody>
      </p:sp>
      <p:sp>
        <p:nvSpPr>
          <p:cNvPr id="183" name="Google Shape;183;p29"/>
          <p:cNvSpPr txBox="1">
            <a:spLocks noGrp="1"/>
          </p:cNvSpPr>
          <p:nvPr>
            <p:ph type="body" idx="1"/>
          </p:nvPr>
        </p:nvSpPr>
        <p:spPr>
          <a:xfrm>
            <a:off x="311700" y="1178075"/>
            <a:ext cx="3805800" cy="1772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1018"/>
              <a:buNone/>
            </a:pPr>
            <a:r>
              <a:rPr lang="it" sz="1410">
                <a:solidFill>
                  <a:srgbClr val="000000"/>
                </a:solidFill>
              </a:rPr>
              <a:t>Nonostante possiamo definire la centrale come una delle più grandi d’Italia, essa ha emesso, durante il periodo di attività, una grande quantità di agenti inquinanti nell’aria in particolare di anidride solforosa (SO2) oltre ad altre polveri sottili ( i limiti di rilascio di queste sostanze è previsto nel </a:t>
            </a:r>
            <a:r>
              <a:rPr lang="it" sz="1410" b="1">
                <a:solidFill>
                  <a:srgbClr val="333333"/>
                </a:solidFill>
                <a:highlight>
                  <a:srgbClr val="FFFFFF"/>
                </a:highlight>
              </a:rPr>
              <a:t>D.Lgs. 152/2006, art. 268)</a:t>
            </a:r>
            <a:endParaRPr sz="1410" b="1">
              <a:solidFill>
                <a:srgbClr val="000000"/>
              </a:solidFill>
            </a:endParaRPr>
          </a:p>
        </p:txBody>
      </p:sp>
      <p:cxnSp>
        <p:nvCxnSpPr>
          <p:cNvPr id="184" name="Google Shape;184;p29"/>
          <p:cNvCxnSpPr>
            <a:endCxn id="185" idx="1"/>
          </p:cNvCxnSpPr>
          <p:nvPr/>
        </p:nvCxnSpPr>
        <p:spPr>
          <a:xfrm>
            <a:off x="4117625" y="2573500"/>
            <a:ext cx="780000" cy="258300"/>
          </a:xfrm>
          <a:prstGeom prst="straightConnector1">
            <a:avLst/>
          </a:prstGeom>
          <a:noFill/>
          <a:ln w="9525" cap="flat" cmpd="sng">
            <a:solidFill>
              <a:srgbClr val="FF0000"/>
            </a:solidFill>
            <a:prstDash val="solid"/>
            <a:round/>
            <a:headEnd type="none" w="med" len="med"/>
            <a:tailEnd type="stealth" w="med" len="med"/>
          </a:ln>
        </p:spPr>
      </p:cxnSp>
      <p:sp>
        <p:nvSpPr>
          <p:cNvPr id="185" name="Google Shape;185;p29"/>
          <p:cNvSpPr txBox="1">
            <a:spLocks noGrp="1"/>
          </p:cNvSpPr>
          <p:nvPr>
            <p:ph type="body" idx="2"/>
          </p:nvPr>
        </p:nvSpPr>
        <p:spPr>
          <a:xfrm>
            <a:off x="4897625" y="1303450"/>
            <a:ext cx="3758100" cy="30567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275"/>
              <a:buNone/>
            </a:pPr>
            <a:r>
              <a:rPr lang="it" b="1">
                <a:solidFill>
                  <a:srgbClr val="FF0000"/>
                </a:solidFill>
              </a:rPr>
              <a:t>Che cos’è l’anidride solforosa?</a:t>
            </a:r>
            <a:endParaRPr b="1">
              <a:solidFill>
                <a:srgbClr val="FF0000"/>
              </a:solidFill>
            </a:endParaRPr>
          </a:p>
          <a:p>
            <a:pPr marL="0" lvl="0" indent="0" algn="l" rtl="0">
              <a:lnSpc>
                <a:spcPct val="105000"/>
              </a:lnSpc>
              <a:spcBef>
                <a:spcPts val="1200"/>
              </a:spcBef>
              <a:spcAft>
                <a:spcPts val="0"/>
              </a:spcAft>
              <a:buSzPts val="275"/>
              <a:buNone/>
            </a:pPr>
            <a:r>
              <a:rPr lang="it">
                <a:solidFill>
                  <a:srgbClr val="000000"/>
                </a:solidFill>
              </a:rPr>
              <a:t>Detta anche  biossido di zolfo è una sostanza naturale che si trova in forma gassosa  durante il periodo di attività vulcanica, ma può essere prodotta in grandi quantità da </a:t>
            </a:r>
            <a:r>
              <a:rPr lang="it" b="1">
                <a:solidFill>
                  <a:srgbClr val="000000"/>
                </a:solidFill>
              </a:rPr>
              <a:t>oli combustibili e/o carbone </a:t>
            </a:r>
            <a:r>
              <a:rPr lang="it">
                <a:solidFill>
                  <a:srgbClr val="000000"/>
                </a:solidFill>
              </a:rPr>
              <a:t>che vengono bruciati nelle centrali energetiche. La sua inalazione è leggermente tossica e per l’essere umano provoca diversi problemi di salute tra cui: </a:t>
            </a:r>
            <a:r>
              <a:rPr lang="it" b="1">
                <a:solidFill>
                  <a:srgbClr val="000000"/>
                </a:solidFill>
              </a:rPr>
              <a:t>asma,bronchiti, tracheiti oltre che irritazioni a pelle e occhi. </a:t>
            </a:r>
            <a:endParaRPr b="1">
              <a:solidFill>
                <a:srgbClr val="000000"/>
              </a:solidFill>
            </a:endParaRPr>
          </a:p>
          <a:p>
            <a:pPr marL="0" lvl="0" indent="0" algn="l" rtl="0">
              <a:lnSpc>
                <a:spcPct val="105000"/>
              </a:lnSpc>
              <a:spcBef>
                <a:spcPts val="1200"/>
              </a:spcBef>
              <a:spcAft>
                <a:spcPts val="0"/>
              </a:spcAft>
              <a:buSzPts val="275"/>
              <a:buNone/>
            </a:pPr>
            <a:endParaRPr>
              <a:solidFill>
                <a:srgbClr val="000000"/>
              </a:solidFill>
            </a:endParaRPr>
          </a:p>
          <a:p>
            <a:pPr marL="0" lvl="0" indent="0" algn="l" rtl="0">
              <a:lnSpc>
                <a:spcPct val="105000"/>
              </a:lnSpc>
              <a:spcBef>
                <a:spcPts val="1200"/>
              </a:spcBef>
              <a:spcAft>
                <a:spcPts val="0"/>
              </a:spcAft>
              <a:buSzPts val="275"/>
              <a:buNone/>
            </a:pPr>
            <a:endParaRPr>
              <a:solidFill>
                <a:srgbClr val="FF0000"/>
              </a:solidFill>
            </a:endParaRPr>
          </a:p>
          <a:p>
            <a:pPr marL="0" lvl="0" indent="0" algn="l" rtl="0">
              <a:lnSpc>
                <a:spcPct val="105000"/>
              </a:lnSpc>
              <a:spcBef>
                <a:spcPts val="1200"/>
              </a:spcBef>
              <a:spcAft>
                <a:spcPts val="1200"/>
              </a:spcAft>
              <a:buSzPts val="275"/>
              <a:buNone/>
            </a:pPr>
            <a:endParaRPr sz="350">
              <a:solidFill>
                <a:srgbClr val="FF0000"/>
              </a:solidFill>
            </a:endParaRPr>
          </a:p>
        </p:txBody>
      </p:sp>
      <p:pic>
        <p:nvPicPr>
          <p:cNvPr id="186" name="Google Shape;186;p29"/>
          <p:cNvPicPr preferRelativeResize="0"/>
          <p:nvPr/>
        </p:nvPicPr>
        <p:blipFill>
          <a:blip r:embed="rId3">
            <a:alphaModFix/>
          </a:blip>
          <a:stretch>
            <a:fillRect/>
          </a:stretch>
        </p:blipFill>
        <p:spPr>
          <a:xfrm>
            <a:off x="409275" y="3102875"/>
            <a:ext cx="3501225" cy="1888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311700" y="163175"/>
            <a:ext cx="8520600" cy="68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Gli effetti sull’ambiente</a:t>
            </a:r>
            <a:endParaRPr/>
          </a:p>
        </p:txBody>
      </p:sp>
      <p:sp>
        <p:nvSpPr>
          <p:cNvPr id="192" name="Google Shape;192;p30"/>
          <p:cNvSpPr txBox="1">
            <a:spLocks noGrp="1"/>
          </p:cNvSpPr>
          <p:nvPr>
            <p:ph type="body" idx="1"/>
          </p:nvPr>
        </p:nvSpPr>
        <p:spPr>
          <a:xfrm>
            <a:off x="311700" y="1109850"/>
            <a:ext cx="3999900" cy="15882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a:solidFill>
                  <a:srgbClr val="000000"/>
                </a:solidFill>
              </a:rPr>
              <a:t>Sull’ambiente il biossido di zolfo, insieme al vapore acqueo creano il fenomeno delle </a:t>
            </a:r>
            <a:r>
              <a:rPr lang="it" b="1">
                <a:solidFill>
                  <a:srgbClr val="000000"/>
                </a:solidFill>
              </a:rPr>
              <a:t>piogge acide</a:t>
            </a:r>
            <a:r>
              <a:rPr lang="it">
                <a:solidFill>
                  <a:srgbClr val="000000"/>
                </a:solidFill>
              </a:rPr>
              <a:t> che distruggono le forme di vita vegetali causando la </a:t>
            </a:r>
            <a:r>
              <a:rPr lang="it" b="1">
                <a:solidFill>
                  <a:srgbClr val="000000"/>
                </a:solidFill>
              </a:rPr>
              <a:t>necrosi delle foglie</a:t>
            </a:r>
            <a:r>
              <a:rPr lang="it">
                <a:solidFill>
                  <a:srgbClr val="000000"/>
                </a:solidFill>
              </a:rPr>
              <a:t>,il rallentamento della crescita delle piante e della loro riproduzione,  </a:t>
            </a:r>
            <a:r>
              <a:rPr lang="it" b="1">
                <a:solidFill>
                  <a:srgbClr val="000000"/>
                </a:solidFill>
              </a:rPr>
              <a:t>anticipandone l’invecchiamento.</a:t>
            </a:r>
            <a:endParaRPr b="1">
              <a:solidFill>
                <a:srgbClr val="000000"/>
              </a:solidFill>
            </a:endParaRPr>
          </a:p>
          <a:p>
            <a:pPr marL="0" lvl="0" indent="0" algn="l" rtl="0">
              <a:spcBef>
                <a:spcPts val="0"/>
              </a:spcBef>
              <a:spcAft>
                <a:spcPts val="1200"/>
              </a:spcAft>
              <a:buNone/>
            </a:pPr>
            <a:endParaRPr b="1"/>
          </a:p>
        </p:txBody>
      </p:sp>
      <p:pic>
        <p:nvPicPr>
          <p:cNvPr id="193" name="Google Shape;193;p30"/>
          <p:cNvPicPr preferRelativeResize="0"/>
          <p:nvPr/>
        </p:nvPicPr>
        <p:blipFill>
          <a:blip r:embed="rId3">
            <a:alphaModFix/>
          </a:blip>
          <a:stretch>
            <a:fillRect/>
          </a:stretch>
        </p:blipFill>
        <p:spPr>
          <a:xfrm>
            <a:off x="4732325" y="1109850"/>
            <a:ext cx="4230751" cy="2619076"/>
          </a:xfrm>
          <a:prstGeom prst="rect">
            <a:avLst/>
          </a:prstGeom>
          <a:noFill/>
          <a:ln>
            <a:noFill/>
          </a:ln>
        </p:spPr>
      </p:pic>
      <p:cxnSp>
        <p:nvCxnSpPr>
          <p:cNvPr id="194" name="Google Shape;194;p30"/>
          <p:cNvCxnSpPr>
            <a:stCxn id="192" idx="3"/>
            <a:endCxn id="193" idx="1"/>
          </p:cNvCxnSpPr>
          <p:nvPr/>
        </p:nvCxnSpPr>
        <p:spPr>
          <a:xfrm>
            <a:off x="4311600" y="1903950"/>
            <a:ext cx="420600" cy="515400"/>
          </a:xfrm>
          <a:prstGeom prst="straightConnector1">
            <a:avLst/>
          </a:prstGeom>
          <a:noFill/>
          <a:ln w="9525" cap="flat" cmpd="sng">
            <a:solidFill>
              <a:srgbClr val="FF0000"/>
            </a:solidFill>
            <a:prstDash val="solid"/>
            <a:round/>
            <a:headEnd type="none" w="med" len="med"/>
            <a:tailEnd type="stealth" w="med" len="med"/>
          </a:ln>
        </p:spPr>
      </p:cxnSp>
      <p:pic>
        <p:nvPicPr>
          <p:cNvPr id="195" name="Google Shape;195;p30"/>
          <p:cNvPicPr preferRelativeResize="0"/>
          <p:nvPr/>
        </p:nvPicPr>
        <p:blipFill>
          <a:blip r:embed="rId4">
            <a:alphaModFix/>
          </a:blip>
          <a:stretch>
            <a:fillRect/>
          </a:stretch>
        </p:blipFill>
        <p:spPr>
          <a:xfrm>
            <a:off x="311700" y="2850450"/>
            <a:ext cx="3358275" cy="2293050"/>
          </a:xfrm>
          <a:prstGeom prst="rect">
            <a:avLst/>
          </a:prstGeom>
          <a:noFill/>
          <a:ln>
            <a:noFill/>
          </a:ln>
        </p:spPr>
      </p:pic>
      <p:cxnSp>
        <p:nvCxnSpPr>
          <p:cNvPr id="196" name="Google Shape;196;p30"/>
          <p:cNvCxnSpPr>
            <a:endCxn id="195" idx="3"/>
          </p:cNvCxnSpPr>
          <p:nvPr/>
        </p:nvCxnSpPr>
        <p:spPr>
          <a:xfrm flipH="1">
            <a:off x="3669975" y="2708775"/>
            <a:ext cx="662700" cy="12882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311700" y="230525"/>
            <a:ext cx="8520600" cy="720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Il caso </a:t>
            </a:r>
            <a:endParaRPr/>
          </a:p>
        </p:txBody>
      </p:sp>
      <p:sp>
        <p:nvSpPr>
          <p:cNvPr id="202" name="Google Shape;202;p31"/>
          <p:cNvSpPr txBox="1">
            <a:spLocks noGrp="1"/>
          </p:cNvSpPr>
          <p:nvPr>
            <p:ph type="body" idx="1"/>
          </p:nvPr>
        </p:nvSpPr>
        <p:spPr>
          <a:xfrm>
            <a:off x="311700" y="951425"/>
            <a:ext cx="4809900" cy="2424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it" sz="1410">
                <a:solidFill>
                  <a:srgbClr val="000000"/>
                </a:solidFill>
              </a:rPr>
              <a:t>Nel 2011 alcuni dirigenti dell’Enel, impiegati nella centrale termoelettrica di Porto tolle vennero indagati con l’accusa di disastro ambientale, retta anche dalle prove secondo cui gli impianti a metano, che dovevano essere utilizzati per limitare la dispersione degli agenti inquinanti nell’aria, non solo non erano stati installati ma inoltre i risultati dei rilevatori per gli agenti inquinanti avevano subito una falsificazione. Questo inadempimento, secondo le accuse, aveva </a:t>
            </a:r>
            <a:r>
              <a:rPr lang="it" sz="1410" b="1">
                <a:solidFill>
                  <a:srgbClr val="000000"/>
                </a:solidFill>
              </a:rPr>
              <a:t>provocato un aumento del numero dei casi di malattie respiratorie soprattutto nei bambini.</a:t>
            </a:r>
            <a:endParaRPr sz="1410" b="1">
              <a:solidFill>
                <a:srgbClr val="000000"/>
              </a:solidFill>
            </a:endParaRPr>
          </a:p>
          <a:p>
            <a:pPr marL="0" lvl="0" indent="0" algn="l" rtl="0">
              <a:lnSpc>
                <a:spcPct val="95000"/>
              </a:lnSpc>
              <a:spcBef>
                <a:spcPts val="1200"/>
              </a:spcBef>
              <a:spcAft>
                <a:spcPts val="1200"/>
              </a:spcAft>
              <a:buSzPts val="1018"/>
              <a:buNone/>
            </a:pPr>
            <a:endParaRPr sz="1110">
              <a:solidFill>
                <a:srgbClr val="000000"/>
              </a:solidFill>
              <a:latin typeface="Source Code Pro"/>
              <a:ea typeface="Source Code Pro"/>
              <a:cs typeface="Source Code Pro"/>
              <a:sym typeface="Source Code Pro"/>
            </a:endParaRPr>
          </a:p>
        </p:txBody>
      </p:sp>
      <p:sp>
        <p:nvSpPr>
          <p:cNvPr id="203" name="Google Shape;203;p31"/>
          <p:cNvSpPr txBox="1">
            <a:spLocks noGrp="1"/>
          </p:cNvSpPr>
          <p:nvPr>
            <p:ph type="body" idx="2"/>
          </p:nvPr>
        </p:nvSpPr>
        <p:spPr>
          <a:xfrm>
            <a:off x="311700" y="3621725"/>
            <a:ext cx="5847000" cy="15219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1018"/>
              <a:buNone/>
            </a:pPr>
            <a:r>
              <a:rPr lang="it">
                <a:solidFill>
                  <a:srgbClr val="000000"/>
                </a:solidFill>
              </a:rPr>
              <a:t>Nel 2014 il </a:t>
            </a:r>
            <a:r>
              <a:rPr lang="it" b="1">
                <a:solidFill>
                  <a:srgbClr val="000000"/>
                </a:solidFill>
              </a:rPr>
              <a:t>tribunale di Rovigo</a:t>
            </a:r>
            <a:r>
              <a:rPr lang="it">
                <a:solidFill>
                  <a:srgbClr val="000000"/>
                </a:solidFill>
              </a:rPr>
              <a:t> ,in primo appello, dichiara di considerare colpevoli gli ex dirigenti </a:t>
            </a:r>
            <a:r>
              <a:rPr lang="it" b="1">
                <a:solidFill>
                  <a:srgbClr val="000000"/>
                </a:solidFill>
              </a:rPr>
              <a:t>Paolo Scaroni</a:t>
            </a:r>
            <a:r>
              <a:rPr lang="it">
                <a:solidFill>
                  <a:srgbClr val="000000"/>
                </a:solidFill>
              </a:rPr>
              <a:t> e </a:t>
            </a:r>
            <a:r>
              <a:rPr lang="it" b="1">
                <a:solidFill>
                  <a:srgbClr val="000000"/>
                </a:solidFill>
              </a:rPr>
              <a:t>Franco Tatò </a:t>
            </a:r>
            <a:r>
              <a:rPr lang="it">
                <a:solidFill>
                  <a:srgbClr val="000000"/>
                </a:solidFill>
              </a:rPr>
              <a:t>(foto accanto) che vennero condannati per il reato di </a:t>
            </a:r>
            <a:r>
              <a:rPr lang="it" b="1">
                <a:solidFill>
                  <a:srgbClr val="000000"/>
                </a:solidFill>
              </a:rPr>
              <a:t>disastro ambientale doloso</a:t>
            </a:r>
            <a:r>
              <a:rPr lang="it">
                <a:solidFill>
                  <a:srgbClr val="000000"/>
                </a:solidFill>
              </a:rPr>
              <a:t> (</a:t>
            </a:r>
            <a:r>
              <a:rPr lang="it" b="1">
                <a:solidFill>
                  <a:srgbClr val="000000"/>
                </a:solidFill>
              </a:rPr>
              <a:t>art.452 quater c. penale</a:t>
            </a:r>
            <a:r>
              <a:rPr lang="it">
                <a:solidFill>
                  <a:srgbClr val="000000"/>
                </a:solidFill>
              </a:rPr>
              <a:t>), con la previsione di tre anni di reclusione, 5 anni di interdizione dai pubblici uffici e una penale di 400000 euro da pagare totalmente.</a:t>
            </a:r>
            <a:endParaRPr>
              <a:solidFill>
                <a:srgbClr val="000000"/>
              </a:solidFill>
            </a:endParaRPr>
          </a:p>
        </p:txBody>
      </p:sp>
      <p:cxnSp>
        <p:nvCxnSpPr>
          <p:cNvPr id="204" name="Google Shape;204;p31"/>
          <p:cNvCxnSpPr/>
          <p:nvPr/>
        </p:nvCxnSpPr>
        <p:spPr>
          <a:xfrm flipH="1">
            <a:off x="1052325" y="3376100"/>
            <a:ext cx="2071800" cy="245700"/>
          </a:xfrm>
          <a:prstGeom prst="straightConnector1">
            <a:avLst/>
          </a:prstGeom>
          <a:noFill/>
          <a:ln w="9525" cap="flat" cmpd="sng">
            <a:solidFill>
              <a:srgbClr val="FF0000"/>
            </a:solidFill>
            <a:prstDash val="solid"/>
            <a:round/>
            <a:headEnd type="none" w="med" len="med"/>
            <a:tailEnd type="stealth" w="med" len="med"/>
          </a:ln>
        </p:spPr>
      </p:cxnSp>
      <p:cxnSp>
        <p:nvCxnSpPr>
          <p:cNvPr id="205" name="Google Shape;205;p31"/>
          <p:cNvCxnSpPr>
            <a:endCxn id="206" idx="1"/>
          </p:cNvCxnSpPr>
          <p:nvPr/>
        </p:nvCxnSpPr>
        <p:spPr>
          <a:xfrm rot="10800000" flipH="1">
            <a:off x="5157125" y="2209287"/>
            <a:ext cx="516000" cy="1364100"/>
          </a:xfrm>
          <a:prstGeom prst="straightConnector1">
            <a:avLst/>
          </a:prstGeom>
          <a:noFill/>
          <a:ln w="9525" cap="flat" cmpd="sng">
            <a:solidFill>
              <a:srgbClr val="FF0000"/>
            </a:solidFill>
            <a:prstDash val="solid"/>
            <a:round/>
            <a:headEnd type="none" w="med" len="med"/>
            <a:tailEnd type="stealth" w="med" len="med"/>
          </a:ln>
        </p:spPr>
      </p:cxnSp>
      <p:pic>
        <p:nvPicPr>
          <p:cNvPr id="206" name="Google Shape;206;p31"/>
          <p:cNvPicPr preferRelativeResize="0"/>
          <p:nvPr/>
        </p:nvPicPr>
        <p:blipFill>
          <a:blip r:embed="rId3">
            <a:alphaModFix/>
          </a:blip>
          <a:stretch>
            <a:fillRect/>
          </a:stretch>
        </p:blipFill>
        <p:spPr>
          <a:xfrm>
            <a:off x="5673125" y="951425"/>
            <a:ext cx="3470875" cy="2515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299025" y="144475"/>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it" sz="4700"/>
              <a:t>ZONE UMIDE E </a:t>
            </a:r>
            <a:r>
              <a:rPr lang="it" sz="4700">
                <a:solidFill>
                  <a:srgbClr val="45818E"/>
                </a:solidFill>
              </a:rPr>
              <a:t>IL DELTA DEL PO</a:t>
            </a:r>
            <a:endParaRPr sz="4700">
              <a:solidFill>
                <a:srgbClr val="45818E"/>
              </a:solidFill>
            </a:endParaRPr>
          </a:p>
        </p:txBody>
      </p:sp>
      <p:pic>
        <p:nvPicPr>
          <p:cNvPr id="73" name="Google Shape;73;p14"/>
          <p:cNvPicPr preferRelativeResize="0"/>
          <p:nvPr/>
        </p:nvPicPr>
        <p:blipFill rotWithShape="1">
          <a:blip r:embed="rId3">
            <a:alphaModFix/>
          </a:blip>
          <a:srcRect t="10551" b="15609"/>
          <a:stretch/>
        </p:blipFill>
        <p:spPr>
          <a:xfrm>
            <a:off x="0" y="2060925"/>
            <a:ext cx="9169352" cy="3082576"/>
          </a:xfrm>
          <a:prstGeom prst="rect">
            <a:avLst/>
          </a:prstGeom>
          <a:noFill/>
          <a:ln>
            <a:noFill/>
          </a:ln>
        </p:spPr>
      </p:pic>
      <p:sp>
        <p:nvSpPr>
          <p:cNvPr id="74" name="Google Shape;74;p14"/>
          <p:cNvSpPr txBox="1">
            <a:spLocks noGrp="1"/>
          </p:cNvSpPr>
          <p:nvPr>
            <p:ph type="title"/>
          </p:nvPr>
        </p:nvSpPr>
        <p:spPr>
          <a:xfrm>
            <a:off x="299025" y="1137150"/>
            <a:ext cx="8571300" cy="70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it" sz="2740"/>
              <a:t>La tutela della biodiversità </a:t>
            </a:r>
            <a:endParaRPr sz="2740"/>
          </a:p>
          <a:p>
            <a:pPr marL="0" lvl="0" indent="0" algn="ctr" rtl="0">
              <a:spcBef>
                <a:spcPts val="0"/>
              </a:spcBef>
              <a:spcAft>
                <a:spcPts val="0"/>
              </a:spcAft>
              <a:buSzPts val="990"/>
              <a:buNone/>
            </a:pPr>
            <a:r>
              <a:rPr lang="it" sz="2740"/>
              <a:t>Il caso del Fratino </a:t>
            </a:r>
            <a:endParaRPr sz="274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311700" y="194725"/>
            <a:ext cx="8520600" cy="957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a:t>I dati Ispra  </a:t>
            </a:r>
            <a:endParaRPr/>
          </a:p>
        </p:txBody>
      </p:sp>
      <p:sp>
        <p:nvSpPr>
          <p:cNvPr id="212" name="Google Shape;212;p32"/>
          <p:cNvSpPr txBox="1">
            <a:spLocks noGrp="1"/>
          </p:cNvSpPr>
          <p:nvPr>
            <p:ph type="body" idx="1"/>
          </p:nvPr>
        </p:nvSpPr>
        <p:spPr>
          <a:xfrm>
            <a:off x="78975" y="781600"/>
            <a:ext cx="8932200" cy="864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it">
                <a:solidFill>
                  <a:srgbClr val="000000"/>
                </a:solidFill>
              </a:rPr>
              <a:t>Nel 2014, l’istituto nazionale per la protezione e la ricerca ambientale ha rilasciato  una perizia, durante il processo del caso della centrale di Porto Tolle, quantificando economicamente i danni all’ambiente e sulla salute delle persone.</a:t>
            </a:r>
            <a:endParaRPr>
              <a:solidFill>
                <a:srgbClr val="000000"/>
              </a:solidFill>
            </a:endParaRPr>
          </a:p>
        </p:txBody>
      </p:sp>
      <p:sp>
        <p:nvSpPr>
          <p:cNvPr id="213" name="Google Shape;213;p32"/>
          <p:cNvSpPr txBox="1">
            <a:spLocks noGrp="1"/>
          </p:cNvSpPr>
          <p:nvPr>
            <p:ph type="body" idx="2"/>
          </p:nvPr>
        </p:nvSpPr>
        <p:spPr>
          <a:xfrm>
            <a:off x="108675" y="1846100"/>
            <a:ext cx="4493100" cy="30189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sz="1300" b="1">
                <a:solidFill>
                  <a:srgbClr val="FF0000"/>
                </a:solidFill>
              </a:rPr>
              <a:t>I DATI : </a:t>
            </a:r>
            <a:r>
              <a:rPr lang="it" sz="1300" b="1">
                <a:solidFill>
                  <a:srgbClr val="000000"/>
                </a:solidFill>
              </a:rPr>
              <a:t>- 3,6 miliardi di euro di danni ripartiti fra quelli alla salute</a:t>
            </a:r>
            <a:r>
              <a:rPr lang="it" sz="1300" b="1">
                <a:solidFill>
                  <a:srgbClr val="FF0000"/>
                </a:solidFill>
              </a:rPr>
              <a:t> (2,6 miliardi) </a:t>
            </a:r>
            <a:r>
              <a:rPr lang="it" sz="1300" b="1">
                <a:solidFill>
                  <a:srgbClr val="202122"/>
                </a:solidFill>
              </a:rPr>
              <a:t>per le mortalità in eccesso e il restante per omessa ambientalizzazione</a:t>
            </a:r>
            <a:r>
              <a:rPr lang="it" sz="1300" b="1">
                <a:solidFill>
                  <a:srgbClr val="FF0000"/>
                </a:solidFill>
              </a:rPr>
              <a:t> (1 miliardo).</a:t>
            </a:r>
            <a:endParaRPr sz="1300" b="1">
              <a:solidFill>
                <a:srgbClr val="FF0000"/>
              </a:solidFill>
            </a:endParaRPr>
          </a:p>
          <a:p>
            <a:pPr marL="0" lvl="0" indent="0" algn="l" rtl="0">
              <a:spcBef>
                <a:spcPts val="1200"/>
              </a:spcBef>
              <a:spcAft>
                <a:spcPts val="0"/>
              </a:spcAft>
              <a:buNone/>
            </a:pPr>
            <a:r>
              <a:rPr lang="it" sz="1300" b="1">
                <a:solidFill>
                  <a:srgbClr val="000000"/>
                </a:solidFill>
              </a:rPr>
              <a:t>- Si stima che da sola la centrale termoelettrica di Porto Tolle creasse il 10 % delle emissioni totali della nazione producendo 418 tonnellate di SO2 in più rispetto a quelle che avrebbe prodotto se fossero stati inseriti gli</a:t>
            </a:r>
            <a:r>
              <a:rPr lang="it" sz="1300" b="1">
                <a:solidFill>
                  <a:srgbClr val="FF0000"/>
                </a:solidFill>
              </a:rPr>
              <a:t> </a:t>
            </a:r>
            <a:r>
              <a:rPr lang="it" sz="1300" b="1" i="1">
                <a:solidFill>
                  <a:srgbClr val="FF0000"/>
                </a:solidFill>
              </a:rPr>
              <a:t>impianti a metano</a:t>
            </a:r>
            <a:r>
              <a:rPr lang="it" sz="1300" b="1">
                <a:solidFill>
                  <a:srgbClr val="FF0000"/>
                </a:solidFill>
              </a:rPr>
              <a:t> </a:t>
            </a:r>
            <a:r>
              <a:rPr lang="it" sz="1300" b="1">
                <a:solidFill>
                  <a:srgbClr val="202122"/>
                </a:solidFill>
              </a:rPr>
              <a:t>( Legge regionale n°</a:t>
            </a:r>
            <a:r>
              <a:rPr lang="it" sz="1300" b="1">
                <a:solidFill>
                  <a:srgbClr val="202122"/>
                </a:solidFill>
                <a:highlight>
                  <a:srgbClr val="FFFFFF"/>
                </a:highlight>
              </a:rPr>
              <a:t>36 dell'8/09/1997 istitutiva del parco del Delta del Po, in Veneto).</a:t>
            </a:r>
            <a:endParaRPr sz="1300" b="1">
              <a:solidFill>
                <a:srgbClr val="202122"/>
              </a:solidFill>
              <a:highlight>
                <a:srgbClr val="FFFFFF"/>
              </a:highlight>
            </a:endParaRPr>
          </a:p>
          <a:p>
            <a:pPr marL="0" lvl="0" indent="0" algn="l" rtl="0">
              <a:spcBef>
                <a:spcPts val="1200"/>
              </a:spcBef>
              <a:spcAft>
                <a:spcPts val="0"/>
              </a:spcAft>
              <a:buNone/>
            </a:pPr>
            <a:endParaRPr sz="1100">
              <a:solidFill>
                <a:srgbClr val="FF0000"/>
              </a:solidFill>
            </a:endParaRPr>
          </a:p>
          <a:p>
            <a:pPr marL="0" lvl="0" indent="0" algn="l" rtl="0">
              <a:spcBef>
                <a:spcPts val="1200"/>
              </a:spcBef>
              <a:spcAft>
                <a:spcPts val="0"/>
              </a:spcAft>
              <a:buNone/>
            </a:pPr>
            <a:endParaRPr sz="1100">
              <a:solidFill>
                <a:srgbClr val="FF0000"/>
              </a:solidFill>
            </a:endParaRPr>
          </a:p>
          <a:p>
            <a:pPr marL="0" lvl="0" indent="0" algn="l" rtl="0">
              <a:spcBef>
                <a:spcPts val="1200"/>
              </a:spcBef>
              <a:spcAft>
                <a:spcPts val="1200"/>
              </a:spcAft>
              <a:buNone/>
            </a:pPr>
            <a:endParaRPr sz="1200">
              <a:solidFill>
                <a:srgbClr val="FF0000"/>
              </a:solidFill>
            </a:endParaRPr>
          </a:p>
        </p:txBody>
      </p:sp>
      <p:sp>
        <p:nvSpPr>
          <p:cNvPr id="214" name="Google Shape;214;p32"/>
          <p:cNvSpPr txBox="1"/>
          <p:nvPr/>
        </p:nvSpPr>
        <p:spPr>
          <a:xfrm>
            <a:off x="419775" y="3255600"/>
            <a:ext cx="387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215" name="Google Shape;215;p32"/>
          <p:cNvPicPr preferRelativeResize="0"/>
          <p:nvPr/>
        </p:nvPicPr>
        <p:blipFill>
          <a:blip r:embed="rId3">
            <a:alphaModFix/>
          </a:blip>
          <a:stretch>
            <a:fillRect/>
          </a:stretch>
        </p:blipFill>
        <p:spPr>
          <a:xfrm>
            <a:off x="4809125" y="1646500"/>
            <a:ext cx="4202100" cy="3497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3"/>
          <p:cNvSpPr txBox="1">
            <a:spLocks noGrp="1"/>
          </p:cNvSpPr>
          <p:nvPr>
            <p:ph type="title"/>
          </p:nvPr>
        </p:nvSpPr>
        <p:spPr>
          <a:xfrm>
            <a:off x="311700" y="146000"/>
            <a:ext cx="8520600" cy="750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a:t>La fine del processo </a:t>
            </a:r>
            <a:endParaRPr/>
          </a:p>
        </p:txBody>
      </p:sp>
      <p:sp>
        <p:nvSpPr>
          <p:cNvPr id="221" name="Google Shape;221;p33"/>
          <p:cNvSpPr txBox="1">
            <a:spLocks noGrp="1"/>
          </p:cNvSpPr>
          <p:nvPr>
            <p:ph type="body" idx="2"/>
          </p:nvPr>
        </p:nvSpPr>
        <p:spPr>
          <a:xfrm>
            <a:off x="252600" y="960400"/>
            <a:ext cx="4471200" cy="2379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it">
                <a:solidFill>
                  <a:srgbClr val="202122"/>
                </a:solidFill>
              </a:rPr>
              <a:t>Nel 2018  alla corte di appello di Venezia ( secondo grado) gli ex dirigenti di Enel vennero scagionati da tutte le accuse poiché i reati previsti dall’</a:t>
            </a:r>
            <a:r>
              <a:rPr lang="it" b="1">
                <a:solidFill>
                  <a:srgbClr val="202122"/>
                </a:solidFill>
              </a:rPr>
              <a:t>articolo 434 secondo comma del codice penale (incolumità pubblica)</a:t>
            </a:r>
            <a:r>
              <a:rPr lang="it">
                <a:solidFill>
                  <a:srgbClr val="202122"/>
                </a:solidFill>
              </a:rPr>
              <a:t>, erano già caduti in prescrizione e venivano così rifiutate anche le richieste di risarcimento provenienti dalle associazioni che avevano partecipato alla causa ( come Legambiente).</a:t>
            </a:r>
            <a:endParaRPr>
              <a:solidFill>
                <a:srgbClr val="202122"/>
              </a:solidFill>
            </a:endParaRPr>
          </a:p>
        </p:txBody>
      </p:sp>
      <p:cxnSp>
        <p:nvCxnSpPr>
          <p:cNvPr id="222" name="Google Shape;222;p33"/>
          <p:cNvCxnSpPr>
            <a:endCxn id="223" idx="1"/>
          </p:cNvCxnSpPr>
          <p:nvPr/>
        </p:nvCxnSpPr>
        <p:spPr>
          <a:xfrm>
            <a:off x="4679750" y="2350450"/>
            <a:ext cx="416700" cy="395700"/>
          </a:xfrm>
          <a:prstGeom prst="straightConnector1">
            <a:avLst/>
          </a:prstGeom>
          <a:noFill/>
          <a:ln w="9525" cap="flat" cmpd="sng">
            <a:solidFill>
              <a:srgbClr val="FF0000"/>
            </a:solidFill>
            <a:prstDash val="solid"/>
            <a:round/>
            <a:headEnd type="none" w="med" len="med"/>
            <a:tailEnd type="triangle" w="med" len="med"/>
          </a:ln>
        </p:spPr>
      </p:cxnSp>
      <p:sp>
        <p:nvSpPr>
          <p:cNvPr id="223" name="Google Shape;223;p33"/>
          <p:cNvSpPr txBox="1"/>
          <p:nvPr/>
        </p:nvSpPr>
        <p:spPr>
          <a:xfrm>
            <a:off x="5096450" y="1684150"/>
            <a:ext cx="3735900" cy="2124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Open Sans"/>
                <a:ea typeface="Open Sans"/>
                <a:cs typeface="Open Sans"/>
                <a:sym typeface="Open Sans"/>
              </a:rPr>
              <a:t>Successivamente a causa del ricorso presentato dalle associazioni , dal Ministero della salute e dell’ambiente e infine dalla provincia di Rovigo venne emanata da parte della Cassazione penale la Sentenza del </a:t>
            </a:r>
            <a:r>
              <a:rPr lang="it" b="1">
                <a:latin typeface="Open Sans"/>
                <a:ea typeface="Open Sans"/>
                <a:cs typeface="Open Sans"/>
                <a:sym typeface="Open Sans"/>
              </a:rPr>
              <a:t>10 Gennaio 2018 numero 2209</a:t>
            </a:r>
            <a:r>
              <a:rPr lang="it">
                <a:latin typeface="Open Sans"/>
                <a:ea typeface="Open Sans"/>
                <a:cs typeface="Open Sans"/>
                <a:sym typeface="Open Sans"/>
              </a:rPr>
              <a:t> che rappresenta il terzo grado di giudizio che di fatto conferma solo quanto detto dalla Corte di appello di Venezia.</a:t>
            </a:r>
            <a:endParaRPr>
              <a:latin typeface="Open Sans"/>
              <a:ea typeface="Open Sans"/>
              <a:cs typeface="Open Sans"/>
              <a:sym typeface="Open Sans"/>
            </a:endParaRPr>
          </a:p>
        </p:txBody>
      </p:sp>
      <p:sp>
        <p:nvSpPr>
          <p:cNvPr id="224" name="Google Shape;224;p33"/>
          <p:cNvSpPr txBox="1"/>
          <p:nvPr/>
        </p:nvSpPr>
        <p:spPr>
          <a:xfrm>
            <a:off x="311700" y="3603700"/>
            <a:ext cx="577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225" name="Google Shape;225;p33"/>
          <p:cNvSpPr txBox="1"/>
          <p:nvPr/>
        </p:nvSpPr>
        <p:spPr>
          <a:xfrm>
            <a:off x="311700" y="3603700"/>
            <a:ext cx="713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FF0000"/>
                </a:solidFill>
                <a:latin typeface="Open Sans"/>
                <a:ea typeface="Open Sans"/>
                <a:cs typeface="Open Sans"/>
                <a:sym typeface="Open Sans"/>
              </a:rPr>
              <a:t>DA NOTARE</a:t>
            </a:r>
            <a:endParaRPr>
              <a:solidFill>
                <a:srgbClr val="FF0000"/>
              </a:solidFill>
              <a:latin typeface="Open Sans"/>
              <a:ea typeface="Open Sans"/>
              <a:cs typeface="Open Sans"/>
              <a:sym typeface="Open Sans"/>
            </a:endParaRPr>
          </a:p>
        </p:txBody>
      </p:sp>
      <p:sp>
        <p:nvSpPr>
          <p:cNvPr id="226" name="Google Shape;226;p33"/>
          <p:cNvSpPr txBox="1"/>
          <p:nvPr/>
        </p:nvSpPr>
        <p:spPr>
          <a:xfrm>
            <a:off x="311700" y="3949800"/>
            <a:ext cx="6219300" cy="1046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Open Sans"/>
                <a:ea typeface="Open Sans"/>
                <a:cs typeface="Open Sans"/>
                <a:sym typeface="Open Sans"/>
              </a:rPr>
              <a:t>La nota dolente è che nonostante i soggetti colpevoli non abbiano ricevuto alcuna sanzione, l’aumento dei casi di cancro al polmone solo nella provincia di Adria è aumentata in 10 anni (1999-2009) del 14% e le malattie respiratorie dei bambini hanno avuto un incremento dell’11%.</a:t>
            </a:r>
            <a:endParaRPr>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Il progetto Delta Farm</a:t>
            </a:r>
            <a:endParaRPr/>
          </a:p>
        </p:txBody>
      </p:sp>
      <p:sp>
        <p:nvSpPr>
          <p:cNvPr id="232" name="Google Shape;232;p34"/>
          <p:cNvSpPr txBox="1">
            <a:spLocks noGrp="1"/>
          </p:cNvSpPr>
          <p:nvPr>
            <p:ph type="body" idx="2"/>
          </p:nvPr>
        </p:nvSpPr>
        <p:spPr>
          <a:xfrm>
            <a:off x="4832400" y="1266175"/>
            <a:ext cx="3999900" cy="36576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it" sz="1600">
                <a:solidFill>
                  <a:srgbClr val="000000"/>
                </a:solidFill>
              </a:rPr>
              <a:t>Nel 2019 Enel presenta il progetto </a:t>
            </a:r>
            <a:r>
              <a:rPr lang="it" sz="1600" b="1">
                <a:solidFill>
                  <a:srgbClr val="000000"/>
                </a:solidFill>
              </a:rPr>
              <a:t>“Delta Farm”</a:t>
            </a:r>
            <a:r>
              <a:rPr lang="it" sz="1600">
                <a:solidFill>
                  <a:srgbClr val="000000"/>
                </a:solidFill>
              </a:rPr>
              <a:t> che vede la società </a:t>
            </a:r>
            <a:r>
              <a:rPr lang="it" sz="1600" b="1">
                <a:solidFill>
                  <a:srgbClr val="000000"/>
                </a:solidFill>
              </a:rPr>
              <a:t>Human Company</a:t>
            </a:r>
            <a:r>
              <a:rPr lang="it" sz="1600">
                <a:solidFill>
                  <a:srgbClr val="000000"/>
                </a:solidFill>
              </a:rPr>
              <a:t> ( società fiorentina) per la trasformazione del sito in un villaggio turistico sostenibile all’interno del Parco del delta del Po.</a:t>
            </a:r>
            <a:endParaRPr sz="1600">
              <a:solidFill>
                <a:srgbClr val="000000"/>
              </a:solidFill>
            </a:endParaRPr>
          </a:p>
          <a:p>
            <a:pPr marL="0" lvl="0" indent="0" algn="l" rtl="0">
              <a:lnSpc>
                <a:spcPct val="100000"/>
              </a:lnSpc>
              <a:spcBef>
                <a:spcPts val="0"/>
              </a:spcBef>
              <a:spcAft>
                <a:spcPts val="0"/>
              </a:spcAft>
              <a:buNone/>
            </a:pPr>
            <a:r>
              <a:rPr lang="it" sz="1600">
                <a:solidFill>
                  <a:srgbClr val="000000"/>
                </a:solidFill>
              </a:rPr>
              <a:t>I lavori di smantellamento della centrale sono iniziati nel </a:t>
            </a:r>
            <a:r>
              <a:rPr lang="it" sz="1600" b="1">
                <a:solidFill>
                  <a:srgbClr val="000000"/>
                </a:solidFill>
              </a:rPr>
              <a:t>Febbraio del 2022 </a:t>
            </a:r>
            <a:r>
              <a:rPr lang="it" sz="1600">
                <a:solidFill>
                  <a:srgbClr val="000000"/>
                </a:solidFill>
              </a:rPr>
              <a:t>e si prevede che la realizzazione del villaggio avvenga entro il </a:t>
            </a:r>
            <a:r>
              <a:rPr lang="it" sz="1600" b="1">
                <a:solidFill>
                  <a:srgbClr val="000000"/>
                </a:solidFill>
              </a:rPr>
              <a:t>2023</a:t>
            </a:r>
            <a:r>
              <a:rPr lang="it" sz="1600">
                <a:solidFill>
                  <a:srgbClr val="000000"/>
                </a:solidFill>
              </a:rPr>
              <a:t>.</a:t>
            </a: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it" sz="1600">
                <a:solidFill>
                  <a:srgbClr val="000000"/>
                </a:solidFill>
              </a:rPr>
              <a:t>Qui sotto il link per reperire una breve descrizione del progetto.</a:t>
            </a:r>
            <a:endParaRPr sz="1600">
              <a:solidFill>
                <a:srgbClr val="000000"/>
              </a:solidFill>
            </a:endParaRPr>
          </a:p>
          <a:p>
            <a:pPr marL="0" lvl="0" indent="0" algn="l" rtl="0">
              <a:lnSpc>
                <a:spcPct val="100000"/>
              </a:lnSpc>
              <a:spcBef>
                <a:spcPts val="0"/>
              </a:spcBef>
              <a:spcAft>
                <a:spcPts val="0"/>
              </a:spcAft>
              <a:buNone/>
            </a:pPr>
            <a:r>
              <a:rPr lang="it" sz="1100" u="sng">
                <a:solidFill>
                  <a:schemeClr val="hlink"/>
                </a:solidFill>
                <a:latin typeface="Arial"/>
                <a:ea typeface="Arial"/>
                <a:cs typeface="Arial"/>
                <a:sym typeface="Arial"/>
                <a:hlinkClick r:id="rId3"/>
              </a:rPr>
              <a:t>Delta Farm, ecco come diventerà l’ex centrale di Porto Tolle – Enel.it</a:t>
            </a:r>
            <a:endParaRPr sz="1600">
              <a:solidFill>
                <a:srgbClr val="000000"/>
              </a:solidFill>
            </a:endParaRPr>
          </a:p>
          <a:p>
            <a:pPr marL="0" lvl="0" indent="0" algn="l" rtl="0">
              <a:spcBef>
                <a:spcPts val="0"/>
              </a:spcBef>
              <a:spcAft>
                <a:spcPts val="1200"/>
              </a:spcAft>
              <a:buNone/>
            </a:pPr>
            <a:endParaRPr/>
          </a:p>
        </p:txBody>
      </p:sp>
      <p:pic>
        <p:nvPicPr>
          <p:cNvPr id="233" name="Google Shape;233;p34"/>
          <p:cNvPicPr preferRelativeResize="0"/>
          <p:nvPr/>
        </p:nvPicPr>
        <p:blipFill>
          <a:blip r:embed="rId4">
            <a:alphaModFix/>
          </a:blip>
          <a:stretch>
            <a:fillRect/>
          </a:stretch>
        </p:blipFill>
        <p:spPr>
          <a:xfrm>
            <a:off x="0" y="1358150"/>
            <a:ext cx="4686899" cy="3785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299025" y="144475"/>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it" sz="4700"/>
              <a:t>ZONE UMIDE E </a:t>
            </a:r>
            <a:r>
              <a:rPr lang="it" sz="4700">
                <a:solidFill>
                  <a:srgbClr val="45818E"/>
                </a:solidFill>
              </a:rPr>
              <a:t>IL DELTA DEL PO</a:t>
            </a:r>
            <a:endParaRPr sz="4700">
              <a:solidFill>
                <a:srgbClr val="45818E"/>
              </a:solidFill>
            </a:endParaRPr>
          </a:p>
        </p:txBody>
      </p:sp>
      <p:pic>
        <p:nvPicPr>
          <p:cNvPr id="239" name="Google Shape;239;p35"/>
          <p:cNvPicPr preferRelativeResize="0"/>
          <p:nvPr/>
        </p:nvPicPr>
        <p:blipFill rotWithShape="1">
          <a:blip r:embed="rId3">
            <a:alphaModFix/>
          </a:blip>
          <a:srcRect t="10551" b="15609"/>
          <a:stretch/>
        </p:blipFill>
        <p:spPr>
          <a:xfrm>
            <a:off x="0" y="2060925"/>
            <a:ext cx="9169352" cy="3082576"/>
          </a:xfrm>
          <a:prstGeom prst="rect">
            <a:avLst/>
          </a:prstGeom>
          <a:noFill/>
          <a:ln>
            <a:noFill/>
          </a:ln>
        </p:spPr>
      </p:pic>
      <p:sp>
        <p:nvSpPr>
          <p:cNvPr id="240" name="Google Shape;240;p35"/>
          <p:cNvSpPr txBox="1">
            <a:spLocks noGrp="1"/>
          </p:cNvSpPr>
          <p:nvPr>
            <p:ph type="title"/>
          </p:nvPr>
        </p:nvSpPr>
        <p:spPr>
          <a:xfrm>
            <a:off x="299025" y="1137150"/>
            <a:ext cx="8571300" cy="70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it" sz="2740"/>
              <a:t>Il fenomeno del cuneo salino</a:t>
            </a:r>
            <a:endParaRPr sz="2740"/>
          </a:p>
          <a:p>
            <a:pPr marL="0" lvl="0" indent="0" algn="ctr" rtl="0">
              <a:spcBef>
                <a:spcPts val="0"/>
              </a:spcBef>
              <a:spcAft>
                <a:spcPts val="0"/>
              </a:spcAft>
              <a:buSzPts val="990"/>
              <a:buNone/>
            </a:pPr>
            <a:r>
              <a:rPr lang="it" sz="2740"/>
              <a:t>Il caso di Ravenna e i pozzi offshore</a:t>
            </a:r>
            <a:endParaRPr sz="274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6"/>
          <p:cNvSpPr txBox="1">
            <a:spLocks noGrp="1"/>
          </p:cNvSpPr>
          <p:nvPr>
            <p:ph type="title"/>
          </p:nvPr>
        </p:nvSpPr>
        <p:spPr>
          <a:xfrm>
            <a:off x="311700" y="190775"/>
            <a:ext cx="8520600" cy="776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a:t>Il Cuneo Salino</a:t>
            </a:r>
            <a:endParaRPr/>
          </a:p>
        </p:txBody>
      </p:sp>
      <p:sp>
        <p:nvSpPr>
          <p:cNvPr id="246" name="Google Shape;246;p36"/>
          <p:cNvSpPr txBox="1">
            <a:spLocks noGrp="1"/>
          </p:cNvSpPr>
          <p:nvPr>
            <p:ph type="body" idx="1"/>
          </p:nvPr>
        </p:nvSpPr>
        <p:spPr>
          <a:xfrm>
            <a:off x="311700" y="967475"/>
            <a:ext cx="8520600" cy="12123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it" sz="1600"/>
              <a:t>Fenomeno di risalita dell’acqua di mare lungo i tratti terminali dei fiumi; l’acqua di mare si mescola pertanto con l’acqua dolce provocando l’aumento della salinità di quest’ultima. </a:t>
            </a:r>
            <a:endParaRPr sz="1600"/>
          </a:p>
          <a:p>
            <a:pPr marL="0" lvl="0" indent="0" algn="l" rtl="0">
              <a:spcBef>
                <a:spcPts val="1200"/>
              </a:spcBef>
              <a:spcAft>
                <a:spcPts val="1200"/>
              </a:spcAft>
              <a:buNone/>
            </a:pPr>
            <a:r>
              <a:rPr lang="it" sz="1600" i="1"/>
              <a:t>In foto:</a:t>
            </a:r>
            <a:r>
              <a:rPr lang="it" sz="1600"/>
              <a:t> l’aumento della penetrazione nel Delta del Po a partire dagli anni ‘50, arrivando fino agli anni ‘00.</a:t>
            </a:r>
            <a:endParaRPr sz="1600"/>
          </a:p>
        </p:txBody>
      </p:sp>
      <p:sp>
        <p:nvSpPr>
          <p:cNvPr id="247" name="Google Shape;247;p36"/>
          <p:cNvSpPr txBox="1">
            <a:spLocks noGrp="1"/>
          </p:cNvSpPr>
          <p:nvPr>
            <p:ph type="body" idx="2"/>
          </p:nvPr>
        </p:nvSpPr>
        <p:spPr>
          <a:xfrm rot="10800000" flipH="1">
            <a:off x="7754000" y="2807400"/>
            <a:ext cx="245400" cy="1770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endParaRPr/>
          </a:p>
        </p:txBody>
      </p:sp>
      <p:pic>
        <p:nvPicPr>
          <p:cNvPr id="248" name="Google Shape;248;p36"/>
          <p:cNvPicPr preferRelativeResize="0"/>
          <p:nvPr/>
        </p:nvPicPr>
        <p:blipFill>
          <a:blip r:embed="rId3">
            <a:alphaModFix/>
          </a:blip>
          <a:stretch>
            <a:fillRect/>
          </a:stretch>
        </p:blipFill>
        <p:spPr>
          <a:xfrm>
            <a:off x="152400" y="2412175"/>
            <a:ext cx="2736351" cy="2692675"/>
          </a:xfrm>
          <a:prstGeom prst="rect">
            <a:avLst/>
          </a:prstGeom>
          <a:noFill/>
          <a:ln>
            <a:noFill/>
          </a:ln>
        </p:spPr>
      </p:pic>
      <p:pic>
        <p:nvPicPr>
          <p:cNvPr id="249" name="Google Shape;249;p36"/>
          <p:cNvPicPr preferRelativeResize="0"/>
          <p:nvPr/>
        </p:nvPicPr>
        <p:blipFill>
          <a:blip r:embed="rId4">
            <a:alphaModFix/>
          </a:blip>
          <a:stretch>
            <a:fillRect/>
          </a:stretch>
        </p:blipFill>
        <p:spPr>
          <a:xfrm>
            <a:off x="2794738" y="2412175"/>
            <a:ext cx="3554524" cy="2692675"/>
          </a:xfrm>
          <a:prstGeom prst="rect">
            <a:avLst/>
          </a:prstGeom>
          <a:noFill/>
          <a:ln>
            <a:noFill/>
          </a:ln>
        </p:spPr>
      </p:pic>
      <p:pic>
        <p:nvPicPr>
          <p:cNvPr id="250" name="Google Shape;250;p36"/>
          <p:cNvPicPr preferRelativeResize="0"/>
          <p:nvPr/>
        </p:nvPicPr>
        <p:blipFill>
          <a:blip r:embed="rId5">
            <a:alphaModFix/>
          </a:blip>
          <a:stretch>
            <a:fillRect/>
          </a:stretch>
        </p:blipFill>
        <p:spPr>
          <a:xfrm>
            <a:off x="6159600" y="2412175"/>
            <a:ext cx="2804725" cy="26926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311700" y="177150"/>
            <a:ext cx="8520600" cy="893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sz="3800"/>
              <a:t>Le cause</a:t>
            </a:r>
            <a:endParaRPr sz="3800"/>
          </a:p>
        </p:txBody>
      </p:sp>
      <p:sp>
        <p:nvSpPr>
          <p:cNvPr id="256" name="Google Shape;256;p37"/>
          <p:cNvSpPr txBox="1">
            <a:spLocks noGrp="1"/>
          </p:cNvSpPr>
          <p:nvPr>
            <p:ph type="body" idx="1"/>
          </p:nvPr>
        </p:nvSpPr>
        <p:spPr>
          <a:xfrm>
            <a:off x="311700" y="1266175"/>
            <a:ext cx="3999900" cy="23811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it" sz="1700" b="1" u="sng"/>
              <a:t>L’innalzamento del livello del mare</a:t>
            </a:r>
            <a:r>
              <a:rPr lang="it" sz="1700"/>
              <a:t>: i cambiamenti climatici sono una minaccia per il Delta del Po, un’area altamente complessa e situata quasi interamente sotto al livello del mare - in media -2 / 3 metri.</a:t>
            </a:r>
            <a:endParaRPr sz="1700"/>
          </a:p>
        </p:txBody>
      </p:sp>
      <p:sp>
        <p:nvSpPr>
          <p:cNvPr id="257" name="Google Shape;257;p37"/>
          <p:cNvSpPr txBox="1">
            <a:spLocks noGrp="1"/>
          </p:cNvSpPr>
          <p:nvPr>
            <p:ph type="body" idx="2"/>
          </p:nvPr>
        </p:nvSpPr>
        <p:spPr>
          <a:xfrm>
            <a:off x="667750" y="3729175"/>
            <a:ext cx="8164500" cy="1190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it" sz="1700"/>
              <a:t>Secondo un rapporto dell’IPCC, per l’anno 2100 il livello delle acque dell’Adriatico sarà 50 cm più elevato rispetto a quello attuale.</a:t>
            </a:r>
            <a:endParaRPr sz="1700"/>
          </a:p>
        </p:txBody>
      </p:sp>
      <p:pic>
        <p:nvPicPr>
          <p:cNvPr id="258" name="Google Shape;258;p37"/>
          <p:cNvPicPr preferRelativeResize="0"/>
          <p:nvPr/>
        </p:nvPicPr>
        <p:blipFill>
          <a:blip r:embed="rId3">
            <a:alphaModFix/>
          </a:blip>
          <a:stretch>
            <a:fillRect/>
          </a:stretch>
        </p:blipFill>
        <p:spPr>
          <a:xfrm>
            <a:off x="4499500" y="1070550"/>
            <a:ext cx="4126650" cy="2576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8"/>
          <p:cNvSpPr txBox="1">
            <a:spLocks noGrp="1"/>
          </p:cNvSpPr>
          <p:nvPr>
            <p:ph type="title"/>
          </p:nvPr>
        </p:nvSpPr>
        <p:spPr>
          <a:xfrm>
            <a:off x="311700" y="245300"/>
            <a:ext cx="8520600" cy="749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a:t>Le cause (2)</a:t>
            </a:r>
            <a:endParaRPr/>
          </a:p>
        </p:txBody>
      </p:sp>
      <p:sp>
        <p:nvSpPr>
          <p:cNvPr id="264" name="Google Shape;264;p38"/>
          <p:cNvSpPr txBox="1">
            <a:spLocks noGrp="1"/>
          </p:cNvSpPr>
          <p:nvPr>
            <p:ph type="body" idx="1"/>
          </p:nvPr>
        </p:nvSpPr>
        <p:spPr>
          <a:xfrm>
            <a:off x="311700" y="1152425"/>
            <a:ext cx="3999900" cy="3849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it" sz="1600" b="1" u="sng"/>
              <a:t>Il fenomeno della subsidenza e l’attività antropica</a:t>
            </a:r>
            <a:r>
              <a:rPr lang="it" sz="1600"/>
              <a:t>: tra le cause dello sprofondamento del suolo rientra anche l’attività umana, in particolare l’estrazione di idrocarburi.</a:t>
            </a:r>
            <a:endParaRPr sz="1600"/>
          </a:p>
          <a:p>
            <a:pPr marL="457200" lvl="0" indent="0" algn="l" rtl="0">
              <a:spcBef>
                <a:spcPts val="1200"/>
              </a:spcBef>
              <a:spcAft>
                <a:spcPts val="0"/>
              </a:spcAft>
              <a:buNone/>
            </a:pPr>
            <a:endParaRPr sz="1600"/>
          </a:p>
          <a:p>
            <a:pPr marL="457200" lvl="0" indent="0" algn="l" rtl="0">
              <a:spcBef>
                <a:spcPts val="1200"/>
              </a:spcBef>
              <a:spcAft>
                <a:spcPts val="1200"/>
              </a:spcAft>
              <a:buNone/>
            </a:pPr>
            <a:r>
              <a:rPr lang="it" sz="1600" i="1"/>
              <a:t>In foto</a:t>
            </a:r>
            <a:r>
              <a:rPr lang="it" sz="1600"/>
              <a:t>: la zona industriale di Ravenna vista dalla Pialassa della Baiona, zona umida ai sensi della Convenzione di Ramsar</a:t>
            </a:r>
            <a:endParaRPr sz="1600"/>
          </a:p>
        </p:txBody>
      </p:sp>
      <p:sp>
        <p:nvSpPr>
          <p:cNvPr id="265" name="Google Shape;265;p38"/>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6" name="Google Shape;266;p38"/>
          <p:cNvPicPr preferRelativeResize="0"/>
          <p:nvPr/>
        </p:nvPicPr>
        <p:blipFill>
          <a:blip r:embed="rId3">
            <a:alphaModFix/>
          </a:blip>
          <a:stretch>
            <a:fillRect/>
          </a:stretch>
        </p:blipFill>
        <p:spPr>
          <a:xfrm>
            <a:off x="4516000" y="1152425"/>
            <a:ext cx="4450850" cy="38493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9"/>
          <p:cNvSpPr txBox="1">
            <a:spLocks noGrp="1"/>
          </p:cNvSpPr>
          <p:nvPr>
            <p:ph type="title"/>
          </p:nvPr>
        </p:nvSpPr>
        <p:spPr>
          <a:xfrm>
            <a:off x="311700" y="2542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Il caso di Ravenna</a:t>
            </a:r>
            <a:endParaRPr/>
          </a:p>
        </p:txBody>
      </p:sp>
      <p:sp>
        <p:nvSpPr>
          <p:cNvPr id="272" name="Google Shape;272;p39"/>
          <p:cNvSpPr txBox="1">
            <a:spLocks noGrp="1"/>
          </p:cNvSpPr>
          <p:nvPr>
            <p:ph type="body" idx="1"/>
          </p:nvPr>
        </p:nvSpPr>
        <p:spPr>
          <a:xfrm>
            <a:off x="311700" y="1049300"/>
            <a:ext cx="4798500" cy="351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600"/>
              <a:t>L’11 Febbraio 2022 è stato approvato il PITESAI, piano che disciplina le estrazioni di idrocarburi e che, con tutta probabilità, darà nuovo impeto alle piattaforme offshore ravennati.</a:t>
            </a:r>
            <a:endParaRPr sz="1600"/>
          </a:p>
          <a:p>
            <a:pPr marL="0" lvl="0" indent="0" algn="l" rtl="0">
              <a:spcBef>
                <a:spcPts val="1200"/>
              </a:spcBef>
              <a:spcAft>
                <a:spcPts val="0"/>
              </a:spcAft>
              <a:buNone/>
            </a:pPr>
            <a:r>
              <a:rPr lang="it" sz="1600"/>
              <a:t>Dal 1892, però, Ravenna è sprofondata di 114 cm.</a:t>
            </a:r>
            <a:endParaRPr sz="1600"/>
          </a:p>
          <a:p>
            <a:pPr marL="0" lvl="0" indent="0" algn="l" rtl="0">
              <a:spcBef>
                <a:spcPts val="1200"/>
              </a:spcBef>
              <a:spcAft>
                <a:spcPts val="0"/>
              </a:spcAft>
              <a:buNone/>
            </a:pPr>
            <a:r>
              <a:rPr lang="it" sz="1600"/>
              <a:t>Il Referendum abrogativo del 2016 e il </a:t>
            </a:r>
            <a:r>
              <a:rPr lang="it" sz="1600" u="sng"/>
              <a:t>contrasto tra tutela dell’ambiente e interessi economici</a:t>
            </a:r>
            <a:r>
              <a:rPr lang="it" sz="1600"/>
              <a:t>.</a:t>
            </a:r>
            <a:endParaRPr sz="1600"/>
          </a:p>
          <a:p>
            <a:pPr marL="0" lvl="0" indent="0" algn="l" rtl="0">
              <a:spcBef>
                <a:spcPts val="1200"/>
              </a:spcBef>
              <a:spcAft>
                <a:spcPts val="1200"/>
              </a:spcAft>
              <a:buNone/>
            </a:pPr>
            <a:r>
              <a:rPr lang="it" sz="1600" i="1"/>
              <a:t>In foto</a:t>
            </a:r>
            <a:r>
              <a:rPr lang="it" sz="1600"/>
              <a:t>: la piattaforma Angela Angelina al “largo” di Lido di Dante (RA).</a:t>
            </a:r>
            <a:endParaRPr sz="1600"/>
          </a:p>
        </p:txBody>
      </p:sp>
      <p:sp>
        <p:nvSpPr>
          <p:cNvPr id="273" name="Google Shape;273;p39"/>
          <p:cNvSpPr txBox="1">
            <a:spLocks noGrp="1"/>
          </p:cNvSpPr>
          <p:nvPr>
            <p:ph type="body" idx="2"/>
          </p:nvPr>
        </p:nvSpPr>
        <p:spPr>
          <a:xfrm>
            <a:off x="5369200" y="1266175"/>
            <a:ext cx="34632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74" name="Google Shape;274;p39"/>
          <p:cNvPicPr preferRelativeResize="0"/>
          <p:nvPr/>
        </p:nvPicPr>
        <p:blipFill>
          <a:blip r:embed="rId3">
            <a:alphaModFix/>
          </a:blip>
          <a:stretch>
            <a:fillRect/>
          </a:stretch>
        </p:blipFill>
        <p:spPr>
          <a:xfrm>
            <a:off x="5110275" y="1152425"/>
            <a:ext cx="3722025" cy="3348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L’ENI e il CCS</a:t>
            </a:r>
            <a:endParaRPr/>
          </a:p>
        </p:txBody>
      </p:sp>
      <p:sp>
        <p:nvSpPr>
          <p:cNvPr id="280" name="Google Shape;280;p40"/>
          <p:cNvSpPr txBox="1">
            <a:spLocks noGrp="1"/>
          </p:cNvSpPr>
          <p:nvPr>
            <p:ph type="body" idx="1"/>
          </p:nvPr>
        </p:nvSpPr>
        <p:spPr>
          <a:xfrm>
            <a:off x="311700" y="1266175"/>
            <a:ext cx="4553400" cy="367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600"/>
              <a:t>Di recente l’ENI si è fatto promotore di un nuovo progetto, che sfruttando il sistema CCS avrebbe reso Ravenna sede del più grande impianto di stoccaggio di CO2 al mondo. </a:t>
            </a:r>
            <a:endParaRPr sz="1600"/>
          </a:p>
          <a:p>
            <a:pPr marL="0" lvl="0" indent="0" algn="l" rtl="0">
              <a:spcBef>
                <a:spcPts val="1200"/>
              </a:spcBef>
              <a:spcAft>
                <a:spcPts val="0"/>
              </a:spcAft>
              <a:buNone/>
            </a:pPr>
            <a:r>
              <a:rPr lang="it" sz="1600"/>
              <a:t>Gli ingenti costi (2 miliardi circa) non sembrano però poter essere finanziati tramite fondi pubblici; per ora l’iniziativa si è dunque arenata. </a:t>
            </a:r>
            <a:endParaRPr sz="1600"/>
          </a:p>
          <a:p>
            <a:pPr marL="0" lvl="0" indent="0" algn="l" rtl="0">
              <a:spcBef>
                <a:spcPts val="1200"/>
              </a:spcBef>
              <a:spcAft>
                <a:spcPts val="1200"/>
              </a:spcAft>
              <a:buNone/>
            </a:pPr>
            <a:r>
              <a:rPr lang="it" sz="1600"/>
              <a:t>Trattandosi di un sistema relativamente nuovo, i rischi sono praticamente sconosciuti.  </a:t>
            </a:r>
            <a:endParaRPr sz="1600"/>
          </a:p>
        </p:txBody>
      </p:sp>
      <p:sp>
        <p:nvSpPr>
          <p:cNvPr id="281" name="Google Shape;281;p40"/>
          <p:cNvSpPr txBox="1">
            <a:spLocks noGrp="1"/>
          </p:cNvSpPr>
          <p:nvPr>
            <p:ph type="body" idx="2"/>
          </p:nvPr>
        </p:nvSpPr>
        <p:spPr>
          <a:xfrm>
            <a:off x="5450975" y="1390000"/>
            <a:ext cx="3381300" cy="2793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82" name="Google Shape;282;p40"/>
          <p:cNvPicPr preferRelativeResize="0"/>
          <p:nvPr/>
        </p:nvPicPr>
        <p:blipFill>
          <a:blip r:embed="rId3">
            <a:alphaModFix/>
          </a:blip>
          <a:stretch>
            <a:fillRect/>
          </a:stretch>
        </p:blipFill>
        <p:spPr>
          <a:xfrm>
            <a:off x="5062600" y="1266125"/>
            <a:ext cx="3769699" cy="3675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1"/>
          <p:cNvSpPr txBox="1">
            <a:spLocks noGrp="1"/>
          </p:cNvSpPr>
          <p:nvPr>
            <p:ph type="title"/>
          </p:nvPr>
        </p:nvSpPr>
        <p:spPr>
          <a:xfrm>
            <a:off x="311700" y="190775"/>
            <a:ext cx="8520600" cy="572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Le cause (3)</a:t>
            </a:r>
            <a:endParaRPr/>
          </a:p>
        </p:txBody>
      </p:sp>
      <p:sp>
        <p:nvSpPr>
          <p:cNvPr id="288" name="Google Shape;288;p41"/>
          <p:cNvSpPr txBox="1">
            <a:spLocks noGrp="1"/>
          </p:cNvSpPr>
          <p:nvPr>
            <p:ph type="body" idx="1"/>
          </p:nvPr>
        </p:nvSpPr>
        <p:spPr>
          <a:xfrm>
            <a:off x="311700" y="831275"/>
            <a:ext cx="8520600" cy="967500"/>
          </a:xfrm>
          <a:prstGeom prst="rect">
            <a:avLst/>
          </a:prstGeom>
        </p:spPr>
        <p:txBody>
          <a:bodyPr spcFirstLastPara="1" wrap="square" lIns="91425" tIns="91425" rIns="91425" bIns="91425" anchor="t" anchorCtr="0">
            <a:noAutofit/>
          </a:bodyPr>
          <a:lstStyle/>
          <a:p>
            <a:pPr marL="457200" lvl="0" indent="-334010" algn="l" rtl="0">
              <a:spcBef>
                <a:spcPts val="0"/>
              </a:spcBef>
              <a:spcAft>
                <a:spcPts val="0"/>
              </a:spcAft>
              <a:buSzPts val="1660"/>
              <a:buChar char="-"/>
            </a:pPr>
            <a:r>
              <a:rPr lang="it" sz="1660" b="1" u="sng"/>
              <a:t>La riduzione della portata del Po e la siccità</a:t>
            </a:r>
            <a:r>
              <a:rPr lang="it" sz="1660"/>
              <a:t>: l’intrusione di acqua salata aumenta al diminuire della portata; l’assenza di piogge ha determinato una scarsità d’acqua senza precedenti.</a:t>
            </a:r>
            <a:endParaRPr sz="1660"/>
          </a:p>
        </p:txBody>
      </p:sp>
      <p:sp>
        <p:nvSpPr>
          <p:cNvPr id="289" name="Google Shape;289;p41"/>
          <p:cNvSpPr txBox="1">
            <a:spLocks noGrp="1"/>
          </p:cNvSpPr>
          <p:nvPr>
            <p:ph type="body" idx="2"/>
          </p:nvPr>
        </p:nvSpPr>
        <p:spPr>
          <a:xfrm>
            <a:off x="749500" y="4469800"/>
            <a:ext cx="8195700" cy="572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a:t>Fonte: Autorità di Bacino Distrettuale del Fiume Po, bollettino del 14 aprile 2022</a:t>
            </a:r>
            <a:endParaRPr/>
          </a:p>
        </p:txBody>
      </p:sp>
      <p:pic>
        <p:nvPicPr>
          <p:cNvPr id="290" name="Google Shape;290;p41"/>
          <p:cNvPicPr preferRelativeResize="0"/>
          <p:nvPr/>
        </p:nvPicPr>
        <p:blipFill>
          <a:blip r:embed="rId3">
            <a:alphaModFix/>
          </a:blip>
          <a:stretch>
            <a:fillRect/>
          </a:stretch>
        </p:blipFill>
        <p:spPr>
          <a:xfrm>
            <a:off x="198850" y="1989600"/>
            <a:ext cx="8746300" cy="24120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265500" y="473650"/>
            <a:ext cx="4045200" cy="883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sz="3900"/>
              <a:t>Parco del Delta del Po</a:t>
            </a:r>
            <a:endParaRPr sz="3800"/>
          </a:p>
        </p:txBody>
      </p:sp>
      <p:sp>
        <p:nvSpPr>
          <p:cNvPr id="80" name="Google Shape;80;p15"/>
          <p:cNvSpPr txBox="1">
            <a:spLocks noGrp="1"/>
          </p:cNvSpPr>
          <p:nvPr>
            <p:ph type="subTitle" idx="1"/>
          </p:nvPr>
        </p:nvSpPr>
        <p:spPr>
          <a:xfrm>
            <a:off x="265500" y="1599350"/>
            <a:ext cx="4045200" cy="297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sz="1800"/>
              <a:t>Il Parco del Delta del Po è un parco regionale che si estende tra Veneto ed Emilia-Romagna.</a:t>
            </a:r>
            <a:endParaRPr sz="1800"/>
          </a:p>
          <a:p>
            <a:pPr marL="0" lvl="0" indent="0" algn="ctr" rtl="0">
              <a:spcBef>
                <a:spcPts val="0"/>
              </a:spcBef>
              <a:spcAft>
                <a:spcPts val="0"/>
              </a:spcAft>
              <a:buNone/>
            </a:pPr>
            <a:r>
              <a:rPr lang="it" sz="1800"/>
              <a:t>La legge quadro sulle aree protette (</a:t>
            </a:r>
            <a:r>
              <a:rPr lang="it" sz="1800" b="1"/>
              <a:t>l. 394/1991</a:t>
            </a:r>
            <a:r>
              <a:rPr lang="it" sz="1800"/>
              <a:t>) ha stabilito la creazione in concreto di un Parco interregionale del Delta del Po.</a:t>
            </a:r>
            <a:endParaRPr sz="1800"/>
          </a:p>
          <a:p>
            <a:pPr marL="0" lvl="0" indent="0" algn="ctr" rtl="0">
              <a:spcBef>
                <a:spcPts val="0"/>
              </a:spcBef>
              <a:spcAft>
                <a:spcPts val="0"/>
              </a:spcAft>
              <a:buNone/>
            </a:pPr>
            <a:r>
              <a:rPr lang="it" sz="1800"/>
              <a:t>Nel 1999 è stato inserito nella lista dei </a:t>
            </a:r>
            <a:r>
              <a:rPr lang="it" sz="1800" b="1"/>
              <a:t>Patrimoni dell’Umanità</a:t>
            </a:r>
            <a:r>
              <a:rPr lang="it" sz="1800"/>
              <a:t> dell’UNESCO.</a:t>
            </a:r>
            <a:endParaRPr sz="1800"/>
          </a:p>
        </p:txBody>
      </p:sp>
      <p:pic>
        <p:nvPicPr>
          <p:cNvPr id="81" name="Google Shape;81;p15"/>
          <p:cNvPicPr preferRelativeResize="0"/>
          <p:nvPr/>
        </p:nvPicPr>
        <p:blipFill rotWithShape="1">
          <a:blip r:embed="rId3">
            <a:alphaModFix/>
          </a:blip>
          <a:srcRect l="5349" r="9601"/>
          <a:stretch/>
        </p:blipFill>
        <p:spPr>
          <a:xfrm>
            <a:off x="4775025" y="945450"/>
            <a:ext cx="4163275" cy="3252575"/>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2"/>
          <p:cNvSpPr txBox="1">
            <a:spLocks noGrp="1"/>
          </p:cNvSpPr>
          <p:nvPr>
            <p:ph type="title"/>
          </p:nvPr>
        </p:nvSpPr>
        <p:spPr>
          <a:xfrm>
            <a:off x="311700" y="299800"/>
            <a:ext cx="8520600" cy="695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Le Conseguenze dell’avanzata del cuneo salino</a:t>
            </a:r>
            <a:endParaRPr/>
          </a:p>
        </p:txBody>
      </p:sp>
      <p:sp>
        <p:nvSpPr>
          <p:cNvPr id="296" name="Google Shape;296;p42"/>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it" sz="1700"/>
              <a:t>Danni per l’agricoltura in seguito all’elevata salinità delle acque usate per l’irrigazione;</a:t>
            </a:r>
            <a:endParaRPr sz="1700"/>
          </a:p>
          <a:p>
            <a:pPr marL="457200" lvl="0" indent="-336550" algn="l" rtl="0">
              <a:spcBef>
                <a:spcPts val="0"/>
              </a:spcBef>
              <a:spcAft>
                <a:spcPts val="0"/>
              </a:spcAft>
              <a:buSzPts val="1700"/>
              <a:buChar char="-"/>
            </a:pPr>
            <a:r>
              <a:rPr lang="it" sz="1700"/>
              <a:t>Interruzione degli approvvigionamenti idrici nelle zone più orientali del Polesine;</a:t>
            </a:r>
            <a:endParaRPr sz="1700"/>
          </a:p>
          <a:p>
            <a:pPr marL="457200" lvl="0" indent="-336550" algn="l" rtl="0">
              <a:spcBef>
                <a:spcPts val="0"/>
              </a:spcBef>
              <a:spcAft>
                <a:spcPts val="0"/>
              </a:spcAft>
              <a:buSzPts val="1700"/>
              <a:buChar char="-"/>
            </a:pPr>
            <a:r>
              <a:rPr lang="it" sz="1700"/>
              <a:t>inaridimento delle zone litoranee e micro-desertificazioni (</a:t>
            </a:r>
            <a:r>
              <a:rPr lang="it" sz="1700" i="1"/>
              <a:t>foto</a:t>
            </a:r>
            <a:r>
              <a:rPr lang="it" sz="1700"/>
              <a:t>).</a:t>
            </a:r>
            <a:endParaRPr sz="1700"/>
          </a:p>
        </p:txBody>
      </p:sp>
      <p:sp>
        <p:nvSpPr>
          <p:cNvPr id="297" name="Google Shape;297;p42"/>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8" name="Google Shape;298;p42"/>
          <p:cNvPicPr preferRelativeResize="0"/>
          <p:nvPr/>
        </p:nvPicPr>
        <p:blipFill>
          <a:blip r:embed="rId3">
            <a:alphaModFix/>
          </a:blip>
          <a:stretch>
            <a:fillRect/>
          </a:stretch>
        </p:blipFill>
        <p:spPr>
          <a:xfrm>
            <a:off x="4704600" y="1266175"/>
            <a:ext cx="4255500" cy="3839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1328250" y="322475"/>
            <a:ext cx="64875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Il Parco dell’Emilia-Romagna</a:t>
            </a:r>
            <a:endParaRPr/>
          </a:p>
        </p:txBody>
      </p:sp>
      <p:sp>
        <p:nvSpPr>
          <p:cNvPr id="87" name="Google Shape;87;p16"/>
          <p:cNvSpPr txBox="1">
            <a:spLocks noGrp="1"/>
          </p:cNvSpPr>
          <p:nvPr>
            <p:ph type="body" idx="1"/>
          </p:nvPr>
        </p:nvSpPr>
        <p:spPr>
          <a:xfrm>
            <a:off x="311700" y="1266325"/>
            <a:ext cx="4260300" cy="3542400"/>
          </a:xfrm>
          <a:prstGeom prst="rect">
            <a:avLst/>
          </a:prstGeom>
        </p:spPr>
        <p:txBody>
          <a:bodyPr spcFirstLastPara="1" wrap="square" lIns="91425" tIns="91425" rIns="91425" bIns="91425" anchor="ctr" anchorCtr="0">
            <a:noAutofit/>
          </a:bodyPr>
          <a:lstStyle/>
          <a:p>
            <a:pPr marL="0" lvl="0" indent="0" algn="just" rtl="0">
              <a:lnSpc>
                <a:spcPct val="80000"/>
              </a:lnSpc>
              <a:spcBef>
                <a:spcPts val="0"/>
              </a:spcBef>
              <a:spcAft>
                <a:spcPts val="0"/>
              </a:spcAft>
              <a:buSzPts val="935"/>
              <a:buNone/>
            </a:pPr>
            <a:r>
              <a:rPr lang="it" sz="1829"/>
              <a:t>Venne istituito con la Legge Regionale n. 27 del 1988.</a:t>
            </a:r>
            <a:endParaRPr sz="1829"/>
          </a:p>
          <a:p>
            <a:pPr marL="0" lvl="0" indent="0" algn="just" rtl="0">
              <a:lnSpc>
                <a:spcPct val="80000"/>
              </a:lnSpc>
              <a:spcBef>
                <a:spcPts val="1200"/>
              </a:spcBef>
              <a:spcAft>
                <a:spcPts val="0"/>
              </a:spcAft>
              <a:buSzPts val="935"/>
              <a:buNone/>
            </a:pPr>
            <a:r>
              <a:rPr lang="it" sz="1829"/>
              <a:t>Comprende il territorio dei seguenti comuni: </a:t>
            </a:r>
            <a:endParaRPr sz="1829"/>
          </a:p>
          <a:p>
            <a:pPr marL="914400" lvl="0" indent="-344805" algn="just" rtl="0">
              <a:lnSpc>
                <a:spcPct val="80000"/>
              </a:lnSpc>
              <a:spcBef>
                <a:spcPts val="1200"/>
              </a:spcBef>
              <a:spcAft>
                <a:spcPts val="0"/>
              </a:spcAft>
              <a:buSzPts val="1830"/>
              <a:buAutoNum type="arabicPeriod"/>
            </a:pPr>
            <a:r>
              <a:rPr lang="it" sz="1829"/>
              <a:t>Cervia </a:t>
            </a:r>
            <a:endParaRPr sz="1829"/>
          </a:p>
          <a:p>
            <a:pPr marL="914400" lvl="0" indent="-344805" algn="just" rtl="0">
              <a:lnSpc>
                <a:spcPct val="80000"/>
              </a:lnSpc>
              <a:spcBef>
                <a:spcPts val="0"/>
              </a:spcBef>
              <a:spcAft>
                <a:spcPts val="0"/>
              </a:spcAft>
              <a:buSzPts val="1830"/>
              <a:buAutoNum type="arabicPeriod"/>
            </a:pPr>
            <a:r>
              <a:rPr lang="it" sz="1829"/>
              <a:t>Ravenna</a:t>
            </a:r>
            <a:endParaRPr sz="1829"/>
          </a:p>
          <a:p>
            <a:pPr marL="914400" lvl="0" indent="-344805" algn="just" rtl="0">
              <a:lnSpc>
                <a:spcPct val="80000"/>
              </a:lnSpc>
              <a:spcBef>
                <a:spcPts val="0"/>
              </a:spcBef>
              <a:spcAft>
                <a:spcPts val="0"/>
              </a:spcAft>
              <a:buSzPts val="1830"/>
              <a:buAutoNum type="arabicPeriod"/>
            </a:pPr>
            <a:r>
              <a:rPr lang="it" sz="1829"/>
              <a:t>Alfonsine </a:t>
            </a:r>
            <a:endParaRPr sz="1829"/>
          </a:p>
          <a:p>
            <a:pPr marL="914400" lvl="0" indent="-344805" algn="just" rtl="0">
              <a:lnSpc>
                <a:spcPct val="80000"/>
              </a:lnSpc>
              <a:spcBef>
                <a:spcPts val="0"/>
              </a:spcBef>
              <a:spcAft>
                <a:spcPts val="0"/>
              </a:spcAft>
              <a:buSzPts val="1830"/>
              <a:buAutoNum type="arabicPeriod"/>
            </a:pPr>
            <a:r>
              <a:rPr lang="it" sz="1829"/>
              <a:t>Argenta</a:t>
            </a:r>
            <a:endParaRPr sz="1829"/>
          </a:p>
          <a:p>
            <a:pPr marL="914400" lvl="0" indent="-344805" algn="just" rtl="0">
              <a:lnSpc>
                <a:spcPct val="80000"/>
              </a:lnSpc>
              <a:spcBef>
                <a:spcPts val="0"/>
              </a:spcBef>
              <a:spcAft>
                <a:spcPts val="0"/>
              </a:spcAft>
              <a:buSzPts val="1830"/>
              <a:buAutoNum type="arabicPeriod"/>
            </a:pPr>
            <a:r>
              <a:rPr lang="it" sz="1829"/>
              <a:t>Ostellato</a:t>
            </a:r>
            <a:endParaRPr sz="1829"/>
          </a:p>
          <a:p>
            <a:pPr marL="914400" lvl="0" indent="-344805" algn="just" rtl="0">
              <a:lnSpc>
                <a:spcPct val="80000"/>
              </a:lnSpc>
              <a:spcBef>
                <a:spcPts val="0"/>
              </a:spcBef>
              <a:spcAft>
                <a:spcPts val="0"/>
              </a:spcAft>
              <a:buSzPts val="1830"/>
              <a:buAutoNum type="arabicPeriod"/>
            </a:pPr>
            <a:r>
              <a:rPr lang="it" sz="1829"/>
              <a:t>Comacchio</a:t>
            </a:r>
            <a:endParaRPr sz="1829"/>
          </a:p>
          <a:p>
            <a:pPr marL="914400" lvl="0" indent="-344805" algn="just" rtl="0">
              <a:lnSpc>
                <a:spcPct val="80000"/>
              </a:lnSpc>
              <a:spcBef>
                <a:spcPts val="0"/>
              </a:spcBef>
              <a:spcAft>
                <a:spcPts val="0"/>
              </a:spcAft>
              <a:buSzPts val="1830"/>
              <a:buAutoNum type="arabicPeriod"/>
            </a:pPr>
            <a:r>
              <a:rPr lang="it" sz="1829"/>
              <a:t>Codigoro</a:t>
            </a:r>
            <a:endParaRPr sz="1829"/>
          </a:p>
          <a:p>
            <a:pPr marL="914400" lvl="0" indent="-344805" algn="just" rtl="0">
              <a:lnSpc>
                <a:spcPct val="80000"/>
              </a:lnSpc>
              <a:spcBef>
                <a:spcPts val="0"/>
              </a:spcBef>
              <a:spcAft>
                <a:spcPts val="0"/>
              </a:spcAft>
              <a:buSzPts val="1830"/>
              <a:buAutoNum type="arabicPeriod"/>
            </a:pPr>
            <a:r>
              <a:rPr lang="it" sz="1829"/>
              <a:t>Goro</a:t>
            </a:r>
            <a:endParaRPr sz="1829"/>
          </a:p>
          <a:p>
            <a:pPr marL="914400" lvl="0" indent="-344805" algn="just" rtl="0">
              <a:lnSpc>
                <a:spcPct val="80000"/>
              </a:lnSpc>
              <a:spcBef>
                <a:spcPts val="0"/>
              </a:spcBef>
              <a:spcAft>
                <a:spcPts val="0"/>
              </a:spcAft>
              <a:buSzPts val="1830"/>
              <a:buAutoNum type="arabicPeriod"/>
            </a:pPr>
            <a:r>
              <a:rPr lang="it" sz="1829"/>
              <a:t>Mesola</a:t>
            </a:r>
            <a:endParaRPr sz="1829"/>
          </a:p>
        </p:txBody>
      </p:sp>
      <p:pic>
        <p:nvPicPr>
          <p:cNvPr id="88" name="Google Shape;88;p16"/>
          <p:cNvPicPr preferRelativeResize="0"/>
          <p:nvPr/>
        </p:nvPicPr>
        <p:blipFill rotWithShape="1">
          <a:blip r:embed="rId3">
            <a:alphaModFix/>
          </a:blip>
          <a:srcRect r="77230"/>
          <a:stretch/>
        </p:blipFill>
        <p:spPr>
          <a:xfrm>
            <a:off x="311700" y="142975"/>
            <a:ext cx="1156137" cy="1123350"/>
          </a:xfrm>
          <a:prstGeom prst="rect">
            <a:avLst/>
          </a:prstGeom>
          <a:noFill/>
          <a:ln>
            <a:noFill/>
          </a:ln>
        </p:spPr>
      </p:pic>
      <p:pic>
        <p:nvPicPr>
          <p:cNvPr id="89" name="Google Shape;89;p16"/>
          <p:cNvPicPr preferRelativeResize="0"/>
          <p:nvPr/>
        </p:nvPicPr>
        <p:blipFill rotWithShape="1">
          <a:blip r:embed="rId4">
            <a:alphaModFix/>
          </a:blip>
          <a:srcRect b="2458"/>
          <a:stretch/>
        </p:blipFill>
        <p:spPr>
          <a:xfrm>
            <a:off x="5663925" y="-88075"/>
            <a:ext cx="3480075" cy="5020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1774800" y="322475"/>
            <a:ext cx="55944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Il Parco della Regione Veneto</a:t>
            </a:r>
            <a:endParaRPr/>
          </a:p>
        </p:txBody>
      </p:sp>
      <p:sp>
        <p:nvSpPr>
          <p:cNvPr id="95" name="Google Shape;95;p17"/>
          <p:cNvSpPr txBox="1">
            <a:spLocks noGrp="1"/>
          </p:cNvSpPr>
          <p:nvPr>
            <p:ph type="body" idx="1"/>
          </p:nvPr>
        </p:nvSpPr>
        <p:spPr>
          <a:xfrm>
            <a:off x="311700" y="1266325"/>
            <a:ext cx="4260300" cy="3542400"/>
          </a:xfrm>
          <a:prstGeom prst="rect">
            <a:avLst/>
          </a:prstGeom>
        </p:spPr>
        <p:txBody>
          <a:bodyPr spcFirstLastPara="1" wrap="square" lIns="91425" tIns="91425" rIns="91425" bIns="91425" anchor="ctr" anchorCtr="0">
            <a:noAutofit/>
          </a:bodyPr>
          <a:lstStyle/>
          <a:p>
            <a:pPr marL="0" lvl="0" indent="0" algn="just" rtl="0">
              <a:lnSpc>
                <a:spcPct val="80000"/>
              </a:lnSpc>
              <a:spcBef>
                <a:spcPts val="0"/>
              </a:spcBef>
              <a:spcAft>
                <a:spcPts val="0"/>
              </a:spcAft>
              <a:buSzPts val="935"/>
              <a:buNone/>
            </a:pPr>
            <a:r>
              <a:rPr lang="it" sz="1829"/>
              <a:t>Venne istituito con la Legge Regionale n. 36 del 1997.</a:t>
            </a:r>
            <a:endParaRPr sz="1829"/>
          </a:p>
          <a:p>
            <a:pPr marL="0" lvl="0" indent="0" algn="just" rtl="0">
              <a:lnSpc>
                <a:spcPct val="80000"/>
              </a:lnSpc>
              <a:spcBef>
                <a:spcPts val="1200"/>
              </a:spcBef>
              <a:spcAft>
                <a:spcPts val="0"/>
              </a:spcAft>
              <a:buSzPts val="935"/>
              <a:buNone/>
            </a:pPr>
            <a:r>
              <a:rPr lang="it" sz="1829"/>
              <a:t>Comprende il territorio dei seguenti comuni: </a:t>
            </a:r>
            <a:endParaRPr sz="1829"/>
          </a:p>
          <a:p>
            <a:pPr marL="914400" lvl="0" indent="-344805" algn="just" rtl="0">
              <a:lnSpc>
                <a:spcPct val="80000"/>
              </a:lnSpc>
              <a:spcBef>
                <a:spcPts val="1200"/>
              </a:spcBef>
              <a:spcAft>
                <a:spcPts val="0"/>
              </a:spcAft>
              <a:buSzPts val="1830"/>
              <a:buAutoNum type="arabicPeriod"/>
            </a:pPr>
            <a:r>
              <a:rPr lang="it" sz="1829"/>
              <a:t>Rosolina</a:t>
            </a:r>
            <a:endParaRPr sz="1829"/>
          </a:p>
          <a:p>
            <a:pPr marL="914400" lvl="0" indent="-344805" algn="just" rtl="0">
              <a:lnSpc>
                <a:spcPct val="80000"/>
              </a:lnSpc>
              <a:spcBef>
                <a:spcPts val="0"/>
              </a:spcBef>
              <a:spcAft>
                <a:spcPts val="0"/>
              </a:spcAft>
              <a:buSzPts val="1830"/>
              <a:buAutoNum type="arabicPeriod"/>
            </a:pPr>
            <a:r>
              <a:rPr lang="it" sz="1829"/>
              <a:t>Porto Viro</a:t>
            </a:r>
            <a:endParaRPr sz="1829"/>
          </a:p>
          <a:p>
            <a:pPr marL="914400" lvl="0" indent="-344805" algn="just" rtl="0">
              <a:lnSpc>
                <a:spcPct val="80000"/>
              </a:lnSpc>
              <a:spcBef>
                <a:spcPts val="0"/>
              </a:spcBef>
              <a:spcAft>
                <a:spcPts val="0"/>
              </a:spcAft>
              <a:buSzPts val="1830"/>
              <a:buAutoNum type="arabicPeriod"/>
            </a:pPr>
            <a:r>
              <a:rPr lang="it" sz="1829"/>
              <a:t>Porto Tolle</a:t>
            </a:r>
            <a:endParaRPr sz="1829"/>
          </a:p>
          <a:p>
            <a:pPr marL="914400" lvl="0" indent="-344805" algn="just" rtl="0">
              <a:lnSpc>
                <a:spcPct val="80000"/>
              </a:lnSpc>
              <a:spcBef>
                <a:spcPts val="0"/>
              </a:spcBef>
              <a:spcAft>
                <a:spcPts val="0"/>
              </a:spcAft>
              <a:buSzPts val="1830"/>
              <a:buAutoNum type="arabicPeriod"/>
            </a:pPr>
            <a:r>
              <a:rPr lang="it" sz="1829"/>
              <a:t>Loreo</a:t>
            </a:r>
            <a:endParaRPr sz="1829"/>
          </a:p>
          <a:p>
            <a:pPr marL="914400" lvl="0" indent="-344805" algn="just" rtl="0">
              <a:lnSpc>
                <a:spcPct val="80000"/>
              </a:lnSpc>
              <a:spcBef>
                <a:spcPts val="0"/>
              </a:spcBef>
              <a:spcAft>
                <a:spcPts val="0"/>
              </a:spcAft>
              <a:buSzPts val="1830"/>
              <a:buAutoNum type="arabicPeriod"/>
            </a:pPr>
            <a:r>
              <a:rPr lang="it" sz="1829"/>
              <a:t>Adria</a:t>
            </a:r>
            <a:endParaRPr sz="1829"/>
          </a:p>
          <a:p>
            <a:pPr marL="914400" lvl="0" indent="-344805" algn="just" rtl="0">
              <a:lnSpc>
                <a:spcPct val="80000"/>
              </a:lnSpc>
              <a:spcBef>
                <a:spcPts val="0"/>
              </a:spcBef>
              <a:spcAft>
                <a:spcPts val="0"/>
              </a:spcAft>
              <a:buSzPts val="1830"/>
              <a:buAutoNum type="arabicPeriod"/>
            </a:pPr>
            <a:r>
              <a:rPr lang="it" sz="1829"/>
              <a:t>Papozze </a:t>
            </a:r>
            <a:endParaRPr sz="1829"/>
          </a:p>
          <a:p>
            <a:pPr marL="914400" lvl="0" indent="-344805" algn="just" rtl="0">
              <a:lnSpc>
                <a:spcPct val="80000"/>
              </a:lnSpc>
              <a:spcBef>
                <a:spcPts val="0"/>
              </a:spcBef>
              <a:spcAft>
                <a:spcPts val="0"/>
              </a:spcAft>
              <a:buSzPts val="1830"/>
              <a:buAutoNum type="arabicPeriod"/>
            </a:pPr>
            <a:r>
              <a:rPr lang="it" sz="1829"/>
              <a:t>Ariano nel Polesine</a:t>
            </a:r>
            <a:endParaRPr sz="1829"/>
          </a:p>
          <a:p>
            <a:pPr marL="914400" lvl="0" indent="-344805" algn="just" rtl="0">
              <a:lnSpc>
                <a:spcPct val="80000"/>
              </a:lnSpc>
              <a:spcBef>
                <a:spcPts val="0"/>
              </a:spcBef>
              <a:spcAft>
                <a:spcPts val="0"/>
              </a:spcAft>
              <a:buSzPts val="1830"/>
              <a:buAutoNum type="arabicPeriod"/>
            </a:pPr>
            <a:r>
              <a:rPr lang="it" sz="1829"/>
              <a:t>Corbola </a:t>
            </a:r>
            <a:endParaRPr sz="1829"/>
          </a:p>
          <a:p>
            <a:pPr marL="914400" lvl="0" indent="-344805" algn="just" rtl="0">
              <a:lnSpc>
                <a:spcPct val="80000"/>
              </a:lnSpc>
              <a:spcBef>
                <a:spcPts val="0"/>
              </a:spcBef>
              <a:spcAft>
                <a:spcPts val="0"/>
              </a:spcAft>
              <a:buSzPts val="1830"/>
              <a:buAutoNum type="arabicPeriod"/>
            </a:pPr>
            <a:r>
              <a:rPr lang="it" sz="1829"/>
              <a:t>Taglio di Po</a:t>
            </a:r>
            <a:endParaRPr sz="1829"/>
          </a:p>
        </p:txBody>
      </p:sp>
      <p:pic>
        <p:nvPicPr>
          <p:cNvPr id="96" name="Google Shape;96;p17"/>
          <p:cNvPicPr preferRelativeResize="0"/>
          <p:nvPr/>
        </p:nvPicPr>
        <p:blipFill rotWithShape="1">
          <a:blip r:embed="rId3">
            <a:alphaModFix/>
          </a:blip>
          <a:srcRect l="7514" r="8901"/>
          <a:stretch/>
        </p:blipFill>
        <p:spPr>
          <a:xfrm>
            <a:off x="311700" y="43825"/>
            <a:ext cx="1409440" cy="1264700"/>
          </a:xfrm>
          <a:prstGeom prst="rect">
            <a:avLst/>
          </a:prstGeom>
          <a:noFill/>
          <a:ln>
            <a:noFill/>
          </a:ln>
        </p:spPr>
      </p:pic>
      <p:pic>
        <p:nvPicPr>
          <p:cNvPr id="97" name="Google Shape;97;p17"/>
          <p:cNvPicPr preferRelativeResize="0"/>
          <p:nvPr/>
        </p:nvPicPr>
        <p:blipFill rotWithShape="1">
          <a:blip r:embed="rId4">
            <a:alphaModFix/>
          </a:blip>
          <a:srcRect l="1980"/>
          <a:stretch/>
        </p:blipFill>
        <p:spPr>
          <a:xfrm>
            <a:off x="4808825" y="1182275"/>
            <a:ext cx="4182774" cy="3402498"/>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28647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Riserva di Biosfera MaB</a:t>
            </a:r>
            <a:endParaRPr/>
          </a:p>
        </p:txBody>
      </p:sp>
      <p:sp>
        <p:nvSpPr>
          <p:cNvPr id="103" name="Google Shape;103;p18"/>
          <p:cNvSpPr txBox="1">
            <a:spLocks noGrp="1"/>
          </p:cNvSpPr>
          <p:nvPr>
            <p:ph type="body" idx="1"/>
          </p:nvPr>
        </p:nvSpPr>
        <p:spPr>
          <a:xfrm>
            <a:off x="223625" y="1144950"/>
            <a:ext cx="4260300" cy="36111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it"/>
              <a:t>Il 9 giugno 2015 il Delta del Po viene riconosciuto come </a:t>
            </a:r>
            <a:r>
              <a:rPr lang="it" b="1"/>
              <a:t>Riserva di Biosfera</a:t>
            </a:r>
            <a:r>
              <a:rPr lang="it"/>
              <a:t> nell’ambito del programma </a:t>
            </a:r>
            <a:r>
              <a:rPr lang="it" i="1"/>
              <a:t>Man and Biosphere</a:t>
            </a:r>
            <a:r>
              <a:rPr lang="it"/>
              <a:t> dell’UNESCO. </a:t>
            </a:r>
            <a:endParaRPr/>
          </a:p>
          <a:p>
            <a:pPr marL="0" lvl="0" indent="0" algn="l" rtl="0">
              <a:spcBef>
                <a:spcPts val="1200"/>
              </a:spcBef>
              <a:spcAft>
                <a:spcPts val="0"/>
              </a:spcAft>
              <a:buNone/>
            </a:pPr>
            <a:r>
              <a:rPr lang="it"/>
              <a:t>Questo riconoscimento mira a promuovere l’interazione tra l’uomo e il proprio ambiente. </a:t>
            </a:r>
            <a:endParaRPr/>
          </a:p>
          <a:p>
            <a:pPr marL="0" lvl="0" indent="0" algn="l" rtl="0">
              <a:spcBef>
                <a:spcPts val="1200"/>
              </a:spcBef>
              <a:spcAft>
                <a:spcPts val="1200"/>
              </a:spcAft>
              <a:buNone/>
            </a:pPr>
            <a:r>
              <a:rPr lang="it"/>
              <a:t>Le Riserve MaB vogliono coniugare la valorizzazione della </a:t>
            </a:r>
            <a:r>
              <a:rPr lang="it" b="1"/>
              <a:t>biodiversità</a:t>
            </a:r>
            <a:r>
              <a:rPr lang="it"/>
              <a:t> e dell’ecosistema con uno sviluppo sostenibile.</a:t>
            </a:r>
            <a:endParaRPr/>
          </a:p>
        </p:txBody>
      </p:sp>
      <p:sp>
        <p:nvSpPr>
          <p:cNvPr id="104" name="Google Shape;104;p18"/>
          <p:cNvSpPr txBox="1">
            <a:spLocks noGrp="1"/>
          </p:cNvSpPr>
          <p:nvPr>
            <p:ph type="body" idx="1"/>
          </p:nvPr>
        </p:nvSpPr>
        <p:spPr>
          <a:xfrm>
            <a:off x="4677700" y="1144950"/>
            <a:ext cx="4260300" cy="36111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it"/>
              <a:t>Le aree soggette al riconoscimento si impegnano a garantire:</a:t>
            </a:r>
            <a:endParaRPr/>
          </a:p>
          <a:p>
            <a:pPr marL="457200" lvl="0" indent="-342900" algn="just" rtl="0">
              <a:spcBef>
                <a:spcPts val="1200"/>
              </a:spcBef>
              <a:spcAft>
                <a:spcPts val="0"/>
              </a:spcAft>
              <a:buSzPts val="1800"/>
              <a:buAutoNum type="arabicPeriod"/>
            </a:pPr>
            <a:r>
              <a:rPr lang="it"/>
              <a:t>una funzione di </a:t>
            </a:r>
            <a:r>
              <a:rPr lang="it" b="1"/>
              <a:t>sviluppo</a:t>
            </a:r>
            <a:r>
              <a:rPr lang="it"/>
              <a:t>;</a:t>
            </a:r>
            <a:endParaRPr/>
          </a:p>
          <a:p>
            <a:pPr marL="457200" lvl="0" indent="-342900" algn="just" rtl="0">
              <a:spcBef>
                <a:spcPts val="0"/>
              </a:spcBef>
              <a:spcAft>
                <a:spcPts val="0"/>
              </a:spcAft>
              <a:buSzPts val="1800"/>
              <a:buAutoNum type="arabicPeriod"/>
            </a:pPr>
            <a:r>
              <a:rPr lang="it"/>
              <a:t>una funzione di </a:t>
            </a:r>
            <a:r>
              <a:rPr lang="it" b="1"/>
              <a:t>conservazione</a:t>
            </a:r>
            <a:r>
              <a:rPr lang="it"/>
              <a:t> dei paesaggi, degli habitat e degli ecosistemi;</a:t>
            </a:r>
            <a:endParaRPr/>
          </a:p>
          <a:p>
            <a:pPr marL="457200" lvl="0" indent="-342900" algn="just" rtl="0">
              <a:spcBef>
                <a:spcPts val="0"/>
              </a:spcBef>
              <a:spcAft>
                <a:spcPts val="0"/>
              </a:spcAft>
              <a:buSzPts val="1800"/>
              <a:buAutoNum type="arabicPeriod"/>
            </a:pPr>
            <a:r>
              <a:rPr lang="it"/>
              <a:t>una funzione logistica e di supporto alle </a:t>
            </a:r>
            <a:r>
              <a:rPr lang="it" b="1"/>
              <a:t>attività di ricerca</a:t>
            </a:r>
            <a:r>
              <a:rPr lang="it"/>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311700" y="28647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La Biodiversità nel Parco</a:t>
            </a:r>
            <a:endParaRPr/>
          </a:p>
        </p:txBody>
      </p:sp>
      <p:sp>
        <p:nvSpPr>
          <p:cNvPr id="110" name="Google Shape;110;p19"/>
          <p:cNvSpPr txBox="1">
            <a:spLocks noGrp="1"/>
          </p:cNvSpPr>
          <p:nvPr>
            <p:ph type="body" idx="1"/>
          </p:nvPr>
        </p:nvSpPr>
        <p:spPr>
          <a:xfrm>
            <a:off x="223625" y="1144950"/>
            <a:ext cx="4260300" cy="361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Biodiversità: comprende tutte le forme di vita, i differenti habitat in cui le specie vivono, la diversità genetica all’interno della specie. </a:t>
            </a:r>
            <a:endParaRPr/>
          </a:p>
          <a:p>
            <a:pPr marL="457200" lvl="0" indent="-342900" algn="l" rtl="0">
              <a:spcBef>
                <a:spcPts val="1200"/>
              </a:spcBef>
              <a:spcAft>
                <a:spcPts val="0"/>
              </a:spcAft>
              <a:buSzPts val="1800"/>
              <a:buChar char="➔"/>
            </a:pPr>
            <a:r>
              <a:rPr lang="it"/>
              <a:t>è la premessa per uno sviluppo sano e naturale degli esseri viventi;</a:t>
            </a:r>
            <a:endParaRPr/>
          </a:p>
          <a:p>
            <a:pPr marL="457200" lvl="0" indent="-342900" algn="l" rtl="0">
              <a:spcBef>
                <a:spcPts val="0"/>
              </a:spcBef>
              <a:spcAft>
                <a:spcPts val="0"/>
              </a:spcAft>
              <a:buSzPts val="1800"/>
              <a:buChar char="➔"/>
            </a:pPr>
            <a:r>
              <a:rPr lang="it"/>
              <a:t>è il patrimonio naturale che lasciamo alle generazioni future.</a:t>
            </a:r>
            <a:endParaRPr/>
          </a:p>
        </p:txBody>
      </p:sp>
      <p:sp>
        <p:nvSpPr>
          <p:cNvPr id="111" name="Google Shape;111;p19"/>
          <p:cNvSpPr txBox="1">
            <a:spLocks noGrp="1"/>
          </p:cNvSpPr>
          <p:nvPr>
            <p:ph type="body" idx="1"/>
          </p:nvPr>
        </p:nvSpPr>
        <p:spPr>
          <a:xfrm>
            <a:off x="4677700" y="1144950"/>
            <a:ext cx="4260300" cy="36111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it"/>
              <a:t>La fauna del parco conta 374 specie di vertebrati, tra cui 297 uccelli.</a:t>
            </a:r>
            <a:endParaRPr/>
          </a:p>
          <a:p>
            <a:pPr marL="0" lvl="0" indent="0" algn="just" rtl="0">
              <a:spcBef>
                <a:spcPts val="1200"/>
              </a:spcBef>
              <a:spcAft>
                <a:spcPts val="0"/>
              </a:spcAft>
              <a:buNone/>
            </a:pPr>
            <a:r>
              <a:rPr lang="it"/>
              <a:t>Sono presenti 41 varietà di mammiferi, tra cui: cervo, daino, volpe, istrice e scoiattolo.</a:t>
            </a:r>
            <a:endParaRPr/>
          </a:p>
          <a:p>
            <a:pPr marL="0" lvl="0" indent="0" algn="just" rtl="0">
              <a:spcBef>
                <a:spcPts val="1200"/>
              </a:spcBef>
              <a:spcAft>
                <a:spcPts val="1200"/>
              </a:spcAft>
              <a:buNone/>
            </a:pPr>
            <a:r>
              <a:rPr lang="it"/>
              <a:t>La flora conta tra le 900 e le 1100 specie differenti, tra cui: salici, pioppi, pini marittimi, e specie particolari di orchidea.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0"/>
          <p:cNvPicPr preferRelativeResize="0"/>
          <p:nvPr/>
        </p:nvPicPr>
        <p:blipFill rotWithShape="1">
          <a:blip r:embed="rId3">
            <a:alphaModFix/>
          </a:blip>
          <a:srcRect l="3955" r="9291"/>
          <a:stretch/>
        </p:blipFill>
        <p:spPr>
          <a:xfrm>
            <a:off x="4591300" y="0"/>
            <a:ext cx="4553400" cy="2588400"/>
          </a:xfrm>
          <a:prstGeom prst="rect">
            <a:avLst/>
          </a:prstGeom>
          <a:noFill/>
          <a:ln w="9525" cap="flat" cmpd="sng">
            <a:solidFill>
              <a:schemeClr val="dk2"/>
            </a:solidFill>
            <a:prstDash val="solid"/>
            <a:round/>
            <a:headEnd type="none" w="sm" len="sm"/>
            <a:tailEnd type="none" w="sm" len="sm"/>
          </a:ln>
        </p:spPr>
      </p:pic>
      <p:pic>
        <p:nvPicPr>
          <p:cNvPr id="117" name="Google Shape;117;p20"/>
          <p:cNvPicPr preferRelativeResize="0"/>
          <p:nvPr/>
        </p:nvPicPr>
        <p:blipFill rotWithShape="1">
          <a:blip r:embed="rId4">
            <a:alphaModFix/>
          </a:blip>
          <a:srcRect t="8229" b="16953"/>
          <a:stretch/>
        </p:blipFill>
        <p:spPr>
          <a:xfrm>
            <a:off x="4591300" y="2588400"/>
            <a:ext cx="4553400" cy="2555100"/>
          </a:xfrm>
          <a:prstGeom prst="rect">
            <a:avLst/>
          </a:prstGeom>
          <a:noFill/>
          <a:ln w="9525" cap="flat" cmpd="sng">
            <a:solidFill>
              <a:schemeClr val="dk2"/>
            </a:solidFill>
            <a:prstDash val="solid"/>
            <a:round/>
            <a:headEnd type="none" w="sm" len="sm"/>
            <a:tailEnd type="none" w="sm" len="sm"/>
          </a:ln>
        </p:spPr>
      </p:pic>
      <p:sp>
        <p:nvSpPr>
          <p:cNvPr id="118" name="Google Shape;118;p20"/>
          <p:cNvSpPr txBox="1"/>
          <p:nvPr/>
        </p:nvSpPr>
        <p:spPr>
          <a:xfrm>
            <a:off x="3370800" y="1787825"/>
            <a:ext cx="6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19" name="Google Shape;119;p20"/>
          <p:cNvPicPr preferRelativeResize="0"/>
          <p:nvPr/>
        </p:nvPicPr>
        <p:blipFill rotWithShape="1">
          <a:blip r:embed="rId5">
            <a:alphaModFix/>
          </a:blip>
          <a:srcRect t="11650" b="13184"/>
          <a:stretch/>
        </p:blipFill>
        <p:spPr>
          <a:xfrm>
            <a:off x="0" y="-15550"/>
            <a:ext cx="4591300" cy="2588400"/>
          </a:xfrm>
          <a:prstGeom prst="rect">
            <a:avLst/>
          </a:prstGeom>
          <a:noFill/>
          <a:ln w="9525" cap="flat" cmpd="sng">
            <a:solidFill>
              <a:schemeClr val="dk2"/>
            </a:solidFill>
            <a:prstDash val="solid"/>
            <a:round/>
            <a:headEnd type="none" w="sm" len="sm"/>
            <a:tailEnd type="none" w="sm" len="sm"/>
          </a:ln>
        </p:spPr>
      </p:pic>
      <p:pic>
        <p:nvPicPr>
          <p:cNvPr id="120" name="Google Shape;120;p20"/>
          <p:cNvPicPr preferRelativeResize="0"/>
          <p:nvPr/>
        </p:nvPicPr>
        <p:blipFill rotWithShape="1">
          <a:blip r:embed="rId6">
            <a:alphaModFix/>
          </a:blip>
          <a:srcRect b="25799"/>
          <a:stretch/>
        </p:blipFill>
        <p:spPr>
          <a:xfrm>
            <a:off x="0" y="2572850"/>
            <a:ext cx="4591300" cy="25884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265500" y="239050"/>
            <a:ext cx="4045200" cy="777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it"/>
              <a:t>Il caso del Fratino</a:t>
            </a:r>
            <a:endParaRPr/>
          </a:p>
        </p:txBody>
      </p:sp>
      <p:pic>
        <p:nvPicPr>
          <p:cNvPr id="126" name="Google Shape;126;p21"/>
          <p:cNvPicPr preferRelativeResize="0"/>
          <p:nvPr/>
        </p:nvPicPr>
        <p:blipFill>
          <a:blip r:embed="rId3">
            <a:alphaModFix/>
          </a:blip>
          <a:stretch>
            <a:fillRect/>
          </a:stretch>
        </p:blipFill>
        <p:spPr>
          <a:xfrm>
            <a:off x="4711750" y="1257050"/>
            <a:ext cx="4267200" cy="3321248"/>
          </a:xfrm>
          <a:prstGeom prst="rect">
            <a:avLst/>
          </a:prstGeom>
          <a:noFill/>
          <a:ln w="9525" cap="flat" cmpd="sng">
            <a:solidFill>
              <a:schemeClr val="lt1"/>
            </a:solidFill>
            <a:prstDash val="solid"/>
            <a:round/>
            <a:headEnd type="none" w="sm" len="sm"/>
            <a:tailEnd type="none" w="sm" len="sm"/>
          </a:ln>
        </p:spPr>
      </p:pic>
      <p:sp>
        <p:nvSpPr>
          <p:cNvPr id="127" name="Google Shape;127;p21"/>
          <p:cNvSpPr txBox="1">
            <a:spLocks noGrp="1"/>
          </p:cNvSpPr>
          <p:nvPr>
            <p:ph type="subTitle" idx="1"/>
          </p:nvPr>
        </p:nvSpPr>
        <p:spPr>
          <a:xfrm>
            <a:off x="265500" y="1079650"/>
            <a:ext cx="4045200" cy="3321300"/>
          </a:xfrm>
          <a:prstGeom prst="rect">
            <a:avLst/>
          </a:prstGeom>
          <a:ln>
            <a:noFill/>
          </a:ln>
        </p:spPr>
        <p:txBody>
          <a:bodyPr spcFirstLastPara="1" wrap="square" lIns="91425" tIns="91425" rIns="91425" bIns="91425" anchor="t" anchorCtr="0">
            <a:noAutofit/>
          </a:bodyPr>
          <a:lstStyle/>
          <a:p>
            <a:pPr marL="0" lvl="0" indent="0" algn="ctr" rtl="0">
              <a:lnSpc>
                <a:spcPct val="105000"/>
              </a:lnSpc>
              <a:spcBef>
                <a:spcPts val="0"/>
              </a:spcBef>
              <a:spcAft>
                <a:spcPts val="0"/>
              </a:spcAft>
              <a:buSzPts val="1018"/>
              <a:buNone/>
            </a:pPr>
            <a:r>
              <a:rPr lang="it" sz="1700"/>
              <a:t>l </a:t>
            </a:r>
            <a:r>
              <a:rPr lang="it" sz="1700" i="1"/>
              <a:t>Charadrius Alexandrinus,</a:t>
            </a:r>
            <a:r>
              <a:rPr lang="it" sz="1700"/>
              <a:t> o Fratino, è un uccello migratore che tra la primavera e l’estate nidifica nei litorali del Delta del Po.</a:t>
            </a:r>
            <a:endParaRPr sz="1700"/>
          </a:p>
          <a:p>
            <a:pPr marL="0" lvl="0" indent="0" algn="ctr" rtl="0">
              <a:lnSpc>
                <a:spcPct val="105000"/>
              </a:lnSpc>
              <a:spcBef>
                <a:spcPts val="1200"/>
              </a:spcBef>
              <a:spcAft>
                <a:spcPts val="0"/>
              </a:spcAft>
              <a:buSzPts val="1018"/>
              <a:buNone/>
            </a:pPr>
            <a:r>
              <a:rPr lang="it" sz="1700"/>
              <a:t>Il Fratino è una delle specie europee più minacciate di estinzione, tanto che è stato inserito nel 2005 nell’allegato I della Direttiva Uccelli (147/2009) come specie di interesse comunitario. </a:t>
            </a:r>
            <a:endParaRPr sz="1700"/>
          </a:p>
          <a:p>
            <a:pPr marL="0" lvl="0" indent="0" algn="ctr" rtl="0">
              <a:lnSpc>
                <a:spcPct val="115000"/>
              </a:lnSpc>
              <a:spcBef>
                <a:spcPts val="1200"/>
              </a:spcBef>
              <a:spcAft>
                <a:spcPts val="0"/>
              </a:spcAft>
              <a:buNone/>
            </a:pPr>
            <a:r>
              <a:rPr lang="it" sz="1700"/>
              <a:t>Il Fratino è protetto a norma di legge, e la distruzione dei suoi nidi è vietata dalla Legge Nazionale 157/92.</a:t>
            </a:r>
            <a:endParaRPr sz="1700"/>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2141</Words>
  <Application>Microsoft Office PowerPoint</Application>
  <PresentationFormat>Presentazione su schermo (16:9)</PresentationFormat>
  <Paragraphs>131</Paragraphs>
  <Slides>30</Slides>
  <Notes>30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30</vt:i4>
      </vt:variant>
    </vt:vector>
  </HeadingPairs>
  <TitlesOfParts>
    <vt:vector size="35" baseType="lpstr">
      <vt:lpstr>PT Sans Narrow</vt:lpstr>
      <vt:lpstr>Source Code Pro</vt:lpstr>
      <vt:lpstr>Open Sans</vt:lpstr>
      <vt:lpstr>Arial</vt:lpstr>
      <vt:lpstr>Tropic</vt:lpstr>
      <vt:lpstr>ZONE UMIDE E IL DELTA DEL PO</vt:lpstr>
      <vt:lpstr>ZONE UMIDE E IL DELTA DEL PO</vt:lpstr>
      <vt:lpstr>Parco del Delta del Po</vt:lpstr>
      <vt:lpstr>Il Parco dell’Emilia-Romagna</vt:lpstr>
      <vt:lpstr>Il Parco della Regione Veneto</vt:lpstr>
      <vt:lpstr>Riserva di Biosfera MaB</vt:lpstr>
      <vt:lpstr>La Biodiversità nel Parco</vt:lpstr>
      <vt:lpstr>Presentazione standard di PowerPoint</vt:lpstr>
      <vt:lpstr>Il caso del Fratino</vt:lpstr>
      <vt:lpstr>Il caso del Fratino</vt:lpstr>
      <vt:lpstr>Il caso del Fratino</vt:lpstr>
      <vt:lpstr>Il caso del Fratino</vt:lpstr>
      <vt:lpstr>Una spiaggia per il Fratino</vt:lpstr>
      <vt:lpstr>Una spiaggia per il Fratino</vt:lpstr>
      <vt:lpstr>ZONE UMIDE E IL DELTA DEL PO</vt:lpstr>
      <vt:lpstr>La Centrale Termoelettrica di Porto Tolle</vt:lpstr>
      <vt:lpstr>Il problema delle sostanze inquinanti emesse</vt:lpstr>
      <vt:lpstr>Gli effetti sull’ambiente</vt:lpstr>
      <vt:lpstr>Il caso </vt:lpstr>
      <vt:lpstr>I dati Ispra  </vt:lpstr>
      <vt:lpstr>La fine del processo </vt:lpstr>
      <vt:lpstr>Il progetto Delta Farm</vt:lpstr>
      <vt:lpstr>ZONE UMIDE E IL DELTA DEL PO</vt:lpstr>
      <vt:lpstr>Il Cuneo Salino</vt:lpstr>
      <vt:lpstr>Le cause</vt:lpstr>
      <vt:lpstr>Le cause (2)</vt:lpstr>
      <vt:lpstr>Il caso di Ravenna</vt:lpstr>
      <vt:lpstr>L’ENI e il CCS</vt:lpstr>
      <vt:lpstr>Le cause (3)</vt:lpstr>
      <vt:lpstr>Le Conseguenze dell’avanzata del cuneo salino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ZONE UMIDE E IL DELTA DEL PO</dc:title>
  <dc:creator>Malo</dc:creator>
  <cp:lastModifiedBy>Malo</cp:lastModifiedBy>
  <cp:revision>1</cp:revision>
  <dcterms:modified xsi:type="dcterms:W3CDTF">2022-05-02T16:56:54Z</dcterms:modified>
</cp:coreProperties>
</file>