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4" r:id="rId2"/>
    <p:sldId id="272" r:id="rId3"/>
    <p:sldId id="258" r:id="rId4"/>
    <p:sldId id="259" r:id="rId5"/>
    <p:sldId id="260" r:id="rId6"/>
    <p:sldId id="261" r:id="rId7"/>
    <p:sldId id="262" r:id="rId8"/>
    <p:sldId id="263" r:id="rId9"/>
    <p:sldId id="273" r:id="rId10"/>
    <p:sldId id="274" r:id="rId11"/>
    <p:sldId id="275" r:id="rId12"/>
    <p:sldId id="276" r:id="rId13"/>
    <p:sldId id="277" r:id="rId14"/>
    <p:sldId id="278" r:id="rId15"/>
    <p:sldId id="279" r:id="rId16"/>
    <p:sldId id="280" r:id="rId17"/>
    <p:sldId id="281" r:id="rId18"/>
    <p:sldId id="282" r:id="rId19"/>
    <p:sldId id="283" r:id="rId20"/>
    <p:sldId id="284" r:id="rId21"/>
    <p:sldId id="285" r:id="rId22"/>
    <p:sldId id="286" r:id="rId23"/>
    <p:sldId id="287" r:id="rId24"/>
    <p:sldId id="288" r:id="rId25"/>
    <p:sldId id="289" r:id="rId26"/>
    <p:sldId id="290" r:id="rId27"/>
    <p:sldId id="291" r:id="rId28"/>
    <p:sldId id="292" r:id="rId29"/>
    <p:sldId id="293"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B22178-788E-45F1-A77F-D111C1E4CEE2}"/>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GB"/>
          </a:p>
        </p:txBody>
      </p:sp>
      <p:sp>
        <p:nvSpPr>
          <p:cNvPr id="3" name="Sottotitolo 2">
            <a:extLst>
              <a:ext uri="{FF2B5EF4-FFF2-40B4-BE49-F238E27FC236}">
                <a16:creationId xmlns:a16="http://schemas.microsoft.com/office/drawing/2014/main" id="{5561968B-D4CE-4CC6-BCE2-D5FCC4A505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GB"/>
          </a:p>
        </p:txBody>
      </p:sp>
      <p:sp>
        <p:nvSpPr>
          <p:cNvPr id="4" name="Segnaposto data 3">
            <a:extLst>
              <a:ext uri="{FF2B5EF4-FFF2-40B4-BE49-F238E27FC236}">
                <a16:creationId xmlns:a16="http://schemas.microsoft.com/office/drawing/2014/main" id="{928E556A-5CDA-40A3-B01A-43EAB733629E}"/>
              </a:ext>
            </a:extLst>
          </p:cNvPr>
          <p:cNvSpPr>
            <a:spLocks noGrp="1"/>
          </p:cNvSpPr>
          <p:nvPr>
            <p:ph type="dt" sz="half" idx="10"/>
          </p:nvPr>
        </p:nvSpPr>
        <p:spPr/>
        <p:txBody>
          <a:bodyPr/>
          <a:lstStyle/>
          <a:p>
            <a:fld id="{B8E63CC4-2D75-455A-81DA-C59F1AA73516}" type="datetimeFigureOut">
              <a:rPr lang="en-GB" smtClean="0"/>
              <a:t>21/03/2022</a:t>
            </a:fld>
            <a:endParaRPr lang="en-GB"/>
          </a:p>
        </p:txBody>
      </p:sp>
      <p:sp>
        <p:nvSpPr>
          <p:cNvPr id="5" name="Segnaposto piè di pagina 4">
            <a:extLst>
              <a:ext uri="{FF2B5EF4-FFF2-40B4-BE49-F238E27FC236}">
                <a16:creationId xmlns:a16="http://schemas.microsoft.com/office/drawing/2014/main" id="{3BD187A1-F986-4F15-89F7-B70FD8243F7E}"/>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142AC735-90E7-4C4D-9917-F341A9941017}"/>
              </a:ext>
            </a:extLst>
          </p:cNvPr>
          <p:cNvSpPr>
            <a:spLocks noGrp="1"/>
          </p:cNvSpPr>
          <p:nvPr>
            <p:ph type="sldNum" sz="quarter" idx="12"/>
          </p:nvPr>
        </p:nvSpPr>
        <p:spPr/>
        <p:txBody>
          <a:bodyPr/>
          <a:lstStyle/>
          <a:p>
            <a:fld id="{04B419D5-6B5F-4411-A6A8-126B7282470C}" type="slidenum">
              <a:rPr lang="en-GB" smtClean="0"/>
              <a:t>‹N›</a:t>
            </a:fld>
            <a:endParaRPr lang="en-GB"/>
          </a:p>
        </p:txBody>
      </p:sp>
    </p:spTree>
    <p:extLst>
      <p:ext uri="{BB962C8B-B14F-4D97-AF65-F5344CB8AC3E}">
        <p14:creationId xmlns:p14="http://schemas.microsoft.com/office/powerpoint/2010/main" val="3878355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79E0B8-6C80-4B74-AEDE-21832B43A2B2}"/>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testo verticale 2">
            <a:extLst>
              <a:ext uri="{FF2B5EF4-FFF2-40B4-BE49-F238E27FC236}">
                <a16:creationId xmlns:a16="http://schemas.microsoft.com/office/drawing/2014/main" id="{B676FFAA-552B-4018-9767-72FECB51FE85}"/>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06FA8695-B496-482B-9D6F-5D85A1FF4A1A}"/>
              </a:ext>
            </a:extLst>
          </p:cNvPr>
          <p:cNvSpPr>
            <a:spLocks noGrp="1"/>
          </p:cNvSpPr>
          <p:nvPr>
            <p:ph type="dt" sz="half" idx="10"/>
          </p:nvPr>
        </p:nvSpPr>
        <p:spPr/>
        <p:txBody>
          <a:bodyPr/>
          <a:lstStyle/>
          <a:p>
            <a:fld id="{B8E63CC4-2D75-455A-81DA-C59F1AA73516}" type="datetimeFigureOut">
              <a:rPr lang="en-GB" smtClean="0"/>
              <a:t>21/03/2022</a:t>
            </a:fld>
            <a:endParaRPr lang="en-GB"/>
          </a:p>
        </p:txBody>
      </p:sp>
      <p:sp>
        <p:nvSpPr>
          <p:cNvPr id="5" name="Segnaposto piè di pagina 4">
            <a:extLst>
              <a:ext uri="{FF2B5EF4-FFF2-40B4-BE49-F238E27FC236}">
                <a16:creationId xmlns:a16="http://schemas.microsoft.com/office/drawing/2014/main" id="{7FE078E1-6258-4346-92A4-44D38D94B59E}"/>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4BBF274F-E890-42BC-9F43-83ECA0A13E2C}"/>
              </a:ext>
            </a:extLst>
          </p:cNvPr>
          <p:cNvSpPr>
            <a:spLocks noGrp="1"/>
          </p:cNvSpPr>
          <p:nvPr>
            <p:ph type="sldNum" sz="quarter" idx="12"/>
          </p:nvPr>
        </p:nvSpPr>
        <p:spPr/>
        <p:txBody>
          <a:bodyPr/>
          <a:lstStyle/>
          <a:p>
            <a:fld id="{04B419D5-6B5F-4411-A6A8-126B7282470C}" type="slidenum">
              <a:rPr lang="en-GB" smtClean="0"/>
              <a:t>‹N›</a:t>
            </a:fld>
            <a:endParaRPr lang="en-GB"/>
          </a:p>
        </p:txBody>
      </p:sp>
    </p:spTree>
    <p:extLst>
      <p:ext uri="{BB962C8B-B14F-4D97-AF65-F5344CB8AC3E}">
        <p14:creationId xmlns:p14="http://schemas.microsoft.com/office/powerpoint/2010/main" val="36205684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7397996-56CE-4B5A-96A3-77B743EED6F4}"/>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GB"/>
          </a:p>
        </p:txBody>
      </p:sp>
      <p:sp>
        <p:nvSpPr>
          <p:cNvPr id="3" name="Segnaposto testo verticale 2">
            <a:extLst>
              <a:ext uri="{FF2B5EF4-FFF2-40B4-BE49-F238E27FC236}">
                <a16:creationId xmlns:a16="http://schemas.microsoft.com/office/drawing/2014/main" id="{56E0360D-A8C8-4126-B3DD-9B59B99346B7}"/>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03F6E459-66DF-44C2-B9A9-191628468732}"/>
              </a:ext>
            </a:extLst>
          </p:cNvPr>
          <p:cNvSpPr>
            <a:spLocks noGrp="1"/>
          </p:cNvSpPr>
          <p:nvPr>
            <p:ph type="dt" sz="half" idx="10"/>
          </p:nvPr>
        </p:nvSpPr>
        <p:spPr/>
        <p:txBody>
          <a:bodyPr/>
          <a:lstStyle/>
          <a:p>
            <a:fld id="{B8E63CC4-2D75-455A-81DA-C59F1AA73516}" type="datetimeFigureOut">
              <a:rPr lang="en-GB" smtClean="0"/>
              <a:t>21/03/2022</a:t>
            </a:fld>
            <a:endParaRPr lang="en-GB"/>
          </a:p>
        </p:txBody>
      </p:sp>
      <p:sp>
        <p:nvSpPr>
          <p:cNvPr id="5" name="Segnaposto piè di pagina 4">
            <a:extLst>
              <a:ext uri="{FF2B5EF4-FFF2-40B4-BE49-F238E27FC236}">
                <a16:creationId xmlns:a16="http://schemas.microsoft.com/office/drawing/2014/main" id="{83B47673-6F8A-481C-90B8-BDEBDA8D8E01}"/>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C34DAB15-374F-4683-B526-2DB5518CAFA2}"/>
              </a:ext>
            </a:extLst>
          </p:cNvPr>
          <p:cNvSpPr>
            <a:spLocks noGrp="1"/>
          </p:cNvSpPr>
          <p:nvPr>
            <p:ph type="sldNum" sz="quarter" idx="12"/>
          </p:nvPr>
        </p:nvSpPr>
        <p:spPr/>
        <p:txBody>
          <a:bodyPr/>
          <a:lstStyle/>
          <a:p>
            <a:fld id="{04B419D5-6B5F-4411-A6A8-126B7282470C}" type="slidenum">
              <a:rPr lang="en-GB" smtClean="0"/>
              <a:t>‹N›</a:t>
            </a:fld>
            <a:endParaRPr lang="en-GB"/>
          </a:p>
        </p:txBody>
      </p:sp>
    </p:spTree>
    <p:extLst>
      <p:ext uri="{BB962C8B-B14F-4D97-AF65-F5344CB8AC3E}">
        <p14:creationId xmlns:p14="http://schemas.microsoft.com/office/powerpoint/2010/main" val="3846163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FCCB39-19BF-486F-A99D-C20E263CF32F}"/>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1C84C31B-71FE-488A-B5D1-47055C830BB6}"/>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5E9F81BF-931D-4423-BBB1-0A962D562C25}"/>
              </a:ext>
            </a:extLst>
          </p:cNvPr>
          <p:cNvSpPr>
            <a:spLocks noGrp="1"/>
          </p:cNvSpPr>
          <p:nvPr>
            <p:ph type="dt" sz="half" idx="10"/>
          </p:nvPr>
        </p:nvSpPr>
        <p:spPr/>
        <p:txBody>
          <a:bodyPr/>
          <a:lstStyle/>
          <a:p>
            <a:fld id="{B8E63CC4-2D75-455A-81DA-C59F1AA73516}" type="datetimeFigureOut">
              <a:rPr lang="en-GB" smtClean="0"/>
              <a:t>21/03/2022</a:t>
            </a:fld>
            <a:endParaRPr lang="en-GB"/>
          </a:p>
        </p:txBody>
      </p:sp>
      <p:sp>
        <p:nvSpPr>
          <p:cNvPr id="5" name="Segnaposto piè di pagina 4">
            <a:extLst>
              <a:ext uri="{FF2B5EF4-FFF2-40B4-BE49-F238E27FC236}">
                <a16:creationId xmlns:a16="http://schemas.microsoft.com/office/drawing/2014/main" id="{2D96ED2B-34EB-4D35-933B-43B40BD4D49F}"/>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340E1143-7FAC-45D2-8AC7-3DC0EA8D85F0}"/>
              </a:ext>
            </a:extLst>
          </p:cNvPr>
          <p:cNvSpPr>
            <a:spLocks noGrp="1"/>
          </p:cNvSpPr>
          <p:nvPr>
            <p:ph type="sldNum" sz="quarter" idx="12"/>
          </p:nvPr>
        </p:nvSpPr>
        <p:spPr/>
        <p:txBody>
          <a:bodyPr/>
          <a:lstStyle/>
          <a:p>
            <a:fld id="{04B419D5-6B5F-4411-A6A8-126B7282470C}" type="slidenum">
              <a:rPr lang="en-GB" smtClean="0"/>
              <a:t>‹N›</a:t>
            </a:fld>
            <a:endParaRPr lang="en-GB"/>
          </a:p>
        </p:txBody>
      </p:sp>
    </p:spTree>
    <p:extLst>
      <p:ext uri="{BB962C8B-B14F-4D97-AF65-F5344CB8AC3E}">
        <p14:creationId xmlns:p14="http://schemas.microsoft.com/office/powerpoint/2010/main" val="1998269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3CA665-B470-4489-8C9C-B72FDA352368}"/>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BFA4DD60-D723-4F22-AA7E-2CB41ED796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111B9759-2AF0-4C56-A9F8-70A39DEA4DD8}"/>
              </a:ext>
            </a:extLst>
          </p:cNvPr>
          <p:cNvSpPr>
            <a:spLocks noGrp="1"/>
          </p:cNvSpPr>
          <p:nvPr>
            <p:ph type="dt" sz="half" idx="10"/>
          </p:nvPr>
        </p:nvSpPr>
        <p:spPr/>
        <p:txBody>
          <a:bodyPr/>
          <a:lstStyle/>
          <a:p>
            <a:fld id="{B8E63CC4-2D75-455A-81DA-C59F1AA73516}" type="datetimeFigureOut">
              <a:rPr lang="en-GB" smtClean="0"/>
              <a:t>21/03/2022</a:t>
            </a:fld>
            <a:endParaRPr lang="en-GB"/>
          </a:p>
        </p:txBody>
      </p:sp>
      <p:sp>
        <p:nvSpPr>
          <p:cNvPr id="5" name="Segnaposto piè di pagina 4">
            <a:extLst>
              <a:ext uri="{FF2B5EF4-FFF2-40B4-BE49-F238E27FC236}">
                <a16:creationId xmlns:a16="http://schemas.microsoft.com/office/drawing/2014/main" id="{AF8DDCFF-EF29-4BBE-9D9B-0C9ADA07DDB3}"/>
              </a:ext>
            </a:extLst>
          </p:cNvPr>
          <p:cNvSpPr>
            <a:spLocks noGrp="1"/>
          </p:cNvSpPr>
          <p:nvPr>
            <p:ph type="ftr" sz="quarter" idx="11"/>
          </p:nvPr>
        </p:nvSpPr>
        <p:spPr/>
        <p:txBody>
          <a:bodyPr/>
          <a:lstStyle/>
          <a:p>
            <a:endParaRPr lang="en-GB"/>
          </a:p>
        </p:txBody>
      </p:sp>
      <p:sp>
        <p:nvSpPr>
          <p:cNvPr id="6" name="Segnaposto numero diapositiva 5">
            <a:extLst>
              <a:ext uri="{FF2B5EF4-FFF2-40B4-BE49-F238E27FC236}">
                <a16:creationId xmlns:a16="http://schemas.microsoft.com/office/drawing/2014/main" id="{541F9F36-95D9-4290-A558-552F7AB0ED64}"/>
              </a:ext>
            </a:extLst>
          </p:cNvPr>
          <p:cNvSpPr>
            <a:spLocks noGrp="1"/>
          </p:cNvSpPr>
          <p:nvPr>
            <p:ph type="sldNum" sz="quarter" idx="12"/>
          </p:nvPr>
        </p:nvSpPr>
        <p:spPr/>
        <p:txBody>
          <a:bodyPr/>
          <a:lstStyle/>
          <a:p>
            <a:fld id="{04B419D5-6B5F-4411-A6A8-126B7282470C}" type="slidenum">
              <a:rPr lang="en-GB" smtClean="0"/>
              <a:t>‹N›</a:t>
            </a:fld>
            <a:endParaRPr lang="en-GB"/>
          </a:p>
        </p:txBody>
      </p:sp>
    </p:spTree>
    <p:extLst>
      <p:ext uri="{BB962C8B-B14F-4D97-AF65-F5344CB8AC3E}">
        <p14:creationId xmlns:p14="http://schemas.microsoft.com/office/powerpoint/2010/main" val="2209394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91A2F9-FB7C-4AB0-9FC6-137D95D38F0B}"/>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5632AE98-D8EF-43BD-8492-319050C33665}"/>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contenuto 3">
            <a:extLst>
              <a:ext uri="{FF2B5EF4-FFF2-40B4-BE49-F238E27FC236}">
                <a16:creationId xmlns:a16="http://schemas.microsoft.com/office/drawing/2014/main" id="{937D2CC9-9A9B-46FD-A3C5-C727D5C04FDE}"/>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5" name="Segnaposto data 4">
            <a:extLst>
              <a:ext uri="{FF2B5EF4-FFF2-40B4-BE49-F238E27FC236}">
                <a16:creationId xmlns:a16="http://schemas.microsoft.com/office/drawing/2014/main" id="{B4FBBCF5-F6B7-4827-B7BC-71917C9000B5}"/>
              </a:ext>
            </a:extLst>
          </p:cNvPr>
          <p:cNvSpPr>
            <a:spLocks noGrp="1"/>
          </p:cNvSpPr>
          <p:nvPr>
            <p:ph type="dt" sz="half" idx="10"/>
          </p:nvPr>
        </p:nvSpPr>
        <p:spPr/>
        <p:txBody>
          <a:bodyPr/>
          <a:lstStyle/>
          <a:p>
            <a:fld id="{B8E63CC4-2D75-455A-81DA-C59F1AA73516}" type="datetimeFigureOut">
              <a:rPr lang="en-GB" smtClean="0"/>
              <a:t>21/03/2022</a:t>
            </a:fld>
            <a:endParaRPr lang="en-GB"/>
          </a:p>
        </p:txBody>
      </p:sp>
      <p:sp>
        <p:nvSpPr>
          <p:cNvPr id="6" name="Segnaposto piè di pagina 5">
            <a:extLst>
              <a:ext uri="{FF2B5EF4-FFF2-40B4-BE49-F238E27FC236}">
                <a16:creationId xmlns:a16="http://schemas.microsoft.com/office/drawing/2014/main" id="{E0FE380D-1195-4032-8082-0F210F972BD4}"/>
              </a:ext>
            </a:extLst>
          </p:cNvPr>
          <p:cNvSpPr>
            <a:spLocks noGrp="1"/>
          </p:cNvSpPr>
          <p:nvPr>
            <p:ph type="ftr" sz="quarter" idx="11"/>
          </p:nvPr>
        </p:nvSpPr>
        <p:spPr/>
        <p:txBody>
          <a:bodyPr/>
          <a:lstStyle/>
          <a:p>
            <a:endParaRPr lang="en-GB"/>
          </a:p>
        </p:txBody>
      </p:sp>
      <p:sp>
        <p:nvSpPr>
          <p:cNvPr id="7" name="Segnaposto numero diapositiva 6">
            <a:extLst>
              <a:ext uri="{FF2B5EF4-FFF2-40B4-BE49-F238E27FC236}">
                <a16:creationId xmlns:a16="http://schemas.microsoft.com/office/drawing/2014/main" id="{A942CD17-F9BD-451D-AD2B-CA047EB7B241}"/>
              </a:ext>
            </a:extLst>
          </p:cNvPr>
          <p:cNvSpPr>
            <a:spLocks noGrp="1"/>
          </p:cNvSpPr>
          <p:nvPr>
            <p:ph type="sldNum" sz="quarter" idx="12"/>
          </p:nvPr>
        </p:nvSpPr>
        <p:spPr/>
        <p:txBody>
          <a:bodyPr/>
          <a:lstStyle/>
          <a:p>
            <a:fld id="{04B419D5-6B5F-4411-A6A8-126B7282470C}" type="slidenum">
              <a:rPr lang="en-GB" smtClean="0"/>
              <a:t>‹N›</a:t>
            </a:fld>
            <a:endParaRPr lang="en-GB"/>
          </a:p>
        </p:txBody>
      </p:sp>
    </p:spTree>
    <p:extLst>
      <p:ext uri="{BB962C8B-B14F-4D97-AF65-F5344CB8AC3E}">
        <p14:creationId xmlns:p14="http://schemas.microsoft.com/office/powerpoint/2010/main" val="3471277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7E98C9-B97C-49F0-B600-1DC6AED9B971}"/>
              </a:ext>
            </a:extLst>
          </p:cNvPr>
          <p:cNvSpPr>
            <a:spLocks noGrp="1"/>
          </p:cNvSpPr>
          <p:nvPr>
            <p:ph type="title"/>
          </p:nvPr>
        </p:nvSpPr>
        <p:spPr>
          <a:xfrm>
            <a:off x="839788" y="365125"/>
            <a:ext cx="10515600" cy="1325563"/>
          </a:xfrm>
        </p:spPr>
        <p:txBody>
          <a:body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EDDE9452-2620-43D6-AE0B-94DC2684671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C2E9D161-FAFD-4863-94C7-A095DB15D26E}"/>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5" name="Segnaposto testo 4">
            <a:extLst>
              <a:ext uri="{FF2B5EF4-FFF2-40B4-BE49-F238E27FC236}">
                <a16:creationId xmlns:a16="http://schemas.microsoft.com/office/drawing/2014/main" id="{956AEEEC-D75D-4812-8D85-BBF18B7AA1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944EAB88-6D70-4B8C-98C8-85A2EE2EE4BC}"/>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7" name="Segnaposto data 6">
            <a:extLst>
              <a:ext uri="{FF2B5EF4-FFF2-40B4-BE49-F238E27FC236}">
                <a16:creationId xmlns:a16="http://schemas.microsoft.com/office/drawing/2014/main" id="{BE6A1CA5-931C-49E9-A342-20AF9239A89D}"/>
              </a:ext>
            </a:extLst>
          </p:cNvPr>
          <p:cNvSpPr>
            <a:spLocks noGrp="1"/>
          </p:cNvSpPr>
          <p:nvPr>
            <p:ph type="dt" sz="half" idx="10"/>
          </p:nvPr>
        </p:nvSpPr>
        <p:spPr/>
        <p:txBody>
          <a:bodyPr/>
          <a:lstStyle/>
          <a:p>
            <a:fld id="{B8E63CC4-2D75-455A-81DA-C59F1AA73516}" type="datetimeFigureOut">
              <a:rPr lang="en-GB" smtClean="0"/>
              <a:t>21/03/2022</a:t>
            </a:fld>
            <a:endParaRPr lang="en-GB"/>
          </a:p>
        </p:txBody>
      </p:sp>
      <p:sp>
        <p:nvSpPr>
          <p:cNvPr id="8" name="Segnaposto piè di pagina 7">
            <a:extLst>
              <a:ext uri="{FF2B5EF4-FFF2-40B4-BE49-F238E27FC236}">
                <a16:creationId xmlns:a16="http://schemas.microsoft.com/office/drawing/2014/main" id="{68B972AD-0F1B-4535-A872-2018B70E58A2}"/>
              </a:ext>
            </a:extLst>
          </p:cNvPr>
          <p:cNvSpPr>
            <a:spLocks noGrp="1"/>
          </p:cNvSpPr>
          <p:nvPr>
            <p:ph type="ftr" sz="quarter" idx="11"/>
          </p:nvPr>
        </p:nvSpPr>
        <p:spPr/>
        <p:txBody>
          <a:bodyPr/>
          <a:lstStyle/>
          <a:p>
            <a:endParaRPr lang="en-GB"/>
          </a:p>
        </p:txBody>
      </p:sp>
      <p:sp>
        <p:nvSpPr>
          <p:cNvPr id="9" name="Segnaposto numero diapositiva 8">
            <a:extLst>
              <a:ext uri="{FF2B5EF4-FFF2-40B4-BE49-F238E27FC236}">
                <a16:creationId xmlns:a16="http://schemas.microsoft.com/office/drawing/2014/main" id="{47AE10BD-DA20-4889-84FD-EF991B9F9D02}"/>
              </a:ext>
            </a:extLst>
          </p:cNvPr>
          <p:cNvSpPr>
            <a:spLocks noGrp="1"/>
          </p:cNvSpPr>
          <p:nvPr>
            <p:ph type="sldNum" sz="quarter" idx="12"/>
          </p:nvPr>
        </p:nvSpPr>
        <p:spPr/>
        <p:txBody>
          <a:bodyPr/>
          <a:lstStyle/>
          <a:p>
            <a:fld id="{04B419D5-6B5F-4411-A6A8-126B7282470C}" type="slidenum">
              <a:rPr lang="en-GB" smtClean="0"/>
              <a:t>‹N›</a:t>
            </a:fld>
            <a:endParaRPr lang="en-GB"/>
          </a:p>
        </p:txBody>
      </p:sp>
    </p:spTree>
    <p:extLst>
      <p:ext uri="{BB962C8B-B14F-4D97-AF65-F5344CB8AC3E}">
        <p14:creationId xmlns:p14="http://schemas.microsoft.com/office/powerpoint/2010/main" val="832239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10E6A95-CC75-4136-9BCF-2ADDC1C0721B}"/>
              </a:ext>
            </a:extLst>
          </p:cNvPr>
          <p:cNvSpPr>
            <a:spLocks noGrp="1"/>
          </p:cNvSpPr>
          <p:nvPr>
            <p:ph type="title"/>
          </p:nvPr>
        </p:nvSpPr>
        <p:spPr/>
        <p:txBody>
          <a:bodyPr/>
          <a:lstStyle/>
          <a:p>
            <a:r>
              <a:rPr lang="it-IT"/>
              <a:t>Fare clic per modificare lo stile del titolo dello schema</a:t>
            </a:r>
            <a:endParaRPr lang="en-GB"/>
          </a:p>
        </p:txBody>
      </p:sp>
      <p:sp>
        <p:nvSpPr>
          <p:cNvPr id="3" name="Segnaposto data 2">
            <a:extLst>
              <a:ext uri="{FF2B5EF4-FFF2-40B4-BE49-F238E27FC236}">
                <a16:creationId xmlns:a16="http://schemas.microsoft.com/office/drawing/2014/main" id="{BFF1D823-83CC-401E-B0FC-3372C7478E91}"/>
              </a:ext>
            </a:extLst>
          </p:cNvPr>
          <p:cNvSpPr>
            <a:spLocks noGrp="1"/>
          </p:cNvSpPr>
          <p:nvPr>
            <p:ph type="dt" sz="half" idx="10"/>
          </p:nvPr>
        </p:nvSpPr>
        <p:spPr/>
        <p:txBody>
          <a:bodyPr/>
          <a:lstStyle/>
          <a:p>
            <a:fld id="{B8E63CC4-2D75-455A-81DA-C59F1AA73516}" type="datetimeFigureOut">
              <a:rPr lang="en-GB" smtClean="0"/>
              <a:t>21/03/2022</a:t>
            </a:fld>
            <a:endParaRPr lang="en-GB"/>
          </a:p>
        </p:txBody>
      </p:sp>
      <p:sp>
        <p:nvSpPr>
          <p:cNvPr id="4" name="Segnaposto piè di pagina 3">
            <a:extLst>
              <a:ext uri="{FF2B5EF4-FFF2-40B4-BE49-F238E27FC236}">
                <a16:creationId xmlns:a16="http://schemas.microsoft.com/office/drawing/2014/main" id="{E7B77194-C718-46DC-AEBB-1C08D5B83845}"/>
              </a:ext>
            </a:extLst>
          </p:cNvPr>
          <p:cNvSpPr>
            <a:spLocks noGrp="1"/>
          </p:cNvSpPr>
          <p:nvPr>
            <p:ph type="ftr" sz="quarter" idx="11"/>
          </p:nvPr>
        </p:nvSpPr>
        <p:spPr/>
        <p:txBody>
          <a:bodyPr/>
          <a:lstStyle/>
          <a:p>
            <a:endParaRPr lang="en-GB"/>
          </a:p>
        </p:txBody>
      </p:sp>
      <p:sp>
        <p:nvSpPr>
          <p:cNvPr id="5" name="Segnaposto numero diapositiva 4">
            <a:extLst>
              <a:ext uri="{FF2B5EF4-FFF2-40B4-BE49-F238E27FC236}">
                <a16:creationId xmlns:a16="http://schemas.microsoft.com/office/drawing/2014/main" id="{16695EAB-DE95-473D-8D9D-674824E577FC}"/>
              </a:ext>
            </a:extLst>
          </p:cNvPr>
          <p:cNvSpPr>
            <a:spLocks noGrp="1"/>
          </p:cNvSpPr>
          <p:nvPr>
            <p:ph type="sldNum" sz="quarter" idx="12"/>
          </p:nvPr>
        </p:nvSpPr>
        <p:spPr/>
        <p:txBody>
          <a:bodyPr/>
          <a:lstStyle/>
          <a:p>
            <a:fld id="{04B419D5-6B5F-4411-A6A8-126B7282470C}" type="slidenum">
              <a:rPr lang="en-GB" smtClean="0"/>
              <a:t>‹N›</a:t>
            </a:fld>
            <a:endParaRPr lang="en-GB"/>
          </a:p>
        </p:txBody>
      </p:sp>
    </p:spTree>
    <p:extLst>
      <p:ext uri="{BB962C8B-B14F-4D97-AF65-F5344CB8AC3E}">
        <p14:creationId xmlns:p14="http://schemas.microsoft.com/office/powerpoint/2010/main" val="3643910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47829EE6-137D-492F-83CC-5D6EA99B41B2}"/>
              </a:ext>
            </a:extLst>
          </p:cNvPr>
          <p:cNvSpPr>
            <a:spLocks noGrp="1"/>
          </p:cNvSpPr>
          <p:nvPr>
            <p:ph type="dt" sz="half" idx="10"/>
          </p:nvPr>
        </p:nvSpPr>
        <p:spPr/>
        <p:txBody>
          <a:bodyPr/>
          <a:lstStyle/>
          <a:p>
            <a:fld id="{B8E63CC4-2D75-455A-81DA-C59F1AA73516}" type="datetimeFigureOut">
              <a:rPr lang="en-GB" smtClean="0"/>
              <a:t>21/03/2022</a:t>
            </a:fld>
            <a:endParaRPr lang="en-GB"/>
          </a:p>
        </p:txBody>
      </p:sp>
      <p:sp>
        <p:nvSpPr>
          <p:cNvPr id="3" name="Segnaposto piè di pagina 2">
            <a:extLst>
              <a:ext uri="{FF2B5EF4-FFF2-40B4-BE49-F238E27FC236}">
                <a16:creationId xmlns:a16="http://schemas.microsoft.com/office/drawing/2014/main" id="{2052A606-83C6-47F5-8BA5-1F1FACF0115E}"/>
              </a:ext>
            </a:extLst>
          </p:cNvPr>
          <p:cNvSpPr>
            <a:spLocks noGrp="1"/>
          </p:cNvSpPr>
          <p:nvPr>
            <p:ph type="ftr" sz="quarter" idx="11"/>
          </p:nvPr>
        </p:nvSpPr>
        <p:spPr/>
        <p:txBody>
          <a:bodyPr/>
          <a:lstStyle/>
          <a:p>
            <a:endParaRPr lang="en-GB"/>
          </a:p>
        </p:txBody>
      </p:sp>
      <p:sp>
        <p:nvSpPr>
          <p:cNvPr id="4" name="Segnaposto numero diapositiva 3">
            <a:extLst>
              <a:ext uri="{FF2B5EF4-FFF2-40B4-BE49-F238E27FC236}">
                <a16:creationId xmlns:a16="http://schemas.microsoft.com/office/drawing/2014/main" id="{23FF4C9E-0F60-4AE1-86C6-072543B1A751}"/>
              </a:ext>
            </a:extLst>
          </p:cNvPr>
          <p:cNvSpPr>
            <a:spLocks noGrp="1"/>
          </p:cNvSpPr>
          <p:nvPr>
            <p:ph type="sldNum" sz="quarter" idx="12"/>
          </p:nvPr>
        </p:nvSpPr>
        <p:spPr/>
        <p:txBody>
          <a:bodyPr/>
          <a:lstStyle/>
          <a:p>
            <a:fld id="{04B419D5-6B5F-4411-A6A8-126B7282470C}" type="slidenum">
              <a:rPr lang="en-GB" smtClean="0"/>
              <a:t>‹N›</a:t>
            </a:fld>
            <a:endParaRPr lang="en-GB"/>
          </a:p>
        </p:txBody>
      </p:sp>
    </p:spTree>
    <p:extLst>
      <p:ext uri="{BB962C8B-B14F-4D97-AF65-F5344CB8AC3E}">
        <p14:creationId xmlns:p14="http://schemas.microsoft.com/office/powerpoint/2010/main" val="35578899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834562-4246-40B0-BCFE-D91A7994BFC1}"/>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GB"/>
          </a:p>
        </p:txBody>
      </p:sp>
      <p:sp>
        <p:nvSpPr>
          <p:cNvPr id="3" name="Segnaposto contenuto 2">
            <a:extLst>
              <a:ext uri="{FF2B5EF4-FFF2-40B4-BE49-F238E27FC236}">
                <a16:creationId xmlns:a16="http://schemas.microsoft.com/office/drawing/2014/main" id="{69AF988E-76EC-4003-9794-619BA1C54F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testo 3">
            <a:extLst>
              <a:ext uri="{FF2B5EF4-FFF2-40B4-BE49-F238E27FC236}">
                <a16:creationId xmlns:a16="http://schemas.microsoft.com/office/drawing/2014/main" id="{6E98EDBE-AECA-4335-95F1-6969833E4B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638D4D40-9B1B-4352-8C68-3105F9BA1EC2}"/>
              </a:ext>
            </a:extLst>
          </p:cNvPr>
          <p:cNvSpPr>
            <a:spLocks noGrp="1"/>
          </p:cNvSpPr>
          <p:nvPr>
            <p:ph type="dt" sz="half" idx="10"/>
          </p:nvPr>
        </p:nvSpPr>
        <p:spPr/>
        <p:txBody>
          <a:bodyPr/>
          <a:lstStyle/>
          <a:p>
            <a:fld id="{B8E63CC4-2D75-455A-81DA-C59F1AA73516}" type="datetimeFigureOut">
              <a:rPr lang="en-GB" smtClean="0"/>
              <a:t>21/03/2022</a:t>
            </a:fld>
            <a:endParaRPr lang="en-GB"/>
          </a:p>
        </p:txBody>
      </p:sp>
      <p:sp>
        <p:nvSpPr>
          <p:cNvPr id="6" name="Segnaposto piè di pagina 5">
            <a:extLst>
              <a:ext uri="{FF2B5EF4-FFF2-40B4-BE49-F238E27FC236}">
                <a16:creationId xmlns:a16="http://schemas.microsoft.com/office/drawing/2014/main" id="{C46DB4D4-85F8-4D29-B5BF-CED94823092C}"/>
              </a:ext>
            </a:extLst>
          </p:cNvPr>
          <p:cNvSpPr>
            <a:spLocks noGrp="1"/>
          </p:cNvSpPr>
          <p:nvPr>
            <p:ph type="ftr" sz="quarter" idx="11"/>
          </p:nvPr>
        </p:nvSpPr>
        <p:spPr/>
        <p:txBody>
          <a:bodyPr/>
          <a:lstStyle/>
          <a:p>
            <a:endParaRPr lang="en-GB"/>
          </a:p>
        </p:txBody>
      </p:sp>
      <p:sp>
        <p:nvSpPr>
          <p:cNvPr id="7" name="Segnaposto numero diapositiva 6">
            <a:extLst>
              <a:ext uri="{FF2B5EF4-FFF2-40B4-BE49-F238E27FC236}">
                <a16:creationId xmlns:a16="http://schemas.microsoft.com/office/drawing/2014/main" id="{A77986A2-3D1E-49A8-8BC8-FB3BAB6B824A}"/>
              </a:ext>
            </a:extLst>
          </p:cNvPr>
          <p:cNvSpPr>
            <a:spLocks noGrp="1"/>
          </p:cNvSpPr>
          <p:nvPr>
            <p:ph type="sldNum" sz="quarter" idx="12"/>
          </p:nvPr>
        </p:nvSpPr>
        <p:spPr/>
        <p:txBody>
          <a:bodyPr/>
          <a:lstStyle/>
          <a:p>
            <a:fld id="{04B419D5-6B5F-4411-A6A8-126B7282470C}" type="slidenum">
              <a:rPr lang="en-GB" smtClean="0"/>
              <a:t>‹N›</a:t>
            </a:fld>
            <a:endParaRPr lang="en-GB"/>
          </a:p>
        </p:txBody>
      </p:sp>
    </p:spTree>
    <p:extLst>
      <p:ext uri="{BB962C8B-B14F-4D97-AF65-F5344CB8AC3E}">
        <p14:creationId xmlns:p14="http://schemas.microsoft.com/office/powerpoint/2010/main" val="2113924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9BF13B-FAFC-4A26-8940-91F49B4298C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GB"/>
          </a:p>
        </p:txBody>
      </p:sp>
      <p:sp>
        <p:nvSpPr>
          <p:cNvPr id="3" name="Segnaposto immagine 2">
            <a:extLst>
              <a:ext uri="{FF2B5EF4-FFF2-40B4-BE49-F238E27FC236}">
                <a16:creationId xmlns:a16="http://schemas.microsoft.com/office/drawing/2014/main" id="{85CB643E-169C-4561-A96D-A80A53E9EA4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a:extLst>
              <a:ext uri="{FF2B5EF4-FFF2-40B4-BE49-F238E27FC236}">
                <a16:creationId xmlns:a16="http://schemas.microsoft.com/office/drawing/2014/main" id="{C7103FB9-8D0D-4A06-B26F-E0B46731683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32080718-F874-461F-B9C5-A1F11F61AAAA}"/>
              </a:ext>
            </a:extLst>
          </p:cNvPr>
          <p:cNvSpPr>
            <a:spLocks noGrp="1"/>
          </p:cNvSpPr>
          <p:nvPr>
            <p:ph type="dt" sz="half" idx="10"/>
          </p:nvPr>
        </p:nvSpPr>
        <p:spPr/>
        <p:txBody>
          <a:bodyPr/>
          <a:lstStyle/>
          <a:p>
            <a:fld id="{B8E63CC4-2D75-455A-81DA-C59F1AA73516}" type="datetimeFigureOut">
              <a:rPr lang="en-GB" smtClean="0"/>
              <a:t>21/03/2022</a:t>
            </a:fld>
            <a:endParaRPr lang="en-GB"/>
          </a:p>
        </p:txBody>
      </p:sp>
      <p:sp>
        <p:nvSpPr>
          <p:cNvPr id="6" name="Segnaposto piè di pagina 5">
            <a:extLst>
              <a:ext uri="{FF2B5EF4-FFF2-40B4-BE49-F238E27FC236}">
                <a16:creationId xmlns:a16="http://schemas.microsoft.com/office/drawing/2014/main" id="{3BAD0B30-BABF-40E1-BF2A-B3C55B146E95}"/>
              </a:ext>
            </a:extLst>
          </p:cNvPr>
          <p:cNvSpPr>
            <a:spLocks noGrp="1"/>
          </p:cNvSpPr>
          <p:nvPr>
            <p:ph type="ftr" sz="quarter" idx="11"/>
          </p:nvPr>
        </p:nvSpPr>
        <p:spPr/>
        <p:txBody>
          <a:bodyPr/>
          <a:lstStyle/>
          <a:p>
            <a:endParaRPr lang="en-GB"/>
          </a:p>
        </p:txBody>
      </p:sp>
      <p:sp>
        <p:nvSpPr>
          <p:cNvPr id="7" name="Segnaposto numero diapositiva 6">
            <a:extLst>
              <a:ext uri="{FF2B5EF4-FFF2-40B4-BE49-F238E27FC236}">
                <a16:creationId xmlns:a16="http://schemas.microsoft.com/office/drawing/2014/main" id="{71798FA0-BBB9-479C-8A81-9F67CF1BF6AA}"/>
              </a:ext>
            </a:extLst>
          </p:cNvPr>
          <p:cNvSpPr>
            <a:spLocks noGrp="1"/>
          </p:cNvSpPr>
          <p:nvPr>
            <p:ph type="sldNum" sz="quarter" idx="12"/>
          </p:nvPr>
        </p:nvSpPr>
        <p:spPr/>
        <p:txBody>
          <a:bodyPr/>
          <a:lstStyle/>
          <a:p>
            <a:fld id="{04B419D5-6B5F-4411-A6A8-126B7282470C}" type="slidenum">
              <a:rPr lang="en-GB" smtClean="0"/>
              <a:t>‹N›</a:t>
            </a:fld>
            <a:endParaRPr lang="en-GB"/>
          </a:p>
        </p:txBody>
      </p:sp>
    </p:spTree>
    <p:extLst>
      <p:ext uri="{BB962C8B-B14F-4D97-AF65-F5344CB8AC3E}">
        <p14:creationId xmlns:p14="http://schemas.microsoft.com/office/powerpoint/2010/main" val="2209565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BBAFA0F6-F6CB-4572-8D32-EEEAEECE208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GB"/>
          </a:p>
        </p:txBody>
      </p:sp>
      <p:sp>
        <p:nvSpPr>
          <p:cNvPr id="3" name="Segnaposto testo 2">
            <a:extLst>
              <a:ext uri="{FF2B5EF4-FFF2-40B4-BE49-F238E27FC236}">
                <a16:creationId xmlns:a16="http://schemas.microsoft.com/office/drawing/2014/main" id="{654DB425-4379-4310-8244-4E4A538E92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GB"/>
          </a:p>
        </p:txBody>
      </p:sp>
      <p:sp>
        <p:nvSpPr>
          <p:cNvPr id="4" name="Segnaposto data 3">
            <a:extLst>
              <a:ext uri="{FF2B5EF4-FFF2-40B4-BE49-F238E27FC236}">
                <a16:creationId xmlns:a16="http://schemas.microsoft.com/office/drawing/2014/main" id="{528BD6C0-4AC3-470B-93D4-41850FA527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E63CC4-2D75-455A-81DA-C59F1AA73516}" type="datetimeFigureOut">
              <a:rPr lang="en-GB" smtClean="0"/>
              <a:t>21/03/2022</a:t>
            </a:fld>
            <a:endParaRPr lang="en-GB"/>
          </a:p>
        </p:txBody>
      </p:sp>
      <p:sp>
        <p:nvSpPr>
          <p:cNvPr id="5" name="Segnaposto piè di pagina 4">
            <a:extLst>
              <a:ext uri="{FF2B5EF4-FFF2-40B4-BE49-F238E27FC236}">
                <a16:creationId xmlns:a16="http://schemas.microsoft.com/office/drawing/2014/main" id="{A78D2F06-E0A2-402F-873F-1EE02D1641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a:extLst>
              <a:ext uri="{FF2B5EF4-FFF2-40B4-BE49-F238E27FC236}">
                <a16:creationId xmlns:a16="http://schemas.microsoft.com/office/drawing/2014/main" id="{9B0BE24A-67B9-4349-AE41-0DD2A8D478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B419D5-6B5F-4411-A6A8-126B7282470C}" type="slidenum">
              <a:rPr lang="en-GB" smtClean="0"/>
              <a:t>‹N›</a:t>
            </a:fld>
            <a:endParaRPr lang="en-GB"/>
          </a:p>
        </p:txBody>
      </p:sp>
    </p:spTree>
    <p:extLst>
      <p:ext uri="{BB962C8B-B14F-4D97-AF65-F5344CB8AC3E}">
        <p14:creationId xmlns:p14="http://schemas.microsoft.com/office/powerpoint/2010/main" val="90301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6F9204-B98A-4895-9CF2-E419B3F545A8}"/>
              </a:ext>
            </a:extLst>
          </p:cNvPr>
          <p:cNvSpPr>
            <a:spLocks noGrp="1"/>
          </p:cNvSpPr>
          <p:nvPr>
            <p:ph type="title"/>
          </p:nvPr>
        </p:nvSpPr>
        <p:spPr/>
        <p:txBody>
          <a:bodyPr/>
          <a:lstStyle/>
          <a:p>
            <a:r>
              <a:rPr lang="it-IT" dirty="0" err="1"/>
              <a:t>Sieyés</a:t>
            </a:r>
            <a:r>
              <a:rPr lang="it-IT" dirty="0"/>
              <a:t>, Che cos’è il terzo stato? </a:t>
            </a:r>
            <a:endParaRPr lang="en-GB" dirty="0"/>
          </a:p>
        </p:txBody>
      </p:sp>
      <p:sp>
        <p:nvSpPr>
          <p:cNvPr id="4" name="Segnaposto data 3">
            <a:extLst>
              <a:ext uri="{FF2B5EF4-FFF2-40B4-BE49-F238E27FC236}">
                <a16:creationId xmlns:a16="http://schemas.microsoft.com/office/drawing/2014/main" id="{F87C3725-9974-4FD7-80D1-0E51FCCA26EA}"/>
              </a:ext>
            </a:extLst>
          </p:cNvPr>
          <p:cNvSpPr>
            <a:spLocks noGrp="1"/>
          </p:cNvSpPr>
          <p:nvPr>
            <p:ph type="dt" sz="half" idx="10"/>
          </p:nvPr>
        </p:nvSpPr>
        <p:spPr/>
        <p:txBody>
          <a:bodyPr/>
          <a:lstStyle/>
          <a:p>
            <a:pPr rtl="0"/>
            <a:fld id="{FC16C3F1-EAB4-40C7-A804-E4164A432ACC}" type="datetime1">
              <a:rPr lang="it-IT" smtClean="0"/>
              <a:t>21/03/2022</a:t>
            </a:fld>
            <a:endParaRPr lang="en-US" dirty="0"/>
          </a:p>
        </p:txBody>
      </p:sp>
      <p:pic>
        <p:nvPicPr>
          <p:cNvPr id="1026" name="Picture 2" descr="EMMANUEL JOSEPH SIEYÉS - Che cosa è il Terzo Stato? (1789 ...">
            <a:extLst>
              <a:ext uri="{FF2B5EF4-FFF2-40B4-BE49-F238E27FC236}">
                <a16:creationId xmlns:a16="http://schemas.microsoft.com/office/drawing/2014/main" id="{72A4523F-E503-4E1F-92A9-6FA569A46C9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014945" y="1447567"/>
            <a:ext cx="3148229" cy="47463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51414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DD08F5-2CAD-45C1-9E77-5E86D458CFB6}"/>
              </a:ext>
            </a:extLst>
          </p:cNvPr>
          <p:cNvSpPr>
            <a:spLocks noGrp="1"/>
          </p:cNvSpPr>
          <p:nvPr>
            <p:ph type="title"/>
          </p:nvPr>
        </p:nvSpPr>
        <p:spPr/>
        <p:txBody>
          <a:bodyPr/>
          <a:lstStyle/>
          <a:p>
            <a:r>
              <a:rPr lang="it-IT" dirty="0"/>
              <a:t>Cap. I – Il Terzo stato è una nazione completa</a:t>
            </a:r>
            <a:endParaRPr lang="en-GB" dirty="0"/>
          </a:p>
        </p:txBody>
      </p:sp>
      <p:sp>
        <p:nvSpPr>
          <p:cNvPr id="3" name="Segnaposto contenuto 2">
            <a:extLst>
              <a:ext uri="{FF2B5EF4-FFF2-40B4-BE49-F238E27FC236}">
                <a16:creationId xmlns:a16="http://schemas.microsoft.com/office/drawing/2014/main" id="{43C9D059-CBAC-427B-A5E5-5A7AA35A9B99}"/>
              </a:ext>
            </a:extLst>
          </p:cNvPr>
          <p:cNvSpPr>
            <a:spLocks noGrp="1"/>
          </p:cNvSpPr>
          <p:nvPr>
            <p:ph idx="1"/>
          </p:nvPr>
        </p:nvSpPr>
        <p:spPr/>
        <p:txBody>
          <a:bodyPr>
            <a:normAutofit lnSpcReduction="10000"/>
          </a:bodyPr>
          <a:lstStyle/>
          <a:p>
            <a:pPr marL="0" indent="0" algn="just">
              <a:buNone/>
            </a:pPr>
            <a:r>
              <a:rPr lang="it-IT" sz="3600" dirty="0"/>
              <a:t>Non basta aver mostrato che i privilegiati, lungi dall’essere utili alla Nazione, non possono che indebolirla e nuocerle; occorre ancora dimostrare che l’Ordine nobiliare non trova alcun posto in seno all’organizzazione sociale, ch’esso può ben costituire un aggravio per la Nazione, ma che non sarebbe in grado di farne parte. […] non è possibile nella molteplicità delle componenti elementari di una nazione trovare o situare la casta dei nobili. </a:t>
            </a:r>
            <a:endParaRPr lang="en-GB" sz="3600" dirty="0"/>
          </a:p>
          <a:p>
            <a:pPr marL="0" indent="0" algn="just">
              <a:buNone/>
            </a:pPr>
            <a:endParaRPr lang="it-IT" sz="3000" dirty="0"/>
          </a:p>
        </p:txBody>
      </p:sp>
    </p:spTree>
    <p:extLst>
      <p:ext uri="{BB962C8B-B14F-4D97-AF65-F5344CB8AC3E}">
        <p14:creationId xmlns:p14="http://schemas.microsoft.com/office/powerpoint/2010/main" val="3416490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DD08F5-2CAD-45C1-9E77-5E86D458CFB6}"/>
              </a:ext>
            </a:extLst>
          </p:cNvPr>
          <p:cNvSpPr>
            <a:spLocks noGrp="1"/>
          </p:cNvSpPr>
          <p:nvPr>
            <p:ph type="title"/>
          </p:nvPr>
        </p:nvSpPr>
        <p:spPr/>
        <p:txBody>
          <a:bodyPr/>
          <a:lstStyle/>
          <a:p>
            <a:r>
              <a:rPr lang="it-IT" dirty="0"/>
              <a:t>Cap. I – Il Terzo stato è una nazione completa</a:t>
            </a:r>
            <a:endParaRPr lang="en-GB" dirty="0"/>
          </a:p>
        </p:txBody>
      </p:sp>
      <p:sp>
        <p:nvSpPr>
          <p:cNvPr id="3" name="Segnaposto contenuto 2">
            <a:extLst>
              <a:ext uri="{FF2B5EF4-FFF2-40B4-BE49-F238E27FC236}">
                <a16:creationId xmlns:a16="http://schemas.microsoft.com/office/drawing/2014/main" id="{43C9D059-CBAC-427B-A5E5-5A7AA35A9B99}"/>
              </a:ext>
            </a:extLst>
          </p:cNvPr>
          <p:cNvSpPr>
            <a:spLocks noGrp="1"/>
          </p:cNvSpPr>
          <p:nvPr>
            <p:ph idx="1"/>
          </p:nvPr>
        </p:nvSpPr>
        <p:spPr/>
        <p:txBody>
          <a:bodyPr>
            <a:normAutofit/>
          </a:bodyPr>
          <a:lstStyle/>
          <a:p>
            <a:pPr marL="0" indent="0" algn="just">
              <a:buNone/>
            </a:pPr>
            <a:r>
              <a:rPr lang="it-IT" sz="3600" dirty="0"/>
              <a:t>Il Terzo abbraccia dunque tutto ciò che appartiene alla Nazione; e tutto ciò che non è Terzo non può considerarsi come facente parte della Nazione. Che cosa è il Terzo? </a:t>
            </a:r>
          </a:p>
          <a:p>
            <a:pPr marL="0" indent="0" algn="just">
              <a:buNone/>
            </a:pPr>
            <a:r>
              <a:rPr lang="it-IT" sz="3600" dirty="0"/>
              <a:t>TUTTO. </a:t>
            </a:r>
            <a:endParaRPr lang="en-GB" sz="3600" dirty="0"/>
          </a:p>
          <a:p>
            <a:pPr marL="0" indent="0" algn="just">
              <a:buNone/>
            </a:pPr>
            <a:endParaRPr lang="it-IT" sz="3000" dirty="0"/>
          </a:p>
        </p:txBody>
      </p:sp>
    </p:spTree>
    <p:extLst>
      <p:ext uri="{BB962C8B-B14F-4D97-AF65-F5344CB8AC3E}">
        <p14:creationId xmlns:p14="http://schemas.microsoft.com/office/powerpoint/2010/main" val="3299737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DD08F5-2CAD-45C1-9E77-5E86D458CFB6}"/>
              </a:ext>
            </a:extLst>
          </p:cNvPr>
          <p:cNvSpPr>
            <a:spLocks noGrp="1"/>
          </p:cNvSpPr>
          <p:nvPr>
            <p:ph type="title"/>
          </p:nvPr>
        </p:nvSpPr>
        <p:spPr/>
        <p:txBody>
          <a:bodyPr/>
          <a:lstStyle/>
          <a:p>
            <a:r>
              <a:rPr lang="it-IT" dirty="0"/>
              <a:t>Cap. II – Cosa è stato fino ad oggi il Terzo stato? Nulla</a:t>
            </a:r>
            <a:endParaRPr lang="en-GB" dirty="0"/>
          </a:p>
        </p:txBody>
      </p:sp>
      <p:sp>
        <p:nvSpPr>
          <p:cNvPr id="3" name="Segnaposto contenuto 2">
            <a:extLst>
              <a:ext uri="{FF2B5EF4-FFF2-40B4-BE49-F238E27FC236}">
                <a16:creationId xmlns:a16="http://schemas.microsoft.com/office/drawing/2014/main" id="{43C9D059-CBAC-427B-A5E5-5A7AA35A9B99}"/>
              </a:ext>
            </a:extLst>
          </p:cNvPr>
          <p:cNvSpPr>
            <a:spLocks noGrp="1"/>
          </p:cNvSpPr>
          <p:nvPr>
            <p:ph idx="1"/>
          </p:nvPr>
        </p:nvSpPr>
        <p:spPr>
          <a:xfrm>
            <a:off x="838200" y="2263775"/>
            <a:ext cx="10515600" cy="4351338"/>
          </a:xfrm>
        </p:spPr>
        <p:txBody>
          <a:bodyPr>
            <a:normAutofit/>
          </a:bodyPr>
          <a:lstStyle/>
          <a:p>
            <a:pPr marL="0" indent="0" algn="just">
              <a:buNone/>
            </a:pPr>
            <a:r>
              <a:rPr lang="it-IT" sz="3600" dirty="0"/>
              <a:t>È impossibile che la Nazione in quanto corpo, al pari di un qualunque altro ordine particolare, divenga libera se libero non è il Terzo stato. Non si è liberi in forza di privilegi, ma in forza di diritti del cittadino, che appartengono a tutti. </a:t>
            </a:r>
            <a:endParaRPr lang="en-GB" sz="3600" dirty="0"/>
          </a:p>
          <a:p>
            <a:pPr marL="0" indent="0" algn="just">
              <a:buNone/>
            </a:pPr>
            <a:endParaRPr lang="it-IT" sz="3000" dirty="0"/>
          </a:p>
        </p:txBody>
      </p:sp>
    </p:spTree>
    <p:extLst>
      <p:ext uri="{BB962C8B-B14F-4D97-AF65-F5344CB8AC3E}">
        <p14:creationId xmlns:p14="http://schemas.microsoft.com/office/powerpoint/2010/main" val="39672003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DD08F5-2CAD-45C1-9E77-5E86D458CFB6}"/>
              </a:ext>
            </a:extLst>
          </p:cNvPr>
          <p:cNvSpPr>
            <a:spLocks noGrp="1"/>
          </p:cNvSpPr>
          <p:nvPr>
            <p:ph type="title"/>
          </p:nvPr>
        </p:nvSpPr>
        <p:spPr/>
        <p:txBody>
          <a:bodyPr/>
          <a:lstStyle/>
          <a:p>
            <a:r>
              <a:rPr lang="it-IT" dirty="0"/>
              <a:t>Cap. II – Cosa è stato fino ad oggi il Terzo stato? Nulla</a:t>
            </a:r>
            <a:endParaRPr lang="en-GB" dirty="0"/>
          </a:p>
        </p:txBody>
      </p:sp>
      <p:sp>
        <p:nvSpPr>
          <p:cNvPr id="3" name="Segnaposto contenuto 2">
            <a:extLst>
              <a:ext uri="{FF2B5EF4-FFF2-40B4-BE49-F238E27FC236}">
                <a16:creationId xmlns:a16="http://schemas.microsoft.com/office/drawing/2014/main" id="{43C9D059-CBAC-427B-A5E5-5A7AA35A9B99}"/>
              </a:ext>
            </a:extLst>
          </p:cNvPr>
          <p:cNvSpPr>
            <a:spLocks noGrp="1"/>
          </p:cNvSpPr>
          <p:nvPr>
            <p:ph idx="1"/>
          </p:nvPr>
        </p:nvSpPr>
        <p:spPr>
          <a:xfrm>
            <a:off x="838200" y="2263775"/>
            <a:ext cx="10515600" cy="4351338"/>
          </a:xfrm>
        </p:spPr>
        <p:txBody>
          <a:bodyPr>
            <a:normAutofit/>
          </a:bodyPr>
          <a:lstStyle/>
          <a:p>
            <a:pPr marL="0" indent="0" algn="just">
              <a:buNone/>
            </a:pPr>
            <a:r>
              <a:rPr lang="it-IT" sz="3600" dirty="0"/>
              <a:t>Per Terzo stato si deve intendere l’insieme dei cittadini che appartengono all’Ordine comune. Tutto ciò che in qualche modo è privilegiato dalla legge, si sottrae all’ordine comune, fa eccezione alla legge comune, e di conseguenza non appartiene al Terzo stato. </a:t>
            </a:r>
            <a:endParaRPr lang="en-GB" sz="3600" dirty="0"/>
          </a:p>
          <a:p>
            <a:pPr marL="0" indent="0" algn="just">
              <a:buNone/>
            </a:pPr>
            <a:endParaRPr lang="it-IT" sz="3000" dirty="0"/>
          </a:p>
        </p:txBody>
      </p:sp>
    </p:spTree>
    <p:extLst>
      <p:ext uri="{BB962C8B-B14F-4D97-AF65-F5344CB8AC3E}">
        <p14:creationId xmlns:p14="http://schemas.microsoft.com/office/powerpoint/2010/main" val="1451279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DD08F5-2CAD-45C1-9E77-5E86D458CFB6}"/>
              </a:ext>
            </a:extLst>
          </p:cNvPr>
          <p:cNvSpPr>
            <a:spLocks noGrp="1"/>
          </p:cNvSpPr>
          <p:nvPr>
            <p:ph type="title"/>
          </p:nvPr>
        </p:nvSpPr>
        <p:spPr/>
        <p:txBody>
          <a:bodyPr/>
          <a:lstStyle/>
          <a:p>
            <a:r>
              <a:rPr lang="it-IT" dirty="0"/>
              <a:t>Cap. II – Cosa è stato fino ad oggi il Terzo stato? Nulla</a:t>
            </a:r>
            <a:endParaRPr lang="en-GB" dirty="0"/>
          </a:p>
        </p:txBody>
      </p:sp>
      <p:sp>
        <p:nvSpPr>
          <p:cNvPr id="3" name="Segnaposto contenuto 2">
            <a:extLst>
              <a:ext uri="{FF2B5EF4-FFF2-40B4-BE49-F238E27FC236}">
                <a16:creationId xmlns:a16="http://schemas.microsoft.com/office/drawing/2014/main" id="{43C9D059-CBAC-427B-A5E5-5A7AA35A9B99}"/>
              </a:ext>
            </a:extLst>
          </p:cNvPr>
          <p:cNvSpPr>
            <a:spLocks noGrp="1"/>
          </p:cNvSpPr>
          <p:nvPr>
            <p:ph idx="1"/>
          </p:nvPr>
        </p:nvSpPr>
        <p:spPr>
          <a:xfrm>
            <a:off x="838200" y="2263775"/>
            <a:ext cx="10515600" cy="4351338"/>
          </a:xfrm>
        </p:spPr>
        <p:txBody>
          <a:bodyPr>
            <a:normAutofit/>
          </a:bodyPr>
          <a:lstStyle/>
          <a:p>
            <a:pPr marL="0" indent="0" algn="just">
              <a:buNone/>
            </a:pPr>
            <a:r>
              <a:rPr lang="it-IT" sz="4800" dirty="0"/>
              <a:t>L’abbiamo già detto: una legge comune ed una rappresentanza comune, ecco cosa rende la Nazione </a:t>
            </a:r>
            <a:r>
              <a:rPr lang="it-IT" sz="4800" i="1" dirty="0"/>
              <a:t>una</a:t>
            </a:r>
            <a:r>
              <a:rPr lang="it-IT" sz="4800" dirty="0"/>
              <a:t>.</a:t>
            </a:r>
          </a:p>
        </p:txBody>
      </p:sp>
    </p:spTree>
    <p:extLst>
      <p:ext uri="{BB962C8B-B14F-4D97-AF65-F5344CB8AC3E}">
        <p14:creationId xmlns:p14="http://schemas.microsoft.com/office/powerpoint/2010/main" val="6954924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DD08F5-2CAD-45C1-9E77-5E86D458CFB6}"/>
              </a:ext>
            </a:extLst>
          </p:cNvPr>
          <p:cNvSpPr>
            <a:spLocks noGrp="1"/>
          </p:cNvSpPr>
          <p:nvPr>
            <p:ph type="title"/>
          </p:nvPr>
        </p:nvSpPr>
        <p:spPr/>
        <p:txBody>
          <a:bodyPr/>
          <a:lstStyle/>
          <a:p>
            <a:r>
              <a:rPr lang="it-IT" dirty="0"/>
              <a:t>Cap. II – Cosa è stato fino ad oggi il Terzo stato? Nulla</a:t>
            </a:r>
            <a:endParaRPr lang="en-GB" dirty="0"/>
          </a:p>
        </p:txBody>
      </p:sp>
      <p:sp>
        <p:nvSpPr>
          <p:cNvPr id="3" name="Segnaposto contenuto 2">
            <a:extLst>
              <a:ext uri="{FF2B5EF4-FFF2-40B4-BE49-F238E27FC236}">
                <a16:creationId xmlns:a16="http://schemas.microsoft.com/office/drawing/2014/main" id="{43C9D059-CBAC-427B-A5E5-5A7AA35A9B99}"/>
              </a:ext>
            </a:extLst>
          </p:cNvPr>
          <p:cNvSpPr>
            <a:spLocks noGrp="1"/>
          </p:cNvSpPr>
          <p:nvPr>
            <p:ph idx="1"/>
          </p:nvPr>
        </p:nvSpPr>
        <p:spPr>
          <a:xfrm>
            <a:off x="838200" y="2263775"/>
            <a:ext cx="10515600" cy="4351338"/>
          </a:xfrm>
        </p:spPr>
        <p:txBody>
          <a:bodyPr>
            <a:normAutofit lnSpcReduction="10000"/>
          </a:bodyPr>
          <a:lstStyle/>
          <a:p>
            <a:pPr marL="0" indent="0" algn="just">
              <a:buNone/>
            </a:pPr>
            <a:r>
              <a:rPr lang="it-IT" sz="4800" dirty="0"/>
              <a:t>Se gli Stati generali sono interpreti della volontà generale e detengono a questo titolo il potere legislativo, come non pensare che ci si trovi di fronte a una vera e propria aristocrazia, quando gli Stati generali non sono altro che un’assemblea clerico-</a:t>
            </a:r>
            <a:r>
              <a:rPr lang="it-IT" sz="4800" dirty="0" err="1"/>
              <a:t>nobiliar</a:t>
            </a:r>
            <a:r>
              <a:rPr lang="it-IT" sz="4800" dirty="0"/>
              <a:t>-togale?</a:t>
            </a:r>
          </a:p>
        </p:txBody>
      </p:sp>
    </p:spTree>
    <p:extLst>
      <p:ext uri="{BB962C8B-B14F-4D97-AF65-F5344CB8AC3E}">
        <p14:creationId xmlns:p14="http://schemas.microsoft.com/office/powerpoint/2010/main" val="3562684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DD08F5-2CAD-45C1-9E77-5E86D458CFB6}"/>
              </a:ext>
            </a:extLst>
          </p:cNvPr>
          <p:cNvSpPr>
            <a:spLocks noGrp="1"/>
          </p:cNvSpPr>
          <p:nvPr>
            <p:ph type="title"/>
          </p:nvPr>
        </p:nvSpPr>
        <p:spPr/>
        <p:txBody>
          <a:bodyPr/>
          <a:lstStyle/>
          <a:p>
            <a:r>
              <a:rPr lang="it-IT" dirty="0"/>
              <a:t>Cap. II – Cosa è stato fino ad oggi il Terzo stato? Nulla</a:t>
            </a:r>
            <a:endParaRPr lang="en-GB" dirty="0"/>
          </a:p>
        </p:txBody>
      </p:sp>
      <p:sp>
        <p:nvSpPr>
          <p:cNvPr id="3" name="Segnaposto contenuto 2">
            <a:extLst>
              <a:ext uri="{FF2B5EF4-FFF2-40B4-BE49-F238E27FC236}">
                <a16:creationId xmlns:a16="http://schemas.microsoft.com/office/drawing/2014/main" id="{43C9D059-CBAC-427B-A5E5-5A7AA35A9B99}"/>
              </a:ext>
            </a:extLst>
          </p:cNvPr>
          <p:cNvSpPr>
            <a:spLocks noGrp="1"/>
          </p:cNvSpPr>
          <p:nvPr>
            <p:ph idx="1"/>
          </p:nvPr>
        </p:nvSpPr>
        <p:spPr>
          <a:xfrm>
            <a:off x="838200" y="2263775"/>
            <a:ext cx="10515600" cy="4351338"/>
          </a:xfrm>
        </p:spPr>
        <p:txBody>
          <a:bodyPr>
            <a:normAutofit lnSpcReduction="10000"/>
          </a:bodyPr>
          <a:lstStyle/>
          <a:p>
            <a:pPr marL="0" indent="0" algn="just">
              <a:buNone/>
            </a:pPr>
            <a:r>
              <a:rPr lang="it-IT" sz="4800" dirty="0"/>
              <a:t>A questa tremenda verità aggiungete il fatto che, in un modo o nell’altro, tutte le funzioni del potere esecutivo sono finite nelle mani della casta da cui proviene il Clero, la Toga e la Spada. […] L’usurpazione è completa: essi esercitano un vero potere sovrano. </a:t>
            </a:r>
          </a:p>
        </p:txBody>
      </p:sp>
    </p:spTree>
    <p:extLst>
      <p:ext uri="{BB962C8B-B14F-4D97-AF65-F5344CB8AC3E}">
        <p14:creationId xmlns:p14="http://schemas.microsoft.com/office/powerpoint/2010/main" val="14762218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DD08F5-2CAD-45C1-9E77-5E86D458CFB6}"/>
              </a:ext>
            </a:extLst>
          </p:cNvPr>
          <p:cNvSpPr>
            <a:spLocks noGrp="1"/>
          </p:cNvSpPr>
          <p:nvPr>
            <p:ph type="title"/>
          </p:nvPr>
        </p:nvSpPr>
        <p:spPr/>
        <p:txBody>
          <a:bodyPr/>
          <a:lstStyle/>
          <a:p>
            <a:r>
              <a:rPr lang="it-IT" dirty="0"/>
              <a:t>Cap. II – Cosa è stato fino ad oggi il Terzo stato? Nulla</a:t>
            </a:r>
            <a:endParaRPr lang="en-GB" dirty="0"/>
          </a:p>
        </p:txBody>
      </p:sp>
      <p:sp>
        <p:nvSpPr>
          <p:cNvPr id="3" name="Segnaposto contenuto 2">
            <a:extLst>
              <a:ext uri="{FF2B5EF4-FFF2-40B4-BE49-F238E27FC236}">
                <a16:creationId xmlns:a16="http://schemas.microsoft.com/office/drawing/2014/main" id="{43C9D059-CBAC-427B-A5E5-5A7AA35A9B99}"/>
              </a:ext>
            </a:extLst>
          </p:cNvPr>
          <p:cNvSpPr>
            <a:spLocks noGrp="1"/>
          </p:cNvSpPr>
          <p:nvPr>
            <p:ph idx="1"/>
          </p:nvPr>
        </p:nvSpPr>
        <p:spPr>
          <a:xfrm>
            <a:off x="838200" y="2263775"/>
            <a:ext cx="10515600" cy="4351338"/>
          </a:xfrm>
        </p:spPr>
        <p:txBody>
          <a:bodyPr>
            <a:normAutofit fontScale="85000" lnSpcReduction="20000"/>
          </a:bodyPr>
          <a:lstStyle/>
          <a:p>
            <a:pPr marL="0" indent="0" algn="just">
              <a:buNone/>
            </a:pPr>
            <a:r>
              <a:rPr lang="it-IT" sz="4800" dirty="0"/>
              <a:t>[…] io ne ho fatto esperienza, di come sia errato credere che la Francia sia sottoposta a un regime monarchico. […] è la corte che ha regnato, non il monarca. E che cos’è mai la corte, se non la testa di questa immensa aristocrazia che incombe sulla Francia intera, e che non i suoi membri arriva dovunque e dovunque ricopre le più importanti cariche in tutti i settori della cosa pubblica? </a:t>
            </a:r>
          </a:p>
        </p:txBody>
      </p:sp>
    </p:spTree>
    <p:extLst>
      <p:ext uri="{BB962C8B-B14F-4D97-AF65-F5344CB8AC3E}">
        <p14:creationId xmlns:p14="http://schemas.microsoft.com/office/powerpoint/2010/main" val="662659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DD08F5-2CAD-45C1-9E77-5E86D458CFB6}"/>
              </a:ext>
            </a:extLst>
          </p:cNvPr>
          <p:cNvSpPr>
            <a:spLocks noGrp="1"/>
          </p:cNvSpPr>
          <p:nvPr>
            <p:ph type="title"/>
          </p:nvPr>
        </p:nvSpPr>
        <p:spPr/>
        <p:txBody>
          <a:bodyPr/>
          <a:lstStyle/>
          <a:p>
            <a:r>
              <a:rPr lang="it-IT" dirty="0"/>
              <a:t>Cap. III – Che cosa richiede il Terzo stato? Di divenire qualche cosa.</a:t>
            </a:r>
            <a:endParaRPr lang="en-GB" dirty="0"/>
          </a:p>
        </p:txBody>
      </p:sp>
      <p:sp>
        <p:nvSpPr>
          <p:cNvPr id="3" name="Segnaposto contenuto 2">
            <a:extLst>
              <a:ext uri="{FF2B5EF4-FFF2-40B4-BE49-F238E27FC236}">
                <a16:creationId xmlns:a16="http://schemas.microsoft.com/office/drawing/2014/main" id="{43C9D059-CBAC-427B-A5E5-5A7AA35A9B99}"/>
              </a:ext>
            </a:extLst>
          </p:cNvPr>
          <p:cNvSpPr>
            <a:spLocks noGrp="1"/>
          </p:cNvSpPr>
          <p:nvPr>
            <p:ph idx="1"/>
          </p:nvPr>
        </p:nvSpPr>
        <p:spPr>
          <a:xfrm>
            <a:off x="838200" y="2263775"/>
            <a:ext cx="10515600" cy="4351338"/>
          </a:xfrm>
        </p:spPr>
        <p:txBody>
          <a:bodyPr>
            <a:normAutofit fontScale="92500" lnSpcReduction="20000"/>
          </a:bodyPr>
          <a:lstStyle/>
          <a:p>
            <a:pPr marL="0" indent="0" algn="just">
              <a:buNone/>
            </a:pPr>
            <a:r>
              <a:rPr lang="it-IT" sz="4800" dirty="0"/>
              <a:t>Non si possono apprezzare le vere richieste del Terzo se non attraverso gli autentici reclami che le grandi municipalità del regno hanno rivolto al governo. Cosa risulta da essi? </a:t>
            </a:r>
          </a:p>
          <a:p>
            <a:pPr marL="0" indent="0" algn="just">
              <a:buNone/>
            </a:pPr>
            <a:r>
              <a:rPr lang="it-IT" sz="4800" dirty="0"/>
              <a:t>Che il popolo vuole essere qualche cosa, ed in verità si accontenta di chiedere il minimo. Vuole avere:</a:t>
            </a:r>
          </a:p>
        </p:txBody>
      </p:sp>
    </p:spTree>
    <p:extLst>
      <p:ext uri="{BB962C8B-B14F-4D97-AF65-F5344CB8AC3E}">
        <p14:creationId xmlns:p14="http://schemas.microsoft.com/office/powerpoint/2010/main" val="33380354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DD08F5-2CAD-45C1-9E77-5E86D458CFB6}"/>
              </a:ext>
            </a:extLst>
          </p:cNvPr>
          <p:cNvSpPr>
            <a:spLocks noGrp="1"/>
          </p:cNvSpPr>
          <p:nvPr>
            <p:ph type="title"/>
          </p:nvPr>
        </p:nvSpPr>
        <p:spPr/>
        <p:txBody>
          <a:bodyPr/>
          <a:lstStyle/>
          <a:p>
            <a:r>
              <a:rPr lang="it-IT" dirty="0"/>
              <a:t>Cap. III – Che cosa richiede il Terzo stato? Di divenire qualche cosa.</a:t>
            </a:r>
            <a:endParaRPr lang="en-GB" dirty="0"/>
          </a:p>
        </p:txBody>
      </p:sp>
      <p:sp>
        <p:nvSpPr>
          <p:cNvPr id="3" name="Segnaposto contenuto 2">
            <a:extLst>
              <a:ext uri="{FF2B5EF4-FFF2-40B4-BE49-F238E27FC236}">
                <a16:creationId xmlns:a16="http://schemas.microsoft.com/office/drawing/2014/main" id="{43C9D059-CBAC-427B-A5E5-5A7AA35A9B99}"/>
              </a:ext>
            </a:extLst>
          </p:cNvPr>
          <p:cNvSpPr>
            <a:spLocks noGrp="1"/>
          </p:cNvSpPr>
          <p:nvPr>
            <p:ph idx="1"/>
          </p:nvPr>
        </p:nvSpPr>
        <p:spPr>
          <a:xfrm>
            <a:off x="838200" y="2263775"/>
            <a:ext cx="10515600" cy="4351338"/>
          </a:xfrm>
        </p:spPr>
        <p:txBody>
          <a:bodyPr>
            <a:normAutofit fontScale="92500" lnSpcReduction="20000"/>
          </a:bodyPr>
          <a:lstStyle/>
          <a:p>
            <a:pPr marL="914400" indent="-914400" algn="just">
              <a:buAutoNum type="arabicPeriod"/>
            </a:pPr>
            <a:r>
              <a:rPr lang="it-IT" sz="4800" dirty="0"/>
              <a:t>dei veri rappresentanti agli Stati generali, cioè dei deputati </a:t>
            </a:r>
            <a:r>
              <a:rPr lang="it-IT" sz="4800" i="1" dirty="0"/>
              <a:t>provenienti dal suo Ordine</a:t>
            </a:r>
            <a:r>
              <a:rPr lang="it-IT" sz="4800" dirty="0"/>
              <a:t>.</a:t>
            </a:r>
          </a:p>
          <a:p>
            <a:pPr marL="914400" indent="-914400" algn="just">
              <a:buAutoNum type="arabicPeriod"/>
            </a:pPr>
            <a:r>
              <a:rPr lang="it-IT" sz="4800" dirty="0"/>
              <a:t>Un numero di rappresentanti uguale a quello degli altri due Ordini messi assieme</a:t>
            </a:r>
          </a:p>
          <a:p>
            <a:pPr marL="914400" indent="-914400" algn="just">
              <a:buAutoNum type="arabicPeriod"/>
            </a:pPr>
            <a:r>
              <a:rPr lang="it-IT" sz="4800" dirty="0"/>
              <a:t>Che i voti siano raccolti </a:t>
            </a:r>
            <a:r>
              <a:rPr lang="it-IT" sz="4800" i="1" dirty="0"/>
              <a:t>per testa e non per Ordine</a:t>
            </a:r>
            <a:r>
              <a:rPr lang="it-IT" sz="4800" dirty="0"/>
              <a:t>.</a:t>
            </a:r>
          </a:p>
        </p:txBody>
      </p:sp>
    </p:spTree>
    <p:extLst>
      <p:ext uri="{BB962C8B-B14F-4D97-AF65-F5344CB8AC3E}">
        <p14:creationId xmlns:p14="http://schemas.microsoft.com/office/powerpoint/2010/main" val="2605935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CBC0735-DC6D-4DE2-BD0D-BCBFBF9B37A4}"/>
              </a:ext>
            </a:extLst>
          </p:cNvPr>
          <p:cNvSpPr>
            <a:spLocks noGrp="1"/>
          </p:cNvSpPr>
          <p:nvPr>
            <p:ph idx="1"/>
          </p:nvPr>
        </p:nvSpPr>
        <p:spPr>
          <a:xfrm>
            <a:off x="838200" y="1253331"/>
            <a:ext cx="10515600" cy="4351338"/>
          </a:xfrm>
        </p:spPr>
        <p:txBody>
          <a:bodyPr>
            <a:normAutofit/>
          </a:bodyPr>
          <a:lstStyle/>
          <a:p>
            <a:pPr marL="0" indent="0">
              <a:buNone/>
            </a:pPr>
            <a:r>
              <a:rPr lang="it-IT" sz="4000" dirty="0"/>
              <a:t>Il piano di questo scritto è abbastanza semplice. Abbiamo tre domande da porci: </a:t>
            </a:r>
          </a:p>
          <a:p>
            <a:pPr marL="514350" indent="-514350">
              <a:buAutoNum type="arabicPeriod"/>
            </a:pPr>
            <a:r>
              <a:rPr lang="it-IT" sz="4000" dirty="0"/>
              <a:t>Che cos’è il Terzo stato? – TUTTO</a:t>
            </a:r>
          </a:p>
          <a:p>
            <a:pPr marL="514350" indent="-514350">
              <a:buAutoNum type="arabicPeriod"/>
            </a:pPr>
            <a:r>
              <a:rPr lang="it-IT" sz="4000" dirty="0"/>
              <a:t>Cosa ha rappresentato finora nell’ordinamento politico? – NULLA</a:t>
            </a:r>
          </a:p>
          <a:p>
            <a:pPr marL="514350" indent="-514350">
              <a:buAutoNum type="arabicPeriod"/>
            </a:pPr>
            <a:r>
              <a:rPr lang="it-IT" sz="4000" dirty="0"/>
              <a:t>Che cosa chiede? DI ESSERE QUALCHE COSA</a:t>
            </a:r>
            <a:endParaRPr lang="en-GB" sz="4000" dirty="0"/>
          </a:p>
        </p:txBody>
      </p:sp>
    </p:spTree>
    <p:extLst>
      <p:ext uri="{BB962C8B-B14F-4D97-AF65-F5344CB8AC3E}">
        <p14:creationId xmlns:p14="http://schemas.microsoft.com/office/powerpoint/2010/main" val="14749173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DD08F5-2CAD-45C1-9E77-5E86D458CFB6}"/>
              </a:ext>
            </a:extLst>
          </p:cNvPr>
          <p:cNvSpPr>
            <a:spLocks noGrp="1"/>
          </p:cNvSpPr>
          <p:nvPr>
            <p:ph type="title"/>
          </p:nvPr>
        </p:nvSpPr>
        <p:spPr/>
        <p:txBody>
          <a:bodyPr/>
          <a:lstStyle/>
          <a:p>
            <a:r>
              <a:rPr lang="it-IT" dirty="0"/>
              <a:t>Cap. III – Che cosa richiede il Terzo stato? Di divenire qualche cosa.</a:t>
            </a:r>
            <a:endParaRPr lang="en-GB" dirty="0"/>
          </a:p>
        </p:txBody>
      </p:sp>
      <p:sp>
        <p:nvSpPr>
          <p:cNvPr id="3" name="Segnaposto contenuto 2">
            <a:extLst>
              <a:ext uri="{FF2B5EF4-FFF2-40B4-BE49-F238E27FC236}">
                <a16:creationId xmlns:a16="http://schemas.microsoft.com/office/drawing/2014/main" id="{43C9D059-CBAC-427B-A5E5-5A7AA35A9B99}"/>
              </a:ext>
            </a:extLst>
          </p:cNvPr>
          <p:cNvSpPr>
            <a:spLocks noGrp="1"/>
          </p:cNvSpPr>
          <p:nvPr>
            <p:ph idx="1"/>
          </p:nvPr>
        </p:nvSpPr>
        <p:spPr>
          <a:xfrm>
            <a:off x="838200" y="2263775"/>
            <a:ext cx="10515600" cy="4351338"/>
          </a:xfrm>
        </p:spPr>
        <p:txBody>
          <a:bodyPr>
            <a:normAutofit fontScale="85000" lnSpcReduction="20000"/>
          </a:bodyPr>
          <a:lstStyle/>
          <a:p>
            <a:pPr marL="0" indent="0" algn="just">
              <a:buNone/>
            </a:pPr>
            <a:r>
              <a:rPr lang="it-IT" sz="4800" dirty="0"/>
              <a:t>I diritti politici, come i diritti civili, devono essere inerenti alla condizione di cittadino. Questa proprietà è uguale per tutti, a prescindere dalla quantità reale di beni che ogni individuo possiede o di cui gode. Ogni cittadino che riunisce tutte le condizioni per potere essere elettore, ha il diritto di farsi rappresentare, e la rappresentanza non può essere la frazione della rappresentanza di un altro. </a:t>
            </a:r>
          </a:p>
        </p:txBody>
      </p:sp>
    </p:spTree>
    <p:extLst>
      <p:ext uri="{BB962C8B-B14F-4D97-AF65-F5344CB8AC3E}">
        <p14:creationId xmlns:p14="http://schemas.microsoft.com/office/powerpoint/2010/main" val="1716276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DD08F5-2CAD-45C1-9E77-5E86D458CFB6}"/>
              </a:ext>
            </a:extLst>
          </p:cNvPr>
          <p:cNvSpPr>
            <a:spLocks noGrp="1"/>
          </p:cNvSpPr>
          <p:nvPr>
            <p:ph type="title"/>
          </p:nvPr>
        </p:nvSpPr>
        <p:spPr/>
        <p:txBody>
          <a:bodyPr/>
          <a:lstStyle/>
          <a:p>
            <a:r>
              <a:rPr lang="it-IT" dirty="0"/>
              <a:t>Cap. V – Ciò che si sarebbe dovuto fare. Principi a tale riguardo</a:t>
            </a:r>
            <a:endParaRPr lang="en-GB" dirty="0"/>
          </a:p>
        </p:txBody>
      </p:sp>
      <p:sp>
        <p:nvSpPr>
          <p:cNvPr id="3" name="Segnaposto contenuto 2">
            <a:extLst>
              <a:ext uri="{FF2B5EF4-FFF2-40B4-BE49-F238E27FC236}">
                <a16:creationId xmlns:a16="http://schemas.microsoft.com/office/drawing/2014/main" id="{43C9D059-CBAC-427B-A5E5-5A7AA35A9B99}"/>
              </a:ext>
            </a:extLst>
          </p:cNvPr>
          <p:cNvSpPr>
            <a:spLocks noGrp="1"/>
          </p:cNvSpPr>
          <p:nvPr>
            <p:ph idx="1"/>
          </p:nvPr>
        </p:nvSpPr>
        <p:spPr>
          <a:xfrm>
            <a:off x="838200" y="2263775"/>
            <a:ext cx="10515600" cy="4351338"/>
          </a:xfrm>
        </p:spPr>
        <p:txBody>
          <a:bodyPr>
            <a:normAutofit/>
          </a:bodyPr>
          <a:lstStyle/>
          <a:p>
            <a:pPr marL="0" indent="0" algn="just">
              <a:buNone/>
            </a:pPr>
            <a:r>
              <a:rPr lang="it-IT" sz="4800" dirty="0"/>
              <a:t>La terza epoca si distingue dalla seconda in quanto non è più la </a:t>
            </a:r>
            <a:r>
              <a:rPr lang="it-IT" sz="4800" i="1" dirty="0"/>
              <a:t>reale</a:t>
            </a:r>
            <a:r>
              <a:rPr lang="it-IT" sz="4800" dirty="0"/>
              <a:t> volontà comune ad agire, ma una volontà comune </a:t>
            </a:r>
            <a:r>
              <a:rPr lang="it-IT" sz="4800" i="1" dirty="0"/>
              <a:t>rappresentativa</a:t>
            </a:r>
            <a:r>
              <a:rPr lang="it-IT" sz="4800" dirty="0"/>
              <a:t>. </a:t>
            </a:r>
          </a:p>
        </p:txBody>
      </p:sp>
    </p:spTree>
    <p:extLst>
      <p:ext uri="{BB962C8B-B14F-4D97-AF65-F5344CB8AC3E}">
        <p14:creationId xmlns:p14="http://schemas.microsoft.com/office/powerpoint/2010/main" val="30440422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DD08F5-2CAD-45C1-9E77-5E86D458CFB6}"/>
              </a:ext>
            </a:extLst>
          </p:cNvPr>
          <p:cNvSpPr>
            <a:spLocks noGrp="1"/>
          </p:cNvSpPr>
          <p:nvPr>
            <p:ph type="title"/>
          </p:nvPr>
        </p:nvSpPr>
        <p:spPr/>
        <p:txBody>
          <a:bodyPr/>
          <a:lstStyle/>
          <a:p>
            <a:r>
              <a:rPr lang="it-IT" dirty="0"/>
              <a:t>Cap. V – Ciò che si sarebbe dovuto fare. Principi a tale riguardo</a:t>
            </a:r>
            <a:endParaRPr lang="en-GB" dirty="0"/>
          </a:p>
        </p:txBody>
      </p:sp>
      <p:sp>
        <p:nvSpPr>
          <p:cNvPr id="3" name="Segnaposto contenuto 2">
            <a:extLst>
              <a:ext uri="{FF2B5EF4-FFF2-40B4-BE49-F238E27FC236}">
                <a16:creationId xmlns:a16="http://schemas.microsoft.com/office/drawing/2014/main" id="{43C9D059-CBAC-427B-A5E5-5A7AA35A9B99}"/>
              </a:ext>
            </a:extLst>
          </p:cNvPr>
          <p:cNvSpPr>
            <a:spLocks noGrp="1"/>
          </p:cNvSpPr>
          <p:nvPr>
            <p:ph idx="1"/>
          </p:nvPr>
        </p:nvSpPr>
        <p:spPr>
          <a:xfrm>
            <a:off x="838200" y="2263775"/>
            <a:ext cx="10515600" cy="4351338"/>
          </a:xfrm>
        </p:spPr>
        <p:txBody>
          <a:bodyPr>
            <a:normAutofit fontScale="85000" lnSpcReduction="20000"/>
          </a:bodyPr>
          <a:lstStyle/>
          <a:p>
            <a:pPr marL="0" indent="0" algn="just">
              <a:buNone/>
            </a:pPr>
            <a:r>
              <a:rPr lang="it-IT" sz="4800" dirty="0"/>
              <a:t>Sono due, lo ripeto, i caratteri indelebili che le sono propri. 1. Nel corpo rappresentativo tale volontà non è piena ed illimitata; essa rappresenta solo una parte della grande volontà comune nazionale. 2. I delegati non la esercitano affatto come se si trattasse di un diritto proprio, si tratta di un diritto che appartiene ad altri; la volontà comune è presente in loro solo a titolo di procura.</a:t>
            </a:r>
          </a:p>
        </p:txBody>
      </p:sp>
    </p:spTree>
    <p:extLst>
      <p:ext uri="{BB962C8B-B14F-4D97-AF65-F5344CB8AC3E}">
        <p14:creationId xmlns:p14="http://schemas.microsoft.com/office/powerpoint/2010/main" val="6221567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DD08F5-2CAD-45C1-9E77-5E86D458CFB6}"/>
              </a:ext>
            </a:extLst>
          </p:cNvPr>
          <p:cNvSpPr>
            <a:spLocks noGrp="1"/>
          </p:cNvSpPr>
          <p:nvPr>
            <p:ph type="title"/>
          </p:nvPr>
        </p:nvSpPr>
        <p:spPr/>
        <p:txBody>
          <a:bodyPr/>
          <a:lstStyle/>
          <a:p>
            <a:r>
              <a:rPr lang="it-IT" dirty="0"/>
              <a:t>Cap. V – Ciò che si sarebbe dovuto fare. Principi a tale riguardo</a:t>
            </a:r>
            <a:endParaRPr lang="en-GB" dirty="0"/>
          </a:p>
        </p:txBody>
      </p:sp>
      <p:sp>
        <p:nvSpPr>
          <p:cNvPr id="3" name="Segnaposto contenuto 2">
            <a:extLst>
              <a:ext uri="{FF2B5EF4-FFF2-40B4-BE49-F238E27FC236}">
                <a16:creationId xmlns:a16="http://schemas.microsoft.com/office/drawing/2014/main" id="{43C9D059-CBAC-427B-A5E5-5A7AA35A9B99}"/>
              </a:ext>
            </a:extLst>
          </p:cNvPr>
          <p:cNvSpPr>
            <a:spLocks noGrp="1"/>
          </p:cNvSpPr>
          <p:nvPr>
            <p:ph idx="1"/>
          </p:nvPr>
        </p:nvSpPr>
        <p:spPr>
          <a:xfrm>
            <a:off x="838200" y="2263775"/>
            <a:ext cx="10515600" cy="4351338"/>
          </a:xfrm>
        </p:spPr>
        <p:txBody>
          <a:bodyPr>
            <a:normAutofit lnSpcReduction="10000"/>
          </a:bodyPr>
          <a:lstStyle/>
          <a:p>
            <a:pPr marL="0" indent="0" algn="just">
              <a:buNone/>
            </a:pPr>
            <a:r>
              <a:rPr lang="it-IT" sz="4800" dirty="0"/>
              <a:t>Mi si dica in base a quali idee, e a quale interesse si sarebbe potuto dare una Costituzione alla </a:t>
            </a:r>
            <a:r>
              <a:rPr lang="it-IT" sz="4800" i="1" dirty="0"/>
              <a:t>Nazione</a:t>
            </a:r>
            <a:r>
              <a:rPr lang="it-IT" sz="4800" dirty="0"/>
              <a:t> stessa. La Nazione esiste prima di ogni cosa, essa è l’origine di tutto. La sua volontà è sempre conforme alla legge, essa è la legge stessa. </a:t>
            </a:r>
          </a:p>
        </p:txBody>
      </p:sp>
    </p:spTree>
    <p:extLst>
      <p:ext uri="{BB962C8B-B14F-4D97-AF65-F5344CB8AC3E}">
        <p14:creationId xmlns:p14="http://schemas.microsoft.com/office/powerpoint/2010/main" val="36615057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DD08F5-2CAD-45C1-9E77-5E86D458CFB6}"/>
              </a:ext>
            </a:extLst>
          </p:cNvPr>
          <p:cNvSpPr>
            <a:spLocks noGrp="1"/>
          </p:cNvSpPr>
          <p:nvPr>
            <p:ph type="title"/>
          </p:nvPr>
        </p:nvSpPr>
        <p:spPr/>
        <p:txBody>
          <a:bodyPr/>
          <a:lstStyle/>
          <a:p>
            <a:r>
              <a:rPr lang="it-IT" dirty="0"/>
              <a:t>Cap. V – Ciò che si sarebbe dovuto fare. Principi a tale riguardo</a:t>
            </a:r>
            <a:endParaRPr lang="en-GB" dirty="0"/>
          </a:p>
        </p:txBody>
      </p:sp>
      <p:sp>
        <p:nvSpPr>
          <p:cNvPr id="3" name="Segnaposto contenuto 2">
            <a:extLst>
              <a:ext uri="{FF2B5EF4-FFF2-40B4-BE49-F238E27FC236}">
                <a16:creationId xmlns:a16="http://schemas.microsoft.com/office/drawing/2014/main" id="{43C9D059-CBAC-427B-A5E5-5A7AA35A9B99}"/>
              </a:ext>
            </a:extLst>
          </p:cNvPr>
          <p:cNvSpPr>
            <a:spLocks noGrp="1"/>
          </p:cNvSpPr>
          <p:nvPr>
            <p:ph idx="1"/>
          </p:nvPr>
        </p:nvSpPr>
        <p:spPr>
          <a:xfrm>
            <a:off x="838200" y="2263775"/>
            <a:ext cx="10515600" cy="4351338"/>
          </a:xfrm>
        </p:spPr>
        <p:txBody>
          <a:bodyPr>
            <a:normAutofit/>
          </a:bodyPr>
          <a:lstStyle/>
          <a:p>
            <a:pPr marL="0" indent="0" algn="just">
              <a:buNone/>
            </a:pPr>
            <a:r>
              <a:rPr lang="it-IT" sz="4800" dirty="0"/>
              <a:t>Prima di essa e al di sopra di essa non c’è che la legge </a:t>
            </a:r>
            <a:r>
              <a:rPr lang="it-IT" sz="4800" i="1" dirty="0"/>
              <a:t>naturale</a:t>
            </a:r>
            <a:r>
              <a:rPr lang="it-IT" sz="4800" dirty="0"/>
              <a:t>. Se vogliamo farci un’idea esatta dell’ordine delle leggi </a:t>
            </a:r>
            <a:r>
              <a:rPr lang="it-IT" sz="4800" i="1" dirty="0"/>
              <a:t>positive</a:t>
            </a:r>
            <a:r>
              <a:rPr lang="it-IT" sz="4800" dirty="0"/>
              <a:t> che possono emanare dalla sua volontà, troviamo al primo posto le leggi </a:t>
            </a:r>
            <a:r>
              <a:rPr lang="it-IT" sz="4800" i="1" dirty="0"/>
              <a:t>costituzionali</a:t>
            </a:r>
            <a:r>
              <a:rPr lang="it-IT" sz="4800" dirty="0"/>
              <a:t>… </a:t>
            </a:r>
          </a:p>
        </p:txBody>
      </p:sp>
    </p:spTree>
    <p:extLst>
      <p:ext uri="{BB962C8B-B14F-4D97-AF65-F5344CB8AC3E}">
        <p14:creationId xmlns:p14="http://schemas.microsoft.com/office/powerpoint/2010/main" val="35772337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DD08F5-2CAD-45C1-9E77-5E86D458CFB6}"/>
              </a:ext>
            </a:extLst>
          </p:cNvPr>
          <p:cNvSpPr>
            <a:spLocks noGrp="1"/>
          </p:cNvSpPr>
          <p:nvPr>
            <p:ph type="title"/>
          </p:nvPr>
        </p:nvSpPr>
        <p:spPr/>
        <p:txBody>
          <a:bodyPr/>
          <a:lstStyle/>
          <a:p>
            <a:r>
              <a:rPr lang="it-IT" dirty="0"/>
              <a:t>Cap. V – Ciò che si sarebbe dovuto fare. Principi a tale riguardo</a:t>
            </a:r>
            <a:endParaRPr lang="en-GB" dirty="0"/>
          </a:p>
        </p:txBody>
      </p:sp>
      <p:sp>
        <p:nvSpPr>
          <p:cNvPr id="3" name="Segnaposto contenuto 2">
            <a:extLst>
              <a:ext uri="{FF2B5EF4-FFF2-40B4-BE49-F238E27FC236}">
                <a16:creationId xmlns:a16="http://schemas.microsoft.com/office/drawing/2014/main" id="{43C9D059-CBAC-427B-A5E5-5A7AA35A9B99}"/>
              </a:ext>
            </a:extLst>
          </p:cNvPr>
          <p:cNvSpPr>
            <a:spLocks noGrp="1"/>
          </p:cNvSpPr>
          <p:nvPr>
            <p:ph idx="1"/>
          </p:nvPr>
        </p:nvSpPr>
        <p:spPr>
          <a:xfrm>
            <a:off x="838200" y="2263775"/>
            <a:ext cx="10515600" cy="4351338"/>
          </a:xfrm>
        </p:spPr>
        <p:txBody>
          <a:bodyPr>
            <a:normAutofit/>
          </a:bodyPr>
          <a:lstStyle/>
          <a:p>
            <a:pPr marL="0" indent="0" algn="just">
              <a:buNone/>
            </a:pPr>
            <a:r>
              <a:rPr lang="it-IT" sz="4800" dirty="0"/>
              <a:t>Esse si dividono in due parti: le une regolano l’organizzazione e il funzionamento del Corpo </a:t>
            </a:r>
            <a:r>
              <a:rPr lang="it-IT" sz="4800" i="1" dirty="0"/>
              <a:t>legislativo</a:t>
            </a:r>
            <a:r>
              <a:rPr lang="it-IT" sz="4800" dirty="0"/>
              <a:t>, le altre determinano l’organizzazione e il funzionamento dei diversi corpi attivi. </a:t>
            </a:r>
          </a:p>
        </p:txBody>
      </p:sp>
    </p:spTree>
    <p:extLst>
      <p:ext uri="{BB962C8B-B14F-4D97-AF65-F5344CB8AC3E}">
        <p14:creationId xmlns:p14="http://schemas.microsoft.com/office/powerpoint/2010/main" val="20232201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DD08F5-2CAD-45C1-9E77-5E86D458CFB6}"/>
              </a:ext>
            </a:extLst>
          </p:cNvPr>
          <p:cNvSpPr>
            <a:spLocks noGrp="1"/>
          </p:cNvSpPr>
          <p:nvPr>
            <p:ph type="title"/>
          </p:nvPr>
        </p:nvSpPr>
        <p:spPr/>
        <p:txBody>
          <a:bodyPr/>
          <a:lstStyle/>
          <a:p>
            <a:r>
              <a:rPr lang="it-IT" dirty="0"/>
              <a:t>Cap. V – Ciò che si sarebbe dovuto fare. Principi a tale riguardo</a:t>
            </a:r>
            <a:endParaRPr lang="en-GB" dirty="0"/>
          </a:p>
        </p:txBody>
      </p:sp>
      <p:sp>
        <p:nvSpPr>
          <p:cNvPr id="3" name="Segnaposto contenuto 2">
            <a:extLst>
              <a:ext uri="{FF2B5EF4-FFF2-40B4-BE49-F238E27FC236}">
                <a16:creationId xmlns:a16="http://schemas.microsoft.com/office/drawing/2014/main" id="{43C9D059-CBAC-427B-A5E5-5A7AA35A9B99}"/>
              </a:ext>
            </a:extLst>
          </p:cNvPr>
          <p:cNvSpPr>
            <a:spLocks noGrp="1"/>
          </p:cNvSpPr>
          <p:nvPr>
            <p:ph idx="1"/>
          </p:nvPr>
        </p:nvSpPr>
        <p:spPr>
          <a:xfrm>
            <a:off x="838200" y="2263775"/>
            <a:ext cx="10515600" cy="4351338"/>
          </a:xfrm>
        </p:spPr>
        <p:txBody>
          <a:bodyPr>
            <a:normAutofit/>
          </a:bodyPr>
          <a:lstStyle/>
          <a:p>
            <a:pPr marL="0" indent="0" algn="just">
              <a:buNone/>
            </a:pPr>
            <a:r>
              <a:rPr lang="it-IT" sz="4800" dirty="0"/>
              <a:t>Queste leggi sono dette </a:t>
            </a:r>
            <a:r>
              <a:rPr lang="it-IT" sz="4800" i="1" dirty="0"/>
              <a:t>fondamentali</a:t>
            </a:r>
            <a:r>
              <a:rPr lang="it-IT" sz="4800" dirty="0"/>
              <a:t>, non nel senso che possano divenire indipendenti dalla volontà nazionale, ma in quanto i corpi che esistono ed agiscono in virtù di esse, non possono modificarle. </a:t>
            </a:r>
          </a:p>
        </p:txBody>
      </p:sp>
    </p:spTree>
    <p:extLst>
      <p:ext uri="{BB962C8B-B14F-4D97-AF65-F5344CB8AC3E}">
        <p14:creationId xmlns:p14="http://schemas.microsoft.com/office/powerpoint/2010/main" val="40399583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DD08F5-2CAD-45C1-9E77-5E86D458CFB6}"/>
              </a:ext>
            </a:extLst>
          </p:cNvPr>
          <p:cNvSpPr>
            <a:spLocks noGrp="1"/>
          </p:cNvSpPr>
          <p:nvPr>
            <p:ph type="title"/>
          </p:nvPr>
        </p:nvSpPr>
        <p:spPr/>
        <p:txBody>
          <a:bodyPr/>
          <a:lstStyle/>
          <a:p>
            <a:r>
              <a:rPr lang="it-IT" dirty="0"/>
              <a:t>Cap. V – Ciò che si sarebbe dovuto fare. Principi a tale riguardo</a:t>
            </a:r>
            <a:endParaRPr lang="en-GB" dirty="0"/>
          </a:p>
        </p:txBody>
      </p:sp>
      <p:sp>
        <p:nvSpPr>
          <p:cNvPr id="3" name="Segnaposto contenuto 2">
            <a:extLst>
              <a:ext uri="{FF2B5EF4-FFF2-40B4-BE49-F238E27FC236}">
                <a16:creationId xmlns:a16="http://schemas.microsoft.com/office/drawing/2014/main" id="{43C9D059-CBAC-427B-A5E5-5A7AA35A9B99}"/>
              </a:ext>
            </a:extLst>
          </p:cNvPr>
          <p:cNvSpPr>
            <a:spLocks noGrp="1"/>
          </p:cNvSpPr>
          <p:nvPr>
            <p:ph idx="1"/>
          </p:nvPr>
        </p:nvSpPr>
        <p:spPr>
          <a:xfrm>
            <a:off x="838200" y="2263775"/>
            <a:ext cx="10515600" cy="4351338"/>
          </a:xfrm>
        </p:spPr>
        <p:txBody>
          <a:bodyPr>
            <a:normAutofit/>
          </a:bodyPr>
          <a:lstStyle/>
          <a:p>
            <a:pPr marL="0" indent="0" algn="just">
              <a:buNone/>
            </a:pPr>
            <a:r>
              <a:rPr lang="it-IT" sz="4800" dirty="0"/>
              <a:t>In ogni sua parte la Costituzione non è opera del potere costituito, ma del potere costituente. </a:t>
            </a:r>
          </a:p>
        </p:txBody>
      </p:sp>
    </p:spTree>
    <p:extLst>
      <p:ext uri="{BB962C8B-B14F-4D97-AF65-F5344CB8AC3E}">
        <p14:creationId xmlns:p14="http://schemas.microsoft.com/office/powerpoint/2010/main" val="12076775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DD08F5-2CAD-45C1-9E77-5E86D458CFB6}"/>
              </a:ext>
            </a:extLst>
          </p:cNvPr>
          <p:cNvSpPr>
            <a:spLocks noGrp="1"/>
          </p:cNvSpPr>
          <p:nvPr>
            <p:ph type="title"/>
          </p:nvPr>
        </p:nvSpPr>
        <p:spPr/>
        <p:txBody>
          <a:bodyPr/>
          <a:lstStyle/>
          <a:p>
            <a:r>
              <a:rPr lang="it-IT" dirty="0"/>
              <a:t>Potere costituente</a:t>
            </a:r>
            <a:endParaRPr lang="en-GB" dirty="0"/>
          </a:p>
        </p:txBody>
      </p:sp>
      <p:sp>
        <p:nvSpPr>
          <p:cNvPr id="3" name="Segnaposto contenuto 2">
            <a:extLst>
              <a:ext uri="{FF2B5EF4-FFF2-40B4-BE49-F238E27FC236}">
                <a16:creationId xmlns:a16="http://schemas.microsoft.com/office/drawing/2014/main" id="{43C9D059-CBAC-427B-A5E5-5A7AA35A9B99}"/>
              </a:ext>
            </a:extLst>
          </p:cNvPr>
          <p:cNvSpPr>
            <a:spLocks noGrp="1"/>
          </p:cNvSpPr>
          <p:nvPr>
            <p:ph idx="1"/>
          </p:nvPr>
        </p:nvSpPr>
        <p:spPr>
          <a:xfrm>
            <a:off x="838200" y="1825625"/>
            <a:ext cx="10515600" cy="4351338"/>
          </a:xfrm>
        </p:spPr>
        <p:txBody>
          <a:bodyPr>
            <a:normAutofit fontScale="77500" lnSpcReduction="20000"/>
          </a:bodyPr>
          <a:lstStyle/>
          <a:p>
            <a:pPr marL="0" indent="0" algn="just">
              <a:buNone/>
            </a:pPr>
            <a:r>
              <a:rPr lang="it-IT" sz="4800" dirty="0"/>
              <a:t>Per </a:t>
            </a:r>
            <a:r>
              <a:rPr lang="it-IT" sz="4800" b="1" dirty="0"/>
              <a:t>potere costituente </a:t>
            </a:r>
            <a:r>
              <a:rPr lang="it-IT" sz="4800" dirty="0"/>
              <a:t>si intende ciò che è alla base dell’instaurazione di un ordinamento costituzionale, ovvero di un nuovo ordine politico-giuridico che sostituisce in maniera traumatica (in genere, a seguito di una rivoluzione) quello precedente. D’altra parte, l’espressione potere costituente ha una valenza duplice: con esso si intende designare sia il soggetto che instaura il nuovo ordinamento, sia il fondamento di validità e legittimità dello stesso. </a:t>
            </a:r>
            <a:endParaRPr lang="en-GB" sz="4800" dirty="0"/>
          </a:p>
        </p:txBody>
      </p:sp>
    </p:spTree>
    <p:extLst>
      <p:ext uri="{BB962C8B-B14F-4D97-AF65-F5344CB8AC3E}">
        <p14:creationId xmlns:p14="http://schemas.microsoft.com/office/powerpoint/2010/main" val="42190591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DD08F5-2CAD-45C1-9E77-5E86D458CFB6}"/>
              </a:ext>
            </a:extLst>
          </p:cNvPr>
          <p:cNvSpPr>
            <a:spLocks noGrp="1"/>
          </p:cNvSpPr>
          <p:nvPr>
            <p:ph type="title"/>
          </p:nvPr>
        </p:nvSpPr>
        <p:spPr/>
        <p:txBody>
          <a:bodyPr/>
          <a:lstStyle/>
          <a:p>
            <a:r>
              <a:rPr lang="it-IT" dirty="0"/>
              <a:t>Potere costituito</a:t>
            </a:r>
            <a:endParaRPr lang="en-GB" dirty="0"/>
          </a:p>
        </p:txBody>
      </p:sp>
      <p:sp>
        <p:nvSpPr>
          <p:cNvPr id="3" name="Segnaposto contenuto 2">
            <a:extLst>
              <a:ext uri="{FF2B5EF4-FFF2-40B4-BE49-F238E27FC236}">
                <a16:creationId xmlns:a16="http://schemas.microsoft.com/office/drawing/2014/main" id="{43C9D059-CBAC-427B-A5E5-5A7AA35A9B99}"/>
              </a:ext>
            </a:extLst>
          </p:cNvPr>
          <p:cNvSpPr>
            <a:spLocks noGrp="1"/>
          </p:cNvSpPr>
          <p:nvPr>
            <p:ph idx="1"/>
          </p:nvPr>
        </p:nvSpPr>
        <p:spPr>
          <a:xfrm>
            <a:off x="838200" y="1825625"/>
            <a:ext cx="10515600" cy="4351338"/>
          </a:xfrm>
        </p:spPr>
        <p:txBody>
          <a:bodyPr>
            <a:normAutofit fontScale="92500"/>
          </a:bodyPr>
          <a:lstStyle/>
          <a:p>
            <a:pPr marL="0" indent="0" algn="just">
              <a:buNone/>
            </a:pPr>
            <a:r>
              <a:rPr lang="it-IT" sz="4800" dirty="0"/>
              <a:t>Il </a:t>
            </a:r>
            <a:r>
              <a:rPr lang="it-IT" sz="4800" b="1" dirty="0"/>
              <a:t>potere costituito </a:t>
            </a:r>
            <a:r>
              <a:rPr lang="it-IT" sz="4800" dirty="0"/>
              <a:t>è l’ordine politico, giuridico e istituzionale pensato, fondato e organizzato dal potere costituente. Nella nostra contemporaneità, corrisponde solitamente all’istituzione dello Stato, alla sua organizzazione interna e alla redazione di una costituzione (carta costituzionale).</a:t>
            </a:r>
            <a:endParaRPr lang="en-GB" sz="4800" dirty="0"/>
          </a:p>
          <a:p>
            <a:pPr marL="0" indent="0" algn="just">
              <a:buNone/>
            </a:pPr>
            <a:endParaRPr lang="en-GB" sz="4800" dirty="0"/>
          </a:p>
        </p:txBody>
      </p:sp>
    </p:spTree>
    <p:extLst>
      <p:ext uri="{BB962C8B-B14F-4D97-AF65-F5344CB8AC3E}">
        <p14:creationId xmlns:p14="http://schemas.microsoft.com/office/powerpoint/2010/main" val="1769486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CBC0735-DC6D-4DE2-BD0D-BCBFBF9B37A4}"/>
              </a:ext>
            </a:extLst>
          </p:cNvPr>
          <p:cNvSpPr>
            <a:spLocks noGrp="1"/>
          </p:cNvSpPr>
          <p:nvPr>
            <p:ph idx="1"/>
          </p:nvPr>
        </p:nvSpPr>
        <p:spPr>
          <a:xfrm>
            <a:off x="838200" y="1253331"/>
            <a:ext cx="10515600" cy="4351338"/>
          </a:xfrm>
        </p:spPr>
        <p:txBody>
          <a:bodyPr>
            <a:normAutofit/>
          </a:bodyPr>
          <a:lstStyle/>
          <a:p>
            <a:pPr marL="0" indent="0" algn="just">
              <a:buNone/>
            </a:pPr>
            <a:r>
              <a:rPr lang="it-IT" sz="4000" dirty="0"/>
              <a:t>Vedremo se le risposte sono giuste. Nell’attuale situazione a torto si considererebbero esagerate verità di cui non si sono ancora viste le prove. Esamineremo quindi le misure che si sono tentate, e quelle che si dovranno adottare, </a:t>
            </a:r>
            <a:r>
              <a:rPr lang="it-IT" sz="4000" dirty="0" err="1"/>
              <a:t>affinchè</a:t>
            </a:r>
            <a:r>
              <a:rPr lang="it-IT" sz="4000" dirty="0"/>
              <a:t> il Terzo stato divenga effettivamente </a:t>
            </a:r>
            <a:r>
              <a:rPr lang="it-IT" sz="4000" i="1" dirty="0"/>
              <a:t>qualche cosa</a:t>
            </a:r>
            <a:r>
              <a:rPr lang="it-IT" sz="4000" dirty="0"/>
              <a:t>. </a:t>
            </a:r>
            <a:endParaRPr lang="en-GB" sz="4000" dirty="0"/>
          </a:p>
        </p:txBody>
      </p:sp>
    </p:spTree>
    <p:extLst>
      <p:ext uri="{BB962C8B-B14F-4D97-AF65-F5344CB8AC3E}">
        <p14:creationId xmlns:p14="http://schemas.microsoft.com/office/powerpoint/2010/main" val="1194905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CBC0735-DC6D-4DE2-BD0D-BCBFBF9B37A4}"/>
              </a:ext>
            </a:extLst>
          </p:cNvPr>
          <p:cNvSpPr>
            <a:spLocks noGrp="1"/>
          </p:cNvSpPr>
          <p:nvPr>
            <p:ph idx="1"/>
          </p:nvPr>
        </p:nvSpPr>
        <p:spPr>
          <a:xfrm>
            <a:off x="838200" y="1253331"/>
            <a:ext cx="10515600" cy="4351338"/>
          </a:xfrm>
        </p:spPr>
        <p:txBody>
          <a:bodyPr>
            <a:normAutofit/>
          </a:bodyPr>
          <a:lstStyle/>
          <a:p>
            <a:pPr marL="0" indent="0" algn="just">
              <a:buNone/>
            </a:pPr>
            <a:r>
              <a:rPr lang="it-IT" sz="4000" dirty="0"/>
              <a:t>Diremo pertanto:</a:t>
            </a:r>
          </a:p>
          <a:p>
            <a:pPr marL="0" indent="0" algn="just">
              <a:buNone/>
            </a:pPr>
            <a:r>
              <a:rPr lang="it-IT" sz="4000" dirty="0"/>
              <a:t> 4. Quanto i ministri hanno tentato, e quanto i privilegiati stessi </a:t>
            </a:r>
            <a:r>
              <a:rPr lang="it-IT" sz="4000" i="1" dirty="0"/>
              <a:t>propongono</a:t>
            </a:r>
            <a:r>
              <a:rPr lang="it-IT" sz="4000" dirty="0"/>
              <a:t> in suo sfavore.</a:t>
            </a:r>
            <a:endParaRPr lang="en-GB" sz="4000" dirty="0"/>
          </a:p>
          <a:p>
            <a:pPr marL="0" indent="0" algn="just">
              <a:buNone/>
            </a:pPr>
            <a:r>
              <a:rPr lang="en-GB" sz="4000" dirty="0"/>
              <a:t>5. </a:t>
            </a:r>
            <a:r>
              <a:rPr lang="en-GB" sz="4000" dirty="0" err="1"/>
              <a:t>Ciò</a:t>
            </a:r>
            <a:r>
              <a:rPr lang="en-GB" sz="4000" dirty="0"/>
              <a:t> </a:t>
            </a:r>
            <a:r>
              <a:rPr lang="en-GB" sz="4000" dirty="0" err="1"/>
              <a:t>che</a:t>
            </a:r>
            <a:r>
              <a:rPr lang="en-GB" sz="4000" dirty="0"/>
              <a:t> </a:t>
            </a:r>
            <a:r>
              <a:rPr lang="en-GB" sz="4000" dirty="0" err="1"/>
              <a:t>si</a:t>
            </a:r>
            <a:r>
              <a:rPr lang="en-GB" sz="4000" dirty="0"/>
              <a:t> </a:t>
            </a:r>
            <a:r>
              <a:rPr lang="en-GB" sz="4000" dirty="0" err="1"/>
              <a:t>sarebbe</a:t>
            </a:r>
            <a:r>
              <a:rPr lang="en-GB" sz="4000" dirty="0"/>
              <a:t> </a:t>
            </a:r>
            <a:r>
              <a:rPr lang="en-GB" sz="4000" dirty="0" err="1"/>
              <a:t>dovuto</a:t>
            </a:r>
            <a:r>
              <a:rPr lang="en-GB" sz="4000" dirty="0"/>
              <a:t> fare</a:t>
            </a:r>
          </a:p>
          <a:p>
            <a:pPr marL="0" indent="0" algn="just">
              <a:buNone/>
            </a:pPr>
            <a:r>
              <a:rPr lang="en-GB" sz="4000" dirty="0"/>
              <a:t>6. </a:t>
            </a:r>
            <a:r>
              <a:rPr lang="en-GB" sz="4000" dirty="0" err="1"/>
              <a:t>Infine</a:t>
            </a:r>
            <a:r>
              <a:rPr lang="en-GB" sz="4000" dirty="0"/>
              <a:t>, </a:t>
            </a:r>
            <a:r>
              <a:rPr lang="en-GB" sz="4000" dirty="0" err="1"/>
              <a:t>cosa</a:t>
            </a:r>
            <a:r>
              <a:rPr lang="en-GB" sz="4000" dirty="0"/>
              <a:t> </a:t>
            </a:r>
            <a:r>
              <a:rPr lang="en-GB" sz="4000" i="1" dirty="0" err="1"/>
              <a:t>resta</a:t>
            </a:r>
            <a:r>
              <a:rPr lang="en-GB" sz="4000" dirty="0"/>
              <a:t> da fare al </a:t>
            </a:r>
            <a:r>
              <a:rPr lang="en-GB" sz="4000" dirty="0" err="1"/>
              <a:t>Terzo</a:t>
            </a:r>
            <a:r>
              <a:rPr lang="en-GB" sz="4000" dirty="0"/>
              <a:t> per </a:t>
            </a:r>
            <a:r>
              <a:rPr lang="en-GB" sz="4000" dirty="0" err="1"/>
              <a:t>ottenere</a:t>
            </a:r>
            <a:r>
              <a:rPr lang="en-GB" sz="4000" dirty="0"/>
              <a:t> </a:t>
            </a:r>
            <a:r>
              <a:rPr lang="en-GB" sz="4000" dirty="0" err="1"/>
              <a:t>il</a:t>
            </a:r>
            <a:r>
              <a:rPr lang="en-GB" sz="4000" dirty="0"/>
              <a:t> </a:t>
            </a:r>
            <a:r>
              <a:rPr lang="en-GB" sz="4000" dirty="0" err="1"/>
              <a:t>posto</a:t>
            </a:r>
            <a:r>
              <a:rPr lang="en-GB" sz="4000" dirty="0"/>
              <a:t> </a:t>
            </a:r>
            <a:r>
              <a:rPr lang="en-GB" sz="4000" dirty="0" err="1"/>
              <a:t>che</a:t>
            </a:r>
            <a:r>
              <a:rPr lang="en-GB" sz="4000" dirty="0"/>
              <a:t> </a:t>
            </a:r>
            <a:r>
              <a:rPr lang="en-GB" sz="4000" dirty="0" err="1"/>
              <a:t>gli</a:t>
            </a:r>
            <a:r>
              <a:rPr lang="en-GB" sz="4000" dirty="0"/>
              <a:t> è </a:t>
            </a:r>
            <a:r>
              <a:rPr lang="en-GB" sz="4000" dirty="0" err="1"/>
              <a:t>dovuto</a:t>
            </a:r>
            <a:r>
              <a:rPr lang="en-GB" sz="4000" dirty="0"/>
              <a:t>. </a:t>
            </a:r>
            <a:endParaRPr lang="it-IT" sz="4000" dirty="0"/>
          </a:p>
        </p:txBody>
      </p:sp>
    </p:spTree>
    <p:extLst>
      <p:ext uri="{BB962C8B-B14F-4D97-AF65-F5344CB8AC3E}">
        <p14:creationId xmlns:p14="http://schemas.microsoft.com/office/powerpoint/2010/main" val="2675241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DD08F5-2CAD-45C1-9E77-5E86D458CFB6}"/>
              </a:ext>
            </a:extLst>
          </p:cNvPr>
          <p:cNvSpPr>
            <a:spLocks noGrp="1"/>
          </p:cNvSpPr>
          <p:nvPr>
            <p:ph type="title"/>
          </p:nvPr>
        </p:nvSpPr>
        <p:spPr/>
        <p:txBody>
          <a:bodyPr/>
          <a:lstStyle/>
          <a:p>
            <a:r>
              <a:rPr lang="it-IT" dirty="0"/>
              <a:t>Cap. I – Il Terzo stato è una nazione completa</a:t>
            </a:r>
            <a:endParaRPr lang="en-GB" dirty="0"/>
          </a:p>
        </p:txBody>
      </p:sp>
      <p:sp>
        <p:nvSpPr>
          <p:cNvPr id="3" name="Segnaposto contenuto 2">
            <a:extLst>
              <a:ext uri="{FF2B5EF4-FFF2-40B4-BE49-F238E27FC236}">
                <a16:creationId xmlns:a16="http://schemas.microsoft.com/office/drawing/2014/main" id="{43C9D059-CBAC-427B-A5E5-5A7AA35A9B99}"/>
              </a:ext>
            </a:extLst>
          </p:cNvPr>
          <p:cNvSpPr>
            <a:spLocks noGrp="1"/>
          </p:cNvSpPr>
          <p:nvPr>
            <p:ph idx="1"/>
          </p:nvPr>
        </p:nvSpPr>
        <p:spPr/>
        <p:txBody>
          <a:bodyPr>
            <a:normAutofit/>
          </a:bodyPr>
          <a:lstStyle/>
          <a:p>
            <a:pPr marL="0" indent="0" algn="just">
              <a:buNone/>
            </a:pPr>
            <a:r>
              <a:rPr lang="it-IT" sz="5400" dirty="0"/>
              <a:t>Cosa occorre perché una nazione viva e prosperi? Attività private e funzioni pubbliche. </a:t>
            </a:r>
            <a:endParaRPr lang="en-GB" sz="5400" dirty="0"/>
          </a:p>
        </p:txBody>
      </p:sp>
    </p:spTree>
    <p:extLst>
      <p:ext uri="{BB962C8B-B14F-4D97-AF65-F5344CB8AC3E}">
        <p14:creationId xmlns:p14="http://schemas.microsoft.com/office/powerpoint/2010/main" val="3778206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DD08F5-2CAD-45C1-9E77-5E86D458CFB6}"/>
              </a:ext>
            </a:extLst>
          </p:cNvPr>
          <p:cNvSpPr>
            <a:spLocks noGrp="1"/>
          </p:cNvSpPr>
          <p:nvPr>
            <p:ph type="title"/>
          </p:nvPr>
        </p:nvSpPr>
        <p:spPr/>
        <p:txBody>
          <a:bodyPr/>
          <a:lstStyle/>
          <a:p>
            <a:r>
              <a:rPr lang="it-IT" dirty="0"/>
              <a:t>Cap. I – Il Terzo stato è una nazione completa</a:t>
            </a:r>
            <a:endParaRPr lang="en-GB" dirty="0"/>
          </a:p>
        </p:txBody>
      </p:sp>
      <p:sp>
        <p:nvSpPr>
          <p:cNvPr id="3" name="Segnaposto contenuto 2">
            <a:extLst>
              <a:ext uri="{FF2B5EF4-FFF2-40B4-BE49-F238E27FC236}">
                <a16:creationId xmlns:a16="http://schemas.microsoft.com/office/drawing/2014/main" id="{43C9D059-CBAC-427B-A5E5-5A7AA35A9B99}"/>
              </a:ext>
            </a:extLst>
          </p:cNvPr>
          <p:cNvSpPr>
            <a:spLocks noGrp="1"/>
          </p:cNvSpPr>
          <p:nvPr>
            <p:ph idx="1"/>
          </p:nvPr>
        </p:nvSpPr>
        <p:spPr/>
        <p:txBody>
          <a:bodyPr>
            <a:normAutofit/>
          </a:bodyPr>
          <a:lstStyle/>
          <a:p>
            <a:pPr marL="0" indent="0" algn="just">
              <a:buNone/>
            </a:pPr>
            <a:r>
              <a:rPr lang="it-IT" sz="3000" dirty="0"/>
              <a:t>Si possono raggruppare tutte le attività private in quattro classi: </a:t>
            </a:r>
          </a:p>
          <a:p>
            <a:pPr marL="514350" indent="-514350" algn="just">
              <a:buAutoNum type="arabicPeriod"/>
            </a:pPr>
            <a:r>
              <a:rPr lang="it-IT" sz="3000" dirty="0"/>
              <a:t>[…] tutte le famiglie implicate nei lavori della campagna</a:t>
            </a:r>
          </a:p>
          <a:p>
            <a:pPr marL="514350" indent="-514350" algn="just">
              <a:buAutoNum type="arabicPeriod"/>
            </a:pPr>
            <a:r>
              <a:rPr lang="it-IT" sz="3000" dirty="0"/>
              <a:t>Dalla vendita delle materie prime […]una nuova manodopera, più o meno diversificata, vi aggiunge un secondo valore più o meno composito. L’industria umana viene quindi a perfezionare i benefici della natura</a:t>
            </a:r>
          </a:p>
        </p:txBody>
      </p:sp>
    </p:spTree>
    <p:extLst>
      <p:ext uri="{BB962C8B-B14F-4D97-AF65-F5344CB8AC3E}">
        <p14:creationId xmlns:p14="http://schemas.microsoft.com/office/powerpoint/2010/main" val="1622341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DD08F5-2CAD-45C1-9E77-5E86D458CFB6}"/>
              </a:ext>
            </a:extLst>
          </p:cNvPr>
          <p:cNvSpPr>
            <a:spLocks noGrp="1"/>
          </p:cNvSpPr>
          <p:nvPr>
            <p:ph type="title"/>
          </p:nvPr>
        </p:nvSpPr>
        <p:spPr/>
        <p:txBody>
          <a:bodyPr/>
          <a:lstStyle/>
          <a:p>
            <a:r>
              <a:rPr lang="it-IT" dirty="0"/>
              <a:t>Cap. I – Il Terzo stato è una nazione completa</a:t>
            </a:r>
            <a:endParaRPr lang="en-GB" dirty="0"/>
          </a:p>
        </p:txBody>
      </p:sp>
      <p:sp>
        <p:nvSpPr>
          <p:cNvPr id="3" name="Segnaposto contenuto 2">
            <a:extLst>
              <a:ext uri="{FF2B5EF4-FFF2-40B4-BE49-F238E27FC236}">
                <a16:creationId xmlns:a16="http://schemas.microsoft.com/office/drawing/2014/main" id="{43C9D059-CBAC-427B-A5E5-5A7AA35A9B99}"/>
              </a:ext>
            </a:extLst>
          </p:cNvPr>
          <p:cNvSpPr>
            <a:spLocks noGrp="1"/>
          </p:cNvSpPr>
          <p:nvPr>
            <p:ph idx="1"/>
          </p:nvPr>
        </p:nvSpPr>
        <p:spPr/>
        <p:txBody>
          <a:bodyPr>
            <a:normAutofit/>
          </a:bodyPr>
          <a:lstStyle/>
          <a:p>
            <a:pPr marL="0" indent="0" algn="just">
              <a:buNone/>
            </a:pPr>
            <a:r>
              <a:rPr lang="it-IT" sz="3000" dirty="0"/>
              <a:t>Si possono raggruppare tutte le attività private in quattro classi: </a:t>
            </a:r>
          </a:p>
          <a:p>
            <a:pPr marL="0" indent="0" algn="just">
              <a:buNone/>
            </a:pPr>
            <a:r>
              <a:rPr lang="it-IT" sz="3000" dirty="0"/>
              <a:t>3. Tra la produzione e il consumo, nonché tra le diverse fasi della produzione, interviene un gran numero di intermediari […] sono i mercanti e i commercianti</a:t>
            </a:r>
          </a:p>
          <a:p>
            <a:pPr marL="0" indent="0" algn="just">
              <a:buNone/>
            </a:pPr>
            <a:r>
              <a:rPr lang="it-IT" sz="3000" dirty="0"/>
              <a:t>4. […] occorre in una società una moltitudine di attività particolari e di mansioni direttamente utili o gradite alle persone. In questa quarta classe rientrano tutte le altre occupazioni, dalle professioni scientifiche e liberali più illustri ai servizi domestici meno qualificati. </a:t>
            </a:r>
            <a:endParaRPr lang="en-GB" sz="3000" dirty="0"/>
          </a:p>
          <a:p>
            <a:pPr marL="0" indent="0" algn="just">
              <a:buNone/>
            </a:pPr>
            <a:endParaRPr lang="it-IT" sz="3000" dirty="0"/>
          </a:p>
        </p:txBody>
      </p:sp>
    </p:spTree>
    <p:extLst>
      <p:ext uri="{BB962C8B-B14F-4D97-AF65-F5344CB8AC3E}">
        <p14:creationId xmlns:p14="http://schemas.microsoft.com/office/powerpoint/2010/main" val="3024208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DD08F5-2CAD-45C1-9E77-5E86D458CFB6}"/>
              </a:ext>
            </a:extLst>
          </p:cNvPr>
          <p:cNvSpPr>
            <a:spLocks noGrp="1"/>
          </p:cNvSpPr>
          <p:nvPr>
            <p:ph type="title"/>
          </p:nvPr>
        </p:nvSpPr>
        <p:spPr/>
        <p:txBody>
          <a:bodyPr/>
          <a:lstStyle/>
          <a:p>
            <a:r>
              <a:rPr lang="it-IT" dirty="0"/>
              <a:t>Cap. I – Il Terzo stato è una nazione completa</a:t>
            </a:r>
            <a:endParaRPr lang="en-GB" dirty="0"/>
          </a:p>
        </p:txBody>
      </p:sp>
      <p:sp>
        <p:nvSpPr>
          <p:cNvPr id="3" name="Segnaposto contenuto 2">
            <a:extLst>
              <a:ext uri="{FF2B5EF4-FFF2-40B4-BE49-F238E27FC236}">
                <a16:creationId xmlns:a16="http://schemas.microsoft.com/office/drawing/2014/main" id="{43C9D059-CBAC-427B-A5E5-5A7AA35A9B99}"/>
              </a:ext>
            </a:extLst>
          </p:cNvPr>
          <p:cNvSpPr>
            <a:spLocks noGrp="1"/>
          </p:cNvSpPr>
          <p:nvPr>
            <p:ph idx="1"/>
          </p:nvPr>
        </p:nvSpPr>
        <p:spPr/>
        <p:txBody>
          <a:bodyPr>
            <a:normAutofit/>
          </a:bodyPr>
          <a:lstStyle/>
          <a:p>
            <a:pPr marL="0" indent="0" algn="just">
              <a:buNone/>
            </a:pPr>
            <a:r>
              <a:rPr lang="it-IT" sz="3000" dirty="0"/>
              <a:t>Sono queste le attività su cui si regge la società. Chi ne sopporta il peso? Il Terzo stato. Le funzioni pubbliche, allo stato attuale, possono essere catalogate secondo le ben note denominazioni, Spada, Toga, Chiesa e Amministrazione. Sarebbe superfluo esaminarle in dettaglio per dimostrare che il Terzo stato ne occupa ovunque i diciannove ventesimi, con la differenza che esso è incaricato di tutte le incombenze più integrate, di tutti i compiti che l’ordine privilegiato si rifiuta di svolgere.</a:t>
            </a:r>
            <a:endParaRPr lang="en-GB" sz="3000" dirty="0"/>
          </a:p>
          <a:p>
            <a:pPr marL="0" indent="0" algn="just">
              <a:buNone/>
            </a:pPr>
            <a:endParaRPr lang="it-IT" sz="3000" dirty="0"/>
          </a:p>
        </p:txBody>
      </p:sp>
    </p:spTree>
    <p:extLst>
      <p:ext uri="{BB962C8B-B14F-4D97-AF65-F5344CB8AC3E}">
        <p14:creationId xmlns:p14="http://schemas.microsoft.com/office/powerpoint/2010/main" val="1023315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DD08F5-2CAD-45C1-9E77-5E86D458CFB6}"/>
              </a:ext>
            </a:extLst>
          </p:cNvPr>
          <p:cNvSpPr>
            <a:spLocks noGrp="1"/>
          </p:cNvSpPr>
          <p:nvPr>
            <p:ph type="title"/>
          </p:nvPr>
        </p:nvSpPr>
        <p:spPr/>
        <p:txBody>
          <a:bodyPr/>
          <a:lstStyle/>
          <a:p>
            <a:r>
              <a:rPr lang="it-IT" dirty="0"/>
              <a:t>Cap. I – Il Terzo stato è una nazione completa</a:t>
            </a:r>
            <a:endParaRPr lang="en-GB" dirty="0"/>
          </a:p>
        </p:txBody>
      </p:sp>
      <p:sp>
        <p:nvSpPr>
          <p:cNvPr id="3" name="Segnaposto contenuto 2">
            <a:extLst>
              <a:ext uri="{FF2B5EF4-FFF2-40B4-BE49-F238E27FC236}">
                <a16:creationId xmlns:a16="http://schemas.microsoft.com/office/drawing/2014/main" id="{43C9D059-CBAC-427B-A5E5-5A7AA35A9B99}"/>
              </a:ext>
            </a:extLst>
          </p:cNvPr>
          <p:cNvSpPr>
            <a:spLocks noGrp="1"/>
          </p:cNvSpPr>
          <p:nvPr>
            <p:ph idx="1"/>
          </p:nvPr>
        </p:nvSpPr>
        <p:spPr/>
        <p:txBody>
          <a:bodyPr>
            <a:normAutofit/>
          </a:bodyPr>
          <a:lstStyle/>
          <a:p>
            <a:pPr marL="0" indent="0" algn="just">
              <a:buNone/>
            </a:pPr>
            <a:r>
              <a:rPr lang="it-IT" sz="3600" dirty="0"/>
              <a:t>Chi dunque oserebbe sostenere che il Terzo stato non comprende in sé tutto ciò che occorre per formare una nazione completa? Esso è un uomo forte e robusto con un braccio ancora in catene. Se si eliminasse l’ordine privilegiato, la Nazione non sarebbe per questo qualcosa di meno, al contrario sarebbe qualcosa di più. </a:t>
            </a:r>
            <a:endParaRPr lang="en-GB" sz="3600" dirty="0"/>
          </a:p>
          <a:p>
            <a:pPr marL="0" indent="0" algn="just">
              <a:buNone/>
            </a:pPr>
            <a:endParaRPr lang="it-IT" sz="3000" dirty="0"/>
          </a:p>
        </p:txBody>
      </p:sp>
    </p:spTree>
    <p:extLst>
      <p:ext uri="{BB962C8B-B14F-4D97-AF65-F5344CB8AC3E}">
        <p14:creationId xmlns:p14="http://schemas.microsoft.com/office/powerpoint/2010/main" val="110465738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1738</Words>
  <Application>Microsoft Office PowerPoint</Application>
  <PresentationFormat>Widescreen</PresentationFormat>
  <Paragraphs>69</Paragraphs>
  <Slides>29</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29</vt:i4>
      </vt:variant>
    </vt:vector>
  </HeadingPairs>
  <TitlesOfParts>
    <vt:vector size="33" baseType="lpstr">
      <vt:lpstr>Arial</vt:lpstr>
      <vt:lpstr>Calibri</vt:lpstr>
      <vt:lpstr>Calibri Light</vt:lpstr>
      <vt:lpstr>Tema di Office</vt:lpstr>
      <vt:lpstr>Sieyés, Che cos’è il terzo stato? </vt:lpstr>
      <vt:lpstr>Presentazione standard di PowerPoint</vt:lpstr>
      <vt:lpstr>Presentazione standard di PowerPoint</vt:lpstr>
      <vt:lpstr>Presentazione standard di PowerPoint</vt:lpstr>
      <vt:lpstr>Cap. I – Il Terzo stato è una nazione completa</vt:lpstr>
      <vt:lpstr>Cap. I – Il Terzo stato è una nazione completa</vt:lpstr>
      <vt:lpstr>Cap. I – Il Terzo stato è una nazione completa</vt:lpstr>
      <vt:lpstr>Cap. I – Il Terzo stato è una nazione completa</vt:lpstr>
      <vt:lpstr>Cap. I – Il Terzo stato è una nazione completa</vt:lpstr>
      <vt:lpstr>Cap. I – Il Terzo stato è una nazione completa</vt:lpstr>
      <vt:lpstr>Cap. I – Il Terzo stato è una nazione completa</vt:lpstr>
      <vt:lpstr>Cap. II – Cosa è stato fino ad oggi il Terzo stato? Nulla</vt:lpstr>
      <vt:lpstr>Cap. II – Cosa è stato fino ad oggi il Terzo stato? Nulla</vt:lpstr>
      <vt:lpstr>Cap. II – Cosa è stato fino ad oggi il Terzo stato? Nulla</vt:lpstr>
      <vt:lpstr>Cap. II – Cosa è stato fino ad oggi il Terzo stato? Nulla</vt:lpstr>
      <vt:lpstr>Cap. II – Cosa è stato fino ad oggi il Terzo stato? Nulla</vt:lpstr>
      <vt:lpstr>Cap. II – Cosa è stato fino ad oggi il Terzo stato? Nulla</vt:lpstr>
      <vt:lpstr>Cap. III – Che cosa richiede il Terzo stato? Di divenire qualche cosa.</vt:lpstr>
      <vt:lpstr>Cap. III – Che cosa richiede il Terzo stato? Di divenire qualche cosa.</vt:lpstr>
      <vt:lpstr>Cap. III – Che cosa richiede il Terzo stato? Di divenire qualche cosa.</vt:lpstr>
      <vt:lpstr>Cap. V – Ciò che si sarebbe dovuto fare. Principi a tale riguardo</vt:lpstr>
      <vt:lpstr>Cap. V – Ciò che si sarebbe dovuto fare. Principi a tale riguardo</vt:lpstr>
      <vt:lpstr>Cap. V – Ciò che si sarebbe dovuto fare. Principi a tale riguardo</vt:lpstr>
      <vt:lpstr>Cap. V – Ciò che si sarebbe dovuto fare. Principi a tale riguardo</vt:lpstr>
      <vt:lpstr>Cap. V – Ciò che si sarebbe dovuto fare. Principi a tale riguardo</vt:lpstr>
      <vt:lpstr>Cap. V – Ciò che si sarebbe dovuto fare. Principi a tale riguardo</vt:lpstr>
      <vt:lpstr>Cap. V – Ciò che si sarebbe dovuto fare. Principi a tale riguardo</vt:lpstr>
      <vt:lpstr>Potere costituente</vt:lpstr>
      <vt:lpstr>Potere costituito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Sieyés, Che cos’è il terzo stato?</dc:title>
  <dc:creator>Michele Basso</dc:creator>
  <cp:lastModifiedBy>Michele Basso</cp:lastModifiedBy>
  <cp:revision>2</cp:revision>
  <dcterms:created xsi:type="dcterms:W3CDTF">2022-03-06T11:10:51Z</dcterms:created>
  <dcterms:modified xsi:type="dcterms:W3CDTF">2022-03-21T08:34:15Z</dcterms:modified>
</cp:coreProperties>
</file>