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62" r:id="rId3"/>
    <p:sldId id="264" r:id="rId4"/>
    <p:sldId id="263" r:id="rId5"/>
    <p:sldId id="258" r:id="rId6"/>
    <p:sldId id="257" r:id="rId7"/>
    <p:sldId id="259" r:id="rId8"/>
    <p:sldId id="260" r:id="rId9"/>
    <p:sldId id="261"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3/14/2022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3/14/2022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3/14/2022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3/14/2022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it-IT"/>
              <a:t>Fare clic per modificare lo stile del titolo</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5586B75A-687E-405C-8A0B-8D00578BA2C3}" type="datetimeFigureOut">
              <a:rPr lang="en-US" dirty="0"/>
              <a:pPr/>
              <a:t>3/14/2022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3/14/2022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3/14/2022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t-IT"/>
              <a:t>Fare clic per modificare lo stile del titolo</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3/14/2022</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3/14/2022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it-IT"/>
              <a:t>Fare clic per modificare lo stile del titolo</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8" name="Date Placeholder 7"/>
          <p:cNvSpPr>
            <a:spLocks noGrp="1"/>
          </p:cNvSpPr>
          <p:nvPr>
            <p:ph type="dt" sz="half" idx="10"/>
          </p:nvPr>
        </p:nvSpPr>
        <p:spPr/>
        <p:txBody>
          <a:bodyPr/>
          <a:lstStyle/>
          <a:p>
            <a:fld id="{5586B75A-687E-405C-8A0B-8D00578BA2C3}" type="datetimeFigureOut">
              <a:rPr lang="en-US" dirty="0"/>
              <a:pPr/>
              <a:t>3/14/2022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8" name="Date Placeholder 7"/>
          <p:cNvSpPr>
            <a:spLocks noGrp="1"/>
          </p:cNvSpPr>
          <p:nvPr>
            <p:ph type="dt" sz="half" idx="10"/>
          </p:nvPr>
        </p:nvSpPr>
        <p:spPr/>
        <p:txBody>
          <a:bodyPr/>
          <a:lstStyle/>
          <a:p>
            <a:fld id="{5586B75A-687E-405C-8A0B-8D00578BA2C3}" type="datetimeFigureOut">
              <a:rPr lang="en-US" dirty="0"/>
              <a:pPr/>
              <a:t>3/14/2022</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3/14/2022</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ted.com/talks/kimberle_crenshaw_the_urgency_of_intersectionality?language=en#t-45672" TargetMode="External"/><Relationship Id="rId2" Type="http://schemas.openxmlformats.org/officeDocument/2006/relationships/hyperlink" Target="https://www.youtube.com/watch?v=ViDtnfQ9FHc" TargetMode="Externa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BFC2340D-4925-4245-88E2-6781F3B054B1}"/>
              </a:ext>
            </a:extLst>
          </p:cNvPr>
          <p:cNvSpPr txBox="1"/>
          <p:nvPr/>
        </p:nvSpPr>
        <p:spPr>
          <a:xfrm>
            <a:off x="318655" y="1010569"/>
            <a:ext cx="8603672" cy="3785652"/>
          </a:xfrm>
          <a:prstGeom prst="rect">
            <a:avLst/>
          </a:prstGeom>
          <a:noFill/>
        </p:spPr>
        <p:txBody>
          <a:bodyPr wrap="square" rtlCol="0">
            <a:spAutoFit/>
          </a:bodyPr>
          <a:lstStyle/>
          <a:p>
            <a:pPr algn="ctr"/>
            <a:r>
              <a:rPr lang="it-IT" sz="4800" b="1" dirty="0">
                <a:solidFill>
                  <a:schemeClr val="bg1"/>
                </a:solidFill>
              </a:rPr>
              <a:t>More in deep:</a:t>
            </a:r>
          </a:p>
          <a:p>
            <a:pPr algn="ctr"/>
            <a:r>
              <a:rPr lang="it-IT" sz="4800" b="1" dirty="0" err="1">
                <a:solidFill>
                  <a:schemeClr val="bg1"/>
                </a:solidFill>
              </a:rPr>
              <a:t>Complicating</a:t>
            </a:r>
            <a:r>
              <a:rPr lang="it-IT" sz="4800" b="1" dirty="0">
                <a:solidFill>
                  <a:schemeClr val="bg1"/>
                </a:solidFill>
              </a:rPr>
              <a:t> </a:t>
            </a:r>
            <a:r>
              <a:rPr lang="it-IT" sz="4800" b="1" dirty="0" err="1">
                <a:solidFill>
                  <a:schemeClr val="bg1"/>
                </a:solidFill>
              </a:rPr>
              <a:t>categories</a:t>
            </a:r>
            <a:endParaRPr lang="it-IT" sz="4800" b="1" dirty="0">
              <a:solidFill>
                <a:schemeClr val="bg1"/>
              </a:solidFill>
            </a:endParaRPr>
          </a:p>
          <a:p>
            <a:pPr algn="ctr"/>
            <a:endParaRPr lang="it-IT" dirty="0"/>
          </a:p>
          <a:p>
            <a:pPr marL="285750" indent="-285750" algn="ctr">
              <a:buFont typeface="Arial" panose="020B0604020202020204" pitchFamily="34" charset="0"/>
              <a:buChar char="•"/>
            </a:pPr>
            <a:r>
              <a:rPr lang="it-IT" dirty="0"/>
              <a:t>From a </a:t>
            </a:r>
            <a:r>
              <a:rPr lang="it-IT" dirty="0" err="1"/>
              <a:t>fordist</a:t>
            </a:r>
            <a:r>
              <a:rPr lang="it-IT" dirty="0"/>
              <a:t> </a:t>
            </a:r>
            <a:r>
              <a:rPr lang="it-IT" dirty="0" err="1"/>
              <a:t>concept</a:t>
            </a:r>
            <a:r>
              <a:rPr lang="it-IT" dirty="0"/>
              <a:t> of </a:t>
            </a:r>
            <a:r>
              <a:rPr lang="it-IT" dirty="0" err="1"/>
              <a:t>citizenship</a:t>
            </a:r>
            <a:r>
              <a:rPr lang="it-IT" dirty="0"/>
              <a:t>  </a:t>
            </a:r>
            <a:r>
              <a:rPr lang="it-IT" dirty="0" err="1"/>
              <a:t>linked</a:t>
            </a:r>
            <a:r>
              <a:rPr lang="it-IT" dirty="0"/>
              <a:t> to employment  ( </a:t>
            </a:r>
            <a:r>
              <a:rPr lang="it-IT" dirty="0" err="1"/>
              <a:t>mostly</a:t>
            </a:r>
            <a:r>
              <a:rPr lang="it-IT" dirty="0"/>
              <a:t> male) </a:t>
            </a:r>
          </a:p>
          <a:p>
            <a:pPr marL="285750" indent="-285750" algn="ctr">
              <a:buFont typeface="Arial" panose="020B0604020202020204" pitchFamily="34" charset="0"/>
              <a:buChar char="•"/>
            </a:pPr>
            <a:r>
              <a:rPr lang="it-IT" dirty="0"/>
              <a:t>to a new </a:t>
            </a:r>
            <a:r>
              <a:rPr lang="it-IT" dirty="0" err="1"/>
              <a:t>concept</a:t>
            </a:r>
            <a:r>
              <a:rPr lang="it-IT" dirty="0"/>
              <a:t> of </a:t>
            </a:r>
            <a:r>
              <a:rPr lang="it-IT" dirty="0" err="1"/>
              <a:t>citizenship</a:t>
            </a:r>
            <a:r>
              <a:rPr lang="it-IT" dirty="0"/>
              <a:t>  </a:t>
            </a:r>
            <a:r>
              <a:rPr lang="it-IT" dirty="0" err="1"/>
              <a:t>elaborated</a:t>
            </a:r>
            <a:r>
              <a:rPr lang="it-IT" dirty="0"/>
              <a:t> by Marshall </a:t>
            </a:r>
            <a:r>
              <a:rPr lang="it-IT" dirty="0" err="1"/>
              <a:t>as</a:t>
            </a:r>
            <a:r>
              <a:rPr lang="it-IT" dirty="0"/>
              <a:t> a progressive ad linear </a:t>
            </a:r>
            <a:r>
              <a:rPr lang="it-IT" dirty="0" err="1"/>
              <a:t>accumulaton</a:t>
            </a:r>
            <a:r>
              <a:rPr lang="it-IT" dirty="0"/>
              <a:t> fo </a:t>
            </a:r>
            <a:r>
              <a:rPr lang="it-IT" dirty="0" err="1"/>
              <a:t>righs</a:t>
            </a:r>
            <a:r>
              <a:rPr lang="it-IT" dirty="0"/>
              <a:t> (</a:t>
            </a:r>
            <a:r>
              <a:rPr lang="it-IT" dirty="0" err="1"/>
              <a:t>but</a:t>
            </a:r>
            <a:r>
              <a:rPr lang="it-IT" dirty="0"/>
              <a:t> </a:t>
            </a:r>
            <a:r>
              <a:rPr lang="it-IT" dirty="0" err="1"/>
              <a:t>neutral</a:t>
            </a:r>
            <a:r>
              <a:rPr lang="it-IT" dirty="0"/>
              <a:t>, no </a:t>
            </a:r>
            <a:r>
              <a:rPr lang="it-IT" dirty="0" err="1"/>
              <a:t>struggle</a:t>
            </a:r>
            <a:r>
              <a:rPr lang="it-IT" dirty="0"/>
              <a:t>)</a:t>
            </a:r>
          </a:p>
          <a:p>
            <a:pPr marL="285750" indent="-285750" algn="ctr">
              <a:buFont typeface="Arial" panose="020B0604020202020204" pitchFamily="34" charset="0"/>
              <a:buChar char="•"/>
            </a:pPr>
            <a:r>
              <a:rPr lang="it-IT" dirty="0"/>
              <a:t> to a </a:t>
            </a:r>
            <a:r>
              <a:rPr lang="it-IT" dirty="0" err="1"/>
              <a:t>tentative</a:t>
            </a:r>
            <a:r>
              <a:rPr lang="it-IT" dirty="0"/>
              <a:t> to use the human rights frame to  include everybody (</a:t>
            </a:r>
            <a:r>
              <a:rPr lang="it-IT" dirty="0" err="1"/>
              <a:t>neutral</a:t>
            </a:r>
            <a:r>
              <a:rPr lang="it-IT" dirty="0"/>
              <a:t>) </a:t>
            </a:r>
          </a:p>
          <a:p>
            <a:pPr marL="285750" indent="-285750" algn="ctr">
              <a:buFont typeface="Arial" panose="020B0604020202020204" pitchFamily="34" charset="0"/>
              <a:buChar char="•"/>
            </a:pPr>
            <a:r>
              <a:rPr lang="it-IT" dirty="0"/>
              <a:t>to the </a:t>
            </a:r>
            <a:r>
              <a:rPr lang="it-IT" dirty="0" err="1"/>
              <a:t>possibility</a:t>
            </a:r>
            <a:r>
              <a:rPr lang="it-IT" dirty="0"/>
              <a:t> to take </a:t>
            </a:r>
            <a:r>
              <a:rPr lang="it-IT" dirty="0" err="1"/>
              <a:t>into</a:t>
            </a:r>
            <a:r>
              <a:rPr lang="it-IT" dirty="0"/>
              <a:t> </a:t>
            </a:r>
            <a:r>
              <a:rPr lang="it-IT" dirty="0" err="1"/>
              <a:t>conseideration</a:t>
            </a:r>
            <a:r>
              <a:rPr lang="it-IT" dirty="0"/>
              <a:t> </a:t>
            </a:r>
            <a:r>
              <a:rPr lang="it-IT" dirty="0" err="1"/>
              <a:t>plurality</a:t>
            </a:r>
            <a:r>
              <a:rPr lang="it-IT" dirty="0"/>
              <a:t> (</a:t>
            </a:r>
            <a:r>
              <a:rPr lang="it-IT" dirty="0" err="1"/>
              <a:t>which</a:t>
            </a:r>
            <a:r>
              <a:rPr lang="it-IT" dirty="0"/>
              <a:t> </a:t>
            </a:r>
            <a:r>
              <a:rPr lang="it-IT" dirty="0" err="1"/>
              <a:t>means</a:t>
            </a:r>
            <a:r>
              <a:rPr lang="it-IT" dirty="0"/>
              <a:t> </a:t>
            </a:r>
            <a:r>
              <a:rPr lang="it-IT" dirty="0" err="1"/>
              <a:t>considering</a:t>
            </a:r>
            <a:r>
              <a:rPr lang="it-IT" dirty="0"/>
              <a:t> </a:t>
            </a:r>
            <a:r>
              <a:rPr lang="it-IT" dirty="0" err="1"/>
              <a:t>differences</a:t>
            </a:r>
            <a:r>
              <a:rPr lang="it-IT" dirty="0"/>
              <a:t> </a:t>
            </a:r>
            <a:r>
              <a:rPr lang="it-IT" dirty="0" err="1"/>
              <a:t>as</a:t>
            </a:r>
            <a:r>
              <a:rPr lang="it-IT" dirty="0"/>
              <a:t> </a:t>
            </a:r>
            <a:r>
              <a:rPr lang="it-IT" dirty="0" err="1"/>
              <a:t>value</a:t>
            </a:r>
            <a:r>
              <a:rPr lang="it-IT" dirty="0"/>
              <a:t>)---------</a:t>
            </a:r>
            <a:r>
              <a:rPr lang="it-IT" dirty="0">
                <a:sym typeface="Wingdings" panose="05000000000000000000" pitchFamily="2" charset="2"/>
              </a:rPr>
              <a:t></a:t>
            </a:r>
            <a:r>
              <a:rPr lang="it-IT" dirty="0"/>
              <a:t> </a:t>
            </a:r>
            <a:r>
              <a:rPr lang="it-IT" dirty="0" err="1"/>
              <a:t>but</a:t>
            </a:r>
            <a:r>
              <a:rPr lang="it-IT" dirty="0"/>
              <a:t> </a:t>
            </a:r>
            <a:r>
              <a:rPr lang="it-IT" dirty="0" err="1"/>
              <a:t>this</a:t>
            </a:r>
            <a:r>
              <a:rPr lang="it-IT" dirty="0"/>
              <a:t> </a:t>
            </a:r>
            <a:r>
              <a:rPr lang="it-IT" dirty="0" err="1"/>
              <a:t>is</a:t>
            </a:r>
            <a:r>
              <a:rPr lang="it-IT" dirty="0"/>
              <a:t> </a:t>
            </a:r>
            <a:r>
              <a:rPr lang="it-IT" dirty="0" err="1"/>
              <a:t>very</a:t>
            </a:r>
            <a:r>
              <a:rPr lang="it-IT" dirty="0"/>
              <a:t> </a:t>
            </a:r>
            <a:r>
              <a:rPr lang="it-IT" dirty="0" err="1"/>
              <a:t>complicated</a:t>
            </a:r>
            <a:r>
              <a:rPr lang="it-IT" dirty="0"/>
              <a:t>!!!</a:t>
            </a:r>
          </a:p>
          <a:p>
            <a:pPr marL="285750" indent="-285750" algn="ctr">
              <a:buFont typeface="Arial" panose="020B0604020202020204" pitchFamily="34" charset="0"/>
              <a:buChar char="•"/>
            </a:pPr>
            <a:endParaRPr lang="it-IT" dirty="0"/>
          </a:p>
        </p:txBody>
      </p:sp>
    </p:spTree>
    <p:extLst>
      <p:ext uri="{BB962C8B-B14F-4D97-AF65-F5344CB8AC3E}">
        <p14:creationId xmlns:p14="http://schemas.microsoft.com/office/powerpoint/2010/main" val="3163658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C983D3-0E48-4216-8248-FF2B57ABD027}"/>
              </a:ext>
            </a:extLst>
          </p:cNvPr>
          <p:cNvSpPr>
            <a:spLocks noGrp="1"/>
          </p:cNvSpPr>
          <p:nvPr>
            <p:ph type="title"/>
          </p:nvPr>
        </p:nvSpPr>
        <p:spPr/>
        <p:txBody>
          <a:bodyPr/>
          <a:lstStyle/>
          <a:p>
            <a:r>
              <a:rPr lang="it-IT" dirty="0"/>
              <a:t>From the </a:t>
            </a:r>
            <a:r>
              <a:rPr lang="it-IT" dirty="0" err="1"/>
              <a:t>feminist</a:t>
            </a:r>
            <a:r>
              <a:rPr lang="it-IT" dirty="0"/>
              <a:t> </a:t>
            </a:r>
            <a:r>
              <a:rPr lang="it-IT" dirty="0" err="1"/>
              <a:t>perspective</a:t>
            </a:r>
            <a:r>
              <a:rPr lang="it-IT" dirty="0"/>
              <a:t> and practice </a:t>
            </a:r>
          </a:p>
        </p:txBody>
      </p:sp>
      <p:sp>
        <p:nvSpPr>
          <p:cNvPr id="3" name="Segnaposto contenuto 2">
            <a:extLst>
              <a:ext uri="{FF2B5EF4-FFF2-40B4-BE49-F238E27FC236}">
                <a16:creationId xmlns:a16="http://schemas.microsoft.com/office/drawing/2014/main" id="{90BCFC51-1F59-40FE-8FC1-B025158F6D35}"/>
              </a:ext>
            </a:extLst>
          </p:cNvPr>
          <p:cNvSpPr>
            <a:spLocks noGrp="1"/>
          </p:cNvSpPr>
          <p:nvPr>
            <p:ph idx="1"/>
          </p:nvPr>
        </p:nvSpPr>
        <p:spPr/>
        <p:txBody>
          <a:bodyPr/>
          <a:lstStyle/>
          <a:p>
            <a:r>
              <a:rPr lang="it-IT" dirty="0"/>
              <a:t>In </a:t>
            </a:r>
            <a:r>
              <a:rPr lang="it-IT" dirty="0" err="1"/>
              <a:t>this</a:t>
            </a:r>
            <a:r>
              <a:rPr lang="it-IT" dirty="0"/>
              <a:t> gatherings of </a:t>
            </a:r>
            <a:r>
              <a:rPr lang="it-IT" dirty="0" err="1"/>
              <a:t>people</a:t>
            </a:r>
            <a:r>
              <a:rPr lang="it-IT" dirty="0"/>
              <a:t> and things, </a:t>
            </a:r>
            <a:r>
              <a:rPr lang="it-IT" dirty="0" err="1"/>
              <a:t>crossed</a:t>
            </a:r>
            <a:r>
              <a:rPr lang="it-IT" dirty="0"/>
              <a:t> by  </a:t>
            </a:r>
            <a:r>
              <a:rPr lang="it-IT" dirty="0" err="1"/>
              <a:t>many</a:t>
            </a:r>
            <a:r>
              <a:rPr lang="it-IT" dirty="0"/>
              <a:t> </a:t>
            </a:r>
            <a:r>
              <a:rPr lang="it-IT" dirty="0" err="1"/>
              <a:t>lines</a:t>
            </a:r>
            <a:r>
              <a:rPr lang="it-IT" dirty="0"/>
              <a:t> of </a:t>
            </a:r>
            <a:r>
              <a:rPr lang="it-IT" dirty="0" err="1"/>
              <a:t>differences</a:t>
            </a:r>
            <a:r>
              <a:rPr lang="it-IT" dirty="0"/>
              <a:t> (sex, race, class, </a:t>
            </a:r>
            <a:r>
              <a:rPr lang="it-IT" dirty="0" err="1"/>
              <a:t>religion</a:t>
            </a:r>
            <a:r>
              <a:rPr lang="it-IT" dirty="0"/>
              <a:t>, </a:t>
            </a:r>
            <a:r>
              <a:rPr lang="it-IT" dirty="0" err="1"/>
              <a:t>age</a:t>
            </a:r>
            <a:r>
              <a:rPr lang="it-IT" dirty="0"/>
              <a:t>…), </a:t>
            </a:r>
            <a:r>
              <a:rPr lang="it-IT" dirty="0" err="1"/>
              <a:t>it</a:t>
            </a:r>
            <a:r>
              <a:rPr lang="it-IT" dirty="0"/>
              <a:t> </a:t>
            </a:r>
            <a:r>
              <a:rPr lang="it-IT" dirty="0" err="1"/>
              <a:t>is</a:t>
            </a:r>
            <a:r>
              <a:rPr lang="it-IT" dirty="0"/>
              <a:t> </a:t>
            </a:r>
            <a:r>
              <a:rPr lang="it-IT" dirty="0" err="1"/>
              <a:t>very</a:t>
            </a:r>
            <a:r>
              <a:rPr lang="it-IT" dirty="0"/>
              <a:t> </a:t>
            </a:r>
            <a:r>
              <a:rPr lang="it-IT" dirty="0" err="1"/>
              <a:t>important</a:t>
            </a:r>
            <a:r>
              <a:rPr lang="it-IT" dirty="0"/>
              <a:t> to </a:t>
            </a:r>
            <a:r>
              <a:rPr lang="it-IT" dirty="0" err="1"/>
              <a:t>observe</a:t>
            </a:r>
            <a:r>
              <a:rPr lang="it-IT" dirty="0"/>
              <a:t> </a:t>
            </a:r>
            <a:r>
              <a:rPr lang="it-IT" dirty="0" err="1"/>
              <a:t>what</a:t>
            </a:r>
            <a:r>
              <a:rPr lang="it-IT" dirty="0"/>
              <a:t> </a:t>
            </a:r>
            <a:r>
              <a:rPr lang="it-IT" dirty="0" err="1"/>
              <a:t>happens</a:t>
            </a:r>
            <a:r>
              <a:rPr lang="it-IT" dirty="0"/>
              <a:t> </a:t>
            </a:r>
            <a:r>
              <a:rPr lang="it-IT" dirty="0" err="1"/>
              <a:t>at</a:t>
            </a:r>
            <a:r>
              <a:rPr lang="it-IT" dirty="0"/>
              <a:t> the </a:t>
            </a:r>
            <a:r>
              <a:rPr lang="it-IT" dirty="0" err="1"/>
              <a:t>margins</a:t>
            </a:r>
            <a:r>
              <a:rPr lang="it-IT" dirty="0"/>
              <a:t> and </a:t>
            </a:r>
            <a:r>
              <a:rPr lang="it-IT" dirty="0" err="1"/>
              <a:t>at</a:t>
            </a:r>
            <a:r>
              <a:rPr lang="it-IT" dirty="0"/>
              <a:t> the </a:t>
            </a:r>
            <a:r>
              <a:rPr lang="it-IT" dirty="0" err="1"/>
              <a:t>crossroads</a:t>
            </a:r>
            <a:r>
              <a:rPr lang="it-IT" dirty="0"/>
              <a:t>…</a:t>
            </a:r>
          </a:p>
          <a:p>
            <a:endParaRPr lang="it-IT" dirty="0"/>
          </a:p>
          <a:p>
            <a:r>
              <a:rPr lang="it-IT" dirty="0"/>
              <a:t>So </a:t>
            </a:r>
            <a:r>
              <a:rPr lang="it-IT" dirty="0" err="1"/>
              <a:t>our</a:t>
            </a:r>
            <a:r>
              <a:rPr lang="it-IT" dirty="0"/>
              <a:t> </a:t>
            </a:r>
            <a:r>
              <a:rPr lang="it-IT" dirty="0" err="1"/>
              <a:t>initial</a:t>
            </a:r>
            <a:r>
              <a:rPr lang="it-IT" dirty="0"/>
              <a:t>  </a:t>
            </a:r>
            <a:r>
              <a:rPr lang="it-IT" dirty="0" err="1"/>
              <a:t>binary</a:t>
            </a:r>
            <a:r>
              <a:rPr lang="it-IT" dirty="0"/>
              <a:t> picture of gender </a:t>
            </a:r>
            <a:r>
              <a:rPr lang="it-IT" dirty="0" err="1"/>
              <a:t>as</a:t>
            </a:r>
            <a:r>
              <a:rPr lang="it-IT" dirty="0"/>
              <a:t> </a:t>
            </a:r>
            <a:r>
              <a:rPr lang="it-IT" dirty="0" err="1"/>
              <a:t>equality</a:t>
            </a:r>
            <a:r>
              <a:rPr lang="it-IT" dirty="0"/>
              <a:t> </a:t>
            </a:r>
            <a:r>
              <a:rPr lang="it-IT" dirty="0" err="1"/>
              <a:t>between</a:t>
            </a:r>
            <a:r>
              <a:rPr lang="it-IT" dirty="0"/>
              <a:t> men and </a:t>
            </a:r>
            <a:r>
              <a:rPr lang="it-IT" dirty="0" err="1"/>
              <a:t>women</a:t>
            </a:r>
            <a:r>
              <a:rPr lang="it-IT" dirty="0"/>
              <a:t> </a:t>
            </a:r>
            <a:r>
              <a:rPr lang="it-IT" dirty="0" err="1"/>
              <a:t>is</a:t>
            </a:r>
            <a:r>
              <a:rPr lang="it-IT" dirty="0"/>
              <a:t> </a:t>
            </a:r>
            <a:r>
              <a:rPr lang="it-IT" dirty="0" err="1"/>
              <a:t>now</a:t>
            </a:r>
            <a:r>
              <a:rPr lang="it-IT" dirty="0"/>
              <a:t> a </a:t>
            </a:r>
            <a:r>
              <a:rPr lang="it-IT" dirty="0" err="1"/>
              <a:t>lot</a:t>
            </a:r>
            <a:r>
              <a:rPr lang="it-IT" dirty="0"/>
              <a:t> more complex and </a:t>
            </a:r>
            <a:r>
              <a:rPr lang="it-IT" dirty="0" err="1"/>
              <a:t>intricated</a:t>
            </a:r>
            <a:r>
              <a:rPr lang="it-IT"/>
              <a:t>…..</a:t>
            </a:r>
            <a:endParaRPr lang="it-IT" dirty="0"/>
          </a:p>
          <a:p>
            <a:endParaRPr lang="it-IT" dirty="0"/>
          </a:p>
        </p:txBody>
      </p:sp>
    </p:spTree>
    <p:extLst>
      <p:ext uri="{BB962C8B-B14F-4D97-AF65-F5344CB8AC3E}">
        <p14:creationId xmlns:p14="http://schemas.microsoft.com/office/powerpoint/2010/main" val="313265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2838B2-461C-4198-9DC0-EDDBD6C72B3E}"/>
              </a:ext>
            </a:extLst>
          </p:cNvPr>
          <p:cNvSpPr>
            <a:spLocks noGrp="1"/>
          </p:cNvSpPr>
          <p:nvPr>
            <p:ph type="title"/>
          </p:nvPr>
        </p:nvSpPr>
        <p:spPr/>
        <p:txBody>
          <a:bodyPr/>
          <a:lstStyle/>
          <a:p>
            <a:r>
              <a:rPr lang="it-IT" dirty="0" err="1"/>
              <a:t>Intersectional</a:t>
            </a:r>
            <a:r>
              <a:rPr lang="it-IT" dirty="0"/>
              <a:t>  </a:t>
            </a:r>
            <a:r>
              <a:rPr lang="it-IT" dirty="0" err="1"/>
              <a:t>citizenship</a:t>
            </a:r>
            <a:r>
              <a:rPr lang="it-IT" dirty="0"/>
              <a:t> of rights</a:t>
            </a:r>
          </a:p>
        </p:txBody>
      </p:sp>
      <p:sp>
        <p:nvSpPr>
          <p:cNvPr id="3" name="Segnaposto contenuto 2">
            <a:extLst>
              <a:ext uri="{FF2B5EF4-FFF2-40B4-BE49-F238E27FC236}">
                <a16:creationId xmlns:a16="http://schemas.microsoft.com/office/drawing/2014/main" id="{A5B1057C-A8D9-45C5-8364-B0AF99B92D43}"/>
              </a:ext>
            </a:extLst>
          </p:cNvPr>
          <p:cNvSpPr>
            <a:spLocks noGrp="1"/>
          </p:cNvSpPr>
          <p:nvPr>
            <p:ph idx="1"/>
          </p:nvPr>
        </p:nvSpPr>
        <p:spPr/>
        <p:txBody>
          <a:bodyPr>
            <a:normAutofit fontScale="77500" lnSpcReduction="20000"/>
          </a:bodyPr>
          <a:lstStyle/>
          <a:p>
            <a:pPr algn="ctr"/>
            <a:r>
              <a:rPr lang="it-IT" sz="4000" dirty="0"/>
              <a:t>In </a:t>
            </a:r>
            <a:r>
              <a:rPr lang="it-IT" sz="4000" dirty="0" err="1"/>
              <a:t>order</a:t>
            </a:r>
            <a:r>
              <a:rPr lang="it-IT" sz="4000" dirty="0"/>
              <a:t> to </a:t>
            </a:r>
            <a:r>
              <a:rPr lang="it-IT" sz="4000" dirty="0" err="1"/>
              <a:t>consider</a:t>
            </a:r>
            <a:r>
              <a:rPr lang="it-IT" sz="4000" dirty="0"/>
              <a:t> </a:t>
            </a:r>
            <a:r>
              <a:rPr lang="it-IT" sz="4000" dirty="0" err="1"/>
              <a:t>differences</a:t>
            </a:r>
            <a:r>
              <a:rPr lang="it-IT" sz="4000" dirty="0"/>
              <a:t> </a:t>
            </a:r>
            <a:r>
              <a:rPr lang="it-IT" sz="4000" dirty="0" err="1"/>
              <a:t>as</a:t>
            </a:r>
            <a:r>
              <a:rPr lang="it-IT" sz="4000" dirty="0"/>
              <a:t> </a:t>
            </a:r>
            <a:r>
              <a:rPr lang="it-IT" sz="4000" dirty="0" err="1"/>
              <a:t>values</a:t>
            </a:r>
            <a:r>
              <a:rPr lang="it-IT" sz="4000" dirty="0"/>
              <a:t> </a:t>
            </a:r>
          </a:p>
          <a:p>
            <a:pPr algn="ctr"/>
            <a:r>
              <a:rPr lang="it-IT" sz="4000" dirty="0" err="1"/>
              <a:t>we</a:t>
            </a:r>
            <a:r>
              <a:rPr lang="it-IT" sz="4000" dirty="0"/>
              <a:t> need a </a:t>
            </a:r>
            <a:r>
              <a:rPr lang="it-IT" sz="4000" dirty="0" err="1"/>
              <a:t>concept</a:t>
            </a:r>
            <a:r>
              <a:rPr lang="it-IT" sz="4000" dirty="0"/>
              <a:t> of </a:t>
            </a:r>
            <a:r>
              <a:rPr lang="it-IT" sz="4000" dirty="0" err="1"/>
              <a:t>citizenship</a:t>
            </a:r>
            <a:r>
              <a:rPr lang="it-IT" sz="4000" dirty="0"/>
              <a:t> of rights </a:t>
            </a:r>
            <a:r>
              <a:rPr lang="it-IT" sz="4000" dirty="0" err="1"/>
              <a:t>able</a:t>
            </a:r>
            <a:r>
              <a:rPr lang="it-IT" sz="4000" dirty="0"/>
              <a:t> to take </a:t>
            </a:r>
            <a:r>
              <a:rPr lang="it-IT" sz="4000" dirty="0" err="1"/>
              <a:t>into</a:t>
            </a:r>
            <a:r>
              <a:rPr lang="it-IT" sz="4000" dirty="0"/>
              <a:t> </a:t>
            </a:r>
            <a:r>
              <a:rPr lang="it-IT" sz="4000" dirty="0" err="1"/>
              <a:t>consideration</a:t>
            </a:r>
            <a:r>
              <a:rPr lang="it-IT" sz="4000" dirty="0"/>
              <a:t> </a:t>
            </a:r>
            <a:r>
              <a:rPr lang="it-IT" sz="4000" dirty="0" err="1"/>
              <a:t>all</a:t>
            </a:r>
            <a:r>
              <a:rPr lang="it-IT" sz="4000" dirty="0"/>
              <a:t> the </a:t>
            </a:r>
            <a:r>
              <a:rPr lang="it-IT" sz="4000" dirty="0" err="1"/>
              <a:t>links</a:t>
            </a:r>
            <a:r>
              <a:rPr lang="it-IT" sz="4000" dirty="0"/>
              <a:t> and the </a:t>
            </a:r>
            <a:r>
              <a:rPr lang="it-IT" sz="4000" dirty="0" err="1"/>
              <a:t>margins</a:t>
            </a:r>
            <a:r>
              <a:rPr lang="it-IT" sz="4000" dirty="0"/>
              <a:t> </a:t>
            </a:r>
            <a:r>
              <a:rPr lang="it-IT" sz="4000" dirty="0" err="1"/>
              <a:t>among</a:t>
            </a:r>
            <a:r>
              <a:rPr lang="it-IT" sz="4000" dirty="0"/>
              <a:t> </a:t>
            </a:r>
            <a:r>
              <a:rPr lang="it-IT" sz="4000" dirty="0" err="1"/>
              <a:t>all</a:t>
            </a:r>
            <a:r>
              <a:rPr lang="it-IT" sz="4000" dirty="0"/>
              <a:t> </a:t>
            </a:r>
            <a:r>
              <a:rPr lang="it-IT" sz="4000" dirty="0" err="1"/>
              <a:t>categories</a:t>
            </a:r>
            <a:endParaRPr lang="it-IT" sz="4000" dirty="0"/>
          </a:p>
          <a:p>
            <a:pPr algn="ctr"/>
            <a:endParaRPr lang="it-IT" sz="4000" dirty="0"/>
          </a:p>
          <a:p>
            <a:pPr algn="ctr"/>
            <a:r>
              <a:rPr lang="it-IT" sz="4000" dirty="0"/>
              <a:t> </a:t>
            </a:r>
            <a:r>
              <a:rPr lang="it-IT" sz="4000" b="1" dirty="0">
                <a:solidFill>
                  <a:srgbClr val="C00000"/>
                </a:solidFill>
              </a:rPr>
              <a:t>gender + race + </a:t>
            </a:r>
            <a:r>
              <a:rPr lang="it-IT" sz="4000" b="1" dirty="0" err="1">
                <a:solidFill>
                  <a:srgbClr val="C00000"/>
                </a:solidFill>
              </a:rPr>
              <a:t>class+sexual</a:t>
            </a:r>
            <a:r>
              <a:rPr lang="it-IT" sz="4000" b="1" dirty="0">
                <a:solidFill>
                  <a:srgbClr val="C00000"/>
                </a:solidFill>
              </a:rPr>
              <a:t> </a:t>
            </a:r>
            <a:r>
              <a:rPr lang="it-IT" sz="4000" b="1" dirty="0" err="1">
                <a:solidFill>
                  <a:srgbClr val="C00000"/>
                </a:solidFill>
              </a:rPr>
              <a:t>indentity+religion</a:t>
            </a:r>
            <a:r>
              <a:rPr lang="it-IT" sz="4000" b="1" dirty="0">
                <a:solidFill>
                  <a:srgbClr val="C00000"/>
                </a:solidFill>
              </a:rPr>
              <a:t>….</a:t>
            </a:r>
          </a:p>
          <a:p>
            <a:pPr algn="ctr"/>
            <a:endParaRPr lang="it-IT" sz="4000" b="1" dirty="0">
              <a:solidFill>
                <a:schemeClr val="tx1"/>
              </a:solidFill>
            </a:endParaRPr>
          </a:p>
          <a:p>
            <a:pPr algn="ctr"/>
            <a:r>
              <a:rPr lang="it-IT" sz="4000" b="1" dirty="0">
                <a:solidFill>
                  <a:schemeClr val="tx1"/>
                </a:solidFill>
              </a:rPr>
              <a:t>The </a:t>
            </a:r>
            <a:r>
              <a:rPr lang="it-IT" sz="4000" b="1" dirty="0" err="1">
                <a:solidFill>
                  <a:schemeClr val="tx1"/>
                </a:solidFill>
              </a:rPr>
              <a:t>concept</a:t>
            </a:r>
            <a:r>
              <a:rPr lang="it-IT" sz="4000" b="1" dirty="0">
                <a:solidFill>
                  <a:schemeClr val="tx1"/>
                </a:solidFill>
              </a:rPr>
              <a:t> </a:t>
            </a:r>
            <a:r>
              <a:rPr lang="it-IT" sz="4000" b="1" dirty="0" err="1">
                <a:solidFill>
                  <a:schemeClr val="tx1"/>
                </a:solidFill>
              </a:rPr>
              <a:t>is</a:t>
            </a:r>
            <a:endParaRPr lang="it-IT" sz="4000" b="1" dirty="0">
              <a:solidFill>
                <a:schemeClr val="tx1"/>
              </a:solidFill>
            </a:endParaRPr>
          </a:p>
          <a:p>
            <a:pPr algn="ctr"/>
            <a:r>
              <a:rPr lang="it-IT" sz="4000" b="1" dirty="0">
                <a:solidFill>
                  <a:schemeClr val="tx1"/>
                </a:solidFill>
              </a:rPr>
              <a:t> </a:t>
            </a:r>
          </a:p>
          <a:p>
            <a:pPr algn="ctr"/>
            <a:r>
              <a:rPr lang="it-IT" sz="4000" b="1" dirty="0">
                <a:solidFill>
                  <a:schemeClr val="tx1"/>
                </a:solidFill>
              </a:rPr>
              <a:t>INTERNSECTIONALITY! </a:t>
            </a:r>
            <a:endParaRPr lang="it-IT" sz="4000" dirty="0">
              <a:solidFill>
                <a:schemeClr val="tx1"/>
              </a:solidFill>
            </a:endParaRPr>
          </a:p>
          <a:p>
            <a:endParaRPr lang="it-IT" dirty="0"/>
          </a:p>
        </p:txBody>
      </p:sp>
    </p:spTree>
    <p:extLst>
      <p:ext uri="{BB962C8B-B14F-4D97-AF65-F5344CB8AC3E}">
        <p14:creationId xmlns:p14="http://schemas.microsoft.com/office/powerpoint/2010/main" val="2826839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C722E6-7020-4723-AD23-181FA6ACD544}"/>
              </a:ext>
            </a:extLst>
          </p:cNvPr>
          <p:cNvSpPr>
            <a:spLocks noGrp="1"/>
          </p:cNvSpPr>
          <p:nvPr>
            <p:ph type="title"/>
          </p:nvPr>
        </p:nvSpPr>
        <p:spPr/>
        <p:txBody>
          <a:bodyPr/>
          <a:lstStyle/>
          <a:p>
            <a:r>
              <a:rPr lang="it-IT" dirty="0"/>
              <a:t>At the </a:t>
            </a:r>
            <a:r>
              <a:rPr lang="it-IT" dirty="0" err="1"/>
              <a:t>intersection</a:t>
            </a:r>
            <a:r>
              <a:rPr lang="it-IT" dirty="0"/>
              <a:t> of </a:t>
            </a:r>
            <a:r>
              <a:rPr lang="it-IT" dirty="0" err="1"/>
              <a:t>all</a:t>
            </a:r>
            <a:r>
              <a:rPr lang="it-IT" dirty="0"/>
              <a:t> </a:t>
            </a:r>
            <a:r>
              <a:rPr lang="it-IT" dirty="0" err="1"/>
              <a:t>categories</a:t>
            </a:r>
            <a:endParaRPr lang="it-IT" dirty="0"/>
          </a:p>
        </p:txBody>
      </p:sp>
      <p:pic>
        <p:nvPicPr>
          <p:cNvPr id="1026" name="Picture 2" descr="Identifying, understanding and combating complex inequality: UNM Newsroom">
            <a:extLst>
              <a:ext uri="{FF2B5EF4-FFF2-40B4-BE49-F238E27FC236}">
                <a16:creationId xmlns:a16="http://schemas.microsoft.com/office/drawing/2014/main" id="{FD1A05D5-8C07-4D54-BBA6-CC18EBA8F05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68010" y="681965"/>
            <a:ext cx="7771071" cy="50430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1532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CBF795-AF40-4C43-BEB3-11656012DC2B}"/>
              </a:ext>
            </a:extLst>
          </p:cNvPr>
          <p:cNvSpPr>
            <a:spLocks noGrp="1"/>
          </p:cNvSpPr>
          <p:nvPr>
            <p:ph type="title"/>
          </p:nvPr>
        </p:nvSpPr>
        <p:spPr>
          <a:xfrm>
            <a:off x="0" y="1128408"/>
            <a:ext cx="3390826" cy="4601183"/>
          </a:xfrm>
        </p:spPr>
        <p:txBody>
          <a:bodyPr/>
          <a:lstStyle/>
          <a:p>
            <a:r>
              <a:rPr lang="it-IT" dirty="0" err="1"/>
              <a:t>evidencing</a:t>
            </a:r>
            <a:r>
              <a:rPr lang="it-IT" dirty="0"/>
              <a:t> the </a:t>
            </a:r>
            <a:r>
              <a:rPr lang="it-IT" dirty="0" err="1"/>
              <a:t>margins</a:t>
            </a:r>
            <a:r>
              <a:rPr lang="it-IT" dirty="0"/>
              <a:t> </a:t>
            </a:r>
            <a:br>
              <a:rPr lang="it-IT" dirty="0"/>
            </a:br>
            <a:br>
              <a:rPr lang="it-IT" dirty="0"/>
            </a:br>
            <a:r>
              <a:rPr lang="it-IT" dirty="0" err="1"/>
              <a:t>Intersectionality</a:t>
            </a:r>
            <a:r>
              <a:rPr lang="it-IT" dirty="0"/>
              <a:t> in law</a:t>
            </a:r>
          </a:p>
        </p:txBody>
      </p:sp>
      <p:sp>
        <p:nvSpPr>
          <p:cNvPr id="3" name="Segnaposto contenuto 2">
            <a:extLst>
              <a:ext uri="{FF2B5EF4-FFF2-40B4-BE49-F238E27FC236}">
                <a16:creationId xmlns:a16="http://schemas.microsoft.com/office/drawing/2014/main" id="{1B55EDE7-C1D4-4663-9DAB-B25F3B04673F}"/>
              </a:ext>
            </a:extLst>
          </p:cNvPr>
          <p:cNvSpPr>
            <a:spLocks noGrp="1"/>
          </p:cNvSpPr>
          <p:nvPr>
            <p:ph idx="1"/>
          </p:nvPr>
        </p:nvSpPr>
        <p:spPr/>
        <p:txBody>
          <a:bodyPr>
            <a:normAutofit fontScale="92500" lnSpcReduction="10000"/>
          </a:bodyPr>
          <a:lstStyle/>
          <a:p>
            <a:r>
              <a:rPr lang="en-US" sz="2800" dirty="0"/>
              <a:t>Originally, </a:t>
            </a:r>
            <a:r>
              <a:rPr lang="en-US" sz="2800" dirty="0" err="1"/>
              <a:t>Cranshaw</a:t>
            </a:r>
            <a:r>
              <a:rPr lang="en-US" sz="2800" dirty="0"/>
              <a:t> used ‘</a:t>
            </a:r>
            <a:r>
              <a:rPr lang="en-US" sz="2800" dirty="0">
                <a:solidFill>
                  <a:srgbClr val="C00000"/>
                </a:solidFill>
              </a:rPr>
              <a:t>intersectionality</a:t>
            </a:r>
            <a:r>
              <a:rPr lang="en-US" sz="2800" dirty="0"/>
              <a:t>’ to take a stance against the US courts’ traditional reasoning that, </a:t>
            </a:r>
          </a:p>
          <a:p>
            <a:r>
              <a:rPr lang="en-US" sz="2800" dirty="0"/>
              <a:t>being based on the logic of sameness/difference and a single category approach, </a:t>
            </a:r>
            <a:r>
              <a:rPr lang="en-US" sz="2800" dirty="0">
                <a:solidFill>
                  <a:srgbClr val="C00000"/>
                </a:solidFill>
              </a:rPr>
              <a:t>Black women’s rights are systematically left aside, without protection without protection</a:t>
            </a:r>
          </a:p>
          <a:p>
            <a:r>
              <a:rPr lang="en-US" sz="2800" dirty="0"/>
              <a:t>you have been discriminated on gender basis (because you are a woman), but it makes no difference for the US court if you are a black or a white woman. </a:t>
            </a:r>
            <a:r>
              <a:rPr lang="en-US" sz="2800" dirty="0">
                <a:solidFill>
                  <a:srgbClr val="C00000"/>
                </a:solidFill>
              </a:rPr>
              <a:t>So the margin between gender and race is without protection</a:t>
            </a:r>
            <a:r>
              <a:rPr lang="en-US" sz="2800" dirty="0"/>
              <a:t>. </a:t>
            </a:r>
          </a:p>
          <a:p>
            <a:r>
              <a:rPr lang="it-IT" sz="2800" dirty="0"/>
              <a:t>The new </a:t>
            </a:r>
            <a:r>
              <a:rPr lang="it-IT" sz="2800" dirty="0" err="1"/>
              <a:t>concept</a:t>
            </a:r>
            <a:r>
              <a:rPr lang="it-IT" sz="2800" dirty="0"/>
              <a:t>/</a:t>
            </a:r>
            <a:r>
              <a:rPr lang="it-IT" sz="2800" dirty="0" err="1"/>
              <a:t>tool</a:t>
            </a:r>
            <a:r>
              <a:rPr lang="it-IT" sz="2800" dirty="0"/>
              <a:t> of INTERSECTONALITY </a:t>
            </a:r>
            <a:r>
              <a:rPr lang="it-IT" sz="2800" dirty="0" err="1"/>
              <a:t>is</a:t>
            </a:r>
            <a:r>
              <a:rPr lang="it-IT" sz="2800" dirty="0"/>
              <a:t> </a:t>
            </a:r>
            <a:r>
              <a:rPr lang="it-IT" sz="2800" dirty="0" err="1"/>
              <a:t>intended</a:t>
            </a:r>
            <a:r>
              <a:rPr lang="it-IT" sz="2800" dirty="0"/>
              <a:t> </a:t>
            </a:r>
            <a:r>
              <a:rPr lang="it-IT" sz="2800" dirty="0" err="1"/>
              <a:t>as</a:t>
            </a:r>
            <a:r>
              <a:rPr lang="it-IT" sz="2800" dirty="0"/>
              <a:t> to cover </a:t>
            </a:r>
            <a:r>
              <a:rPr lang="it-IT" sz="2800" dirty="0" err="1"/>
              <a:t>this</a:t>
            </a:r>
            <a:r>
              <a:rPr lang="it-IT" sz="2800" dirty="0"/>
              <a:t> </a:t>
            </a:r>
            <a:r>
              <a:rPr lang="it-IT" sz="2800" dirty="0" err="1"/>
              <a:t>lack</a:t>
            </a:r>
            <a:endParaRPr lang="it-IT" sz="2800" dirty="0"/>
          </a:p>
        </p:txBody>
      </p:sp>
    </p:spTree>
    <p:extLst>
      <p:ext uri="{BB962C8B-B14F-4D97-AF65-F5344CB8AC3E}">
        <p14:creationId xmlns:p14="http://schemas.microsoft.com/office/powerpoint/2010/main" val="1511797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252720" y="864108"/>
            <a:ext cx="5931748" cy="5120640"/>
          </a:xfrm>
        </p:spPr>
        <p:txBody>
          <a:bodyPr/>
          <a:lstStyle/>
          <a:p>
            <a:endParaRPr lang="en-US" dirty="0"/>
          </a:p>
          <a:p>
            <a:r>
              <a:rPr lang="en-US" dirty="0"/>
              <a:t>CRANSHOW</a:t>
            </a:r>
          </a:p>
          <a:p>
            <a:r>
              <a:rPr lang="en-US" dirty="0"/>
              <a:t>“Consider an analogy to traffic in an </a:t>
            </a:r>
            <a:r>
              <a:rPr lang="en-US" b="1" dirty="0">
                <a:solidFill>
                  <a:srgbClr val="C00000"/>
                </a:solidFill>
              </a:rPr>
              <a:t>intersection</a:t>
            </a:r>
            <a:r>
              <a:rPr lang="en-US" dirty="0"/>
              <a:t>, coming and going in all four directions. </a:t>
            </a:r>
          </a:p>
          <a:p>
            <a:r>
              <a:rPr lang="en-US" b="1" dirty="0">
                <a:solidFill>
                  <a:srgbClr val="C00000"/>
                </a:solidFill>
              </a:rPr>
              <a:t>Discrimination</a:t>
            </a:r>
            <a:r>
              <a:rPr lang="en-US" dirty="0"/>
              <a:t>, like traffic through an intersection, may flow in one direction, and it may flow in another. </a:t>
            </a:r>
          </a:p>
          <a:p>
            <a:r>
              <a:rPr lang="en-US" dirty="0"/>
              <a:t>If an accident happens in an intersection, it can be caused by cars traveling from any number of directions and, sometimes, from all of them.  </a:t>
            </a:r>
          </a:p>
          <a:p>
            <a:r>
              <a:rPr lang="en-US" dirty="0"/>
              <a:t>Similarly, if a </a:t>
            </a:r>
            <a:r>
              <a:rPr lang="en-US" b="1" dirty="0">
                <a:solidFill>
                  <a:srgbClr val="C00000"/>
                </a:solidFill>
              </a:rPr>
              <a:t>Black woman </a:t>
            </a:r>
            <a:r>
              <a:rPr lang="en-US" dirty="0"/>
              <a:t>is harmed because she is in the intersection, her injury could result from sex discrimination  (she is a woman) or race discrimination (she is a black),  but it is very difficult to see her simultaneously from both perspectives (black and woman)</a:t>
            </a: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8480" y="1694212"/>
            <a:ext cx="4094480" cy="3460432"/>
          </a:xfrm>
          <a:prstGeom prst="rect">
            <a:avLst/>
          </a:prstGeom>
        </p:spPr>
      </p:pic>
    </p:spTree>
    <p:extLst>
      <p:ext uri="{BB962C8B-B14F-4D97-AF65-F5344CB8AC3E}">
        <p14:creationId xmlns:p14="http://schemas.microsoft.com/office/powerpoint/2010/main" val="346289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br>
              <a:rPr lang="it-IT" dirty="0"/>
            </a:br>
            <a:r>
              <a:rPr lang="it-IT" dirty="0"/>
              <a:t>KIMBERLE’ CRANSHOW</a:t>
            </a:r>
            <a:endParaRPr lang="en-US" dirty="0"/>
          </a:p>
        </p:txBody>
      </p:sp>
      <p:sp>
        <p:nvSpPr>
          <p:cNvPr id="3" name="Segnaposto contenuto 2"/>
          <p:cNvSpPr>
            <a:spLocks noGrp="1"/>
          </p:cNvSpPr>
          <p:nvPr>
            <p:ph idx="1"/>
          </p:nvPr>
        </p:nvSpPr>
        <p:spPr/>
        <p:txBody>
          <a:bodyPr/>
          <a:lstStyle/>
          <a:p>
            <a:r>
              <a:rPr lang="en-US" dirty="0">
                <a:hlinkClick r:id="rId2"/>
              </a:rPr>
              <a:t>https://www.youtube.com/watch?v=ViDtnfQ9FHc</a:t>
            </a:r>
            <a:endParaRPr lang="en-US" dirty="0"/>
          </a:p>
          <a:p>
            <a:endParaRPr lang="en-US" dirty="0">
              <a:hlinkClick r:id="rId3"/>
            </a:endParaRPr>
          </a:p>
          <a:p>
            <a:endParaRPr lang="en-US" dirty="0">
              <a:hlinkClick r:id="rId3"/>
            </a:endParaRPr>
          </a:p>
          <a:p>
            <a:r>
              <a:rPr lang="en-US" dirty="0">
                <a:hlinkClick r:id="rId3"/>
              </a:rPr>
              <a:t>https://www.ted.com/talks/kimberle_crenshaw_the_urgency_of_intersectionality?language=en#t-45672</a:t>
            </a:r>
            <a:endParaRPr lang="en-US" dirty="0"/>
          </a:p>
        </p:txBody>
      </p:sp>
      <p:sp>
        <p:nvSpPr>
          <p:cNvPr id="4" name="Rettangolo 3"/>
          <p:cNvSpPr/>
          <p:nvPr/>
        </p:nvSpPr>
        <p:spPr>
          <a:xfrm>
            <a:off x="3991188" y="1288256"/>
            <a:ext cx="6096000" cy="1200329"/>
          </a:xfrm>
          <a:prstGeom prst="rect">
            <a:avLst/>
          </a:prstGeom>
        </p:spPr>
        <p:txBody>
          <a:bodyPr>
            <a:spAutoFit/>
          </a:bodyPr>
          <a:lstStyle/>
          <a:p>
            <a:r>
              <a:rPr lang="it-IT" dirty="0" err="1">
                <a:latin typeface="Arial" panose="020B0604020202020204" pitchFamily="34" charset="0"/>
                <a:ea typeface="Times New Roman" panose="02020603050405020304" pitchFamily="18" charset="0"/>
              </a:rPr>
              <a:t>Kimberlé</a:t>
            </a:r>
            <a:r>
              <a:rPr lang="it-IT" dirty="0">
                <a:latin typeface="Arial" panose="020B0604020202020204" pitchFamily="34" charset="0"/>
                <a:ea typeface="Times New Roman" panose="02020603050405020304" pitchFamily="18" charset="0"/>
              </a:rPr>
              <a:t> </a:t>
            </a:r>
            <a:r>
              <a:rPr lang="it-IT" dirty="0" err="1">
                <a:latin typeface="Arial" panose="020B0604020202020204" pitchFamily="34" charset="0"/>
                <a:ea typeface="Times New Roman" panose="02020603050405020304" pitchFamily="18" charset="0"/>
              </a:rPr>
              <a:t>Crenshaw</a:t>
            </a:r>
            <a:r>
              <a:rPr lang="it-IT" dirty="0">
                <a:latin typeface="Arial" panose="020B0604020202020204" pitchFamily="34" charset="0"/>
                <a:ea typeface="Times New Roman" panose="02020603050405020304" pitchFamily="18" charset="0"/>
              </a:rPr>
              <a:t>, (1989) </a:t>
            </a:r>
            <a:r>
              <a:rPr lang="it-IT" i="1" dirty="0">
                <a:latin typeface="Arial" panose="020B0604020202020204" pitchFamily="34" charset="0"/>
                <a:ea typeface="Times New Roman" panose="02020603050405020304" pitchFamily="18" charset="0"/>
              </a:rPr>
              <a:t>“</a:t>
            </a:r>
            <a:r>
              <a:rPr lang="it-IT" i="1" dirty="0" err="1">
                <a:latin typeface="Arial" panose="020B0604020202020204" pitchFamily="34" charset="0"/>
                <a:ea typeface="Times New Roman" panose="02020603050405020304" pitchFamily="18" charset="0"/>
              </a:rPr>
              <a:t>Demarginalizing</a:t>
            </a:r>
            <a:r>
              <a:rPr lang="it-IT" i="1" dirty="0">
                <a:latin typeface="Arial" panose="020B0604020202020204" pitchFamily="34" charset="0"/>
                <a:ea typeface="Times New Roman" panose="02020603050405020304" pitchFamily="18" charset="0"/>
              </a:rPr>
              <a:t> the </a:t>
            </a:r>
            <a:r>
              <a:rPr lang="it-IT" i="1" dirty="0" err="1">
                <a:latin typeface="Arial" panose="020B0604020202020204" pitchFamily="34" charset="0"/>
                <a:ea typeface="Times New Roman" panose="02020603050405020304" pitchFamily="18" charset="0"/>
              </a:rPr>
              <a:t>intersection</a:t>
            </a:r>
            <a:r>
              <a:rPr lang="it-IT" i="1" dirty="0">
                <a:latin typeface="Arial" panose="020B0604020202020204" pitchFamily="34" charset="0"/>
                <a:ea typeface="Times New Roman" panose="02020603050405020304" pitchFamily="18" charset="0"/>
              </a:rPr>
              <a:t> of Race and Sex: a </a:t>
            </a:r>
            <a:r>
              <a:rPr lang="it-IT" i="1" dirty="0" err="1">
                <a:latin typeface="Arial" panose="020B0604020202020204" pitchFamily="34" charset="0"/>
                <a:ea typeface="Times New Roman" panose="02020603050405020304" pitchFamily="18" charset="0"/>
              </a:rPr>
              <a:t>black</a:t>
            </a:r>
            <a:r>
              <a:rPr lang="it-IT" i="1" dirty="0">
                <a:latin typeface="Arial" panose="020B0604020202020204" pitchFamily="34" charset="0"/>
                <a:ea typeface="Times New Roman" panose="02020603050405020304" pitchFamily="18" charset="0"/>
              </a:rPr>
              <a:t> </a:t>
            </a:r>
            <a:r>
              <a:rPr lang="it-IT" i="1" dirty="0" err="1">
                <a:latin typeface="Arial" panose="020B0604020202020204" pitchFamily="34" charset="0"/>
                <a:ea typeface="Times New Roman" panose="02020603050405020304" pitchFamily="18" charset="0"/>
              </a:rPr>
              <a:t>feminist</a:t>
            </a:r>
            <a:r>
              <a:rPr lang="it-IT" i="1" dirty="0">
                <a:latin typeface="Arial" panose="020B0604020202020204" pitchFamily="34" charset="0"/>
                <a:ea typeface="Times New Roman" panose="02020603050405020304" pitchFamily="18" charset="0"/>
              </a:rPr>
              <a:t> </a:t>
            </a:r>
            <a:r>
              <a:rPr lang="it-IT" i="1" dirty="0" err="1">
                <a:latin typeface="Arial" panose="020B0604020202020204" pitchFamily="34" charset="0"/>
                <a:ea typeface="Times New Roman" panose="02020603050405020304" pitchFamily="18" charset="0"/>
              </a:rPr>
              <a:t>critique</a:t>
            </a:r>
            <a:r>
              <a:rPr lang="it-IT" i="1" dirty="0">
                <a:latin typeface="Arial" panose="020B0604020202020204" pitchFamily="34" charset="0"/>
                <a:ea typeface="Times New Roman" panose="02020603050405020304" pitchFamily="18" charset="0"/>
              </a:rPr>
              <a:t> of </a:t>
            </a:r>
            <a:r>
              <a:rPr lang="it-IT" i="1" dirty="0" err="1">
                <a:latin typeface="Arial" panose="020B0604020202020204" pitchFamily="34" charset="0"/>
                <a:ea typeface="Times New Roman" panose="02020603050405020304" pitchFamily="18" charset="0"/>
              </a:rPr>
              <a:t>antidiscrimination</a:t>
            </a:r>
            <a:r>
              <a:rPr lang="it-IT" i="1" dirty="0">
                <a:latin typeface="Arial" panose="020B0604020202020204" pitchFamily="34" charset="0"/>
                <a:ea typeface="Times New Roman" panose="02020603050405020304" pitchFamily="18" charset="0"/>
              </a:rPr>
              <a:t> </a:t>
            </a:r>
            <a:r>
              <a:rPr lang="it-IT" i="1" dirty="0" err="1">
                <a:latin typeface="Arial" panose="020B0604020202020204" pitchFamily="34" charset="0"/>
                <a:ea typeface="Times New Roman" panose="02020603050405020304" pitchFamily="18" charset="0"/>
              </a:rPr>
              <a:t>doctrine</a:t>
            </a:r>
            <a:r>
              <a:rPr lang="it-IT" i="1" dirty="0">
                <a:latin typeface="Arial" panose="020B0604020202020204" pitchFamily="34" charset="0"/>
                <a:ea typeface="Times New Roman" panose="02020603050405020304" pitchFamily="18" charset="0"/>
              </a:rPr>
              <a:t>, </a:t>
            </a:r>
            <a:r>
              <a:rPr lang="it-IT" i="1" dirty="0" err="1">
                <a:latin typeface="Arial" panose="020B0604020202020204" pitchFamily="34" charset="0"/>
                <a:ea typeface="Times New Roman" panose="02020603050405020304" pitchFamily="18" charset="0"/>
              </a:rPr>
              <a:t>feminist</a:t>
            </a:r>
            <a:r>
              <a:rPr lang="it-IT" i="1" dirty="0">
                <a:latin typeface="Arial" panose="020B0604020202020204" pitchFamily="34" charset="0"/>
                <a:ea typeface="Times New Roman" panose="02020603050405020304" pitchFamily="18" charset="0"/>
              </a:rPr>
              <a:t> </a:t>
            </a:r>
            <a:r>
              <a:rPr lang="it-IT" i="1" dirty="0" err="1">
                <a:latin typeface="Arial" panose="020B0604020202020204" pitchFamily="34" charset="0"/>
                <a:ea typeface="Times New Roman" panose="02020603050405020304" pitchFamily="18" charset="0"/>
              </a:rPr>
              <a:t>theory</a:t>
            </a:r>
            <a:r>
              <a:rPr lang="it-IT" i="1" dirty="0">
                <a:latin typeface="Arial" panose="020B0604020202020204" pitchFamily="34" charset="0"/>
                <a:ea typeface="Times New Roman" panose="02020603050405020304" pitchFamily="18" charset="0"/>
              </a:rPr>
              <a:t> and </a:t>
            </a:r>
            <a:r>
              <a:rPr lang="it-IT" i="1" dirty="0" err="1">
                <a:latin typeface="Arial" panose="020B0604020202020204" pitchFamily="34" charset="0"/>
                <a:ea typeface="Times New Roman" panose="02020603050405020304" pitchFamily="18" charset="0"/>
              </a:rPr>
              <a:t>antiracist</a:t>
            </a:r>
            <a:r>
              <a:rPr lang="it-IT" i="1" dirty="0">
                <a:latin typeface="Arial" panose="020B0604020202020204" pitchFamily="34" charset="0"/>
                <a:ea typeface="Times New Roman" panose="02020603050405020304" pitchFamily="18" charset="0"/>
              </a:rPr>
              <a:t> </a:t>
            </a:r>
            <a:r>
              <a:rPr lang="it-IT" i="1" dirty="0" err="1">
                <a:latin typeface="Arial" panose="020B0604020202020204" pitchFamily="34" charset="0"/>
                <a:ea typeface="Times New Roman" panose="02020603050405020304" pitchFamily="18" charset="0"/>
              </a:rPr>
              <a:t>politics</a:t>
            </a:r>
            <a:r>
              <a:rPr lang="it-IT" i="1" dirty="0">
                <a:latin typeface="Arial" panose="020B0604020202020204" pitchFamily="34" charset="0"/>
                <a:ea typeface="Times New Roman" panose="02020603050405020304" pitchFamily="18" charset="0"/>
              </a:rPr>
              <a:t>”</a:t>
            </a:r>
            <a:r>
              <a:rPr lang="it-IT" dirty="0">
                <a:latin typeface="Arial" panose="020B0604020202020204" pitchFamily="34" charset="0"/>
                <a:ea typeface="Times New Roman" panose="02020603050405020304" pitchFamily="18" charset="0"/>
              </a:rPr>
              <a:t>. </a:t>
            </a:r>
            <a:endParaRPr lang="en-US" dirty="0"/>
          </a:p>
        </p:txBody>
      </p:sp>
      <p:pic>
        <p:nvPicPr>
          <p:cNvPr id="5" name="Immagin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7943" y="1015224"/>
            <a:ext cx="1477433" cy="1969911"/>
          </a:xfrm>
          <a:prstGeom prst="rect">
            <a:avLst/>
          </a:prstGeom>
        </p:spPr>
      </p:pic>
    </p:spTree>
    <p:extLst>
      <p:ext uri="{BB962C8B-B14F-4D97-AF65-F5344CB8AC3E}">
        <p14:creationId xmlns:p14="http://schemas.microsoft.com/office/powerpoint/2010/main" val="4079707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828628" y="447548"/>
            <a:ext cx="7315200" cy="4500372"/>
          </a:xfrm>
        </p:spPr>
        <p:txBody>
          <a:bodyPr/>
          <a:lstStyle/>
          <a:p>
            <a:r>
              <a:rPr lang="en-US" dirty="0"/>
              <a:t>for </a:t>
            </a:r>
            <a:r>
              <a:rPr lang="en-US" dirty="0" err="1"/>
              <a:t>Crenshow</a:t>
            </a:r>
            <a:r>
              <a:rPr lang="en-US" dirty="0"/>
              <a:t> intersectionality takes on a fundamental character, as </a:t>
            </a:r>
            <a:r>
              <a:rPr lang="en-US" b="1" u="sng" dirty="0">
                <a:solidFill>
                  <a:srgbClr val="C00000"/>
                </a:solidFill>
              </a:rPr>
              <a:t>it attempts to put together feminist and anti-racist theory. </a:t>
            </a:r>
          </a:p>
          <a:p>
            <a:endParaRPr lang="en-US" dirty="0"/>
          </a:p>
          <a:p>
            <a:r>
              <a:rPr lang="en-US" dirty="0"/>
              <a:t>The aim is to reflect </a:t>
            </a:r>
            <a:r>
              <a:rPr lang="en-US" b="1" dirty="0">
                <a:solidFill>
                  <a:srgbClr val="FF0000"/>
                </a:solidFill>
              </a:rPr>
              <a:t>simultaneously</a:t>
            </a:r>
            <a:r>
              <a:rPr lang="en-US" dirty="0"/>
              <a:t> on race and gender, as the interconnection of two factors is greater than the simple sum of racism and sexism. </a:t>
            </a:r>
          </a:p>
          <a:p>
            <a:endParaRPr lang="en-US" dirty="0"/>
          </a:p>
          <a:p>
            <a:r>
              <a:rPr lang="en-US" dirty="0"/>
              <a:t>The experiences caused by this double discrimination must not be considered as multiple oppressions, but rather as a single synthesized experience.</a:t>
            </a:r>
          </a:p>
        </p:txBody>
      </p:sp>
      <p:sp>
        <p:nvSpPr>
          <p:cNvPr id="5" name="CasellaDiTesto 4"/>
          <p:cNvSpPr txBox="1"/>
          <p:nvPr/>
        </p:nvSpPr>
        <p:spPr>
          <a:xfrm>
            <a:off x="809900" y="1167913"/>
            <a:ext cx="1833515" cy="923330"/>
          </a:xfrm>
          <a:prstGeom prst="rect">
            <a:avLst/>
          </a:prstGeom>
          <a:solidFill>
            <a:schemeClr val="accent1">
              <a:lumMod val="40000"/>
              <a:lumOff val="60000"/>
            </a:schemeClr>
          </a:solidFill>
        </p:spPr>
        <p:txBody>
          <a:bodyPr wrap="none" rtlCol="0">
            <a:spAutoFit/>
          </a:bodyPr>
          <a:lstStyle/>
          <a:p>
            <a:endParaRPr lang="it-IT" dirty="0"/>
          </a:p>
          <a:p>
            <a:r>
              <a:rPr lang="it-IT" dirty="0"/>
              <a:t>GENDER &amp; RACE</a:t>
            </a:r>
            <a:endParaRPr lang="en-US" dirty="0"/>
          </a:p>
          <a:p>
            <a:endParaRPr lang="en-US" dirty="0"/>
          </a:p>
        </p:txBody>
      </p:sp>
      <p:sp>
        <p:nvSpPr>
          <p:cNvPr id="6" name="CasellaDiTesto 5"/>
          <p:cNvSpPr txBox="1"/>
          <p:nvPr/>
        </p:nvSpPr>
        <p:spPr>
          <a:xfrm>
            <a:off x="41298" y="3296582"/>
            <a:ext cx="1043876" cy="369332"/>
          </a:xfrm>
          <a:prstGeom prst="rect">
            <a:avLst/>
          </a:prstGeom>
          <a:solidFill>
            <a:schemeClr val="accent6">
              <a:lumMod val="60000"/>
              <a:lumOff val="40000"/>
            </a:schemeClr>
          </a:solidFill>
        </p:spPr>
        <p:txBody>
          <a:bodyPr wrap="none" rtlCol="0">
            <a:spAutoFit/>
          </a:bodyPr>
          <a:lstStyle/>
          <a:p>
            <a:r>
              <a:rPr lang="it-IT" dirty="0"/>
              <a:t>GENDER</a:t>
            </a:r>
            <a:endParaRPr lang="en-US" dirty="0"/>
          </a:p>
        </p:txBody>
      </p:sp>
      <p:sp>
        <p:nvSpPr>
          <p:cNvPr id="7" name="CasellaDiTesto 6"/>
          <p:cNvSpPr txBox="1"/>
          <p:nvPr/>
        </p:nvSpPr>
        <p:spPr>
          <a:xfrm>
            <a:off x="2097176" y="3296582"/>
            <a:ext cx="727443" cy="369332"/>
          </a:xfrm>
          <a:prstGeom prst="rect">
            <a:avLst/>
          </a:prstGeom>
          <a:solidFill>
            <a:schemeClr val="accent6">
              <a:lumMod val="60000"/>
              <a:lumOff val="40000"/>
            </a:schemeClr>
          </a:solidFill>
          <a:ln>
            <a:solidFill>
              <a:schemeClr val="tx2">
                <a:lumMod val="40000"/>
                <a:lumOff val="60000"/>
              </a:schemeClr>
            </a:solidFill>
          </a:ln>
        </p:spPr>
        <p:txBody>
          <a:bodyPr wrap="none" rtlCol="0">
            <a:spAutoFit/>
          </a:bodyPr>
          <a:lstStyle/>
          <a:p>
            <a:r>
              <a:rPr lang="it-IT" dirty="0"/>
              <a:t>RACE</a:t>
            </a:r>
            <a:endParaRPr lang="en-US" dirty="0"/>
          </a:p>
        </p:txBody>
      </p:sp>
      <p:sp>
        <p:nvSpPr>
          <p:cNvPr id="9" name="Croce 8"/>
          <p:cNvSpPr/>
          <p:nvPr/>
        </p:nvSpPr>
        <p:spPr>
          <a:xfrm>
            <a:off x="1319240" y="3172052"/>
            <a:ext cx="535876" cy="618392"/>
          </a:xfrm>
          <a:prstGeom prst="plus">
            <a:avLst>
              <a:gd name="adj" fmla="val 36111"/>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asellaDiTesto 10"/>
          <p:cNvSpPr txBox="1"/>
          <p:nvPr/>
        </p:nvSpPr>
        <p:spPr>
          <a:xfrm>
            <a:off x="943303" y="2328402"/>
            <a:ext cx="1566711" cy="369332"/>
          </a:xfrm>
          <a:prstGeom prst="rect">
            <a:avLst/>
          </a:prstGeom>
          <a:solidFill>
            <a:schemeClr val="accent3">
              <a:lumMod val="20000"/>
              <a:lumOff val="80000"/>
            </a:schemeClr>
          </a:solidFill>
        </p:spPr>
        <p:txBody>
          <a:bodyPr wrap="none" rtlCol="0">
            <a:spAutoFit/>
          </a:bodyPr>
          <a:lstStyle/>
          <a:p>
            <a:r>
              <a:rPr lang="it-IT" dirty="0"/>
              <a:t>BIGGER THAN</a:t>
            </a:r>
            <a:endParaRPr lang="en-US" dirty="0"/>
          </a:p>
        </p:txBody>
      </p:sp>
    </p:spTree>
    <p:extLst>
      <p:ext uri="{BB962C8B-B14F-4D97-AF65-F5344CB8AC3E}">
        <p14:creationId xmlns:p14="http://schemas.microsoft.com/office/powerpoint/2010/main" val="2445283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2919" y="1123837"/>
            <a:ext cx="3042972" cy="4601183"/>
          </a:xfrm>
        </p:spPr>
        <p:txBody>
          <a:bodyPr/>
          <a:lstStyle/>
          <a:p>
            <a:r>
              <a:rPr lang="it-IT" dirty="0" err="1"/>
              <a:t>Intersection</a:t>
            </a:r>
            <a:r>
              <a:rPr lang="it-IT" dirty="0"/>
              <a:t> of  possibile </a:t>
            </a:r>
            <a:r>
              <a:rPr lang="it-IT" dirty="0" err="1"/>
              <a:t>discriminations</a:t>
            </a:r>
            <a:endParaRPr lang="en-US" dirty="0"/>
          </a:p>
        </p:txBody>
      </p:sp>
      <p:sp>
        <p:nvSpPr>
          <p:cNvPr id="3" name="Segnaposto contenuto 2"/>
          <p:cNvSpPr>
            <a:spLocks noGrp="1"/>
          </p:cNvSpPr>
          <p:nvPr>
            <p:ph idx="1"/>
          </p:nvPr>
        </p:nvSpPr>
        <p:spPr>
          <a:xfrm>
            <a:off x="3869268" y="162560"/>
            <a:ext cx="1789852" cy="5822188"/>
          </a:xfrm>
        </p:spPr>
        <p:txBody>
          <a:bodyPr/>
          <a:lstStyle/>
          <a:p>
            <a:r>
              <a:rPr lang="it-IT" dirty="0"/>
              <a:t>Black</a:t>
            </a:r>
          </a:p>
          <a:p>
            <a:r>
              <a:rPr lang="it-IT" dirty="0"/>
              <a:t>White</a:t>
            </a:r>
          </a:p>
          <a:p>
            <a:r>
              <a:rPr lang="it-IT" dirty="0"/>
              <a:t>…</a:t>
            </a:r>
          </a:p>
          <a:p>
            <a:r>
              <a:rPr lang="it-IT" dirty="0"/>
              <a:t> </a:t>
            </a:r>
            <a:r>
              <a:rPr lang="it-IT" dirty="0" err="1"/>
              <a:t>Muslim</a:t>
            </a:r>
            <a:endParaRPr lang="it-IT" dirty="0"/>
          </a:p>
          <a:p>
            <a:r>
              <a:rPr lang="it-IT" dirty="0" err="1"/>
              <a:t>Hebrew</a:t>
            </a:r>
            <a:endParaRPr lang="it-IT" dirty="0"/>
          </a:p>
          <a:p>
            <a:r>
              <a:rPr lang="it-IT" dirty="0" err="1"/>
              <a:t>Cahtolic</a:t>
            </a:r>
            <a:endParaRPr lang="it-IT" dirty="0"/>
          </a:p>
          <a:p>
            <a:r>
              <a:rPr lang="it-IT" dirty="0" err="1"/>
              <a:t>Indu</a:t>
            </a:r>
            <a:endParaRPr lang="it-IT" dirty="0"/>
          </a:p>
          <a:p>
            <a:r>
              <a:rPr lang="it-IT" dirty="0"/>
              <a:t>…</a:t>
            </a:r>
          </a:p>
          <a:p>
            <a:r>
              <a:rPr lang="it-IT" dirty="0" err="1"/>
              <a:t>Migrant</a:t>
            </a:r>
            <a:endParaRPr lang="it-IT" dirty="0"/>
          </a:p>
          <a:p>
            <a:r>
              <a:rPr lang="it-IT" dirty="0"/>
              <a:t> Native</a:t>
            </a:r>
          </a:p>
          <a:p>
            <a:r>
              <a:rPr lang="it-IT" dirty="0"/>
              <a:t>…..</a:t>
            </a:r>
          </a:p>
          <a:p>
            <a:r>
              <a:rPr lang="it-IT" dirty="0" err="1"/>
              <a:t>Rich</a:t>
            </a:r>
            <a:endParaRPr lang="it-IT" dirty="0"/>
          </a:p>
          <a:p>
            <a:r>
              <a:rPr lang="it-IT" dirty="0" err="1"/>
              <a:t>Poor</a:t>
            </a:r>
            <a:endParaRPr lang="it-IT" dirty="0"/>
          </a:p>
          <a:p>
            <a:endParaRPr lang="en-US" dirty="0"/>
          </a:p>
        </p:txBody>
      </p:sp>
      <p:sp>
        <p:nvSpPr>
          <p:cNvPr id="6" name="CasellaDiTesto 5"/>
          <p:cNvSpPr txBox="1"/>
          <p:nvPr/>
        </p:nvSpPr>
        <p:spPr>
          <a:xfrm>
            <a:off x="8534400" y="599440"/>
            <a:ext cx="899605" cy="369332"/>
          </a:xfrm>
          <a:prstGeom prst="rect">
            <a:avLst/>
          </a:prstGeom>
          <a:noFill/>
        </p:spPr>
        <p:txBody>
          <a:bodyPr wrap="none" rtlCol="0">
            <a:spAutoFit/>
          </a:bodyPr>
          <a:lstStyle/>
          <a:p>
            <a:r>
              <a:rPr lang="it-IT" dirty="0"/>
              <a:t>woman</a:t>
            </a:r>
            <a:endParaRPr lang="en-US" dirty="0"/>
          </a:p>
        </p:txBody>
      </p:sp>
      <p:sp>
        <p:nvSpPr>
          <p:cNvPr id="7" name="CasellaDiTesto 6"/>
          <p:cNvSpPr txBox="1"/>
          <p:nvPr/>
        </p:nvSpPr>
        <p:spPr>
          <a:xfrm>
            <a:off x="8678670" y="2611120"/>
            <a:ext cx="611065" cy="369332"/>
          </a:xfrm>
          <a:prstGeom prst="rect">
            <a:avLst/>
          </a:prstGeom>
          <a:noFill/>
        </p:spPr>
        <p:txBody>
          <a:bodyPr wrap="none" rtlCol="0">
            <a:spAutoFit/>
          </a:bodyPr>
          <a:lstStyle/>
          <a:p>
            <a:r>
              <a:rPr lang="it-IT" dirty="0"/>
              <a:t>man</a:t>
            </a:r>
            <a:endParaRPr lang="en-US" dirty="0"/>
          </a:p>
        </p:txBody>
      </p:sp>
      <p:sp>
        <p:nvSpPr>
          <p:cNvPr id="8" name="CasellaDiTesto 7"/>
          <p:cNvSpPr txBox="1"/>
          <p:nvPr/>
        </p:nvSpPr>
        <p:spPr>
          <a:xfrm>
            <a:off x="8678670" y="4438134"/>
            <a:ext cx="1766830" cy="369332"/>
          </a:xfrm>
          <a:prstGeom prst="rect">
            <a:avLst/>
          </a:prstGeom>
          <a:noFill/>
        </p:spPr>
        <p:txBody>
          <a:bodyPr wrap="none" rtlCol="0">
            <a:spAutoFit/>
          </a:bodyPr>
          <a:lstStyle/>
          <a:p>
            <a:r>
              <a:rPr lang="it-IT" dirty="0" err="1"/>
              <a:t>LgbtqiA</a:t>
            </a:r>
            <a:r>
              <a:rPr lang="it-IT" dirty="0"/>
              <a:t>+ </a:t>
            </a:r>
            <a:r>
              <a:rPr lang="it-IT" dirty="0" err="1"/>
              <a:t>person</a:t>
            </a:r>
            <a:endParaRPr lang="en-US" dirty="0"/>
          </a:p>
        </p:txBody>
      </p:sp>
      <p:cxnSp>
        <p:nvCxnSpPr>
          <p:cNvPr id="10" name="Connettore 2 9"/>
          <p:cNvCxnSpPr/>
          <p:nvPr/>
        </p:nvCxnSpPr>
        <p:spPr>
          <a:xfrm>
            <a:off x="4673600" y="335280"/>
            <a:ext cx="1595966" cy="116840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Connettore 2 11"/>
          <p:cNvCxnSpPr/>
          <p:nvPr/>
        </p:nvCxnSpPr>
        <p:spPr>
          <a:xfrm flipV="1">
            <a:off x="4978400" y="1473200"/>
            <a:ext cx="1363301" cy="101600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nettore 2 13"/>
          <p:cNvCxnSpPr/>
          <p:nvPr/>
        </p:nvCxnSpPr>
        <p:spPr>
          <a:xfrm flipV="1">
            <a:off x="4988560" y="1493520"/>
            <a:ext cx="1339427" cy="224536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onnettore 2 15"/>
          <p:cNvCxnSpPr/>
          <p:nvPr/>
        </p:nvCxnSpPr>
        <p:spPr>
          <a:xfrm flipV="1">
            <a:off x="4592320" y="1473200"/>
            <a:ext cx="1749381" cy="353568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nettore 2 17"/>
          <p:cNvCxnSpPr>
            <a:endCxn id="6" idx="1"/>
          </p:cNvCxnSpPr>
          <p:nvPr/>
        </p:nvCxnSpPr>
        <p:spPr>
          <a:xfrm flipV="1">
            <a:off x="6341701" y="784106"/>
            <a:ext cx="2192699" cy="68909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Connettore 2 19"/>
          <p:cNvCxnSpPr/>
          <p:nvPr/>
        </p:nvCxnSpPr>
        <p:spPr>
          <a:xfrm>
            <a:off x="4978400" y="2103120"/>
            <a:ext cx="2086353" cy="629920"/>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onnettore 2 21"/>
          <p:cNvCxnSpPr/>
          <p:nvPr/>
        </p:nvCxnSpPr>
        <p:spPr>
          <a:xfrm flipV="1">
            <a:off x="4846320" y="2753360"/>
            <a:ext cx="2218433" cy="1493266"/>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ttore 2 23"/>
          <p:cNvCxnSpPr/>
          <p:nvPr/>
        </p:nvCxnSpPr>
        <p:spPr>
          <a:xfrm flipV="1">
            <a:off x="4592320" y="2750566"/>
            <a:ext cx="2472433" cy="2278634"/>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Connettore 2 25"/>
          <p:cNvCxnSpPr/>
          <p:nvPr/>
        </p:nvCxnSpPr>
        <p:spPr>
          <a:xfrm>
            <a:off x="7064753" y="2712720"/>
            <a:ext cx="1794767" cy="1910080"/>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Connettore 2 27"/>
          <p:cNvCxnSpPr/>
          <p:nvPr/>
        </p:nvCxnSpPr>
        <p:spPr>
          <a:xfrm>
            <a:off x="4974846" y="1569593"/>
            <a:ext cx="3039489" cy="696087"/>
          </a:xfrm>
          <a:prstGeom prst="straightConnector1">
            <a:avLst/>
          </a:prstGeom>
          <a:ln>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Connettore 2 30"/>
          <p:cNvCxnSpPr/>
          <p:nvPr/>
        </p:nvCxnSpPr>
        <p:spPr>
          <a:xfrm>
            <a:off x="4764194" y="758317"/>
            <a:ext cx="3288934" cy="1497076"/>
          </a:xfrm>
          <a:prstGeom prst="straightConnector1">
            <a:avLst/>
          </a:prstGeom>
          <a:ln>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Connettore 2 32"/>
          <p:cNvCxnSpPr/>
          <p:nvPr/>
        </p:nvCxnSpPr>
        <p:spPr>
          <a:xfrm flipV="1">
            <a:off x="4935222" y="2197354"/>
            <a:ext cx="3079113" cy="1531366"/>
          </a:xfrm>
          <a:prstGeom prst="straightConnector1">
            <a:avLst/>
          </a:prstGeom>
          <a:ln>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onnettore 2 34"/>
          <p:cNvCxnSpPr/>
          <p:nvPr/>
        </p:nvCxnSpPr>
        <p:spPr>
          <a:xfrm flipV="1">
            <a:off x="4592320" y="2214880"/>
            <a:ext cx="3535680" cy="3236468"/>
          </a:xfrm>
          <a:prstGeom prst="straightConnector1">
            <a:avLst/>
          </a:prstGeom>
          <a:ln>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Connettore 2 40"/>
          <p:cNvCxnSpPr/>
          <p:nvPr/>
        </p:nvCxnSpPr>
        <p:spPr>
          <a:xfrm>
            <a:off x="8053128" y="2232406"/>
            <a:ext cx="806392" cy="594868"/>
          </a:xfrm>
          <a:prstGeom prst="straightConnector1">
            <a:avLst/>
          </a:prstGeom>
          <a:ln>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43" name="Arco 42"/>
          <p:cNvSpPr/>
          <p:nvPr/>
        </p:nvSpPr>
        <p:spPr>
          <a:xfrm>
            <a:off x="7819543" y="1931099"/>
            <a:ext cx="348744" cy="714756"/>
          </a:xfrm>
          <a:prstGeom prst="arc">
            <a:avLst>
              <a:gd name="adj1" fmla="val 20704723"/>
              <a:gd name="adj2" fmla="val 19654333"/>
            </a:avLst>
          </a:prstGeom>
          <a:ln w="5715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Arco 44"/>
          <p:cNvSpPr/>
          <p:nvPr/>
        </p:nvSpPr>
        <p:spPr>
          <a:xfrm>
            <a:off x="6102051" y="1109472"/>
            <a:ext cx="348744" cy="714756"/>
          </a:xfrm>
          <a:prstGeom prst="arc">
            <a:avLst>
              <a:gd name="adj1" fmla="val 20704723"/>
              <a:gd name="adj2" fmla="val 19654333"/>
            </a:avLst>
          </a:prstGeom>
          <a:ln w="5715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Arco 45"/>
          <p:cNvSpPr/>
          <p:nvPr/>
        </p:nvSpPr>
        <p:spPr>
          <a:xfrm>
            <a:off x="6832434" y="2470662"/>
            <a:ext cx="348744" cy="714756"/>
          </a:xfrm>
          <a:prstGeom prst="arc">
            <a:avLst>
              <a:gd name="adj1" fmla="val 20704723"/>
              <a:gd name="adj2" fmla="val 19654333"/>
            </a:avLst>
          </a:prstGeom>
          <a:ln w="5715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167903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UNDERSTANDING COMPLEXITY: the </a:t>
            </a:r>
            <a:r>
              <a:rPr lang="it-IT" sz="2800" dirty="0" err="1"/>
              <a:t>concept</a:t>
            </a:r>
            <a:r>
              <a:rPr lang="it-IT" sz="2800" dirty="0"/>
              <a:t> of </a:t>
            </a:r>
            <a:r>
              <a:rPr lang="it-IT" sz="4000" b="1" dirty="0">
                <a:solidFill>
                  <a:srgbClr val="C00000"/>
                </a:solidFill>
              </a:rPr>
              <a:t>assemblage</a:t>
            </a:r>
            <a:br>
              <a:rPr lang="it-IT" sz="4000" b="1" dirty="0">
                <a:solidFill>
                  <a:srgbClr val="C00000"/>
                </a:solidFill>
              </a:rPr>
            </a:br>
            <a:r>
              <a:rPr lang="it-IT" sz="3200" b="1" dirty="0">
                <a:solidFill>
                  <a:srgbClr val="C00000"/>
                </a:solidFill>
              </a:rPr>
              <a:t>or bricolage</a:t>
            </a:r>
            <a:endParaRPr lang="en-US" sz="3200" b="1" dirty="0">
              <a:solidFill>
                <a:srgbClr val="C00000"/>
              </a:solidFill>
            </a:endParaRPr>
          </a:p>
        </p:txBody>
      </p:sp>
      <p:sp>
        <p:nvSpPr>
          <p:cNvPr id="4" name="Segnaposto contenuto 3"/>
          <p:cNvSpPr>
            <a:spLocks noGrp="1"/>
          </p:cNvSpPr>
          <p:nvPr>
            <p:ph idx="1"/>
          </p:nvPr>
        </p:nvSpPr>
        <p:spPr>
          <a:xfrm>
            <a:off x="3869268" y="864108"/>
            <a:ext cx="7560732" cy="5120640"/>
          </a:xfrm>
          <a:prstGeom prst="arc">
            <a:avLst>
              <a:gd name="adj1" fmla="val 20704723"/>
              <a:gd name="adj2" fmla="val 20560690"/>
            </a:avLst>
          </a:prstGeom>
          <a:ln w="5715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r>
              <a:rPr lang="en-US" dirty="0"/>
              <a:t>Intersectionality is a way of understanding and analyzing the </a:t>
            </a:r>
            <a:r>
              <a:rPr lang="en-US" b="1" dirty="0">
                <a:solidFill>
                  <a:srgbClr val="FF0000"/>
                </a:solidFill>
              </a:rPr>
              <a:t>complexity in the world</a:t>
            </a:r>
            <a:r>
              <a:rPr lang="en-US" dirty="0"/>
              <a:t>, in people, and in human experiences. </a:t>
            </a:r>
          </a:p>
          <a:p>
            <a:r>
              <a:rPr lang="en-US" dirty="0"/>
              <a:t>The events and conditions of social and political life and the self can seldom be understood as shaped by one factor. They are generally shaped by many factors in diverse and mutually influencing ways. </a:t>
            </a:r>
          </a:p>
        </p:txBody>
      </p:sp>
      <p:sp>
        <p:nvSpPr>
          <p:cNvPr id="3" name="Rettangolo 2">
            <a:extLst>
              <a:ext uri="{FF2B5EF4-FFF2-40B4-BE49-F238E27FC236}">
                <a16:creationId xmlns:a16="http://schemas.microsoft.com/office/drawing/2014/main" id="{181132D0-0B0F-43A2-AD9F-622086B318C7}"/>
              </a:ext>
            </a:extLst>
          </p:cNvPr>
          <p:cNvSpPr/>
          <p:nvPr/>
        </p:nvSpPr>
        <p:spPr>
          <a:xfrm>
            <a:off x="5029200" y="4272677"/>
            <a:ext cx="5805054" cy="2585323"/>
          </a:xfrm>
          <a:prstGeom prst="rect">
            <a:avLst/>
          </a:prstGeom>
        </p:spPr>
        <p:txBody>
          <a:bodyPr wrap="square">
            <a:spAutoFit/>
          </a:bodyPr>
          <a:lstStyle/>
          <a:p>
            <a:r>
              <a:rPr lang="en-US" sz="5400" b="1" dirty="0">
                <a:solidFill>
                  <a:srgbClr val="C00000"/>
                </a:solidFill>
              </a:rPr>
              <a:t>Unstable, flexible gatherings of persons and things</a:t>
            </a:r>
            <a:endParaRPr lang="it-IT" sz="5400" b="1" dirty="0">
              <a:solidFill>
                <a:srgbClr val="C00000"/>
              </a:solidFill>
            </a:endParaRPr>
          </a:p>
        </p:txBody>
      </p:sp>
      <p:cxnSp>
        <p:nvCxnSpPr>
          <p:cNvPr id="6" name="Connettore 2 5">
            <a:extLst>
              <a:ext uri="{FF2B5EF4-FFF2-40B4-BE49-F238E27FC236}">
                <a16:creationId xmlns:a16="http://schemas.microsoft.com/office/drawing/2014/main" id="{C77DA3FF-B2BA-4981-8F02-2C2E7460A282}"/>
              </a:ext>
            </a:extLst>
          </p:cNvPr>
          <p:cNvCxnSpPr/>
          <p:nvPr/>
        </p:nvCxnSpPr>
        <p:spPr>
          <a:xfrm>
            <a:off x="1870364" y="4664793"/>
            <a:ext cx="2937163" cy="900545"/>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9475039"/>
      </p:ext>
    </p:extLst>
  </p:cSld>
  <p:clrMapOvr>
    <a:masterClrMapping/>
  </p:clrMapOvr>
</p:sld>
</file>

<file path=ppt/theme/theme1.xml><?xml version="1.0" encoding="utf-8"?>
<a:theme xmlns:a="http://schemas.openxmlformats.org/drawingml/2006/main" name="Cornice">
  <a:themeElements>
    <a:clrScheme name="Fram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docProps/app.xml><?xml version="1.0" encoding="utf-8"?>
<Properties xmlns="http://schemas.openxmlformats.org/officeDocument/2006/extended-properties" xmlns:vt="http://schemas.openxmlformats.org/officeDocument/2006/docPropsVTypes">
  <Template>Cornice</Template>
  <TotalTime>250</TotalTime>
  <Words>695</Words>
  <Application>Microsoft Office PowerPoint</Application>
  <PresentationFormat>Widescreen</PresentationFormat>
  <Paragraphs>69</Paragraphs>
  <Slides>10</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10</vt:i4>
      </vt:variant>
    </vt:vector>
  </HeadingPairs>
  <TitlesOfParts>
    <vt:vector size="16" baseType="lpstr">
      <vt:lpstr>Arial</vt:lpstr>
      <vt:lpstr>Corbel</vt:lpstr>
      <vt:lpstr>Times New Roman</vt:lpstr>
      <vt:lpstr>Wingdings</vt:lpstr>
      <vt:lpstr>Wingdings 2</vt:lpstr>
      <vt:lpstr>Cornice</vt:lpstr>
      <vt:lpstr>Presentazione standard di PowerPoint</vt:lpstr>
      <vt:lpstr>Intersectional  citizenship of rights</vt:lpstr>
      <vt:lpstr>At the intersection of all categories</vt:lpstr>
      <vt:lpstr>evidencing the margins   Intersectionality in law</vt:lpstr>
      <vt:lpstr>Presentazione standard di PowerPoint</vt:lpstr>
      <vt:lpstr> KIMBERLE’ CRANSHOW</vt:lpstr>
      <vt:lpstr>Presentazione standard di PowerPoint</vt:lpstr>
      <vt:lpstr>Intersection of  possibile discriminations</vt:lpstr>
      <vt:lpstr>UNDERSTANDING COMPLEXITY: the concept of assemblage or bricolage</vt:lpstr>
      <vt:lpstr>From the feminist perspective and practice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INTERSECTIONALITY</dc:title>
  <dc:creator>Lorenza</dc:creator>
  <cp:lastModifiedBy>prestiti</cp:lastModifiedBy>
  <cp:revision>16</cp:revision>
  <dcterms:created xsi:type="dcterms:W3CDTF">2019-10-20T17:19:30Z</dcterms:created>
  <dcterms:modified xsi:type="dcterms:W3CDTF">2022-03-14T20:33:43Z</dcterms:modified>
</cp:coreProperties>
</file>