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72" r:id="rId2"/>
    <p:sldId id="260" r:id="rId3"/>
    <p:sldId id="271" r:id="rId4"/>
    <p:sldId id="268" r:id="rId5"/>
    <p:sldId id="269" r:id="rId6"/>
    <p:sldId id="262" r:id="rId7"/>
    <p:sldId id="261" r:id="rId8"/>
    <p:sldId id="264" r:id="rId9"/>
    <p:sldId id="266" r:id="rId10"/>
    <p:sldId id="267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20016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909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384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175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414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14970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262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1283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2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442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93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3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39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5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349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64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96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DA14BC-7703-4066-8028-04F4BE58C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solidFill>
                  <a:schemeClr val="accent6">
                    <a:lumMod val="75000"/>
                  </a:schemeClr>
                </a:solidFill>
              </a:rPr>
              <a:t>Complicating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6">
                    <a:lumMod val="75000"/>
                  </a:schemeClr>
                </a:solidFill>
              </a:rPr>
              <a:t>categories</a:t>
            </a:r>
            <a:endParaRPr lang="it-I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F0C1CE-D95F-4FA5-93A1-8E4569B0D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1123406"/>
          </a:xfrm>
        </p:spPr>
        <p:txBody>
          <a:bodyPr>
            <a:normAutofit fontScale="85000" lnSpcReduction="10000"/>
          </a:bodyPr>
          <a:lstStyle/>
          <a:p>
            <a:r>
              <a:rPr lang="it-IT" dirty="0"/>
              <a:t>From the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citizenship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of rights (Marshall) </a:t>
            </a:r>
          </a:p>
          <a:p>
            <a:r>
              <a:rPr lang="it-IT" dirty="0" err="1"/>
              <a:t>through</a:t>
            </a:r>
            <a:r>
              <a:rPr lang="it-IT" dirty="0"/>
              <a:t>  the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human right frame </a:t>
            </a:r>
          </a:p>
          <a:p>
            <a:r>
              <a:rPr lang="it-IT" dirty="0" err="1"/>
              <a:t>toward</a:t>
            </a:r>
            <a:r>
              <a:rPr lang="it-IT" dirty="0"/>
              <a:t> a new </a:t>
            </a:r>
            <a:r>
              <a:rPr lang="it-IT" dirty="0" err="1"/>
              <a:t>concept</a:t>
            </a:r>
            <a:r>
              <a:rPr lang="it-IT" dirty="0"/>
              <a:t> of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plural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citizenship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/>
              <a:t>able</a:t>
            </a:r>
            <a:r>
              <a:rPr lang="it-IT" dirty="0"/>
              <a:t> to take </a:t>
            </a:r>
            <a:r>
              <a:rPr lang="it-IT" dirty="0" err="1"/>
              <a:t>into</a:t>
            </a:r>
            <a:r>
              <a:rPr lang="it-IT" dirty="0"/>
              <a:t> </a:t>
            </a:r>
            <a:r>
              <a:rPr lang="it-IT" dirty="0" err="1"/>
              <a:t>consideration</a:t>
            </a:r>
            <a:r>
              <a:rPr lang="it-IT" dirty="0"/>
              <a:t>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DIVERSITIES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9851A9D-0409-4A64-B601-68F9F093DC26}"/>
              </a:ext>
            </a:extLst>
          </p:cNvPr>
          <p:cNvSpPr txBox="1"/>
          <p:nvPr/>
        </p:nvSpPr>
        <p:spPr>
          <a:xfrm rot="20663419">
            <a:off x="3843017" y="3785439"/>
            <a:ext cx="509787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200" b="1" dirty="0">
                <a:solidFill>
                  <a:schemeClr val="accent6">
                    <a:lumMod val="75000"/>
                  </a:schemeClr>
                </a:solidFill>
              </a:rPr>
              <a:t>DIVERSITIES</a:t>
            </a:r>
          </a:p>
          <a:p>
            <a:r>
              <a:rPr lang="it-IT" sz="7200" b="1" dirty="0">
                <a:solidFill>
                  <a:schemeClr val="accent6">
                    <a:lumMod val="75000"/>
                  </a:schemeClr>
                </a:solidFill>
              </a:rPr>
              <a:t> MATTER!!!!!</a:t>
            </a:r>
          </a:p>
        </p:txBody>
      </p:sp>
    </p:spTree>
    <p:extLst>
      <p:ext uri="{BB962C8B-B14F-4D97-AF65-F5344CB8AC3E}">
        <p14:creationId xmlns:p14="http://schemas.microsoft.com/office/powerpoint/2010/main" val="1557307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87500" y="558800"/>
            <a:ext cx="10475912" cy="50165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it-IT" sz="3600" b="1" i="1" dirty="0">
                <a:solidFill>
                  <a:srgbClr val="C00000"/>
                </a:solidFill>
              </a:rPr>
              <a:t>Universal</a:t>
            </a:r>
            <a:r>
              <a:rPr lang="it-IT" sz="3600" b="1" dirty="0">
                <a:solidFill>
                  <a:srgbClr val="C00000"/>
                </a:solidFill>
              </a:rPr>
              <a:t> </a:t>
            </a:r>
            <a:r>
              <a:rPr lang="it-IT" sz="3600" b="1" dirty="0" err="1">
                <a:solidFill>
                  <a:srgbClr val="C00000"/>
                </a:solidFill>
              </a:rPr>
              <a:t>citizenship</a:t>
            </a:r>
            <a:r>
              <a:rPr lang="it-IT" sz="3600" b="1" dirty="0">
                <a:solidFill>
                  <a:srgbClr val="C00000"/>
                </a:solidFill>
              </a:rPr>
              <a:t> </a:t>
            </a:r>
            <a:r>
              <a:rPr lang="it-IT" sz="3600" dirty="0"/>
              <a:t>= </a:t>
            </a:r>
            <a:r>
              <a:rPr lang="it-IT" sz="3600" dirty="0" err="1"/>
              <a:t>neutralize</a:t>
            </a:r>
            <a:r>
              <a:rPr lang="it-IT" sz="3600" dirty="0"/>
              <a:t> </a:t>
            </a:r>
            <a:r>
              <a:rPr lang="it-IT" sz="3600" dirty="0" err="1"/>
              <a:t>differences</a:t>
            </a:r>
            <a:r>
              <a:rPr lang="it-IT" sz="3600" dirty="0"/>
              <a:t> (the goal </a:t>
            </a:r>
            <a:r>
              <a:rPr lang="it-IT" sz="3600" dirty="0" err="1"/>
              <a:t>is</a:t>
            </a:r>
            <a:r>
              <a:rPr lang="it-IT" sz="3600" dirty="0"/>
              <a:t> to be/</a:t>
            </a:r>
            <a:r>
              <a:rPr lang="it-IT" sz="3600" dirty="0" err="1"/>
              <a:t>become</a:t>
            </a:r>
            <a:r>
              <a:rPr lang="it-IT" sz="3600" dirty="0"/>
              <a:t> </a:t>
            </a:r>
            <a:r>
              <a:rPr lang="it-IT" sz="3600" dirty="0" err="1"/>
              <a:t>all</a:t>
            </a:r>
            <a:r>
              <a:rPr lang="it-IT" sz="3600" dirty="0"/>
              <a:t> </a:t>
            </a:r>
            <a:r>
              <a:rPr lang="it-IT" sz="3600" dirty="0" err="1"/>
              <a:t>alike</a:t>
            </a:r>
            <a:r>
              <a:rPr lang="it-IT" sz="3600" dirty="0"/>
              <a:t>) – </a:t>
            </a:r>
            <a:r>
              <a:rPr lang="it-IT" sz="3600" b="1" dirty="0" err="1">
                <a:solidFill>
                  <a:schemeClr val="accent6">
                    <a:lumMod val="75000"/>
                  </a:schemeClr>
                </a:solidFill>
              </a:rPr>
              <a:t>rigid</a:t>
            </a:r>
            <a:r>
              <a:rPr lang="it-IT" sz="36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3600" b="1" dirty="0" err="1">
                <a:solidFill>
                  <a:schemeClr val="accent6">
                    <a:lumMod val="75000"/>
                  </a:schemeClr>
                </a:solidFill>
              </a:rPr>
              <a:t>concept</a:t>
            </a:r>
            <a:endParaRPr lang="it-IT" sz="36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it-IT" sz="3600" dirty="0"/>
          </a:p>
          <a:p>
            <a:r>
              <a:rPr lang="it-IT" sz="3600" b="1" i="1" dirty="0" err="1">
                <a:solidFill>
                  <a:srgbClr val="C00000"/>
                </a:solidFill>
              </a:rPr>
              <a:t>Plural</a:t>
            </a:r>
            <a:r>
              <a:rPr lang="it-IT" sz="3600" b="1" dirty="0">
                <a:solidFill>
                  <a:srgbClr val="C00000"/>
                </a:solidFill>
              </a:rPr>
              <a:t> (and inclusive) </a:t>
            </a:r>
            <a:r>
              <a:rPr lang="it-IT" sz="3600" b="1" dirty="0" err="1">
                <a:solidFill>
                  <a:srgbClr val="C00000"/>
                </a:solidFill>
              </a:rPr>
              <a:t>citizenship</a:t>
            </a:r>
            <a:endParaRPr lang="it-IT" sz="3600" b="1" dirty="0">
              <a:solidFill>
                <a:srgbClr val="C00000"/>
              </a:solidFill>
            </a:endParaRPr>
          </a:p>
          <a:p>
            <a:r>
              <a:rPr lang="it-IT" sz="3600" dirty="0"/>
              <a:t>= </a:t>
            </a:r>
            <a:r>
              <a:rPr lang="it-IT" sz="3600" dirty="0" err="1"/>
              <a:t>consider</a:t>
            </a:r>
            <a:r>
              <a:rPr lang="it-IT" sz="3600" dirty="0"/>
              <a:t> the </a:t>
            </a:r>
            <a:r>
              <a:rPr lang="it-IT" sz="3600" dirty="0" err="1"/>
              <a:t>differences</a:t>
            </a:r>
            <a:r>
              <a:rPr lang="it-IT" sz="3600" dirty="0"/>
              <a:t> and the </a:t>
            </a:r>
            <a:r>
              <a:rPr lang="it-IT" sz="3600" b="1" dirty="0" err="1">
                <a:solidFill>
                  <a:schemeClr val="tx1"/>
                </a:solidFill>
                <a:highlight>
                  <a:srgbClr val="00FFFF"/>
                </a:highlight>
              </a:rPr>
              <a:t>intersectionalities</a:t>
            </a:r>
            <a:r>
              <a:rPr lang="it-IT" sz="3600" dirty="0"/>
              <a:t> </a:t>
            </a:r>
            <a:r>
              <a:rPr lang="it-IT" sz="3600" dirty="0" err="1"/>
              <a:t>as</a:t>
            </a:r>
            <a:r>
              <a:rPr lang="it-IT" sz="3600" dirty="0"/>
              <a:t> </a:t>
            </a:r>
            <a:r>
              <a:rPr lang="it-IT" sz="3600" b="1" dirty="0"/>
              <a:t>VALUE</a:t>
            </a:r>
            <a:r>
              <a:rPr lang="it-IT" sz="3600" dirty="0"/>
              <a:t>, </a:t>
            </a:r>
            <a:r>
              <a:rPr lang="it-IT" sz="3600" dirty="0" err="1"/>
              <a:t>enrichment</a:t>
            </a:r>
            <a:r>
              <a:rPr lang="it-IT" sz="3600" dirty="0"/>
              <a:t> </a:t>
            </a:r>
            <a:r>
              <a:rPr lang="it-IT" sz="3600" dirty="0" err="1"/>
              <a:t>insted</a:t>
            </a:r>
            <a:r>
              <a:rPr lang="it-IT" sz="3600" dirty="0"/>
              <a:t> of </a:t>
            </a:r>
            <a:r>
              <a:rPr lang="it-IT" sz="3600" dirty="0" err="1"/>
              <a:t>knots</a:t>
            </a:r>
            <a:r>
              <a:rPr lang="it-IT" sz="3600" dirty="0"/>
              <a:t> of </a:t>
            </a:r>
            <a:r>
              <a:rPr lang="it-IT" sz="3600" dirty="0" err="1"/>
              <a:t>discrimination</a:t>
            </a:r>
            <a:r>
              <a:rPr lang="it-IT" sz="3600" dirty="0"/>
              <a:t> – </a:t>
            </a:r>
            <a:r>
              <a:rPr lang="it-IT" sz="3600" b="1" dirty="0">
                <a:solidFill>
                  <a:schemeClr val="accent6">
                    <a:lumMod val="75000"/>
                  </a:schemeClr>
                </a:solidFill>
              </a:rPr>
              <a:t>flexible </a:t>
            </a:r>
            <a:r>
              <a:rPr lang="it-IT" sz="3600" b="1" dirty="0" err="1">
                <a:solidFill>
                  <a:schemeClr val="accent6">
                    <a:lumMod val="75000"/>
                  </a:schemeClr>
                </a:solidFill>
              </a:rPr>
              <a:t>adaptable</a:t>
            </a:r>
            <a:r>
              <a:rPr lang="it-IT" sz="36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3600" b="1" dirty="0" err="1">
                <a:solidFill>
                  <a:schemeClr val="accent6">
                    <a:lumMod val="75000"/>
                  </a:schemeClr>
                </a:solidFill>
              </a:rPr>
              <a:t>concept</a:t>
            </a:r>
            <a:endParaRPr lang="it-IT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950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3515360" y="482600"/>
            <a:ext cx="8384540" cy="5908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2800" b="1" dirty="0" err="1"/>
              <a:t>Summary</a:t>
            </a:r>
            <a:r>
              <a:rPr lang="it-IT" sz="2800" b="1" dirty="0"/>
              <a:t> of </a:t>
            </a:r>
            <a:r>
              <a:rPr lang="it-IT" sz="2800" b="1" dirty="0" err="1"/>
              <a:t>concepts</a:t>
            </a:r>
            <a:br>
              <a:rPr lang="it-IT" sz="2800" dirty="0"/>
            </a:br>
            <a:br>
              <a:rPr lang="it-IT" sz="2800" dirty="0"/>
            </a:br>
            <a:r>
              <a:rPr lang="it-IT" sz="2800" dirty="0"/>
              <a:t>1. </a:t>
            </a:r>
            <a:r>
              <a:rPr lang="it-IT" sz="2800" b="1" u="sng" dirty="0">
                <a:solidFill>
                  <a:srgbClr val="C00000"/>
                </a:solidFill>
              </a:rPr>
              <a:t>MARSHALL </a:t>
            </a:r>
            <a:r>
              <a:rPr lang="it-IT" sz="2800" dirty="0"/>
              <a:t>(</a:t>
            </a:r>
            <a:r>
              <a:rPr lang="it-IT" sz="2800" dirty="0" err="1"/>
              <a:t>citizenship</a:t>
            </a:r>
            <a:r>
              <a:rPr lang="it-IT" sz="2800" dirty="0"/>
              <a:t> </a:t>
            </a:r>
            <a:r>
              <a:rPr lang="it-IT" sz="2800" dirty="0" err="1"/>
              <a:t>as</a:t>
            </a:r>
            <a:r>
              <a:rPr lang="it-IT" sz="2800" dirty="0"/>
              <a:t> linear </a:t>
            </a:r>
            <a:r>
              <a:rPr lang="it-IT" sz="2800" dirty="0" err="1"/>
              <a:t>accumulation</a:t>
            </a:r>
            <a:r>
              <a:rPr lang="it-IT" sz="2800" dirty="0"/>
              <a:t> </a:t>
            </a:r>
            <a:r>
              <a:rPr lang="it-IT" sz="2800" dirty="0" err="1"/>
              <a:t>rights</a:t>
            </a:r>
            <a:r>
              <a:rPr lang="it-IT" sz="2800" dirty="0"/>
              <a:t> ) </a:t>
            </a:r>
          </a:p>
          <a:p>
            <a:r>
              <a:rPr lang="it-IT" sz="2800" dirty="0"/>
              <a:t>2. </a:t>
            </a:r>
            <a:r>
              <a:rPr lang="it-IT" sz="2800" b="1" u="sng" dirty="0">
                <a:solidFill>
                  <a:srgbClr val="C00000"/>
                </a:solidFill>
              </a:rPr>
              <a:t>UNIVERSALITY OF RIGHTS </a:t>
            </a:r>
            <a:r>
              <a:rPr lang="it-IT" sz="2800" dirty="0"/>
              <a:t>(</a:t>
            </a:r>
            <a:r>
              <a:rPr lang="it-IT" sz="2800" dirty="0" err="1"/>
              <a:t>one</a:t>
            </a:r>
            <a:r>
              <a:rPr lang="it-IT" sz="2800" dirty="0"/>
              <a:t> </a:t>
            </a:r>
            <a:r>
              <a:rPr lang="it-IT" sz="2800" dirty="0" err="1"/>
              <a:t>type</a:t>
            </a:r>
            <a:r>
              <a:rPr lang="it-IT" sz="2800" dirty="0"/>
              <a:t> of </a:t>
            </a:r>
            <a:r>
              <a:rPr lang="it-IT" sz="2800" dirty="0" err="1"/>
              <a:t>citizenship</a:t>
            </a:r>
            <a:r>
              <a:rPr lang="it-IT" sz="2800" dirty="0"/>
              <a:t> </a:t>
            </a:r>
            <a:r>
              <a:rPr lang="it-IT" sz="2800" dirty="0" err="1"/>
              <a:t>fits</a:t>
            </a:r>
            <a:r>
              <a:rPr lang="it-IT" sz="2800" dirty="0"/>
              <a:t> for </a:t>
            </a:r>
            <a:r>
              <a:rPr lang="it-IT" sz="2800" dirty="0" err="1"/>
              <a:t>all</a:t>
            </a:r>
            <a:r>
              <a:rPr lang="it-IT" sz="2800" dirty="0"/>
              <a:t> </a:t>
            </a:r>
            <a:r>
              <a:rPr lang="it-IT" sz="2800" dirty="0" err="1"/>
              <a:t>because</a:t>
            </a:r>
            <a:r>
              <a:rPr lang="it-IT" sz="2800" dirty="0"/>
              <a:t> </a:t>
            </a:r>
            <a:r>
              <a:rPr lang="it-IT" sz="2800" dirty="0" err="1"/>
              <a:t>we</a:t>
            </a:r>
            <a:r>
              <a:rPr lang="it-IT" sz="2800" dirty="0"/>
              <a:t> are </a:t>
            </a:r>
            <a:r>
              <a:rPr lang="it-IT" sz="2800" dirty="0" err="1"/>
              <a:t>all</a:t>
            </a:r>
            <a:r>
              <a:rPr lang="it-IT" sz="2800" dirty="0"/>
              <a:t> human </a:t>
            </a:r>
            <a:r>
              <a:rPr lang="it-IT" sz="2800" dirty="0" err="1"/>
              <a:t>beings</a:t>
            </a:r>
            <a:r>
              <a:rPr lang="it-IT" sz="2800" dirty="0"/>
              <a:t> – human </a:t>
            </a:r>
            <a:r>
              <a:rPr lang="it-IT" sz="2800" dirty="0" err="1"/>
              <a:t>rights</a:t>
            </a:r>
            <a:r>
              <a:rPr lang="it-IT" sz="2800" dirty="0"/>
              <a:t> frame)</a:t>
            </a:r>
            <a:br>
              <a:rPr lang="it-IT" sz="2800" dirty="0"/>
            </a:br>
            <a:r>
              <a:rPr lang="it-IT" sz="2800" dirty="0"/>
              <a:t>3. </a:t>
            </a:r>
            <a:r>
              <a:rPr lang="it-IT" sz="2800" b="1">
                <a:solidFill>
                  <a:srgbClr val="C00000"/>
                </a:solidFill>
              </a:rPr>
              <a:t>PLURAL (AND </a:t>
            </a:r>
            <a:r>
              <a:rPr lang="it-IT" sz="2800" b="1" u="sng">
                <a:solidFill>
                  <a:srgbClr val="C00000"/>
                </a:solidFill>
              </a:rPr>
              <a:t>INCLUSIVE) </a:t>
            </a:r>
            <a:r>
              <a:rPr lang="it-IT" sz="2800" b="1" u="sng" dirty="0">
                <a:solidFill>
                  <a:srgbClr val="C00000"/>
                </a:solidFill>
              </a:rPr>
              <a:t>CITIZENSHIP</a:t>
            </a:r>
            <a:r>
              <a:rPr lang="it-IT" sz="2800" dirty="0"/>
              <a:t>( </a:t>
            </a:r>
            <a:r>
              <a:rPr lang="it-IT" sz="2800" dirty="0">
                <a:solidFill>
                  <a:srgbClr val="FF0000"/>
                </a:solidFill>
              </a:rPr>
              <a:t>a more </a:t>
            </a:r>
            <a:r>
              <a:rPr lang="it-IT" sz="2800" dirty="0" err="1">
                <a:solidFill>
                  <a:srgbClr val="FF0000"/>
                </a:solidFill>
              </a:rPr>
              <a:t>flexible</a:t>
            </a:r>
            <a:r>
              <a:rPr lang="it-IT" sz="2800" dirty="0">
                <a:solidFill>
                  <a:srgbClr val="FF0000"/>
                </a:solidFill>
              </a:rPr>
              <a:t> frame </a:t>
            </a:r>
            <a:r>
              <a:rPr lang="it-IT" sz="2800" dirty="0" err="1">
                <a:solidFill>
                  <a:srgbClr val="FF0000"/>
                </a:solidFill>
              </a:rPr>
              <a:t>is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rgbClr val="FF0000"/>
                </a:solidFill>
              </a:rPr>
              <a:t>needed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because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we</a:t>
            </a:r>
            <a:r>
              <a:rPr lang="it-IT" sz="2800" dirty="0">
                <a:solidFill>
                  <a:schemeClr val="tx1"/>
                </a:solidFill>
              </a:rPr>
              <a:t> are </a:t>
            </a:r>
            <a:r>
              <a:rPr lang="it-IT" sz="2800" dirty="0" err="1">
                <a:solidFill>
                  <a:schemeClr val="tx1"/>
                </a:solidFill>
              </a:rPr>
              <a:t>not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all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alike</a:t>
            </a:r>
            <a:r>
              <a:rPr lang="it-IT" sz="2800" dirty="0">
                <a:solidFill>
                  <a:schemeClr val="tx1"/>
                </a:solidFill>
              </a:rPr>
              <a:t>, </a:t>
            </a:r>
            <a:r>
              <a:rPr lang="it-IT" sz="2800" dirty="0" err="1">
                <a:solidFill>
                  <a:schemeClr val="tx1"/>
                </a:solidFill>
              </a:rPr>
              <a:t>we</a:t>
            </a:r>
            <a:r>
              <a:rPr lang="it-IT" sz="2800" dirty="0">
                <a:solidFill>
                  <a:schemeClr val="tx1"/>
                </a:solidFill>
              </a:rPr>
              <a:t> are </a:t>
            </a:r>
            <a:r>
              <a:rPr lang="it-IT" sz="2800" dirty="0" err="1">
                <a:solidFill>
                  <a:schemeClr val="tx1"/>
                </a:solidFill>
              </a:rPr>
              <a:t>all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differnt</a:t>
            </a:r>
            <a:r>
              <a:rPr lang="it-IT" sz="2800" dirty="0">
                <a:solidFill>
                  <a:schemeClr val="tx1"/>
                </a:solidFill>
              </a:rPr>
              <a:t> and </a:t>
            </a:r>
            <a:r>
              <a:rPr lang="it-IT" sz="2800" dirty="0" err="1">
                <a:solidFill>
                  <a:schemeClr val="tx1"/>
                </a:solidFill>
              </a:rPr>
              <a:t>our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diffences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matter</a:t>
            </a:r>
            <a:r>
              <a:rPr lang="it-IT" sz="2800" dirty="0">
                <a:solidFill>
                  <a:schemeClr val="tx1"/>
                </a:solidFill>
              </a:rPr>
              <a:t>!!! </a:t>
            </a:r>
            <a:r>
              <a:rPr lang="it-IT" sz="2800" dirty="0" err="1">
                <a:solidFill>
                  <a:schemeClr val="tx1"/>
                </a:solidFill>
              </a:rPr>
              <a:t>We</a:t>
            </a:r>
            <a:r>
              <a:rPr lang="it-IT" sz="2800" dirty="0">
                <a:solidFill>
                  <a:schemeClr val="tx1"/>
                </a:solidFill>
              </a:rPr>
              <a:t> are in </a:t>
            </a:r>
            <a:r>
              <a:rPr lang="it-IT" sz="2800" dirty="0" err="1">
                <a:solidFill>
                  <a:schemeClr val="tx1"/>
                </a:solidFill>
              </a:rPr>
              <a:t>different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situaizone</a:t>
            </a:r>
            <a:r>
              <a:rPr lang="it-IT" sz="2800" dirty="0">
                <a:solidFill>
                  <a:schemeClr val="tx1"/>
                </a:solidFill>
              </a:rPr>
              <a:t> and </a:t>
            </a:r>
            <a:r>
              <a:rPr lang="it-IT" sz="2800" dirty="0" err="1">
                <a:solidFill>
                  <a:schemeClr val="tx1"/>
                </a:solidFill>
              </a:rPr>
              <a:t>consition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subjected</a:t>
            </a:r>
            <a:r>
              <a:rPr lang="it-IT" sz="2800" dirty="0">
                <a:solidFill>
                  <a:schemeClr val="tx1"/>
                </a:solidFill>
              </a:rPr>
              <a:t> to </a:t>
            </a:r>
            <a:r>
              <a:rPr lang="it-IT" sz="2800" dirty="0" err="1">
                <a:solidFill>
                  <a:schemeClr val="tx1"/>
                </a:solidFill>
              </a:rPr>
              <a:t>different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type</a:t>
            </a:r>
            <a:r>
              <a:rPr lang="it-IT" sz="2800" dirty="0">
                <a:solidFill>
                  <a:schemeClr val="tx1"/>
                </a:solidFill>
              </a:rPr>
              <a:t> of </a:t>
            </a:r>
            <a:r>
              <a:rPr lang="it-IT" sz="2800" dirty="0" err="1">
                <a:solidFill>
                  <a:schemeClr val="tx1"/>
                </a:solidFill>
              </a:rPr>
              <a:t>discriminations</a:t>
            </a:r>
            <a:r>
              <a:rPr lang="it-IT" sz="2800" dirty="0">
                <a:solidFill>
                  <a:schemeClr val="tx1"/>
                </a:solidFill>
              </a:rPr>
              <a:t> and </a:t>
            </a:r>
            <a:r>
              <a:rPr lang="it-IT" sz="2800" dirty="0" err="1">
                <a:solidFill>
                  <a:schemeClr val="tx1"/>
                </a:solidFill>
              </a:rPr>
              <a:t>we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need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different</a:t>
            </a:r>
            <a:r>
              <a:rPr lang="it-IT" sz="2800" dirty="0">
                <a:solidFill>
                  <a:schemeClr val="tx1"/>
                </a:solidFill>
              </a:rPr>
              <a:t> and </a:t>
            </a:r>
            <a:r>
              <a:rPr lang="it-IT" sz="2800" dirty="0" err="1">
                <a:solidFill>
                  <a:schemeClr val="tx1"/>
                </a:solidFill>
              </a:rPr>
              <a:t>variable</a:t>
            </a:r>
            <a:r>
              <a:rPr lang="it-IT" sz="2800" dirty="0">
                <a:solidFill>
                  <a:schemeClr val="tx1"/>
                </a:solidFill>
              </a:rPr>
              <a:t> «</a:t>
            </a:r>
            <a:r>
              <a:rPr lang="it-IT" sz="2800" dirty="0" err="1">
                <a:solidFill>
                  <a:schemeClr val="tx1"/>
                </a:solidFill>
              </a:rPr>
              <a:t>protection</a:t>
            </a:r>
            <a:r>
              <a:rPr lang="it-IT" sz="2800" dirty="0">
                <a:solidFill>
                  <a:schemeClr val="tx1"/>
                </a:solidFill>
              </a:rPr>
              <a:t>» </a:t>
            </a:r>
          </a:p>
        </p:txBody>
      </p:sp>
    </p:spTree>
    <p:extLst>
      <p:ext uri="{BB962C8B-B14F-4D97-AF65-F5344CB8AC3E}">
        <p14:creationId xmlns:p14="http://schemas.microsoft.com/office/powerpoint/2010/main" val="3495050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44683" y="167834"/>
            <a:ext cx="9842067" cy="128089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dirty="0" err="1">
                <a:solidFill>
                  <a:srgbClr val="FF0000"/>
                </a:solidFill>
              </a:rPr>
              <a:t>Citizenship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as</a:t>
            </a:r>
            <a:r>
              <a:rPr lang="it-IT" dirty="0">
                <a:solidFill>
                  <a:srgbClr val="FF0000"/>
                </a:solidFill>
              </a:rPr>
              <a:t> a progressive </a:t>
            </a:r>
            <a:r>
              <a:rPr lang="it-IT" dirty="0" err="1">
                <a:solidFill>
                  <a:srgbClr val="FF0000"/>
                </a:solidFill>
              </a:rPr>
              <a:t>accumulation</a:t>
            </a:r>
            <a:r>
              <a:rPr lang="it-IT" dirty="0">
                <a:solidFill>
                  <a:srgbClr val="FF0000"/>
                </a:solidFill>
              </a:rPr>
              <a:t> of </a:t>
            </a:r>
            <a:r>
              <a:rPr lang="it-IT" dirty="0" err="1">
                <a:solidFill>
                  <a:srgbClr val="FF0000"/>
                </a:solidFill>
              </a:rPr>
              <a:t>rights</a:t>
            </a:r>
            <a:r>
              <a:rPr lang="it-IT" dirty="0">
                <a:solidFill>
                  <a:srgbClr val="FF0000"/>
                </a:solidFill>
              </a:rPr>
              <a:t> (Marshall)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91830" y="1600200"/>
            <a:ext cx="1120017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</a:rPr>
              <a:t>Good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Marshall </a:t>
            </a:r>
            <a:r>
              <a:rPr lang="en-US" sz="2400" b="1" dirty="0">
                <a:solidFill>
                  <a:srgbClr val="0070C0"/>
                </a:solidFill>
              </a:rPr>
              <a:t>freed the idea of citizenship from the necessity of having a job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</a:rPr>
              <a:t>BAD</a:t>
            </a:r>
            <a:endParaRPr lang="en-US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dirty="0"/>
              <a:t>His idea id centered on a </a:t>
            </a:r>
            <a:r>
              <a:rPr lang="en-US" sz="2400" dirty="0">
                <a:highlight>
                  <a:srgbClr val="FFFF00"/>
                </a:highlight>
              </a:rPr>
              <a:t>white male citizen 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No mention of </a:t>
            </a:r>
            <a:r>
              <a:rPr lang="en-US" sz="2400" b="1" dirty="0">
                <a:solidFill>
                  <a:srgbClr val="0070C0"/>
                </a:solidFill>
              </a:rPr>
              <a:t>the color of the skin as a problem</a:t>
            </a:r>
            <a:r>
              <a:rPr lang="en-US" sz="2400" dirty="0">
                <a:solidFill>
                  <a:srgbClr val="0070C0"/>
                </a:solidFill>
              </a:rPr>
              <a:t>, 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No mention of  the different origin of the people as a problem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No mention of sex as a cause of discrimination </a:t>
            </a:r>
          </a:p>
          <a:p>
            <a:pPr marL="0" indent="0">
              <a:buNone/>
            </a:pP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he didn’t think about these issues in his </a:t>
            </a:r>
            <a:r>
              <a:rPr lang="en-US" sz="2400" b="1" u="sng" dirty="0">
                <a:solidFill>
                  <a:schemeClr val="tx1"/>
                </a:solidFill>
              </a:rPr>
              <a:t>White American Dream Style model!!!!!</a:t>
            </a:r>
          </a:p>
          <a:p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2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94360" y="269108"/>
            <a:ext cx="8911687" cy="128089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the </a:t>
            </a:r>
            <a:r>
              <a:rPr lang="it-IT" b="1" dirty="0" err="1">
                <a:solidFill>
                  <a:srgbClr val="C00000"/>
                </a:solidFill>
              </a:rPr>
              <a:t>complex</a:t>
            </a:r>
            <a:r>
              <a:rPr lang="it-IT" b="1" dirty="0">
                <a:solidFill>
                  <a:srgbClr val="C00000"/>
                </a:solidFill>
              </a:rPr>
              <a:t> </a:t>
            </a:r>
            <a:r>
              <a:rPr lang="it-IT" b="1" dirty="0" err="1">
                <a:solidFill>
                  <a:srgbClr val="C00000"/>
                </a:solidFill>
              </a:rPr>
              <a:t>citizen</a:t>
            </a:r>
            <a:r>
              <a:rPr lang="it-IT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02889" y="1649505"/>
            <a:ext cx="9406871" cy="496644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Maybe the time has come to enlarge the subject and focusing on a new type of citizen – a very complex one</a:t>
            </a:r>
            <a:r>
              <a:rPr lang="en-US" sz="3200" b="1" dirty="0">
                <a:solidFill>
                  <a:srgbClr val="FF0000"/>
                </a:solidFill>
              </a:rPr>
              <a:t>, </a:t>
            </a:r>
            <a:r>
              <a:rPr lang="en-US" sz="3200" dirty="0">
                <a:solidFill>
                  <a:schemeClr val="tx1"/>
                </a:solidFill>
              </a:rPr>
              <a:t>crossed by many different features</a:t>
            </a:r>
            <a:r>
              <a:rPr lang="en-US" sz="3200" dirty="0"/>
              <a:t>: </a:t>
            </a:r>
          </a:p>
          <a:p>
            <a:r>
              <a:rPr lang="en-US" sz="3200" dirty="0"/>
              <a:t>not only male</a:t>
            </a:r>
          </a:p>
          <a:p>
            <a:r>
              <a:rPr lang="en-US" sz="3200" dirty="0"/>
              <a:t>not only white</a:t>
            </a:r>
          </a:p>
          <a:p>
            <a:r>
              <a:rPr lang="en-US" sz="3200" dirty="0"/>
              <a:t>not only employed</a:t>
            </a:r>
          </a:p>
          <a:p>
            <a:r>
              <a:rPr lang="en-US" sz="3200" dirty="0"/>
              <a:t>not only young</a:t>
            </a:r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/>
              <a:t>not only catholic</a:t>
            </a:r>
          </a:p>
          <a:p>
            <a:r>
              <a:rPr lang="en-US" sz="3200" dirty="0"/>
              <a:t>not only ….</a:t>
            </a:r>
            <a:endParaRPr lang="it-IT" sz="3200" dirty="0"/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557839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94165" y="113205"/>
            <a:ext cx="9659186" cy="855555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Human rights </a:t>
            </a:r>
            <a:r>
              <a:rPr lang="it-IT" b="1" dirty="0" err="1">
                <a:solidFill>
                  <a:srgbClr val="FF0000"/>
                </a:solidFill>
              </a:rPr>
              <a:t>as</a:t>
            </a:r>
            <a:r>
              <a:rPr lang="it-IT" b="1" dirty="0">
                <a:solidFill>
                  <a:srgbClr val="FF0000"/>
                </a:solidFill>
              </a:rPr>
              <a:t> an </a:t>
            </a:r>
            <a:r>
              <a:rPr lang="it-IT" b="1" dirty="0" err="1">
                <a:solidFill>
                  <a:srgbClr val="FF0000"/>
                </a:solidFill>
              </a:rPr>
              <a:t>umbrella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term</a:t>
            </a:r>
            <a:r>
              <a:rPr lang="it-IT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53594" y="1396538"/>
            <a:ext cx="10800601" cy="478752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it-IT" sz="2800" dirty="0" err="1"/>
              <a:t>Instead</a:t>
            </a:r>
            <a:r>
              <a:rPr lang="it-IT" sz="2800" dirty="0"/>
              <a:t> of </a:t>
            </a:r>
            <a:r>
              <a:rPr lang="it-IT" sz="2800" dirty="0" err="1"/>
              <a:t>talking</a:t>
            </a:r>
            <a:r>
              <a:rPr lang="it-IT" sz="2800" dirty="0"/>
              <a:t> </a:t>
            </a:r>
            <a:r>
              <a:rPr lang="it-IT" sz="2800" dirty="0" err="1"/>
              <a:t>about</a:t>
            </a:r>
            <a:r>
              <a:rPr lang="it-IT" sz="2800" dirty="0"/>
              <a:t> </a:t>
            </a:r>
            <a:r>
              <a:rPr lang="it-IT" sz="2800" dirty="0" err="1"/>
              <a:t>political</a:t>
            </a:r>
            <a:r>
              <a:rPr lang="it-IT" sz="2800" dirty="0"/>
              <a:t>, </a:t>
            </a:r>
            <a:r>
              <a:rPr lang="it-IT" sz="2800" dirty="0" err="1"/>
              <a:t>civil</a:t>
            </a:r>
            <a:r>
              <a:rPr lang="it-IT" sz="2800" dirty="0"/>
              <a:t> and social </a:t>
            </a:r>
            <a:r>
              <a:rPr lang="it-IT" sz="2800" dirty="0" err="1"/>
              <a:t>rights</a:t>
            </a:r>
            <a:r>
              <a:rPr lang="it-IT" sz="2800" dirty="0"/>
              <a:t>, can </a:t>
            </a:r>
            <a:r>
              <a:rPr lang="it-IT" sz="2800" dirty="0" err="1"/>
              <a:t>we</a:t>
            </a:r>
            <a:r>
              <a:rPr lang="it-IT" sz="2800" dirty="0"/>
              <a:t> </a:t>
            </a:r>
            <a:r>
              <a:rPr lang="it-IT" sz="2800" dirty="0" err="1"/>
              <a:t>consider</a:t>
            </a:r>
            <a:r>
              <a:rPr lang="it-IT" sz="2800" dirty="0"/>
              <a:t> the </a:t>
            </a:r>
            <a:r>
              <a:rPr lang="it-IT" sz="2800" dirty="0" err="1"/>
              <a:t>one</a:t>
            </a:r>
            <a:r>
              <a:rPr lang="it-IT" sz="2800" dirty="0"/>
              <a:t> of the  «</a:t>
            </a:r>
            <a:r>
              <a:rPr lang="it-IT" sz="2800" b="1" dirty="0">
                <a:solidFill>
                  <a:schemeClr val="bg2">
                    <a:lumMod val="50000"/>
                  </a:schemeClr>
                </a:solidFill>
              </a:rPr>
              <a:t>HUMAN RIGHTS» </a:t>
            </a:r>
            <a:r>
              <a:rPr lang="it-IT" sz="2800" dirty="0"/>
              <a:t>the big box </a:t>
            </a:r>
            <a:r>
              <a:rPr lang="it-IT" sz="2800" dirty="0" err="1"/>
              <a:t>that</a:t>
            </a:r>
            <a:r>
              <a:rPr lang="it-IT" sz="2800" dirty="0"/>
              <a:t> </a:t>
            </a:r>
            <a:r>
              <a:rPr lang="it-IT" sz="2800" dirty="0" err="1"/>
              <a:t>contains</a:t>
            </a:r>
            <a:r>
              <a:rPr lang="it-IT" sz="2800" dirty="0"/>
              <a:t>  and take care of </a:t>
            </a:r>
            <a:r>
              <a:rPr lang="it-IT" sz="2800" dirty="0" err="1"/>
              <a:t>all</a:t>
            </a:r>
            <a:r>
              <a:rPr lang="it-IT" sz="2800" dirty="0"/>
              <a:t> the </a:t>
            </a:r>
            <a:r>
              <a:rPr lang="it-IT" sz="2800" dirty="0" err="1"/>
              <a:t>differences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 </a:t>
            </a:r>
            <a:r>
              <a:rPr lang="it-IT" sz="2800" dirty="0" err="1"/>
              <a:t>we</a:t>
            </a:r>
            <a:r>
              <a:rPr lang="it-IT" sz="2800" dirty="0"/>
              <a:t>  </a:t>
            </a:r>
            <a:r>
              <a:rPr lang="it-IT" sz="2800" dirty="0" err="1"/>
              <a:t>represent</a:t>
            </a:r>
            <a:r>
              <a:rPr lang="it-IT" sz="2800" dirty="0"/>
              <a:t>, </a:t>
            </a:r>
            <a:r>
              <a:rPr lang="it-IT" sz="2800" dirty="0" err="1"/>
              <a:t>all</a:t>
            </a:r>
            <a:r>
              <a:rPr lang="it-IT" sz="2800" dirty="0"/>
              <a:t> the </a:t>
            </a:r>
            <a:r>
              <a:rPr lang="it-IT" sz="2800" dirty="0" err="1"/>
              <a:t>discirminations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 </a:t>
            </a:r>
            <a:r>
              <a:rPr lang="it-IT" sz="2800" dirty="0" err="1"/>
              <a:t>might</a:t>
            </a:r>
            <a:r>
              <a:rPr lang="it-IT" sz="2800" dirty="0"/>
              <a:t> </a:t>
            </a:r>
            <a:r>
              <a:rPr lang="it-IT" sz="2800" dirty="0" err="1"/>
              <a:t>arise</a:t>
            </a:r>
            <a:r>
              <a:rPr lang="it-IT" sz="2800" dirty="0"/>
              <a:t> in </a:t>
            </a:r>
            <a:r>
              <a:rPr lang="it-IT" sz="2800" dirty="0" err="1"/>
              <a:t>considering</a:t>
            </a:r>
            <a:r>
              <a:rPr lang="it-IT" sz="2800" dirty="0"/>
              <a:t> </a:t>
            </a:r>
            <a:r>
              <a:rPr lang="it-IT" sz="2800" dirty="0" err="1"/>
              <a:t>our</a:t>
            </a:r>
            <a:r>
              <a:rPr lang="it-IT" sz="2800" dirty="0"/>
              <a:t> </a:t>
            </a:r>
            <a:r>
              <a:rPr lang="it-IT" sz="2800" dirty="0" err="1"/>
              <a:t>singular</a:t>
            </a:r>
            <a:r>
              <a:rPr lang="it-IT" sz="2800" dirty="0"/>
              <a:t> </a:t>
            </a:r>
            <a:r>
              <a:rPr lang="it-IT" sz="2800" dirty="0" err="1"/>
              <a:t>cases</a:t>
            </a:r>
            <a:r>
              <a:rPr lang="it-IT" sz="2800" dirty="0"/>
              <a:t>?</a:t>
            </a:r>
          </a:p>
          <a:p>
            <a:pPr algn="ctr"/>
            <a:endParaRPr lang="it-IT" sz="2800" dirty="0"/>
          </a:p>
          <a:p>
            <a:pPr algn="ctr"/>
            <a:r>
              <a:rPr lang="it-IT" sz="2800" b="1" u="sng" dirty="0" err="1">
                <a:solidFill>
                  <a:schemeClr val="bg2">
                    <a:lumMod val="50000"/>
                  </a:schemeClr>
                </a:solidFill>
              </a:rPr>
              <a:t>We</a:t>
            </a:r>
            <a:r>
              <a:rPr lang="it-IT" sz="2800" b="1" u="sng" dirty="0">
                <a:solidFill>
                  <a:schemeClr val="bg2">
                    <a:lumMod val="50000"/>
                  </a:schemeClr>
                </a:solidFill>
              </a:rPr>
              <a:t> are </a:t>
            </a:r>
            <a:r>
              <a:rPr lang="it-IT" sz="2800" b="1" u="sng" dirty="0" err="1">
                <a:solidFill>
                  <a:schemeClr val="bg2">
                    <a:lumMod val="50000"/>
                  </a:schemeClr>
                </a:solidFill>
              </a:rPr>
              <a:t>all</a:t>
            </a:r>
            <a:r>
              <a:rPr lang="it-IT" sz="2800" b="1" u="sng" dirty="0">
                <a:solidFill>
                  <a:schemeClr val="bg2">
                    <a:lumMod val="50000"/>
                  </a:schemeClr>
                </a:solidFill>
              </a:rPr>
              <a:t> human and </a:t>
            </a:r>
            <a:r>
              <a:rPr lang="it-IT" sz="2800" b="1" u="sng" dirty="0" err="1">
                <a:solidFill>
                  <a:schemeClr val="bg2">
                    <a:lumMod val="50000"/>
                  </a:schemeClr>
                </a:solidFill>
              </a:rPr>
              <a:t>women’s</a:t>
            </a:r>
            <a:r>
              <a:rPr lang="it-IT" sz="2800" b="1" u="sng" dirty="0">
                <a:solidFill>
                  <a:schemeClr val="bg2">
                    <a:lumMod val="50000"/>
                  </a:schemeClr>
                </a:solidFill>
              </a:rPr>
              <a:t> right are human rights, and LGBT right are human rights, and </a:t>
            </a:r>
            <a:r>
              <a:rPr lang="it-IT" sz="2800" b="1" u="sng" dirty="0" err="1">
                <a:solidFill>
                  <a:schemeClr val="bg2">
                    <a:lumMod val="50000"/>
                  </a:schemeClr>
                </a:solidFill>
              </a:rPr>
              <a:t>black</a:t>
            </a:r>
            <a:r>
              <a:rPr lang="it-IT" sz="2800" b="1" u="sng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sz="2800" b="1" u="sng" dirty="0" err="1">
                <a:solidFill>
                  <a:schemeClr val="bg2">
                    <a:lumMod val="50000"/>
                  </a:schemeClr>
                </a:solidFill>
              </a:rPr>
              <a:t>people</a:t>
            </a:r>
            <a:r>
              <a:rPr lang="it-IT" sz="2800" b="1" u="sng" dirty="0">
                <a:solidFill>
                  <a:schemeClr val="bg2">
                    <a:lumMod val="50000"/>
                  </a:schemeClr>
                </a:solidFill>
              </a:rPr>
              <a:t> rights are human rights….</a:t>
            </a:r>
          </a:p>
          <a:p>
            <a:pPr algn="ctr"/>
            <a:r>
              <a:rPr lang="it-IT" sz="2800" b="1" u="sng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it-IT" sz="2800" b="1" u="sng" dirty="0">
                <a:solidFill>
                  <a:schemeClr val="bg2">
                    <a:lumMod val="50000"/>
                  </a:schemeClr>
                </a:solidFill>
              </a:rPr>
              <a:t>Are </a:t>
            </a:r>
            <a:r>
              <a:rPr lang="it-IT" sz="2800" b="1" u="sng" dirty="0" err="1">
                <a:solidFill>
                  <a:schemeClr val="bg2">
                    <a:lumMod val="50000"/>
                  </a:schemeClr>
                </a:solidFill>
              </a:rPr>
              <a:t>we</a:t>
            </a:r>
            <a:r>
              <a:rPr lang="it-IT" sz="2800" b="1" u="sng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sz="2800" b="1" u="sng" dirty="0" err="1">
                <a:solidFill>
                  <a:schemeClr val="bg2">
                    <a:lumMod val="50000"/>
                  </a:schemeClr>
                </a:solidFill>
              </a:rPr>
              <a:t>sure</a:t>
            </a:r>
            <a:r>
              <a:rPr lang="it-IT" sz="2800" b="1" u="sng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sz="2800" b="1" u="sng" dirty="0" err="1">
                <a:solidFill>
                  <a:schemeClr val="bg2">
                    <a:lumMod val="50000"/>
                  </a:schemeClr>
                </a:solidFill>
              </a:rPr>
              <a:t>that</a:t>
            </a:r>
            <a:r>
              <a:rPr lang="it-IT" sz="2800" b="1" u="sng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sz="2800" b="1" u="sng" dirty="0" err="1">
                <a:solidFill>
                  <a:schemeClr val="bg2">
                    <a:lumMod val="50000"/>
                  </a:schemeClr>
                </a:solidFill>
              </a:rPr>
              <a:t>all</a:t>
            </a:r>
            <a:r>
              <a:rPr lang="it-IT" sz="2800" b="1" u="sng" dirty="0">
                <a:solidFill>
                  <a:schemeClr val="bg2">
                    <a:lumMod val="50000"/>
                  </a:schemeClr>
                </a:solidFill>
              </a:rPr>
              <a:t> the </a:t>
            </a:r>
            <a:r>
              <a:rPr lang="it-IT" sz="2800" b="1" u="sng" dirty="0" err="1">
                <a:solidFill>
                  <a:schemeClr val="bg2">
                    <a:lumMod val="50000"/>
                  </a:schemeClr>
                </a:solidFill>
              </a:rPr>
              <a:t>differences</a:t>
            </a:r>
            <a:r>
              <a:rPr lang="it-IT" sz="2800" b="1" u="sng" dirty="0">
                <a:solidFill>
                  <a:schemeClr val="bg2">
                    <a:lumMod val="50000"/>
                  </a:schemeClr>
                </a:solidFill>
              </a:rPr>
              <a:t> can be </a:t>
            </a:r>
            <a:r>
              <a:rPr lang="it-IT" sz="2800" b="1" u="sng" dirty="0" err="1">
                <a:solidFill>
                  <a:schemeClr val="bg2">
                    <a:lumMod val="50000"/>
                  </a:schemeClr>
                </a:solidFill>
              </a:rPr>
              <a:t>incuded</a:t>
            </a:r>
            <a:r>
              <a:rPr lang="it-IT" sz="2800" b="1" u="sng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it-IT" sz="2800" b="1" u="sng" dirty="0" err="1">
                <a:solidFill>
                  <a:schemeClr val="bg2">
                    <a:lumMod val="50000"/>
                  </a:schemeClr>
                </a:solidFill>
              </a:rPr>
              <a:t>resolved</a:t>
            </a:r>
            <a:r>
              <a:rPr lang="it-IT" sz="2800" b="1" u="sng" dirty="0">
                <a:solidFill>
                  <a:schemeClr val="bg2">
                    <a:lumMod val="50000"/>
                  </a:schemeClr>
                </a:solidFill>
              </a:rPr>
              <a:t> in the </a:t>
            </a:r>
            <a:r>
              <a:rPr lang="it-IT" sz="2800" b="1" u="sng" dirty="0" err="1">
                <a:solidFill>
                  <a:schemeClr val="bg2">
                    <a:lumMod val="50000"/>
                  </a:schemeClr>
                </a:solidFill>
              </a:rPr>
              <a:t>concept</a:t>
            </a:r>
            <a:r>
              <a:rPr lang="it-IT" sz="2800" b="1" u="sng" dirty="0">
                <a:solidFill>
                  <a:schemeClr val="bg2">
                    <a:lumMod val="50000"/>
                  </a:schemeClr>
                </a:solidFill>
              </a:rPr>
              <a:t> of «human»?</a:t>
            </a:r>
          </a:p>
          <a:p>
            <a:pPr marL="0" indent="0" algn="ctr">
              <a:buNone/>
            </a:pPr>
            <a:endParaRPr lang="it-IT" sz="2800" b="1" u="sng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782637" y="5739929"/>
            <a:ext cx="4142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u="sng" dirty="0" err="1">
                <a:solidFill>
                  <a:srgbClr val="C00000"/>
                </a:solidFill>
              </a:rPr>
              <a:t>Well</a:t>
            </a:r>
            <a:r>
              <a:rPr lang="it-IT" sz="3600" b="1" u="sng" dirty="0">
                <a:solidFill>
                  <a:srgbClr val="C00000"/>
                </a:solidFill>
              </a:rPr>
              <a:t>, YES AND NO</a:t>
            </a:r>
          </a:p>
        </p:txBody>
      </p:sp>
    </p:spTree>
    <p:extLst>
      <p:ext uri="{BB962C8B-B14F-4D97-AF65-F5344CB8AC3E}">
        <p14:creationId xmlns:p14="http://schemas.microsoft.com/office/powerpoint/2010/main" val="3516348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95796" y="404665"/>
            <a:ext cx="6992492" cy="564277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/>
              <a:t>The example of </a:t>
            </a:r>
            <a:r>
              <a:rPr lang="en-US" sz="2400" b="1" dirty="0">
                <a:solidFill>
                  <a:srgbClr val="FF0000"/>
                </a:solidFill>
              </a:rPr>
              <a:t>Human rights- women’s rights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0990" y="1384925"/>
            <a:ext cx="8568952" cy="459942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chemeClr val="tx1"/>
                </a:solidFill>
              </a:rPr>
              <a:t>PRO</a:t>
            </a:r>
            <a:r>
              <a:rPr lang="en-US" sz="2400" b="1" dirty="0">
                <a:solidFill>
                  <a:srgbClr val="C00000"/>
                </a:solidFill>
              </a:rPr>
              <a:t>: we are all “human”  so human rights can fit for all….</a:t>
            </a:r>
          </a:p>
          <a:p>
            <a:pPr marL="0" indent="0" algn="ctr">
              <a:buNone/>
            </a:pPr>
            <a:endParaRPr lang="en-US" sz="24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2400" b="1" dirty="0">
                <a:solidFill>
                  <a:schemeClr val="tx1"/>
                </a:solidFill>
              </a:rPr>
              <a:t>CONTRA</a:t>
            </a:r>
            <a:r>
              <a:rPr lang="en-US" sz="2400" b="1" dirty="0">
                <a:solidFill>
                  <a:srgbClr val="C00000"/>
                </a:solidFill>
              </a:rPr>
              <a:t>: the concept of “all alike” subtended to “Human”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rgbClr val="C00000"/>
                </a:solidFill>
              </a:rPr>
              <a:t>diminishes the importance of the differences among people</a:t>
            </a: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Choosing the general expression </a:t>
            </a:r>
            <a:r>
              <a:rPr lang="en-US" sz="2400" i="1" dirty="0"/>
              <a:t>human rights</a:t>
            </a:r>
            <a:r>
              <a:rPr lang="en-US" sz="2400" dirty="0"/>
              <a:t> can be interpreted  as to </a:t>
            </a:r>
            <a:r>
              <a:rPr lang="en-US" sz="2400" b="1" u="sng" dirty="0">
                <a:solidFill>
                  <a:srgbClr val="C00000"/>
                </a:solidFill>
              </a:rPr>
              <a:t>hide </a:t>
            </a:r>
            <a:r>
              <a:rPr lang="en-US" sz="2400" dirty="0"/>
              <a:t> differences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C00000"/>
                </a:solidFill>
              </a:rPr>
              <a:t>GENDER</a:t>
            </a:r>
            <a:r>
              <a:rPr lang="en-US" sz="2400" dirty="0"/>
              <a:t>=value to differences  and </a:t>
            </a:r>
            <a:r>
              <a:rPr lang="en-US" sz="2400" dirty="0">
                <a:solidFill>
                  <a:srgbClr val="C00000"/>
                </a:solidFill>
              </a:rPr>
              <a:t>FEMINISM</a:t>
            </a:r>
            <a:r>
              <a:rPr lang="en-US" sz="2400" dirty="0"/>
              <a:t>= value to freedom of choice and to the “collective dimension of the struggle”  </a:t>
            </a:r>
          </a:p>
          <a:p>
            <a:pPr marL="0" indent="0" algn="ctr">
              <a:buNone/>
            </a:pPr>
            <a:r>
              <a:rPr lang="en-US" sz="2400" dirty="0"/>
              <a:t>So we want equal treatments and equal rights for all, but…… 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199095" y="2807474"/>
            <a:ext cx="2865120" cy="17543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/>
              <a:t>The </a:t>
            </a:r>
            <a:r>
              <a:rPr lang="it-IT" b="1" dirty="0" err="1"/>
              <a:t>same</a:t>
            </a:r>
            <a:r>
              <a:rPr lang="it-IT" b="1" dirty="0"/>
              <a:t> </a:t>
            </a:r>
            <a:r>
              <a:rPr lang="it-IT" b="1" dirty="0" err="1"/>
              <a:t>is</a:t>
            </a:r>
            <a:r>
              <a:rPr lang="it-IT" b="1" dirty="0"/>
              <a:t> for LGBT  </a:t>
            </a:r>
          </a:p>
          <a:p>
            <a:r>
              <a:rPr lang="it-IT" b="1" dirty="0" err="1"/>
              <a:t>people</a:t>
            </a:r>
            <a:r>
              <a:rPr lang="it-IT" b="1" dirty="0"/>
              <a:t>. </a:t>
            </a:r>
          </a:p>
          <a:p>
            <a:r>
              <a:rPr lang="it-IT" b="1" dirty="0" err="1"/>
              <a:t>Religion</a:t>
            </a:r>
            <a:r>
              <a:rPr lang="it-IT" b="1" dirty="0"/>
              <a:t>, color of the </a:t>
            </a:r>
            <a:r>
              <a:rPr lang="it-IT" b="1" dirty="0" err="1"/>
              <a:t>skin</a:t>
            </a:r>
            <a:r>
              <a:rPr lang="it-IT" b="1" dirty="0"/>
              <a:t>….) and </a:t>
            </a:r>
            <a:r>
              <a:rPr lang="it-IT" b="1" dirty="0" err="1"/>
              <a:t>all</a:t>
            </a:r>
            <a:r>
              <a:rPr lang="it-IT" b="1" dirty="0"/>
              <a:t> the </a:t>
            </a:r>
            <a:r>
              <a:rPr lang="it-IT" b="1" dirty="0" err="1"/>
              <a:t>intersection</a:t>
            </a:r>
            <a:r>
              <a:rPr lang="it-IT" b="1" dirty="0"/>
              <a:t> </a:t>
            </a:r>
            <a:r>
              <a:rPr lang="it-IT" b="1" dirty="0" err="1"/>
              <a:t>among</a:t>
            </a:r>
            <a:r>
              <a:rPr lang="it-IT" b="1" dirty="0"/>
              <a:t> </a:t>
            </a:r>
            <a:r>
              <a:rPr lang="it-IT" b="1" dirty="0" err="1"/>
              <a:t>them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 rot="9573501" flipV="1">
            <a:off x="9226275" y="952033"/>
            <a:ext cx="25409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DIVERSITY MATTERS!!!</a:t>
            </a:r>
          </a:p>
        </p:txBody>
      </p:sp>
      <p:cxnSp>
        <p:nvCxnSpPr>
          <p:cNvPr id="6" name="Connettore a gomito 5">
            <a:extLst>
              <a:ext uri="{FF2B5EF4-FFF2-40B4-BE49-F238E27FC236}">
                <a16:creationId xmlns:a16="http://schemas.microsoft.com/office/drawing/2014/main" id="{E2DF6924-66C7-426C-B04D-D6256A737C60}"/>
              </a:ext>
            </a:extLst>
          </p:cNvPr>
          <p:cNvCxnSpPr>
            <a:endCxn id="7" idx="3"/>
          </p:cNvCxnSpPr>
          <p:nvPr/>
        </p:nvCxnSpPr>
        <p:spPr>
          <a:xfrm rot="5400000" flipH="1" flipV="1">
            <a:off x="7362329" y="3455366"/>
            <a:ext cx="3403403" cy="484495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0291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02735" y="497632"/>
            <a:ext cx="8153400" cy="9906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3600" dirty="0"/>
              <a:t>The </a:t>
            </a:r>
            <a:r>
              <a:rPr lang="it-IT" sz="3600" dirty="0" err="1"/>
              <a:t>problem</a:t>
            </a:r>
            <a:r>
              <a:rPr lang="it-IT" sz="3600" dirty="0"/>
              <a:t> of </a:t>
            </a:r>
            <a:r>
              <a:rPr lang="it-IT" sz="3600" dirty="0" err="1"/>
              <a:t>overlapping</a:t>
            </a:r>
            <a:r>
              <a:rPr lang="it-IT" sz="3600" dirty="0"/>
              <a:t> </a:t>
            </a:r>
            <a:r>
              <a:rPr lang="it-IT" sz="3600" dirty="0" err="1"/>
              <a:t>between</a:t>
            </a:r>
            <a:r>
              <a:rPr lang="it-IT" sz="3600" dirty="0"/>
              <a:t> </a:t>
            </a:r>
            <a:r>
              <a:rPr lang="it-IT" sz="3600" dirty="0" err="1">
                <a:solidFill>
                  <a:srgbClr val="FF0000"/>
                </a:solidFill>
              </a:rPr>
              <a:t>women</a:t>
            </a:r>
            <a:r>
              <a:rPr lang="it-IT" sz="3600" dirty="0"/>
              <a:t> and </a:t>
            </a:r>
            <a:r>
              <a:rPr lang="it-IT" sz="3600" dirty="0">
                <a:solidFill>
                  <a:srgbClr val="FF0000"/>
                </a:solidFill>
              </a:rPr>
              <a:t>human….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33536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the Declaration and Action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produced by the World Conference on Human Rights in Vienna in June 1993, art. 18 states that: </a:t>
            </a:r>
          </a:p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“The </a:t>
            </a:r>
            <a:r>
              <a:rPr lang="en-U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rights of women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girls are an inalienable, integral and indivisible part of universal human rights”.</a:t>
            </a:r>
            <a:endParaRPr lang="it-IT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12123" y="4740850"/>
            <a:ext cx="7991648" cy="163121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it-IT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UN's concern to specifically include women in a “universal” statement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paradoxically certifies their specificity and their being different as a specific concern of the institution….. Like  certifying that women are not included in the human right issue  previously defined and they need a specific protection …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6492951-C626-4AAE-B1AE-E44715F7AA2D}"/>
              </a:ext>
            </a:extLst>
          </p:cNvPr>
          <p:cNvSpPr txBox="1"/>
          <p:nvPr/>
        </p:nvSpPr>
        <p:spPr>
          <a:xfrm>
            <a:off x="9316139" y="4856677"/>
            <a:ext cx="2188473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 err="1">
                <a:solidFill>
                  <a:schemeClr val="accent6">
                    <a:lumMod val="50000"/>
                  </a:schemeClr>
                </a:solidFill>
              </a:rPr>
              <a:t>See</a:t>
            </a:r>
            <a:r>
              <a:rPr lang="it-IT" b="1" dirty="0">
                <a:solidFill>
                  <a:schemeClr val="accent6">
                    <a:lumMod val="50000"/>
                  </a:schemeClr>
                </a:solidFill>
              </a:rPr>
              <a:t> always the other side of the </a:t>
            </a:r>
            <a:r>
              <a:rPr lang="it-IT" b="1" dirty="0" err="1">
                <a:solidFill>
                  <a:schemeClr val="accent6">
                    <a:lumMod val="50000"/>
                  </a:schemeClr>
                </a:solidFill>
              </a:rPr>
              <a:t>things,the</a:t>
            </a:r>
            <a:r>
              <a:rPr lang="it-IT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b="1" dirty="0" err="1">
                <a:solidFill>
                  <a:schemeClr val="accent6">
                    <a:lumMod val="50000"/>
                  </a:schemeClr>
                </a:solidFill>
              </a:rPr>
              <a:t>paradoxes</a:t>
            </a:r>
            <a:r>
              <a:rPr lang="it-IT" b="1" dirty="0">
                <a:solidFill>
                  <a:schemeClr val="accent6">
                    <a:lumMod val="50000"/>
                  </a:schemeClr>
                </a:solidFill>
              </a:rPr>
              <a:t>… </a:t>
            </a:r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999B1C95-7855-4B92-8D3C-61B77AEC9272}"/>
              </a:ext>
            </a:extLst>
          </p:cNvPr>
          <p:cNvSpPr/>
          <p:nvPr/>
        </p:nvSpPr>
        <p:spPr>
          <a:xfrm>
            <a:off x="8646851" y="5314142"/>
            <a:ext cx="55228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1694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08713" y="274974"/>
            <a:ext cx="6633556" cy="158707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b="1" dirty="0" err="1">
                <a:solidFill>
                  <a:schemeClr val="accent1"/>
                </a:solidFill>
              </a:rPr>
              <a:t>Bodies</a:t>
            </a: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b="1" dirty="0" err="1">
                <a:solidFill>
                  <a:schemeClr val="accent1"/>
                </a:solidFill>
              </a:rPr>
              <a:t>make</a:t>
            </a: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b="1" dirty="0" err="1">
                <a:solidFill>
                  <a:schemeClr val="accent1"/>
                </a:solidFill>
              </a:rPr>
              <a:t>us</a:t>
            </a: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b="1" dirty="0" err="1">
                <a:solidFill>
                  <a:schemeClr val="accent1"/>
                </a:solidFill>
              </a:rPr>
              <a:t>different</a:t>
            </a:r>
            <a:r>
              <a:rPr lang="it-IT" b="1" dirty="0">
                <a:solidFill>
                  <a:schemeClr val="accent1"/>
                </a:solidFill>
              </a:rPr>
              <a:t>! </a:t>
            </a:r>
            <a:br>
              <a:rPr lang="it-IT" b="1" dirty="0">
                <a:solidFill>
                  <a:schemeClr val="accent1"/>
                </a:solidFill>
              </a:rPr>
            </a:br>
            <a:r>
              <a:rPr lang="it-IT" b="1" dirty="0" err="1">
                <a:solidFill>
                  <a:schemeClr val="accent1"/>
                </a:solidFill>
              </a:rPr>
              <a:t>Bodies</a:t>
            </a:r>
            <a:r>
              <a:rPr lang="it-IT" b="1" dirty="0">
                <a:solidFill>
                  <a:schemeClr val="accent1"/>
                </a:solidFill>
              </a:rPr>
              <a:t> are </a:t>
            </a:r>
            <a:r>
              <a:rPr lang="it-IT" b="1" dirty="0" err="1">
                <a:solidFill>
                  <a:schemeClr val="accent1"/>
                </a:solidFill>
              </a:rPr>
              <a:t>not</a:t>
            </a: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b="1" dirty="0" err="1">
                <a:solidFill>
                  <a:schemeClr val="accent1"/>
                </a:solidFill>
              </a:rPr>
              <a:t>neutral</a:t>
            </a:r>
            <a:r>
              <a:rPr lang="it-IT" b="1" dirty="0">
                <a:solidFill>
                  <a:schemeClr val="accent1"/>
                </a:solidFill>
              </a:rPr>
              <a:t>!</a:t>
            </a:r>
            <a:br>
              <a:rPr lang="it-IT" b="1" dirty="0">
                <a:solidFill>
                  <a:schemeClr val="accent1"/>
                </a:solidFill>
              </a:rPr>
            </a:br>
            <a:r>
              <a:rPr lang="it-IT" b="1" dirty="0">
                <a:solidFill>
                  <a:schemeClr val="accent1"/>
                </a:solidFill>
              </a:rPr>
              <a:t>DIVERSITY </a:t>
            </a:r>
            <a:r>
              <a:rPr lang="it-IT" b="1" dirty="0" err="1">
                <a:solidFill>
                  <a:schemeClr val="accent1"/>
                </a:solidFill>
              </a:rPr>
              <a:t>is</a:t>
            </a:r>
            <a:r>
              <a:rPr lang="it-IT" b="1" dirty="0">
                <a:solidFill>
                  <a:schemeClr val="accent1"/>
                </a:solidFill>
              </a:rPr>
              <a:t> a </a:t>
            </a:r>
            <a:r>
              <a:rPr lang="it-IT" b="1" dirty="0" err="1">
                <a:solidFill>
                  <a:schemeClr val="accent1"/>
                </a:solidFill>
              </a:rPr>
              <a:t>value</a:t>
            </a:r>
            <a:r>
              <a:rPr lang="it-IT" b="1" dirty="0">
                <a:solidFill>
                  <a:schemeClr val="accent1"/>
                </a:solidFill>
              </a:rPr>
              <a:t>!!!!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88564" y="1902795"/>
            <a:ext cx="10049299" cy="4108180"/>
          </a:xfrm>
        </p:spPr>
        <p:txBody>
          <a:bodyPr>
            <a:normAutofit fontScale="85000" lnSpcReduction="20000"/>
          </a:bodyPr>
          <a:lstStyle/>
          <a:p>
            <a:endParaRPr lang="en-US" sz="2400" dirty="0"/>
          </a:p>
          <a:p>
            <a:pPr marL="0" indent="0" algn="ctr">
              <a:buNone/>
            </a:pPr>
            <a:r>
              <a:rPr lang="en-US" sz="2400" b="1" dirty="0">
                <a:solidFill>
                  <a:srgbClr val="C00000"/>
                </a:solidFill>
              </a:rPr>
              <a:t>differences must be considered, valued and should  not be hidden </a:t>
            </a:r>
          </a:p>
          <a:p>
            <a:r>
              <a:rPr lang="en-US" sz="2400" dirty="0"/>
              <a:t>Under the label “human” (all the individuals ) is hidden the concept of “all alike”- no differences, neutral – “we are all human</a:t>
            </a:r>
            <a:r>
              <a:rPr lang="en-US" sz="2400" b="1" dirty="0">
                <a:solidFill>
                  <a:schemeClr val="accent1"/>
                </a:solidFill>
              </a:rPr>
              <a:t>”… TRUE, but….</a:t>
            </a:r>
          </a:p>
          <a:p>
            <a:r>
              <a:rPr lang="en-US" sz="2400" b="1" i="1" dirty="0">
                <a:solidFill>
                  <a:srgbClr val="FF0000"/>
                </a:solidFill>
              </a:rPr>
              <a:t>In this “we are all human” (but also equal…)  we risk to neutralize differences!</a:t>
            </a:r>
          </a:p>
          <a:p>
            <a:r>
              <a:rPr lang="en-US" sz="2400" dirty="0"/>
              <a:t>All things concerning </a:t>
            </a:r>
            <a:r>
              <a:rPr lang="en-US" sz="2400" b="1" dirty="0">
                <a:solidFill>
                  <a:srgbClr val="C00000"/>
                </a:solidFill>
              </a:rPr>
              <a:t>the body </a:t>
            </a:r>
            <a:r>
              <a:rPr lang="en-US" sz="2400" dirty="0"/>
              <a:t>cannot be considered “</a:t>
            </a:r>
            <a:r>
              <a:rPr lang="en-US" sz="2400" b="1" dirty="0">
                <a:solidFill>
                  <a:srgbClr val="C00000"/>
                </a:solidFill>
              </a:rPr>
              <a:t>neutral</a:t>
            </a:r>
            <a:r>
              <a:rPr lang="en-US" sz="2400" dirty="0"/>
              <a:t>”: </a:t>
            </a:r>
          </a:p>
          <a:p>
            <a:pPr marL="0" indent="0">
              <a:buNone/>
            </a:pPr>
            <a:r>
              <a:rPr lang="en-US" sz="2400" dirty="0"/>
              <a:t>it is an empirical observation and raises the question of the universality and the neutrality of rights. </a:t>
            </a:r>
          </a:p>
          <a:p>
            <a:pPr marL="0" indent="0" algn="r">
              <a:buNone/>
            </a:pPr>
            <a:r>
              <a:rPr lang="en-US" sz="4000" b="1" dirty="0">
                <a:solidFill>
                  <a:srgbClr val="C00000"/>
                </a:solidFill>
              </a:rPr>
              <a:t>Neutrality is a non flexible, rigid frame that in avoiding to name the differences, can hide  discriminations </a:t>
            </a:r>
            <a:endParaRPr lang="it-IT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157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3200" b="1" dirty="0" err="1"/>
              <a:t>It</a:t>
            </a:r>
            <a:r>
              <a:rPr lang="it-IT" sz="3200" b="1" dirty="0"/>
              <a:t> </a:t>
            </a:r>
            <a:r>
              <a:rPr lang="it-IT" sz="3200" b="1" dirty="0" err="1"/>
              <a:t>is</a:t>
            </a:r>
            <a:r>
              <a:rPr lang="it-IT" sz="3200" b="1" dirty="0"/>
              <a:t> possibile to </a:t>
            </a:r>
            <a:r>
              <a:rPr lang="it-IT" sz="3200" b="1" dirty="0" err="1"/>
              <a:t>imagine</a:t>
            </a:r>
            <a:r>
              <a:rPr lang="it-IT" sz="3200" b="1" dirty="0"/>
              <a:t> a new frame, </a:t>
            </a:r>
            <a:r>
              <a:rPr lang="it-IT" sz="3200" b="1" dirty="0" err="1"/>
              <a:t>not</a:t>
            </a:r>
            <a:r>
              <a:rPr lang="it-IT" sz="3200" b="1" dirty="0"/>
              <a:t> </a:t>
            </a:r>
            <a:r>
              <a:rPr lang="it-IT" sz="3200" b="1" dirty="0" err="1"/>
              <a:t>rigid</a:t>
            </a:r>
            <a:r>
              <a:rPr lang="it-IT" sz="3200" b="1" dirty="0"/>
              <a:t>, inclusive, </a:t>
            </a:r>
            <a:r>
              <a:rPr lang="it-IT" sz="3200" b="1" dirty="0" err="1"/>
              <a:t>universal</a:t>
            </a:r>
            <a:r>
              <a:rPr lang="it-IT" sz="3200" b="1" dirty="0"/>
              <a:t> </a:t>
            </a:r>
            <a:r>
              <a:rPr lang="it-IT" sz="3200" b="1" dirty="0" err="1"/>
              <a:t>but</a:t>
            </a:r>
            <a:r>
              <a:rPr lang="it-IT" sz="3200" b="1" dirty="0"/>
              <a:t> «</a:t>
            </a:r>
            <a:r>
              <a:rPr lang="it-IT" sz="3200" b="1" dirty="0" err="1"/>
              <a:t>ajustable</a:t>
            </a:r>
            <a:r>
              <a:rPr lang="it-IT" sz="3200" b="1" dirty="0"/>
              <a:t>»  for the </a:t>
            </a:r>
            <a:r>
              <a:rPr lang="it-IT" sz="3200" b="1" dirty="0" err="1"/>
              <a:t>concept</a:t>
            </a:r>
            <a:r>
              <a:rPr lang="it-IT" sz="3200" b="1" dirty="0"/>
              <a:t> of </a:t>
            </a:r>
            <a:r>
              <a:rPr lang="it-IT" sz="3200" b="1" dirty="0" err="1"/>
              <a:t>citizenship</a:t>
            </a:r>
            <a:r>
              <a:rPr lang="it-IT" sz="3200" b="1" dirty="0"/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How can we imagine a new concept of citizenship starting from the current imbalances in the enjoyment of rights that we all live?</a:t>
            </a:r>
          </a:p>
          <a:p>
            <a:pPr marL="0" indent="0">
              <a:buNone/>
            </a:pPr>
            <a:r>
              <a:rPr lang="en-US" sz="2800" dirty="0"/>
              <a:t>If we take as an example The European Union, and in it we consider the </a:t>
            </a:r>
            <a:r>
              <a:rPr lang="en-US" sz="2800" b="1" dirty="0">
                <a:solidFill>
                  <a:srgbClr val="C00000"/>
                </a:solidFill>
              </a:rPr>
              <a:t>right to abortion</a:t>
            </a:r>
            <a:r>
              <a:rPr lang="en-US" sz="2800" dirty="0"/>
              <a:t>, we can see a lot of differences and a great divergence within the Union in the enjoyment of this right….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24797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C00000"/>
                </a:solidFill>
              </a:rPr>
              <a:t>From «</a:t>
            </a:r>
            <a:r>
              <a:rPr lang="it-IT" sz="4000" b="1" dirty="0" err="1">
                <a:solidFill>
                  <a:srgbClr val="C00000"/>
                </a:solidFill>
              </a:rPr>
              <a:t>universal</a:t>
            </a:r>
            <a:r>
              <a:rPr lang="it-IT" sz="4000" b="1" dirty="0">
                <a:solidFill>
                  <a:srgbClr val="C00000"/>
                </a:solidFill>
              </a:rPr>
              <a:t> </a:t>
            </a:r>
            <a:r>
              <a:rPr lang="it-IT" sz="4000" b="1" dirty="0" err="1">
                <a:solidFill>
                  <a:srgbClr val="C00000"/>
                </a:solidFill>
              </a:rPr>
              <a:t>citizenship</a:t>
            </a:r>
            <a:r>
              <a:rPr lang="it-IT" sz="4000" b="1" dirty="0">
                <a:solidFill>
                  <a:srgbClr val="C00000"/>
                </a:solidFill>
              </a:rPr>
              <a:t>» to «</a:t>
            </a:r>
            <a:r>
              <a:rPr lang="it-IT" sz="4000" b="1" dirty="0" err="1">
                <a:solidFill>
                  <a:srgbClr val="C00000"/>
                </a:solidFill>
              </a:rPr>
              <a:t>plural</a:t>
            </a:r>
            <a:r>
              <a:rPr lang="it-IT" sz="4000" b="1" dirty="0">
                <a:solidFill>
                  <a:srgbClr val="C00000"/>
                </a:solidFill>
              </a:rPr>
              <a:t> </a:t>
            </a:r>
            <a:r>
              <a:rPr lang="it-IT" sz="4000" b="1" dirty="0" err="1">
                <a:solidFill>
                  <a:srgbClr val="C00000"/>
                </a:solidFill>
              </a:rPr>
              <a:t>citizenship</a:t>
            </a:r>
            <a:r>
              <a:rPr lang="it-IT" sz="4000" b="1" dirty="0">
                <a:solidFill>
                  <a:srgbClr val="C00000"/>
                </a:solidFill>
              </a:rPr>
              <a:t>»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00667" y="2133599"/>
            <a:ext cx="10532533" cy="4233333"/>
          </a:xfrm>
        </p:spPr>
        <p:txBody>
          <a:bodyPr>
            <a:noAutofit/>
          </a:bodyPr>
          <a:lstStyle/>
          <a:p>
            <a:r>
              <a:rPr lang="en-US" sz="2800" dirty="0"/>
              <a:t>In order to understand this broad notion of citizenship (broader than Marshall’s way of framing it) it might be necessary to introduce the concept of </a:t>
            </a:r>
            <a:r>
              <a:rPr lang="en-US" sz="2800" b="1" dirty="0">
                <a:solidFill>
                  <a:srgbClr val="C00000"/>
                </a:solidFill>
              </a:rPr>
              <a:t>“pluralism” </a:t>
            </a:r>
            <a:r>
              <a:rPr lang="en-US" sz="2800" dirty="0"/>
              <a:t>to implement a recognition of the differences within the fabric of the society. </a:t>
            </a:r>
          </a:p>
          <a:p>
            <a:pPr algn="ctr"/>
            <a:r>
              <a:rPr lang="en-US" sz="2800" dirty="0">
                <a:solidFill>
                  <a:srgbClr val="C00000"/>
                </a:solidFill>
              </a:rPr>
              <a:t>Differences are enrichment, rather than a threat to a "universal" concept of citizenship</a:t>
            </a:r>
          </a:p>
          <a:p>
            <a:pPr marL="0" indent="0" algn="ctr">
              <a:buNone/>
            </a:pPr>
            <a:endParaRPr lang="it-IT" sz="2800" dirty="0">
              <a:solidFill>
                <a:srgbClr val="C0000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5036869" y="5949200"/>
            <a:ext cx="7155131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b="1" dirty="0" err="1">
                <a:solidFill>
                  <a:srgbClr val="C00000"/>
                </a:solidFill>
              </a:rPr>
              <a:t>Lets</a:t>
            </a:r>
            <a:r>
              <a:rPr lang="it-IT" b="1" dirty="0">
                <a:solidFill>
                  <a:srgbClr val="C00000"/>
                </a:solidFill>
              </a:rPr>
              <a:t>’ talk </a:t>
            </a:r>
            <a:r>
              <a:rPr lang="it-IT" b="1" dirty="0" err="1">
                <a:solidFill>
                  <a:srgbClr val="C00000"/>
                </a:solidFill>
              </a:rPr>
              <a:t>about</a:t>
            </a:r>
            <a:r>
              <a:rPr lang="it-IT" b="1" dirty="0">
                <a:solidFill>
                  <a:srgbClr val="C00000"/>
                </a:solidFill>
              </a:rPr>
              <a:t> PLURAL CITIZENSHIP </a:t>
            </a:r>
          </a:p>
          <a:p>
            <a:pPr algn="ctr"/>
            <a:r>
              <a:rPr lang="it-IT" b="1" dirty="0" err="1">
                <a:solidFill>
                  <a:srgbClr val="C00000"/>
                </a:solidFill>
              </a:rPr>
              <a:t>instead</a:t>
            </a:r>
            <a:r>
              <a:rPr lang="it-IT" b="1" dirty="0">
                <a:solidFill>
                  <a:srgbClr val="C00000"/>
                </a:solidFill>
              </a:rPr>
              <a:t> of UNIVERSAL CITIZENSHIP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128135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465</TotalTime>
  <Words>944</Words>
  <Application>Microsoft Office PowerPoint</Application>
  <PresentationFormat>Widescreen</PresentationFormat>
  <Paragraphs>70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Filo</vt:lpstr>
      <vt:lpstr>Complicating categories</vt:lpstr>
      <vt:lpstr>Citizenship as a progressive accumulation of rights (Marshall)</vt:lpstr>
      <vt:lpstr>the complex citizen </vt:lpstr>
      <vt:lpstr>Human rights as an umbrella term?</vt:lpstr>
      <vt:lpstr>The example of Human rights- women’s rights</vt:lpstr>
      <vt:lpstr>The problem of overlapping between women and human….</vt:lpstr>
      <vt:lpstr>Bodies make us different!  Bodies are not neutral! DIVERSITY is a value!!!!</vt:lpstr>
      <vt:lpstr>It is possibile to imagine a new frame, not rigid, inclusive, universal but «ajustable»  for the concept of citizenship?</vt:lpstr>
      <vt:lpstr>From «universal citizenship» to «plural citizenship»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Cirsg</dc:creator>
  <cp:lastModifiedBy>prestiti</cp:lastModifiedBy>
  <cp:revision>35</cp:revision>
  <dcterms:created xsi:type="dcterms:W3CDTF">2017-03-13T12:00:52Z</dcterms:created>
  <dcterms:modified xsi:type="dcterms:W3CDTF">2022-03-13T18:14:53Z</dcterms:modified>
</cp:coreProperties>
</file>