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76" r:id="rId2"/>
    <p:sldId id="257" r:id="rId3"/>
    <p:sldId id="258" r:id="rId4"/>
    <p:sldId id="259" r:id="rId5"/>
    <p:sldId id="269" r:id="rId6"/>
    <p:sldId id="270" r:id="rId7"/>
    <p:sldId id="272" r:id="rId8"/>
    <p:sldId id="273" r:id="rId9"/>
    <p:sldId id="264" r:id="rId10"/>
    <p:sldId id="263" r:id="rId11"/>
    <p:sldId id="266" r:id="rId12"/>
    <p:sldId id="267" r:id="rId13"/>
    <p:sldId id="268" r:id="rId14"/>
    <p:sldId id="27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60"/>
      </p:cViewPr>
      <p:guideLst>
        <p:guide orient="horz" pos="2160"/>
        <p:guide pos="2880"/>
      </p:guideLst>
    </p:cSldViewPr>
  </p:slideViewPr>
  <p:notesTextViewPr>
    <p:cViewPr>
      <p:scale>
        <a:sx n="1" d="1"/>
        <a:sy n="1" d="1"/>
      </p:scale>
      <p:origin x="0" y="0"/>
    </p:cViewPr>
  </p:notesTextViewPr>
  <p:sorterViewPr>
    <p:cViewPr>
      <p:scale>
        <a:sx n="100" d="100"/>
        <a:sy n="100" d="100"/>
      </p:scale>
      <p:origin x="0" y="34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355" name="Rectangle 105"/>
          <p:cNvSpPr/>
          <p:nvPr/>
        </p:nvSpPr>
        <p:spPr>
          <a:xfrm rot="2700000">
            <a:off x="7446946" y="993285"/>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09" name="Group 408"/>
          <p:cNvGrpSpPr/>
          <p:nvPr/>
        </p:nvGrpSpPr>
        <p:grpSpPr>
          <a:xfrm>
            <a:off x="0" y="420256"/>
            <a:ext cx="9144000" cy="3795497"/>
            <a:chOff x="0" y="420256"/>
            <a:chExt cx="12188952" cy="3795497"/>
          </a:xfrm>
        </p:grpSpPr>
        <p:cxnSp>
          <p:nvCxnSpPr>
            <p:cNvPr id="410" name="Straight Connector 409"/>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1" name="Straight Connector 410"/>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2" name="Straight Connector 411"/>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5" name="Straight Connector 414"/>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6" name="Straight Connector 415"/>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7" name="Straight Connector 416"/>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8" name="Straight Connector 417"/>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9" name="Straight Connector 418"/>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9" name="Freeform 4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4" name="Oval 463"/>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5"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6" name="Oval 465"/>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7" name="Oval 466"/>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8" name="Oval 467"/>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9" name="Oval 468"/>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0" name="Oval 469"/>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1" name="Oval 470"/>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2" name="Oval 471"/>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3" name="Oval 472"/>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4" name="Oval 473"/>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5"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6"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7"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8"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9"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0"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1"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2"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3"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4"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6" name="Oval 485"/>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7" name="Oval 486"/>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8" name="Oval 487"/>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9" name="Oval 488"/>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0" name="Oval 489"/>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1" name="Oval 490"/>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2" name="Oval 491"/>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3" name="Oval 492"/>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4" name="Oval 493"/>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5" name="Oval 494"/>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6" name="Oval 495"/>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6"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7"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8"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9"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0"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1"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3"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4"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5"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6"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7"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8"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9"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0"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1"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2"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3" name="Oval 522"/>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4" name="Oval 523"/>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5" name="Oval 524"/>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6" name="Oval 525"/>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7" name="Oval 526"/>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8" name="Oval 527"/>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9" name="Oval 528"/>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0" name="Oval 529"/>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1" name="Oval 530"/>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2" name="Oval 531"/>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Oval 543"/>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Oval 544"/>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Oval 545"/>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Oval 546"/>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Oval 547"/>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Oval 548"/>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Oval 549"/>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Oval 550"/>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Oval 551"/>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Oval 552"/>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Oval 553"/>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Oval 566"/>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Oval 567"/>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Oval 568"/>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Oval 569"/>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Oval 570"/>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Oval 571"/>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Oval 572"/>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Oval 573"/>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Oval 574"/>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Oval 575"/>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Oval 587"/>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Oval 588"/>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Oval 589"/>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Oval 590"/>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592"/>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Oval 610"/>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Oval 611"/>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Oval 612"/>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Oval 613"/>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Oval 614"/>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Oval 615"/>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Oval 616"/>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Oval 617"/>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Oval 618"/>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Oval 619"/>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63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Oval 63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Oval 63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Oval 63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Oval 63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Oval 64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Oval 64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Oval 65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Oval 65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Oval 65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Oval 65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Oval 65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Oval 65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Oval 66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Oval 66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Oval 66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Oval 66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Oval 683"/>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Oval 684"/>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Oval 685"/>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1" name="Oval 70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2" name="Oval 701"/>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3" name="Oval 702"/>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4" name="Oval 703"/>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5" name="Oval 704"/>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6" name="Oval 705"/>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7" name="Oval 706"/>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8" name="Oval 707"/>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09" name="Oval 708"/>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0" name="Oval 709"/>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1" name="Oval 71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2" name="Oval 711"/>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3" name="Oval 712"/>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4" name="Oval 713"/>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5" name="Oval 714"/>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6" name="Oval 715"/>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7" name="Oval 716"/>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8" name="Oval 717"/>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19" name="Oval 718"/>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0" name="Oval 719"/>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1" name="Oval 720"/>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2" name="Oval 721"/>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3" name="Oval 722"/>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4" name="Oval 723"/>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5" name="Oval 724"/>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6" name="Oval 725"/>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7" name="Oval 726"/>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8" name="Oval 727"/>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29" name="Oval 728"/>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0" name="Oval 729"/>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1" name="Oval 730"/>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2" name="Oval 73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3" name="Oval 732"/>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4" name="Oval 733"/>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5" name="Oval 734"/>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6" name="Oval 735"/>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7" name="Oval 736"/>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8" name="Oval 737"/>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39" name="Oval 738"/>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0" name="Oval 739"/>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1" name="Oval 740"/>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2" name="Oval 74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3" name="Oval 742"/>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4" name="Oval 743"/>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5" name="Oval 744"/>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6" name="Oval 74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7" name="Oval 74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8" name="Oval 74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49" name="Oval 74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0" name="Oval 74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1" name="Oval 75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2" name="Oval 75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3" name="Oval 752"/>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754" name="Oval 753"/>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EA3BF975-94DA-4721-AA28-B3B1C885BFED}" type="datetimeFigureOut">
              <a:rPr lang="it-IT" smtClean="0"/>
              <a:t>01/03/2022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79F2B01-B9FA-4E2A-BC49-38909D83EA36}" type="slidenum">
              <a:rPr lang="it-IT" smtClean="0"/>
              <a:t>‹N›</a:t>
            </a:fld>
            <a:endParaRPr lang="it-IT"/>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303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A3BF975-94DA-4721-AA28-B3B1C885BFED}" type="datetimeFigureOut">
              <a:rPr lang="it-IT" smtClean="0"/>
              <a:t>01/03/2022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79F2B01-B9FA-4E2A-BC49-38909D83EA36}" type="slidenum">
              <a:rPr lang="it-IT" smtClean="0"/>
              <a:t>‹N›</a:t>
            </a:fld>
            <a:endParaRPr lang="it-IT"/>
          </a:p>
        </p:txBody>
      </p:sp>
    </p:spTree>
    <p:extLst>
      <p:ext uri="{BB962C8B-B14F-4D97-AF65-F5344CB8AC3E}">
        <p14:creationId xmlns:p14="http://schemas.microsoft.com/office/powerpoint/2010/main" val="22745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A3BF975-94DA-4721-AA28-B3B1C885BFED}" type="datetimeFigureOut">
              <a:rPr lang="it-IT" smtClean="0"/>
              <a:t>01/03/2022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79F2B01-B9FA-4E2A-BC49-38909D83EA36}" type="slidenum">
              <a:rPr lang="it-IT" smtClean="0"/>
              <a:t>‹N›</a:t>
            </a:fld>
            <a:endParaRPr lang="it-IT"/>
          </a:p>
        </p:txBody>
      </p:sp>
      <p:cxnSp>
        <p:nvCxnSpPr>
          <p:cNvPr id="7" name="Straight Connector 6"/>
          <p:cNvCxnSpPr/>
          <p:nvPr/>
        </p:nvCxnSpPr>
        <p:spPr>
          <a:xfrm rot="5400000" flipV="1">
            <a:off x="7543800" y="173563"/>
            <a:ext cx="0" cy="6858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7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A3BF975-94DA-4721-AA28-B3B1C885BFED}" type="datetimeFigureOut">
              <a:rPr lang="it-IT" smtClean="0"/>
              <a:t>01/03/2022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79F2B01-B9FA-4E2A-BC49-38909D83EA36}" type="slidenum">
              <a:rPr lang="it-IT" smtClean="0"/>
              <a:t>‹N›</a:t>
            </a:fld>
            <a:endParaRPr lang="it-IT"/>
          </a:p>
        </p:txBody>
      </p:sp>
    </p:spTree>
    <p:extLst>
      <p:ext uri="{BB962C8B-B14F-4D97-AF65-F5344CB8AC3E}">
        <p14:creationId xmlns:p14="http://schemas.microsoft.com/office/powerpoint/2010/main" val="172349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9" name="Group 8"/>
          <p:cNvGrpSpPr/>
          <p:nvPr/>
        </p:nvGrpSpPr>
        <p:grpSpPr>
          <a:xfrm>
            <a:off x="0" y="420256"/>
            <a:ext cx="9144000" cy="3795497"/>
            <a:chOff x="0" y="420256"/>
            <a:chExt cx="12188952" cy="3795497"/>
          </a:xfrm>
        </p:grpSpPr>
        <p:cxnSp>
          <p:nvCxnSpPr>
            <p:cNvPr id="10" name="Straight Connector 9"/>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0" name="Rectangle 379"/>
          <p:cNvSpPr/>
          <p:nvPr/>
        </p:nvSpPr>
        <p:spPr>
          <a:xfrm rot="18900000" flipV="1">
            <a:off x="8146056" y="-427079"/>
            <a:ext cx="13716" cy="2816931"/>
          </a:xfrm>
          <a:custGeom>
            <a:avLst/>
            <a:gdLst/>
            <a:ahLst/>
            <a:cxnLst/>
            <a:rect l="l" t="t" r="r" b="b"/>
            <a:pathLst>
              <a:path w="13716" h="2816931">
                <a:moveTo>
                  <a:pt x="0" y="2816931"/>
                </a:moveTo>
                <a:lnTo>
                  <a:pt x="13716" y="28032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56"/>
          <p:cNvSpPr/>
          <p:nvPr/>
        </p:nvSpPr>
        <p:spPr>
          <a:xfrm>
            <a:off x="1" y="0"/>
            <a:ext cx="8865825" cy="4572004"/>
          </a:xfrm>
          <a:custGeom>
            <a:avLst/>
            <a:gdLst/>
            <a:ahLst/>
            <a:cxnLst/>
            <a:rect l="l" t="t" r="r" b="b"/>
            <a:pathLst>
              <a:path w="8865825" h="4572004">
                <a:moveTo>
                  <a:pt x="5901406" y="4"/>
                </a:moveTo>
                <a:lnTo>
                  <a:pt x="5915122" y="4"/>
                </a:lnTo>
                <a:lnTo>
                  <a:pt x="5915122" y="4572004"/>
                </a:lnTo>
                <a:lnTo>
                  <a:pt x="5901406" y="4572004"/>
                </a:lnTo>
                <a:close/>
                <a:moveTo>
                  <a:pt x="5058348" y="3"/>
                </a:moveTo>
                <a:lnTo>
                  <a:pt x="5072064" y="3"/>
                </a:lnTo>
                <a:lnTo>
                  <a:pt x="5072064" y="4572003"/>
                </a:lnTo>
                <a:lnTo>
                  <a:pt x="5058348" y="4572003"/>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3372232" y="1"/>
                </a:moveTo>
                <a:lnTo>
                  <a:pt x="3385948" y="1"/>
                </a:lnTo>
                <a:lnTo>
                  <a:pt x="3385948" y="4572001"/>
                </a:lnTo>
                <a:lnTo>
                  <a:pt x="3372232" y="4572001"/>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93"/>
          <p:cNvSpPr/>
          <p:nvPr/>
        </p:nvSpPr>
        <p:spPr>
          <a:xfrm rot="2700000">
            <a:off x="7126799" y="-278554"/>
            <a:ext cx="13716" cy="5699824"/>
          </a:xfrm>
          <a:custGeom>
            <a:avLst/>
            <a:gdLst/>
            <a:ahLst/>
            <a:cxnLst/>
            <a:rect l="l" t="t" r="r" b="b"/>
            <a:pathLst>
              <a:path w="13716" h="5699824">
                <a:moveTo>
                  <a:pt x="0" y="0"/>
                </a:moveTo>
                <a:lnTo>
                  <a:pt x="13716" y="13717"/>
                </a:lnTo>
                <a:lnTo>
                  <a:pt x="13716" y="5686109"/>
                </a:lnTo>
                <a:lnTo>
                  <a:pt x="1" y="569982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Rectangle 95"/>
          <p:cNvSpPr/>
          <p:nvPr/>
        </p:nvSpPr>
        <p:spPr>
          <a:xfrm rot="2700000">
            <a:off x="7969986" y="1747381"/>
            <a:ext cx="13716" cy="3314931"/>
          </a:xfrm>
          <a:custGeom>
            <a:avLst/>
            <a:gdLst/>
            <a:ahLst/>
            <a:cxnLst/>
            <a:rect l="l" t="t" r="r" b="b"/>
            <a:pathLst>
              <a:path w="13716" h="3314931">
                <a:moveTo>
                  <a:pt x="0" y="0"/>
                </a:moveTo>
                <a:lnTo>
                  <a:pt x="13716" y="13716"/>
                </a:lnTo>
                <a:lnTo>
                  <a:pt x="13716" y="3301215"/>
                </a:lnTo>
                <a:lnTo>
                  <a:pt x="0" y="331493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96"/>
          <p:cNvSpPr/>
          <p:nvPr/>
        </p:nvSpPr>
        <p:spPr>
          <a:xfrm rot="2700000">
            <a:off x="8391577" y="2765192"/>
            <a:ext cx="13716" cy="2122490"/>
          </a:xfrm>
          <a:custGeom>
            <a:avLst/>
            <a:gdLst/>
            <a:ahLst/>
            <a:cxnLst/>
            <a:rect l="l" t="t" r="r" b="b"/>
            <a:pathLst>
              <a:path w="13716" h="2122490">
                <a:moveTo>
                  <a:pt x="0" y="0"/>
                </a:moveTo>
                <a:lnTo>
                  <a:pt x="13716" y="13716"/>
                </a:lnTo>
                <a:lnTo>
                  <a:pt x="13716" y="2108774"/>
                </a:lnTo>
                <a:lnTo>
                  <a:pt x="0" y="212249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97"/>
          <p:cNvSpPr/>
          <p:nvPr/>
        </p:nvSpPr>
        <p:spPr>
          <a:xfrm rot="2700000">
            <a:off x="8813172" y="3783010"/>
            <a:ext cx="13717" cy="930041"/>
          </a:xfrm>
          <a:custGeom>
            <a:avLst/>
            <a:gdLst/>
            <a:ahLst/>
            <a:cxnLst/>
            <a:rect l="l" t="t" r="r" b="b"/>
            <a:pathLst>
              <a:path w="13717" h="930041">
                <a:moveTo>
                  <a:pt x="0" y="0"/>
                </a:moveTo>
                <a:lnTo>
                  <a:pt x="13717" y="13717"/>
                </a:lnTo>
                <a:lnTo>
                  <a:pt x="13717" y="916324"/>
                </a:lnTo>
                <a:lnTo>
                  <a:pt x="1" y="93004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9"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376"/>
          <p:cNvSpPr/>
          <p:nvPr/>
        </p:nvSpPr>
        <p:spPr>
          <a:xfrm rot="18900000" flipV="1">
            <a:off x="6881278" y="-950966"/>
            <a:ext cx="13716" cy="6394268"/>
          </a:xfrm>
          <a:custGeom>
            <a:avLst/>
            <a:gdLst/>
            <a:ahLst/>
            <a:cxnLst/>
            <a:rect l="l" t="t" r="r" b="b"/>
            <a:pathLst>
              <a:path w="13716" h="6394268">
                <a:moveTo>
                  <a:pt x="13716" y="6380553"/>
                </a:moveTo>
                <a:lnTo>
                  <a:pt x="13716" y="13716"/>
                </a:lnTo>
                <a:lnTo>
                  <a:pt x="0" y="0"/>
                </a:lnTo>
                <a:lnTo>
                  <a:pt x="0" y="639426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6" name="Rectangle 377"/>
          <p:cNvSpPr/>
          <p:nvPr/>
        </p:nvSpPr>
        <p:spPr>
          <a:xfrm rot="18900000" flipV="1">
            <a:off x="7302869" y="-776336"/>
            <a:ext cx="13717" cy="5201823"/>
          </a:xfrm>
          <a:custGeom>
            <a:avLst/>
            <a:gdLst/>
            <a:ahLst/>
            <a:cxnLst/>
            <a:rect l="l" t="t" r="r" b="b"/>
            <a:pathLst>
              <a:path w="13717" h="5201823">
                <a:moveTo>
                  <a:pt x="1" y="5201823"/>
                </a:moveTo>
                <a:lnTo>
                  <a:pt x="13717" y="5188106"/>
                </a:lnTo>
                <a:lnTo>
                  <a:pt x="13717" y="13717"/>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378"/>
          <p:cNvSpPr/>
          <p:nvPr/>
        </p:nvSpPr>
        <p:spPr>
          <a:xfrm rot="18900000" flipV="1">
            <a:off x="7742935" y="-582310"/>
            <a:ext cx="13716" cy="4009378"/>
          </a:xfrm>
          <a:custGeom>
            <a:avLst/>
            <a:gdLst/>
            <a:ahLst/>
            <a:cxnLst/>
            <a:rect l="l" t="t" r="r" b="b"/>
            <a:pathLst>
              <a:path w="13716" h="4009378">
                <a:moveTo>
                  <a:pt x="13716" y="3995663"/>
                </a:moveTo>
                <a:lnTo>
                  <a:pt x="13716" y="13717"/>
                </a:lnTo>
                <a:lnTo>
                  <a:pt x="0" y="0"/>
                </a:lnTo>
                <a:lnTo>
                  <a:pt x="0" y="400937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138"/>
          <p:cNvSpPr/>
          <p:nvPr/>
        </p:nvSpPr>
        <p:spPr>
          <a:xfrm rot="18900000" flipV="1">
            <a:off x="8567649" y="-252451"/>
            <a:ext cx="13715" cy="1624488"/>
          </a:xfrm>
          <a:custGeom>
            <a:avLst/>
            <a:gdLst/>
            <a:ahLst/>
            <a:cxnLst/>
            <a:rect l="l" t="t" r="r" b="b"/>
            <a:pathLst>
              <a:path w="13715" h="1624488">
                <a:moveTo>
                  <a:pt x="0" y="1624488"/>
                </a:moveTo>
                <a:lnTo>
                  <a:pt x="13715" y="1610773"/>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Freeform 48"/>
          <p:cNvSpPr/>
          <p:nvPr/>
        </p:nvSpPr>
        <p:spPr>
          <a:xfrm rot="18900000" flipV="1">
            <a:off x="8989243" y="-77819"/>
            <a:ext cx="13715" cy="432040"/>
          </a:xfrm>
          <a:custGeom>
            <a:avLst/>
            <a:gdLst/>
            <a:ahLst/>
            <a:cxnLst/>
            <a:rect l="l" t="t" r="r" b="b"/>
            <a:pathLst>
              <a:path w="13715" h="432040">
                <a:moveTo>
                  <a:pt x="0" y="432040"/>
                </a:moveTo>
                <a:lnTo>
                  <a:pt x="13715" y="418325"/>
                </a:lnTo>
                <a:lnTo>
                  <a:pt x="13715"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0"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2"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Teardrop 3"/>
          <p:cNvSpPr/>
          <p:nvPr/>
        </p:nvSpPr>
        <p:spPr>
          <a:xfrm rot="5400000" flipH="1" flipV="1">
            <a:off x="8812306" y="329061"/>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8"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3"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4"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6" name="Teardrop 3"/>
          <p:cNvSpPr/>
          <p:nvPr/>
        </p:nvSpPr>
        <p:spPr>
          <a:xfrm rot="5400000" flipH="1" flipV="1">
            <a:off x="8812306" y="1174559"/>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3"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2" y="169383"/>
                  <a:pt x="0" y="164657"/>
                  <a:pt x="0" y="159854"/>
                </a:cubicBezTo>
                <a:cubicBezTo>
                  <a:pt x="0" y="132604"/>
                  <a:pt x="10705"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8"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9"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5"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6"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7"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8"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9"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0"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1"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2"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3"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4"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5"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7"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8"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9" name="Teardrop 3"/>
          <p:cNvSpPr/>
          <p:nvPr/>
        </p:nvSpPr>
        <p:spPr>
          <a:xfrm rot="5400000" flipH="1" flipV="1">
            <a:off x="8812306" y="2017156"/>
            <a:ext cx="489780" cy="173608"/>
          </a:xfrm>
          <a:custGeom>
            <a:avLst/>
            <a:gdLst/>
            <a:ahLst/>
            <a:cxnLst/>
            <a:rect l="l" t="t" r="r" b="b"/>
            <a:pathLst>
              <a:path w="489780" h="173608">
                <a:moveTo>
                  <a:pt x="489780" y="159854"/>
                </a:moveTo>
                <a:lnTo>
                  <a:pt x="485976" y="173608"/>
                </a:lnTo>
                <a:lnTo>
                  <a:pt x="475131"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1" y="73244"/>
                  <a:pt x="301103" y="113792"/>
                  <a:pt x="301103" y="163811"/>
                </a:cubicBezTo>
                <a:lnTo>
                  <a:pt x="299829"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0"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1"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2"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5"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6"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7"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8"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9"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0"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1"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2"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3"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4"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5"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7"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0"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2" name="Teardrop 3"/>
          <p:cNvSpPr/>
          <p:nvPr/>
        </p:nvSpPr>
        <p:spPr>
          <a:xfrm rot="5400000" flipH="1" flipV="1">
            <a:off x="8812306" y="2865829"/>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3"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4"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5"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9"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0"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1"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2"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3"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5"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 name="Teardrop 3"/>
          <p:cNvSpPr/>
          <p:nvPr/>
        </p:nvSpPr>
        <p:spPr>
          <a:xfrm rot="5400000" flipH="1" flipV="1">
            <a:off x="8812306" y="3710008"/>
            <a:ext cx="489780" cy="173608"/>
          </a:xfrm>
          <a:custGeom>
            <a:avLst/>
            <a:gdLst/>
            <a:ahLst/>
            <a:cxnLst/>
            <a:rect l="l" t="t" r="r" b="b"/>
            <a:pathLst>
              <a:path w="489780" h="173608">
                <a:moveTo>
                  <a:pt x="489780" y="159854"/>
                </a:moveTo>
                <a:lnTo>
                  <a:pt x="485976" y="173608"/>
                </a:lnTo>
                <a:lnTo>
                  <a:pt x="475132" y="173608"/>
                </a:lnTo>
                <a:cubicBezTo>
                  <a:pt x="477585" y="169211"/>
                  <a:pt x="477971" y="164422"/>
                  <a:pt x="477971" y="159544"/>
                </a:cubicBezTo>
                <a:cubicBezTo>
                  <a:pt x="477971" y="135634"/>
                  <a:pt x="468705" y="113887"/>
                  <a:pt x="453384" y="97876"/>
                </a:cubicBezTo>
                <a:lnTo>
                  <a:pt x="377652" y="173608"/>
                </a:lnTo>
                <a:lnTo>
                  <a:pt x="377561" y="173608"/>
                </a:lnTo>
                <a:lnTo>
                  <a:pt x="453339" y="97830"/>
                </a:lnTo>
                <a:cubicBezTo>
                  <a:pt x="437327" y="82509"/>
                  <a:pt x="415581" y="73244"/>
                  <a:pt x="391670" y="73244"/>
                </a:cubicBezTo>
                <a:cubicBezTo>
                  <a:pt x="341652" y="73244"/>
                  <a:pt x="301103" y="113792"/>
                  <a:pt x="301103" y="163811"/>
                </a:cubicBezTo>
                <a:lnTo>
                  <a:pt x="299830" y="173608"/>
                </a:lnTo>
                <a:lnTo>
                  <a:pt x="288634" y="173608"/>
                </a:lnTo>
                <a:cubicBezTo>
                  <a:pt x="289602" y="170367"/>
                  <a:pt x="289617" y="166907"/>
                  <a:pt x="289547" y="163248"/>
                </a:cubicBezTo>
                <a:cubicBezTo>
                  <a:pt x="289547" y="130228"/>
                  <a:pt x="305265" y="100880"/>
                  <a:pt x="329868" y="82592"/>
                </a:cubicBezTo>
                <a:cubicBezTo>
                  <a:pt x="326825" y="66091"/>
                  <a:pt x="318670" y="50477"/>
                  <a:pt x="305914" y="37722"/>
                </a:cubicBezTo>
                <a:cubicBezTo>
                  <a:pt x="289007" y="20815"/>
                  <a:pt x="267078" y="11989"/>
                  <a:pt x="244922" y="11501"/>
                </a:cubicBezTo>
                <a:lnTo>
                  <a:pt x="244922" y="96667"/>
                </a:lnTo>
                <a:lnTo>
                  <a:pt x="244858" y="96667"/>
                </a:lnTo>
                <a:lnTo>
                  <a:pt x="244858" y="11501"/>
                </a:lnTo>
                <a:cubicBezTo>
                  <a:pt x="222703" y="11990"/>
                  <a:pt x="200774" y="20815"/>
                  <a:pt x="183866" y="37722"/>
                </a:cubicBezTo>
                <a:cubicBezTo>
                  <a:pt x="171105" y="50483"/>
                  <a:pt x="162948" y="66105"/>
                  <a:pt x="159939" y="82613"/>
                </a:cubicBezTo>
                <a:cubicBezTo>
                  <a:pt x="184526" y="100902"/>
                  <a:pt x="200233" y="130241"/>
                  <a:pt x="200233" y="163248"/>
                </a:cubicBezTo>
                <a:lnTo>
                  <a:pt x="201368" y="173608"/>
                </a:lnTo>
                <a:lnTo>
                  <a:pt x="189949" y="173608"/>
                </a:lnTo>
                <a:cubicBezTo>
                  <a:pt x="188710" y="170302"/>
                  <a:pt x="188616" y="166986"/>
                  <a:pt x="188677" y="163811"/>
                </a:cubicBezTo>
                <a:cubicBezTo>
                  <a:pt x="188677" y="113792"/>
                  <a:pt x="148129" y="73244"/>
                  <a:pt x="98110" y="73244"/>
                </a:cubicBezTo>
                <a:cubicBezTo>
                  <a:pt x="74200" y="73244"/>
                  <a:pt x="52453" y="82510"/>
                  <a:pt x="36441" y="97831"/>
                </a:cubicBezTo>
                <a:lnTo>
                  <a:pt x="112218" y="173608"/>
                </a:lnTo>
                <a:lnTo>
                  <a:pt x="112128" y="173608"/>
                </a:lnTo>
                <a:lnTo>
                  <a:pt x="36396" y="97876"/>
                </a:lnTo>
                <a:cubicBezTo>
                  <a:pt x="21075" y="113887"/>
                  <a:pt x="11809" y="135634"/>
                  <a:pt x="11809" y="159544"/>
                </a:cubicBezTo>
                <a:lnTo>
                  <a:pt x="14649" y="173608"/>
                </a:lnTo>
                <a:lnTo>
                  <a:pt x="3810" y="173608"/>
                </a:lnTo>
                <a:cubicBezTo>
                  <a:pt x="333" y="169383"/>
                  <a:pt x="0" y="164657"/>
                  <a:pt x="0" y="159854"/>
                </a:cubicBezTo>
                <a:cubicBezTo>
                  <a:pt x="0" y="132604"/>
                  <a:pt x="10706" y="107854"/>
                  <a:pt x="28286" y="89721"/>
                </a:cubicBezTo>
                <a:lnTo>
                  <a:pt x="28286" y="89721"/>
                </a:lnTo>
                <a:cubicBezTo>
                  <a:pt x="46420" y="72140"/>
                  <a:pt x="71170" y="61435"/>
                  <a:pt x="98420" y="61435"/>
                </a:cubicBezTo>
                <a:cubicBezTo>
                  <a:pt x="117023" y="61435"/>
                  <a:pt x="134461" y="66424"/>
                  <a:pt x="149250" y="75515"/>
                </a:cubicBezTo>
                <a:cubicBezTo>
                  <a:pt x="153323" y="58635"/>
                  <a:pt x="162130" y="42758"/>
                  <a:pt x="175297" y="29591"/>
                </a:cubicBezTo>
                <a:cubicBezTo>
                  <a:pt x="194566" y="10322"/>
                  <a:pt x="219636" y="391"/>
                  <a:pt x="244890" y="0"/>
                </a:cubicBezTo>
                <a:lnTo>
                  <a:pt x="244890" y="0"/>
                </a:lnTo>
                <a:cubicBezTo>
                  <a:pt x="270144" y="391"/>
                  <a:pt x="295215" y="10322"/>
                  <a:pt x="314484" y="29591"/>
                </a:cubicBezTo>
                <a:cubicBezTo>
                  <a:pt x="327644" y="42751"/>
                  <a:pt x="336448" y="58618"/>
                  <a:pt x="340604" y="75474"/>
                </a:cubicBezTo>
                <a:cubicBezTo>
                  <a:pt x="355376" y="66408"/>
                  <a:pt x="372787" y="61434"/>
                  <a:pt x="391360" y="61434"/>
                </a:cubicBezTo>
                <a:cubicBezTo>
                  <a:pt x="418611" y="61434"/>
                  <a:pt x="443360" y="72140"/>
                  <a:pt x="461494" y="89721"/>
                </a:cubicBezTo>
                <a:cubicBezTo>
                  <a:pt x="479075" y="107854"/>
                  <a:pt x="489780" y="132604"/>
                  <a:pt x="489780" y="15985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 name="Teardrop 3"/>
          <p:cNvSpPr/>
          <p:nvPr/>
        </p:nvSpPr>
        <p:spPr>
          <a:xfrm rot="5400000" flipH="1" flipV="1">
            <a:off x="8991444" y="4419445"/>
            <a:ext cx="171406" cy="133705"/>
          </a:xfrm>
          <a:custGeom>
            <a:avLst/>
            <a:gdLst/>
            <a:ahLst/>
            <a:cxnLst/>
            <a:rect l="l" t="t" r="r" b="b"/>
            <a:pathLst>
              <a:path w="171406" h="133705">
                <a:moveTo>
                  <a:pt x="171406" y="123429"/>
                </a:moveTo>
                <a:lnTo>
                  <a:pt x="168564" y="133705"/>
                </a:lnTo>
                <a:lnTo>
                  <a:pt x="157460" y="133705"/>
                </a:lnTo>
                <a:cubicBezTo>
                  <a:pt x="159382" y="130353"/>
                  <a:pt x="159597" y="126761"/>
                  <a:pt x="159597" y="123119"/>
                </a:cubicBezTo>
                <a:cubicBezTo>
                  <a:pt x="159597" y="99209"/>
                  <a:pt x="150331" y="77462"/>
                  <a:pt x="135010" y="61451"/>
                </a:cubicBezTo>
                <a:lnTo>
                  <a:pt x="62756" y="133705"/>
                </a:lnTo>
                <a:lnTo>
                  <a:pt x="62665" y="133705"/>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 name="Oval 189"/>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 name="Oval 191"/>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 name="Oval 192"/>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 name="Oval 193"/>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 name="Oval 194"/>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 name="Oval 195"/>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 name="Oval 196"/>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 name="Oval 197"/>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 name="Oval 198"/>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 name="Oval 199"/>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1" name="Oval 200"/>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2" name="Oval 201"/>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3" name="Oval 202"/>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4" name="Oval 203"/>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 name="Oval 204"/>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6" name="Oval 205"/>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7" name="Oval 206"/>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8" name="Oval 207"/>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9" name="Oval 208"/>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0" name="Oval 209"/>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1" name="Oval 210"/>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4" name="Oval 883"/>
          <p:cNvSpPr/>
          <p:nvPr/>
        </p:nvSpPr>
        <p:spPr>
          <a:xfrm>
            <a:off x="2031413" y="-10245"/>
            <a:ext cx="6910072" cy="84875"/>
          </a:xfrm>
          <a:custGeom>
            <a:avLst/>
            <a:gdLst/>
            <a:ahLst/>
            <a:cxnLst/>
            <a:rect l="l" t="t" r="r" b="b"/>
            <a:pathLst>
              <a:path w="6910072" h="84875">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5" name="Oval 214"/>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6" name="Oval 215"/>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7" name="Oval 216"/>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8" name="Oval 217"/>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9" name="Oval 218"/>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0" name="Oval 219"/>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1" name="Oval 220"/>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2" name="Oval 221"/>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3" name="Oval 222"/>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4" name="Oval 223"/>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5" name="Oval 224"/>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6" name="Oval 225"/>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7" name="Oval 226"/>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8" name="Oval 227"/>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9" name="Oval 228"/>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0" name="Oval 229"/>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1" name="Oval 230"/>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2" name="Oval 231"/>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3" name="Oval 232"/>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4" name="Oval 233"/>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5" name="Oval 234"/>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6" name="Oval 235"/>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7" name="Oval 236"/>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8" name="Oval 237"/>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9" name="Oval 238"/>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0" name="Oval 239"/>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1" name="Oval 240"/>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2" name="Oval 241"/>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3" name="Oval 242"/>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4" name="Oval 243"/>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5" name="Oval 244"/>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6" name="Oval 245"/>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7" name="Oval 246"/>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8" name="Oval 247"/>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9" name="Oval 248"/>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0" name="Oval 249"/>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1" name="Oval 250"/>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2" name="Oval 251"/>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3" name="Oval 252"/>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4" name="Oval 253"/>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5" name="Oval 254"/>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6" name="Oval 255"/>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7" name="Oval 256"/>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8" name="Oval 257"/>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9" name="Oval 258"/>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0" name="Oval 259"/>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1" name="Oval 260"/>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2" name="Oval 261"/>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3" name="Oval 262"/>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4" name="Oval 263"/>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5" name="Oval 264"/>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6" name="Oval 265"/>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7" name="Oval 266"/>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8" name="Oval 267"/>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9" name="Oval 268"/>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0" name="Oval 269"/>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1" name="Oval 270"/>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2" name="Oval 271"/>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3" name="Oval 272"/>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4" name="Oval 273"/>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5" name="Oval 274"/>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6" name="Oval 275"/>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7" name="Oval 276"/>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8" name="Oval 277"/>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9" name="Oval 278"/>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0" name="Oval 279"/>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1" name="Oval 280"/>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2" name="Oval 281"/>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3" name="Oval 282"/>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4" name="Oval 283"/>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5" name="Oval 284"/>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 name="Oval 285"/>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7" name="Oval 286"/>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8" name="Oval 287"/>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9" name="Oval 288"/>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0" name="Oval 289"/>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1" name="Oval 290"/>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2" name="Oval 291"/>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3" name="Oval 292"/>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4" name="Oval 293"/>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5" name="Oval 294"/>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6" name="Oval 295"/>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7" name="Oval 296"/>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8" name="Oval 297"/>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9" name="Oval 1651"/>
          <p:cNvSpPr/>
          <p:nvPr/>
        </p:nvSpPr>
        <p:spPr>
          <a:xfrm>
            <a:off x="812619" y="4561319"/>
            <a:ext cx="7660836" cy="10682"/>
          </a:xfrm>
          <a:custGeom>
            <a:avLst/>
            <a:gdLst/>
            <a:ahLst/>
            <a:cxnLst/>
            <a:rect l="l" t="t" r="r" b="b"/>
            <a:pathLst>
              <a:path w="7660836" h="10682">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0" name="Oval 299"/>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1" name="Oval 300"/>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2" name="Oval 301"/>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3" name="Oval 302"/>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4" name="Oval 303"/>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5" name="Oval 304"/>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6" name="Oval 305"/>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7" name="Oval 306"/>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8" name="Oval 307"/>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09" name="Oval 308"/>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0" name="Oval 309"/>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1" name="Oval 310"/>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2" name="Oval 311"/>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3" name="Oval 312"/>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4" name="Oval 313"/>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5" name="Oval 314"/>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6" name="Oval 315"/>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7" name="Oval 316"/>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8" name="Oval 317"/>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19" name="Oval 318"/>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0" name="Oval 319"/>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1" name="Oval 320"/>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2" name="Oval 321"/>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3" name="Oval 322"/>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4" name="Oval 323"/>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5" name="Oval 324"/>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6" name="Oval 325"/>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7" name="Oval 326"/>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8" name="Oval 327"/>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29" name="Oval 328"/>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0" name="Oval 329"/>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1" name="Oval 330"/>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2" name="Oval 331"/>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3" name="Oval 332"/>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4" name="Oval 333"/>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5" name="Oval 334"/>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6" name="Oval 335"/>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7" name="Oval 336"/>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8" name="Oval 337"/>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39" name="Oval 338"/>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0" name="Oval 339"/>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1" name="Oval 340"/>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2" name="Oval 341"/>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3" name="Oval 342"/>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4" name="Oval 343"/>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5" name="Oval 344"/>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6" name="Oval 345"/>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7" name="Oval 346"/>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8" name="Oval 347"/>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49" name="Oval 348"/>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0" name="Oval 349"/>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1" name="Oval 350"/>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2" name="Oval 351"/>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3" name="Oval 352"/>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354" name="Oval 353"/>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EA3BF975-94DA-4721-AA28-B3B1C885BFED}" type="datetimeFigureOut">
              <a:rPr lang="it-IT" smtClean="0"/>
              <a:t>01/03/2022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79F2B01-B9FA-4E2A-BC49-38909D83EA36}" type="slidenum">
              <a:rPr lang="it-IT" smtClean="0"/>
              <a:t>‹N›</a:t>
            </a:fld>
            <a:endParaRPr lang="it-IT"/>
          </a:p>
        </p:txBody>
      </p:sp>
      <p:cxnSp>
        <p:nvCxnSpPr>
          <p:cNvPr id="8" name="Straight Connector 7"/>
          <p:cNvCxnSpPr/>
          <p:nvPr/>
        </p:nvCxnSpPr>
        <p:spPr>
          <a:xfrm flipV="1">
            <a:off x="629013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11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A3BF975-94DA-4721-AA28-B3B1C885BFED}" type="datetimeFigureOut">
              <a:rPr lang="it-IT" smtClean="0"/>
              <a:t>01/03/2022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79F2B01-B9FA-4E2A-BC49-38909D83EA36}" type="slidenum">
              <a:rPr lang="it-IT" smtClean="0"/>
              <a:t>‹N›</a:t>
            </a:fld>
            <a:endParaRPr lang="it-IT"/>
          </a:p>
        </p:txBody>
      </p:sp>
    </p:spTree>
    <p:extLst>
      <p:ext uri="{BB962C8B-B14F-4D97-AF65-F5344CB8AC3E}">
        <p14:creationId xmlns:p14="http://schemas.microsoft.com/office/powerpoint/2010/main" val="3116172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768096" y="2967788"/>
            <a:ext cx="356616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Modifica gli stili del testo dello schema</a:t>
            </a:r>
          </a:p>
        </p:txBody>
      </p:sp>
      <p:sp>
        <p:nvSpPr>
          <p:cNvPr id="6" name="Content Placeholder 5"/>
          <p:cNvSpPr>
            <a:spLocks noGrp="1"/>
          </p:cNvSpPr>
          <p:nvPr>
            <p:ph sz="quarter" idx="4"/>
          </p:nvPr>
        </p:nvSpPr>
        <p:spPr>
          <a:xfrm>
            <a:off x="4491990" y="2967788"/>
            <a:ext cx="3566160" cy="33415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A3BF975-94DA-4721-AA28-B3B1C885BFED}" type="datetimeFigureOut">
              <a:rPr lang="it-IT" smtClean="0"/>
              <a:t>01/03/2022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79F2B01-B9FA-4E2A-BC49-38909D83EA36}" type="slidenum">
              <a:rPr lang="it-IT" smtClean="0"/>
              <a:t>‹N›</a:t>
            </a:fld>
            <a:endParaRPr lang="it-IT"/>
          </a:p>
        </p:txBody>
      </p:sp>
    </p:spTree>
    <p:extLst>
      <p:ext uri="{BB962C8B-B14F-4D97-AF65-F5344CB8AC3E}">
        <p14:creationId xmlns:p14="http://schemas.microsoft.com/office/powerpoint/2010/main" val="2940629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A3BF975-94DA-4721-AA28-B3B1C885BFED}" type="datetimeFigureOut">
              <a:rPr lang="it-IT" smtClean="0"/>
              <a:t>01/03/2022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79F2B01-B9FA-4E2A-BC49-38909D83EA36}" type="slidenum">
              <a:rPr lang="it-IT" smtClean="0"/>
              <a:t>‹N›</a:t>
            </a:fld>
            <a:endParaRPr lang="it-IT"/>
          </a:p>
        </p:txBody>
      </p:sp>
    </p:spTree>
    <p:extLst>
      <p:ext uri="{BB962C8B-B14F-4D97-AF65-F5344CB8AC3E}">
        <p14:creationId xmlns:p14="http://schemas.microsoft.com/office/powerpoint/2010/main" val="1522887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BF975-94DA-4721-AA28-B3B1C885BFED}" type="datetimeFigureOut">
              <a:rPr lang="it-IT" smtClean="0"/>
              <a:t>01/03/2022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79F2B01-B9FA-4E2A-BC49-38909D83EA36}" type="slidenum">
              <a:rPr lang="it-IT" smtClean="0"/>
              <a:t>‹N›</a:t>
            </a:fld>
            <a:endParaRPr lang="it-IT"/>
          </a:p>
        </p:txBody>
      </p:sp>
    </p:spTree>
    <p:extLst>
      <p:ext uri="{BB962C8B-B14F-4D97-AF65-F5344CB8AC3E}">
        <p14:creationId xmlns:p14="http://schemas.microsoft.com/office/powerpoint/2010/main" val="365423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A3BF975-94DA-4721-AA28-B3B1C885BFED}" type="datetimeFigureOut">
              <a:rPr lang="it-IT" smtClean="0"/>
              <a:t>01/03/2022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79F2B01-B9FA-4E2A-BC49-38909D83EA36}" type="slidenum">
              <a:rPr lang="it-IT" smtClean="0"/>
              <a:t>‹N›</a:t>
            </a:fld>
            <a:endParaRPr lang="it-IT"/>
          </a:p>
        </p:txBody>
      </p:sp>
    </p:spTree>
    <p:extLst>
      <p:ext uri="{BB962C8B-B14F-4D97-AF65-F5344CB8AC3E}">
        <p14:creationId xmlns:p14="http://schemas.microsoft.com/office/powerpoint/2010/main" val="565443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9141714" cy="4572000"/>
          </a:xfrm>
          <a:solidFill>
            <a:schemeClr val="accent3">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EA3BF975-94DA-4721-AA28-B3B1C885BFED}" type="datetimeFigureOut">
              <a:rPr lang="it-IT" smtClean="0"/>
              <a:t>01/03/2022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79F2B01-B9FA-4E2A-BC49-38909D83EA36}" type="slidenum">
              <a:rPr lang="it-IT" smtClean="0"/>
              <a:t>‹N›</a:t>
            </a:fld>
            <a:endParaRPr lang="it-IT"/>
          </a:p>
        </p:txBody>
      </p:sp>
      <p:cxnSp>
        <p:nvCxnSpPr>
          <p:cNvPr id="9" name="Straight Connector 8"/>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1261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768096" y="2286000"/>
            <a:ext cx="7290054" cy="4023360"/>
          </a:xfrm>
          <a:prstGeom prst="rect">
            <a:avLst/>
          </a:prstGeom>
        </p:spPr>
        <p:txBody>
          <a:bodyPr vert="horz" lIns="45720" tIns="45720" rIns="4572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A3BF975-94DA-4721-AA28-B3B1C885BFED}" type="datetimeFigureOut">
              <a:rPr lang="it-IT" smtClean="0"/>
              <a:t>01/03/2022</a:t>
            </a:fld>
            <a:endParaRPr lang="it-IT"/>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it-IT"/>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79F2B01-B9FA-4E2A-BC49-38909D83EA36}" type="slidenum">
              <a:rPr lang="it-IT" smtClean="0"/>
              <a:t>‹N›</a:t>
            </a:fld>
            <a:endParaRPr lang="it-IT"/>
          </a:p>
        </p:txBody>
      </p:sp>
      <p:cxnSp>
        <p:nvCxnSpPr>
          <p:cNvPr id="7" name="Straight Connector 6"/>
          <p:cNvCxnSpPr/>
          <p:nvPr/>
        </p:nvCxnSpPr>
        <p:spPr>
          <a:xfrm flipV="1">
            <a:off x="5715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6097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ige.europa.eu/gender-equality-index/about"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D86BBD-1B32-4F93-B253-C05F52E316DE}"/>
              </a:ext>
            </a:extLst>
          </p:cNvPr>
          <p:cNvSpPr>
            <a:spLocks noGrp="1"/>
          </p:cNvSpPr>
          <p:nvPr>
            <p:ph type="ctrTitle"/>
          </p:nvPr>
        </p:nvSpPr>
        <p:spPr/>
        <p:txBody>
          <a:bodyPr/>
          <a:lstStyle/>
          <a:p>
            <a:r>
              <a:rPr lang="it-IT" dirty="0"/>
              <a:t>Gender Eu </a:t>
            </a:r>
            <a:r>
              <a:rPr lang="it-IT" dirty="0" err="1"/>
              <a:t>Politics</a:t>
            </a:r>
            <a:r>
              <a:rPr lang="it-IT" dirty="0"/>
              <a:t> and </a:t>
            </a:r>
            <a:r>
              <a:rPr lang="it-IT" dirty="0" err="1"/>
              <a:t>globalization</a:t>
            </a:r>
            <a:endParaRPr lang="it-IT" dirty="0"/>
          </a:p>
        </p:txBody>
      </p:sp>
      <p:sp>
        <p:nvSpPr>
          <p:cNvPr id="3" name="Sottotitolo 2">
            <a:extLst>
              <a:ext uri="{FF2B5EF4-FFF2-40B4-BE49-F238E27FC236}">
                <a16:creationId xmlns:a16="http://schemas.microsoft.com/office/drawing/2014/main" id="{3FCFFBC6-EF56-404E-85D8-15CE93D8D060}"/>
              </a:ext>
            </a:extLst>
          </p:cNvPr>
          <p:cNvSpPr>
            <a:spLocks noGrp="1"/>
          </p:cNvSpPr>
          <p:nvPr>
            <p:ph type="subTitle" idx="1"/>
          </p:nvPr>
        </p:nvSpPr>
        <p:spPr/>
        <p:txBody>
          <a:bodyPr>
            <a:normAutofit/>
          </a:bodyPr>
          <a:lstStyle/>
          <a:p>
            <a:r>
              <a:rPr lang="it-IT" sz="5400" dirty="0"/>
              <a:t>TOPICS</a:t>
            </a:r>
          </a:p>
        </p:txBody>
      </p:sp>
      <p:pic>
        <p:nvPicPr>
          <p:cNvPr id="5" name="Immagine 4">
            <a:extLst>
              <a:ext uri="{FF2B5EF4-FFF2-40B4-BE49-F238E27FC236}">
                <a16:creationId xmlns:a16="http://schemas.microsoft.com/office/drawing/2014/main" id="{7E922496-2813-42DB-BF7E-8551A882EA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116632"/>
            <a:ext cx="4311922" cy="4311922"/>
          </a:xfrm>
          <a:prstGeom prst="rect">
            <a:avLst/>
          </a:prstGeom>
        </p:spPr>
      </p:pic>
    </p:spTree>
    <p:extLst>
      <p:ext uri="{BB962C8B-B14F-4D97-AF65-F5344CB8AC3E}">
        <p14:creationId xmlns:p14="http://schemas.microsoft.com/office/powerpoint/2010/main" val="2994693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9144000" cy="6858000"/>
          </a:xfrm>
        </p:spPr>
        <p:txBody>
          <a:bodyPr>
            <a:normAutofit fontScale="92500" lnSpcReduction="10000"/>
          </a:bodyPr>
          <a:lstStyle/>
          <a:p>
            <a:pPr marL="0" lvl="0" indent="0">
              <a:buNone/>
            </a:pPr>
            <a:endParaRPr lang="it-IT" dirty="0"/>
          </a:p>
          <a:p>
            <a:pPr lvl="0"/>
            <a:r>
              <a:rPr lang="en-US" sz="4000" b="1" dirty="0">
                <a:solidFill>
                  <a:srgbClr val="C00000"/>
                </a:solidFill>
              </a:rPr>
              <a:t>STEREOTYPES</a:t>
            </a:r>
            <a:r>
              <a:rPr lang="en-US" sz="4000" dirty="0">
                <a:solidFill>
                  <a:srgbClr val="C00000"/>
                </a:solidFill>
              </a:rPr>
              <a:t> </a:t>
            </a:r>
          </a:p>
          <a:p>
            <a:pPr lvl="0"/>
            <a:r>
              <a:rPr lang="en-US" sz="4000" dirty="0"/>
              <a:t>The persistency of stereotypes in social roles perpetuates the situation of discrimination for women in society. There is a big cultural problem of sexism in the </a:t>
            </a:r>
            <a:r>
              <a:rPr lang="en-US" sz="4000" b="1" dirty="0">
                <a:solidFill>
                  <a:srgbClr val="C00000"/>
                </a:solidFill>
              </a:rPr>
              <a:t>language</a:t>
            </a:r>
            <a:r>
              <a:rPr lang="en-US" sz="4000" dirty="0"/>
              <a:t> and especially in the </a:t>
            </a:r>
            <a:r>
              <a:rPr lang="en-US" sz="4000" b="1" dirty="0">
                <a:solidFill>
                  <a:srgbClr val="C00000"/>
                </a:solidFill>
              </a:rPr>
              <a:t>media</a:t>
            </a:r>
            <a:r>
              <a:rPr lang="en-US" sz="4000" dirty="0"/>
              <a:t>. </a:t>
            </a:r>
            <a:endParaRPr lang="it-IT" sz="4000" dirty="0"/>
          </a:p>
          <a:p>
            <a:pPr lvl="0"/>
            <a:r>
              <a:rPr lang="en-US" sz="4000" b="1" dirty="0">
                <a:solidFill>
                  <a:srgbClr val="C00000"/>
                </a:solidFill>
              </a:rPr>
              <a:t>OMOPHOBIA</a:t>
            </a:r>
            <a:r>
              <a:rPr lang="en-US" sz="4000" dirty="0">
                <a:solidFill>
                  <a:srgbClr val="C00000"/>
                </a:solidFill>
              </a:rPr>
              <a:t> </a:t>
            </a:r>
          </a:p>
          <a:p>
            <a:pPr lvl="0"/>
            <a:r>
              <a:rPr lang="en-US" sz="4000" dirty="0"/>
              <a:t>The constant production of discriminations based on gender identity/race/class (LGBTQI)</a:t>
            </a:r>
          </a:p>
          <a:p>
            <a:pPr marL="0" lvl="0" indent="0">
              <a:buNone/>
            </a:pPr>
            <a:endParaRPr lang="en-US" sz="4000" dirty="0"/>
          </a:p>
          <a:p>
            <a:r>
              <a:rPr lang="en-US" sz="4000" b="1" dirty="0"/>
              <a:t>What politics and what policies (study cases)</a:t>
            </a:r>
            <a:endParaRPr lang="it-IT" sz="4000" b="1" dirty="0"/>
          </a:p>
          <a:p>
            <a:endParaRPr lang="it-IT" dirty="0"/>
          </a:p>
        </p:txBody>
      </p:sp>
    </p:spTree>
    <p:extLst>
      <p:ext uri="{BB962C8B-B14F-4D97-AF65-F5344CB8AC3E}">
        <p14:creationId xmlns:p14="http://schemas.microsoft.com/office/powerpoint/2010/main" val="1685927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476672"/>
            <a:ext cx="8551912" cy="5470376"/>
          </a:xfrm>
        </p:spPr>
        <p:txBody>
          <a:bodyPr>
            <a:normAutofit fontScale="92500" lnSpcReduction="20000"/>
          </a:bodyPr>
          <a:lstStyle/>
          <a:p>
            <a:pPr lvl="0"/>
            <a:r>
              <a:rPr lang="en-US" sz="3600" b="1" dirty="0">
                <a:solidFill>
                  <a:srgbClr val="C00000"/>
                </a:solidFill>
              </a:rPr>
              <a:t>REPRODUCTIVE RIGHTS </a:t>
            </a:r>
          </a:p>
          <a:p>
            <a:pPr lvl="0"/>
            <a:r>
              <a:rPr lang="en-US" sz="3600" dirty="0"/>
              <a:t>“my body is mine”. How things are going around the world on abortion, surrogacy of maternity, contraception and all the other issues “around” women’s body. </a:t>
            </a:r>
            <a:endParaRPr lang="it-IT" sz="3600" dirty="0"/>
          </a:p>
          <a:p>
            <a:pPr lvl="0"/>
            <a:r>
              <a:rPr lang="en-US" sz="3600" b="1" dirty="0">
                <a:solidFill>
                  <a:srgbClr val="C00000"/>
                </a:solidFill>
              </a:rPr>
              <a:t>VIOLENCE</a:t>
            </a:r>
          </a:p>
          <a:p>
            <a:pPr lvl="0"/>
            <a:r>
              <a:rPr lang="en-US" sz="3600" dirty="0"/>
              <a:t> any type of violence against women. From harassment to </a:t>
            </a:r>
            <a:r>
              <a:rPr lang="en-US" sz="3600" dirty="0" err="1"/>
              <a:t>feminicide</a:t>
            </a:r>
            <a:r>
              <a:rPr lang="en-US" sz="3600" dirty="0"/>
              <a:t>. From Domestic violence to sexual violence as a war weapon. A problem of legislation, a problem of knowledge, a problem of culture….</a:t>
            </a:r>
            <a:endParaRPr lang="it-IT" sz="3600" dirty="0"/>
          </a:p>
          <a:p>
            <a:pPr lvl="0"/>
            <a:r>
              <a:rPr lang="en-US" dirty="0"/>
              <a:t> </a:t>
            </a:r>
            <a:endParaRPr lang="it-IT" dirty="0"/>
          </a:p>
          <a:p>
            <a:endParaRPr lang="it-IT" dirty="0"/>
          </a:p>
        </p:txBody>
      </p:sp>
    </p:spTree>
    <p:extLst>
      <p:ext uri="{BB962C8B-B14F-4D97-AF65-F5344CB8AC3E}">
        <p14:creationId xmlns:p14="http://schemas.microsoft.com/office/powerpoint/2010/main" val="1280006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611560" y="188640"/>
            <a:ext cx="7543800" cy="6669360"/>
          </a:xfrm>
        </p:spPr>
        <p:txBody>
          <a:bodyPr>
            <a:noAutofit/>
          </a:bodyPr>
          <a:lstStyle/>
          <a:p>
            <a:pPr lvl="0"/>
            <a:r>
              <a:rPr lang="en-US" sz="3600" b="1" dirty="0">
                <a:solidFill>
                  <a:srgbClr val="C00000"/>
                </a:solidFill>
              </a:rPr>
              <a:t>THE RIGHT TO THE CITY </a:t>
            </a:r>
            <a:r>
              <a:rPr lang="en-US" sz="3600" dirty="0"/>
              <a:t>– the city of equality for all. How a non sexist city look like? urban space and gender dimension of local politics (best practices for the city of equality)</a:t>
            </a:r>
            <a:r>
              <a:rPr lang="ar-SA" sz="3600" dirty="0"/>
              <a:t>‏ </a:t>
            </a:r>
            <a:r>
              <a:rPr lang="it-IT" sz="3600" dirty="0"/>
              <a:t>. An </a:t>
            </a:r>
            <a:r>
              <a:rPr lang="it-IT" sz="3600" dirty="0" err="1"/>
              <a:t>urban</a:t>
            </a:r>
            <a:r>
              <a:rPr lang="it-IT" sz="3600" dirty="0"/>
              <a:t> planning with a </a:t>
            </a:r>
            <a:r>
              <a:rPr lang="it-IT" sz="3600" dirty="0" err="1"/>
              <a:t>speific</a:t>
            </a:r>
            <a:r>
              <a:rPr lang="it-IT" sz="3600" dirty="0"/>
              <a:t> </a:t>
            </a:r>
            <a:r>
              <a:rPr lang="it-IT" sz="3600" dirty="0" err="1"/>
              <a:t>attention</a:t>
            </a:r>
            <a:r>
              <a:rPr lang="it-IT" sz="3600" dirty="0"/>
              <a:t> to the </a:t>
            </a:r>
            <a:r>
              <a:rPr lang="it-IT" sz="3600" dirty="0" err="1"/>
              <a:t>different</a:t>
            </a:r>
            <a:r>
              <a:rPr lang="it-IT" sz="3600" dirty="0"/>
              <a:t> </a:t>
            </a:r>
            <a:r>
              <a:rPr lang="it-IT" sz="3600" dirty="0" err="1"/>
              <a:t>needs</a:t>
            </a:r>
            <a:r>
              <a:rPr lang="it-IT" sz="3600" dirty="0"/>
              <a:t> of the </a:t>
            </a:r>
            <a:r>
              <a:rPr lang="it-IT" sz="3600" dirty="0" err="1"/>
              <a:t>many</a:t>
            </a:r>
            <a:r>
              <a:rPr lang="it-IT" sz="3600" dirty="0"/>
              <a:t> </a:t>
            </a:r>
            <a:r>
              <a:rPr lang="it-IT" sz="3600" dirty="0" err="1"/>
              <a:t>type</a:t>
            </a:r>
            <a:r>
              <a:rPr lang="it-IT" sz="3600" dirty="0"/>
              <a:t> of  </a:t>
            </a:r>
            <a:r>
              <a:rPr lang="it-IT" sz="3600" dirty="0" err="1"/>
              <a:t>citizens</a:t>
            </a:r>
            <a:r>
              <a:rPr lang="it-IT" sz="3600" dirty="0"/>
              <a:t>  </a:t>
            </a:r>
            <a:r>
              <a:rPr lang="it-IT" sz="3600" dirty="0" err="1"/>
              <a:t>that</a:t>
            </a:r>
            <a:r>
              <a:rPr lang="it-IT" sz="3600" dirty="0"/>
              <a:t> </a:t>
            </a:r>
            <a:r>
              <a:rPr lang="it-IT" sz="3600" dirty="0" err="1"/>
              <a:t>we</a:t>
            </a:r>
            <a:r>
              <a:rPr lang="it-IT" sz="3600" dirty="0"/>
              <a:t> are </a:t>
            </a:r>
            <a:r>
              <a:rPr lang="it-IT" sz="3600" dirty="0" err="1"/>
              <a:t>is</a:t>
            </a:r>
            <a:r>
              <a:rPr lang="it-IT" sz="3600" dirty="0"/>
              <a:t> possibile</a:t>
            </a:r>
          </a:p>
          <a:p>
            <a:r>
              <a:rPr lang="it-IT" sz="3600" b="1" dirty="0">
                <a:solidFill>
                  <a:srgbClr val="C00000"/>
                </a:solidFill>
              </a:rPr>
              <a:t>Migration</a:t>
            </a:r>
            <a:r>
              <a:rPr lang="it-IT" sz="3600" dirty="0"/>
              <a:t> - </a:t>
            </a:r>
            <a:r>
              <a:rPr lang="it-IT" sz="3600" dirty="0" err="1"/>
              <a:t>how</a:t>
            </a:r>
            <a:r>
              <a:rPr lang="it-IT" sz="3600" dirty="0"/>
              <a:t> </a:t>
            </a:r>
            <a:r>
              <a:rPr lang="it-IT" sz="3600" dirty="0" err="1"/>
              <a:t>migration</a:t>
            </a:r>
            <a:r>
              <a:rPr lang="it-IT" sz="3600" dirty="0"/>
              <a:t> </a:t>
            </a:r>
            <a:r>
              <a:rPr lang="it-IT" sz="3600" dirty="0" err="1"/>
              <a:t>affect</a:t>
            </a:r>
            <a:r>
              <a:rPr lang="it-IT" sz="3600" dirty="0"/>
              <a:t> </a:t>
            </a:r>
            <a:r>
              <a:rPr lang="it-IT" sz="3600" dirty="0" err="1"/>
              <a:t>women</a:t>
            </a:r>
            <a:r>
              <a:rPr lang="it-IT" sz="3600" dirty="0"/>
              <a:t> and men </a:t>
            </a:r>
            <a:r>
              <a:rPr lang="it-IT" sz="3600" dirty="0" err="1"/>
              <a:t>differntly</a:t>
            </a:r>
            <a:r>
              <a:rPr lang="it-IT" sz="3600" dirty="0"/>
              <a:t>? How war </a:t>
            </a:r>
            <a:r>
              <a:rPr lang="it-IT" sz="3600" dirty="0" err="1"/>
              <a:t>affect</a:t>
            </a:r>
            <a:r>
              <a:rPr lang="it-IT" sz="3600" dirty="0"/>
              <a:t> </a:t>
            </a:r>
            <a:r>
              <a:rPr lang="it-IT" sz="3600" dirty="0" err="1"/>
              <a:t>women</a:t>
            </a:r>
            <a:r>
              <a:rPr lang="it-IT" sz="3600" dirty="0"/>
              <a:t> and men </a:t>
            </a:r>
            <a:r>
              <a:rPr lang="it-IT" sz="3600" dirty="0" err="1"/>
              <a:t>differntly</a:t>
            </a:r>
            <a:r>
              <a:rPr lang="it-IT" sz="3600" dirty="0"/>
              <a:t>? </a:t>
            </a:r>
            <a:r>
              <a:rPr lang="it-IT" sz="3600" dirty="0" err="1"/>
              <a:t>Migrations</a:t>
            </a:r>
            <a:r>
              <a:rPr lang="it-IT" sz="3600" dirty="0"/>
              <a:t>  due to war and to </a:t>
            </a:r>
            <a:r>
              <a:rPr lang="it-IT" sz="3600" dirty="0" err="1"/>
              <a:t>violation</a:t>
            </a:r>
            <a:r>
              <a:rPr lang="it-IT" sz="3600" dirty="0"/>
              <a:t> of human rights </a:t>
            </a:r>
          </a:p>
        </p:txBody>
      </p:sp>
    </p:spTree>
    <p:extLst>
      <p:ext uri="{BB962C8B-B14F-4D97-AF65-F5344CB8AC3E}">
        <p14:creationId xmlns:p14="http://schemas.microsoft.com/office/powerpoint/2010/main" val="19964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620688"/>
            <a:ext cx="6781803" cy="1440160"/>
          </a:xfrm>
          <a:solidFill>
            <a:schemeClr val="accent6">
              <a:lumMod val="40000"/>
              <a:lumOff val="60000"/>
            </a:schemeClr>
          </a:solidFill>
        </p:spPr>
        <p:txBody>
          <a:bodyPr>
            <a:normAutofit/>
          </a:bodyPr>
          <a:lstStyle/>
          <a:p>
            <a:pPr algn="ctr"/>
            <a:br>
              <a:rPr lang="en-US" sz="2800" b="1" dirty="0"/>
            </a:br>
            <a:r>
              <a:rPr lang="en-US" sz="2800" b="1" dirty="0"/>
              <a:t>time for research/methodology </a:t>
            </a:r>
            <a:endParaRPr lang="it-IT" sz="2800" dirty="0"/>
          </a:p>
        </p:txBody>
      </p:sp>
      <p:sp>
        <p:nvSpPr>
          <p:cNvPr id="3" name="Segnaposto contenuto 2"/>
          <p:cNvSpPr>
            <a:spLocks noGrp="1"/>
          </p:cNvSpPr>
          <p:nvPr>
            <p:ph idx="1"/>
          </p:nvPr>
        </p:nvSpPr>
        <p:spPr>
          <a:xfrm>
            <a:off x="827584" y="2348880"/>
            <a:ext cx="7848872" cy="4030216"/>
          </a:xfrm>
          <a:solidFill>
            <a:schemeClr val="accent3">
              <a:lumMod val="60000"/>
              <a:lumOff val="40000"/>
            </a:schemeClr>
          </a:solidFill>
        </p:spPr>
        <p:txBody>
          <a:bodyPr>
            <a:normAutofit/>
          </a:bodyPr>
          <a:lstStyle/>
          <a:p>
            <a:r>
              <a:rPr lang="en-US" sz="3200" dirty="0"/>
              <a:t>We will dedicate some time to bibliographic research, data retrieval, how  and where to find reliable scientific information</a:t>
            </a:r>
          </a:p>
          <a:p>
            <a:r>
              <a:rPr lang="en-US" sz="3200" dirty="0"/>
              <a:t> meet the librarians (</a:t>
            </a:r>
            <a:r>
              <a:rPr lang="en-US" sz="3200" dirty="0" err="1"/>
              <a:t>galileo</a:t>
            </a:r>
            <a:r>
              <a:rPr lang="en-US" sz="3200" dirty="0"/>
              <a:t> discovery)</a:t>
            </a:r>
          </a:p>
          <a:p>
            <a:pPr marL="0" indent="0">
              <a:buNone/>
            </a:pPr>
            <a:r>
              <a:rPr lang="en-US" sz="3200" b="1" dirty="0">
                <a:solidFill>
                  <a:srgbClr val="C00000"/>
                </a:solidFill>
              </a:rPr>
              <a:t>Goal:</a:t>
            </a:r>
            <a:r>
              <a:rPr lang="en-US" sz="3200" dirty="0"/>
              <a:t> </a:t>
            </a:r>
            <a:r>
              <a:rPr lang="en-US" sz="3200" b="1" dirty="0">
                <a:solidFill>
                  <a:schemeClr val="accent5">
                    <a:lumMod val="75000"/>
                  </a:schemeClr>
                </a:solidFill>
              </a:rPr>
              <a:t>making a good ppt presentation for the rest of the class and writing a decent  final paper!</a:t>
            </a:r>
          </a:p>
          <a:p>
            <a:endParaRPr lang="it-IT" sz="3200" dirty="0"/>
          </a:p>
        </p:txBody>
      </p:sp>
    </p:spTree>
    <p:extLst>
      <p:ext uri="{BB962C8B-B14F-4D97-AF65-F5344CB8AC3E}">
        <p14:creationId xmlns:p14="http://schemas.microsoft.com/office/powerpoint/2010/main" val="163668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23DC07-E922-41A0-9AD0-DE7B4285FF87}"/>
              </a:ext>
            </a:extLst>
          </p:cNvPr>
          <p:cNvSpPr>
            <a:spLocks noGrp="1"/>
          </p:cNvSpPr>
          <p:nvPr>
            <p:ph type="title"/>
          </p:nvPr>
        </p:nvSpPr>
        <p:spPr/>
        <p:txBody>
          <a:bodyPr/>
          <a:lstStyle/>
          <a:p>
            <a:endParaRPr lang="it-IT"/>
          </a:p>
        </p:txBody>
      </p:sp>
      <p:pic>
        <p:nvPicPr>
          <p:cNvPr id="1026" name="Picture 2" descr="MAKE PEACE AND NOT WAR - Keep Calm and Posters Generator, Maker For Free -  KeepCalmAndPosters.com">
            <a:extLst>
              <a:ext uri="{FF2B5EF4-FFF2-40B4-BE49-F238E27FC236}">
                <a16:creationId xmlns:a16="http://schemas.microsoft.com/office/drawing/2014/main" id="{2BE72896-9557-4D66-964C-9F78DFC0BE4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8500" r="16138"/>
          <a:stretch/>
        </p:blipFill>
        <p:spPr bwMode="auto">
          <a:xfrm>
            <a:off x="-20868" y="-35177"/>
            <a:ext cx="9164867" cy="6834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72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20688"/>
            <a:ext cx="8280920" cy="1268760"/>
          </a:xfrm>
          <a:solidFill>
            <a:schemeClr val="accent6">
              <a:lumMod val="40000"/>
              <a:lumOff val="60000"/>
            </a:schemeClr>
          </a:solidFill>
        </p:spPr>
        <p:txBody>
          <a:bodyPr>
            <a:normAutofit fontScale="90000"/>
          </a:bodyPr>
          <a:lstStyle/>
          <a:p>
            <a:pPr algn="ctr"/>
            <a:br>
              <a:rPr lang="en-US" sz="1800" b="1" dirty="0"/>
            </a:br>
            <a:r>
              <a:rPr lang="en-US" sz="2800" b="1" dirty="0"/>
              <a:t>PART I</a:t>
            </a:r>
            <a:br>
              <a:rPr lang="en-US" sz="4000" dirty="0"/>
            </a:br>
            <a:r>
              <a:rPr lang="en-US" sz="3200" dirty="0">
                <a:latin typeface="Arial Narrow" panose="020B0606020202030204" pitchFamily="34" charset="0"/>
              </a:rPr>
              <a:t>A) </a:t>
            </a:r>
            <a:r>
              <a:rPr lang="en-US" sz="3200" b="1" dirty="0">
                <a:latin typeface="Arial Narrow" panose="020B0606020202030204" pitchFamily="34" charset="0"/>
              </a:rPr>
              <a:t>The frame of the citizenship of rights</a:t>
            </a:r>
            <a:endParaRPr lang="it-IT" sz="3200" dirty="0">
              <a:latin typeface="Arial Narrow" panose="020B0606020202030204" pitchFamily="34" charset="0"/>
            </a:endParaRPr>
          </a:p>
        </p:txBody>
      </p:sp>
      <p:sp>
        <p:nvSpPr>
          <p:cNvPr id="3" name="Segnaposto contenuto 2"/>
          <p:cNvSpPr>
            <a:spLocks noGrp="1"/>
          </p:cNvSpPr>
          <p:nvPr>
            <p:ph idx="1"/>
          </p:nvPr>
        </p:nvSpPr>
        <p:spPr>
          <a:xfrm>
            <a:off x="755576" y="1988840"/>
            <a:ext cx="7543800" cy="4608512"/>
          </a:xfrm>
        </p:spPr>
        <p:txBody>
          <a:bodyPr>
            <a:noAutofit/>
          </a:bodyPr>
          <a:lstStyle/>
          <a:p>
            <a:pPr marL="0" indent="0">
              <a:buNone/>
            </a:pPr>
            <a:endParaRPr lang="it-IT" sz="2800" dirty="0"/>
          </a:p>
          <a:p>
            <a:pPr marL="0" indent="0">
              <a:buNone/>
            </a:pPr>
            <a:r>
              <a:rPr lang="en-US" sz="2800" dirty="0"/>
              <a:t>In the first part  the course will focus on an historical perspective on  </a:t>
            </a:r>
            <a:r>
              <a:rPr lang="en-US" sz="2800" dirty="0">
                <a:solidFill>
                  <a:srgbClr val="C00000"/>
                </a:solidFill>
              </a:rPr>
              <a:t>“RIGHTS”.</a:t>
            </a:r>
          </a:p>
          <a:p>
            <a:r>
              <a:rPr lang="en-US" sz="2800" dirty="0"/>
              <a:t>We will start from the idea of </a:t>
            </a:r>
            <a:r>
              <a:rPr lang="en-US" sz="2800" dirty="0">
                <a:solidFill>
                  <a:srgbClr val="C00000"/>
                </a:solidFill>
              </a:rPr>
              <a:t>“CITIZENSHIP OF RIGHTS” </a:t>
            </a:r>
            <a:r>
              <a:rPr lang="en-US" sz="2800" dirty="0"/>
              <a:t>conceptualized by </a:t>
            </a:r>
          </a:p>
          <a:p>
            <a:r>
              <a:rPr lang="en-US" sz="2800" dirty="0">
                <a:solidFill>
                  <a:srgbClr val="C00000"/>
                </a:solidFill>
              </a:rPr>
              <a:t>T. H. MARSHALL </a:t>
            </a:r>
            <a:r>
              <a:rPr lang="en-US" sz="2800" dirty="0"/>
              <a:t>in the fifties of the XX century </a:t>
            </a:r>
          </a:p>
          <a:p>
            <a:r>
              <a:rPr lang="en-US" sz="2800" dirty="0"/>
              <a:t>and based on the individual as it is,</a:t>
            </a:r>
          </a:p>
          <a:p>
            <a:r>
              <a:rPr lang="en-US" sz="2800" dirty="0"/>
              <a:t>contrasting </a:t>
            </a:r>
            <a:r>
              <a:rPr lang="en-US" sz="2800" dirty="0">
                <a:solidFill>
                  <a:srgbClr val="C00000"/>
                </a:solidFill>
              </a:rPr>
              <a:t>THE FORDIST </a:t>
            </a:r>
            <a:r>
              <a:rPr lang="en-US" sz="2800" dirty="0"/>
              <a:t>concept of </a:t>
            </a:r>
            <a:r>
              <a:rPr lang="en-US" sz="2800" dirty="0">
                <a:solidFill>
                  <a:srgbClr val="C00000"/>
                </a:solidFill>
              </a:rPr>
              <a:t>“CITIZENSHIP OF LABOUR” </a:t>
            </a:r>
            <a:r>
              <a:rPr lang="en-US" sz="2800" dirty="0"/>
              <a:t>(rights are for those who have a job) . </a:t>
            </a:r>
          </a:p>
        </p:txBody>
      </p:sp>
    </p:spTree>
    <p:extLst>
      <p:ext uri="{BB962C8B-B14F-4D97-AF65-F5344CB8AC3E}">
        <p14:creationId xmlns:p14="http://schemas.microsoft.com/office/powerpoint/2010/main" val="397537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827088" y="476250"/>
            <a:ext cx="7489328" cy="1600200"/>
          </a:xfrm>
          <a:solidFill>
            <a:schemeClr val="accent6">
              <a:lumMod val="40000"/>
              <a:lumOff val="60000"/>
            </a:schemeClr>
          </a:solidFill>
        </p:spPr>
        <p:txBody>
          <a:bodyPr>
            <a:normAutofit/>
          </a:bodyPr>
          <a:lstStyle/>
          <a:p>
            <a:pPr algn="ctr"/>
            <a:br>
              <a:rPr lang="en-US" sz="1800" b="1" dirty="0"/>
            </a:br>
            <a:r>
              <a:rPr lang="en-US" sz="2800" b="1" dirty="0"/>
              <a:t>PART I</a:t>
            </a:r>
            <a:r>
              <a:rPr lang="en-US" sz="2800" dirty="0"/>
              <a:t>. </a:t>
            </a:r>
            <a:br>
              <a:rPr lang="en-US" sz="4000" dirty="0"/>
            </a:br>
            <a:r>
              <a:rPr lang="en-US" sz="3200" dirty="0">
                <a:latin typeface="Arial Narrow" panose="020B0606020202030204" pitchFamily="34" charset="0"/>
              </a:rPr>
              <a:t>B) </a:t>
            </a:r>
            <a:r>
              <a:rPr lang="en-US" sz="3200" b="1" dirty="0">
                <a:latin typeface="Arial Narrow" panose="020B0606020202030204" pitchFamily="34" charset="0"/>
              </a:rPr>
              <a:t>The historical chronology of the obtainment of rights</a:t>
            </a:r>
            <a:endParaRPr lang="it-IT" sz="3200" dirty="0">
              <a:latin typeface="Arial Narrow" panose="020B0606020202030204" pitchFamily="34" charset="0"/>
            </a:endParaRPr>
          </a:p>
        </p:txBody>
      </p:sp>
      <p:sp>
        <p:nvSpPr>
          <p:cNvPr id="3" name="Segnaposto contenuto 2"/>
          <p:cNvSpPr>
            <a:spLocks noGrp="1"/>
          </p:cNvSpPr>
          <p:nvPr>
            <p:ph idx="1"/>
          </p:nvPr>
        </p:nvSpPr>
        <p:spPr>
          <a:xfrm>
            <a:off x="827584" y="2420888"/>
            <a:ext cx="7543800" cy="3238128"/>
          </a:xfrm>
        </p:spPr>
        <p:txBody>
          <a:bodyPr>
            <a:normAutofit lnSpcReduction="10000"/>
          </a:bodyPr>
          <a:lstStyle/>
          <a:p>
            <a:r>
              <a:rPr lang="en-US" dirty="0"/>
              <a:t>We will go through the </a:t>
            </a:r>
            <a:r>
              <a:rPr lang="en-US" b="1" dirty="0">
                <a:solidFill>
                  <a:srgbClr val="C00000"/>
                </a:solidFill>
              </a:rPr>
              <a:t>different timeline of women and men in the obtainment of rights</a:t>
            </a:r>
            <a:r>
              <a:rPr lang="en-US" dirty="0"/>
              <a:t> (political, civil and social rights) during the XX and the XXI century, going through the  so-called “4 waves of </a:t>
            </a:r>
            <a:r>
              <a:rPr lang="en-US" dirty="0" err="1"/>
              <a:t>Femimism</a:t>
            </a:r>
            <a:r>
              <a:rPr lang="en-US" dirty="0"/>
              <a:t>”</a:t>
            </a:r>
          </a:p>
          <a:p>
            <a:r>
              <a:rPr lang="en-US" dirty="0"/>
              <a:t>we will briefly examine the importance of the </a:t>
            </a:r>
            <a:r>
              <a:rPr lang="en-US" b="1" dirty="0">
                <a:solidFill>
                  <a:srgbClr val="C00000"/>
                </a:solidFill>
              </a:rPr>
              <a:t>suffragist movement </a:t>
            </a:r>
            <a:r>
              <a:rPr lang="en-US" dirty="0"/>
              <a:t>at the end of XIX Century (obtainment of </a:t>
            </a:r>
            <a:r>
              <a:rPr lang="en-US" dirty="0">
                <a:solidFill>
                  <a:srgbClr val="C00000"/>
                </a:solidFill>
              </a:rPr>
              <a:t>political rights</a:t>
            </a:r>
            <a:r>
              <a:rPr lang="en-US" dirty="0"/>
              <a:t>) and then we will go fast through the years of </a:t>
            </a:r>
            <a:r>
              <a:rPr lang="en-US" dirty="0">
                <a:solidFill>
                  <a:srgbClr val="C00000"/>
                </a:solidFill>
              </a:rPr>
              <a:t>civil rights </a:t>
            </a:r>
            <a:r>
              <a:rPr lang="en-US" dirty="0"/>
              <a:t>in the 1970s (the rights of freedom”), followed by the concepts of affirmative actions and gender mainstreaming in the 1980s and 1990s (the years gender equality and equal opportunity) and going in deep in the concept of </a:t>
            </a:r>
            <a:r>
              <a:rPr lang="en-US" dirty="0">
                <a:solidFill>
                  <a:srgbClr val="C00000"/>
                </a:solidFill>
              </a:rPr>
              <a:t>“social rights” </a:t>
            </a:r>
            <a:r>
              <a:rPr lang="en-US" dirty="0"/>
              <a:t>(right to </a:t>
            </a:r>
            <a:r>
              <a:rPr lang="en-US" dirty="0" err="1"/>
              <a:t>eduction</a:t>
            </a:r>
            <a:r>
              <a:rPr lang="en-US" dirty="0"/>
              <a:t>, health, housing... The right to the city… NOT YET ACHIEVED)</a:t>
            </a:r>
            <a:endParaRPr lang="it-IT" dirty="0"/>
          </a:p>
        </p:txBody>
      </p:sp>
    </p:spTree>
    <p:extLst>
      <p:ext uri="{BB962C8B-B14F-4D97-AF65-F5344CB8AC3E}">
        <p14:creationId xmlns:p14="http://schemas.microsoft.com/office/powerpoint/2010/main" val="26125965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1043608" y="692696"/>
            <a:ext cx="6781803" cy="1600200"/>
          </a:xfrm>
          <a:solidFill>
            <a:schemeClr val="accent6">
              <a:lumMod val="40000"/>
              <a:lumOff val="60000"/>
            </a:schemeClr>
          </a:solidFill>
        </p:spPr>
        <p:txBody>
          <a:bodyPr>
            <a:normAutofit fontScale="90000"/>
          </a:bodyPr>
          <a:lstStyle/>
          <a:p>
            <a:pPr algn="ctr"/>
            <a:br>
              <a:rPr lang="en-US" sz="1800" b="1" dirty="0"/>
            </a:br>
            <a:r>
              <a:rPr lang="en-US" sz="2800" b="1" dirty="0"/>
              <a:t>PART I</a:t>
            </a:r>
            <a:r>
              <a:rPr lang="en-US" sz="2800" dirty="0"/>
              <a:t>. </a:t>
            </a:r>
            <a:br>
              <a:rPr lang="en-US" sz="4000" dirty="0"/>
            </a:br>
            <a:r>
              <a:rPr lang="en-US" sz="3200" dirty="0">
                <a:latin typeface="Arial Narrow" panose="020B0606020202030204" pitchFamily="34" charset="0"/>
              </a:rPr>
              <a:t>C) </a:t>
            </a:r>
            <a:r>
              <a:rPr lang="en-US" sz="3200" b="1" dirty="0">
                <a:latin typeface="Arial Narrow" panose="020B0606020202030204" pitchFamily="34" charset="0"/>
              </a:rPr>
              <a:t>the gender equality institutional frame </a:t>
            </a:r>
            <a:br>
              <a:rPr lang="en-US" sz="3200" b="1" dirty="0">
                <a:latin typeface="Arial Narrow" panose="020B0606020202030204" pitchFamily="34" charset="0"/>
              </a:rPr>
            </a:br>
            <a:r>
              <a:rPr lang="en-US" sz="3200" b="1" dirty="0">
                <a:latin typeface="Arial Narrow" panose="020B0606020202030204" pitchFamily="34" charset="0"/>
              </a:rPr>
              <a:t>A chronology</a:t>
            </a:r>
            <a:endParaRPr lang="it-IT" sz="3200" dirty="0">
              <a:latin typeface="Arial Narrow" panose="020B0606020202030204" pitchFamily="34" charset="0"/>
            </a:endParaRPr>
          </a:p>
        </p:txBody>
      </p:sp>
      <p:sp>
        <p:nvSpPr>
          <p:cNvPr id="3" name="Segnaposto contenuto 2"/>
          <p:cNvSpPr>
            <a:spLocks noGrp="1"/>
          </p:cNvSpPr>
          <p:nvPr>
            <p:ph idx="1"/>
          </p:nvPr>
        </p:nvSpPr>
        <p:spPr>
          <a:xfrm>
            <a:off x="827584" y="2636912"/>
            <a:ext cx="7543800" cy="3238128"/>
          </a:xfrm>
        </p:spPr>
        <p:txBody>
          <a:bodyPr>
            <a:normAutofit/>
          </a:bodyPr>
          <a:lstStyle/>
          <a:p>
            <a:r>
              <a:rPr lang="en-US" dirty="0"/>
              <a:t>As regards to the born of the expression </a:t>
            </a:r>
            <a:r>
              <a:rPr lang="en-US" dirty="0">
                <a:solidFill>
                  <a:srgbClr val="C00000"/>
                </a:solidFill>
              </a:rPr>
              <a:t>“gender equality”, </a:t>
            </a:r>
            <a:r>
              <a:rPr lang="en-US" dirty="0"/>
              <a:t>we will focus on the intervention of international and national organisms on it– starting from the ONU declaration of San Francisco in 1945 and going on until today with the declaration of Istanbul (2015) and the last commitments against violence on women. </a:t>
            </a:r>
          </a:p>
          <a:p>
            <a:r>
              <a:rPr lang="en-US" dirty="0"/>
              <a:t>We will see how these  international organisms are  increasingly helpful for the local governments to </a:t>
            </a:r>
            <a:r>
              <a:rPr lang="en-US" dirty="0">
                <a:solidFill>
                  <a:srgbClr val="C00000"/>
                </a:solidFill>
              </a:rPr>
              <a:t>change their legislations </a:t>
            </a:r>
            <a:r>
              <a:rPr lang="en-US" dirty="0"/>
              <a:t>and adopt strong commitments against discriminations and in favor of equal opportunities for all (CEDAW, ILO, Istanbul charter  and declaration </a:t>
            </a:r>
            <a:r>
              <a:rPr lang="en-US" dirty="0" err="1"/>
              <a:t>etc</a:t>
            </a:r>
            <a:r>
              <a:rPr lang="en-US" dirty="0"/>
              <a:t>….)</a:t>
            </a:r>
          </a:p>
          <a:p>
            <a:endParaRPr lang="it-IT" dirty="0"/>
          </a:p>
        </p:txBody>
      </p:sp>
    </p:spTree>
    <p:extLst>
      <p:ext uri="{BB962C8B-B14F-4D97-AF65-F5344CB8AC3E}">
        <p14:creationId xmlns:p14="http://schemas.microsoft.com/office/powerpoint/2010/main" val="261406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57200" y="274638"/>
            <a:ext cx="8229600" cy="1714202"/>
          </a:xfrm>
          <a:solidFill>
            <a:schemeClr val="accent6">
              <a:lumMod val="40000"/>
              <a:lumOff val="60000"/>
            </a:schemeClr>
          </a:solidFill>
        </p:spPr>
        <p:txBody>
          <a:bodyPr>
            <a:normAutofit/>
          </a:bodyPr>
          <a:lstStyle/>
          <a:p>
            <a:pPr algn="ctr"/>
            <a:r>
              <a:rPr lang="en-US" sz="2800" b="1" dirty="0"/>
              <a:t>PART I</a:t>
            </a:r>
            <a:r>
              <a:rPr lang="en-US" sz="2800" dirty="0"/>
              <a:t>. </a:t>
            </a:r>
            <a:br>
              <a:rPr lang="en-US" sz="4000" dirty="0"/>
            </a:br>
            <a:r>
              <a:rPr lang="en-US" sz="3200" dirty="0">
                <a:latin typeface="Arial Narrow" panose="020B0606020202030204" pitchFamily="34" charset="0"/>
              </a:rPr>
              <a:t>C1) </a:t>
            </a:r>
            <a:r>
              <a:rPr lang="en-US" sz="3200" b="1" dirty="0">
                <a:latin typeface="Arial Narrow" panose="020B0606020202030204" pitchFamily="34" charset="0"/>
              </a:rPr>
              <a:t>The role of the EU and other  </a:t>
            </a:r>
            <a:r>
              <a:rPr lang="en-US" sz="3200" b="1" dirty="0" err="1">
                <a:latin typeface="Arial Narrow" panose="020B0606020202030204" pitchFamily="34" charset="0"/>
              </a:rPr>
              <a:t>internatonal</a:t>
            </a:r>
            <a:r>
              <a:rPr lang="en-US" sz="3200" b="1" dirty="0">
                <a:latin typeface="Arial Narrow" panose="020B0606020202030204" pitchFamily="34" charset="0"/>
              </a:rPr>
              <a:t> institutions in framing gender Equality politics and policies</a:t>
            </a:r>
            <a:endParaRPr lang="it-IT" sz="3200" dirty="0">
              <a:latin typeface="Arial Narrow" panose="020B0606020202030204" pitchFamily="34" charset="0"/>
            </a:endParaRPr>
          </a:p>
        </p:txBody>
      </p:sp>
      <p:sp>
        <p:nvSpPr>
          <p:cNvPr id="3" name="Segnaposto contenuto 2"/>
          <p:cNvSpPr>
            <a:spLocks noGrp="1"/>
          </p:cNvSpPr>
          <p:nvPr>
            <p:ph idx="1"/>
          </p:nvPr>
        </p:nvSpPr>
        <p:spPr>
          <a:xfrm>
            <a:off x="457200" y="2060848"/>
            <a:ext cx="8229600" cy="4608512"/>
          </a:xfrm>
        </p:spPr>
        <p:txBody>
          <a:bodyPr>
            <a:noAutofit/>
          </a:bodyPr>
          <a:lstStyle/>
          <a:p>
            <a:r>
              <a:rPr lang="it-IT" sz="2400" dirty="0"/>
              <a:t>How </a:t>
            </a:r>
            <a:r>
              <a:rPr lang="it-IT" sz="2400" dirty="0" err="1"/>
              <a:t>all</a:t>
            </a:r>
            <a:r>
              <a:rPr lang="it-IT" sz="2400" dirty="0"/>
              <a:t> </a:t>
            </a:r>
            <a:r>
              <a:rPr lang="it-IT" sz="2400" dirty="0" err="1"/>
              <a:t>this</a:t>
            </a:r>
            <a:r>
              <a:rPr lang="it-IT" sz="2400" dirty="0"/>
              <a:t> </a:t>
            </a:r>
            <a:r>
              <a:rPr lang="it-IT" sz="2400" dirty="0" err="1"/>
              <a:t>happen</a:t>
            </a:r>
            <a:r>
              <a:rPr lang="it-IT" sz="2400" dirty="0"/>
              <a:t>?</a:t>
            </a:r>
          </a:p>
          <a:p>
            <a:r>
              <a:rPr lang="it-IT" sz="2400" dirty="0" err="1"/>
              <a:t>Through</a:t>
            </a:r>
            <a:r>
              <a:rPr lang="it-IT" sz="2400" dirty="0"/>
              <a:t> </a:t>
            </a:r>
            <a:r>
              <a:rPr lang="it-IT" sz="2400" dirty="0" err="1"/>
              <a:t>mesures</a:t>
            </a:r>
            <a:endParaRPr lang="it-IT" sz="2400" dirty="0"/>
          </a:p>
          <a:p>
            <a:r>
              <a:rPr lang="it-IT" sz="2400" dirty="0" err="1"/>
              <a:t>Measuring</a:t>
            </a:r>
            <a:r>
              <a:rPr lang="it-IT" sz="2400" dirty="0"/>
              <a:t>  the «</a:t>
            </a:r>
            <a:r>
              <a:rPr lang="it-IT" sz="2400" dirty="0" err="1"/>
              <a:t>level</a:t>
            </a:r>
            <a:r>
              <a:rPr lang="it-IT" sz="2400" dirty="0"/>
              <a:t> of gender </a:t>
            </a:r>
            <a:r>
              <a:rPr lang="it-IT" sz="2400" dirty="0" err="1"/>
              <a:t>equality</a:t>
            </a:r>
            <a:r>
              <a:rPr lang="it-IT" sz="2400" dirty="0"/>
              <a:t>» </a:t>
            </a:r>
            <a:r>
              <a:rPr lang="it-IT" sz="2400" dirty="0" err="1"/>
              <a:t>is</a:t>
            </a:r>
            <a:r>
              <a:rPr lang="it-IT" sz="2400" dirty="0"/>
              <a:t> a big </a:t>
            </a:r>
            <a:r>
              <a:rPr lang="it-IT" sz="2400" dirty="0" err="1"/>
              <a:t>issue</a:t>
            </a:r>
            <a:r>
              <a:rPr lang="it-IT" sz="2400" dirty="0"/>
              <a:t> in the </a:t>
            </a:r>
            <a:r>
              <a:rPr lang="it-IT" sz="2400" dirty="0" err="1"/>
              <a:t>international</a:t>
            </a:r>
            <a:r>
              <a:rPr lang="it-IT" sz="2400" dirty="0"/>
              <a:t> </a:t>
            </a:r>
            <a:r>
              <a:rPr lang="it-IT" sz="2400" dirty="0" err="1"/>
              <a:t>institutions</a:t>
            </a:r>
            <a:r>
              <a:rPr lang="it-IT" sz="2400" dirty="0"/>
              <a:t>, </a:t>
            </a:r>
            <a:r>
              <a:rPr lang="it-IT" sz="2400" dirty="0" err="1"/>
              <a:t>especially</a:t>
            </a:r>
            <a:r>
              <a:rPr lang="it-IT" sz="2400" dirty="0"/>
              <a:t> of the EU </a:t>
            </a:r>
            <a:r>
              <a:rPr lang="it-IT" sz="2400" dirty="0" err="1"/>
              <a:t>thorough</a:t>
            </a:r>
            <a:r>
              <a:rPr lang="it-IT" sz="2400" dirty="0"/>
              <a:t> EIGE</a:t>
            </a:r>
          </a:p>
          <a:p>
            <a:r>
              <a:rPr lang="it-IT" sz="2400" dirty="0">
                <a:hlinkClick r:id="rId2"/>
              </a:rPr>
              <a:t>https://eige.europa.eu/gender-equality-index/about</a:t>
            </a:r>
            <a:r>
              <a:rPr lang="it-IT" sz="2400" dirty="0"/>
              <a:t> </a:t>
            </a:r>
          </a:p>
          <a:p>
            <a:r>
              <a:rPr lang="it-IT" sz="2400" dirty="0" err="1"/>
              <a:t>invented</a:t>
            </a:r>
            <a:r>
              <a:rPr lang="it-IT" sz="2400" dirty="0"/>
              <a:t> an Index in 2013.A </a:t>
            </a:r>
            <a:r>
              <a:rPr lang="it-IT" sz="2400" dirty="0" err="1"/>
              <a:t>lot</a:t>
            </a:r>
            <a:r>
              <a:rPr lang="it-IT" sz="2400" dirty="0"/>
              <a:t> of money and </a:t>
            </a:r>
            <a:r>
              <a:rPr lang="it-IT" sz="2400" dirty="0" err="1"/>
              <a:t>efforts</a:t>
            </a:r>
            <a:r>
              <a:rPr lang="it-IT" sz="2400" dirty="0"/>
              <a:t> on </a:t>
            </a:r>
            <a:r>
              <a:rPr lang="it-IT" sz="2400" dirty="0" err="1"/>
              <a:t>this</a:t>
            </a:r>
            <a:r>
              <a:rPr lang="it-IT" sz="2400" dirty="0"/>
              <a:t>. </a:t>
            </a:r>
          </a:p>
          <a:p>
            <a:r>
              <a:rPr lang="it-IT" sz="2400" b="1" dirty="0">
                <a:solidFill>
                  <a:srgbClr val="C00000"/>
                </a:solidFill>
              </a:rPr>
              <a:t>CRITIC</a:t>
            </a:r>
            <a:r>
              <a:rPr lang="it-IT" sz="2400" dirty="0">
                <a:solidFill>
                  <a:srgbClr val="C00000"/>
                </a:solidFill>
              </a:rPr>
              <a:t>: </a:t>
            </a:r>
            <a:r>
              <a:rPr lang="it-IT" sz="2400" dirty="0" err="1">
                <a:solidFill>
                  <a:srgbClr val="C00000"/>
                </a:solidFill>
              </a:rPr>
              <a:t>is</a:t>
            </a:r>
            <a:r>
              <a:rPr lang="it-IT" sz="2400" dirty="0">
                <a:solidFill>
                  <a:srgbClr val="C00000"/>
                </a:solidFill>
              </a:rPr>
              <a:t> gender </a:t>
            </a:r>
            <a:r>
              <a:rPr lang="it-IT" sz="2400" dirty="0" err="1">
                <a:solidFill>
                  <a:srgbClr val="C00000"/>
                </a:solidFill>
              </a:rPr>
              <a:t>equality</a:t>
            </a:r>
            <a:r>
              <a:rPr lang="it-IT" sz="2400" dirty="0">
                <a:solidFill>
                  <a:srgbClr val="C00000"/>
                </a:solidFill>
              </a:rPr>
              <a:t> </a:t>
            </a:r>
            <a:r>
              <a:rPr lang="it-IT" sz="2400" dirty="0" err="1">
                <a:solidFill>
                  <a:srgbClr val="C00000"/>
                </a:solidFill>
              </a:rPr>
              <a:t>all</a:t>
            </a:r>
            <a:r>
              <a:rPr lang="it-IT" sz="2400" dirty="0">
                <a:solidFill>
                  <a:srgbClr val="C00000"/>
                </a:solidFill>
              </a:rPr>
              <a:t> </a:t>
            </a:r>
            <a:r>
              <a:rPr lang="it-IT" sz="2400" dirty="0" err="1">
                <a:solidFill>
                  <a:srgbClr val="C00000"/>
                </a:solidFill>
              </a:rPr>
              <a:t>this</a:t>
            </a:r>
            <a:r>
              <a:rPr lang="it-IT" sz="2400" dirty="0">
                <a:solidFill>
                  <a:srgbClr val="C00000"/>
                </a:solidFill>
              </a:rPr>
              <a:t> </a:t>
            </a:r>
            <a:r>
              <a:rPr lang="it-IT" sz="2400" dirty="0" err="1">
                <a:solidFill>
                  <a:srgbClr val="C00000"/>
                </a:solidFill>
              </a:rPr>
              <a:t>about</a:t>
            </a:r>
            <a:r>
              <a:rPr lang="it-IT" sz="2400" dirty="0">
                <a:solidFill>
                  <a:srgbClr val="C00000"/>
                </a:solidFill>
              </a:rPr>
              <a:t>? Balancing </a:t>
            </a:r>
            <a:r>
              <a:rPr lang="it-IT" sz="2400" dirty="0" err="1">
                <a:solidFill>
                  <a:srgbClr val="C00000"/>
                </a:solidFill>
              </a:rPr>
              <a:t>women</a:t>
            </a:r>
            <a:r>
              <a:rPr lang="it-IT" sz="2400" dirty="0">
                <a:solidFill>
                  <a:srgbClr val="C00000"/>
                </a:solidFill>
              </a:rPr>
              <a:t> with men </a:t>
            </a:r>
            <a:r>
              <a:rPr lang="it-IT" sz="2400" dirty="0" err="1">
                <a:solidFill>
                  <a:srgbClr val="C00000"/>
                </a:solidFill>
              </a:rPr>
              <a:t>all</a:t>
            </a:r>
            <a:r>
              <a:rPr lang="it-IT" sz="2400" dirty="0">
                <a:solidFill>
                  <a:srgbClr val="C00000"/>
                </a:solidFill>
              </a:rPr>
              <a:t> over in society? </a:t>
            </a:r>
          </a:p>
          <a:p>
            <a:pPr algn="ctr"/>
            <a:r>
              <a:rPr lang="it-IT" sz="4000" b="1" i="1" dirty="0">
                <a:solidFill>
                  <a:srgbClr val="C00000"/>
                </a:solidFill>
              </a:rPr>
              <a:t>And </a:t>
            </a:r>
            <a:r>
              <a:rPr lang="it-IT" sz="4000" b="1" i="1" dirty="0" err="1">
                <a:solidFill>
                  <a:srgbClr val="C00000"/>
                </a:solidFill>
              </a:rPr>
              <a:t>if</a:t>
            </a:r>
            <a:r>
              <a:rPr lang="it-IT" sz="4000" b="1" i="1" dirty="0">
                <a:solidFill>
                  <a:srgbClr val="C00000"/>
                </a:solidFill>
              </a:rPr>
              <a:t> the change </a:t>
            </a:r>
            <a:r>
              <a:rPr lang="it-IT" sz="4000" b="1" i="1" dirty="0" err="1">
                <a:solidFill>
                  <a:srgbClr val="C00000"/>
                </a:solidFill>
              </a:rPr>
              <a:t>doesn’t</a:t>
            </a:r>
            <a:r>
              <a:rPr lang="it-IT" sz="4000" b="1" i="1" dirty="0">
                <a:solidFill>
                  <a:srgbClr val="C00000"/>
                </a:solidFill>
              </a:rPr>
              <a:t> </a:t>
            </a:r>
            <a:r>
              <a:rPr lang="it-IT" sz="4000" b="1" i="1" dirty="0" err="1">
                <a:solidFill>
                  <a:srgbClr val="C00000"/>
                </a:solidFill>
              </a:rPr>
              <a:t>happen</a:t>
            </a:r>
            <a:r>
              <a:rPr lang="it-IT" sz="4000" b="1" i="1" dirty="0">
                <a:solidFill>
                  <a:srgbClr val="C00000"/>
                </a:solidFill>
              </a:rPr>
              <a:t>?</a:t>
            </a:r>
          </a:p>
        </p:txBody>
      </p:sp>
    </p:spTree>
    <p:extLst>
      <p:ext uri="{BB962C8B-B14F-4D97-AF65-F5344CB8AC3E}">
        <p14:creationId xmlns:p14="http://schemas.microsoft.com/office/powerpoint/2010/main" val="2122596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3480" y="0"/>
            <a:ext cx="4680520" cy="4516089"/>
          </a:xfrm>
        </p:spPr>
      </p:pic>
      <p:sp>
        <p:nvSpPr>
          <p:cNvPr id="7" name="CasellaDiTesto 6"/>
          <p:cNvSpPr txBox="1"/>
          <p:nvPr/>
        </p:nvSpPr>
        <p:spPr>
          <a:xfrm>
            <a:off x="323528" y="642154"/>
            <a:ext cx="4006078" cy="3139321"/>
          </a:xfrm>
          <a:prstGeom prst="rect">
            <a:avLst/>
          </a:prstGeom>
          <a:noFill/>
        </p:spPr>
        <p:txBody>
          <a:bodyPr wrap="square" rtlCol="0">
            <a:spAutoFit/>
          </a:bodyPr>
          <a:lstStyle/>
          <a:p>
            <a:r>
              <a:rPr lang="it-IT" dirty="0" err="1"/>
              <a:t>It</a:t>
            </a:r>
            <a:r>
              <a:rPr lang="it-IT" dirty="0"/>
              <a:t> </a:t>
            </a:r>
            <a:r>
              <a:rPr lang="it-IT" dirty="0" err="1"/>
              <a:t>is</a:t>
            </a:r>
            <a:r>
              <a:rPr lang="it-IT" dirty="0"/>
              <a:t> </a:t>
            </a:r>
            <a:r>
              <a:rPr lang="it-IT" dirty="0" err="1"/>
              <a:t>important</a:t>
            </a:r>
            <a:r>
              <a:rPr lang="it-IT" dirty="0"/>
              <a:t> to GATHER GENDER SEGREGATED DATA…</a:t>
            </a:r>
          </a:p>
          <a:p>
            <a:endParaRPr lang="it-IT" dirty="0"/>
          </a:p>
          <a:p>
            <a:r>
              <a:rPr lang="it-IT" dirty="0" err="1"/>
              <a:t>but</a:t>
            </a:r>
            <a:r>
              <a:rPr lang="it-IT" dirty="0"/>
              <a:t> </a:t>
            </a:r>
            <a:r>
              <a:rPr lang="it-IT" dirty="0" err="1"/>
              <a:t>my</a:t>
            </a:r>
            <a:r>
              <a:rPr lang="it-IT" dirty="0"/>
              <a:t> </a:t>
            </a:r>
            <a:r>
              <a:rPr lang="it-IT" dirty="0" err="1"/>
              <a:t>point</a:t>
            </a:r>
            <a:r>
              <a:rPr lang="it-IT" dirty="0"/>
              <a:t>  </a:t>
            </a:r>
            <a:r>
              <a:rPr lang="it-IT" dirty="0" err="1"/>
              <a:t>is</a:t>
            </a:r>
            <a:r>
              <a:rPr lang="it-IT" dirty="0"/>
              <a:t>:  </a:t>
            </a:r>
          </a:p>
          <a:p>
            <a:endParaRPr lang="it-IT" dirty="0"/>
          </a:p>
          <a:p>
            <a:r>
              <a:rPr lang="it-IT" b="1" dirty="0" err="1">
                <a:solidFill>
                  <a:srgbClr val="C00000"/>
                </a:solidFill>
              </a:rPr>
              <a:t>this</a:t>
            </a:r>
            <a:r>
              <a:rPr lang="it-IT" b="1" dirty="0">
                <a:solidFill>
                  <a:srgbClr val="C00000"/>
                </a:solidFill>
              </a:rPr>
              <a:t> </a:t>
            </a:r>
            <a:r>
              <a:rPr lang="it-IT" b="1" dirty="0" err="1">
                <a:solidFill>
                  <a:srgbClr val="C00000"/>
                </a:solidFill>
              </a:rPr>
              <a:t>is</a:t>
            </a:r>
            <a:r>
              <a:rPr lang="it-IT" b="1" dirty="0">
                <a:solidFill>
                  <a:srgbClr val="C00000"/>
                </a:solidFill>
              </a:rPr>
              <a:t> just a </a:t>
            </a:r>
            <a:r>
              <a:rPr lang="it-IT" b="1" dirty="0" err="1">
                <a:solidFill>
                  <a:srgbClr val="C00000"/>
                </a:solidFill>
              </a:rPr>
              <a:t>step</a:t>
            </a:r>
            <a:r>
              <a:rPr lang="it-IT" b="1" dirty="0">
                <a:solidFill>
                  <a:srgbClr val="C00000"/>
                </a:solidFill>
              </a:rPr>
              <a:t>.  </a:t>
            </a:r>
            <a:r>
              <a:rPr lang="it-IT" b="1" dirty="0" err="1">
                <a:solidFill>
                  <a:srgbClr val="C00000"/>
                </a:solidFill>
              </a:rPr>
              <a:t>Knowing</a:t>
            </a:r>
            <a:r>
              <a:rPr lang="it-IT" b="1" dirty="0">
                <a:solidFill>
                  <a:srgbClr val="C00000"/>
                </a:solidFill>
              </a:rPr>
              <a:t> </a:t>
            </a:r>
            <a:r>
              <a:rPr lang="it-IT" b="1" dirty="0" err="1">
                <a:solidFill>
                  <a:srgbClr val="C00000"/>
                </a:solidFill>
              </a:rPr>
              <a:t>who</a:t>
            </a:r>
            <a:r>
              <a:rPr lang="it-IT" b="1" dirty="0">
                <a:solidFill>
                  <a:srgbClr val="C00000"/>
                </a:solidFill>
              </a:rPr>
              <a:t> </a:t>
            </a:r>
            <a:r>
              <a:rPr lang="it-IT" b="1" dirty="0" err="1">
                <a:solidFill>
                  <a:srgbClr val="C00000"/>
                </a:solidFill>
              </a:rPr>
              <a:t>is</a:t>
            </a:r>
            <a:r>
              <a:rPr lang="it-IT" b="1" dirty="0">
                <a:solidFill>
                  <a:srgbClr val="C00000"/>
                </a:solidFill>
              </a:rPr>
              <a:t> first in the list  </a:t>
            </a:r>
            <a:r>
              <a:rPr lang="it-IT" b="1" dirty="0" err="1">
                <a:solidFill>
                  <a:srgbClr val="C00000"/>
                </a:solidFill>
              </a:rPr>
              <a:t>It</a:t>
            </a:r>
            <a:r>
              <a:rPr lang="it-IT" b="1" dirty="0">
                <a:solidFill>
                  <a:srgbClr val="C00000"/>
                </a:solidFill>
              </a:rPr>
              <a:t> </a:t>
            </a:r>
            <a:r>
              <a:rPr lang="it-IT" b="1" dirty="0" err="1">
                <a:solidFill>
                  <a:srgbClr val="C00000"/>
                </a:solidFill>
              </a:rPr>
              <a:t>is</a:t>
            </a:r>
            <a:r>
              <a:rPr lang="it-IT" b="1" dirty="0">
                <a:solidFill>
                  <a:srgbClr val="C00000"/>
                </a:solidFill>
              </a:rPr>
              <a:t> </a:t>
            </a:r>
            <a:r>
              <a:rPr lang="it-IT" b="1" dirty="0" err="1">
                <a:solidFill>
                  <a:srgbClr val="C00000"/>
                </a:solidFill>
              </a:rPr>
              <a:t>not</a:t>
            </a:r>
            <a:r>
              <a:rPr lang="it-IT" b="1" dirty="0">
                <a:solidFill>
                  <a:srgbClr val="C00000"/>
                </a:solidFill>
              </a:rPr>
              <a:t> </a:t>
            </a:r>
            <a:r>
              <a:rPr lang="it-IT" b="1" dirty="0" err="1">
                <a:solidFill>
                  <a:srgbClr val="C00000"/>
                </a:solidFill>
              </a:rPr>
              <a:t>enough</a:t>
            </a:r>
            <a:r>
              <a:rPr lang="it-IT" b="1" dirty="0">
                <a:solidFill>
                  <a:srgbClr val="C00000"/>
                </a:solidFill>
              </a:rPr>
              <a:t>…</a:t>
            </a:r>
          </a:p>
          <a:p>
            <a:endParaRPr lang="it-IT" dirty="0"/>
          </a:p>
          <a:p>
            <a:r>
              <a:rPr lang="it-IT" dirty="0" err="1"/>
              <a:t>Implementing</a:t>
            </a:r>
            <a:r>
              <a:rPr lang="it-IT" dirty="0"/>
              <a:t> </a:t>
            </a:r>
            <a:r>
              <a:rPr lang="it-IT" dirty="0" err="1"/>
              <a:t>active</a:t>
            </a:r>
            <a:r>
              <a:rPr lang="it-IT" dirty="0"/>
              <a:t> </a:t>
            </a:r>
            <a:r>
              <a:rPr lang="it-IT" dirty="0" err="1"/>
              <a:t>policies</a:t>
            </a:r>
            <a:r>
              <a:rPr lang="it-IT" dirty="0"/>
              <a:t> on the </a:t>
            </a:r>
            <a:r>
              <a:rPr lang="it-IT" dirty="0" err="1"/>
              <a:t>basis</a:t>
            </a:r>
            <a:r>
              <a:rPr lang="it-IT" dirty="0"/>
              <a:t> of the data  </a:t>
            </a:r>
            <a:r>
              <a:rPr lang="it-IT" dirty="0" err="1"/>
              <a:t>is</a:t>
            </a:r>
            <a:r>
              <a:rPr lang="it-IT" dirty="0"/>
              <a:t>  the </a:t>
            </a:r>
            <a:r>
              <a:rPr lang="it-IT" dirty="0" err="1"/>
              <a:t>point</a:t>
            </a:r>
            <a:r>
              <a:rPr lang="it-IT" dirty="0"/>
              <a:t>. </a:t>
            </a:r>
            <a:r>
              <a:rPr lang="it-IT" dirty="0" err="1"/>
              <a:t>But</a:t>
            </a:r>
            <a:r>
              <a:rPr lang="it-IT" dirty="0"/>
              <a:t> </a:t>
            </a:r>
            <a:r>
              <a:rPr lang="it-IT" dirty="0" err="1"/>
              <a:t>we</a:t>
            </a:r>
            <a:r>
              <a:rPr lang="it-IT" dirty="0"/>
              <a:t> are </a:t>
            </a:r>
            <a:r>
              <a:rPr lang="it-IT" dirty="0" err="1"/>
              <a:t>very</a:t>
            </a:r>
            <a:r>
              <a:rPr lang="it-IT" dirty="0"/>
              <a:t> far </a:t>
            </a:r>
            <a:r>
              <a:rPr lang="it-IT" dirty="0" err="1"/>
              <a:t>behind</a:t>
            </a:r>
            <a:r>
              <a:rPr lang="it-IT" dirty="0"/>
              <a:t> with </a:t>
            </a:r>
            <a:r>
              <a:rPr lang="it-IT" dirty="0" err="1"/>
              <a:t>this</a:t>
            </a:r>
            <a:r>
              <a:rPr lang="it-IT" dirty="0"/>
              <a:t>….</a:t>
            </a:r>
          </a:p>
        </p:txBody>
      </p:sp>
      <p:sp>
        <p:nvSpPr>
          <p:cNvPr id="2" name="CasellaDiTesto 1">
            <a:extLst>
              <a:ext uri="{FF2B5EF4-FFF2-40B4-BE49-F238E27FC236}">
                <a16:creationId xmlns:a16="http://schemas.microsoft.com/office/drawing/2014/main" id="{AA913B45-7781-49D6-8C4F-D3C0C7C83376}"/>
              </a:ext>
            </a:extLst>
          </p:cNvPr>
          <p:cNvSpPr txBox="1"/>
          <p:nvPr/>
        </p:nvSpPr>
        <p:spPr>
          <a:xfrm>
            <a:off x="3563888" y="1844824"/>
            <a:ext cx="4680520" cy="1938992"/>
          </a:xfrm>
          <a:prstGeom prst="rect">
            <a:avLst/>
          </a:prstGeom>
          <a:noFill/>
        </p:spPr>
        <p:txBody>
          <a:bodyPr wrap="square" rtlCol="0">
            <a:spAutoFit/>
          </a:bodyPr>
          <a:lstStyle/>
          <a:p>
            <a:pPr algn="ctr"/>
            <a:r>
              <a:rPr lang="it-IT" sz="4000" b="1" dirty="0">
                <a:solidFill>
                  <a:schemeClr val="bg1"/>
                </a:solidFill>
              </a:rPr>
              <a:t>EIGE</a:t>
            </a:r>
          </a:p>
          <a:p>
            <a:pPr algn="ctr"/>
            <a:r>
              <a:rPr lang="it-IT" sz="4000" b="1" dirty="0">
                <a:solidFill>
                  <a:schemeClr val="bg1"/>
                </a:solidFill>
              </a:rPr>
              <a:t>the </a:t>
            </a:r>
            <a:r>
              <a:rPr lang="it-IT" sz="4000" b="1" dirty="0" err="1">
                <a:solidFill>
                  <a:schemeClr val="bg1"/>
                </a:solidFill>
              </a:rPr>
              <a:t>importance</a:t>
            </a:r>
            <a:r>
              <a:rPr lang="it-IT" sz="4000" b="1" dirty="0">
                <a:solidFill>
                  <a:schemeClr val="bg1"/>
                </a:solidFill>
              </a:rPr>
              <a:t> of DATA-COLLECTION</a:t>
            </a:r>
          </a:p>
        </p:txBody>
      </p:sp>
      <p:sp>
        <p:nvSpPr>
          <p:cNvPr id="3" name="CasellaDiTesto 2">
            <a:extLst>
              <a:ext uri="{FF2B5EF4-FFF2-40B4-BE49-F238E27FC236}">
                <a16:creationId xmlns:a16="http://schemas.microsoft.com/office/drawing/2014/main" id="{096E24E6-D56B-4F12-9DE1-318CC602D4F7}"/>
              </a:ext>
            </a:extLst>
          </p:cNvPr>
          <p:cNvSpPr txBox="1"/>
          <p:nvPr/>
        </p:nvSpPr>
        <p:spPr>
          <a:xfrm>
            <a:off x="431540" y="4824118"/>
            <a:ext cx="8280920" cy="2062103"/>
          </a:xfrm>
          <a:prstGeom prst="rect">
            <a:avLst/>
          </a:prstGeom>
          <a:noFill/>
        </p:spPr>
        <p:txBody>
          <a:bodyPr wrap="square" rtlCol="0">
            <a:spAutoFit/>
          </a:bodyPr>
          <a:lstStyle/>
          <a:p>
            <a:r>
              <a:rPr lang="it-IT" sz="3200" dirty="0"/>
              <a:t> </a:t>
            </a:r>
            <a:r>
              <a:rPr lang="it-IT" sz="3200" dirty="0" err="1"/>
              <a:t>critical</a:t>
            </a:r>
            <a:r>
              <a:rPr lang="it-IT" sz="3200" dirty="0"/>
              <a:t> </a:t>
            </a:r>
            <a:r>
              <a:rPr lang="it-IT" sz="3200" dirty="0" err="1"/>
              <a:t>perspective</a:t>
            </a:r>
            <a:r>
              <a:rPr lang="it-IT" sz="3200" dirty="0"/>
              <a:t> on Eu </a:t>
            </a:r>
            <a:r>
              <a:rPr lang="it-IT" sz="3200" dirty="0" err="1"/>
              <a:t>putting</a:t>
            </a:r>
            <a:r>
              <a:rPr lang="it-IT" sz="3200" dirty="0"/>
              <a:t> </a:t>
            </a:r>
            <a:r>
              <a:rPr lang="it-IT" sz="3200" dirty="0" err="1"/>
              <a:t>all</a:t>
            </a:r>
            <a:r>
              <a:rPr lang="it-IT" sz="3200" dirty="0"/>
              <a:t> the </a:t>
            </a:r>
            <a:r>
              <a:rPr lang="it-IT" sz="3200" dirty="0" err="1"/>
              <a:t>efforts</a:t>
            </a:r>
            <a:r>
              <a:rPr lang="it-IT" sz="3200" dirty="0"/>
              <a:t> </a:t>
            </a:r>
          </a:p>
          <a:p>
            <a:r>
              <a:rPr lang="it-IT" sz="3200" dirty="0"/>
              <a:t>and money in data collection and in </a:t>
            </a:r>
            <a:r>
              <a:rPr lang="it-IT" sz="3200" dirty="0" err="1"/>
              <a:t>balaciing</a:t>
            </a:r>
            <a:r>
              <a:rPr lang="it-IT" sz="3200" dirty="0"/>
              <a:t> </a:t>
            </a:r>
            <a:r>
              <a:rPr lang="it-IT" sz="3200" dirty="0" err="1"/>
              <a:t>numbers</a:t>
            </a:r>
            <a:r>
              <a:rPr lang="it-IT" sz="3200" dirty="0"/>
              <a:t> from </a:t>
            </a:r>
            <a:r>
              <a:rPr lang="it-IT" sz="3200" b="1" dirty="0" err="1">
                <a:solidFill>
                  <a:srgbClr val="C00000"/>
                </a:solidFill>
              </a:rPr>
              <a:t>Verloo</a:t>
            </a:r>
            <a:r>
              <a:rPr lang="it-IT" sz="3200" b="1" dirty="0">
                <a:solidFill>
                  <a:srgbClr val="C00000"/>
                </a:solidFill>
              </a:rPr>
              <a:t> and Lombardo  </a:t>
            </a:r>
            <a:r>
              <a:rPr lang="it-IT" sz="3200" dirty="0"/>
              <a:t>(</a:t>
            </a:r>
            <a:r>
              <a:rPr lang="it-IT" sz="3200" dirty="0" err="1"/>
              <a:t>see</a:t>
            </a:r>
            <a:r>
              <a:rPr lang="it-IT" sz="3200" dirty="0"/>
              <a:t> </a:t>
            </a:r>
            <a:r>
              <a:rPr lang="it-IT" sz="3200" dirty="0" err="1"/>
              <a:t>moodle</a:t>
            </a:r>
            <a:r>
              <a:rPr lang="it-IT" sz="3200" dirty="0"/>
              <a:t> page)</a:t>
            </a:r>
          </a:p>
        </p:txBody>
      </p:sp>
    </p:spTree>
    <p:extLst>
      <p:ext uri="{BB962C8B-B14F-4D97-AF65-F5344CB8AC3E}">
        <p14:creationId xmlns:p14="http://schemas.microsoft.com/office/powerpoint/2010/main" val="280974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09808" y="260648"/>
            <a:ext cx="7290054" cy="1499616"/>
          </a:xfrm>
        </p:spPr>
        <p:txBody>
          <a:bodyPr/>
          <a:lstStyle/>
          <a:p>
            <a:r>
              <a:rPr lang="it-IT" dirty="0"/>
              <a:t>(</a:t>
            </a:r>
            <a:r>
              <a:rPr lang="it-IT" dirty="0" err="1"/>
              <a:t>example</a:t>
            </a:r>
            <a:r>
              <a:rPr lang="it-IT" dirty="0"/>
              <a:t>) POWER </a:t>
            </a:r>
          </a:p>
        </p:txBody>
      </p:sp>
      <p:sp>
        <p:nvSpPr>
          <p:cNvPr id="3" name="Segnaposto contenuto 2"/>
          <p:cNvSpPr>
            <a:spLocks noGrp="1"/>
          </p:cNvSpPr>
          <p:nvPr>
            <p:ph idx="1"/>
          </p:nvPr>
        </p:nvSpPr>
        <p:spPr>
          <a:xfrm>
            <a:off x="251520" y="1628800"/>
            <a:ext cx="8784976" cy="4968552"/>
          </a:xfrm>
        </p:spPr>
        <p:txBody>
          <a:bodyPr>
            <a:noAutofit/>
          </a:bodyPr>
          <a:lstStyle/>
          <a:p>
            <a:pPr lvl="0"/>
            <a:r>
              <a:rPr lang="en-US" sz="2800" dirty="0"/>
              <a:t>WOMEN IN POLITICS and in apical positions: why so few? </a:t>
            </a:r>
          </a:p>
          <a:p>
            <a:pPr lvl="0"/>
            <a:r>
              <a:rPr lang="en-US" sz="2800" dirty="0"/>
              <a:t>MESURE Affirmative actions and policies to balance the  representativeness of women and men in society.</a:t>
            </a:r>
          </a:p>
          <a:p>
            <a:pPr lvl="0"/>
            <a:r>
              <a:rPr lang="en-US" sz="2800" dirty="0"/>
              <a:t>PROBLEM why politics is still so bad and discriminating even when women are in the picture?</a:t>
            </a:r>
            <a:r>
              <a:rPr lang="it-IT" sz="2800" dirty="0"/>
              <a:t> </a:t>
            </a:r>
          </a:p>
          <a:p>
            <a:pPr lvl="0"/>
            <a:r>
              <a:rPr lang="it-IT" sz="2800" dirty="0"/>
              <a:t>SOLUTION: </a:t>
            </a:r>
            <a:r>
              <a:rPr lang="it-IT" sz="2800" dirty="0" err="1"/>
              <a:t>Maybe</a:t>
            </a:r>
            <a:r>
              <a:rPr lang="it-IT" sz="2800" dirty="0"/>
              <a:t> </a:t>
            </a:r>
            <a:r>
              <a:rPr lang="it-IT" sz="2800" dirty="0" err="1"/>
              <a:t>it</a:t>
            </a:r>
            <a:r>
              <a:rPr lang="it-IT" sz="2800" dirty="0"/>
              <a:t> </a:t>
            </a:r>
            <a:r>
              <a:rPr lang="it-IT" sz="2800" dirty="0" err="1"/>
              <a:t>is</a:t>
            </a:r>
            <a:r>
              <a:rPr lang="it-IT" sz="2800" dirty="0"/>
              <a:t> </a:t>
            </a:r>
            <a:r>
              <a:rPr lang="it-IT" sz="2800" dirty="0" err="1"/>
              <a:t>not</a:t>
            </a:r>
            <a:r>
              <a:rPr lang="it-IT" sz="2800" dirty="0"/>
              <a:t> a </a:t>
            </a:r>
            <a:r>
              <a:rPr lang="it-IT" sz="2800" dirty="0" err="1"/>
              <a:t>matter</a:t>
            </a:r>
            <a:r>
              <a:rPr lang="it-IT" sz="2800" dirty="0"/>
              <a:t> of </a:t>
            </a:r>
            <a:r>
              <a:rPr lang="it-IT" sz="2800" dirty="0" err="1"/>
              <a:t>replacing</a:t>
            </a:r>
            <a:r>
              <a:rPr lang="it-IT" sz="2800" dirty="0"/>
              <a:t> a men with a woman, </a:t>
            </a:r>
            <a:r>
              <a:rPr lang="it-IT" sz="2800" dirty="0" err="1"/>
              <a:t>but</a:t>
            </a:r>
            <a:r>
              <a:rPr lang="it-IT" sz="2800" dirty="0"/>
              <a:t> a </a:t>
            </a:r>
            <a:r>
              <a:rPr lang="it-IT" sz="2800" dirty="0" err="1"/>
              <a:t>matter</a:t>
            </a:r>
            <a:r>
              <a:rPr lang="it-IT" sz="2800" dirty="0"/>
              <a:t> of  awareness, of understanding </a:t>
            </a:r>
            <a:r>
              <a:rPr lang="it-IT" sz="2800" dirty="0" err="1"/>
              <a:t>what</a:t>
            </a:r>
            <a:r>
              <a:rPr lang="it-IT" sz="2800" dirty="0"/>
              <a:t> </a:t>
            </a:r>
            <a:r>
              <a:rPr lang="it-IT" sz="2800" dirty="0" err="1"/>
              <a:t>equality</a:t>
            </a:r>
            <a:r>
              <a:rPr lang="it-IT" sz="2800" dirty="0"/>
              <a:t> </a:t>
            </a:r>
            <a:r>
              <a:rPr lang="it-IT" sz="2800" dirty="0" err="1"/>
              <a:t>really</a:t>
            </a:r>
            <a:r>
              <a:rPr lang="it-IT" sz="2800" dirty="0"/>
              <a:t> </a:t>
            </a:r>
            <a:r>
              <a:rPr lang="it-IT" sz="2800" dirty="0" err="1"/>
              <a:t>means</a:t>
            </a:r>
            <a:r>
              <a:rPr lang="it-IT" sz="2800" dirty="0"/>
              <a:t>…..</a:t>
            </a:r>
          </a:p>
          <a:p>
            <a:pPr lvl="0"/>
            <a:r>
              <a:rPr lang="it-IT" sz="2800" b="1" dirty="0">
                <a:solidFill>
                  <a:srgbClr val="C00000"/>
                </a:solidFill>
              </a:rPr>
              <a:t>So data re </a:t>
            </a:r>
            <a:r>
              <a:rPr lang="it-IT" sz="2800" b="1" dirty="0" err="1">
                <a:solidFill>
                  <a:srgbClr val="C00000"/>
                </a:solidFill>
              </a:rPr>
              <a:t>important</a:t>
            </a:r>
            <a:r>
              <a:rPr lang="it-IT" sz="2800" b="1" dirty="0">
                <a:solidFill>
                  <a:srgbClr val="C00000"/>
                </a:solidFill>
              </a:rPr>
              <a:t>, </a:t>
            </a:r>
            <a:r>
              <a:rPr lang="it-IT" sz="2800" b="1" dirty="0" err="1">
                <a:solidFill>
                  <a:srgbClr val="C00000"/>
                </a:solidFill>
              </a:rPr>
              <a:t>but</a:t>
            </a:r>
            <a:r>
              <a:rPr lang="it-IT" sz="2800" b="1" dirty="0">
                <a:solidFill>
                  <a:srgbClr val="C00000"/>
                </a:solidFill>
              </a:rPr>
              <a:t> </a:t>
            </a:r>
            <a:r>
              <a:rPr lang="it-IT" sz="2800" b="1" dirty="0" err="1">
                <a:solidFill>
                  <a:srgbClr val="C00000"/>
                </a:solidFill>
              </a:rPr>
              <a:t>not</a:t>
            </a:r>
            <a:r>
              <a:rPr lang="it-IT" sz="2800" b="1" dirty="0">
                <a:solidFill>
                  <a:srgbClr val="C00000"/>
                </a:solidFill>
              </a:rPr>
              <a:t> </a:t>
            </a:r>
            <a:r>
              <a:rPr lang="it-IT" sz="2800" b="1" dirty="0" err="1">
                <a:solidFill>
                  <a:srgbClr val="C00000"/>
                </a:solidFill>
              </a:rPr>
              <a:t>enough</a:t>
            </a:r>
            <a:r>
              <a:rPr lang="it-IT" sz="2800" b="1" dirty="0">
                <a:solidFill>
                  <a:srgbClr val="C00000"/>
                </a:solidFill>
              </a:rPr>
              <a:t> to solve the cultural gap </a:t>
            </a:r>
            <a:r>
              <a:rPr lang="it-IT" sz="2800" b="1" dirty="0" err="1">
                <a:solidFill>
                  <a:srgbClr val="C00000"/>
                </a:solidFill>
              </a:rPr>
              <a:t>we</a:t>
            </a:r>
            <a:r>
              <a:rPr lang="it-IT" sz="2800" b="1" dirty="0">
                <a:solidFill>
                  <a:srgbClr val="C00000"/>
                </a:solidFill>
              </a:rPr>
              <a:t> </a:t>
            </a:r>
            <a:r>
              <a:rPr lang="it-IT" sz="2800" b="1" dirty="0" err="1">
                <a:solidFill>
                  <a:srgbClr val="C00000"/>
                </a:solidFill>
              </a:rPr>
              <a:t>have</a:t>
            </a:r>
            <a:r>
              <a:rPr lang="it-IT" sz="2800" b="1" dirty="0">
                <a:solidFill>
                  <a:srgbClr val="C00000"/>
                </a:solidFill>
              </a:rPr>
              <a:t> in society, </a:t>
            </a:r>
            <a:r>
              <a:rPr lang="it-IT" sz="2800" b="1" dirty="0" err="1">
                <a:solidFill>
                  <a:srgbClr val="C00000"/>
                </a:solidFill>
              </a:rPr>
              <a:t>that</a:t>
            </a:r>
            <a:r>
              <a:rPr lang="it-IT" sz="2800" b="1" dirty="0">
                <a:solidFill>
                  <a:srgbClr val="C00000"/>
                </a:solidFill>
              </a:rPr>
              <a:t> can </a:t>
            </a:r>
            <a:r>
              <a:rPr lang="it-IT" sz="2800" b="1" dirty="0" err="1">
                <a:solidFill>
                  <a:srgbClr val="C00000"/>
                </a:solidFill>
              </a:rPr>
              <a:t>affect</a:t>
            </a:r>
            <a:r>
              <a:rPr lang="it-IT" sz="2800" b="1" dirty="0">
                <a:solidFill>
                  <a:srgbClr val="C00000"/>
                </a:solidFill>
              </a:rPr>
              <a:t> </a:t>
            </a:r>
            <a:r>
              <a:rPr lang="it-IT" sz="2800" b="1" dirty="0" err="1">
                <a:solidFill>
                  <a:srgbClr val="C00000"/>
                </a:solidFill>
              </a:rPr>
              <a:t>women</a:t>
            </a:r>
            <a:r>
              <a:rPr lang="it-IT" sz="2800" b="1" dirty="0">
                <a:solidFill>
                  <a:srgbClr val="C00000"/>
                </a:solidFill>
              </a:rPr>
              <a:t> and men </a:t>
            </a:r>
            <a:r>
              <a:rPr lang="it-IT" sz="2800" b="1" dirty="0" err="1">
                <a:solidFill>
                  <a:srgbClr val="C00000"/>
                </a:solidFill>
              </a:rPr>
              <a:t>as</a:t>
            </a:r>
            <a:r>
              <a:rPr lang="it-IT" sz="2800" b="1" dirty="0">
                <a:solidFill>
                  <a:srgbClr val="C00000"/>
                </a:solidFill>
              </a:rPr>
              <a:t> </a:t>
            </a:r>
            <a:r>
              <a:rPr lang="it-IT" sz="2800" b="1" dirty="0" err="1">
                <a:solidFill>
                  <a:srgbClr val="C00000"/>
                </a:solidFill>
              </a:rPr>
              <a:t>well</a:t>
            </a:r>
            <a:endParaRPr lang="it-IT" sz="2800" b="1" dirty="0">
              <a:solidFill>
                <a:srgbClr val="C00000"/>
              </a:solidFill>
            </a:endParaRPr>
          </a:p>
          <a:p>
            <a:endParaRPr lang="it-IT" sz="2800" dirty="0"/>
          </a:p>
        </p:txBody>
      </p:sp>
    </p:spTree>
    <p:extLst>
      <p:ext uri="{BB962C8B-B14F-4D97-AF65-F5344CB8AC3E}">
        <p14:creationId xmlns:p14="http://schemas.microsoft.com/office/powerpoint/2010/main" val="3498325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188640"/>
            <a:ext cx="5760640" cy="1143000"/>
          </a:xfrm>
        </p:spPr>
        <p:txBody>
          <a:bodyPr>
            <a:normAutofit/>
          </a:bodyPr>
          <a:lstStyle/>
          <a:p>
            <a:r>
              <a:rPr lang="it-IT" sz="2800" dirty="0" err="1"/>
              <a:t>Another</a:t>
            </a:r>
            <a:r>
              <a:rPr lang="it-IT" sz="2800" dirty="0"/>
              <a:t> scenario. The SDG 2030 </a:t>
            </a:r>
            <a:r>
              <a:rPr lang="it-IT" sz="2800" dirty="0" err="1"/>
              <a:t>thorugh</a:t>
            </a:r>
            <a:r>
              <a:rPr lang="it-IT" sz="2800" dirty="0"/>
              <a:t> a </a:t>
            </a:r>
            <a:r>
              <a:rPr lang="it-IT" sz="2800" dirty="0" err="1"/>
              <a:t>different</a:t>
            </a:r>
            <a:r>
              <a:rPr lang="it-IT" sz="2800" dirty="0"/>
              <a:t> </a:t>
            </a:r>
            <a:r>
              <a:rPr lang="it-IT" sz="2800" dirty="0" err="1"/>
              <a:t>perspective</a:t>
            </a:r>
            <a:r>
              <a:rPr lang="it-IT" sz="2800" dirty="0"/>
              <a:t>: </a:t>
            </a:r>
            <a:br>
              <a:rPr lang="it-IT" sz="2800" dirty="0"/>
            </a:br>
            <a:r>
              <a:rPr lang="it-IT" sz="2800" dirty="0"/>
              <a:t>sustainability and Investments in society</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612447"/>
            <a:ext cx="4525963" cy="4525963"/>
          </a:xfrm>
        </p:spPr>
      </p:pic>
      <p:sp>
        <p:nvSpPr>
          <p:cNvPr id="5" name="CasellaDiTesto 4"/>
          <p:cNvSpPr txBox="1"/>
          <p:nvPr/>
        </p:nvSpPr>
        <p:spPr>
          <a:xfrm>
            <a:off x="5462481" y="2136369"/>
            <a:ext cx="3201004" cy="1754326"/>
          </a:xfrm>
          <a:prstGeom prst="rect">
            <a:avLst/>
          </a:prstGeom>
          <a:noFill/>
        </p:spPr>
        <p:txBody>
          <a:bodyPr wrap="square" rtlCol="0">
            <a:spAutoFit/>
          </a:bodyPr>
          <a:lstStyle/>
          <a:p>
            <a:r>
              <a:rPr lang="it-IT" dirty="0"/>
              <a:t>From the economy of </a:t>
            </a:r>
            <a:r>
              <a:rPr lang="it-IT" dirty="0" err="1"/>
              <a:t>doughnut</a:t>
            </a:r>
            <a:r>
              <a:rPr lang="it-IT" dirty="0"/>
              <a:t> (society and care </a:t>
            </a:r>
            <a:r>
              <a:rPr lang="it-IT" dirty="0" err="1"/>
              <a:t>at</a:t>
            </a:r>
            <a:r>
              <a:rPr lang="it-IT" dirty="0"/>
              <a:t> the center)  </a:t>
            </a:r>
          </a:p>
          <a:p>
            <a:r>
              <a:rPr lang="it-IT" dirty="0"/>
              <a:t>(KATE RAWORTH) to the </a:t>
            </a:r>
            <a:r>
              <a:rPr lang="it-IT" b="1" dirty="0">
                <a:solidFill>
                  <a:srgbClr val="FF0000"/>
                </a:solidFill>
              </a:rPr>
              <a:t>economy of the </a:t>
            </a:r>
            <a:r>
              <a:rPr lang="it-IT" b="1" dirty="0" err="1">
                <a:solidFill>
                  <a:srgbClr val="FF0000"/>
                </a:solidFill>
              </a:rPr>
              <a:t>commons</a:t>
            </a:r>
            <a:r>
              <a:rPr lang="it-IT" dirty="0"/>
              <a:t>/the body-</a:t>
            </a:r>
            <a:r>
              <a:rPr lang="it-IT" dirty="0" err="1"/>
              <a:t>territory</a:t>
            </a:r>
            <a:r>
              <a:rPr lang="it-IT" dirty="0"/>
              <a:t> </a:t>
            </a:r>
            <a:r>
              <a:rPr lang="it-IT" dirty="0" err="1"/>
              <a:t>concept</a:t>
            </a:r>
            <a:r>
              <a:rPr lang="it-IT" dirty="0"/>
              <a:t> (</a:t>
            </a:r>
            <a:r>
              <a:rPr lang="it-IT" b="1" dirty="0">
                <a:solidFill>
                  <a:srgbClr val="C00000"/>
                </a:solidFill>
              </a:rPr>
              <a:t>SILVIA FEDERICI)</a:t>
            </a:r>
          </a:p>
        </p:txBody>
      </p:sp>
      <p:sp>
        <p:nvSpPr>
          <p:cNvPr id="6" name="AutoShape 2" descr="Reincantare il mondo. Femminismo e politica dei commons di Silvia Federic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437409"/>
            <a:ext cx="3257550" cy="1904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Immagine 6">
            <a:extLst>
              <a:ext uri="{FF2B5EF4-FFF2-40B4-BE49-F238E27FC236}">
                <a16:creationId xmlns:a16="http://schemas.microsoft.com/office/drawing/2014/main" id="{F0E017A9-2F89-4215-9249-3FA8F88C44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1735" y="59872"/>
            <a:ext cx="2571750" cy="1552575"/>
          </a:xfrm>
          <a:prstGeom prst="rect">
            <a:avLst/>
          </a:prstGeom>
        </p:spPr>
      </p:pic>
    </p:spTree>
    <p:extLst>
      <p:ext uri="{BB962C8B-B14F-4D97-AF65-F5344CB8AC3E}">
        <p14:creationId xmlns:p14="http://schemas.microsoft.com/office/powerpoint/2010/main" val="807227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0"/>
            <a:ext cx="5436096" cy="7389440"/>
          </a:xfrm>
        </p:spPr>
        <p:txBody>
          <a:bodyPr>
            <a:noAutofit/>
          </a:bodyPr>
          <a:lstStyle/>
          <a:p>
            <a:pPr marL="0" lvl="0" indent="0">
              <a:buNone/>
            </a:pPr>
            <a:endParaRPr lang="en-US" sz="1600" b="1" dirty="0">
              <a:solidFill>
                <a:srgbClr val="C00000"/>
              </a:solidFill>
            </a:endParaRPr>
          </a:p>
          <a:p>
            <a:pPr marL="0" lvl="0" indent="0">
              <a:buNone/>
            </a:pPr>
            <a:r>
              <a:rPr lang="en-US" sz="1600" b="1" dirty="0"/>
              <a:t>Beyond equality </a:t>
            </a:r>
          </a:p>
          <a:p>
            <a:pPr marL="0" lvl="0" indent="0">
              <a:buNone/>
            </a:pPr>
            <a:r>
              <a:rPr lang="en-US" sz="1600" b="1" dirty="0"/>
              <a:t>The feminist/post feminist and anti-feminist perspective</a:t>
            </a:r>
          </a:p>
          <a:p>
            <a:pPr marL="0" lvl="0" indent="0">
              <a:buNone/>
            </a:pPr>
            <a:endParaRPr lang="en-US" sz="1600" b="1" dirty="0"/>
          </a:p>
          <a:p>
            <a:pPr marL="0" lvl="0" indent="0">
              <a:buNone/>
            </a:pPr>
            <a:r>
              <a:rPr lang="en-US" sz="1600" b="1" u="sng" dirty="0"/>
              <a:t>Not just EQUALITY but TRANSFORMATION and LIBERATION</a:t>
            </a:r>
          </a:p>
          <a:p>
            <a:pPr marL="0" lvl="0" indent="0">
              <a:buNone/>
            </a:pPr>
            <a:r>
              <a:rPr lang="en-US" sz="1600" b="1" u="sng" dirty="0"/>
              <a:t>LIBERATION from patriarchy and from racism</a:t>
            </a:r>
            <a:endParaRPr lang="en-US" sz="1600" b="1" dirty="0"/>
          </a:p>
          <a:p>
            <a:pPr marL="0" lvl="0" indent="0">
              <a:buNone/>
            </a:pPr>
            <a:r>
              <a:rPr lang="en-US" sz="1600" b="1" dirty="0"/>
              <a:t>From </a:t>
            </a:r>
            <a:r>
              <a:rPr lang="en-US" sz="1600" b="1" dirty="0">
                <a:solidFill>
                  <a:srgbClr val="C00000"/>
                </a:solidFill>
              </a:rPr>
              <a:t>Angela Davis </a:t>
            </a:r>
            <a:r>
              <a:rPr lang="en-US" sz="1600" b="1" dirty="0"/>
              <a:t>(the </a:t>
            </a:r>
            <a:r>
              <a:rPr lang="en-US" sz="1600" b="1" dirty="0">
                <a:solidFill>
                  <a:srgbClr val="C00000"/>
                </a:solidFill>
              </a:rPr>
              <a:t>black panther movement</a:t>
            </a:r>
            <a:r>
              <a:rPr lang="en-US" sz="1600" b="1" dirty="0"/>
              <a:t> and the black feminism)</a:t>
            </a:r>
          </a:p>
          <a:p>
            <a:pPr marL="0" lvl="0" indent="0">
              <a:buNone/>
            </a:pPr>
            <a:r>
              <a:rPr lang="en-US" sz="1600" b="1" dirty="0"/>
              <a:t>To the Latin American </a:t>
            </a:r>
            <a:r>
              <a:rPr lang="en-US" sz="1600" b="1" dirty="0">
                <a:solidFill>
                  <a:srgbClr val="C00000"/>
                </a:solidFill>
              </a:rPr>
              <a:t>Ni una </a:t>
            </a:r>
            <a:r>
              <a:rPr lang="en-US" sz="1600" b="1" dirty="0" err="1">
                <a:solidFill>
                  <a:srgbClr val="C00000"/>
                </a:solidFill>
              </a:rPr>
              <a:t>Menos</a:t>
            </a:r>
            <a:r>
              <a:rPr lang="en-US" sz="1600" b="1" dirty="0"/>
              <a:t> movement against domestic violence (2014)</a:t>
            </a:r>
          </a:p>
          <a:p>
            <a:pPr marL="0" lvl="0" indent="0">
              <a:buNone/>
            </a:pPr>
            <a:r>
              <a:rPr lang="en-US" sz="1600" b="1" dirty="0"/>
              <a:t>Focus also on the </a:t>
            </a:r>
            <a:r>
              <a:rPr lang="en-US" sz="1600" b="1" dirty="0">
                <a:solidFill>
                  <a:srgbClr val="C00000"/>
                </a:solidFill>
              </a:rPr>
              <a:t>anti gender theory </a:t>
            </a:r>
            <a:r>
              <a:rPr lang="en-US" sz="1600" b="1" dirty="0"/>
              <a:t>and the </a:t>
            </a:r>
            <a:r>
              <a:rPr lang="en-US" sz="1600" b="1" dirty="0">
                <a:solidFill>
                  <a:srgbClr val="C00000"/>
                </a:solidFill>
              </a:rPr>
              <a:t> white </a:t>
            </a:r>
            <a:r>
              <a:rPr lang="en-US" sz="1600" b="1" dirty="0" err="1">
                <a:solidFill>
                  <a:srgbClr val="C00000"/>
                </a:solidFill>
              </a:rPr>
              <a:t>suprematists</a:t>
            </a:r>
            <a:r>
              <a:rPr lang="en-US" sz="1600" b="1" dirty="0">
                <a:solidFill>
                  <a:srgbClr val="C00000"/>
                </a:solidFill>
              </a:rPr>
              <a:t> movements</a:t>
            </a:r>
          </a:p>
          <a:p>
            <a:pPr marL="0" lvl="0" indent="0">
              <a:buNone/>
            </a:pPr>
            <a:r>
              <a:rPr lang="en-US" sz="1600" b="1" dirty="0">
                <a:solidFill>
                  <a:srgbClr val="C00000"/>
                </a:solidFill>
              </a:rPr>
              <a:t>(maybe you can see my book on this… - in the </a:t>
            </a:r>
            <a:r>
              <a:rPr lang="en-US" sz="1600" b="1" dirty="0" err="1">
                <a:solidFill>
                  <a:srgbClr val="C00000"/>
                </a:solidFill>
              </a:rPr>
              <a:t>moodle</a:t>
            </a:r>
            <a:r>
              <a:rPr lang="en-US" sz="1600" b="1" dirty="0">
                <a:solidFill>
                  <a:srgbClr val="C00000"/>
                </a:solidFill>
              </a:rPr>
              <a:t> page)</a:t>
            </a:r>
          </a:p>
          <a:p>
            <a:pPr marL="0" lvl="0" indent="0">
              <a:buNone/>
            </a:pPr>
            <a:r>
              <a:rPr lang="en-US" sz="1600" b="1" dirty="0"/>
              <a:t>We will  reed:</a:t>
            </a:r>
          </a:p>
          <a:p>
            <a:pPr marL="0" lvl="0" indent="0">
              <a:buNone/>
            </a:pPr>
            <a:r>
              <a:rPr lang="en-US" sz="1600" b="1" dirty="0">
                <a:solidFill>
                  <a:srgbClr val="00B050"/>
                </a:solidFill>
              </a:rPr>
              <a:t>Feminism for the 99%, </a:t>
            </a:r>
            <a:r>
              <a:rPr lang="en-US" sz="1600" b="1" dirty="0"/>
              <a:t>Nancy Fraser, </a:t>
            </a:r>
            <a:r>
              <a:rPr lang="en-US" sz="1600" b="1" dirty="0" err="1"/>
              <a:t>Cinzia</a:t>
            </a:r>
            <a:r>
              <a:rPr lang="en-US" sz="1600" b="1" dirty="0"/>
              <a:t> </a:t>
            </a:r>
            <a:r>
              <a:rPr lang="en-US" sz="1600" b="1" dirty="0" err="1"/>
              <a:t>Arruzza</a:t>
            </a:r>
            <a:r>
              <a:rPr lang="en-US" sz="1600" b="1" dirty="0"/>
              <a:t> and </a:t>
            </a:r>
            <a:r>
              <a:rPr lang="en-US" sz="1600" b="1" dirty="0" err="1"/>
              <a:t>Titti</a:t>
            </a:r>
            <a:r>
              <a:rPr lang="en-US" sz="1600" b="1" dirty="0"/>
              <a:t> </a:t>
            </a:r>
            <a:r>
              <a:rPr lang="it-IT" sz="1600" b="1" dirty="0" err="1"/>
              <a:t>Bhattacharya</a:t>
            </a:r>
            <a:r>
              <a:rPr lang="it-IT" sz="1600" b="1" dirty="0"/>
              <a:t> (</a:t>
            </a:r>
            <a:r>
              <a:rPr lang="it-IT" sz="1600" b="1" dirty="0" err="1"/>
              <a:t>see</a:t>
            </a:r>
            <a:r>
              <a:rPr lang="it-IT" sz="1600" b="1" dirty="0"/>
              <a:t> </a:t>
            </a:r>
            <a:r>
              <a:rPr lang="it-IT" sz="1600" b="1" dirty="0" err="1"/>
              <a:t>moodle</a:t>
            </a:r>
            <a:r>
              <a:rPr lang="it-IT" sz="1600" b="1" dirty="0"/>
              <a:t> page)</a:t>
            </a:r>
            <a:endParaRPr lang="en-US" sz="1600" b="1" dirty="0"/>
          </a:p>
          <a:p>
            <a:pPr marL="0" lvl="0" indent="0">
              <a:buNone/>
            </a:pPr>
            <a:r>
              <a:rPr lang="en-US" sz="1600" b="1" dirty="0"/>
              <a:t>And also – for the de-colonial perspective </a:t>
            </a:r>
          </a:p>
          <a:p>
            <a:pPr marL="0" lvl="0" indent="0">
              <a:buNone/>
            </a:pPr>
            <a:r>
              <a:rPr lang="en-US" sz="1600" b="1" dirty="0"/>
              <a:t>Francoise Verges, </a:t>
            </a:r>
            <a:r>
              <a:rPr lang="en-US" sz="1600" b="1" dirty="0">
                <a:solidFill>
                  <a:srgbClr val="00B050"/>
                </a:solidFill>
              </a:rPr>
              <a:t>Decolonial feminism </a:t>
            </a:r>
          </a:p>
          <a:p>
            <a:pPr marL="0" lvl="0" indent="0">
              <a:buNone/>
            </a:pPr>
            <a:endParaRPr lang="en-US" sz="1600" b="1" dirty="0"/>
          </a:p>
          <a:p>
            <a:pPr marL="0" lvl="0" indent="0">
              <a:buNone/>
            </a:pPr>
            <a:endParaRPr lang="en-US" sz="1600" b="1" dirty="0"/>
          </a:p>
          <a:p>
            <a:pPr marL="0" lvl="0" indent="0">
              <a:buNone/>
            </a:pPr>
            <a:r>
              <a:rPr lang="en-US" sz="1600" b="1" dirty="0"/>
              <a:t>Francoise Verges, Decolonial feminism</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88641"/>
            <a:ext cx="2695560" cy="2493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0062" y="2852936"/>
            <a:ext cx="2919706"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98879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Integrale">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Integrale">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e">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docProps/app.xml><?xml version="1.0" encoding="utf-8"?>
<Properties xmlns="http://schemas.openxmlformats.org/officeDocument/2006/extended-properties" xmlns:vt="http://schemas.openxmlformats.org/officeDocument/2006/docPropsVTypes">
  <Template>Integral</Template>
  <TotalTime>1135</TotalTime>
  <Words>1100</Words>
  <Application>Microsoft Office PowerPoint</Application>
  <PresentationFormat>Presentazione su schermo (4:3)</PresentationFormat>
  <Paragraphs>78</Paragraphs>
  <Slides>14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14</vt:i4>
      </vt:variant>
    </vt:vector>
  </HeadingPairs>
  <TitlesOfParts>
    <vt:vector size="20" baseType="lpstr">
      <vt:lpstr>Arial</vt:lpstr>
      <vt:lpstr>Arial Narrow</vt:lpstr>
      <vt:lpstr>Tw Cen MT</vt:lpstr>
      <vt:lpstr>Tw Cen MT Condensed</vt:lpstr>
      <vt:lpstr>Wingdings 3</vt:lpstr>
      <vt:lpstr>Integrale</vt:lpstr>
      <vt:lpstr>Gender Eu Politics and globalization</vt:lpstr>
      <vt:lpstr> PART I A) The frame of the citizenship of rights</vt:lpstr>
      <vt:lpstr> PART I.  B) The historical chronology of the obtainment of rights</vt:lpstr>
      <vt:lpstr> PART I.  C) the gender equality institutional frame  A chronology</vt:lpstr>
      <vt:lpstr>PART I.  C1) The role of the EU and other  internatonal institutions in framing gender Equality politics and policies</vt:lpstr>
      <vt:lpstr>Presentazione standard di PowerPoint</vt:lpstr>
      <vt:lpstr>(example) POWER </vt:lpstr>
      <vt:lpstr>Another scenario. The SDG 2030 thorugh a different perspective:  sustainability and Investments in society</vt:lpstr>
      <vt:lpstr>Presentazione standard di PowerPoint</vt:lpstr>
      <vt:lpstr>Presentazione standard di PowerPoint</vt:lpstr>
      <vt:lpstr>Presentazione standard di PowerPoint</vt:lpstr>
      <vt:lpstr>Presentazione standard di PowerPoint</vt:lpstr>
      <vt:lpstr> time for research/methodology </vt:lpstr>
      <vt:lpstr>Presentazione standard di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A) The frame of the citizenship of rights</dc:title>
  <dc:creator>Utente Cirsg</dc:creator>
  <cp:lastModifiedBy>Utente</cp:lastModifiedBy>
  <cp:revision>24</cp:revision>
  <dcterms:created xsi:type="dcterms:W3CDTF">2021-03-01T15:44:02Z</dcterms:created>
  <dcterms:modified xsi:type="dcterms:W3CDTF">2022-03-01T12:02:37Z</dcterms:modified>
</cp:coreProperties>
</file>