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300" r:id="rId4"/>
    <p:sldId id="301" r:id="rId5"/>
    <p:sldId id="287" r:id="rId6"/>
    <p:sldId id="288" r:id="rId7"/>
    <p:sldId id="294" r:id="rId8"/>
    <p:sldId id="289" r:id="rId9"/>
    <p:sldId id="290" r:id="rId10"/>
    <p:sldId id="293" r:id="rId11"/>
    <p:sldId id="291" r:id="rId12"/>
    <p:sldId id="292" r:id="rId13"/>
    <p:sldId id="311" r:id="rId14"/>
    <p:sldId id="258" r:id="rId15"/>
    <p:sldId id="305" r:id="rId16"/>
    <p:sldId id="303" r:id="rId17"/>
    <p:sldId id="297" r:id="rId18"/>
    <p:sldId id="298" r:id="rId19"/>
    <p:sldId id="306" r:id="rId20"/>
    <p:sldId id="259" r:id="rId21"/>
    <p:sldId id="261" r:id="rId22"/>
    <p:sldId id="263" r:id="rId23"/>
    <p:sldId id="304" r:id="rId24"/>
    <p:sldId id="265" r:id="rId25"/>
    <p:sldId id="308" r:id="rId26"/>
    <p:sldId id="266" r:id="rId27"/>
    <p:sldId id="268" r:id="rId28"/>
    <p:sldId id="267" r:id="rId29"/>
    <p:sldId id="269" r:id="rId30"/>
    <p:sldId id="270" r:id="rId31"/>
    <p:sldId id="271" r:id="rId32"/>
    <p:sldId id="272" r:id="rId33"/>
    <p:sldId id="274" r:id="rId34"/>
    <p:sldId id="275" r:id="rId35"/>
    <p:sldId id="277" r:id="rId36"/>
    <p:sldId id="307" r:id="rId37"/>
    <p:sldId id="276" r:id="rId38"/>
    <p:sldId id="296" r:id="rId39"/>
    <p:sldId id="309" r:id="rId40"/>
    <p:sldId id="310" r:id="rId41"/>
    <p:sldId id="295" r:id="rId4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18" y="78"/>
      </p:cViewPr>
      <p:guideLst>
        <p:guide orient="horz" pos="2160"/>
        <p:guide pos="3840"/>
      </p:guideLst>
    </p:cSldViewPr>
  </p:slideViewPr>
  <p:notesTextViewPr>
    <p:cViewPr>
      <p:scale>
        <a:sx n="1" d="1"/>
        <a:sy n="1" d="1"/>
      </p:scale>
      <p:origin x="0" y="0"/>
    </p:cViewPr>
  </p:notesTextViewPr>
  <p:sorterViewPr>
    <p:cViewPr>
      <p:scale>
        <a:sx n="100" d="100"/>
        <a:sy n="100" d="100"/>
      </p:scale>
      <p:origin x="0" y="-148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910080" y="359898"/>
            <a:ext cx="9875520" cy="1472184"/>
          </a:xfrm>
        </p:spPr>
        <p:txBody>
          <a:bodyPr anchor="b"/>
          <a:lstStyle>
            <a:lvl1pPr algn="l">
              <a:defRPr/>
            </a:lvl1pPr>
            <a:extLst/>
          </a:lstStyle>
          <a:p>
            <a:r>
              <a:rPr kumimoji="0" lang="it-IT"/>
              <a:t>Fare clic per modificare lo stile del titolo</a:t>
            </a:r>
            <a:endParaRPr kumimoji="0" lang="en-US"/>
          </a:p>
        </p:txBody>
      </p:sp>
      <p:sp>
        <p:nvSpPr>
          <p:cNvPr id="22" name="Sottotitolo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7" name="Segnaposto data 6"/>
          <p:cNvSpPr>
            <a:spLocks noGrp="1"/>
          </p:cNvSpPr>
          <p:nvPr>
            <p:ph type="dt" sz="half" idx="10"/>
          </p:nvPr>
        </p:nvSpPr>
        <p:spPr/>
        <p:txBody>
          <a:bodyPr/>
          <a:lstStyle/>
          <a:p>
            <a:pPr>
              <a:defRPr/>
            </a:pPr>
            <a:fld id="{73797CBF-61A6-437A-904A-224A7F4D9E34}" type="datetimeFigureOut">
              <a:rPr lang="en-US" smtClean="0"/>
              <a:pPr>
                <a:defRPr/>
              </a:pPr>
              <a:t>4/25/2022</a:t>
            </a:fld>
            <a:endParaRPr lang="en-US"/>
          </a:p>
        </p:txBody>
      </p:sp>
      <p:sp>
        <p:nvSpPr>
          <p:cNvPr id="20" name="Segnaposto piè di pagina 19"/>
          <p:cNvSpPr>
            <a:spLocks noGrp="1"/>
          </p:cNvSpPr>
          <p:nvPr>
            <p:ph type="ftr" sz="quarter" idx="11"/>
          </p:nvPr>
        </p:nvSpPr>
        <p:spPr/>
        <p:txBody>
          <a:bodyPr/>
          <a:lstStyle/>
          <a:p>
            <a:pPr>
              <a:defRPr/>
            </a:pPr>
            <a:endParaRPr lang="en-US"/>
          </a:p>
        </p:txBody>
      </p:sp>
      <p:sp>
        <p:nvSpPr>
          <p:cNvPr id="10" name="Segnaposto numero diapositiva 9"/>
          <p:cNvSpPr>
            <a:spLocks noGrp="1"/>
          </p:cNvSpPr>
          <p:nvPr>
            <p:ph type="sldNum" sz="quarter" idx="12"/>
          </p:nvPr>
        </p:nvSpPr>
        <p:spPr/>
        <p:txBody>
          <a:bodyPr/>
          <a:lstStyle/>
          <a:p>
            <a:fld id="{32C7EE94-153A-4002-AB7F-BC949CC234FA}" type="slidenum">
              <a:rPr lang="en-US" altLang="it-IT" smtClean="0"/>
              <a:pPr/>
              <a:t>‹N›</a:t>
            </a:fld>
            <a:endParaRPr lang="en-US" altLang="it-IT"/>
          </a:p>
        </p:txBody>
      </p:sp>
      <p:sp>
        <p:nvSpPr>
          <p:cNvPr id="8" name="Oval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a:defRPr/>
            </a:pPr>
            <a:fld id="{D505B323-27B6-4964-87F3-ACED4188EAC1}" type="datetimeFigureOut">
              <a:rPr lang="en-US" smtClean="0"/>
              <a:pPr>
                <a:defRPr/>
              </a:pPr>
              <a:t>4/25/2022</a:t>
            </a:fld>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fld id="{9910CC8B-C682-4B19-8928-2BE008A6C14F}" type="slidenum">
              <a:rPr lang="en-US" altLang="it-IT" smtClean="0"/>
              <a:pPr/>
              <a:t>‹N›</a:t>
            </a:fld>
            <a:endParaRPr lang="en-US"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44000" y="274640"/>
            <a:ext cx="2438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1524000" y="274641"/>
            <a:ext cx="7416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a:defRPr/>
            </a:pPr>
            <a:fld id="{44696EFE-0295-4E9D-8C06-30297C4B4AD0}" type="datetimeFigureOut">
              <a:rPr lang="en-US" smtClean="0"/>
              <a:pPr>
                <a:defRPr/>
              </a:pPr>
              <a:t>4/25/2022</a:t>
            </a:fld>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fld id="{5B1D9F79-8D04-4359-93D3-6F4E3142825D}" type="slidenum">
              <a:rPr lang="en-US" altLang="it-IT" smtClean="0"/>
              <a:pPr/>
              <a:t>‹N›</a:t>
            </a:fld>
            <a:endParaRPr lang="en-US" alt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a:defRPr/>
            </a:pPr>
            <a:fld id="{0BE13B0B-CA12-4379-8CBA-9017E82A24C9}" type="datetimeFigureOut">
              <a:rPr lang="en-US" smtClean="0"/>
              <a:pPr>
                <a:defRPr/>
              </a:pPr>
              <a:t>4/25/2022</a:t>
            </a:fld>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fld id="{6DDE7A11-F2CE-4430-BC68-B4BAD6F9E77D}" type="slidenum">
              <a:rPr lang="en-US" altLang="it-IT" smtClean="0"/>
              <a:pPr/>
              <a:t>‹N›</a:t>
            </a:fld>
            <a:endParaRPr lang="en-US"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pPr>
              <a:defRPr/>
            </a:pPr>
            <a:fld id="{A13CFC08-558D-4B1D-8D55-C83991BE031C}" type="datetimeFigureOut">
              <a:rPr lang="en-US" smtClean="0"/>
              <a:pPr>
                <a:defRPr/>
              </a:pPr>
              <a:t>4/25/2022</a:t>
            </a:fld>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fld id="{B2EB021A-507A-4967-922E-0A9FCF571438}" type="slidenum">
              <a:rPr lang="en-US" altLang="it-IT" smtClean="0"/>
              <a:pPr/>
              <a:t>‹N›</a:t>
            </a:fld>
            <a:endParaRPr lang="en-US" altLang="it-IT"/>
          </a:p>
        </p:txBody>
      </p:sp>
      <p:sp>
        <p:nvSpPr>
          <p:cNvPr id="10" name="Rettangolo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914144" y="274320"/>
            <a:ext cx="999744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pPr>
              <a:defRPr/>
            </a:pPr>
            <a:fld id="{C086E3E6-71F0-46A8-A461-26A2C960398C}" type="datetimeFigureOut">
              <a:rPr lang="en-US" smtClean="0"/>
              <a:pPr>
                <a:defRPr/>
              </a:pPr>
              <a:t>4/25/2022</a:t>
            </a:fld>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fld id="{CBDB7005-EF3F-47B4-A17F-FDB02E7F0EA8}" type="slidenum">
              <a:rPr lang="en-US" altLang="it-IT" smtClean="0"/>
              <a:pPr/>
              <a:t>‹N›</a:t>
            </a:fld>
            <a:endParaRPr lang="en-US"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pPr>
              <a:defRPr/>
            </a:pPr>
            <a:fld id="{7BE1056A-17E9-4537-89DB-A15AAAA9F0A8}" type="datetimeFigureOut">
              <a:rPr lang="en-US" smtClean="0"/>
              <a:pPr>
                <a:defRPr/>
              </a:pPr>
              <a:t>4/25/2022</a:t>
            </a:fld>
            <a:endParaRPr lang="en-US"/>
          </a:p>
        </p:txBody>
      </p:sp>
      <p:sp>
        <p:nvSpPr>
          <p:cNvPr id="8" name="Segnaposto piè di pagina 7"/>
          <p:cNvSpPr>
            <a:spLocks noGrp="1"/>
          </p:cNvSpPr>
          <p:nvPr>
            <p:ph type="ftr" sz="quarter" idx="11"/>
          </p:nvPr>
        </p:nvSpPr>
        <p:spPr/>
        <p:txBody>
          <a:bodyPr/>
          <a:lstStyle/>
          <a:p>
            <a:pPr>
              <a:defRPr/>
            </a:pPr>
            <a:endParaRPr lang="en-US"/>
          </a:p>
        </p:txBody>
      </p:sp>
      <p:sp>
        <p:nvSpPr>
          <p:cNvPr id="9" name="Segnaposto numero diapositiva 8"/>
          <p:cNvSpPr>
            <a:spLocks noGrp="1"/>
          </p:cNvSpPr>
          <p:nvPr>
            <p:ph type="sldNum" sz="quarter" idx="12"/>
          </p:nvPr>
        </p:nvSpPr>
        <p:spPr/>
        <p:txBody>
          <a:bodyPr/>
          <a:lstStyle/>
          <a:p>
            <a:fld id="{69DE1689-AF0E-40D5-9B3A-D9C7AA8961DB}" type="slidenum">
              <a:rPr lang="en-US" altLang="it-IT" smtClean="0"/>
              <a:pPr/>
              <a:t>‹N›</a:t>
            </a:fld>
            <a:endParaRPr lang="en-US"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914144" y="274320"/>
            <a:ext cx="9997440" cy="1143000"/>
          </a:xfrm>
        </p:spPr>
        <p:txBody>
          <a:bodyPr anchor="ct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pPr>
              <a:defRPr/>
            </a:pPr>
            <a:fld id="{37746D41-857E-41A4-8397-EFDFC4E61114}" type="datetimeFigureOut">
              <a:rPr lang="en-US" smtClean="0"/>
              <a:pPr>
                <a:defRPr/>
              </a:pPr>
              <a:t>4/25/2022</a:t>
            </a:fld>
            <a:endParaRPr lang="en-US"/>
          </a:p>
        </p:txBody>
      </p:sp>
      <p:sp>
        <p:nvSpPr>
          <p:cNvPr id="4" name="Segnaposto piè di pagina 3"/>
          <p:cNvSpPr>
            <a:spLocks noGrp="1"/>
          </p:cNvSpPr>
          <p:nvPr>
            <p:ph type="ftr" sz="quarter" idx="11"/>
          </p:nvPr>
        </p:nvSpPr>
        <p:spPr/>
        <p:txBody>
          <a:bodyPr/>
          <a:lstStyle/>
          <a:p>
            <a:pPr>
              <a:defRPr/>
            </a:pPr>
            <a:endParaRPr lang="en-US"/>
          </a:p>
        </p:txBody>
      </p:sp>
      <p:sp>
        <p:nvSpPr>
          <p:cNvPr id="5" name="Segnaposto numero diapositiva 4"/>
          <p:cNvSpPr>
            <a:spLocks noGrp="1"/>
          </p:cNvSpPr>
          <p:nvPr>
            <p:ph type="sldNum" sz="quarter" idx="12"/>
          </p:nvPr>
        </p:nvSpPr>
        <p:spPr/>
        <p:txBody>
          <a:bodyPr/>
          <a:lstStyle/>
          <a:p>
            <a:fld id="{E657AA84-D65C-4C4E-9297-62A5241DB1C1}" type="slidenum">
              <a:rPr lang="en-US" altLang="it-IT" smtClean="0"/>
              <a:pPr/>
              <a:t>‹N›</a:t>
            </a:fld>
            <a:endParaRPr lang="en-US"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pPr>
              <a:defRPr/>
            </a:pPr>
            <a:fld id="{6DCD4436-F0E1-4FB3-813C-EB97290F7566}" type="datetimeFigureOut">
              <a:rPr lang="en-US" smtClean="0"/>
              <a:pPr>
                <a:defRPr/>
              </a:pPr>
              <a:t>4/25/2022</a:t>
            </a:fld>
            <a:endParaRPr lang="en-US"/>
          </a:p>
        </p:txBody>
      </p:sp>
      <p:sp>
        <p:nvSpPr>
          <p:cNvPr id="3" name="Segnaposto piè di pagina 2"/>
          <p:cNvSpPr>
            <a:spLocks noGrp="1"/>
          </p:cNvSpPr>
          <p:nvPr>
            <p:ph type="ftr" sz="quarter" idx="11"/>
          </p:nvPr>
        </p:nvSpPr>
        <p:spPr/>
        <p:txBody>
          <a:bodyPr/>
          <a:lstStyle/>
          <a:p>
            <a:pPr>
              <a:defRPr/>
            </a:pPr>
            <a:endParaRPr lang="en-US"/>
          </a:p>
        </p:txBody>
      </p:sp>
      <p:sp>
        <p:nvSpPr>
          <p:cNvPr id="4" name="Segnaposto numero diapositiva 3"/>
          <p:cNvSpPr>
            <a:spLocks noGrp="1"/>
          </p:cNvSpPr>
          <p:nvPr>
            <p:ph type="sldNum" sz="quarter" idx="12"/>
          </p:nvPr>
        </p:nvSpPr>
        <p:spPr/>
        <p:txBody>
          <a:bodyPr/>
          <a:lstStyle/>
          <a:p>
            <a:fld id="{C81A3044-2AEA-483A-B8E8-6928D91448B8}" type="slidenum">
              <a:rPr lang="en-US" altLang="it-IT" smtClean="0"/>
              <a:pPr/>
              <a:t>‹N›</a:t>
            </a:fld>
            <a:endParaRPr lang="en-US" altLang="it-IT"/>
          </a:p>
        </p:txBody>
      </p:sp>
      <p:sp>
        <p:nvSpPr>
          <p:cNvPr id="6" name="Rettangolo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pPr>
              <a:defRPr/>
            </a:pPr>
            <a:fld id="{FA4AFE9F-F722-477B-B20A-9BBF28D66197}" type="datetimeFigureOut">
              <a:rPr lang="en-US" smtClean="0"/>
              <a:pPr>
                <a:defRPr/>
              </a:pPr>
              <a:t>4/25/2022</a:t>
            </a:fld>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fld id="{3F143279-8A28-4A9F-A6D6-F5641BE9746E}" type="slidenum">
              <a:rPr lang="en-US" altLang="it-IT" smtClean="0"/>
              <a:pPr/>
              <a:t>‹N›</a:t>
            </a:fld>
            <a:endParaRPr lang="en-US" alt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pPr>
              <a:defRPr/>
            </a:pPr>
            <a:fld id="{E3517631-41C5-4D04-B881-2525864D259A}" type="datetimeFigureOut">
              <a:rPr lang="en-US" smtClean="0"/>
              <a:pPr>
                <a:defRPr/>
              </a:pPr>
              <a:t>4/25/2022</a:t>
            </a:fld>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fld id="{4554C234-C238-425D-A446-79C75902FF9C}" type="slidenum">
              <a:rPr lang="en-US" altLang="it-IT" smtClean="0"/>
              <a:pPr/>
              <a:t>‹N›</a:t>
            </a:fld>
            <a:endParaRPr lang="en-US" altLang="it-IT"/>
          </a:p>
        </p:txBody>
      </p:sp>
      <p:sp>
        <p:nvSpPr>
          <p:cNvPr id="8" name="Rettangolo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a:t>Fare clic sull'icona per inserire un'immagine</a:t>
            </a:r>
            <a:endParaRPr kumimoji="0" lang="en-US" dirty="0"/>
          </a:p>
        </p:txBody>
      </p:sp>
      <p:sp>
        <p:nvSpPr>
          <p:cNvPr id="9" name="Elaborazione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Elaborazione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nello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egnaposto titolo 4"/>
          <p:cNvSpPr>
            <a:spLocks noGrp="1"/>
          </p:cNvSpPr>
          <p:nvPr>
            <p:ph type="title"/>
          </p:nvPr>
        </p:nvSpPr>
        <p:spPr>
          <a:xfrm>
            <a:off x="1914144" y="274638"/>
            <a:ext cx="9997440" cy="1143000"/>
          </a:xfrm>
          <a:prstGeom prst="rect">
            <a:avLst/>
          </a:prstGeom>
        </p:spPr>
        <p:txBody>
          <a:bodyPr anchor="ctr">
            <a:normAutofit/>
          </a:bodyPr>
          <a:lstStyle/>
          <a:p>
            <a:r>
              <a:rPr kumimoji="0" lang="it-IT"/>
              <a:t>Fare clic per modificare lo stile del titolo</a:t>
            </a:r>
            <a:endParaRPr kumimoji="0" lang="en-US"/>
          </a:p>
        </p:txBody>
      </p:sp>
      <p:sp>
        <p:nvSpPr>
          <p:cNvPr id="9" name="Segnaposto testo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5682A530-AACA-4114-A106-81D18B3BA800}" type="datetimeFigureOut">
              <a:rPr lang="en-US" smtClean="0"/>
              <a:pPr>
                <a:defRPr/>
              </a:pPr>
              <a:t>4/25/2022</a:t>
            </a:fld>
            <a:endParaRPr lang="en-US"/>
          </a:p>
        </p:txBody>
      </p:sp>
      <p:sp>
        <p:nvSpPr>
          <p:cNvPr id="10" name="Segnaposto piè di pagina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egnaposto numero diapositiva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DDC333-7B75-4121-B970-BAD2C103970D}" type="slidenum">
              <a:rPr lang="en-US" altLang="it-IT" smtClean="0"/>
              <a:pPr/>
              <a:t>‹N›</a:t>
            </a:fld>
            <a:endParaRPr lang="en-US" altLang="it-IT"/>
          </a:p>
        </p:txBody>
      </p:sp>
      <p:sp>
        <p:nvSpPr>
          <p:cNvPr id="15" name="Rettangolo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ige.europa.eu/sites/default/files/documents/mh0415169enn.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ted.com/talks/hanna_rosin_new_data_on_the_rise_of_wome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oJwFT3a3J_4&amp;ab_channel=KontextT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6"/>
          <p:cNvPicPr>
            <a:picLocks noChangeAspect="1"/>
          </p:cNvPicPr>
          <p:nvPr/>
        </p:nvPicPr>
        <p:blipFill>
          <a:blip r:embed="rId2">
            <a:extLst>
              <a:ext uri="{28A0092B-C50C-407E-A947-70E740481C1C}">
                <a14:useLocalDpi xmlns:a14="http://schemas.microsoft.com/office/drawing/2010/main" val="0"/>
              </a:ext>
            </a:extLst>
          </a:blip>
          <a:srcRect l="56319" t="60977" r="24292" b="8147"/>
          <a:stretch>
            <a:fillRect/>
          </a:stretch>
        </p:blipFill>
        <p:spPr bwMode="auto">
          <a:xfrm>
            <a:off x="4322618" y="166111"/>
            <a:ext cx="7595062" cy="660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89560" y="2670464"/>
            <a:ext cx="4597979" cy="707886"/>
          </a:xfrm>
          <a:prstGeom prst="rect">
            <a:avLst/>
          </a:prstGeom>
          <a:solidFill>
            <a:schemeClr val="accent2"/>
          </a:solidFill>
        </p:spPr>
        <p:txBody>
          <a:bodyPr wrap="square" rtlCol="0">
            <a:spAutoFit/>
          </a:bodyPr>
          <a:lstStyle/>
          <a:p>
            <a:r>
              <a:rPr lang="it-IT" sz="4000" b="1" dirty="0"/>
              <a:t>WOMEN AT 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Effectiveness</a:t>
            </a:r>
            <a:r>
              <a:rPr lang="it-IT" dirty="0"/>
              <a:t> of the </a:t>
            </a:r>
            <a:r>
              <a:rPr lang="it-IT" dirty="0" err="1"/>
              <a:t>method</a:t>
            </a:r>
            <a:endParaRPr lang="it-IT" dirty="0"/>
          </a:p>
        </p:txBody>
      </p:sp>
      <p:sp>
        <p:nvSpPr>
          <p:cNvPr id="3" name="Segnaposto contenuto 2"/>
          <p:cNvSpPr>
            <a:spLocks noGrp="1"/>
          </p:cNvSpPr>
          <p:nvPr>
            <p:ph idx="1"/>
          </p:nvPr>
        </p:nvSpPr>
        <p:spPr/>
        <p:txBody>
          <a:bodyPr/>
          <a:lstStyle/>
          <a:p>
            <a:r>
              <a:rPr lang="en-US" dirty="0"/>
              <a:t>The system  gave precedence to tangible material benefits such as </a:t>
            </a:r>
            <a:r>
              <a:rPr lang="en-US" b="1" dirty="0">
                <a:solidFill>
                  <a:srgbClr val="C00000"/>
                </a:solidFill>
              </a:rPr>
              <a:t>family allowances</a:t>
            </a:r>
            <a:r>
              <a:rPr lang="en-US" dirty="0"/>
              <a:t>, instead of stressing on the more abstract concept “equal rights”.  </a:t>
            </a:r>
          </a:p>
          <a:p>
            <a:pPr marL="82296" indent="0">
              <a:buNone/>
            </a:pPr>
            <a:endParaRPr lang="en-US" dirty="0"/>
          </a:p>
          <a:p>
            <a:pPr marL="82296" indent="0">
              <a:buNone/>
            </a:pPr>
            <a:r>
              <a:rPr lang="en-US" dirty="0"/>
              <a:t>As a result, those who criticized Beveridge, and who desired equal pay, equal employment access, and an end to the marriage bar </a:t>
            </a:r>
            <a:r>
              <a:rPr lang="en-US" b="1" dirty="0">
                <a:solidFill>
                  <a:srgbClr val="C00000"/>
                </a:solidFill>
              </a:rPr>
              <a:t>were effectively marginalized</a:t>
            </a:r>
            <a:r>
              <a:rPr lang="en-US" dirty="0"/>
              <a:t>.</a:t>
            </a:r>
            <a:endParaRPr lang="it-IT" dirty="0"/>
          </a:p>
        </p:txBody>
      </p:sp>
    </p:spTree>
    <p:extLst>
      <p:ext uri="{BB962C8B-B14F-4D97-AF65-F5344CB8AC3E}">
        <p14:creationId xmlns:p14="http://schemas.microsoft.com/office/powerpoint/2010/main" val="219969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method</a:t>
            </a:r>
            <a:r>
              <a:rPr lang="it-IT" dirty="0"/>
              <a:t>» </a:t>
            </a:r>
            <a:r>
              <a:rPr lang="it-IT" dirty="0" err="1"/>
              <a:t>as</a:t>
            </a:r>
            <a:r>
              <a:rPr lang="it-IT" dirty="0"/>
              <a:t> a </a:t>
            </a:r>
            <a:r>
              <a:rPr lang="it-IT" b="1" dirty="0">
                <a:solidFill>
                  <a:srgbClr val="C00000"/>
                </a:solidFill>
              </a:rPr>
              <a:t>moral </a:t>
            </a:r>
            <a:r>
              <a:rPr lang="it-IT" b="1" dirty="0" err="1">
                <a:solidFill>
                  <a:srgbClr val="C00000"/>
                </a:solidFill>
              </a:rPr>
              <a:t>system</a:t>
            </a:r>
            <a:endParaRPr lang="it-IT" b="1" dirty="0">
              <a:solidFill>
                <a:srgbClr val="C00000"/>
              </a:solidFill>
            </a:endParaRPr>
          </a:p>
        </p:txBody>
      </p:sp>
      <p:sp>
        <p:nvSpPr>
          <p:cNvPr id="3" name="Segnaposto contenuto 2"/>
          <p:cNvSpPr>
            <a:spLocks noGrp="1"/>
          </p:cNvSpPr>
          <p:nvPr>
            <p:ph idx="1"/>
          </p:nvPr>
        </p:nvSpPr>
        <p:spPr/>
        <p:txBody>
          <a:bodyPr>
            <a:normAutofit/>
          </a:bodyPr>
          <a:lstStyle/>
          <a:p>
            <a:r>
              <a:rPr lang="it-IT" dirty="0"/>
              <a:t>The </a:t>
            </a:r>
            <a:r>
              <a:rPr lang="it-IT" dirty="0" err="1"/>
              <a:t>Beveridge’s</a:t>
            </a:r>
            <a:r>
              <a:rPr lang="it-IT" dirty="0"/>
              <a:t> </a:t>
            </a:r>
            <a:r>
              <a:rPr lang="it-IT" dirty="0" err="1"/>
              <a:t>method</a:t>
            </a:r>
            <a:r>
              <a:rPr lang="it-IT" dirty="0"/>
              <a:t> </a:t>
            </a:r>
            <a:r>
              <a:rPr lang="it-IT" dirty="0" err="1"/>
              <a:t>punished</a:t>
            </a:r>
            <a:r>
              <a:rPr lang="it-IT" dirty="0"/>
              <a:t> with </a:t>
            </a:r>
            <a:r>
              <a:rPr lang="it-IT" dirty="0" err="1"/>
              <a:t>less</a:t>
            </a:r>
            <a:r>
              <a:rPr lang="it-IT" dirty="0"/>
              <a:t> </a:t>
            </a:r>
            <a:r>
              <a:rPr lang="it-IT" dirty="0" err="1"/>
              <a:t>contribution</a:t>
            </a:r>
            <a:r>
              <a:rPr lang="it-IT" dirty="0"/>
              <a:t> for the </a:t>
            </a:r>
            <a:r>
              <a:rPr lang="it-IT" dirty="0" err="1"/>
              <a:t>pension</a:t>
            </a:r>
            <a:r>
              <a:rPr lang="it-IT" dirty="0"/>
              <a:t> </a:t>
            </a:r>
            <a:r>
              <a:rPr lang="it-IT" dirty="0" err="1"/>
              <a:t>also</a:t>
            </a:r>
            <a:r>
              <a:rPr lang="it-IT" dirty="0"/>
              <a:t> </a:t>
            </a:r>
            <a:r>
              <a:rPr lang="it-IT" b="1" dirty="0">
                <a:solidFill>
                  <a:srgbClr val="C00000"/>
                </a:solidFill>
              </a:rPr>
              <a:t>men </a:t>
            </a:r>
            <a:r>
              <a:rPr lang="it-IT" b="1" dirty="0" err="1">
                <a:solidFill>
                  <a:srgbClr val="C00000"/>
                </a:solidFill>
              </a:rPr>
              <a:t>drinking</a:t>
            </a:r>
            <a:r>
              <a:rPr lang="it-IT" b="1" dirty="0">
                <a:solidFill>
                  <a:srgbClr val="C00000"/>
                </a:solidFill>
              </a:rPr>
              <a:t> </a:t>
            </a:r>
            <a:r>
              <a:rPr lang="it-IT" b="1" dirty="0" err="1">
                <a:solidFill>
                  <a:srgbClr val="C00000"/>
                </a:solidFill>
              </a:rPr>
              <a:t>alchool</a:t>
            </a:r>
            <a:r>
              <a:rPr lang="it-IT" b="1" dirty="0">
                <a:solidFill>
                  <a:srgbClr val="C00000"/>
                </a:solidFill>
              </a:rPr>
              <a:t> </a:t>
            </a:r>
            <a:r>
              <a:rPr lang="it-IT" dirty="0"/>
              <a:t>and </a:t>
            </a:r>
            <a:r>
              <a:rPr lang="it-IT" b="1" dirty="0">
                <a:solidFill>
                  <a:srgbClr val="C00000"/>
                </a:solidFill>
              </a:rPr>
              <a:t>smoking</a:t>
            </a:r>
            <a:r>
              <a:rPr lang="it-IT" dirty="0"/>
              <a:t> </a:t>
            </a:r>
          </a:p>
          <a:p>
            <a:r>
              <a:rPr lang="it-IT" dirty="0" err="1"/>
              <a:t>this</a:t>
            </a:r>
            <a:r>
              <a:rPr lang="it-IT" dirty="0"/>
              <a:t> </a:t>
            </a:r>
            <a:r>
              <a:rPr lang="it-IT" dirty="0" err="1"/>
              <a:t>was</a:t>
            </a:r>
            <a:r>
              <a:rPr lang="it-IT" dirty="0"/>
              <a:t> </a:t>
            </a:r>
            <a:r>
              <a:rPr lang="it-IT" dirty="0" err="1"/>
              <a:t>considered</a:t>
            </a:r>
            <a:r>
              <a:rPr lang="it-IT" dirty="0"/>
              <a:t> a </a:t>
            </a:r>
            <a:r>
              <a:rPr lang="it-IT" dirty="0" err="1"/>
              <a:t>sort</a:t>
            </a:r>
            <a:r>
              <a:rPr lang="it-IT" dirty="0"/>
              <a:t> of </a:t>
            </a:r>
            <a:r>
              <a:rPr lang="it-IT" b="1" dirty="0" err="1">
                <a:solidFill>
                  <a:srgbClr val="C00000"/>
                </a:solidFill>
              </a:rPr>
              <a:t>equality</a:t>
            </a:r>
            <a:r>
              <a:rPr lang="it-IT" b="1" dirty="0">
                <a:solidFill>
                  <a:srgbClr val="C00000"/>
                </a:solidFill>
              </a:rPr>
              <a:t> for </a:t>
            </a:r>
            <a:r>
              <a:rPr lang="it-IT" b="1" dirty="0" err="1">
                <a:solidFill>
                  <a:srgbClr val="C00000"/>
                </a:solidFill>
              </a:rPr>
              <a:t>many</a:t>
            </a:r>
            <a:r>
              <a:rPr lang="it-IT" b="1" dirty="0">
                <a:solidFill>
                  <a:srgbClr val="C00000"/>
                </a:solidFill>
              </a:rPr>
              <a:t> </a:t>
            </a:r>
            <a:r>
              <a:rPr lang="it-IT" b="1" dirty="0" err="1">
                <a:solidFill>
                  <a:srgbClr val="C00000"/>
                </a:solidFill>
              </a:rPr>
              <a:t>women</a:t>
            </a:r>
            <a:r>
              <a:rPr lang="it-IT" b="1" dirty="0">
                <a:solidFill>
                  <a:srgbClr val="C00000"/>
                </a:solidFill>
              </a:rPr>
              <a:t> </a:t>
            </a:r>
            <a:r>
              <a:rPr lang="it-IT" dirty="0"/>
              <a:t>– «</a:t>
            </a:r>
            <a:r>
              <a:rPr lang="it-IT" dirty="0" err="1"/>
              <a:t>we</a:t>
            </a:r>
            <a:r>
              <a:rPr lang="it-IT" dirty="0"/>
              <a:t> are </a:t>
            </a:r>
            <a:r>
              <a:rPr lang="it-IT" dirty="0" err="1"/>
              <a:t>penalized</a:t>
            </a:r>
            <a:r>
              <a:rPr lang="it-IT" dirty="0"/>
              <a:t> </a:t>
            </a:r>
            <a:r>
              <a:rPr lang="it-IT" dirty="0" err="1"/>
              <a:t>if</a:t>
            </a:r>
            <a:r>
              <a:rPr lang="it-IT" dirty="0"/>
              <a:t> </a:t>
            </a:r>
            <a:r>
              <a:rPr lang="it-IT" dirty="0" err="1"/>
              <a:t>we</a:t>
            </a:r>
            <a:r>
              <a:rPr lang="it-IT" dirty="0"/>
              <a:t> fine a job </a:t>
            </a:r>
            <a:r>
              <a:rPr lang="it-IT" dirty="0" err="1"/>
              <a:t>outside</a:t>
            </a:r>
            <a:r>
              <a:rPr lang="it-IT" dirty="0"/>
              <a:t> family, </a:t>
            </a:r>
            <a:r>
              <a:rPr lang="it-IT" dirty="0" err="1"/>
              <a:t>they</a:t>
            </a:r>
            <a:r>
              <a:rPr lang="it-IT" dirty="0"/>
              <a:t> are </a:t>
            </a:r>
            <a:r>
              <a:rPr lang="it-IT" dirty="0" err="1"/>
              <a:t>penalized</a:t>
            </a:r>
            <a:r>
              <a:rPr lang="it-IT" dirty="0"/>
              <a:t> for </a:t>
            </a:r>
            <a:r>
              <a:rPr lang="it-IT" dirty="0" err="1"/>
              <a:t>their</a:t>
            </a:r>
            <a:r>
              <a:rPr lang="it-IT" dirty="0"/>
              <a:t> </a:t>
            </a:r>
            <a:r>
              <a:rPr lang="it-IT" dirty="0" err="1"/>
              <a:t>vices</a:t>
            </a:r>
            <a:r>
              <a:rPr lang="it-IT" dirty="0"/>
              <a:t>»</a:t>
            </a:r>
          </a:p>
          <a:p>
            <a:endParaRPr lang="it-IT" dirty="0"/>
          </a:p>
        </p:txBody>
      </p:sp>
    </p:spTree>
    <p:extLst>
      <p:ext uri="{BB962C8B-B14F-4D97-AF65-F5344CB8AC3E}">
        <p14:creationId xmlns:p14="http://schemas.microsoft.com/office/powerpoint/2010/main" val="311493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err="1"/>
              <a:t>Illusion</a:t>
            </a:r>
            <a:r>
              <a:rPr lang="it-IT" dirty="0"/>
              <a:t> of </a:t>
            </a:r>
            <a:r>
              <a:rPr lang="it-IT" dirty="0" err="1"/>
              <a:t>equality</a:t>
            </a:r>
            <a:r>
              <a:rPr lang="it-IT" dirty="0"/>
              <a:t>, </a:t>
            </a:r>
            <a:br>
              <a:rPr lang="it-IT" dirty="0"/>
            </a:br>
            <a:r>
              <a:rPr lang="it-IT" dirty="0" err="1"/>
              <a:t>illusion</a:t>
            </a:r>
            <a:r>
              <a:rPr lang="it-IT" dirty="0"/>
              <a:t> of a bottom up «</a:t>
            </a:r>
            <a:r>
              <a:rPr lang="it-IT" dirty="0" err="1"/>
              <a:t>system</a:t>
            </a:r>
            <a:r>
              <a:rPr lang="it-IT" dirty="0"/>
              <a:t>»</a:t>
            </a:r>
          </a:p>
        </p:txBody>
      </p:sp>
      <p:sp>
        <p:nvSpPr>
          <p:cNvPr id="3" name="Segnaposto contenuto 2"/>
          <p:cNvSpPr>
            <a:spLocks noGrp="1"/>
          </p:cNvSpPr>
          <p:nvPr>
            <p:ph idx="1"/>
          </p:nvPr>
        </p:nvSpPr>
        <p:spPr/>
        <p:txBody>
          <a:bodyPr>
            <a:normAutofit fontScale="92500" lnSpcReduction="10000"/>
          </a:bodyPr>
          <a:lstStyle/>
          <a:p>
            <a:r>
              <a:rPr lang="en-US" dirty="0"/>
              <a:t>The welfare state was not seen as the creature of any one particular group in British society, but something in which many diverse groups and ideological traditions had shaping hands; groups which included from one side for example </a:t>
            </a:r>
            <a:r>
              <a:rPr lang="en-US" b="1" dirty="0">
                <a:solidFill>
                  <a:srgbClr val="C00000"/>
                </a:solidFill>
              </a:rPr>
              <a:t>businessmen</a:t>
            </a:r>
            <a:r>
              <a:rPr lang="en-US" dirty="0"/>
              <a:t>, accountants and enthusiasts for Prussian-style state corporatism, as well as </a:t>
            </a:r>
            <a:r>
              <a:rPr lang="en-US" b="1" dirty="0">
                <a:solidFill>
                  <a:srgbClr val="C00000"/>
                </a:solidFill>
              </a:rPr>
              <a:t>people who believed in brotherly love, community progression and democratic socialism</a:t>
            </a:r>
            <a:r>
              <a:rPr lang="en-US" dirty="0"/>
              <a:t>.</a:t>
            </a:r>
          </a:p>
          <a:p>
            <a:r>
              <a:rPr lang="it-IT" dirty="0"/>
              <a:t>«With a </a:t>
            </a:r>
            <a:r>
              <a:rPr lang="it-IT" dirty="0">
                <a:solidFill>
                  <a:srgbClr val="C00000"/>
                </a:solidFill>
              </a:rPr>
              <a:t>COMPULSORY CONTRIBUTION </a:t>
            </a:r>
            <a:r>
              <a:rPr lang="it-IT" dirty="0" err="1"/>
              <a:t>citizen</a:t>
            </a:r>
            <a:r>
              <a:rPr lang="it-IT" dirty="0"/>
              <a:t> are building </a:t>
            </a:r>
            <a:r>
              <a:rPr lang="it-IT" dirty="0" err="1"/>
              <a:t>their</a:t>
            </a:r>
            <a:r>
              <a:rPr lang="it-IT" dirty="0"/>
              <a:t> </a:t>
            </a:r>
            <a:r>
              <a:rPr lang="it-IT" dirty="0" err="1"/>
              <a:t>own</a:t>
            </a:r>
            <a:r>
              <a:rPr lang="it-IT" dirty="0"/>
              <a:t> State», yes, </a:t>
            </a:r>
            <a:r>
              <a:rPr lang="it-IT" dirty="0" err="1"/>
              <a:t>but</a:t>
            </a:r>
            <a:r>
              <a:rPr lang="it-IT" dirty="0"/>
              <a:t> </a:t>
            </a:r>
            <a:r>
              <a:rPr lang="it-IT" dirty="0" err="1"/>
              <a:t>they</a:t>
            </a:r>
            <a:r>
              <a:rPr lang="it-IT" dirty="0"/>
              <a:t> </a:t>
            </a:r>
            <a:r>
              <a:rPr lang="it-IT" dirty="0" err="1"/>
              <a:t>were</a:t>
            </a:r>
            <a:r>
              <a:rPr lang="it-IT" dirty="0"/>
              <a:t> </a:t>
            </a:r>
            <a:r>
              <a:rPr lang="it-IT" dirty="0" err="1"/>
              <a:t>all</a:t>
            </a:r>
            <a:r>
              <a:rPr lang="it-IT" dirty="0"/>
              <a:t> </a:t>
            </a:r>
            <a:r>
              <a:rPr lang="it-IT" dirty="0" err="1"/>
              <a:t>poor</a:t>
            </a:r>
            <a:r>
              <a:rPr lang="it-IT" dirty="0"/>
              <a:t>! (and </a:t>
            </a:r>
            <a:r>
              <a:rPr lang="it-IT" dirty="0" err="1"/>
              <a:t>women</a:t>
            </a:r>
            <a:r>
              <a:rPr lang="it-IT" dirty="0"/>
              <a:t> </a:t>
            </a:r>
            <a:r>
              <a:rPr lang="it-IT" dirty="0" err="1"/>
              <a:t>dependent</a:t>
            </a:r>
            <a:r>
              <a:rPr lang="it-IT" dirty="0"/>
              <a:t>)</a:t>
            </a:r>
            <a:endParaRPr lang="en-US" dirty="0"/>
          </a:p>
        </p:txBody>
      </p:sp>
    </p:spTree>
    <p:extLst>
      <p:ext uri="{BB962C8B-B14F-4D97-AF65-F5344CB8AC3E}">
        <p14:creationId xmlns:p14="http://schemas.microsoft.com/office/powerpoint/2010/main" val="255024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Considerations</a:t>
            </a:r>
            <a:r>
              <a:rPr lang="it-IT" dirty="0"/>
              <a:t>…..</a:t>
            </a:r>
          </a:p>
        </p:txBody>
      </p:sp>
      <p:sp>
        <p:nvSpPr>
          <p:cNvPr id="3" name="Segnaposto contenuto 2"/>
          <p:cNvSpPr>
            <a:spLocks noGrp="1"/>
          </p:cNvSpPr>
          <p:nvPr>
            <p:ph idx="1"/>
          </p:nvPr>
        </p:nvSpPr>
        <p:spPr/>
        <p:txBody>
          <a:bodyPr/>
          <a:lstStyle/>
          <a:p>
            <a:r>
              <a:rPr lang="it-IT" dirty="0"/>
              <a:t> </a:t>
            </a:r>
            <a:r>
              <a:rPr lang="it-IT" dirty="0" err="1"/>
              <a:t>it</a:t>
            </a:r>
            <a:r>
              <a:rPr lang="it-IT" dirty="0"/>
              <a:t> </a:t>
            </a:r>
            <a:r>
              <a:rPr lang="it-IT" dirty="0" err="1"/>
              <a:t>is</a:t>
            </a:r>
            <a:r>
              <a:rPr lang="it-IT" dirty="0"/>
              <a:t> </a:t>
            </a:r>
            <a:r>
              <a:rPr lang="it-IT" dirty="0" err="1"/>
              <a:t>interesting</a:t>
            </a:r>
            <a:r>
              <a:rPr lang="it-IT" dirty="0"/>
              <a:t> to </a:t>
            </a:r>
            <a:r>
              <a:rPr lang="it-IT" dirty="0" err="1"/>
              <a:t>interlace</a:t>
            </a:r>
            <a:r>
              <a:rPr lang="it-IT" dirty="0"/>
              <a:t> the </a:t>
            </a:r>
            <a:r>
              <a:rPr lang="it-IT" dirty="0" err="1"/>
              <a:t>chronology</a:t>
            </a:r>
            <a:r>
              <a:rPr lang="it-IT" dirty="0"/>
              <a:t> of the «cultural revolution» of the </a:t>
            </a:r>
            <a:r>
              <a:rPr lang="it-IT" dirty="0" err="1"/>
              <a:t>mid</a:t>
            </a:r>
            <a:r>
              <a:rPr lang="it-IT" dirty="0"/>
              <a:t>-sixties and of the Seventies (with the </a:t>
            </a:r>
            <a:r>
              <a:rPr lang="it-IT" dirty="0" err="1"/>
              <a:t>struggle</a:t>
            </a:r>
            <a:r>
              <a:rPr lang="it-IT" dirty="0"/>
              <a:t> of the </a:t>
            </a:r>
            <a:r>
              <a:rPr lang="it-IT" dirty="0" err="1"/>
              <a:t>feminist</a:t>
            </a:r>
            <a:r>
              <a:rPr lang="it-IT" dirty="0"/>
              <a:t> </a:t>
            </a:r>
            <a:r>
              <a:rPr lang="it-IT" dirty="0" err="1"/>
              <a:t>moviment</a:t>
            </a:r>
            <a:r>
              <a:rPr lang="it-IT" dirty="0"/>
              <a:t>) </a:t>
            </a:r>
          </a:p>
          <a:p>
            <a:r>
              <a:rPr lang="it-IT" dirty="0"/>
              <a:t>With the </a:t>
            </a:r>
            <a:r>
              <a:rPr lang="it-IT" dirty="0" err="1"/>
              <a:t>persistence</a:t>
            </a:r>
            <a:r>
              <a:rPr lang="it-IT" dirty="0"/>
              <a:t> of </a:t>
            </a:r>
            <a:r>
              <a:rPr lang="it-IT" dirty="0" err="1"/>
              <a:t>these</a:t>
            </a:r>
            <a:r>
              <a:rPr lang="it-IT" dirty="0"/>
              <a:t> </a:t>
            </a:r>
            <a:r>
              <a:rPr lang="it-IT" dirty="0" err="1"/>
              <a:t>type</a:t>
            </a:r>
            <a:r>
              <a:rPr lang="it-IT" dirty="0"/>
              <a:t> of welfare state </a:t>
            </a:r>
            <a:r>
              <a:rPr lang="it-IT" dirty="0" err="1"/>
              <a:t>neglecting</a:t>
            </a:r>
            <a:r>
              <a:rPr lang="it-IT" dirty="0"/>
              <a:t> </a:t>
            </a:r>
            <a:r>
              <a:rPr lang="it-IT" dirty="0" err="1"/>
              <a:t>women</a:t>
            </a:r>
            <a:r>
              <a:rPr lang="it-IT" dirty="0"/>
              <a:t> </a:t>
            </a:r>
            <a:r>
              <a:rPr lang="it-IT" dirty="0" err="1"/>
              <a:t>equality</a:t>
            </a:r>
            <a:endParaRPr lang="it-IT" dirty="0"/>
          </a:p>
          <a:p>
            <a:pPr marL="82296" indent="0">
              <a:buNone/>
            </a:pPr>
            <a:r>
              <a:rPr lang="it-IT" dirty="0"/>
              <a:t>In </a:t>
            </a:r>
            <a:r>
              <a:rPr lang="it-IT" dirty="0" err="1"/>
              <a:t>Uk</a:t>
            </a:r>
            <a:r>
              <a:rPr lang="it-IT" dirty="0"/>
              <a:t> </a:t>
            </a:r>
            <a:r>
              <a:rPr lang="it-IT" dirty="0" err="1"/>
              <a:t>they</a:t>
            </a:r>
            <a:r>
              <a:rPr lang="it-IT" dirty="0"/>
              <a:t> </a:t>
            </a:r>
            <a:r>
              <a:rPr lang="it-IT" dirty="0" err="1"/>
              <a:t>had</a:t>
            </a:r>
            <a:r>
              <a:rPr lang="it-IT" dirty="0"/>
              <a:t> the right to </a:t>
            </a:r>
            <a:r>
              <a:rPr lang="it-IT" dirty="0" err="1"/>
              <a:t>vot</a:t>
            </a:r>
            <a:r>
              <a:rPr lang="it-IT" dirty="0"/>
              <a:t> </a:t>
            </a:r>
            <a:r>
              <a:rPr lang="it-IT" dirty="0" err="1"/>
              <a:t>very</a:t>
            </a:r>
            <a:r>
              <a:rPr lang="it-IT" dirty="0"/>
              <a:t> </a:t>
            </a:r>
            <a:r>
              <a:rPr lang="it-IT" dirty="0" err="1"/>
              <a:t>early</a:t>
            </a:r>
            <a:r>
              <a:rPr lang="it-IT" dirty="0"/>
              <a:t>, the </a:t>
            </a:r>
            <a:r>
              <a:rPr lang="it-IT" dirty="0" err="1"/>
              <a:t>abortion</a:t>
            </a:r>
            <a:r>
              <a:rPr lang="it-IT" dirty="0"/>
              <a:t> law </a:t>
            </a:r>
            <a:r>
              <a:rPr lang="it-IT" dirty="0" err="1"/>
              <a:t>was</a:t>
            </a:r>
            <a:r>
              <a:rPr lang="it-IT" dirty="0"/>
              <a:t> </a:t>
            </a:r>
            <a:r>
              <a:rPr lang="it-IT" dirty="0" err="1"/>
              <a:t>one</a:t>
            </a:r>
            <a:r>
              <a:rPr lang="it-IT" dirty="0"/>
              <a:t> of the first </a:t>
            </a:r>
            <a:r>
              <a:rPr lang="it-IT" dirty="0" err="1"/>
              <a:t>implmented</a:t>
            </a:r>
            <a:r>
              <a:rPr lang="it-IT" dirty="0"/>
              <a:t>  and </a:t>
            </a:r>
            <a:r>
              <a:rPr lang="it-IT" dirty="0" err="1"/>
              <a:t>one</a:t>
            </a:r>
            <a:r>
              <a:rPr lang="it-IT" dirty="0"/>
              <a:t> of the more «open» to </a:t>
            </a:r>
            <a:r>
              <a:rPr lang="it-IT" dirty="0" err="1"/>
              <a:t>women’s</a:t>
            </a:r>
            <a:r>
              <a:rPr lang="it-IT" dirty="0"/>
              <a:t> </a:t>
            </a:r>
            <a:r>
              <a:rPr lang="it-IT" dirty="0" err="1"/>
              <a:t>choice</a:t>
            </a:r>
            <a:r>
              <a:rPr lang="it-IT" dirty="0"/>
              <a:t>… </a:t>
            </a:r>
            <a:r>
              <a:rPr lang="it-IT" b="1" dirty="0" err="1">
                <a:solidFill>
                  <a:srgbClr val="FF0000"/>
                </a:solidFill>
              </a:rPr>
              <a:t>but</a:t>
            </a:r>
            <a:r>
              <a:rPr lang="it-IT" dirty="0"/>
              <a:t> the </a:t>
            </a:r>
            <a:r>
              <a:rPr lang="it-IT" dirty="0" err="1"/>
              <a:t>economic</a:t>
            </a:r>
            <a:r>
              <a:rPr lang="it-IT" dirty="0"/>
              <a:t> and social </a:t>
            </a:r>
            <a:r>
              <a:rPr lang="it-IT" dirty="0" err="1"/>
              <a:t>system</a:t>
            </a:r>
            <a:r>
              <a:rPr lang="it-IT" dirty="0"/>
              <a:t>  </a:t>
            </a:r>
            <a:r>
              <a:rPr lang="it-IT" dirty="0" err="1"/>
              <a:t>considered</a:t>
            </a:r>
            <a:r>
              <a:rPr lang="it-IT" dirty="0"/>
              <a:t> </a:t>
            </a:r>
            <a:r>
              <a:rPr lang="it-IT" dirty="0" err="1"/>
              <a:t>them</a:t>
            </a:r>
            <a:r>
              <a:rPr lang="it-IT" dirty="0"/>
              <a:t> </a:t>
            </a:r>
            <a:r>
              <a:rPr lang="it-IT" dirty="0" err="1"/>
              <a:t>second</a:t>
            </a:r>
            <a:r>
              <a:rPr lang="it-IT" dirty="0"/>
              <a:t> </a:t>
            </a:r>
            <a:r>
              <a:rPr lang="it-IT" dirty="0" err="1"/>
              <a:t>level</a:t>
            </a:r>
            <a:r>
              <a:rPr lang="it-IT" dirty="0"/>
              <a:t> </a:t>
            </a:r>
            <a:r>
              <a:rPr lang="it-IT" dirty="0" err="1"/>
              <a:t>citizens</a:t>
            </a:r>
            <a:endParaRPr lang="it-IT" dirty="0"/>
          </a:p>
        </p:txBody>
      </p:sp>
    </p:spTree>
    <p:extLst>
      <p:ext uri="{BB962C8B-B14F-4D97-AF65-F5344CB8AC3E}">
        <p14:creationId xmlns:p14="http://schemas.microsoft.com/office/powerpoint/2010/main" val="158120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egnaposto contenuto 2"/>
          <p:cNvSpPr>
            <a:spLocks noGrp="1"/>
          </p:cNvSpPr>
          <p:nvPr>
            <p:ph idx="1"/>
          </p:nvPr>
        </p:nvSpPr>
        <p:spPr>
          <a:xfrm>
            <a:off x="5126596" y="2591606"/>
            <a:ext cx="6927272" cy="2943802"/>
          </a:xfrm>
          <a:solidFill>
            <a:schemeClr val="accent2">
              <a:lumMod val="40000"/>
              <a:lumOff val="60000"/>
            </a:schemeClr>
          </a:solidFill>
        </p:spPr>
        <p:txBody>
          <a:bodyPr>
            <a:normAutofit/>
          </a:bodyPr>
          <a:lstStyle/>
          <a:p>
            <a:pPr marL="0" indent="0" algn="ctr">
              <a:buNone/>
            </a:pPr>
            <a:endParaRPr lang="en-US" altLang="it-IT" b="1" dirty="0"/>
          </a:p>
          <a:p>
            <a:pPr marL="0" indent="0" algn="ctr">
              <a:buNone/>
            </a:pPr>
            <a:r>
              <a:rPr lang="en-US" altLang="it-IT" b="1" dirty="0">
                <a:solidFill>
                  <a:srgbClr val="C00000"/>
                </a:solidFill>
              </a:rPr>
              <a:t>The last EU </a:t>
            </a:r>
            <a:r>
              <a:rPr lang="en-US" altLang="it-IT" b="1" dirty="0" err="1">
                <a:solidFill>
                  <a:srgbClr val="C00000"/>
                </a:solidFill>
              </a:rPr>
              <a:t>committment</a:t>
            </a:r>
            <a:endParaRPr lang="en-US" altLang="it-IT" b="1" dirty="0">
              <a:solidFill>
                <a:srgbClr val="C00000"/>
              </a:solidFill>
            </a:endParaRPr>
          </a:p>
          <a:p>
            <a:pPr marL="0" indent="0" algn="ctr">
              <a:buNone/>
            </a:pPr>
            <a:endParaRPr lang="en-US" altLang="it-IT" b="1" dirty="0"/>
          </a:p>
          <a:p>
            <a:pPr marL="0" indent="0" algn="ctr">
              <a:buNone/>
            </a:pPr>
            <a:r>
              <a:rPr lang="en-US" altLang="it-IT" b="1" dirty="0"/>
              <a:t>75% of the population aged 20-64 </a:t>
            </a:r>
            <a:r>
              <a:rPr lang="en-US" altLang="it-IT" b="1" u="sng" dirty="0">
                <a:solidFill>
                  <a:srgbClr val="FF0000"/>
                </a:solidFill>
              </a:rPr>
              <a:t>should be </a:t>
            </a:r>
            <a:r>
              <a:rPr lang="en-US" altLang="it-IT" b="1" dirty="0"/>
              <a:t>employed by 2025</a:t>
            </a:r>
          </a:p>
        </p:txBody>
      </p:sp>
      <p:pic>
        <p:nvPicPr>
          <p:cNvPr id="4" name="Segnaposto contenuto 3"/>
          <p:cNvPicPr>
            <a:picLocks noChangeAspect="1"/>
          </p:cNvPicPr>
          <p:nvPr/>
        </p:nvPicPr>
        <p:blipFill rotWithShape="1">
          <a:blip r:embed="rId2">
            <a:extLst>
              <a:ext uri="{28A0092B-C50C-407E-A947-70E740481C1C}">
                <a14:useLocalDpi xmlns:a14="http://schemas.microsoft.com/office/drawing/2010/main" val="0"/>
              </a:ext>
            </a:extLst>
          </a:blip>
          <a:srcRect l="47690" t="49200" r="24426"/>
          <a:stretch/>
        </p:blipFill>
        <p:spPr bwMode="auto">
          <a:xfrm>
            <a:off x="504967" y="513473"/>
            <a:ext cx="4449170" cy="54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olo 1"/>
          <p:cNvSpPr>
            <a:spLocks noGrp="1"/>
          </p:cNvSpPr>
          <p:nvPr>
            <p:ph type="title"/>
          </p:nvPr>
        </p:nvSpPr>
        <p:spPr>
          <a:xfrm>
            <a:off x="4258100" y="274637"/>
            <a:ext cx="7735369" cy="1868061"/>
          </a:xfrm>
          <a:solidFill>
            <a:schemeClr val="accent3">
              <a:lumMod val="20000"/>
              <a:lumOff val="80000"/>
            </a:schemeClr>
          </a:solidFill>
        </p:spPr>
        <p:txBody>
          <a:bodyPr>
            <a:noAutofit/>
          </a:bodyPr>
          <a:lstStyle/>
          <a:p>
            <a:pPr algn="ctr"/>
            <a:r>
              <a:rPr lang="it-IT" altLang="it-IT" sz="2800" dirty="0"/>
              <a:t>             </a:t>
            </a:r>
            <a:r>
              <a:rPr lang="it-IT" altLang="it-IT" sz="2800" b="1" dirty="0" err="1"/>
              <a:t>what</a:t>
            </a:r>
            <a:r>
              <a:rPr lang="it-IT" altLang="it-IT" sz="2800" b="1" dirty="0"/>
              <a:t> </a:t>
            </a:r>
            <a:r>
              <a:rPr lang="it-IT" altLang="it-IT" sz="2800" b="1" dirty="0" err="1"/>
              <a:t>about</a:t>
            </a:r>
            <a:r>
              <a:rPr lang="it-IT" altLang="it-IT" sz="2800" b="1" dirty="0"/>
              <a:t> </a:t>
            </a:r>
            <a:r>
              <a:rPr lang="it-IT" altLang="it-IT" sz="2800" b="1" dirty="0" err="1"/>
              <a:t>today</a:t>
            </a:r>
            <a:r>
              <a:rPr lang="it-IT" altLang="it-IT" sz="2800" b="1" dirty="0"/>
              <a:t>, </a:t>
            </a:r>
            <a:r>
              <a:rPr lang="it-IT" altLang="it-IT" sz="2800" b="1" dirty="0" err="1"/>
              <a:t>after</a:t>
            </a:r>
            <a:r>
              <a:rPr lang="it-IT" altLang="it-IT" sz="2800" b="1" dirty="0"/>
              <a:t> the cultural </a:t>
            </a:r>
            <a:r>
              <a:rPr lang="it-IT" altLang="it-IT" sz="2800" b="1" dirty="0" err="1"/>
              <a:t>revolution</a:t>
            </a:r>
            <a:r>
              <a:rPr lang="it-IT" altLang="it-IT" sz="2800" b="1" dirty="0"/>
              <a:t>…</a:t>
            </a:r>
            <a:br>
              <a:rPr lang="it-IT" altLang="it-IT" sz="2800" b="1" dirty="0"/>
            </a:br>
            <a:r>
              <a:rPr lang="it-IT" altLang="it-IT" sz="2800" b="1" dirty="0"/>
              <a:t>EU and the </a:t>
            </a:r>
            <a:r>
              <a:rPr lang="it-IT" altLang="it-IT" sz="2800" b="1" dirty="0" err="1"/>
              <a:t>international</a:t>
            </a:r>
            <a:r>
              <a:rPr lang="it-IT" altLang="it-IT" sz="2800" b="1" dirty="0"/>
              <a:t> </a:t>
            </a:r>
            <a:r>
              <a:rPr lang="it-IT" altLang="it-IT" sz="2800" b="1" dirty="0" err="1"/>
              <a:t>institutions</a:t>
            </a:r>
            <a:r>
              <a:rPr lang="it-IT" altLang="it-IT" sz="2800" b="1" dirty="0"/>
              <a:t> are </a:t>
            </a:r>
            <a:r>
              <a:rPr lang="it-IT" altLang="it-IT" sz="2800" b="1" dirty="0" err="1"/>
              <a:t>always</a:t>
            </a:r>
            <a:r>
              <a:rPr lang="it-IT" altLang="it-IT" sz="2800" b="1" dirty="0"/>
              <a:t> fixing new </a:t>
            </a:r>
            <a:r>
              <a:rPr lang="it-IT" altLang="it-IT" sz="2800" b="1" dirty="0" err="1"/>
              <a:t>goals</a:t>
            </a:r>
            <a:r>
              <a:rPr lang="it-IT" altLang="it-IT" sz="2800" b="1" dirty="0"/>
              <a:t> and  targets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A5C5-A58E-4231-BEA8-A96188DD686C}"/>
              </a:ext>
            </a:extLst>
          </p:cNvPr>
          <p:cNvSpPr>
            <a:spLocks noGrp="1"/>
          </p:cNvSpPr>
          <p:nvPr>
            <p:ph type="title"/>
          </p:nvPr>
        </p:nvSpPr>
        <p:spPr/>
        <p:txBody>
          <a:bodyPr>
            <a:normAutofit fontScale="90000"/>
          </a:bodyPr>
          <a:lstStyle/>
          <a:p>
            <a:pPr algn="ctr"/>
            <a:r>
              <a:rPr lang="en-GB" b="1" dirty="0">
                <a:solidFill>
                  <a:srgbClr val="C00000"/>
                </a:solidFill>
              </a:rPr>
              <a:t>EU Strategic engagement for gender equality </a:t>
            </a:r>
            <a:br>
              <a:rPr lang="en-GB" b="1" dirty="0">
                <a:solidFill>
                  <a:srgbClr val="C00000"/>
                </a:solidFill>
              </a:rPr>
            </a:br>
            <a:r>
              <a:rPr lang="en-GB" b="1" dirty="0">
                <a:solidFill>
                  <a:srgbClr val="C00000"/>
                </a:solidFill>
              </a:rPr>
              <a:t>2030</a:t>
            </a:r>
          </a:p>
        </p:txBody>
      </p:sp>
      <p:sp>
        <p:nvSpPr>
          <p:cNvPr id="3" name="Content Placeholder 2">
            <a:extLst>
              <a:ext uri="{FF2B5EF4-FFF2-40B4-BE49-F238E27FC236}">
                <a16:creationId xmlns:a16="http://schemas.microsoft.com/office/drawing/2014/main" id="{C7F4EBEC-9890-48D5-B69B-F43D727B3390}"/>
              </a:ext>
            </a:extLst>
          </p:cNvPr>
          <p:cNvSpPr>
            <a:spLocks noGrp="1"/>
          </p:cNvSpPr>
          <p:nvPr>
            <p:ph idx="1"/>
          </p:nvPr>
        </p:nvSpPr>
        <p:spPr>
          <a:xfrm>
            <a:off x="1643743" y="1679812"/>
            <a:ext cx="10322432" cy="4800600"/>
          </a:xfrm>
        </p:spPr>
        <p:txBody>
          <a:bodyPr>
            <a:normAutofit fontScale="55000" lnSpcReduction="20000"/>
          </a:bodyPr>
          <a:lstStyle/>
          <a:p>
            <a:pPr marL="0" indent="0">
              <a:buNone/>
            </a:pPr>
            <a:r>
              <a:rPr lang="en-GB" dirty="0"/>
              <a:t>	Some progresses have been achieved in recent years, for example, by the highest employment rate ever recorded for women (64 % in 2014) and their increasing participation in economic decision-making. </a:t>
            </a:r>
          </a:p>
          <a:p>
            <a:pPr marL="0" indent="0">
              <a:buNone/>
            </a:pPr>
            <a:r>
              <a:rPr lang="en-GB" dirty="0"/>
              <a:t>However, this upward trend is offset by persistent inequality in other areas, e.g. in terms of pay and earnings meaning that the key areas identified in all the previous documents of the EU are still valid today. </a:t>
            </a:r>
          </a:p>
          <a:p>
            <a:pPr marL="0" indent="0">
              <a:buNone/>
            </a:pPr>
            <a:endParaRPr lang="en-GB" dirty="0"/>
          </a:p>
          <a:p>
            <a:pPr marL="0" indent="0">
              <a:buNone/>
            </a:pPr>
            <a:r>
              <a:rPr lang="en-GB" dirty="0"/>
              <a:t>In its work programme, the Commission has reaffirmed its commitment to continue its work to promote equality between men and women. This means maintaining the focus of gender-equality policy on the five existing thematic priority areas:  </a:t>
            </a:r>
          </a:p>
          <a:p>
            <a:pPr marL="0" indent="0">
              <a:buNone/>
            </a:pPr>
            <a:endParaRPr lang="en-GB" dirty="0"/>
          </a:p>
          <a:p>
            <a:pPr>
              <a:buFontTx/>
              <a:buChar char="-"/>
            </a:pPr>
            <a:r>
              <a:rPr lang="en-GB" dirty="0"/>
              <a:t>increasing female labour-market participation and the equal economic independence of women and men; </a:t>
            </a:r>
          </a:p>
          <a:p>
            <a:pPr>
              <a:buFontTx/>
              <a:buChar char="-"/>
            </a:pPr>
            <a:r>
              <a:rPr lang="en-GB" dirty="0"/>
              <a:t>reducing the gender pay, earnings and pension gaps and thus fighting poverty among women; </a:t>
            </a:r>
          </a:p>
          <a:p>
            <a:pPr>
              <a:buFontTx/>
              <a:buChar char="-"/>
            </a:pPr>
            <a:r>
              <a:rPr lang="en-GB" dirty="0"/>
              <a:t>promoting equality between women and men in decision-making; </a:t>
            </a:r>
          </a:p>
          <a:p>
            <a:pPr>
              <a:buFontTx/>
              <a:buChar char="-"/>
            </a:pPr>
            <a:r>
              <a:rPr lang="en-GB" dirty="0"/>
              <a:t>combating gender-based violence and protecting and supporting victims;</a:t>
            </a:r>
          </a:p>
          <a:p>
            <a:pPr>
              <a:buFontTx/>
              <a:buChar char="-"/>
            </a:pPr>
            <a:r>
              <a:rPr lang="en-GB" dirty="0"/>
              <a:t>promoting gender equality and women’s rights across the world.</a:t>
            </a:r>
          </a:p>
        </p:txBody>
      </p:sp>
    </p:spTree>
    <p:extLst>
      <p:ext uri="{BB962C8B-B14F-4D97-AF65-F5344CB8AC3E}">
        <p14:creationId xmlns:p14="http://schemas.microsoft.com/office/powerpoint/2010/main" val="166659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reality</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0356" y="960120"/>
            <a:ext cx="9090406" cy="491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082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EIGE DATA</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646" t="26983" r="25700" b="10794"/>
          <a:stretch/>
        </p:blipFill>
        <p:spPr bwMode="auto">
          <a:xfrm>
            <a:off x="3872345" y="2743201"/>
            <a:ext cx="4434841" cy="298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2057400" y="1581835"/>
            <a:ext cx="9037320" cy="369332"/>
          </a:xfrm>
          <a:prstGeom prst="rect">
            <a:avLst/>
          </a:prstGeom>
        </p:spPr>
        <p:txBody>
          <a:bodyPr wrap="square">
            <a:spAutoFit/>
          </a:bodyPr>
          <a:lstStyle/>
          <a:p>
            <a:r>
              <a:rPr lang="it-IT" dirty="0">
                <a:hlinkClick r:id="rId3"/>
              </a:rPr>
              <a:t>http://eige.europa.eu/sites/default/files/documents/mh0415169enn.pdf</a:t>
            </a:r>
            <a:r>
              <a:rPr lang="it-IT" dirty="0"/>
              <a:t> </a:t>
            </a:r>
          </a:p>
        </p:txBody>
      </p:sp>
    </p:spTree>
    <p:extLst>
      <p:ext uri="{BB962C8B-B14F-4D97-AF65-F5344CB8AC3E}">
        <p14:creationId xmlns:p14="http://schemas.microsoft.com/office/powerpoint/2010/main" val="96714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251" t="22539" r="29797" b="45714"/>
          <a:stretch/>
        </p:blipFill>
        <p:spPr bwMode="auto">
          <a:xfrm>
            <a:off x="1295400" y="0"/>
            <a:ext cx="10969752"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34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660" y="639097"/>
            <a:ext cx="5433751" cy="5575438"/>
          </a:xfrm>
          <a:prstGeom prst="roundRect">
            <a:avLst>
              <a:gd name="adj" fmla="val 3449"/>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2CF4B16-CD3E-49D4-A612-9891A7A42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234" y="733077"/>
            <a:ext cx="3660003" cy="2636590"/>
          </a:xfrm>
          <a:prstGeom prst="roundRect">
            <a:avLst>
              <a:gd name="adj" fmla="val 4207"/>
            </a:avLst>
          </a:prstGeom>
          <a:ln w="50800" cap="sq" cmpd="dbl">
            <a:noFill/>
            <a:miter lim="800000"/>
          </a:ln>
          <a:effectLst/>
        </p:spPr>
      </p:pic>
      <p:pic>
        <p:nvPicPr>
          <p:cNvPr id="9" name="Picture 8" descr="A picture containing thing, stationary, writing implement, object&#10;&#10;Description generated with high confidence">
            <a:extLst>
              <a:ext uri="{FF2B5EF4-FFF2-40B4-BE49-F238E27FC236}">
                <a16:creationId xmlns:a16="http://schemas.microsoft.com/office/drawing/2014/main" id="{3B9907A9-0C80-461A-A4D7-1BA67AFF7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53" y="3483966"/>
            <a:ext cx="5181562" cy="2636590"/>
          </a:xfrm>
          <a:prstGeom prst="roundRect">
            <a:avLst>
              <a:gd name="adj" fmla="val 4528"/>
            </a:avLst>
          </a:prstGeom>
          <a:ln w="50800" cap="sq" cmpd="dbl">
            <a:noFill/>
            <a:miter lim="800000"/>
          </a:ln>
          <a:effectLst/>
        </p:spPr>
      </p:pic>
      <p:sp>
        <p:nvSpPr>
          <p:cNvPr id="3" name="Content Placeholder 2">
            <a:extLst>
              <a:ext uri="{FF2B5EF4-FFF2-40B4-BE49-F238E27FC236}">
                <a16:creationId xmlns:a16="http://schemas.microsoft.com/office/drawing/2014/main" id="{0ABE6979-AB11-4CA9-8653-ECE3B9CB8280}"/>
              </a:ext>
            </a:extLst>
          </p:cNvPr>
          <p:cNvSpPr>
            <a:spLocks noGrp="1"/>
          </p:cNvSpPr>
          <p:nvPr>
            <p:ph idx="1"/>
          </p:nvPr>
        </p:nvSpPr>
        <p:spPr>
          <a:xfrm>
            <a:off x="6717278" y="733077"/>
            <a:ext cx="5307082" cy="5058123"/>
          </a:xfrm>
        </p:spPr>
        <p:txBody>
          <a:bodyPr>
            <a:normAutofit/>
          </a:bodyPr>
          <a:lstStyle/>
          <a:p>
            <a:pPr marL="0" indent="0">
              <a:lnSpc>
                <a:spcPct val="80000"/>
              </a:lnSpc>
              <a:buNone/>
            </a:pPr>
            <a:r>
              <a:rPr lang="en-GB" sz="2000" dirty="0"/>
              <a:t>According to the </a:t>
            </a:r>
            <a:r>
              <a:rPr lang="en-US" sz="2000" dirty="0"/>
              <a:t>2017 Report on equality between women and men in the EU, men and women’s </a:t>
            </a:r>
            <a:r>
              <a:rPr lang="en-GB" sz="2000" dirty="0"/>
              <a:t>employment rates have improved, but </a:t>
            </a:r>
            <a:r>
              <a:rPr lang="en-GB" sz="2000" b="1" dirty="0">
                <a:solidFill>
                  <a:srgbClr val="C00000"/>
                </a:solidFill>
              </a:rPr>
              <a:t>the gender gap is still a lot evident</a:t>
            </a:r>
            <a:r>
              <a:rPr lang="en-GB" sz="2000" dirty="0"/>
              <a:t>. </a:t>
            </a:r>
          </a:p>
          <a:p>
            <a:pPr marL="0" indent="0">
              <a:lnSpc>
                <a:spcPct val="80000"/>
              </a:lnSpc>
              <a:buNone/>
            </a:pPr>
            <a:r>
              <a:rPr lang="en-GB" sz="2000" dirty="0"/>
              <a:t>In the third quarter of 2016, the employment rate for men stood at 77.4 %, while the employment rate for women reached an all-time high level of 65.5 %. </a:t>
            </a:r>
          </a:p>
          <a:p>
            <a:pPr marL="0" indent="0">
              <a:lnSpc>
                <a:spcPct val="80000"/>
              </a:lnSpc>
              <a:buNone/>
            </a:pPr>
            <a:endParaRPr lang="en-GB" sz="2000" dirty="0"/>
          </a:p>
          <a:p>
            <a:pPr marL="0" indent="0">
              <a:lnSpc>
                <a:spcPct val="80000"/>
              </a:lnSpc>
              <a:buNone/>
            </a:pPr>
            <a:r>
              <a:rPr lang="en-GB" sz="2000" dirty="0"/>
              <a:t>	</a:t>
            </a:r>
          </a:p>
        </p:txBody>
      </p:sp>
    </p:spTree>
    <p:extLst>
      <p:ext uri="{BB962C8B-B14F-4D97-AF65-F5344CB8AC3E}">
        <p14:creationId xmlns:p14="http://schemas.microsoft.com/office/powerpoint/2010/main" val="244464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3440" y="274638"/>
            <a:ext cx="11058144" cy="1143000"/>
          </a:xfrm>
        </p:spPr>
        <p:txBody>
          <a:bodyPr>
            <a:normAutofit/>
          </a:bodyPr>
          <a:lstStyle/>
          <a:p>
            <a:pPr algn="ctr"/>
            <a:r>
              <a:rPr lang="it-IT" sz="2800" dirty="0" err="1">
                <a:solidFill>
                  <a:srgbClr val="FF0000"/>
                </a:solidFill>
              </a:rPr>
              <a:t>Historical</a:t>
            </a:r>
            <a:r>
              <a:rPr lang="it-IT" sz="2800" dirty="0">
                <a:solidFill>
                  <a:srgbClr val="FF0000"/>
                </a:solidFill>
              </a:rPr>
              <a:t> background</a:t>
            </a:r>
            <a:br>
              <a:rPr lang="it-IT" sz="2800" dirty="0">
                <a:solidFill>
                  <a:srgbClr val="FF0000"/>
                </a:solidFill>
              </a:rPr>
            </a:br>
            <a:r>
              <a:rPr lang="it-IT" sz="2800" dirty="0">
                <a:solidFill>
                  <a:srgbClr val="FF0000"/>
                </a:solidFill>
              </a:rPr>
              <a:t>1942: The </a:t>
            </a:r>
            <a:r>
              <a:rPr lang="it-IT" sz="2800" dirty="0" err="1">
                <a:solidFill>
                  <a:srgbClr val="FF0000"/>
                </a:solidFill>
              </a:rPr>
              <a:t>Beveridge</a:t>
            </a:r>
            <a:r>
              <a:rPr lang="it-IT" sz="2800" dirty="0">
                <a:solidFill>
                  <a:srgbClr val="FF0000"/>
                </a:solidFill>
              </a:rPr>
              <a:t> report:  A MODEL OF WELFARE</a:t>
            </a:r>
          </a:p>
        </p:txBody>
      </p:sp>
      <p:sp>
        <p:nvSpPr>
          <p:cNvPr id="3" name="Segnaposto contenuto 2"/>
          <p:cNvSpPr>
            <a:spLocks noGrp="1"/>
          </p:cNvSpPr>
          <p:nvPr>
            <p:ph idx="1"/>
          </p:nvPr>
        </p:nvSpPr>
        <p:spPr>
          <a:xfrm>
            <a:off x="716280" y="1642744"/>
            <a:ext cx="11109960" cy="4605655"/>
          </a:xfrm>
          <a:solidFill>
            <a:schemeClr val="bg1"/>
          </a:solidFill>
        </p:spPr>
        <p:txBody>
          <a:bodyPr>
            <a:normAutofit lnSpcReduction="10000"/>
          </a:bodyPr>
          <a:lstStyle/>
          <a:p>
            <a:r>
              <a:rPr lang="it-IT" b="1" dirty="0">
                <a:solidFill>
                  <a:srgbClr val="FF0000"/>
                </a:solidFill>
              </a:rPr>
              <a:t>UK: </a:t>
            </a:r>
            <a:r>
              <a:rPr lang="it-IT" b="1" dirty="0" err="1">
                <a:solidFill>
                  <a:srgbClr val="FF0000"/>
                </a:solidFill>
              </a:rPr>
              <a:t>Beveridge</a:t>
            </a:r>
            <a:r>
              <a:rPr lang="it-IT" b="1" dirty="0">
                <a:solidFill>
                  <a:srgbClr val="FF0000"/>
                </a:solidFill>
              </a:rPr>
              <a:t> report 1942 </a:t>
            </a:r>
            <a:r>
              <a:rPr lang="it-IT" dirty="0" err="1"/>
              <a:t>it</a:t>
            </a:r>
            <a:r>
              <a:rPr lang="it-IT" dirty="0"/>
              <a:t> </a:t>
            </a:r>
            <a:r>
              <a:rPr lang="it-IT" dirty="0" err="1"/>
              <a:t>is</a:t>
            </a:r>
            <a:r>
              <a:rPr lang="it-IT" dirty="0"/>
              <a:t> </a:t>
            </a:r>
            <a:r>
              <a:rPr lang="it-IT" dirty="0" err="1"/>
              <a:t>considered</a:t>
            </a:r>
            <a:r>
              <a:rPr lang="it-IT" dirty="0"/>
              <a:t> the </a:t>
            </a:r>
            <a:r>
              <a:rPr lang="it-IT" dirty="0" err="1"/>
              <a:t>origin</a:t>
            </a:r>
            <a:r>
              <a:rPr lang="it-IT" dirty="0"/>
              <a:t> of the </a:t>
            </a:r>
            <a:r>
              <a:rPr lang="it-IT" dirty="0" err="1"/>
              <a:t>modern</a:t>
            </a:r>
            <a:r>
              <a:rPr lang="it-IT" dirty="0"/>
              <a:t> </a:t>
            </a:r>
            <a:r>
              <a:rPr lang="it-IT" dirty="0" err="1"/>
              <a:t>type</a:t>
            </a:r>
            <a:r>
              <a:rPr lang="it-IT" dirty="0"/>
              <a:t> of welfare. </a:t>
            </a:r>
          </a:p>
          <a:p>
            <a:r>
              <a:rPr lang="it-IT" dirty="0" err="1"/>
              <a:t>Based</a:t>
            </a:r>
            <a:r>
              <a:rPr lang="it-IT" dirty="0"/>
              <a:t> on the </a:t>
            </a:r>
            <a:r>
              <a:rPr lang="it-IT" dirty="0" err="1"/>
              <a:t>consideration</a:t>
            </a:r>
            <a:r>
              <a:rPr lang="it-IT" dirty="0"/>
              <a:t> </a:t>
            </a:r>
            <a:r>
              <a:rPr lang="it-IT" dirty="0" err="1"/>
              <a:t>that</a:t>
            </a:r>
            <a:r>
              <a:rPr lang="it-IT" dirty="0"/>
              <a:t> </a:t>
            </a:r>
            <a:r>
              <a:rPr lang="it-IT" dirty="0" err="1"/>
              <a:t>only</a:t>
            </a:r>
            <a:r>
              <a:rPr lang="it-IT" dirty="0"/>
              <a:t> </a:t>
            </a:r>
            <a:r>
              <a:rPr lang="it-IT" b="1" dirty="0">
                <a:solidFill>
                  <a:srgbClr val="FF0000"/>
                </a:solidFill>
              </a:rPr>
              <a:t>male are the </a:t>
            </a:r>
            <a:r>
              <a:rPr lang="it-IT" b="1" dirty="0" err="1">
                <a:solidFill>
                  <a:srgbClr val="FF0000"/>
                </a:solidFill>
              </a:rPr>
              <a:t>breadwinners</a:t>
            </a:r>
            <a:r>
              <a:rPr lang="it-IT" b="1" dirty="0">
                <a:solidFill>
                  <a:srgbClr val="FF0000"/>
                </a:solidFill>
              </a:rPr>
              <a:t> </a:t>
            </a:r>
            <a:r>
              <a:rPr lang="it-IT" dirty="0"/>
              <a:t>and </a:t>
            </a:r>
            <a:r>
              <a:rPr lang="it-IT" b="1" dirty="0" err="1">
                <a:solidFill>
                  <a:srgbClr val="FF0000"/>
                </a:solidFill>
              </a:rPr>
              <a:t>women</a:t>
            </a:r>
            <a:r>
              <a:rPr lang="it-IT" b="1" dirty="0">
                <a:solidFill>
                  <a:srgbClr val="FF0000"/>
                </a:solidFill>
              </a:rPr>
              <a:t> are </a:t>
            </a:r>
            <a:r>
              <a:rPr lang="it-IT" b="1" dirty="0" err="1">
                <a:solidFill>
                  <a:srgbClr val="FF0000"/>
                </a:solidFill>
              </a:rPr>
              <a:t>dependent</a:t>
            </a:r>
            <a:r>
              <a:rPr lang="it-IT" dirty="0"/>
              <a:t>, </a:t>
            </a:r>
            <a:r>
              <a:rPr lang="it-IT" dirty="0" err="1"/>
              <a:t>considered</a:t>
            </a:r>
            <a:r>
              <a:rPr lang="it-IT" dirty="0"/>
              <a:t> out of the market, </a:t>
            </a:r>
            <a:r>
              <a:rPr lang="it-IT" dirty="0" err="1"/>
              <a:t>attaining</a:t>
            </a:r>
            <a:r>
              <a:rPr lang="it-IT" dirty="0"/>
              <a:t> </a:t>
            </a:r>
            <a:r>
              <a:rPr lang="it-IT" dirty="0" err="1"/>
              <a:t>equality</a:t>
            </a:r>
            <a:r>
              <a:rPr lang="it-IT" dirty="0"/>
              <a:t> ONLY with marriage (B level citizens). </a:t>
            </a:r>
          </a:p>
          <a:p>
            <a:r>
              <a:rPr lang="it-IT" dirty="0" err="1"/>
              <a:t>Very</a:t>
            </a:r>
            <a:r>
              <a:rPr lang="it-IT" dirty="0"/>
              <a:t> </a:t>
            </a:r>
            <a:r>
              <a:rPr lang="it-IT" dirty="0" err="1"/>
              <a:t>successfull</a:t>
            </a:r>
            <a:r>
              <a:rPr lang="it-IT" dirty="0"/>
              <a:t> model of welfare in Europe </a:t>
            </a:r>
            <a:r>
              <a:rPr lang="it-IT" dirty="0" err="1"/>
              <a:t>after</a:t>
            </a:r>
            <a:r>
              <a:rPr lang="it-IT" dirty="0"/>
              <a:t> the </a:t>
            </a:r>
            <a:r>
              <a:rPr lang="it-IT" dirty="0" err="1"/>
              <a:t>totalitarisms</a:t>
            </a:r>
            <a:r>
              <a:rPr lang="it-IT" dirty="0"/>
              <a:t> and the IIWW and </a:t>
            </a:r>
            <a:r>
              <a:rPr lang="it-IT" b="1" dirty="0" err="1">
                <a:solidFill>
                  <a:srgbClr val="FF0000"/>
                </a:solidFill>
              </a:rPr>
              <a:t>without</a:t>
            </a:r>
            <a:r>
              <a:rPr lang="it-IT" b="1" dirty="0">
                <a:solidFill>
                  <a:srgbClr val="FF0000"/>
                </a:solidFill>
              </a:rPr>
              <a:t> counter-</a:t>
            </a:r>
            <a:r>
              <a:rPr lang="it-IT" b="1" dirty="0" err="1">
                <a:solidFill>
                  <a:srgbClr val="FF0000"/>
                </a:solidFill>
              </a:rPr>
              <a:t>models</a:t>
            </a:r>
            <a:r>
              <a:rPr lang="it-IT" b="1" dirty="0">
                <a:solidFill>
                  <a:srgbClr val="FF0000"/>
                </a:solidFill>
              </a:rPr>
              <a:t> </a:t>
            </a:r>
            <a:r>
              <a:rPr lang="it-IT" dirty="0"/>
              <a:t>(</a:t>
            </a:r>
            <a:r>
              <a:rPr lang="it-IT" dirty="0" err="1"/>
              <a:t>even</a:t>
            </a:r>
            <a:r>
              <a:rPr lang="it-IT" dirty="0"/>
              <a:t> </a:t>
            </a:r>
            <a:r>
              <a:rPr lang="it-IT" dirty="0" err="1"/>
              <a:t>Marxism</a:t>
            </a:r>
            <a:r>
              <a:rPr lang="it-IT" dirty="0"/>
              <a:t> </a:t>
            </a:r>
            <a:r>
              <a:rPr lang="it-IT" dirty="0" err="1"/>
              <a:t>was</a:t>
            </a:r>
            <a:r>
              <a:rPr lang="it-IT" dirty="0"/>
              <a:t> gender </a:t>
            </a:r>
            <a:r>
              <a:rPr lang="it-IT" dirty="0" err="1"/>
              <a:t>blind</a:t>
            </a:r>
            <a:r>
              <a:rPr lang="it-IT" dirty="0"/>
              <a:t>).</a:t>
            </a:r>
          </a:p>
          <a:p>
            <a:endParaRPr lang="it-IT" dirty="0"/>
          </a:p>
          <a:p>
            <a:endParaRPr lang="it-IT" dirty="0"/>
          </a:p>
          <a:p>
            <a:pPr marL="0" indent="0">
              <a:buNone/>
            </a:pPr>
            <a:endParaRPr lang="it-IT" dirty="0"/>
          </a:p>
        </p:txBody>
      </p:sp>
    </p:spTree>
    <p:extLst>
      <p:ext uri="{BB962C8B-B14F-4D97-AF65-F5344CB8AC3E}">
        <p14:creationId xmlns:p14="http://schemas.microsoft.com/office/powerpoint/2010/main" val="2817848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solidFill>
            <a:schemeClr val="accent3">
              <a:lumMod val="20000"/>
              <a:lumOff val="80000"/>
            </a:schemeClr>
          </a:solidFill>
        </p:spPr>
        <p:txBody>
          <a:bodyPr/>
          <a:lstStyle/>
          <a:p>
            <a:pPr algn="ctr"/>
            <a:r>
              <a:rPr lang="it-IT" altLang="it-IT" b="1" dirty="0" err="1"/>
              <a:t>Employment’s</a:t>
            </a:r>
            <a:r>
              <a:rPr lang="it-IT" altLang="it-IT" b="1" dirty="0"/>
              <a:t> </a:t>
            </a:r>
            <a:r>
              <a:rPr lang="it-IT" altLang="it-IT" b="1" dirty="0" err="1"/>
              <a:t>rates</a:t>
            </a:r>
            <a:endParaRPr lang="it-IT" altLang="it-IT" b="1" dirty="0"/>
          </a:p>
        </p:txBody>
      </p:sp>
      <p:sp>
        <p:nvSpPr>
          <p:cNvPr id="5123" name="Segnaposto contenuto 2"/>
          <p:cNvSpPr>
            <a:spLocks noGrp="1"/>
          </p:cNvSpPr>
          <p:nvPr>
            <p:ph idx="1"/>
          </p:nvPr>
        </p:nvSpPr>
        <p:spPr>
          <a:solidFill>
            <a:schemeClr val="accent4">
              <a:lumMod val="20000"/>
              <a:lumOff val="80000"/>
            </a:schemeClr>
          </a:solidFill>
        </p:spPr>
        <p:txBody>
          <a:bodyPr>
            <a:normAutofit/>
          </a:bodyPr>
          <a:lstStyle/>
          <a:p>
            <a:pPr marL="0" indent="0" algn="ctr">
              <a:buNone/>
            </a:pPr>
            <a:endParaRPr lang="en-US" altLang="it-IT" dirty="0"/>
          </a:p>
          <a:p>
            <a:endParaRPr lang="en-US" altLang="it-IT" dirty="0"/>
          </a:p>
          <a:p>
            <a:pPr marL="0" indent="0">
              <a:buNone/>
            </a:pPr>
            <a:endParaRPr lang="en-US" altLang="it-IT" dirty="0"/>
          </a:p>
          <a:p>
            <a:pPr marL="0" indent="0" algn="ctr">
              <a:buNone/>
            </a:pPr>
            <a:r>
              <a:rPr lang="en-US" altLang="it-IT" b="1" dirty="0">
                <a:solidFill>
                  <a:srgbClr val="FF0000"/>
                </a:solidFill>
              </a:rPr>
              <a:t>In all Member States</a:t>
            </a:r>
          </a:p>
          <a:p>
            <a:pPr marL="0" indent="0" algn="ctr">
              <a:buNone/>
            </a:pPr>
            <a:r>
              <a:rPr lang="en-US" altLang="it-IT" b="1" dirty="0">
                <a:solidFill>
                  <a:srgbClr val="FF0000"/>
                </a:solidFill>
              </a:rPr>
              <a:t>female employment rates are lower than</a:t>
            </a:r>
          </a:p>
          <a:p>
            <a:pPr marL="0" indent="0" algn="ctr">
              <a:buNone/>
            </a:pPr>
            <a:r>
              <a:rPr lang="en-US" altLang="it-IT" b="1" dirty="0">
                <a:solidFill>
                  <a:srgbClr val="FF0000"/>
                </a:solidFill>
              </a:rPr>
              <a:t>those for males with strong variations across the EU.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solidFill>
            <a:schemeClr val="accent2">
              <a:lumMod val="20000"/>
              <a:lumOff val="80000"/>
            </a:schemeClr>
          </a:solidFill>
        </p:spPr>
        <p:txBody>
          <a:bodyPr>
            <a:normAutofit fontScale="90000"/>
          </a:bodyPr>
          <a:lstStyle/>
          <a:p>
            <a:r>
              <a:rPr lang="it-IT" altLang="it-IT" b="1" dirty="0" err="1">
                <a:solidFill>
                  <a:srgbClr val="FF0000"/>
                </a:solidFill>
              </a:rPr>
              <a:t>Reasons</a:t>
            </a:r>
            <a:r>
              <a:rPr lang="it-IT" altLang="it-IT" b="1" dirty="0">
                <a:solidFill>
                  <a:srgbClr val="FF0000"/>
                </a:solidFill>
              </a:rPr>
              <a:t> for gender gap in </a:t>
            </a:r>
            <a:r>
              <a:rPr lang="it-IT" altLang="it-IT" b="1" dirty="0" err="1">
                <a:solidFill>
                  <a:srgbClr val="FF0000"/>
                </a:solidFill>
              </a:rPr>
              <a:t>labour</a:t>
            </a:r>
            <a:r>
              <a:rPr lang="it-IT" altLang="it-IT" b="1" dirty="0">
                <a:solidFill>
                  <a:srgbClr val="FF0000"/>
                </a:solidFill>
              </a:rPr>
              <a:t> market</a:t>
            </a:r>
          </a:p>
        </p:txBody>
      </p:sp>
      <p:sp>
        <p:nvSpPr>
          <p:cNvPr id="7171" name="Segnaposto contenuto 2"/>
          <p:cNvSpPr>
            <a:spLocks noGrp="1"/>
          </p:cNvSpPr>
          <p:nvPr>
            <p:ph idx="1"/>
          </p:nvPr>
        </p:nvSpPr>
        <p:spPr>
          <a:xfrm>
            <a:off x="838200" y="1825625"/>
            <a:ext cx="10515600" cy="4814166"/>
          </a:xfrm>
        </p:spPr>
        <p:txBody>
          <a:bodyPr/>
          <a:lstStyle/>
          <a:p>
            <a:pPr marL="0" indent="0">
              <a:buNone/>
            </a:pPr>
            <a:r>
              <a:rPr lang="en-US" altLang="it-IT" b="1" dirty="0"/>
              <a:t>Parenthood</a:t>
            </a:r>
            <a:r>
              <a:rPr lang="en-US" altLang="it-IT" dirty="0"/>
              <a:t> is one of the main factors underlying the gender employment gaps. </a:t>
            </a:r>
          </a:p>
          <a:p>
            <a:pPr marL="0" indent="0">
              <a:buNone/>
            </a:pPr>
            <a:r>
              <a:rPr lang="en-US" altLang="it-IT" dirty="0"/>
              <a:t>The employment rate for </a:t>
            </a:r>
            <a:r>
              <a:rPr lang="en-US" altLang="it-IT" b="1" u="sng" dirty="0">
                <a:solidFill>
                  <a:srgbClr val="FF0000"/>
                </a:solidFill>
              </a:rPr>
              <a:t>women who have children </a:t>
            </a:r>
            <a:r>
              <a:rPr lang="en-US" altLang="it-IT" dirty="0"/>
              <a:t>is much lower than for women without children in most Member States (with the exception of Slovenia and Portugal) </a:t>
            </a:r>
          </a:p>
          <a:p>
            <a:pPr marL="0" indent="0">
              <a:buNone/>
            </a:pPr>
            <a:r>
              <a:rPr lang="en-US" altLang="it-IT" dirty="0"/>
              <a:t>while </a:t>
            </a:r>
            <a:r>
              <a:rPr lang="en-US" altLang="it-IT" b="1" u="sng" dirty="0">
                <a:solidFill>
                  <a:srgbClr val="FF0000"/>
                </a:solidFill>
              </a:rPr>
              <a:t>it is the opposite for men</a:t>
            </a:r>
            <a:r>
              <a:rPr lang="en-US" altLang="it-IT" dirty="0"/>
              <a:t>. </a:t>
            </a:r>
          </a:p>
          <a:p>
            <a:pPr marL="0" indent="0">
              <a:buNone/>
            </a:pPr>
            <a:r>
              <a:rPr lang="en-US" altLang="it-IT" dirty="0"/>
              <a:t>The employment impact of parenthood varies considerably across the Member States and is extremely high in some cases.</a:t>
            </a:r>
            <a:r>
              <a:rPr lang="en-US" altLang="it-IT" b="1" u="sng" dirty="0">
                <a:solidFill>
                  <a:srgbClr val="002060"/>
                </a:solidFill>
              </a:rPr>
              <a:t> </a:t>
            </a:r>
          </a:p>
          <a:p>
            <a:pPr marL="0" indent="0">
              <a:buNone/>
            </a:pPr>
            <a:endParaRPr lang="en-US" altLang="it-IT" b="1" u="sng" dirty="0">
              <a:solidFill>
                <a:srgbClr val="002060"/>
              </a:solidFill>
            </a:endParaRPr>
          </a:p>
          <a:p>
            <a:endParaRPr lang="en-US" alt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solidFill>
            <a:schemeClr val="accent2">
              <a:lumMod val="20000"/>
              <a:lumOff val="80000"/>
            </a:schemeClr>
          </a:solidFill>
        </p:spPr>
        <p:txBody>
          <a:bodyPr/>
          <a:lstStyle/>
          <a:p>
            <a:r>
              <a:rPr lang="it-IT" altLang="it-IT" b="1" dirty="0" err="1">
                <a:solidFill>
                  <a:srgbClr val="002060"/>
                </a:solidFill>
              </a:rPr>
              <a:t>Women</a:t>
            </a:r>
            <a:r>
              <a:rPr lang="it-IT" altLang="it-IT" b="1" dirty="0">
                <a:solidFill>
                  <a:srgbClr val="002060"/>
                </a:solidFill>
              </a:rPr>
              <a:t> </a:t>
            </a:r>
            <a:r>
              <a:rPr lang="it-IT" altLang="it-IT" b="1" dirty="0" err="1">
                <a:solidFill>
                  <a:srgbClr val="002060"/>
                </a:solidFill>
              </a:rPr>
              <a:t>have</a:t>
            </a:r>
            <a:r>
              <a:rPr lang="it-IT" altLang="it-IT" b="1" dirty="0">
                <a:solidFill>
                  <a:srgbClr val="002060"/>
                </a:solidFill>
              </a:rPr>
              <a:t> care </a:t>
            </a:r>
            <a:r>
              <a:rPr lang="it-IT" altLang="it-IT" b="1" dirty="0" err="1">
                <a:solidFill>
                  <a:srgbClr val="002060"/>
                </a:solidFill>
              </a:rPr>
              <a:t>duties</a:t>
            </a:r>
            <a:endParaRPr lang="it-IT" altLang="it-IT" b="1" dirty="0">
              <a:solidFill>
                <a:srgbClr val="002060"/>
              </a:solidFill>
            </a:endParaRPr>
          </a:p>
        </p:txBody>
      </p:sp>
      <p:sp>
        <p:nvSpPr>
          <p:cNvPr id="9219" name="Segnaposto contenuto 2"/>
          <p:cNvSpPr>
            <a:spLocks noGrp="1"/>
          </p:cNvSpPr>
          <p:nvPr>
            <p:ph idx="1"/>
          </p:nvPr>
        </p:nvSpPr>
        <p:spPr/>
        <p:txBody>
          <a:bodyPr/>
          <a:lstStyle/>
          <a:p>
            <a:r>
              <a:rPr lang="en-US" altLang="it-IT" sz="3200" dirty="0"/>
              <a:t>Parenthood affects symmetrically men and women's employment,</a:t>
            </a:r>
          </a:p>
          <a:p>
            <a:r>
              <a:rPr lang="en-US" altLang="it-IT" sz="3200" b="1" dirty="0">
                <a:solidFill>
                  <a:srgbClr val="C00000"/>
                </a:solidFill>
              </a:rPr>
              <a:t> but </a:t>
            </a:r>
            <a:r>
              <a:rPr lang="en-US" altLang="it-IT" sz="3200" dirty="0"/>
              <a:t>women are more often involved in childcare duties when care services are lacking or not meeting the needs of - full-time - working parents as it is the case in many Member States.</a:t>
            </a:r>
          </a:p>
          <a:p>
            <a:endParaRPr lang="en-US" altLang="it-IT" dirty="0"/>
          </a:p>
          <a:p>
            <a:r>
              <a:rPr lang="en-US" altLang="it-IT" b="1" u="sng" dirty="0">
                <a:solidFill>
                  <a:srgbClr val="002060"/>
                </a:solidFill>
              </a:rPr>
              <a:t>It depends on the system of Welfare, of course, and of its </a:t>
            </a:r>
            <a:r>
              <a:rPr lang="en-US" altLang="it-IT" b="1" u="sng" dirty="0" err="1">
                <a:solidFill>
                  <a:srgbClr val="002060"/>
                </a:solidFill>
              </a:rPr>
              <a:t>efficency</a:t>
            </a:r>
            <a:r>
              <a:rPr lang="en-US" altLang="it-IT" b="1" u="sng" dirty="0">
                <a:solidFill>
                  <a:srgbClr val="002060"/>
                </a:solidFill>
              </a:rPr>
              <a:t>!!!!</a:t>
            </a:r>
            <a:endParaRPr lang="en-US" altLang="it-IT" dirty="0"/>
          </a:p>
          <a:p>
            <a:endParaRPr lang="en-US" alt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reality </a:t>
            </a:r>
          </a:p>
        </p:txBody>
      </p:sp>
      <p:pic>
        <p:nvPicPr>
          <p:cNvPr id="4" name="Picture 4">
            <a:extLst>
              <a:ext uri="{FF2B5EF4-FFF2-40B4-BE49-F238E27FC236}">
                <a16:creationId xmlns:a16="http://schemas.microsoft.com/office/drawing/2014/main" id="{43DAF073-9708-4A92-B7B9-6E6EE5112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0" y="145465"/>
            <a:ext cx="5814306" cy="666396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16406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1197429" y="274638"/>
            <a:ext cx="10714155" cy="1143000"/>
          </a:xfrm>
        </p:spPr>
        <p:txBody>
          <a:bodyPr>
            <a:normAutofit fontScale="90000"/>
          </a:bodyPr>
          <a:lstStyle/>
          <a:p>
            <a:pPr algn="ctr"/>
            <a:r>
              <a:rPr lang="it-IT" altLang="it-IT" b="1" dirty="0"/>
              <a:t>Gender gap </a:t>
            </a:r>
            <a:r>
              <a:rPr lang="it-IT" altLang="it-IT" b="1" dirty="0" err="1"/>
              <a:t>widening</a:t>
            </a:r>
            <a:r>
              <a:rPr lang="it-IT" altLang="it-IT" b="1" dirty="0"/>
              <a:t> </a:t>
            </a:r>
            <a:r>
              <a:rPr lang="it-IT" altLang="it-IT" b="1" dirty="0" err="1"/>
              <a:t>through</a:t>
            </a:r>
            <a:r>
              <a:rPr lang="it-IT" altLang="it-IT" b="1" dirty="0"/>
              <a:t> the life time </a:t>
            </a:r>
            <a:br>
              <a:rPr lang="it-IT" altLang="it-IT" b="1" dirty="0"/>
            </a:br>
            <a:endParaRPr lang="it-IT" altLang="it-IT" b="1" dirty="0"/>
          </a:p>
        </p:txBody>
      </p:sp>
      <p:sp>
        <p:nvSpPr>
          <p:cNvPr id="11267" name="Segnaposto contenuto 2"/>
          <p:cNvSpPr>
            <a:spLocks noGrp="1"/>
          </p:cNvSpPr>
          <p:nvPr>
            <p:ph idx="1"/>
          </p:nvPr>
        </p:nvSpPr>
        <p:spPr/>
        <p:txBody>
          <a:bodyPr/>
          <a:lstStyle/>
          <a:p>
            <a:r>
              <a:rPr lang="en-US" altLang="it-IT" dirty="0"/>
              <a:t>Furthermore, the longer women are </a:t>
            </a:r>
            <a:r>
              <a:rPr lang="en-US" altLang="it-IT" b="1" u="sng" dirty="0">
                <a:solidFill>
                  <a:srgbClr val="FF0000"/>
                </a:solidFill>
              </a:rPr>
              <a:t>out of the </a:t>
            </a:r>
            <a:r>
              <a:rPr lang="en-US" altLang="it-IT" b="1" u="sng" dirty="0" err="1">
                <a:solidFill>
                  <a:srgbClr val="FF0000"/>
                </a:solidFill>
              </a:rPr>
              <a:t>labour</a:t>
            </a:r>
            <a:r>
              <a:rPr lang="en-US" altLang="it-IT" b="1" u="sng" dirty="0">
                <a:solidFill>
                  <a:srgbClr val="FF0000"/>
                </a:solidFill>
              </a:rPr>
              <a:t> market </a:t>
            </a:r>
            <a:r>
              <a:rPr lang="en-US" altLang="it-IT" dirty="0"/>
              <a:t>or unemployed notably due to care duties, the more difficult it will be for them to find a job in the long term. </a:t>
            </a:r>
          </a:p>
          <a:p>
            <a:endParaRPr lang="en-US" altLang="it-IT" dirty="0"/>
          </a:p>
          <a:p>
            <a:r>
              <a:rPr lang="en-US" altLang="it-IT" b="1" dirty="0"/>
              <a:t>The gender employment gap is widening through the life cycle and reaches a peak for the older cohort (55-64).</a:t>
            </a:r>
          </a:p>
          <a:p>
            <a:endParaRPr lang="en-US" altLang="it-IT" b="1" dirty="0"/>
          </a:p>
          <a:p>
            <a:endParaRPr lang="en-US" alt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reality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6320" y="199191"/>
            <a:ext cx="7345680" cy="633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01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solidFill>
            <a:schemeClr val="accent2">
              <a:lumMod val="60000"/>
              <a:lumOff val="40000"/>
            </a:schemeClr>
          </a:solidFill>
        </p:spPr>
        <p:txBody>
          <a:bodyPr/>
          <a:lstStyle/>
          <a:p>
            <a:pPr algn="ctr"/>
            <a:r>
              <a:rPr lang="it-IT" altLang="it-IT" b="1" dirty="0"/>
              <a:t>The gap</a:t>
            </a:r>
          </a:p>
        </p:txBody>
      </p:sp>
      <p:sp>
        <p:nvSpPr>
          <p:cNvPr id="12291" name="Segnaposto contenuto 2"/>
          <p:cNvSpPr>
            <a:spLocks noGrp="1"/>
          </p:cNvSpPr>
          <p:nvPr>
            <p:ph idx="1"/>
          </p:nvPr>
        </p:nvSpPr>
        <p:spPr/>
        <p:txBody>
          <a:bodyPr>
            <a:normAutofit lnSpcReduction="10000"/>
          </a:bodyPr>
          <a:lstStyle/>
          <a:p>
            <a:r>
              <a:rPr lang="en-US" altLang="it-IT" dirty="0"/>
              <a:t>The gap  between men and women  in employment rate is </a:t>
            </a:r>
          </a:p>
          <a:p>
            <a:pPr marL="0" indent="0">
              <a:buNone/>
            </a:pPr>
            <a:endParaRPr lang="en-US" altLang="it-IT" dirty="0"/>
          </a:p>
          <a:p>
            <a:pPr marL="0" indent="0">
              <a:buNone/>
            </a:pPr>
            <a:r>
              <a:rPr lang="en-US" altLang="it-IT" dirty="0"/>
              <a:t>8.3 %for the young cohort (20-29 years old)</a:t>
            </a:r>
          </a:p>
          <a:p>
            <a:pPr marL="0" indent="0">
              <a:buNone/>
            </a:pPr>
            <a:r>
              <a:rPr lang="en-US" altLang="it-IT" dirty="0"/>
              <a:t>12.4 %for the middle age cohort (30-54 years old) </a:t>
            </a:r>
          </a:p>
          <a:p>
            <a:pPr marL="0" indent="0">
              <a:buNone/>
            </a:pPr>
            <a:r>
              <a:rPr lang="en-US" altLang="it-IT" dirty="0"/>
              <a:t>14.5 % points for the older cohort (55-64 years old). </a:t>
            </a:r>
          </a:p>
          <a:p>
            <a:pPr marL="0" indent="0">
              <a:buNone/>
            </a:pPr>
            <a:endParaRPr lang="en-US" altLang="it-IT" b="1" dirty="0"/>
          </a:p>
          <a:p>
            <a:pPr marL="0" indent="0">
              <a:buNone/>
            </a:pPr>
            <a:r>
              <a:rPr lang="en-US" altLang="it-IT" dirty="0"/>
              <a:t>The employment rate for the older cohort is strikingly low in some cases.</a:t>
            </a:r>
          </a:p>
          <a:p>
            <a:endParaRPr lang="en-US" alt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solidFill>
            <a:schemeClr val="accent2">
              <a:lumMod val="60000"/>
              <a:lumOff val="40000"/>
            </a:schemeClr>
          </a:solidFill>
        </p:spPr>
        <p:txBody>
          <a:bodyPr/>
          <a:lstStyle/>
          <a:p>
            <a:r>
              <a:rPr lang="it-IT" altLang="it-IT" b="1" dirty="0"/>
              <a:t>gender gap </a:t>
            </a:r>
            <a:r>
              <a:rPr lang="it-IT" altLang="it-IT" b="1" dirty="0" err="1"/>
              <a:t>means</a:t>
            </a:r>
            <a:r>
              <a:rPr lang="it-IT" altLang="it-IT" b="1" dirty="0"/>
              <a:t>:</a:t>
            </a:r>
          </a:p>
        </p:txBody>
      </p:sp>
      <p:sp>
        <p:nvSpPr>
          <p:cNvPr id="3" name="Segnaposto contenuto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a:solidFill>
                  <a:srgbClr val="FF0000"/>
                </a:solidFill>
              </a:rPr>
              <a:t>Lower </a:t>
            </a:r>
            <a:r>
              <a:rPr lang="en-US" dirty="0" err="1">
                <a:solidFill>
                  <a:srgbClr val="FF0000"/>
                </a:solidFill>
              </a:rPr>
              <a:t>labour</a:t>
            </a:r>
            <a:r>
              <a:rPr lang="en-US" dirty="0">
                <a:solidFill>
                  <a:srgbClr val="FF0000"/>
                </a:solidFill>
              </a:rPr>
              <a:t> market participation of females </a:t>
            </a:r>
          </a:p>
          <a:p>
            <a:pPr fontAlgn="auto">
              <a:spcAft>
                <a:spcPts val="0"/>
              </a:spcAft>
              <a:buFont typeface="Arial" panose="020B0604020202020204" pitchFamily="34" charset="0"/>
              <a:buChar char="•"/>
              <a:defRPr/>
            </a:pPr>
            <a:r>
              <a:rPr lang="en-US" dirty="0">
                <a:solidFill>
                  <a:srgbClr val="FF0000"/>
                </a:solidFill>
              </a:rPr>
              <a:t>differences in type of their </a:t>
            </a:r>
            <a:r>
              <a:rPr lang="en-US" dirty="0" err="1">
                <a:solidFill>
                  <a:srgbClr val="FF0000"/>
                </a:solidFill>
              </a:rPr>
              <a:t>labour</a:t>
            </a:r>
            <a:r>
              <a:rPr lang="en-US" dirty="0">
                <a:solidFill>
                  <a:srgbClr val="FF0000"/>
                </a:solidFill>
              </a:rPr>
              <a:t> market participation </a:t>
            </a:r>
            <a:r>
              <a:rPr lang="en-US" dirty="0"/>
              <a:t>(their over-representation in part-time jobs associated with lower hourly earnings and lower career prospects),</a:t>
            </a:r>
          </a:p>
          <a:p>
            <a:pPr fontAlgn="auto">
              <a:spcAft>
                <a:spcPts val="0"/>
              </a:spcAft>
              <a:buFont typeface="Arial" panose="020B0604020202020204" pitchFamily="34" charset="0"/>
              <a:buChar char="•"/>
              <a:defRPr/>
            </a:pPr>
            <a:r>
              <a:rPr lang="en-US" dirty="0">
                <a:solidFill>
                  <a:srgbClr val="FF0000"/>
                </a:solidFill>
              </a:rPr>
              <a:t>shorter and more discontinuous working lives </a:t>
            </a:r>
            <a:r>
              <a:rPr lang="en-US" dirty="0"/>
              <a:t>– stemming from parenthood, care roles and the traditional division of unpaid work –</a:t>
            </a:r>
          </a:p>
          <a:p>
            <a:pPr fontAlgn="auto">
              <a:spcAft>
                <a:spcPts val="0"/>
              </a:spcAft>
              <a:buFont typeface="Arial" panose="020B0604020202020204" pitchFamily="34" charset="0"/>
              <a:buChar char="•"/>
              <a:defRPr/>
            </a:pPr>
            <a:r>
              <a:rPr lang="en-US" dirty="0">
                <a:solidFill>
                  <a:srgbClr val="FF0000"/>
                </a:solidFill>
              </a:rPr>
              <a:t>smaller human capital investments </a:t>
            </a:r>
            <a:r>
              <a:rPr lang="en-US" dirty="0"/>
              <a:t>combined with segregation and other forms of discrimination </a:t>
            </a:r>
          </a:p>
          <a:p>
            <a:pPr fontAlgn="auto">
              <a:spcAft>
                <a:spcPts val="0"/>
              </a:spcAft>
              <a:buFont typeface="Arial" panose="020B0604020202020204" pitchFamily="34" charset="0"/>
              <a:buChar cha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normAutofit fontScale="90000"/>
          </a:bodyPr>
          <a:lstStyle/>
          <a:p>
            <a:r>
              <a:rPr lang="it-IT" altLang="it-IT" b="1" dirty="0" err="1"/>
              <a:t>Lack</a:t>
            </a:r>
            <a:r>
              <a:rPr lang="it-IT" altLang="it-IT" b="1" dirty="0"/>
              <a:t> of care </a:t>
            </a:r>
            <a:r>
              <a:rPr lang="it-IT" altLang="it-IT" b="1" dirty="0" err="1"/>
              <a:t>facilities</a:t>
            </a:r>
            <a:r>
              <a:rPr lang="it-IT" altLang="it-IT" b="1" dirty="0"/>
              <a:t>  - </a:t>
            </a:r>
            <a:r>
              <a:rPr lang="it-IT" altLang="it-IT" b="1" dirty="0" err="1"/>
              <a:t>fewer</a:t>
            </a:r>
            <a:r>
              <a:rPr lang="it-IT" altLang="it-IT" b="1" dirty="0"/>
              <a:t> career </a:t>
            </a:r>
            <a:r>
              <a:rPr lang="it-IT" altLang="it-IT" b="1" dirty="0" err="1"/>
              <a:t>options</a:t>
            </a:r>
            <a:endParaRPr lang="it-IT" altLang="it-IT" b="1" dirty="0"/>
          </a:p>
        </p:txBody>
      </p:sp>
      <p:sp>
        <p:nvSpPr>
          <p:cNvPr id="13315" name="Segnaposto contenuto 2"/>
          <p:cNvSpPr>
            <a:spLocks noGrp="1"/>
          </p:cNvSpPr>
          <p:nvPr>
            <p:ph idx="1"/>
          </p:nvPr>
        </p:nvSpPr>
        <p:spPr/>
        <p:txBody>
          <a:bodyPr/>
          <a:lstStyle/>
          <a:p>
            <a:pPr marL="0" indent="0" algn="ctr">
              <a:buNone/>
            </a:pPr>
            <a:r>
              <a:rPr lang="en-US" altLang="it-IT" sz="4000" b="1" dirty="0"/>
              <a:t>breaks in working life </a:t>
            </a:r>
          </a:p>
          <a:p>
            <a:pPr marL="0" indent="0" algn="ctr">
              <a:buNone/>
            </a:pPr>
            <a:r>
              <a:rPr lang="en-US" altLang="it-IT" sz="4000" b="1" dirty="0">
                <a:solidFill>
                  <a:srgbClr val="FF0000"/>
                </a:solidFill>
              </a:rPr>
              <a:t>resulting in fewer career options </a:t>
            </a:r>
          </a:p>
          <a:p>
            <a:pPr marL="0" indent="0" algn="ctr">
              <a:buNone/>
            </a:pPr>
            <a:r>
              <a:rPr lang="en-US" altLang="it-IT" sz="4000" b="1" dirty="0"/>
              <a:t>later combined with lack of care facilities </a:t>
            </a:r>
          </a:p>
          <a:p>
            <a:pPr marL="0" indent="0" algn="ctr">
              <a:buNone/>
            </a:pPr>
            <a:endParaRPr lang="en-US" altLang="it-IT" sz="4000" b="1" dirty="0"/>
          </a:p>
          <a:p>
            <a:pPr marL="0" indent="0" algn="ctr">
              <a:buNone/>
            </a:pPr>
            <a:r>
              <a:rPr lang="en-US" altLang="it-IT" sz="4000" b="1" dirty="0"/>
              <a:t>can push senior females </a:t>
            </a:r>
            <a:r>
              <a:rPr lang="en-US" altLang="it-IT" sz="4000" b="1" dirty="0">
                <a:solidFill>
                  <a:srgbClr val="FF0000"/>
                </a:solidFill>
              </a:rPr>
              <a:t>out from the </a:t>
            </a:r>
            <a:r>
              <a:rPr lang="en-US" altLang="it-IT" sz="4000" b="1" dirty="0" err="1">
                <a:solidFill>
                  <a:srgbClr val="FF0000"/>
                </a:solidFill>
              </a:rPr>
              <a:t>labour</a:t>
            </a:r>
            <a:r>
              <a:rPr lang="en-US" altLang="it-IT" sz="4000" b="1" dirty="0">
                <a:solidFill>
                  <a:srgbClr val="FF0000"/>
                </a:solidFill>
              </a:rPr>
              <a:t> market </a:t>
            </a:r>
            <a:r>
              <a:rPr lang="en-US" altLang="it-IT" sz="4000" b="1" dirty="0"/>
              <a:t>to provide care for grandchildren or elderly individuals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838200" y="365125"/>
            <a:ext cx="11121736" cy="1325563"/>
          </a:xfrm>
          <a:solidFill>
            <a:schemeClr val="accent2">
              <a:lumMod val="60000"/>
              <a:lumOff val="40000"/>
            </a:schemeClr>
          </a:solidFill>
        </p:spPr>
        <p:txBody>
          <a:bodyPr/>
          <a:lstStyle/>
          <a:p>
            <a:r>
              <a:rPr lang="it-IT" altLang="it-IT" dirty="0"/>
              <a:t>Gender gap in </a:t>
            </a:r>
            <a:r>
              <a:rPr lang="it-IT" altLang="it-IT" dirty="0" err="1"/>
              <a:t>labour</a:t>
            </a:r>
            <a:r>
              <a:rPr lang="it-IT" altLang="it-IT" dirty="0"/>
              <a:t> -&gt; gender gap in </a:t>
            </a:r>
            <a:r>
              <a:rPr lang="it-IT" altLang="it-IT" dirty="0" err="1"/>
              <a:t>pensions</a:t>
            </a:r>
            <a:endParaRPr lang="it-IT" altLang="it-IT" dirty="0"/>
          </a:p>
        </p:txBody>
      </p:sp>
      <p:sp>
        <p:nvSpPr>
          <p:cNvPr id="15363" name="Segnaposto contenuto 2"/>
          <p:cNvSpPr>
            <a:spLocks noGrp="1"/>
          </p:cNvSpPr>
          <p:nvPr>
            <p:ph idx="1"/>
          </p:nvPr>
        </p:nvSpPr>
        <p:spPr/>
        <p:txBody>
          <a:bodyPr/>
          <a:lstStyle/>
          <a:p>
            <a:pPr marL="0" indent="0">
              <a:buNone/>
            </a:pPr>
            <a:endParaRPr lang="en-US" altLang="it-IT" sz="4400" dirty="0"/>
          </a:p>
          <a:p>
            <a:pPr marL="0" indent="0">
              <a:buNone/>
            </a:pPr>
            <a:r>
              <a:rPr lang="en-US" altLang="it-IT" sz="4400" dirty="0"/>
              <a:t>The prevailing gender gaps in the working age population result in wide </a:t>
            </a:r>
            <a:r>
              <a:rPr lang="en-US" altLang="it-IT" sz="4400" b="1" dirty="0">
                <a:solidFill>
                  <a:srgbClr val="FF0000"/>
                </a:solidFill>
              </a:rPr>
              <a:t>pension </a:t>
            </a:r>
            <a:r>
              <a:rPr lang="en-US" altLang="it-IT" sz="4400" dirty="0"/>
              <a:t>gaps between women and men.</a:t>
            </a:r>
          </a:p>
        </p:txBody>
      </p:sp>
      <p:sp>
        <p:nvSpPr>
          <p:cNvPr id="2" name="CasellaDiTesto 1"/>
          <p:cNvSpPr txBox="1"/>
          <p:nvPr/>
        </p:nvSpPr>
        <p:spPr>
          <a:xfrm>
            <a:off x="1828799" y="4987636"/>
            <a:ext cx="8335423" cy="646331"/>
          </a:xfrm>
          <a:prstGeom prst="rect">
            <a:avLst/>
          </a:prstGeom>
          <a:solidFill>
            <a:schemeClr val="accent1">
              <a:lumMod val="40000"/>
              <a:lumOff val="60000"/>
            </a:schemeClr>
          </a:solidFill>
        </p:spPr>
        <p:txBody>
          <a:bodyPr wrap="none" rtlCol="0">
            <a:spAutoFit/>
          </a:bodyPr>
          <a:lstStyle/>
          <a:p>
            <a:r>
              <a:rPr lang="it-IT" sz="3600" dirty="0">
                <a:solidFill>
                  <a:srgbClr val="FF0000"/>
                </a:solidFill>
              </a:rPr>
              <a:t>GENDER GAP IN PENSIONS –&gt; POVERTY!!!!!</a:t>
            </a:r>
          </a:p>
        </p:txBody>
      </p:sp>
      <p:sp>
        <p:nvSpPr>
          <p:cNvPr id="3" name="Arco 2"/>
          <p:cNvSpPr/>
          <p:nvPr/>
        </p:nvSpPr>
        <p:spPr>
          <a:xfrm>
            <a:off x="7252855" y="4260273"/>
            <a:ext cx="3148445" cy="1828800"/>
          </a:xfrm>
          <a:prstGeom prst="arc">
            <a:avLst>
              <a:gd name="adj1" fmla="val 16200000"/>
              <a:gd name="adj2" fmla="val 1614842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82"/>
          <a:stretch/>
        </p:blipFill>
        <p:spPr bwMode="auto">
          <a:xfrm>
            <a:off x="1935480" y="15240"/>
            <a:ext cx="102565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490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endParaRPr lang="it-IT" altLang="it-IT"/>
          </a:p>
        </p:txBody>
      </p:sp>
      <p:pic>
        <p:nvPicPr>
          <p:cNvPr id="16387" name="Segnaposto contenuto 3"/>
          <p:cNvPicPr>
            <a:picLocks noGrp="1" noChangeAspect="1"/>
          </p:cNvPicPr>
          <p:nvPr>
            <p:ph idx="1"/>
          </p:nvPr>
        </p:nvPicPr>
        <p:blipFill rotWithShape="1">
          <a:blip r:embed="rId2">
            <a:extLst>
              <a:ext uri="{28A0092B-C50C-407E-A947-70E740481C1C}">
                <a14:useLocalDpi xmlns:a14="http://schemas.microsoft.com/office/drawing/2010/main" val="0"/>
              </a:ext>
            </a:extLst>
          </a:blip>
          <a:srcRect l="27643" t="30162" r="43572" b="4886"/>
          <a:stretch/>
        </p:blipFill>
        <p:spPr>
          <a:xfrm>
            <a:off x="1454727" y="0"/>
            <a:ext cx="9362209" cy="675409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651164" y="115744"/>
            <a:ext cx="10515600" cy="902566"/>
          </a:xfrm>
        </p:spPr>
        <p:txBody>
          <a:bodyPr/>
          <a:lstStyle/>
          <a:p>
            <a:r>
              <a:rPr lang="it-IT" altLang="it-IT" b="1" dirty="0">
                <a:solidFill>
                  <a:srgbClr val="FF0000"/>
                </a:solidFill>
              </a:rPr>
              <a:t>RANKING OF… POVERTY!</a:t>
            </a:r>
          </a:p>
        </p:txBody>
      </p:sp>
      <p:sp>
        <p:nvSpPr>
          <p:cNvPr id="3" name="Segnaposto contenuto 2"/>
          <p:cNvSpPr>
            <a:spLocks noGrp="1"/>
          </p:cNvSpPr>
          <p:nvPr>
            <p:ph idx="1"/>
          </p:nvPr>
        </p:nvSpPr>
        <p:spPr>
          <a:xfrm>
            <a:off x="578428" y="1025525"/>
            <a:ext cx="11121736" cy="3775076"/>
          </a:xfrm>
        </p:spPr>
        <p:txBody>
          <a:bodyPr rtlCol="0">
            <a:noAutofit/>
          </a:bodyPr>
          <a:lstStyle/>
          <a:p>
            <a:pPr marL="0" indent="0" fontAlgn="auto">
              <a:lnSpc>
                <a:spcPct val="170000"/>
              </a:lnSpc>
              <a:spcAft>
                <a:spcPts val="0"/>
              </a:spcAft>
              <a:buNone/>
              <a:defRPr/>
            </a:pPr>
            <a:r>
              <a:rPr lang="en-US" sz="1800" dirty="0"/>
              <a:t>The highest </a:t>
            </a:r>
            <a:r>
              <a:rPr lang="en-US" sz="1800" b="1" u="sng" dirty="0"/>
              <a:t>gap between male and female employment rates </a:t>
            </a:r>
            <a:r>
              <a:rPr lang="en-US" sz="1800" dirty="0"/>
              <a:t>is to be found in </a:t>
            </a:r>
            <a:r>
              <a:rPr lang="en-US" sz="1800" dirty="0">
                <a:solidFill>
                  <a:srgbClr val="FF0000"/>
                </a:solidFill>
              </a:rPr>
              <a:t>Malta </a:t>
            </a:r>
            <a:r>
              <a:rPr lang="en-US" sz="1800" dirty="0"/>
              <a:t>(around 32 percentage points). </a:t>
            </a:r>
          </a:p>
          <a:p>
            <a:pPr marL="0" indent="0" fontAlgn="auto">
              <a:lnSpc>
                <a:spcPct val="170000"/>
              </a:lnSpc>
              <a:spcAft>
                <a:spcPts val="0"/>
              </a:spcAft>
              <a:buNone/>
              <a:defRPr/>
            </a:pPr>
            <a:r>
              <a:rPr lang="en-US" sz="1800" dirty="0">
                <a:solidFill>
                  <a:srgbClr val="FF0000"/>
                </a:solidFill>
              </a:rPr>
              <a:t>Italy, Greece, the Czech Republic, Luxembourg, Slovakia, Poland, Romania and Cyprus</a:t>
            </a:r>
            <a:r>
              <a:rPr lang="en-US" sz="1800" dirty="0"/>
              <a:t>, also face higher differences between female and male employment rates than EU average</a:t>
            </a:r>
          </a:p>
          <a:p>
            <a:pPr marL="0" indent="0" fontAlgn="auto">
              <a:lnSpc>
                <a:spcPct val="170000"/>
              </a:lnSpc>
              <a:spcAft>
                <a:spcPts val="0"/>
              </a:spcAft>
              <a:buNone/>
              <a:defRPr/>
            </a:pPr>
            <a:r>
              <a:rPr lang="en-US" sz="1800" dirty="0"/>
              <a:t>• </a:t>
            </a:r>
            <a:r>
              <a:rPr lang="en-US" sz="1800" b="1" dirty="0"/>
              <a:t>a female employment rate under 60% </a:t>
            </a:r>
            <a:r>
              <a:rPr lang="en-US" sz="1800" dirty="0"/>
              <a:t>in Malta, Greece, Italy, Hungary, Spain, Romania, Poland, Slovakia and Ireland, is particularly challenging for these Member States  since most of these member States also face </a:t>
            </a:r>
            <a:r>
              <a:rPr lang="en-US" sz="1800" b="1" dirty="0">
                <a:solidFill>
                  <a:srgbClr val="FF0000"/>
                </a:solidFill>
              </a:rPr>
              <a:t>severe demographic ageing </a:t>
            </a:r>
            <a:r>
              <a:rPr lang="en-US" sz="1800" dirty="0"/>
              <a:t>and the main potential for </a:t>
            </a:r>
            <a:r>
              <a:rPr lang="en-US" sz="1800" dirty="0" err="1"/>
              <a:t>labour</a:t>
            </a:r>
            <a:r>
              <a:rPr lang="en-US" sz="1800" dirty="0"/>
              <a:t> supply lies with women;</a:t>
            </a:r>
          </a:p>
        </p:txBody>
      </p:sp>
      <p:sp>
        <p:nvSpPr>
          <p:cNvPr id="2" name="CasellaDiTesto 1"/>
          <p:cNvSpPr txBox="1"/>
          <p:nvPr/>
        </p:nvSpPr>
        <p:spPr>
          <a:xfrm>
            <a:off x="1971396" y="5047645"/>
            <a:ext cx="8794575" cy="1569660"/>
          </a:xfrm>
          <a:prstGeom prst="rect">
            <a:avLst/>
          </a:prstGeom>
          <a:solidFill>
            <a:schemeClr val="accent1">
              <a:lumMod val="40000"/>
              <a:lumOff val="60000"/>
            </a:schemeClr>
          </a:solidFill>
        </p:spPr>
        <p:txBody>
          <a:bodyPr wrap="square" rtlCol="0">
            <a:spAutoFit/>
          </a:bodyPr>
          <a:lstStyle/>
          <a:p>
            <a:r>
              <a:rPr lang="it-IT" sz="3200" dirty="0"/>
              <a:t>LESS WOMEN IN LABOUR MARKET  -&gt; a </a:t>
            </a:r>
            <a:r>
              <a:rPr lang="it-IT" sz="3200" dirty="0" err="1"/>
              <a:t>problem</a:t>
            </a:r>
            <a:r>
              <a:rPr lang="it-IT" sz="3200" dirty="0"/>
              <a:t> of </a:t>
            </a:r>
            <a:r>
              <a:rPr lang="it-IT" sz="3200" b="1" dirty="0">
                <a:solidFill>
                  <a:srgbClr val="C00000"/>
                </a:solidFill>
              </a:rPr>
              <a:t>social justice </a:t>
            </a:r>
            <a:r>
              <a:rPr lang="it-IT" sz="3200" dirty="0" err="1"/>
              <a:t>but</a:t>
            </a:r>
            <a:r>
              <a:rPr lang="it-IT" sz="3200" dirty="0"/>
              <a:t> </a:t>
            </a:r>
            <a:r>
              <a:rPr lang="it-IT" sz="3200" dirty="0" err="1"/>
              <a:t>also</a:t>
            </a:r>
            <a:r>
              <a:rPr lang="it-IT" sz="3200" dirty="0"/>
              <a:t> </a:t>
            </a:r>
          </a:p>
          <a:p>
            <a:r>
              <a:rPr lang="it-IT" sz="3200" dirty="0"/>
              <a:t>A </a:t>
            </a:r>
            <a:r>
              <a:rPr lang="it-IT" sz="3200" dirty="0" err="1"/>
              <a:t>lOSS</a:t>
            </a:r>
            <a:r>
              <a:rPr lang="it-IT" sz="3200" dirty="0"/>
              <a:t> OF WORKFORCE!!!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1436914" y="274637"/>
            <a:ext cx="10474670" cy="1379991"/>
          </a:xfrm>
        </p:spPr>
        <p:txBody>
          <a:bodyPr>
            <a:normAutofit fontScale="90000"/>
          </a:bodyPr>
          <a:lstStyle/>
          <a:p>
            <a:r>
              <a:rPr lang="it-IT" altLang="it-IT" sz="3200" b="1" dirty="0">
                <a:solidFill>
                  <a:schemeClr val="accent1">
                    <a:lumMod val="75000"/>
                  </a:schemeClr>
                </a:solidFill>
              </a:rPr>
              <a:t>PART TIME  and </a:t>
            </a:r>
            <a:r>
              <a:rPr lang="it-IT" altLang="it-IT" sz="3200" b="1" dirty="0" err="1">
                <a:solidFill>
                  <a:schemeClr val="accent1">
                    <a:lumMod val="75000"/>
                  </a:schemeClr>
                </a:solidFill>
              </a:rPr>
              <a:t>shared</a:t>
            </a:r>
            <a:r>
              <a:rPr lang="it-IT" altLang="it-IT" sz="3200" b="1" dirty="0">
                <a:solidFill>
                  <a:schemeClr val="accent1">
                    <a:lumMod val="75000"/>
                  </a:schemeClr>
                </a:solidFill>
              </a:rPr>
              <a:t> WORK:  A SOLUTION OR NOT? </a:t>
            </a:r>
            <a:br>
              <a:rPr lang="it-IT" altLang="it-IT" sz="3200" b="1" dirty="0">
                <a:solidFill>
                  <a:schemeClr val="accent1">
                    <a:lumMod val="75000"/>
                  </a:schemeClr>
                </a:solidFill>
              </a:rPr>
            </a:br>
            <a:r>
              <a:rPr lang="it-IT" altLang="it-IT" sz="3200" b="1" dirty="0">
                <a:solidFill>
                  <a:schemeClr val="accent1">
                    <a:lumMod val="75000"/>
                  </a:schemeClr>
                </a:solidFill>
              </a:rPr>
              <a:t>IT REINFORCES THE STEREOTYPE OF WOMEN DEVOTED TO CARE</a:t>
            </a:r>
          </a:p>
        </p:txBody>
      </p:sp>
      <p:sp>
        <p:nvSpPr>
          <p:cNvPr id="3" name="Segnaposto contenuto 2"/>
          <p:cNvSpPr>
            <a:spLocks noGrp="1"/>
          </p:cNvSpPr>
          <p:nvPr>
            <p:ph idx="1"/>
          </p:nvPr>
        </p:nvSpPr>
        <p:spPr>
          <a:xfrm>
            <a:off x="1792224" y="1844040"/>
            <a:ext cx="9997440" cy="4800600"/>
          </a:xfrm>
        </p:spPr>
        <p:txBody>
          <a:bodyPr rtlCol="0">
            <a:normAutofit fontScale="77500" lnSpcReduction="20000"/>
          </a:bodyPr>
          <a:lstStyle/>
          <a:p>
            <a:pPr fontAlgn="auto">
              <a:spcAft>
                <a:spcPts val="0"/>
              </a:spcAft>
              <a:buFont typeface="Arial" panose="020B0604020202020204" pitchFamily="34" charset="0"/>
              <a:buChar char="•"/>
              <a:defRPr/>
            </a:pPr>
            <a:r>
              <a:rPr lang="en-US" dirty="0"/>
              <a:t>the share of </a:t>
            </a:r>
            <a:r>
              <a:rPr lang="en-US" b="1" dirty="0"/>
              <a:t>part-time employment among women is very high in some Member States, </a:t>
            </a:r>
            <a:r>
              <a:rPr lang="en-US" dirty="0"/>
              <a:t>some of which have high female employment rates but these rates are diminished when measured in full-time equivalents (see figures 2 and 10). </a:t>
            </a:r>
          </a:p>
          <a:p>
            <a:pPr fontAlgn="auto">
              <a:spcAft>
                <a:spcPts val="0"/>
              </a:spcAft>
              <a:buFont typeface="Arial" panose="020B0604020202020204" pitchFamily="34" charset="0"/>
              <a:buChar char="•"/>
              <a:defRPr/>
            </a:pPr>
            <a:r>
              <a:rPr lang="en-US" dirty="0"/>
              <a:t>The situation is very typical in the Netherlands, where almost 80 % of employed women worked </a:t>
            </a:r>
            <a:r>
              <a:rPr lang="en-US" dirty="0" err="1"/>
              <a:t>parttime</a:t>
            </a:r>
            <a:r>
              <a:rPr lang="en-US" dirty="0"/>
              <a:t> in 2012, but it is also high in Germany, Austria, Sweden, United Kingdom, Denmark Belgium and Luxembourg </a:t>
            </a:r>
            <a:r>
              <a:rPr lang="en-US" u="sng" dirty="0">
                <a:solidFill>
                  <a:srgbClr val="FF0000"/>
                </a:solidFill>
              </a:rPr>
              <a:t>(BECAUSE IT IS WELL PAYED IN THESE COUNTRIES!)</a:t>
            </a:r>
          </a:p>
          <a:p>
            <a:pPr fontAlgn="auto">
              <a:spcAft>
                <a:spcPts val="0"/>
              </a:spcAft>
              <a:buFont typeface="Arial" panose="020B0604020202020204" pitchFamily="34" charset="0"/>
              <a:buChar char="•"/>
              <a:defRPr/>
            </a:pPr>
            <a:r>
              <a:rPr lang="en-US" dirty="0"/>
              <a:t>On average across the EU, men work 7 hours more than women in a week. While several cases part-time reflects preferences, the high share of part-time employment may also </a:t>
            </a:r>
            <a:r>
              <a:rPr lang="en-US" b="1" u="sng" dirty="0">
                <a:solidFill>
                  <a:srgbClr val="FF0000"/>
                </a:solidFill>
              </a:rPr>
              <a:t>stem from constraints such as lack of care services </a:t>
            </a:r>
            <a:r>
              <a:rPr lang="en-US" dirty="0"/>
              <a:t>or </a:t>
            </a:r>
            <a:r>
              <a:rPr lang="en-US" b="1" dirty="0"/>
              <a:t>low financial incentives to take up full-time work</a:t>
            </a:r>
            <a:r>
              <a:rPr lang="en-US"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solidFill>
            <a:schemeClr val="accent1">
              <a:lumMod val="40000"/>
              <a:lumOff val="60000"/>
            </a:schemeClr>
          </a:solidFill>
        </p:spPr>
        <p:txBody>
          <a:bodyPr>
            <a:normAutofit fontScale="90000"/>
          </a:bodyPr>
          <a:lstStyle/>
          <a:p>
            <a:pPr algn="ctr"/>
            <a:r>
              <a:rPr lang="it-IT" altLang="it-IT" dirty="0">
                <a:solidFill>
                  <a:srgbClr val="FF0000"/>
                </a:solidFill>
              </a:rPr>
              <a:t>WOMEN AS INACTIVE WORKFORCE: </a:t>
            </a:r>
            <a:br>
              <a:rPr lang="it-IT" altLang="it-IT" dirty="0">
                <a:solidFill>
                  <a:srgbClr val="FF0000"/>
                </a:solidFill>
              </a:rPr>
            </a:br>
            <a:endParaRPr lang="it-IT" altLang="it-IT" dirty="0">
              <a:solidFill>
                <a:srgbClr val="FF0000"/>
              </a:solidFill>
            </a:endParaRPr>
          </a:p>
        </p:txBody>
      </p:sp>
      <p:sp>
        <p:nvSpPr>
          <p:cNvPr id="20483" name="Segnaposto contenuto 2"/>
          <p:cNvSpPr>
            <a:spLocks noGrp="1"/>
          </p:cNvSpPr>
          <p:nvPr>
            <p:ph idx="1"/>
          </p:nvPr>
        </p:nvSpPr>
        <p:spPr>
          <a:xfrm>
            <a:off x="2438400" y="1825625"/>
            <a:ext cx="8915400" cy="2182495"/>
          </a:xfrm>
        </p:spPr>
        <p:txBody>
          <a:bodyPr>
            <a:normAutofit fontScale="85000" lnSpcReduction="10000"/>
          </a:bodyPr>
          <a:lstStyle/>
          <a:p>
            <a:endParaRPr lang="en-US" altLang="it-IT" dirty="0"/>
          </a:p>
          <a:p>
            <a:r>
              <a:rPr lang="en-US" altLang="it-IT" dirty="0"/>
              <a:t>More than 10% of the potential workforce is </a:t>
            </a:r>
            <a:r>
              <a:rPr lang="en-US" altLang="it-IT" b="1" dirty="0">
                <a:solidFill>
                  <a:srgbClr val="FF0000"/>
                </a:solidFill>
              </a:rPr>
              <a:t>inactive or work part-time because of personal and family responsibilities </a:t>
            </a:r>
            <a:r>
              <a:rPr lang="en-US" altLang="it-IT" dirty="0"/>
              <a:t>in the Netherlands, the United Kingdom, Austria, Germany, Italy and Czech Republic…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normAutofit fontScale="90000"/>
          </a:bodyPr>
          <a:lstStyle/>
          <a:p>
            <a:r>
              <a:rPr lang="it-IT" altLang="it-IT" b="1" dirty="0">
                <a:solidFill>
                  <a:srgbClr val="FF0000"/>
                </a:solidFill>
              </a:rPr>
              <a:t>CHILEDCARE COSTS AS DISINCENTIVE TO FIND A JOB</a:t>
            </a:r>
          </a:p>
        </p:txBody>
      </p:sp>
      <p:sp>
        <p:nvSpPr>
          <p:cNvPr id="21507" name="Segnaposto contenuto 2"/>
          <p:cNvSpPr>
            <a:spLocks noGrp="1"/>
          </p:cNvSpPr>
          <p:nvPr>
            <p:ph idx="1"/>
          </p:nvPr>
        </p:nvSpPr>
        <p:spPr>
          <a:solidFill>
            <a:schemeClr val="accent1">
              <a:lumMod val="40000"/>
              <a:lumOff val="60000"/>
            </a:schemeClr>
          </a:solidFill>
        </p:spPr>
        <p:txBody>
          <a:bodyPr/>
          <a:lstStyle/>
          <a:p>
            <a:r>
              <a:rPr lang="en-US" altLang="it-IT" b="1" dirty="0"/>
              <a:t>Childcare costs </a:t>
            </a:r>
            <a:r>
              <a:rPr lang="en-US" altLang="it-IT" dirty="0"/>
              <a:t>can be a further disincentive to start or return to work for a second earner. </a:t>
            </a:r>
          </a:p>
          <a:p>
            <a:r>
              <a:rPr lang="en-US" altLang="it-IT" dirty="0"/>
              <a:t>The situation is even worse for low-income families.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Segnaposto contenuto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695" t="33027" r="37616" b="14198"/>
          <a:stretch/>
        </p:blipFill>
        <p:spPr>
          <a:xfrm>
            <a:off x="1724890" y="0"/>
            <a:ext cx="8853055" cy="6654844"/>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6497A0-B609-4D81-B6E3-F8D7FC999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30" y="874407"/>
            <a:ext cx="5447070" cy="477980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13C0079B-5AEC-413F-B6DA-18CC5C9E4455}"/>
              </a:ext>
            </a:extLst>
          </p:cNvPr>
          <p:cNvSpPr>
            <a:spLocks noGrp="1"/>
          </p:cNvSpPr>
          <p:nvPr>
            <p:ph type="title"/>
          </p:nvPr>
        </p:nvSpPr>
        <p:spPr>
          <a:xfrm>
            <a:off x="6400800" y="609600"/>
            <a:ext cx="5147730" cy="1641987"/>
          </a:xfrm>
        </p:spPr>
        <p:txBody>
          <a:bodyPr>
            <a:normAutofit/>
          </a:bodyPr>
          <a:lstStyle/>
          <a:p>
            <a:pPr>
              <a:lnSpc>
                <a:spcPct val="80000"/>
              </a:lnSpc>
            </a:pPr>
            <a:r>
              <a:rPr lang="en-US" sz="3100" dirty="0"/>
              <a:t>Reducing gender pay, earnings and pension gaps and thus fighting poverty among women</a:t>
            </a:r>
            <a:endParaRPr lang="en-GB" sz="3100" dirty="0"/>
          </a:p>
        </p:txBody>
      </p:sp>
      <p:sp>
        <p:nvSpPr>
          <p:cNvPr id="3" name="Content Placeholder 2">
            <a:extLst>
              <a:ext uri="{FF2B5EF4-FFF2-40B4-BE49-F238E27FC236}">
                <a16:creationId xmlns:a16="http://schemas.microsoft.com/office/drawing/2014/main" id="{2DF3CCFD-D512-4D3B-8554-A9A2F5AAED2B}"/>
              </a:ext>
            </a:extLst>
          </p:cNvPr>
          <p:cNvSpPr>
            <a:spLocks noGrp="1"/>
          </p:cNvSpPr>
          <p:nvPr>
            <p:ph idx="1"/>
          </p:nvPr>
        </p:nvSpPr>
        <p:spPr>
          <a:xfrm>
            <a:off x="6400800" y="2251587"/>
            <a:ext cx="5147730" cy="3637935"/>
          </a:xfrm>
        </p:spPr>
        <p:txBody>
          <a:bodyPr>
            <a:normAutofit/>
          </a:bodyPr>
          <a:lstStyle/>
          <a:p>
            <a:pPr marL="0" indent="0">
              <a:lnSpc>
                <a:spcPct val="80000"/>
              </a:lnSpc>
              <a:buNone/>
            </a:pPr>
            <a:r>
              <a:rPr lang="en-US" sz="1100" dirty="0"/>
              <a:t>	The gender pay gap is the difference in average gross hourly wage between men and women across the economy. The average gender pay gap in the EU is 16.3%</a:t>
            </a:r>
          </a:p>
          <a:p>
            <a:pPr marL="0" indent="0">
              <a:lnSpc>
                <a:spcPct val="80000"/>
              </a:lnSpc>
              <a:buNone/>
            </a:pPr>
            <a:r>
              <a:rPr lang="en-US" sz="1100" dirty="0"/>
              <a:t>The gender overall earnings gap is the difference between the average annual earnings between women and men. It takes into account three types of disadvantages women face: </a:t>
            </a:r>
          </a:p>
          <a:p>
            <a:pPr>
              <a:lnSpc>
                <a:spcPct val="80000"/>
              </a:lnSpc>
            </a:pPr>
            <a:r>
              <a:rPr lang="en-US" sz="1100" dirty="0"/>
              <a:t> lower hourly earnings; </a:t>
            </a:r>
          </a:p>
          <a:p>
            <a:pPr>
              <a:lnSpc>
                <a:spcPct val="80000"/>
              </a:lnSpc>
            </a:pPr>
            <a:r>
              <a:rPr lang="en-US" sz="1100" dirty="0"/>
              <a:t>working fewer hours in paid jobs;</a:t>
            </a:r>
          </a:p>
          <a:p>
            <a:pPr>
              <a:lnSpc>
                <a:spcPct val="80000"/>
              </a:lnSpc>
            </a:pPr>
            <a:r>
              <a:rPr lang="en-US" sz="1100" dirty="0"/>
              <a:t>lower employment rates (for example when interrupting a career to take care of children or relatives).</a:t>
            </a:r>
          </a:p>
          <a:p>
            <a:pPr marL="0" indent="0">
              <a:lnSpc>
                <a:spcPct val="80000"/>
              </a:lnSpc>
              <a:buNone/>
            </a:pPr>
            <a:endParaRPr lang="en-US" sz="1100" dirty="0"/>
          </a:p>
          <a:p>
            <a:pPr marL="0" indent="0">
              <a:lnSpc>
                <a:spcPct val="80000"/>
              </a:lnSpc>
              <a:buNone/>
            </a:pPr>
            <a:r>
              <a:rPr lang="en-US" sz="1100" dirty="0"/>
              <a:t>Some of the factors that contribute to the gender pay gap are:</a:t>
            </a:r>
          </a:p>
          <a:p>
            <a:pPr>
              <a:lnSpc>
                <a:spcPct val="80000"/>
              </a:lnSpc>
            </a:pPr>
            <a:r>
              <a:rPr lang="en-GB" sz="1100" dirty="0"/>
              <a:t>Management and supervisory positions;</a:t>
            </a:r>
          </a:p>
          <a:p>
            <a:pPr>
              <a:lnSpc>
                <a:spcPct val="80000"/>
              </a:lnSpc>
            </a:pPr>
            <a:r>
              <a:rPr lang="en-GB" sz="1100" dirty="0"/>
              <a:t>Women take charge of important unpaid task;</a:t>
            </a:r>
          </a:p>
          <a:p>
            <a:pPr>
              <a:lnSpc>
                <a:spcPct val="80000"/>
              </a:lnSpc>
            </a:pPr>
            <a:r>
              <a:rPr lang="en-GB" sz="1100" dirty="0"/>
              <a:t>Women tend to spend periods off the labour market more </a:t>
            </a:r>
            <a:r>
              <a:rPr lang="en-US" sz="1100" dirty="0"/>
              <a:t>often than men;</a:t>
            </a:r>
          </a:p>
          <a:p>
            <a:pPr>
              <a:lnSpc>
                <a:spcPct val="80000"/>
              </a:lnSpc>
            </a:pPr>
            <a:r>
              <a:rPr lang="en-US" sz="1100" dirty="0"/>
              <a:t>Segregation in </a:t>
            </a:r>
            <a:r>
              <a:rPr lang="en-GB" sz="1100" dirty="0"/>
              <a:t>education and in the labour market;</a:t>
            </a:r>
          </a:p>
          <a:p>
            <a:pPr>
              <a:lnSpc>
                <a:spcPct val="80000"/>
              </a:lnSpc>
            </a:pPr>
            <a:r>
              <a:rPr lang="en-GB" sz="1100" dirty="0"/>
              <a:t>Pay discrimination</a:t>
            </a:r>
          </a:p>
        </p:txBody>
      </p:sp>
    </p:spTree>
    <p:extLst>
      <p:ext uri="{BB962C8B-B14F-4D97-AF65-F5344CB8AC3E}">
        <p14:creationId xmlns:p14="http://schemas.microsoft.com/office/powerpoint/2010/main" val="512054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altLang="it-IT" b="1" dirty="0">
                <a:solidFill>
                  <a:srgbClr val="FF0000"/>
                </a:solidFill>
              </a:rPr>
              <a:t>GENDER PAY GAP </a:t>
            </a:r>
          </a:p>
        </p:txBody>
      </p:sp>
      <p:sp>
        <p:nvSpPr>
          <p:cNvPr id="3" name="Segnaposto contenuto 2"/>
          <p:cNvSpPr>
            <a:spLocks noGrp="1"/>
          </p:cNvSpPr>
          <p:nvPr>
            <p:ph idx="1"/>
          </p:nvPr>
        </p:nvSpPr>
        <p:spPr/>
        <p:txBody>
          <a:bodyPr rtlCol="0">
            <a:normAutofit fontScale="77500" lnSpcReduction="20000"/>
          </a:bodyPr>
          <a:lstStyle/>
          <a:p>
            <a:pPr fontAlgn="auto">
              <a:spcAft>
                <a:spcPts val="0"/>
              </a:spcAft>
              <a:buFont typeface="Arial" panose="020B0604020202020204" pitchFamily="34" charset="0"/>
              <a:buChar char="•"/>
              <a:defRPr/>
            </a:pPr>
            <a:r>
              <a:rPr lang="en-US" b="1" dirty="0"/>
              <a:t>The gender pay gap remains high in Europe (16.2% in 2011) </a:t>
            </a:r>
            <a:r>
              <a:rPr lang="en-US" dirty="0"/>
              <a:t>and is particularly high In Estonia, Austria, the Czech Republic and Germany</a:t>
            </a:r>
          </a:p>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r>
              <a:rPr lang="en-US" b="1" u="sng" dirty="0">
                <a:solidFill>
                  <a:srgbClr val="FF0000"/>
                </a:solidFill>
              </a:rPr>
              <a:t>The at-risk of poverty or social exclusion for those over 55 is higher for women in all Member States. </a:t>
            </a:r>
          </a:p>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r>
              <a:rPr lang="en-US" dirty="0"/>
              <a:t>Though it also can reflect the specificities of the pension systems and also the fact that women live longer than men, important causes lie in the employment related challenges facing women. </a:t>
            </a:r>
          </a:p>
          <a:p>
            <a:pPr marL="0" indent="0" fontAlgn="auto">
              <a:spcAft>
                <a:spcPts val="0"/>
              </a:spcAft>
              <a:buNone/>
              <a:defRPr/>
            </a:pPr>
            <a:endParaRPr lang="en-US" dirty="0"/>
          </a:p>
          <a:p>
            <a:pPr fontAlgn="auto">
              <a:spcAft>
                <a:spcPts val="0"/>
              </a:spcAft>
              <a:buFont typeface="Arial" panose="020B0604020202020204" pitchFamily="34" charset="0"/>
              <a:buChar char="•"/>
              <a:defRPr/>
            </a:pPr>
            <a:r>
              <a:rPr lang="en-US" dirty="0"/>
              <a:t>The at-risk of poverty or social exclusion rate is particularly high in BG (over 60%), but also quite </a:t>
            </a:r>
            <a:r>
              <a:rPr lang="en-US" dirty="0" err="1"/>
              <a:t>hight</a:t>
            </a:r>
            <a:r>
              <a:rPr lang="en-US" dirty="0"/>
              <a:t> in CY, LV and RO (above 40%).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 </a:t>
            </a:r>
            <a:r>
              <a:rPr lang="it-IT" dirty="0" err="1"/>
              <a:t>puzzling</a:t>
            </a:r>
            <a:r>
              <a:rPr lang="it-IT" dirty="0"/>
              <a:t> scenario….</a:t>
            </a:r>
          </a:p>
        </p:txBody>
      </p:sp>
      <p:sp>
        <p:nvSpPr>
          <p:cNvPr id="3" name="Segnaposto contenuto 2"/>
          <p:cNvSpPr>
            <a:spLocks noGrp="1"/>
          </p:cNvSpPr>
          <p:nvPr>
            <p:ph idx="1"/>
          </p:nvPr>
        </p:nvSpPr>
        <p:spPr>
          <a:xfrm>
            <a:off x="1665514" y="1368425"/>
            <a:ext cx="9398726" cy="4351338"/>
          </a:xfrm>
        </p:spPr>
        <p:txBody>
          <a:bodyPr>
            <a:normAutofit fontScale="70000" lnSpcReduction="20000"/>
          </a:bodyPr>
          <a:lstStyle/>
          <a:p>
            <a:pPr marL="0" indent="0">
              <a:buNone/>
            </a:pPr>
            <a:endParaRPr lang="it-IT" dirty="0"/>
          </a:p>
          <a:p>
            <a:r>
              <a:rPr lang="it-IT" dirty="0"/>
              <a:t>A </a:t>
            </a:r>
            <a:r>
              <a:rPr lang="it-IT" dirty="0" err="1"/>
              <a:t>bright</a:t>
            </a:r>
            <a:r>
              <a:rPr lang="it-IT" dirty="0"/>
              <a:t> scenario in </a:t>
            </a:r>
            <a:r>
              <a:rPr lang="it-IT" dirty="0" err="1"/>
              <a:t>which</a:t>
            </a:r>
            <a:r>
              <a:rPr lang="it-IT" dirty="0"/>
              <a:t> </a:t>
            </a:r>
            <a:r>
              <a:rPr lang="it-IT" dirty="0" err="1"/>
              <a:t>women</a:t>
            </a:r>
            <a:r>
              <a:rPr lang="it-IT" dirty="0"/>
              <a:t> are </a:t>
            </a:r>
            <a:r>
              <a:rPr lang="it-IT" dirty="0" err="1"/>
              <a:t>about</a:t>
            </a:r>
            <a:r>
              <a:rPr lang="it-IT" dirty="0"/>
              <a:t> to </a:t>
            </a:r>
            <a:r>
              <a:rPr lang="it-IT" dirty="0" err="1"/>
              <a:t>surpassing</a:t>
            </a:r>
            <a:r>
              <a:rPr lang="it-IT" dirty="0"/>
              <a:t> men in </a:t>
            </a:r>
            <a:r>
              <a:rPr lang="it-IT" dirty="0" err="1"/>
              <a:t>one</a:t>
            </a:r>
            <a:r>
              <a:rPr lang="it-IT" dirty="0"/>
              <a:t> of the </a:t>
            </a:r>
            <a:r>
              <a:rPr lang="it-IT" dirty="0" err="1"/>
              <a:t>most</a:t>
            </a:r>
            <a:r>
              <a:rPr lang="it-IT" dirty="0"/>
              <a:t> </a:t>
            </a:r>
            <a:r>
              <a:rPr lang="it-IT" dirty="0" err="1"/>
              <a:t>important</a:t>
            </a:r>
            <a:r>
              <a:rPr lang="it-IT" dirty="0"/>
              <a:t> </a:t>
            </a:r>
            <a:r>
              <a:rPr lang="it-IT" dirty="0" err="1"/>
              <a:t>field</a:t>
            </a:r>
            <a:r>
              <a:rPr lang="it-IT" dirty="0"/>
              <a:t>: </a:t>
            </a:r>
            <a:r>
              <a:rPr lang="it-IT" b="1" dirty="0">
                <a:solidFill>
                  <a:srgbClr val="C00000"/>
                </a:solidFill>
              </a:rPr>
              <a:t>EDUCATION</a:t>
            </a:r>
          </a:p>
          <a:p>
            <a:r>
              <a:rPr lang="it-IT" dirty="0"/>
              <a:t>In </a:t>
            </a:r>
            <a:r>
              <a:rPr lang="it-IT" dirty="0" err="1"/>
              <a:t>which</a:t>
            </a:r>
            <a:r>
              <a:rPr lang="it-IT" dirty="0"/>
              <a:t> </a:t>
            </a:r>
            <a:r>
              <a:rPr lang="it-IT" dirty="0" err="1"/>
              <a:t>women</a:t>
            </a:r>
            <a:r>
              <a:rPr lang="it-IT" dirty="0"/>
              <a:t> are </a:t>
            </a:r>
            <a:r>
              <a:rPr lang="it-IT" dirty="0" err="1"/>
              <a:t>about</a:t>
            </a:r>
            <a:r>
              <a:rPr lang="it-IT" dirty="0"/>
              <a:t> to </a:t>
            </a:r>
            <a:r>
              <a:rPr lang="it-IT" dirty="0" err="1"/>
              <a:t>earn</a:t>
            </a:r>
            <a:r>
              <a:rPr lang="it-IT" dirty="0"/>
              <a:t> more </a:t>
            </a:r>
            <a:r>
              <a:rPr lang="it-IT" dirty="0" err="1"/>
              <a:t>than</a:t>
            </a:r>
            <a:r>
              <a:rPr lang="it-IT" dirty="0"/>
              <a:t> men in some </a:t>
            </a:r>
            <a:r>
              <a:rPr lang="it-IT" dirty="0" err="1"/>
              <a:t>sectors</a:t>
            </a:r>
            <a:endParaRPr lang="it-IT" dirty="0"/>
          </a:p>
          <a:p>
            <a:r>
              <a:rPr lang="it-IT" dirty="0"/>
              <a:t>(</a:t>
            </a:r>
            <a:r>
              <a:rPr lang="it-IT" dirty="0" err="1"/>
              <a:t>good</a:t>
            </a:r>
            <a:r>
              <a:rPr lang="it-IT" dirty="0"/>
              <a:t> sets of </a:t>
            </a:r>
            <a:r>
              <a:rPr lang="it-IT" dirty="0" err="1"/>
              <a:t>skills</a:t>
            </a:r>
            <a:r>
              <a:rPr lang="it-IT" dirty="0"/>
              <a:t>, </a:t>
            </a:r>
            <a:r>
              <a:rPr lang="it-IT" dirty="0" err="1"/>
              <a:t>like</a:t>
            </a:r>
            <a:r>
              <a:rPr lang="it-IT" dirty="0"/>
              <a:t>  </a:t>
            </a:r>
            <a:r>
              <a:rPr lang="it-IT" dirty="0" err="1"/>
              <a:t>flexibility</a:t>
            </a:r>
            <a:r>
              <a:rPr lang="it-IT" dirty="0"/>
              <a:t>, </a:t>
            </a:r>
            <a:r>
              <a:rPr lang="it-IT" dirty="0" err="1"/>
              <a:t>attitude</a:t>
            </a:r>
            <a:r>
              <a:rPr lang="it-IT" dirty="0"/>
              <a:t> to </a:t>
            </a:r>
            <a:r>
              <a:rPr lang="it-IT" dirty="0" err="1"/>
              <a:t>adaptability</a:t>
            </a:r>
            <a:r>
              <a:rPr lang="it-IT" dirty="0"/>
              <a:t>, to </a:t>
            </a:r>
            <a:r>
              <a:rPr lang="it-IT" dirty="0" err="1"/>
              <a:t>listen</a:t>
            </a:r>
            <a:r>
              <a:rPr lang="it-IT" dirty="0"/>
              <a:t> to </a:t>
            </a:r>
            <a:r>
              <a:rPr lang="it-IT" dirty="0" err="1"/>
              <a:t>people</a:t>
            </a:r>
            <a:r>
              <a:rPr lang="it-IT" dirty="0"/>
              <a:t>, to </a:t>
            </a:r>
            <a:r>
              <a:rPr lang="it-IT" dirty="0" err="1"/>
              <a:t>interact</a:t>
            </a:r>
            <a:r>
              <a:rPr lang="it-IT" dirty="0"/>
              <a:t>…. </a:t>
            </a:r>
            <a:r>
              <a:rPr lang="it-IT" dirty="0" err="1"/>
              <a:t>Skills</a:t>
            </a:r>
            <a:r>
              <a:rPr lang="it-IT" dirty="0"/>
              <a:t> </a:t>
            </a:r>
            <a:r>
              <a:rPr lang="it-IT" dirty="0" err="1"/>
              <a:t>that</a:t>
            </a:r>
            <a:r>
              <a:rPr lang="it-IT" dirty="0"/>
              <a:t> -the market the society- </a:t>
            </a:r>
            <a:r>
              <a:rPr lang="it-IT" dirty="0" err="1"/>
              <a:t>believe</a:t>
            </a:r>
            <a:r>
              <a:rPr lang="it-IT" dirty="0"/>
              <a:t> </a:t>
            </a:r>
            <a:r>
              <a:rPr lang="it-IT" dirty="0" err="1"/>
              <a:t>women</a:t>
            </a:r>
            <a:r>
              <a:rPr lang="it-IT" dirty="0"/>
              <a:t> </a:t>
            </a:r>
            <a:r>
              <a:rPr lang="it-IT" dirty="0" err="1"/>
              <a:t>have</a:t>
            </a:r>
            <a:r>
              <a:rPr lang="it-IT" dirty="0"/>
              <a:t> «</a:t>
            </a:r>
            <a:r>
              <a:rPr lang="it-IT" dirty="0" err="1"/>
              <a:t>naturally</a:t>
            </a:r>
            <a:r>
              <a:rPr lang="it-IT" dirty="0"/>
              <a:t>»)----- </a:t>
            </a:r>
            <a:r>
              <a:rPr lang="it-IT" dirty="0" err="1"/>
              <a:t>these</a:t>
            </a:r>
            <a:r>
              <a:rPr lang="it-IT" dirty="0"/>
              <a:t> are the </a:t>
            </a:r>
            <a:r>
              <a:rPr lang="it-IT" dirty="0" err="1"/>
              <a:t>skills</a:t>
            </a:r>
            <a:r>
              <a:rPr lang="it-IT" dirty="0"/>
              <a:t> </a:t>
            </a:r>
            <a:r>
              <a:rPr lang="it-IT" dirty="0" err="1"/>
              <a:t>they</a:t>
            </a:r>
            <a:r>
              <a:rPr lang="it-IT" dirty="0"/>
              <a:t> </a:t>
            </a:r>
            <a:r>
              <a:rPr lang="it-IT" dirty="0" err="1"/>
              <a:t>learned</a:t>
            </a:r>
            <a:r>
              <a:rPr lang="it-IT" dirty="0"/>
              <a:t> </a:t>
            </a:r>
            <a:r>
              <a:rPr lang="it-IT" dirty="0" err="1"/>
              <a:t>at</a:t>
            </a:r>
            <a:r>
              <a:rPr lang="it-IT" dirty="0"/>
              <a:t> home, in care </a:t>
            </a:r>
            <a:r>
              <a:rPr lang="it-IT" dirty="0" err="1"/>
              <a:t>duties</a:t>
            </a:r>
            <a:r>
              <a:rPr lang="it-IT" dirty="0"/>
              <a:t> for </a:t>
            </a:r>
            <a:r>
              <a:rPr lang="it-IT" dirty="0" err="1"/>
              <a:t>centuries</a:t>
            </a:r>
            <a:r>
              <a:rPr lang="it-IT" dirty="0"/>
              <a:t>!!!!! </a:t>
            </a:r>
          </a:p>
          <a:p>
            <a:r>
              <a:rPr lang="it-IT" dirty="0" err="1"/>
              <a:t>Nothing</a:t>
            </a:r>
            <a:r>
              <a:rPr lang="it-IT" dirty="0"/>
              <a:t> </a:t>
            </a:r>
            <a:r>
              <a:rPr lang="it-IT" dirty="0" err="1"/>
              <a:t>is</a:t>
            </a:r>
            <a:r>
              <a:rPr lang="it-IT" dirty="0"/>
              <a:t> NATURAL in </a:t>
            </a:r>
            <a:r>
              <a:rPr lang="it-IT" dirty="0" err="1"/>
              <a:t>this</a:t>
            </a:r>
            <a:r>
              <a:rPr lang="it-IT" dirty="0"/>
              <a:t>!!!</a:t>
            </a:r>
          </a:p>
          <a:p>
            <a:r>
              <a:rPr lang="it-IT" dirty="0"/>
              <a:t>(remember the </a:t>
            </a:r>
            <a:r>
              <a:rPr lang="it-IT" dirty="0" err="1"/>
              <a:t>lessons</a:t>
            </a:r>
            <a:r>
              <a:rPr lang="it-IT" dirty="0"/>
              <a:t> on </a:t>
            </a:r>
            <a:r>
              <a:rPr lang="it-IT" dirty="0" err="1"/>
              <a:t>stereotypes</a:t>
            </a:r>
            <a:r>
              <a:rPr lang="it-IT" dirty="0"/>
              <a:t> and on </a:t>
            </a:r>
            <a:r>
              <a:rPr lang="it-IT" dirty="0" err="1"/>
              <a:t>masculinity</a:t>
            </a:r>
            <a:r>
              <a:rPr lang="it-IT" dirty="0"/>
              <a:t>….)</a:t>
            </a:r>
            <a:r>
              <a:rPr lang="it-IT" dirty="0">
                <a:hlinkClick r:id="rId2"/>
              </a:rPr>
              <a:t> </a:t>
            </a:r>
          </a:p>
          <a:p>
            <a:endParaRPr lang="it-IT" dirty="0">
              <a:hlinkClick r:id="rId2"/>
            </a:endParaRPr>
          </a:p>
          <a:p>
            <a:r>
              <a:rPr lang="it-IT" dirty="0">
                <a:hlinkClick r:id="rId2"/>
              </a:rPr>
              <a:t>https://www.ted.com/talks/hanna_rosin_new_data_on_the_rise_of_women</a:t>
            </a:r>
            <a:endParaRPr lang="it-IT" dirty="0"/>
          </a:p>
          <a:p>
            <a:endParaRPr lang="it-IT" dirty="0"/>
          </a:p>
          <a:p>
            <a:pPr marL="0" indent="0">
              <a:buNone/>
            </a:pPr>
            <a:endParaRPr lang="it-IT" dirty="0"/>
          </a:p>
          <a:p>
            <a:endParaRPr lang="it-IT" dirty="0"/>
          </a:p>
          <a:p>
            <a:endParaRPr lang="it-IT" dirty="0"/>
          </a:p>
        </p:txBody>
      </p:sp>
    </p:spTree>
    <p:extLst>
      <p:ext uri="{BB962C8B-B14F-4D97-AF65-F5344CB8AC3E}">
        <p14:creationId xmlns:p14="http://schemas.microsoft.com/office/powerpoint/2010/main" val="2710878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What</a:t>
            </a:r>
            <a:r>
              <a:rPr lang="it-IT" dirty="0"/>
              <a:t> </a:t>
            </a:r>
            <a:r>
              <a:rPr lang="it-IT" dirty="0" err="1"/>
              <a:t>if</a:t>
            </a:r>
            <a:r>
              <a:rPr lang="it-IT" dirty="0"/>
              <a:t> </a:t>
            </a:r>
            <a:r>
              <a:rPr lang="it-IT" dirty="0" err="1"/>
              <a:t>we</a:t>
            </a:r>
            <a:r>
              <a:rPr lang="it-IT" dirty="0"/>
              <a:t> </a:t>
            </a:r>
            <a:r>
              <a:rPr lang="it-IT" dirty="0" err="1"/>
              <a:t>consider</a:t>
            </a:r>
            <a:r>
              <a:rPr lang="it-IT" dirty="0"/>
              <a:t> </a:t>
            </a:r>
            <a:r>
              <a:rPr lang="it-IT" dirty="0" err="1"/>
              <a:t>other</a:t>
            </a:r>
            <a:r>
              <a:rPr lang="it-IT" dirty="0"/>
              <a:t> </a:t>
            </a:r>
            <a:r>
              <a:rPr lang="it-IT" dirty="0" err="1"/>
              <a:t>perspectives</a:t>
            </a:r>
            <a:r>
              <a:rPr lang="it-IT" dirty="0"/>
              <a:t>…</a:t>
            </a:r>
          </a:p>
        </p:txBody>
      </p:sp>
      <p:sp>
        <p:nvSpPr>
          <p:cNvPr id="3" name="Segnaposto contenuto 2"/>
          <p:cNvSpPr>
            <a:spLocks noGrp="1"/>
          </p:cNvSpPr>
          <p:nvPr>
            <p:ph idx="1"/>
          </p:nvPr>
        </p:nvSpPr>
        <p:spPr/>
        <p:txBody>
          <a:bodyPr>
            <a:normAutofit lnSpcReduction="10000"/>
          </a:bodyPr>
          <a:lstStyle/>
          <a:p>
            <a:r>
              <a:rPr lang="it-IT" dirty="0"/>
              <a:t>Are </a:t>
            </a:r>
            <a:r>
              <a:rPr lang="it-IT" dirty="0" err="1"/>
              <a:t>these</a:t>
            </a:r>
            <a:r>
              <a:rPr lang="it-IT" dirty="0"/>
              <a:t> the </a:t>
            </a:r>
            <a:r>
              <a:rPr lang="it-IT" dirty="0" err="1"/>
              <a:t>main</a:t>
            </a:r>
            <a:r>
              <a:rPr lang="it-IT" dirty="0"/>
              <a:t> </a:t>
            </a:r>
            <a:r>
              <a:rPr lang="it-IT" dirty="0" err="1"/>
              <a:t>issues</a:t>
            </a:r>
            <a:r>
              <a:rPr lang="it-IT" dirty="0"/>
              <a:t> of </a:t>
            </a:r>
            <a:r>
              <a:rPr lang="it-IT" dirty="0" err="1"/>
              <a:t>inequality</a:t>
            </a:r>
            <a:r>
              <a:rPr lang="it-IT" dirty="0"/>
              <a:t> </a:t>
            </a:r>
            <a:r>
              <a:rPr lang="it-IT" dirty="0" err="1"/>
              <a:t>all</a:t>
            </a:r>
            <a:r>
              <a:rPr lang="it-IT" dirty="0"/>
              <a:t> over the world? </a:t>
            </a:r>
          </a:p>
          <a:p>
            <a:r>
              <a:rPr lang="it-IT" dirty="0"/>
              <a:t>Do </a:t>
            </a:r>
            <a:r>
              <a:rPr lang="it-IT" dirty="0" err="1"/>
              <a:t>all</a:t>
            </a:r>
            <a:r>
              <a:rPr lang="it-IT" dirty="0"/>
              <a:t> </a:t>
            </a:r>
            <a:r>
              <a:rPr lang="it-IT" dirty="0" err="1"/>
              <a:t>women</a:t>
            </a:r>
            <a:r>
              <a:rPr lang="it-IT" dirty="0"/>
              <a:t>  and </a:t>
            </a:r>
            <a:r>
              <a:rPr lang="it-IT" dirty="0" err="1"/>
              <a:t>discriminated</a:t>
            </a:r>
            <a:r>
              <a:rPr lang="it-IT" dirty="0"/>
              <a:t> </a:t>
            </a:r>
            <a:r>
              <a:rPr lang="it-IT" dirty="0" err="1"/>
              <a:t>people</a:t>
            </a:r>
            <a:r>
              <a:rPr lang="it-IT" dirty="0"/>
              <a:t>  in the world looking for the </a:t>
            </a:r>
            <a:r>
              <a:rPr lang="it-IT" dirty="0" err="1"/>
              <a:t>same</a:t>
            </a:r>
            <a:r>
              <a:rPr lang="it-IT" dirty="0"/>
              <a:t> </a:t>
            </a:r>
            <a:r>
              <a:rPr lang="it-IT" dirty="0" err="1"/>
              <a:t>solutions</a:t>
            </a:r>
            <a:r>
              <a:rPr lang="it-IT" dirty="0"/>
              <a:t> in </a:t>
            </a:r>
            <a:r>
              <a:rPr lang="it-IT" dirty="0" err="1"/>
              <a:t>order</a:t>
            </a:r>
            <a:r>
              <a:rPr lang="it-IT" dirty="0"/>
              <a:t> to </a:t>
            </a:r>
            <a:r>
              <a:rPr lang="it-IT" dirty="0" err="1"/>
              <a:t>overcome</a:t>
            </a:r>
            <a:r>
              <a:rPr lang="it-IT" dirty="0"/>
              <a:t> </a:t>
            </a:r>
            <a:r>
              <a:rPr lang="it-IT" dirty="0" err="1"/>
              <a:t>inequalities</a:t>
            </a:r>
            <a:r>
              <a:rPr lang="it-IT" dirty="0"/>
              <a:t>? </a:t>
            </a:r>
          </a:p>
          <a:p>
            <a:r>
              <a:rPr lang="it-IT" dirty="0"/>
              <a:t>Western institutions </a:t>
            </a:r>
            <a:r>
              <a:rPr lang="it-IT" dirty="0" err="1"/>
              <a:t>say</a:t>
            </a:r>
            <a:r>
              <a:rPr lang="it-IT" dirty="0"/>
              <a:t>: </a:t>
            </a:r>
            <a:r>
              <a:rPr lang="it-IT" dirty="0" err="1"/>
              <a:t>these</a:t>
            </a:r>
            <a:r>
              <a:rPr lang="it-IT" dirty="0"/>
              <a:t> are </a:t>
            </a:r>
            <a:r>
              <a:rPr lang="it-IT" dirty="0" err="1"/>
              <a:t>your</a:t>
            </a:r>
            <a:r>
              <a:rPr lang="it-IT" dirty="0"/>
              <a:t> </a:t>
            </a:r>
            <a:r>
              <a:rPr lang="it-IT" dirty="0" err="1"/>
              <a:t>problems</a:t>
            </a:r>
            <a:r>
              <a:rPr lang="it-IT" dirty="0"/>
              <a:t> – gender </a:t>
            </a:r>
            <a:r>
              <a:rPr lang="it-IT" dirty="0" err="1"/>
              <a:t>pay</a:t>
            </a:r>
            <a:r>
              <a:rPr lang="it-IT" dirty="0"/>
              <a:t> gap, career, </a:t>
            </a:r>
            <a:r>
              <a:rPr lang="it-IT" dirty="0" err="1"/>
              <a:t>violence</a:t>
            </a:r>
            <a:r>
              <a:rPr lang="it-IT" dirty="0"/>
              <a:t>, </a:t>
            </a:r>
            <a:r>
              <a:rPr lang="it-IT" dirty="0" err="1"/>
              <a:t>objectification</a:t>
            </a:r>
            <a:r>
              <a:rPr lang="it-IT" dirty="0"/>
              <a:t>  and </a:t>
            </a:r>
            <a:r>
              <a:rPr lang="it-IT" dirty="0" err="1"/>
              <a:t>these</a:t>
            </a:r>
            <a:r>
              <a:rPr lang="it-IT" dirty="0"/>
              <a:t> are the </a:t>
            </a:r>
            <a:r>
              <a:rPr lang="it-IT" dirty="0" err="1"/>
              <a:t>solutions</a:t>
            </a:r>
            <a:r>
              <a:rPr lang="it-IT" dirty="0"/>
              <a:t>- laws, </a:t>
            </a:r>
            <a:r>
              <a:rPr lang="it-IT" dirty="0" err="1"/>
              <a:t>normatives</a:t>
            </a:r>
            <a:r>
              <a:rPr lang="it-IT" dirty="0"/>
              <a:t>, practices. </a:t>
            </a:r>
          </a:p>
          <a:p>
            <a:r>
              <a:rPr lang="it-IT" dirty="0" err="1"/>
              <a:t>These</a:t>
            </a:r>
            <a:r>
              <a:rPr lang="it-IT" dirty="0"/>
              <a:t> are the </a:t>
            </a:r>
            <a:r>
              <a:rPr lang="it-IT" dirty="0" err="1"/>
              <a:t>goals</a:t>
            </a:r>
            <a:r>
              <a:rPr lang="it-IT" dirty="0"/>
              <a:t> </a:t>
            </a:r>
            <a:r>
              <a:rPr lang="it-IT" dirty="0" err="1"/>
              <a:t>you</a:t>
            </a:r>
            <a:r>
              <a:rPr lang="it-IT" dirty="0"/>
              <a:t> </a:t>
            </a:r>
            <a:r>
              <a:rPr lang="it-IT" dirty="0" err="1"/>
              <a:t>have</a:t>
            </a:r>
            <a:r>
              <a:rPr lang="it-IT" dirty="0"/>
              <a:t> to </a:t>
            </a:r>
            <a:r>
              <a:rPr lang="it-IT" dirty="0" err="1"/>
              <a:t>reach</a:t>
            </a:r>
            <a:r>
              <a:rPr lang="it-IT" dirty="0"/>
              <a:t>, </a:t>
            </a:r>
            <a:r>
              <a:rPr lang="it-IT" dirty="0" err="1"/>
              <a:t>these</a:t>
            </a:r>
            <a:r>
              <a:rPr lang="it-IT" dirty="0"/>
              <a:t> are the </a:t>
            </a:r>
            <a:r>
              <a:rPr lang="it-IT" dirty="0" err="1"/>
              <a:t>standards</a:t>
            </a:r>
            <a:r>
              <a:rPr lang="it-IT" dirty="0"/>
              <a:t> and so on…</a:t>
            </a:r>
            <a:r>
              <a:rPr lang="it-IT" b="1" dirty="0">
                <a:solidFill>
                  <a:srgbClr val="C00000"/>
                </a:solidFill>
              </a:rPr>
              <a:t> </a:t>
            </a:r>
            <a:r>
              <a:rPr lang="it-IT" b="1" dirty="0" err="1">
                <a:solidFill>
                  <a:srgbClr val="C00000"/>
                </a:solidFill>
              </a:rPr>
              <a:t>but</a:t>
            </a:r>
            <a:r>
              <a:rPr lang="it-IT" dirty="0"/>
              <a:t>… </a:t>
            </a:r>
          </a:p>
          <a:p>
            <a:pPr marL="82296" indent="0">
              <a:buNone/>
            </a:pPr>
            <a:endParaRPr lang="it-IT" dirty="0"/>
          </a:p>
          <a:p>
            <a:pPr marL="82296" indent="0">
              <a:buNone/>
            </a:pPr>
            <a:endParaRPr lang="it-IT" dirty="0"/>
          </a:p>
        </p:txBody>
      </p:sp>
    </p:spTree>
    <p:extLst>
      <p:ext uri="{BB962C8B-B14F-4D97-AF65-F5344CB8AC3E}">
        <p14:creationId xmlns:p14="http://schemas.microsoft.com/office/powerpoint/2010/main" val="136953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3240" y="0"/>
            <a:ext cx="9128760" cy="685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575332" y="1733941"/>
            <a:ext cx="1487908" cy="3083921"/>
          </a:xfrm>
          <a:prstGeom prst="rect">
            <a:avLst/>
          </a:prstGeom>
          <a:noFill/>
        </p:spPr>
        <p:txBody>
          <a:bodyPr wrap="none" rtlCol="0">
            <a:spAutoFit/>
          </a:bodyPr>
          <a:lstStyle/>
          <a:p>
            <a:pPr>
              <a:lnSpc>
                <a:spcPct val="200000"/>
              </a:lnSpc>
            </a:pPr>
            <a:r>
              <a:rPr lang="it-IT" sz="2000" b="1" dirty="0"/>
              <a:t>WANT</a:t>
            </a:r>
          </a:p>
          <a:p>
            <a:pPr>
              <a:lnSpc>
                <a:spcPct val="200000"/>
              </a:lnSpc>
            </a:pPr>
            <a:r>
              <a:rPr lang="it-IT" sz="2000" b="1" dirty="0"/>
              <a:t>IGNORANCE</a:t>
            </a:r>
          </a:p>
          <a:p>
            <a:pPr>
              <a:lnSpc>
                <a:spcPct val="200000"/>
              </a:lnSpc>
            </a:pPr>
            <a:r>
              <a:rPr lang="it-IT" sz="2000" b="1" dirty="0"/>
              <a:t>DISEASE</a:t>
            </a:r>
          </a:p>
          <a:p>
            <a:pPr>
              <a:lnSpc>
                <a:spcPct val="200000"/>
              </a:lnSpc>
            </a:pPr>
            <a:r>
              <a:rPr lang="it-IT" sz="2000" b="1" dirty="0"/>
              <a:t>SQUALOR</a:t>
            </a:r>
          </a:p>
          <a:p>
            <a:pPr>
              <a:lnSpc>
                <a:spcPct val="200000"/>
              </a:lnSpc>
            </a:pPr>
            <a:r>
              <a:rPr lang="it-IT" sz="2000" b="1" dirty="0"/>
              <a:t>IDLENESS</a:t>
            </a:r>
          </a:p>
        </p:txBody>
      </p:sp>
    </p:spTree>
    <p:extLst>
      <p:ext uri="{BB962C8B-B14F-4D97-AF65-F5344CB8AC3E}">
        <p14:creationId xmlns:p14="http://schemas.microsoft.com/office/powerpoint/2010/main" val="2959622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4144" y="274638"/>
            <a:ext cx="10125456" cy="1143000"/>
          </a:xfrm>
        </p:spPr>
        <p:txBody>
          <a:bodyPr>
            <a:normAutofit fontScale="90000"/>
          </a:bodyPr>
          <a:lstStyle/>
          <a:p>
            <a:r>
              <a:rPr lang="it-IT" dirty="0"/>
              <a:t>Alternative: </a:t>
            </a:r>
            <a:r>
              <a:rPr lang="it-IT" dirty="0" err="1"/>
              <a:t>claiming</a:t>
            </a:r>
            <a:r>
              <a:rPr lang="it-IT" dirty="0"/>
              <a:t> an </a:t>
            </a:r>
            <a:r>
              <a:rPr lang="it-IT" dirty="0" err="1"/>
              <a:t>ecological</a:t>
            </a:r>
            <a:r>
              <a:rPr lang="it-IT" dirty="0"/>
              <a:t> transformation</a:t>
            </a:r>
          </a:p>
        </p:txBody>
      </p:sp>
      <p:sp>
        <p:nvSpPr>
          <p:cNvPr id="3" name="Segnaposto contenuto 2"/>
          <p:cNvSpPr>
            <a:spLocks noGrp="1"/>
          </p:cNvSpPr>
          <p:nvPr>
            <p:ph idx="1"/>
          </p:nvPr>
        </p:nvSpPr>
        <p:spPr/>
        <p:txBody>
          <a:bodyPr>
            <a:normAutofit fontScale="77500" lnSpcReduction="20000"/>
          </a:bodyPr>
          <a:lstStyle/>
          <a:p>
            <a:endParaRPr lang="it-IT" dirty="0"/>
          </a:p>
          <a:p>
            <a:r>
              <a:rPr lang="it-IT" dirty="0"/>
              <a:t> </a:t>
            </a:r>
            <a:r>
              <a:rPr lang="en-US" dirty="0"/>
              <a:t>Facing mass unemployment, </a:t>
            </a:r>
            <a:r>
              <a:rPr lang="en-US" dirty="0" err="1"/>
              <a:t>precarization</a:t>
            </a:r>
            <a:r>
              <a:rPr lang="en-US" dirty="0"/>
              <a:t>, evictions and cuts in social services, more and more people around the world are reconquering public spaces in order to </a:t>
            </a:r>
            <a:r>
              <a:rPr lang="en-US" b="1" dirty="0">
                <a:solidFill>
                  <a:srgbClr val="FF0000"/>
                </a:solidFill>
              </a:rPr>
              <a:t>create new forms of production and reproduction</a:t>
            </a:r>
            <a:r>
              <a:rPr lang="en-US" dirty="0"/>
              <a:t>: </a:t>
            </a:r>
          </a:p>
          <a:p>
            <a:r>
              <a:rPr lang="en-US" b="1" dirty="0">
                <a:solidFill>
                  <a:srgbClr val="C00000"/>
                </a:solidFill>
              </a:rPr>
              <a:t>The Commons</a:t>
            </a:r>
          </a:p>
          <a:p>
            <a:r>
              <a:rPr lang="en-US" dirty="0"/>
              <a:t>It is not just about urban gardening, re-appropriation of public spaces in the cities, water, or land ,</a:t>
            </a:r>
          </a:p>
          <a:p>
            <a:r>
              <a:rPr lang="en-US" dirty="0"/>
              <a:t>it is about </a:t>
            </a:r>
            <a:r>
              <a:rPr lang="en-US" dirty="0">
                <a:highlight>
                  <a:srgbClr val="FFFF00"/>
                </a:highlight>
              </a:rPr>
              <a:t>practices of collective use of spaces </a:t>
            </a:r>
            <a:r>
              <a:rPr lang="en-US" dirty="0"/>
              <a:t>and sharing of duties, </a:t>
            </a:r>
            <a:r>
              <a:rPr lang="en-US" b="1" dirty="0">
                <a:solidFill>
                  <a:srgbClr val="FF0000"/>
                </a:solidFill>
              </a:rPr>
              <a:t>reconstructing the social fabric, the relationships in the community (“bonds of solidarity”)</a:t>
            </a:r>
            <a:endParaRPr lang="en-US" dirty="0"/>
          </a:p>
          <a:p>
            <a:r>
              <a:rPr lang="en-US" dirty="0"/>
              <a:t>These "</a:t>
            </a:r>
            <a:r>
              <a:rPr lang="en-US" b="1" dirty="0">
                <a:solidFill>
                  <a:srgbClr val="C00000"/>
                </a:solidFill>
              </a:rPr>
              <a:t>communities of resistance</a:t>
            </a:r>
            <a:r>
              <a:rPr lang="en-US" dirty="0"/>
              <a:t>" could become - when they join into networks - a vital force of social and </a:t>
            </a:r>
            <a:r>
              <a:rPr lang="en-US" b="1" dirty="0">
                <a:solidFill>
                  <a:srgbClr val="C00000"/>
                </a:solidFill>
              </a:rPr>
              <a:t>ecological transformation</a:t>
            </a:r>
            <a:r>
              <a:rPr lang="en-US" dirty="0"/>
              <a:t>.</a:t>
            </a:r>
            <a:endParaRPr lang="it-IT" dirty="0"/>
          </a:p>
        </p:txBody>
      </p:sp>
    </p:spTree>
    <p:extLst>
      <p:ext uri="{BB962C8B-B14F-4D97-AF65-F5344CB8AC3E}">
        <p14:creationId xmlns:p14="http://schemas.microsoft.com/office/powerpoint/2010/main" val="4063413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solidFill>
            <a:schemeClr val="accent1">
              <a:lumMod val="40000"/>
              <a:lumOff val="60000"/>
            </a:schemeClr>
          </a:solidFill>
        </p:spPr>
        <p:txBody>
          <a:bodyPr/>
          <a:lstStyle/>
          <a:p>
            <a:pPr algn="ctr"/>
            <a:r>
              <a:rPr lang="it-IT" altLang="it-IT" dirty="0" err="1">
                <a:solidFill>
                  <a:srgbClr val="FF0000"/>
                </a:solidFill>
              </a:rPr>
              <a:t>Overcoming</a:t>
            </a:r>
            <a:r>
              <a:rPr lang="it-IT" altLang="it-IT" dirty="0">
                <a:solidFill>
                  <a:srgbClr val="FF0000"/>
                </a:solidFill>
              </a:rPr>
              <a:t> </a:t>
            </a:r>
            <a:r>
              <a:rPr lang="it-IT" altLang="it-IT" dirty="0" err="1">
                <a:solidFill>
                  <a:srgbClr val="FF0000"/>
                </a:solidFill>
              </a:rPr>
              <a:t>disegualities</a:t>
            </a:r>
            <a:endParaRPr lang="it-IT" altLang="it-IT" dirty="0">
              <a:solidFill>
                <a:srgbClr val="FF0000"/>
              </a:solidFill>
            </a:endParaRPr>
          </a:p>
        </p:txBody>
      </p:sp>
      <p:sp>
        <p:nvSpPr>
          <p:cNvPr id="2" name="Rettangolo 1"/>
          <p:cNvSpPr/>
          <p:nvPr/>
        </p:nvSpPr>
        <p:spPr>
          <a:xfrm>
            <a:off x="2180992" y="3330666"/>
            <a:ext cx="7218130" cy="923330"/>
          </a:xfrm>
          <a:prstGeom prst="rect">
            <a:avLst/>
          </a:prstGeom>
        </p:spPr>
        <p:txBody>
          <a:bodyPr wrap="none">
            <a:spAutoFit/>
          </a:bodyPr>
          <a:lstStyle/>
          <a:p>
            <a:r>
              <a:rPr lang="it-IT" dirty="0"/>
              <a:t>SILVIA FEDERICI ON «THE COMMONS»</a:t>
            </a:r>
          </a:p>
          <a:p>
            <a:r>
              <a:rPr lang="it-IT" dirty="0">
                <a:hlinkClick r:id="rId2"/>
              </a:rPr>
              <a:t>https://www.youtube.com/watch?v=oJwFT3a3J_4&amp;ab_channel=KontextTV</a:t>
            </a:r>
            <a:endParaRPr lang="it-IT" dirty="0"/>
          </a:p>
          <a:p>
            <a:endParaRPr lang="it-IT" dirty="0"/>
          </a:p>
        </p:txBody>
      </p:sp>
      <p:sp>
        <p:nvSpPr>
          <p:cNvPr id="3" name="CasellaDiTesto 2"/>
          <p:cNvSpPr txBox="1"/>
          <p:nvPr/>
        </p:nvSpPr>
        <p:spPr>
          <a:xfrm>
            <a:off x="2180992" y="4401562"/>
            <a:ext cx="184731" cy="646331"/>
          </a:xfrm>
          <a:prstGeom prst="rect">
            <a:avLst/>
          </a:prstGeom>
          <a:noFill/>
        </p:spPr>
        <p:txBody>
          <a:bodyPr wrap="none" rtlCol="0">
            <a:spAutoFit/>
          </a:bodyPr>
          <a:lstStyle/>
          <a:p>
            <a:endParaRPr lang="it-IT" dirty="0"/>
          </a:p>
          <a:p>
            <a:endParaRPr lang="it-IT" dirty="0"/>
          </a:p>
        </p:txBody>
      </p:sp>
      <p:sp>
        <p:nvSpPr>
          <p:cNvPr id="4" name="Rettangolo 3">
            <a:extLst>
              <a:ext uri="{FF2B5EF4-FFF2-40B4-BE49-F238E27FC236}">
                <a16:creationId xmlns:a16="http://schemas.microsoft.com/office/drawing/2014/main" id="{B3C3E3DE-D26F-47E9-B698-853FCDCF14D2}"/>
              </a:ext>
            </a:extLst>
          </p:cNvPr>
          <p:cNvSpPr/>
          <p:nvPr/>
        </p:nvSpPr>
        <p:spPr>
          <a:xfrm>
            <a:off x="2180992" y="2094529"/>
            <a:ext cx="9202842" cy="923330"/>
          </a:xfrm>
          <a:prstGeom prst="rect">
            <a:avLst/>
          </a:prstGeom>
        </p:spPr>
        <p:txBody>
          <a:bodyPr wrap="square">
            <a:spAutoFit/>
          </a:bodyPr>
          <a:lstStyle/>
          <a:p>
            <a:r>
              <a:rPr lang="it-IT" dirty="0"/>
              <a:t>SILVIA FEDERICI ON FEMINISM AND REPRODUCTION</a:t>
            </a:r>
          </a:p>
          <a:p>
            <a:endParaRPr lang="it-IT" dirty="0"/>
          </a:p>
          <a:p>
            <a:r>
              <a:rPr lang="it-IT" dirty="0"/>
              <a:t>https://www.youtube.com/watch?v=CDf0NDNfWEQ&amp;ab_channel=ThePeople%27sForumNYC</a:t>
            </a:r>
          </a:p>
        </p:txBody>
      </p:sp>
      <p:sp>
        <p:nvSpPr>
          <p:cNvPr id="5" name="Rettangolo 4">
            <a:extLst>
              <a:ext uri="{FF2B5EF4-FFF2-40B4-BE49-F238E27FC236}">
                <a16:creationId xmlns:a16="http://schemas.microsoft.com/office/drawing/2014/main" id="{1D0EE6E0-B7CC-42FC-A013-5105E1F1A17A}"/>
              </a:ext>
            </a:extLst>
          </p:cNvPr>
          <p:cNvSpPr/>
          <p:nvPr/>
        </p:nvSpPr>
        <p:spPr>
          <a:xfrm>
            <a:off x="2180992" y="4742904"/>
            <a:ext cx="6096000" cy="646331"/>
          </a:xfrm>
          <a:prstGeom prst="rect">
            <a:avLst/>
          </a:prstGeom>
        </p:spPr>
        <p:txBody>
          <a:bodyPr>
            <a:spAutoFit/>
          </a:bodyPr>
          <a:lstStyle/>
          <a:p>
            <a:r>
              <a:rPr lang="it-IT" dirty="0"/>
              <a:t>http://www.hotpotatoes.it/2020/10/01/il-femminismo-marxista-della-rottura-anna-curcio/</a:t>
            </a:r>
          </a:p>
        </p:txBody>
      </p:sp>
      <p:sp>
        <p:nvSpPr>
          <p:cNvPr id="6" name="Rettangolo 5">
            <a:extLst>
              <a:ext uri="{FF2B5EF4-FFF2-40B4-BE49-F238E27FC236}">
                <a16:creationId xmlns:a16="http://schemas.microsoft.com/office/drawing/2014/main" id="{9767BEEE-2A6E-4344-A1CC-D951C25A4B49}"/>
              </a:ext>
            </a:extLst>
          </p:cNvPr>
          <p:cNvSpPr/>
          <p:nvPr/>
        </p:nvSpPr>
        <p:spPr>
          <a:xfrm>
            <a:off x="2257377" y="4197471"/>
            <a:ext cx="5943230" cy="369332"/>
          </a:xfrm>
          <a:prstGeom prst="rect">
            <a:avLst/>
          </a:prstGeom>
        </p:spPr>
        <p:txBody>
          <a:bodyPr wrap="none">
            <a:spAutoFit/>
          </a:bodyPr>
          <a:lstStyle/>
          <a:p>
            <a:r>
              <a:rPr lang="it-IT" dirty="0"/>
              <a:t>https://systemicalternatives.org/2017/03/27/ecofeminism-2/</a:t>
            </a:r>
          </a:p>
        </p:txBody>
      </p:sp>
      <p:sp>
        <p:nvSpPr>
          <p:cNvPr id="7" name="Rettangolo 6">
            <a:extLst>
              <a:ext uri="{FF2B5EF4-FFF2-40B4-BE49-F238E27FC236}">
                <a16:creationId xmlns:a16="http://schemas.microsoft.com/office/drawing/2014/main" id="{DE2D0A9D-8BA2-4DA9-B6B8-19FCE1AB3EE7}"/>
              </a:ext>
            </a:extLst>
          </p:cNvPr>
          <p:cNvSpPr/>
          <p:nvPr/>
        </p:nvSpPr>
        <p:spPr>
          <a:xfrm>
            <a:off x="2180992" y="5730577"/>
            <a:ext cx="6096000" cy="646331"/>
          </a:xfrm>
          <a:prstGeom prst="rect">
            <a:avLst/>
          </a:prstGeom>
        </p:spPr>
        <p:txBody>
          <a:bodyPr>
            <a:spAutoFit/>
          </a:bodyPr>
          <a:lstStyle/>
          <a:p>
            <a:r>
              <a:rPr lang="it-IT" dirty="0"/>
              <a:t>https://www.youtube.com/watch?v=d7v8vorm3sg&amp;ab_channel=SBSUMass</a:t>
            </a:r>
          </a:p>
        </p:txBody>
      </p:sp>
    </p:spTree>
    <p:extLst>
      <p:ext uri="{BB962C8B-B14F-4D97-AF65-F5344CB8AC3E}">
        <p14:creationId xmlns:p14="http://schemas.microsoft.com/office/powerpoint/2010/main" val="405333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5504" y="0"/>
            <a:ext cx="10826496" cy="1143000"/>
          </a:xfrm>
        </p:spPr>
        <p:txBody>
          <a:bodyPr/>
          <a:lstStyle/>
          <a:p>
            <a:r>
              <a:rPr lang="it-IT" dirty="0">
                <a:solidFill>
                  <a:srgbClr val="FF0000"/>
                </a:solidFill>
              </a:rPr>
              <a:t>ON THE SHOULDERS OF THE WOMEN</a:t>
            </a:r>
          </a:p>
        </p:txBody>
      </p:sp>
      <p:sp>
        <p:nvSpPr>
          <p:cNvPr id="3" name="Segnaposto contenuto 2"/>
          <p:cNvSpPr>
            <a:spLocks noGrp="1"/>
          </p:cNvSpPr>
          <p:nvPr>
            <p:ph idx="1"/>
          </p:nvPr>
        </p:nvSpPr>
        <p:spPr>
          <a:xfrm>
            <a:off x="1466660" y="1292224"/>
            <a:ext cx="10435779" cy="5395179"/>
          </a:xfrm>
        </p:spPr>
        <p:txBody>
          <a:bodyPr>
            <a:normAutofit fontScale="85000" lnSpcReduction="10000"/>
          </a:bodyPr>
          <a:lstStyle/>
          <a:p>
            <a:r>
              <a:rPr lang="it-IT" dirty="0" err="1"/>
              <a:t>This</a:t>
            </a:r>
            <a:r>
              <a:rPr lang="it-IT" dirty="0"/>
              <a:t> </a:t>
            </a:r>
            <a:r>
              <a:rPr lang="it-IT" dirty="0" err="1"/>
              <a:t>type</a:t>
            </a:r>
            <a:r>
              <a:rPr lang="it-IT" dirty="0"/>
              <a:t> of welfare state </a:t>
            </a:r>
            <a:r>
              <a:rPr lang="it-IT" dirty="0" err="1"/>
              <a:t>is</a:t>
            </a:r>
            <a:r>
              <a:rPr lang="it-IT" dirty="0"/>
              <a:t> </a:t>
            </a:r>
            <a:r>
              <a:rPr lang="it-IT" dirty="0" err="1"/>
              <a:t>totally</a:t>
            </a:r>
            <a:r>
              <a:rPr lang="it-IT" dirty="0"/>
              <a:t> </a:t>
            </a:r>
            <a:r>
              <a:rPr lang="it-IT" dirty="0" err="1"/>
              <a:t>based</a:t>
            </a:r>
            <a:r>
              <a:rPr lang="it-IT" dirty="0"/>
              <a:t> on </a:t>
            </a:r>
            <a:r>
              <a:rPr lang="it-IT" b="1" dirty="0" err="1">
                <a:solidFill>
                  <a:srgbClr val="FF0000"/>
                </a:solidFill>
              </a:rPr>
              <a:t>women’s</a:t>
            </a:r>
            <a:r>
              <a:rPr lang="it-IT" b="1" dirty="0">
                <a:solidFill>
                  <a:srgbClr val="FF0000"/>
                </a:solidFill>
              </a:rPr>
              <a:t> </a:t>
            </a:r>
            <a:r>
              <a:rPr lang="it-IT" b="1" dirty="0" err="1">
                <a:solidFill>
                  <a:srgbClr val="FF0000"/>
                </a:solidFill>
              </a:rPr>
              <a:t>unpaid</a:t>
            </a:r>
            <a:r>
              <a:rPr lang="it-IT" b="1" dirty="0">
                <a:solidFill>
                  <a:srgbClr val="FF0000"/>
                </a:solidFill>
              </a:rPr>
              <a:t> care work</a:t>
            </a:r>
            <a:r>
              <a:rPr lang="it-IT" dirty="0"/>
              <a:t>, on </a:t>
            </a:r>
            <a:r>
              <a:rPr lang="it-IT" dirty="0" err="1"/>
              <a:t>their</a:t>
            </a:r>
            <a:r>
              <a:rPr lang="it-IT" dirty="0"/>
              <a:t> social and </a:t>
            </a:r>
            <a:r>
              <a:rPr lang="it-IT" dirty="0" err="1"/>
              <a:t>biological</a:t>
            </a:r>
            <a:r>
              <a:rPr lang="it-IT" dirty="0"/>
              <a:t> </a:t>
            </a:r>
            <a:r>
              <a:rPr lang="it-IT" dirty="0" err="1"/>
              <a:t>reproductive</a:t>
            </a:r>
            <a:r>
              <a:rPr lang="it-IT" dirty="0"/>
              <a:t> work </a:t>
            </a:r>
            <a:r>
              <a:rPr lang="it-IT" dirty="0" err="1"/>
              <a:t>at</a:t>
            </a:r>
            <a:r>
              <a:rPr lang="it-IT" dirty="0"/>
              <a:t> home.</a:t>
            </a:r>
          </a:p>
          <a:p>
            <a:endParaRPr lang="it-IT" dirty="0"/>
          </a:p>
          <a:p>
            <a:r>
              <a:rPr lang="it-IT" dirty="0"/>
              <a:t>The State </a:t>
            </a:r>
            <a:r>
              <a:rPr lang="it-IT" dirty="0" err="1"/>
              <a:t>is</a:t>
            </a:r>
            <a:r>
              <a:rPr lang="it-IT" dirty="0"/>
              <a:t> </a:t>
            </a:r>
            <a:r>
              <a:rPr lang="it-IT" dirty="0" err="1"/>
              <a:t>present</a:t>
            </a:r>
            <a:r>
              <a:rPr lang="it-IT" dirty="0"/>
              <a:t> </a:t>
            </a:r>
            <a:r>
              <a:rPr lang="it-IT" dirty="0" err="1"/>
              <a:t>but</a:t>
            </a:r>
            <a:r>
              <a:rPr lang="it-IT" dirty="0"/>
              <a:t> </a:t>
            </a:r>
            <a:r>
              <a:rPr lang="it-IT" b="1" dirty="0">
                <a:solidFill>
                  <a:srgbClr val="FF0000"/>
                </a:solidFill>
              </a:rPr>
              <a:t>the centre  of the welfare </a:t>
            </a:r>
            <a:r>
              <a:rPr lang="it-IT" b="1" dirty="0" err="1">
                <a:solidFill>
                  <a:srgbClr val="FF0000"/>
                </a:solidFill>
              </a:rPr>
              <a:t>system</a:t>
            </a:r>
            <a:r>
              <a:rPr lang="it-IT" b="1" dirty="0">
                <a:solidFill>
                  <a:srgbClr val="FF0000"/>
                </a:solidFill>
              </a:rPr>
              <a:t> </a:t>
            </a:r>
            <a:r>
              <a:rPr lang="it-IT" b="1" dirty="0" err="1">
                <a:solidFill>
                  <a:srgbClr val="FF0000"/>
                </a:solidFill>
              </a:rPr>
              <a:t>is</a:t>
            </a:r>
            <a:r>
              <a:rPr lang="it-IT" b="1" dirty="0">
                <a:solidFill>
                  <a:srgbClr val="FF0000"/>
                </a:solidFill>
              </a:rPr>
              <a:t> the family </a:t>
            </a:r>
            <a:r>
              <a:rPr lang="it-IT" dirty="0"/>
              <a:t>(and the </a:t>
            </a:r>
            <a:r>
              <a:rPr lang="it-IT" dirty="0" err="1"/>
              <a:t>role</a:t>
            </a:r>
            <a:r>
              <a:rPr lang="it-IT" dirty="0"/>
              <a:t> of </a:t>
            </a:r>
            <a:r>
              <a:rPr lang="it-IT" dirty="0" err="1"/>
              <a:t>women</a:t>
            </a:r>
            <a:r>
              <a:rPr lang="it-IT" dirty="0"/>
              <a:t> in </a:t>
            </a:r>
            <a:r>
              <a:rPr lang="it-IT" dirty="0" err="1"/>
              <a:t>it</a:t>
            </a:r>
            <a:r>
              <a:rPr lang="it-IT" dirty="0"/>
              <a:t>)</a:t>
            </a:r>
          </a:p>
          <a:p>
            <a:endParaRPr lang="it-IT" dirty="0"/>
          </a:p>
          <a:p>
            <a:r>
              <a:rPr lang="it-IT" dirty="0"/>
              <a:t>In </a:t>
            </a:r>
            <a:r>
              <a:rPr lang="it-IT" b="1" dirty="0" err="1">
                <a:solidFill>
                  <a:srgbClr val="FF0000"/>
                </a:solidFill>
              </a:rPr>
              <a:t>Beveridge</a:t>
            </a:r>
            <a:r>
              <a:rPr lang="it-IT" dirty="0" err="1"/>
              <a:t>’s</a:t>
            </a:r>
            <a:r>
              <a:rPr lang="it-IT" dirty="0"/>
              <a:t> opinion </a:t>
            </a:r>
            <a:r>
              <a:rPr lang="it-IT" dirty="0" err="1"/>
              <a:t>if</a:t>
            </a:r>
            <a:r>
              <a:rPr lang="it-IT" dirty="0"/>
              <a:t> a woman </a:t>
            </a:r>
            <a:r>
              <a:rPr lang="it-IT" dirty="0" err="1"/>
              <a:t>is</a:t>
            </a:r>
            <a:r>
              <a:rPr lang="it-IT" dirty="0"/>
              <a:t> </a:t>
            </a:r>
            <a:r>
              <a:rPr lang="it-IT" dirty="0" err="1"/>
              <a:t>married</a:t>
            </a:r>
            <a:r>
              <a:rPr lang="it-IT" dirty="0"/>
              <a:t> and </a:t>
            </a:r>
            <a:r>
              <a:rPr lang="it-IT" dirty="0" err="1"/>
              <a:t>wants</a:t>
            </a:r>
            <a:r>
              <a:rPr lang="it-IT" dirty="0"/>
              <a:t> to </a:t>
            </a:r>
            <a:r>
              <a:rPr lang="it-IT" dirty="0" err="1"/>
              <a:t>have</a:t>
            </a:r>
            <a:r>
              <a:rPr lang="it-IT" dirty="0"/>
              <a:t> a job </a:t>
            </a:r>
            <a:r>
              <a:rPr lang="it-IT" dirty="0" err="1"/>
              <a:t>outside</a:t>
            </a:r>
            <a:r>
              <a:rPr lang="it-IT" dirty="0"/>
              <a:t> the family, </a:t>
            </a:r>
            <a:r>
              <a:rPr lang="it-IT" b="1" dirty="0" err="1">
                <a:solidFill>
                  <a:srgbClr val="FF0000"/>
                </a:solidFill>
              </a:rPr>
              <a:t>she</a:t>
            </a:r>
            <a:r>
              <a:rPr lang="it-IT" b="1" dirty="0">
                <a:solidFill>
                  <a:srgbClr val="FF0000"/>
                </a:solidFill>
              </a:rPr>
              <a:t> must </a:t>
            </a:r>
            <a:r>
              <a:rPr lang="it-IT" b="1" dirty="0" err="1">
                <a:solidFill>
                  <a:srgbClr val="FF0000"/>
                </a:solidFill>
              </a:rPr>
              <a:t>pay</a:t>
            </a:r>
            <a:r>
              <a:rPr lang="it-IT" b="1" dirty="0">
                <a:solidFill>
                  <a:srgbClr val="FF0000"/>
                </a:solidFill>
              </a:rPr>
              <a:t> a </a:t>
            </a:r>
            <a:r>
              <a:rPr lang="it-IT" b="1" dirty="0" err="1">
                <a:solidFill>
                  <a:srgbClr val="FF0000"/>
                </a:solidFill>
              </a:rPr>
              <a:t>sort</a:t>
            </a:r>
            <a:r>
              <a:rPr lang="it-IT" b="1" dirty="0">
                <a:solidFill>
                  <a:srgbClr val="FF0000"/>
                </a:solidFill>
              </a:rPr>
              <a:t> of «fee» for </a:t>
            </a:r>
            <a:r>
              <a:rPr lang="it-IT" b="1" dirty="0" err="1">
                <a:solidFill>
                  <a:srgbClr val="FF0000"/>
                </a:solidFill>
              </a:rPr>
              <a:t>this</a:t>
            </a:r>
            <a:r>
              <a:rPr lang="it-IT" dirty="0"/>
              <a:t>, </a:t>
            </a:r>
            <a:r>
              <a:rPr lang="it-IT" dirty="0" err="1"/>
              <a:t>consisting</a:t>
            </a:r>
            <a:r>
              <a:rPr lang="it-IT" dirty="0"/>
              <a:t> in </a:t>
            </a:r>
            <a:r>
              <a:rPr lang="it-IT" dirty="0" err="1"/>
              <a:t>receiving</a:t>
            </a:r>
            <a:r>
              <a:rPr lang="it-IT" dirty="0"/>
              <a:t> </a:t>
            </a:r>
            <a:r>
              <a:rPr lang="it-IT" dirty="0">
                <a:solidFill>
                  <a:srgbClr val="FF0000"/>
                </a:solidFill>
              </a:rPr>
              <a:t>lower</a:t>
            </a:r>
            <a:r>
              <a:rPr lang="it-IT" dirty="0"/>
              <a:t> benefits,  </a:t>
            </a:r>
            <a:r>
              <a:rPr lang="it-IT" dirty="0" err="1">
                <a:solidFill>
                  <a:srgbClr val="FF0000"/>
                </a:solidFill>
              </a:rPr>
              <a:t>less</a:t>
            </a:r>
            <a:r>
              <a:rPr lang="it-IT" dirty="0"/>
              <a:t> </a:t>
            </a:r>
            <a:r>
              <a:rPr lang="it-IT" dirty="0" err="1"/>
              <a:t>services</a:t>
            </a:r>
            <a:r>
              <a:rPr lang="it-IT" dirty="0"/>
              <a:t> and </a:t>
            </a:r>
            <a:r>
              <a:rPr lang="it-IT" dirty="0">
                <a:solidFill>
                  <a:srgbClr val="FF0000"/>
                </a:solidFill>
              </a:rPr>
              <a:t>lower</a:t>
            </a:r>
            <a:r>
              <a:rPr lang="it-IT" dirty="0"/>
              <a:t> </a:t>
            </a:r>
            <a:r>
              <a:rPr lang="it-IT" dirty="0" err="1"/>
              <a:t>contribution</a:t>
            </a:r>
            <a:r>
              <a:rPr lang="it-IT" dirty="0"/>
              <a:t> for </a:t>
            </a:r>
            <a:r>
              <a:rPr lang="it-IT" dirty="0" err="1"/>
              <a:t>pension</a:t>
            </a:r>
            <a:r>
              <a:rPr lang="it-IT" dirty="0"/>
              <a:t>! </a:t>
            </a:r>
          </a:p>
          <a:p>
            <a:endParaRPr lang="it-IT" dirty="0"/>
          </a:p>
          <a:p>
            <a:r>
              <a:rPr lang="it-IT" dirty="0" err="1">
                <a:highlight>
                  <a:srgbClr val="FFFF00"/>
                </a:highlight>
              </a:rPr>
              <a:t>Being</a:t>
            </a:r>
            <a:r>
              <a:rPr lang="it-IT" dirty="0">
                <a:highlight>
                  <a:srgbClr val="FFFF00"/>
                </a:highlight>
              </a:rPr>
              <a:t> </a:t>
            </a:r>
            <a:r>
              <a:rPr lang="it-IT" dirty="0" err="1">
                <a:highlight>
                  <a:srgbClr val="FFFF00"/>
                </a:highlight>
              </a:rPr>
              <a:t>married</a:t>
            </a:r>
            <a:r>
              <a:rPr lang="it-IT" dirty="0">
                <a:highlight>
                  <a:srgbClr val="FFFF00"/>
                </a:highlight>
              </a:rPr>
              <a:t> </a:t>
            </a:r>
            <a:r>
              <a:rPr lang="it-IT" dirty="0" err="1">
                <a:highlight>
                  <a:srgbClr val="FFFF00"/>
                </a:highlight>
              </a:rPr>
              <a:t>was</a:t>
            </a:r>
            <a:r>
              <a:rPr lang="it-IT" dirty="0">
                <a:highlight>
                  <a:srgbClr val="FFFF00"/>
                </a:highlight>
              </a:rPr>
              <a:t> a </a:t>
            </a:r>
            <a:r>
              <a:rPr lang="it-IT" dirty="0" err="1">
                <a:highlight>
                  <a:srgbClr val="FFFF00"/>
                </a:highlight>
              </a:rPr>
              <a:t>privilege</a:t>
            </a:r>
            <a:r>
              <a:rPr lang="it-IT" dirty="0">
                <a:highlight>
                  <a:srgbClr val="FFFF00"/>
                </a:highlight>
              </a:rPr>
              <a:t>, an insurance in </a:t>
            </a:r>
            <a:r>
              <a:rPr lang="it-IT" dirty="0" err="1">
                <a:highlight>
                  <a:srgbClr val="FFFF00"/>
                </a:highlight>
              </a:rPr>
              <a:t>itself</a:t>
            </a:r>
            <a:r>
              <a:rPr lang="it-IT" dirty="0">
                <a:highlight>
                  <a:srgbClr val="FFFF00"/>
                </a:highlight>
              </a:rPr>
              <a:t>, </a:t>
            </a:r>
            <a:r>
              <a:rPr lang="it-IT" dirty="0" err="1">
                <a:highlight>
                  <a:srgbClr val="FFFF00"/>
                </a:highlight>
              </a:rPr>
              <a:t>according</a:t>
            </a:r>
            <a:r>
              <a:rPr lang="it-IT" dirty="0">
                <a:highlight>
                  <a:srgbClr val="FFFF00"/>
                </a:highlight>
              </a:rPr>
              <a:t> to </a:t>
            </a:r>
            <a:r>
              <a:rPr lang="it-IT" dirty="0" err="1">
                <a:highlight>
                  <a:srgbClr val="FFFF00"/>
                </a:highlight>
              </a:rPr>
              <a:t>Beveridge</a:t>
            </a:r>
            <a:r>
              <a:rPr lang="it-IT" dirty="0">
                <a:highlight>
                  <a:srgbClr val="FFFF00"/>
                </a:highlight>
              </a:rPr>
              <a:t>.</a:t>
            </a:r>
          </a:p>
          <a:p>
            <a:endParaRPr lang="it-IT" dirty="0"/>
          </a:p>
        </p:txBody>
      </p:sp>
    </p:spTree>
    <p:extLst>
      <p:ext uri="{BB962C8B-B14F-4D97-AF65-F5344CB8AC3E}">
        <p14:creationId xmlns:p14="http://schemas.microsoft.com/office/powerpoint/2010/main" val="189275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UK – USA: </a:t>
            </a:r>
            <a:r>
              <a:rPr lang="it-IT" dirty="0" err="1"/>
              <a:t>women</a:t>
            </a:r>
            <a:r>
              <a:rPr lang="it-IT" dirty="0"/>
              <a:t> </a:t>
            </a:r>
            <a:r>
              <a:rPr lang="it-IT" dirty="0" err="1"/>
              <a:t>at</a:t>
            </a:r>
            <a:r>
              <a:rPr lang="it-IT" dirty="0"/>
              <a:t> </a:t>
            </a:r>
            <a:r>
              <a:rPr lang="it-IT" dirty="0" err="1"/>
              <a:t>risk</a:t>
            </a:r>
            <a:r>
              <a:rPr lang="it-IT" dirty="0"/>
              <a:t> of </a:t>
            </a:r>
            <a:r>
              <a:rPr lang="it-IT" dirty="0" err="1"/>
              <a:t>poverty</a:t>
            </a:r>
            <a:endParaRPr lang="it-IT" dirty="0"/>
          </a:p>
        </p:txBody>
      </p:sp>
      <p:sp>
        <p:nvSpPr>
          <p:cNvPr id="3" name="Segnaposto contenuto 2"/>
          <p:cNvSpPr>
            <a:spLocks noGrp="1"/>
          </p:cNvSpPr>
          <p:nvPr>
            <p:ph idx="1"/>
          </p:nvPr>
        </p:nvSpPr>
        <p:spPr>
          <a:xfrm>
            <a:off x="1371600" y="1447800"/>
            <a:ext cx="10539984" cy="5135562"/>
          </a:xfrm>
        </p:spPr>
        <p:txBody>
          <a:bodyPr>
            <a:noAutofit/>
          </a:bodyPr>
          <a:lstStyle/>
          <a:p>
            <a:r>
              <a:rPr lang="it-IT" sz="2000" dirty="0"/>
              <a:t>The </a:t>
            </a:r>
            <a:r>
              <a:rPr lang="it-IT" sz="2000" dirty="0" err="1"/>
              <a:t>Beveridge</a:t>
            </a:r>
            <a:r>
              <a:rPr lang="it-IT" sz="2000" dirty="0"/>
              <a:t> System, </a:t>
            </a:r>
            <a:r>
              <a:rPr lang="it-IT" sz="2000" dirty="0" err="1"/>
              <a:t>very</a:t>
            </a:r>
            <a:r>
              <a:rPr lang="it-IT" sz="2000" dirty="0"/>
              <a:t>  </a:t>
            </a:r>
            <a:r>
              <a:rPr lang="it-IT" sz="2000" dirty="0" err="1"/>
              <a:t>similar</a:t>
            </a:r>
            <a:r>
              <a:rPr lang="it-IT" sz="2000" dirty="0"/>
              <a:t> to the </a:t>
            </a:r>
            <a:r>
              <a:rPr lang="it-IT" sz="2000" dirty="0" err="1"/>
              <a:t>views</a:t>
            </a:r>
            <a:r>
              <a:rPr lang="it-IT" sz="2000" dirty="0"/>
              <a:t> of </a:t>
            </a:r>
            <a:r>
              <a:rPr lang="it-IT" sz="2000" b="1" dirty="0">
                <a:solidFill>
                  <a:srgbClr val="FF0000"/>
                </a:solidFill>
              </a:rPr>
              <a:t>J. C. Hoover in USA </a:t>
            </a:r>
            <a:r>
              <a:rPr lang="it-IT" sz="2000" b="1" dirty="0" err="1">
                <a:solidFill>
                  <a:srgbClr val="FF0000"/>
                </a:solidFill>
              </a:rPr>
              <a:t>after</a:t>
            </a:r>
            <a:r>
              <a:rPr lang="it-IT" sz="2000" b="1" dirty="0">
                <a:solidFill>
                  <a:srgbClr val="FF0000"/>
                </a:solidFill>
              </a:rPr>
              <a:t> the </a:t>
            </a:r>
            <a:r>
              <a:rPr lang="it-IT" sz="2000" b="1" dirty="0" err="1">
                <a:solidFill>
                  <a:srgbClr val="FF0000"/>
                </a:solidFill>
              </a:rPr>
              <a:t>crisis</a:t>
            </a:r>
            <a:r>
              <a:rPr lang="it-IT" sz="2000" b="1" dirty="0">
                <a:solidFill>
                  <a:srgbClr val="FF0000"/>
                </a:solidFill>
              </a:rPr>
              <a:t> of the 1929 </a:t>
            </a:r>
            <a:r>
              <a:rPr lang="it-IT" sz="2000" dirty="0" err="1"/>
              <a:t>based</a:t>
            </a:r>
            <a:r>
              <a:rPr lang="it-IT" sz="2000" dirty="0"/>
              <a:t> on a </a:t>
            </a:r>
            <a:r>
              <a:rPr lang="it-IT" sz="2000" dirty="0" err="1"/>
              <a:t>huge</a:t>
            </a:r>
            <a:r>
              <a:rPr lang="it-IT" sz="2000" dirty="0"/>
              <a:t> </a:t>
            </a:r>
            <a:r>
              <a:rPr lang="it-IT" sz="2000" dirty="0" err="1"/>
              <a:t>proliferation</a:t>
            </a:r>
            <a:r>
              <a:rPr lang="it-IT" sz="2000" dirty="0"/>
              <a:t> of the </a:t>
            </a:r>
            <a:r>
              <a:rPr lang="it-IT" sz="2000" dirty="0" err="1"/>
              <a:t>working</a:t>
            </a:r>
            <a:r>
              <a:rPr lang="it-IT" sz="2000" dirty="0"/>
              <a:t> class </a:t>
            </a:r>
            <a:r>
              <a:rPr lang="it-IT" sz="2000" dirty="0" err="1"/>
              <a:t>through</a:t>
            </a:r>
            <a:r>
              <a:rPr lang="it-IT" sz="2000" dirty="0"/>
              <a:t> a massive State </a:t>
            </a:r>
            <a:r>
              <a:rPr lang="it-IT" sz="2000" dirty="0" err="1"/>
              <a:t>politics</a:t>
            </a:r>
            <a:r>
              <a:rPr lang="it-IT" sz="2000" dirty="0"/>
              <a:t> </a:t>
            </a:r>
            <a:r>
              <a:rPr lang="it-IT" sz="2000" dirty="0" err="1"/>
              <a:t>addressing</a:t>
            </a:r>
            <a:r>
              <a:rPr lang="it-IT" sz="2000" dirty="0"/>
              <a:t> the lower middle class, living in white and green </a:t>
            </a:r>
            <a:r>
              <a:rPr lang="it-IT" sz="2000" dirty="0" err="1"/>
              <a:t>peripheires</a:t>
            </a:r>
            <a:r>
              <a:rPr lang="it-IT" sz="2000" dirty="0"/>
              <a:t>, voting for </a:t>
            </a:r>
            <a:r>
              <a:rPr lang="it-IT" sz="2000" dirty="0" err="1"/>
              <a:t>republicans</a:t>
            </a:r>
            <a:r>
              <a:rPr lang="it-IT" sz="2000" dirty="0"/>
              <a:t>,  </a:t>
            </a:r>
            <a:r>
              <a:rPr lang="it-IT" sz="2000" dirty="0" err="1"/>
              <a:t>devoted</a:t>
            </a:r>
            <a:r>
              <a:rPr lang="it-IT" sz="2000" dirty="0"/>
              <a:t> to a </a:t>
            </a:r>
            <a:r>
              <a:rPr lang="it-IT" sz="2000" dirty="0" err="1"/>
              <a:t>certain</a:t>
            </a:r>
            <a:r>
              <a:rPr lang="it-IT" sz="2000" dirty="0"/>
              <a:t> </a:t>
            </a:r>
            <a:r>
              <a:rPr lang="it-IT" sz="2000" dirty="0" err="1"/>
              <a:t>type</a:t>
            </a:r>
            <a:r>
              <a:rPr lang="it-IT" sz="2000" dirty="0"/>
              <a:t> of family in </a:t>
            </a:r>
            <a:r>
              <a:rPr lang="it-IT" sz="2000" dirty="0" err="1"/>
              <a:t>which</a:t>
            </a:r>
            <a:r>
              <a:rPr lang="it-IT" sz="2000" dirty="0"/>
              <a:t> </a:t>
            </a:r>
            <a:r>
              <a:rPr lang="it-IT" sz="2000" dirty="0" err="1"/>
              <a:t>women</a:t>
            </a:r>
            <a:r>
              <a:rPr lang="it-IT" sz="2000" dirty="0"/>
              <a:t> are </a:t>
            </a:r>
            <a:r>
              <a:rPr lang="it-IT" sz="2000" dirty="0" err="1"/>
              <a:t>secluded</a:t>
            </a:r>
            <a:r>
              <a:rPr lang="it-IT" sz="2000" dirty="0"/>
              <a:t> inside the house with </a:t>
            </a:r>
            <a:r>
              <a:rPr lang="it-IT" sz="2000" dirty="0" err="1"/>
              <a:t>children</a:t>
            </a:r>
            <a:r>
              <a:rPr lang="it-IT" sz="2000" dirty="0"/>
              <a:t> and men are the </a:t>
            </a:r>
            <a:r>
              <a:rPr lang="it-IT" sz="2000" dirty="0" err="1"/>
              <a:t>onlyy</a:t>
            </a:r>
            <a:r>
              <a:rPr lang="it-IT" sz="2000" dirty="0"/>
              <a:t> </a:t>
            </a:r>
            <a:r>
              <a:rPr lang="it-IT" sz="2000" dirty="0" err="1"/>
              <a:t>ones</a:t>
            </a:r>
            <a:r>
              <a:rPr lang="it-IT" sz="2000" dirty="0"/>
              <a:t> to take the car to go to work </a:t>
            </a:r>
            <a:r>
              <a:rPr lang="it-IT" sz="2000" dirty="0" err="1"/>
              <a:t>every</a:t>
            </a:r>
            <a:r>
              <a:rPr lang="it-IT" sz="2000" dirty="0"/>
              <a:t> day </a:t>
            </a:r>
            <a:r>
              <a:rPr lang="it-IT" sz="2000" dirty="0" err="1"/>
              <a:t>carring</a:t>
            </a:r>
            <a:r>
              <a:rPr lang="it-IT" sz="2000" dirty="0"/>
              <a:t> </a:t>
            </a:r>
            <a:r>
              <a:rPr lang="it-IT" sz="2000" dirty="0" err="1"/>
              <a:t>all</a:t>
            </a:r>
            <a:r>
              <a:rPr lang="it-IT" sz="2000" dirty="0"/>
              <a:t> the </a:t>
            </a:r>
            <a:r>
              <a:rPr lang="it-IT" sz="2000" dirty="0" err="1"/>
              <a:t>responsabilities</a:t>
            </a:r>
            <a:r>
              <a:rPr lang="it-IT" sz="2000" dirty="0"/>
              <a:t> </a:t>
            </a:r>
            <a:r>
              <a:rPr lang="it-IT" sz="2000" dirty="0">
                <a:solidFill>
                  <a:srgbClr val="FF0000"/>
                </a:solidFill>
              </a:rPr>
              <a:t>(Remember Betty </a:t>
            </a:r>
            <a:r>
              <a:rPr lang="it-IT" sz="2000" dirty="0" err="1">
                <a:solidFill>
                  <a:srgbClr val="FF0000"/>
                </a:solidFill>
              </a:rPr>
              <a:t>Friedan</a:t>
            </a:r>
            <a:r>
              <a:rPr lang="it-IT" sz="2000" dirty="0">
                <a:solidFill>
                  <a:srgbClr val="FF0000"/>
                </a:solidFill>
              </a:rPr>
              <a:t> the </a:t>
            </a:r>
            <a:r>
              <a:rPr lang="it-IT" sz="2000" dirty="0" err="1">
                <a:solidFill>
                  <a:srgbClr val="FF0000"/>
                </a:solidFill>
              </a:rPr>
              <a:t>mistique</a:t>
            </a:r>
            <a:r>
              <a:rPr lang="it-IT" sz="2000" dirty="0">
                <a:solidFill>
                  <a:srgbClr val="FF0000"/>
                </a:solidFill>
              </a:rPr>
              <a:t> of the </a:t>
            </a:r>
            <a:r>
              <a:rPr lang="it-IT" sz="2000" dirty="0" err="1">
                <a:solidFill>
                  <a:srgbClr val="FF0000"/>
                </a:solidFill>
              </a:rPr>
              <a:t>femininity</a:t>
            </a:r>
            <a:r>
              <a:rPr lang="it-IT" sz="2000" dirty="0">
                <a:solidFill>
                  <a:srgbClr val="FF0000"/>
                </a:solidFill>
              </a:rPr>
              <a:t>, 1963…..) </a:t>
            </a:r>
          </a:p>
          <a:p>
            <a:endParaRPr lang="it-IT" sz="2000" dirty="0"/>
          </a:p>
          <a:p>
            <a:r>
              <a:rPr lang="it-IT" sz="2000" dirty="0"/>
              <a:t>The system on </a:t>
            </a:r>
            <a:r>
              <a:rPr lang="it-IT" sz="2000" dirty="0" err="1"/>
              <a:t>both</a:t>
            </a:r>
            <a:r>
              <a:rPr lang="it-IT" sz="2000" dirty="0"/>
              <a:t> </a:t>
            </a:r>
            <a:r>
              <a:rPr lang="it-IT" sz="2000" dirty="0" err="1"/>
              <a:t>sides</a:t>
            </a:r>
            <a:r>
              <a:rPr lang="it-IT" sz="2000" dirty="0"/>
              <a:t> of the Ocean, </a:t>
            </a:r>
            <a:r>
              <a:rPr lang="it-IT" sz="2000" b="1" dirty="0" err="1">
                <a:solidFill>
                  <a:srgbClr val="FF0000"/>
                </a:solidFill>
              </a:rPr>
              <a:t>increased</a:t>
            </a:r>
            <a:r>
              <a:rPr lang="it-IT" sz="2000" b="1" dirty="0">
                <a:solidFill>
                  <a:srgbClr val="FF0000"/>
                </a:solidFill>
              </a:rPr>
              <a:t> the </a:t>
            </a:r>
            <a:r>
              <a:rPr lang="it-IT" sz="2000" b="1" dirty="0" err="1">
                <a:solidFill>
                  <a:srgbClr val="FF0000"/>
                </a:solidFill>
              </a:rPr>
              <a:t>consistence</a:t>
            </a:r>
            <a:r>
              <a:rPr lang="it-IT" sz="2000" b="1" dirty="0">
                <a:solidFill>
                  <a:srgbClr val="FF0000"/>
                </a:solidFill>
              </a:rPr>
              <a:t> of the </a:t>
            </a:r>
            <a:r>
              <a:rPr lang="it-IT" sz="2000" b="1" dirty="0" err="1">
                <a:solidFill>
                  <a:srgbClr val="FF0000"/>
                </a:solidFill>
              </a:rPr>
              <a:t>working</a:t>
            </a:r>
            <a:r>
              <a:rPr lang="it-IT" sz="2000" b="1" dirty="0">
                <a:solidFill>
                  <a:srgbClr val="FF0000"/>
                </a:solidFill>
              </a:rPr>
              <a:t> class  giving </a:t>
            </a:r>
            <a:r>
              <a:rPr lang="it-IT" sz="2000" b="1" dirty="0" err="1">
                <a:solidFill>
                  <a:srgbClr val="FF0000"/>
                </a:solidFill>
              </a:rPr>
              <a:t>them</a:t>
            </a:r>
            <a:r>
              <a:rPr lang="it-IT" sz="2000" b="1" dirty="0">
                <a:solidFill>
                  <a:srgbClr val="FF0000"/>
                </a:solidFill>
              </a:rPr>
              <a:t> the </a:t>
            </a:r>
            <a:r>
              <a:rPr lang="it-IT" sz="2000" b="1" dirty="0" err="1">
                <a:solidFill>
                  <a:srgbClr val="FF0000"/>
                </a:solidFill>
              </a:rPr>
              <a:t>illusion</a:t>
            </a:r>
            <a:r>
              <a:rPr lang="it-IT" sz="2000" b="1" dirty="0">
                <a:solidFill>
                  <a:srgbClr val="FF0000"/>
                </a:solidFill>
              </a:rPr>
              <a:t> of the protection of the State </a:t>
            </a:r>
          </a:p>
          <a:p>
            <a:pPr marL="82296" indent="0">
              <a:buNone/>
            </a:pPr>
            <a:r>
              <a:rPr lang="it-IT" sz="2000" dirty="0" err="1"/>
              <a:t>through</a:t>
            </a:r>
            <a:r>
              <a:rPr lang="it-IT" sz="2000" dirty="0"/>
              <a:t> a false idea of «</a:t>
            </a:r>
            <a:r>
              <a:rPr lang="it-IT" sz="2000" dirty="0" err="1"/>
              <a:t>equality</a:t>
            </a:r>
            <a:r>
              <a:rPr lang="it-IT" sz="2000" dirty="0"/>
              <a:t>»,  </a:t>
            </a:r>
          </a:p>
          <a:p>
            <a:pPr marL="82296" indent="0">
              <a:buNone/>
            </a:pPr>
            <a:r>
              <a:rPr lang="it-IT" sz="2000" b="1" u="sng" dirty="0" err="1"/>
              <a:t>but</a:t>
            </a:r>
            <a:r>
              <a:rPr lang="it-IT" sz="2000" b="1" u="sng" dirty="0"/>
              <a:t> with the side effect of </a:t>
            </a:r>
            <a:r>
              <a:rPr lang="it-IT" sz="2000" b="1" u="sng" dirty="0" err="1"/>
              <a:t>putting</a:t>
            </a:r>
            <a:r>
              <a:rPr lang="it-IT" sz="2000" b="1" u="sng" dirty="0"/>
              <a:t> </a:t>
            </a:r>
            <a:r>
              <a:rPr lang="it-IT" sz="2000" b="1" u="sng" dirty="0" err="1"/>
              <a:t>women</a:t>
            </a:r>
            <a:r>
              <a:rPr lang="it-IT" sz="2000" b="1" u="sng" dirty="0"/>
              <a:t> </a:t>
            </a:r>
            <a:r>
              <a:rPr lang="it-IT" sz="2000" b="1" u="sng" dirty="0" err="1"/>
              <a:t>at</a:t>
            </a:r>
            <a:r>
              <a:rPr lang="it-IT" sz="2000" b="1" u="sng" dirty="0"/>
              <a:t> the </a:t>
            </a:r>
            <a:r>
              <a:rPr lang="it-IT" sz="2000" b="1" u="sng" dirty="0" err="1"/>
              <a:t>very</a:t>
            </a:r>
            <a:r>
              <a:rPr lang="it-IT" sz="2000" b="1" u="sng" dirty="0"/>
              <a:t> risk of </a:t>
            </a:r>
            <a:r>
              <a:rPr lang="it-IT" sz="2000" b="1" u="sng" dirty="0" err="1"/>
              <a:t>poverty</a:t>
            </a:r>
            <a:r>
              <a:rPr lang="it-IT" sz="2000" dirty="0"/>
              <a:t>! </a:t>
            </a:r>
          </a:p>
          <a:p>
            <a:endParaRPr lang="it-IT" sz="2000" dirty="0"/>
          </a:p>
          <a:p>
            <a:r>
              <a:rPr lang="it-IT" sz="2000" dirty="0" err="1"/>
              <a:t>When</a:t>
            </a:r>
            <a:r>
              <a:rPr lang="it-IT" sz="2000" dirty="0"/>
              <a:t> </a:t>
            </a:r>
            <a:r>
              <a:rPr lang="it-IT" sz="2000" b="1" dirty="0">
                <a:solidFill>
                  <a:srgbClr val="C00000"/>
                </a:solidFill>
              </a:rPr>
              <a:t>Margaret Thatcher </a:t>
            </a:r>
            <a:r>
              <a:rPr lang="it-IT" sz="2000" dirty="0" err="1"/>
              <a:t>was</a:t>
            </a:r>
            <a:r>
              <a:rPr lang="it-IT" sz="2000" dirty="0"/>
              <a:t> </a:t>
            </a:r>
            <a:r>
              <a:rPr lang="it-IT" sz="2000" dirty="0" err="1"/>
              <a:t>elected</a:t>
            </a:r>
            <a:r>
              <a:rPr lang="it-IT" sz="2000" dirty="0"/>
              <a:t> in </a:t>
            </a:r>
            <a:r>
              <a:rPr lang="it-IT" sz="2000" dirty="0" err="1"/>
              <a:t>England</a:t>
            </a:r>
            <a:r>
              <a:rPr lang="it-IT" sz="2000" dirty="0"/>
              <a:t>  (</a:t>
            </a:r>
            <a:r>
              <a:rPr lang="it-IT" sz="2000" dirty="0" err="1"/>
              <a:t>mid</a:t>
            </a:r>
            <a:r>
              <a:rPr lang="it-IT" sz="2000" dirty="0"/>
              <a:t> </a:t>
            </a:r>
            <a:r>
              <a:rPr lang="it-IT" sz="2000" dirty="0" err="1"/>
              <a:t>Seventies</a:t>
            </a:r>
            <a:r>
              <a:rPr lang="it-IT" sz="2000" dirty="0"/>
              <a:t>) 61% of the </a:t>
            </a:r>
            <a:r>
              <a:rPr lang="it-IT" sz="2000" dirty="0" err="1"/>
              <a:t>poor</a:t>
            </a:r>
            <a:r>
              <a:rPr lang="it-IT" sz="2000" dirty="0"/>
              <a:t> in </a:t>
            </a:r>
            <a:r>
              <a:rPr lang="it-IT" sz="2000" dirty="0" err="1"/>
              <a:t>England</a:t>
            </a:r>
            <a:r>
              <a:rPr lang="it-IT" sz="2000" dirty="0"/>
              <a:t> in 1980 </a:t>
            </a:r>
            <a:r>
              <a:rPr lang="it-IT" sz="2000" dirty="0" err="1"/>
              <a:t>were</a:t>
            </a:r>
            <a:r>
              <a:rPr lang="it-IT" sz="2000" dirty="0"/>
              <a:t> </a:t>
            </a:r>
            <a:r>
              <a:rPr lang="it-IT" sz="2000" dirty="0" err="1"/>
              <a:t>women</a:t>
            </a:r>
            <a:r>
              <a:rPr lang="it-IT" sz="2000" dirty="0"/>
              <a:t>! From </a:t>
            </a:r>
            <a:r>
              <a:rPr lang="it-IT" sz="2000" dirty="0" err="1"/>
              <a:t>all</a:t>
            </a:r>
            <a:r>
              <a:rPr lang="it-IT" sz="2000" dirty="0"/>
              <a:t> social </a:t>
            </a:r>
            <a:r>
              <a:rPr lang="it-IT" sz="2000" dirty="0" err="1"/>
              <a:t>classes</a:t>
            </a:r>
            <a:r>
              <a:rPr lang="it-IT" sz="2000" dirty="0"/>
              <a:t>. </a:t>
            </a:r>
            <a:r>
              <a:rPr lang="it-IT" sz="2000" dirty="0" err="1"/>
              <a:t>She</a:t>
            </a:r>
            <a:r>
              <a:rPr lang="it-IT" sz="2000" dirty="0"/>
              <a:t> </a:t>
            </a:r>
            <a:r>
              <a:rPr lang="it-IT" sz="2000" dirty="0" err="1"/>
              <a:t>opted</a:t>
            </a:r>
            <a:r>
              <a:rPr lang="it-IT" sz="2000" dirty="0"/>
              <a:t> for </a:t>
            </a:r>
            <a:r>
              <a:rPr lang="it-IT" sz="2000" dirty="0" err="1"/>
              <a:t>fostering</a:t>
            </a:r>
            <a:r>
              <a:rPr lang="it-IT" sz="2000" dirty="0"/>
              <a:t> </a:t>
            </a:r>
            <a:r>
              <a:rPr lang="it-IT" sz="2000" dirty="0" err="1"/>
              <a:t>this</a:t>
            </a:r>
            <a:r>
              <a:rPr lang="it-IT" sz="2000" dirty="0"/>
              <a:t> </a:t>
            </a:r>
            <a:r>
              <a:rPr lang="it-IT" sz="2000" dirty="0" err="1"/>
              <a:t>type</a:t>
            </a:r>
            <a:r>
              <a:rPr lang="it-IT" sz="2000" dirty="0"/>
              <a:t> of welfare!!!!!! And the </a:t>
            </a:r>
            <a:r>
              <a:rPr lang="it-IT" sz="2000" dirty="0" err="1"/>
              <a:t>same</a:t>
            </a:r>
            <a:r>
              <a:rPr lang="it-IT" sz="2000" dirty="0"/>
              <a:t> </a:t>
            </a:r>
            <a:r>
              <a:rPr lang="it-IT" sz="2000" dirty="0" err="1"/>
              <a:t>did</a:t>
            </a:r>
            <a:r>
              <a:rPr lang="it-IT" sz="2000" dirty="0"/>
              <a:t> </a:t>
            </a:r>
            <a:r>
              <a:rPr lang="it-IT" sz="2000" b="1" dirty="0">
                <a:solidFill>
                  <a:srgbClr val="C00000"/>
                </a:solidFill>
              </a:rPr>
              <a:t>Ronald Reagan </a:t>
            </a:r>
            <a:r>
              <a:rPr lang="it-IT" sz="2000" dirty="0"/>
              <a:t>in USA.</a:t>
            </a:r>
          </a:p>
          <a:p>
            <a:endParaRPr lang="it-IT" sz="2000" dirty="0"/>
          </a:p>
          <a:p>
            <a:endParaRPr lang="it-IT" sz="2000" dirty="0"/>
          </a:p>
          <a:p>
            <a:endParaRPr lang="it-IT" sz="2000" dirty="0"/>
          </a:p>
          <a:p>
            <a:endParaRPr lang="it-IT" sz="2000" dirty="0"/>
          </a:p>
          <a:p>
            <a:endParaRPr lang="it-IT" sz="2000" dirty="0"/>
          </a:p>
        </p:txBody>
      </p:sp>
    </p:spTree>
    <p:extLst>
      <p:ext uri="{BB962C8B-B14F-4D97-AF65-F5344CB8AC3E}">
        <p14:creationId xmlns:p14="http://schemas.microsoft.com/office/powerpoint/2010/main" val="34709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a:t>Why</a:t>
            </a:r>
            <a:r>
              <a:rPr lang="it-IT" dirty="0"/>
              <a:t> the model </a:t>
            </a:r>
            <a:r>
              <a:rPr lang="it-IT" dirty="0" err="1"/>
              <a:t>was</a:t>
            </a:r>
            <a:r>
              <a:rPr lang="it-IT" dirty="0"/>
              <a:t> so </a:t>
            </a:r>
            <a:r>
              <a:rPr lang="it-IT" dirty="0" err="1"/>
              <a:t>successful</a:t>
            </a:r>
            <a:endParaRPr lang="it-IT" dirty="0"/>
          </a:p>
        </p:txBody>
      </p:sp>
      <p:sp>
        <p:nvSpPr>
          <p:cNvPr id="3" name="Segnaposto contenuto 2"/>
          <p:cNvSpPr>
            <a:spLocks noGrp="1"/>
          </p:cNvSpPr>
          <p:nvPr>
            <p:ph idx="1"/>
          </p:nvPr>
        </p:nvSpPr>
        <p:spPr/>
        <p:txBody>
          <a:bodyPr>
            <a:normAutofit lnSpcReduction="10000"/>
          </a:bodyPr>
          <a:lstStyle/>
          <a:p>
            <a:r>
              <a:rPr lang="it-IT" sz="2000" dirty="0" err="1"/>
              <a:t>Beveridge</a:t>
            </a:r>
            <a:r>
              <a:rPr lang="it-IT" sz="2000" dirty="0"/>
              <a:t> </a:t>
            </a:r>
            <a:r>
              <a:rPr lang="it-IT" sz="2000" dirty="0" err="1"/>
              <a:t>used</a:t>
            </a:r>
            <a:r>
              <a:rPr lang="en-US" sz="2000" dirty="0"/>
              <a:t> dependent housewives as an effective incentive for husbands to remain economically active in the </a:t>
            </a:r>
            <a:r>
              <a:rPr lang="en-US" sz="2000" dirty="0" err="1"/>
              <a:t>labour</a:t>
            </a:r>
            <a:r>
              <a:rPr lang="en-US" sz="2000" dirty="0"/>
              <a:t> market.</a:t>
            </a:r>
          </a:p>
          <a:p>
            <a:endParaRPr lang="en-US" sz="2000" dirty="0"/>
          </a:p>
          <a:p>
            <a:r>
              <a:rPr lang="en-US" sz="2000" dirty="0"/>
              <a:t>Sanctions were also inflicted on those  males who neglected to provide for their families</a:t>
            </a:r>
          </a:p>
          <a:p>
            <a:endParaRPr lang="en-US" sz="2000" dirty="0"/>
          </a:p>
          <a:p>
            <a:r>
              <a:rPr lang="en-US" sz="2000" dirty="0"/>
              <a:t>Low benefits  to people in general, in order to encourage the assumption of personal </a:t>
            </a:r>
            <a:r>
              <a:rPr lang="en-US" sz="2000" dirty="0" err="1"/>
              <a:t>responsabilities</a:t>
            </a:r>
            <a:endParaRPr lang="en-US" sz="2000" dirty="0"/>
          </a:p>
          <a:p>
            <a:endParaRPr lang="en-US" sz="2000" dirty="0"/>
          </a:p>
          <a:p>
            <a:r>
              <a:rPr lang="en-US" sz="2000" dirty="0"/>
              <a:t>For women there were almost no alternatives</a:t>
            </a:r>
          </a:p>
          <a:p>
            <a:r>
              <a:rPr lang="en-US" sz="2000" dirty="0"/>
              <a:t>The idea of the “value of the family” make them blind (even black women – for them the house and the marriage were at that time  symbols of freedom from slavery)</a:t>
            </a:r>
          </a:p>
          <a:p>
            <a:endParaRPr lang="it-IT" sz="2000" dirty="0"/>
          </a:p>
          <a:p>
            <a:r>
              <a:rPr lang="it-IT" sz="2000" dirty="0"/>
              <a:t>The </a:t>
            </a:r>
            <a:r>
              <a:rPr lang="it-IT" sz="2000" dirty="0" err="1"/>
              <a:t>issue</a:t>
            </a:r>
            <a:r>
              <a:rPr lang="it-IT" sz="2000" dirty="0"/>
              <a:t> of «</a:t>
            </a:r>
            <a:r>
              <a:rPr lang="it-IT" sz="2000" dirty="0" err="1"/>
              <a:t>salary</a:t>
            </a:r>
            <a:r>
              <a:rPr lang="it-IT" sz="2000" dirty="0"/>
              <a:t> for </a:t>
            </a:r>
            <a:r>
              <a:rPr lang="it-IT" sz="2000" dirty="0" err="1"/>
              <a:t>domestic</a:t>
            </a:r>
            <a:r>
              <a:rPr lang="it-IT" sz="2000" dirty="0"/>
              <a:t> work» </a:t>
            </a:r>
            <a:r>
              <a:rPr lang="it-IT" sz="2000" dirty="0" err="1"/>
              <a:t>was</a:t>
            </a:r>
            <a:r>
              <a:rPr lang="it-IT" sz="2000" dirty="0"/>
              <a:t> a big </a:t>
            </a:r>
            <a:r>
              <a:rPr lang="it-IT" sz="2000" dirty="0" err="1"/>
              <a:t>political</a:t>
            </a:r>
            <a:r>
              <a:rPr lang="it-IT" sz="2000" dirty="0"/>
              <a:t> </a:t>
            </a:r>
            <a:r>
              <a:rPr lang="it-IT" sz="2000" dirty="0" err="1"/>
              <a:t>point</a:t>
            </a:r>
            <a:r>
              <a:rPr lang="it-IT" sz="2000" dirty="0"/>
              <a:t> (the </a:t>
            </a:r>
            <a:r>
              <a:rPr lang="it-IT" sz="2000" dirty="0" err="1"/>
              <a:t>salary</a:t>
            </a:r>
            <a:r>
              <a:rPr lang="it-IT" sz="2000" dirty="0"/>
              <a:t> </a:t>
            </a:r>
            <a:r>
              <a:rPr lang="it-IT" sz="2000" dirty="0" err="1"/>
              <a:t>consisting</a:t>
            </a:r>
            <a:r>
              <a:rPr lang="it-IT" sz="2000" dirty="0"/>
              <a:t> in </a:t>
            </a:r>
            <a:r>
              <a:rPr lang="it-IT" sz="2000" dirty="0" err="1"/>
              <a:t>not</a:t>
            </a:r>
            <a:r>
              <a:rPr lang="it-IT" sz="2000" dirty="0"/>
              <a:t> </a:t>
            </a:r>
            <a:r>
              <a:rPr lang="it-IT" sz="2000" dirty="0" err="1"/>
              <a:t>paying</a:t>
            </a:r>
            <a:r>
              <a:rPr lang="it-IT" sz="2000" dirty="0"/>
              <a:t> for </a:t>
            </a:r>
            <a:r>
              <a:rPr lang="it-IT" sz="2000" dirty="0" err="1"/>
              <a:t>this</a:t>
            </a:r>
            <a:r>
              <a:rPr lang="it-IT" sz="2000" dirty="0"/>
              <a:t> and </a:t>
            </a:r>
            <a:r>
              <a:rPr lang="it-IT" sz="2000" dirty="0" err="1"/>
              <a:t>that</a:t>
            </a:r>
            <a:r>
              <a:rPr lang="it-IT" sz="2000" dirty="0"/>
              <a:t>, </a:t>
            </a:r>
            <a:r>
              <a:rPr lang="it-IT" sz="2000" dirty="0" err="1"/>
              <a:t>according</a:t>
            </a:r>
            <a:r>
              <a:rPr lang="it-IT" sz="2000" dirty="0"/>
              <a:t> to </a:t>
            </a:r>
            <a:r>
              <a:rPr lang="it-IT" sz="2000" dirty="0" err="1"/>
              <a:t>Beveridge</a:t>
            </a:r>
            <a:r>
              <a:rPr lang="it-IT" sz="2000" dirty="0"/>
              <a:t>!!!)</a:t>
            </a:r>
          </a:p>
        </p:txBody>
      </p:sp>
    </p:spTree>
    <p:extLst>
      <p:ext uri="{BB962C8B-B14F-4D97-AF65-F5344CB8AC3E}">
        <p14:creationId xmlns:p14="http://schemas.microsoft.com/office/powerpoint/2010/main" val="313246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reaction</a:t>
            </a:r>
            <a:r>
              <a:rPr lang="it-IT" dirty="0"/>
              <a:t> of </a:t>
            </a:r>
            <a:r>
              <a:rPr lang="it-IT" dirty="0" err="1"/>
              <a:t>women</a:t>
            </a:r>
            <a:r>
              <a:rPr lang="it-IT" dirty="0"/>
              <a:t> in UK and USA</a:t>
            </a:r>
          </a:p>
        </p:txBody>
      </p:sp>
      <p:sp>
        <p:nvSpPr>
          <p:cNvPr id="3" name="Segnaposto contenuto 2"/>
          <p:cNvSpPr>
            <a:spLocks noGrp="1"/>
          </p:cNvSpPr>
          <p:nvPr>
            <p:ph idx="1"/>
          </p:nvPr>
        </p:nvSpPr>
        <p:spPr>
          <a:xfrm>
            <a:off x="1447800" y="1398904"/>
            <a:ext cx="10515600" cy="4636135"/>
          </a:xfrm>
        </p:spPr>
        <p:txBody>
          <a:bodyPr>
            <a:normAutofit lnSpcReduction="10000"/>
          </a:bodyPr>
          <a:lstStyle/>
          <a:p>
            <a:r>
              <a:rPr lang="it-IT" sz="2400" b="1" dirty="0">
                <a:solidFill>
                  <a:srgbClr val="FF0000"/>
                </a:solidFill>
              </a:rPr>
              <a:t>How and </a:t>
            </a:r>
            <a:r>
              <a:rPr lang="it-IT" sz="2400" b="1" dirty="0" err="1">
                <a:solidFill>
                  <a:srgbClr val="FF0000"/>
                </a:solidFill>
              </a:rPr>
              <a:t>when</a:t>
            </a:r>
            <a:r>
              <a:rPr lang="it-IT" sz="2400" b="1" dirty="0">
                <a:solidFill>
                  <a:srgbClr val="FF0000"/>
                </a:solidFill>
              </a:rPr>
              <a:t>  </a:t>
            </a:r>
            <a:r>
              <a:rPr lang="it-IT" sz="2400" b="1" dirty="0" err="1">
                <a:solidFill>
                  <a:srgbClr val="FF0000"/>
                </a:solidFill>
              </a:rPr>
              <a:t>women</a:t>
            </a:r>
            <a:r>
              <a:rPr lang="it-IT" sz="2400" b="1" dirty="0">
                <a:solidFill>
                  <a:srgbClr val="FF0000"/>
                </a:solidFill>
              </a:rPr>
              <a:t> </a:t>
            </a:r>
            <a:r>
              <a:rPr lang="it-IT" sz="2400" b="1" dirty="0" err="1">
                <a:solidFill>
                  <a:srgbClr val="FF0000"/>
                </a:solidFill>
              </a:rPr>
              <a:t>reacted</a:t>
            </a:r>
            <a:r>
              <a:rPr lang="it-IT" sz="2400" b="1" dirty="0">
                <a:solidFill>
                  <a:srgbClr val="FF0000"/>
                </a:solidFill>
              </a:rPr>
              <a:t> to </a:t>
            </a:r>
            <a:r>
              <a:rPr lang="it-IT" sz="2400" b="1" dirty="0" err="1">
                <a:solidFill>
                  <a:srgbClr val="FF0000"/>
                </a:solidFill>
              </a:rPr>
              <a:t>this</a:t>
            </a:r>
            <a:r>
              <a:rPr lang="it-IT" sz="2400" b="1" dirty="0">
                <a:solidFill>
                  <a:srgbClr val="FF0000"/>
                </a:solidFill>
              </a:rPr>
              <a:t> state of </a:t>
            </a:r>
            <a:r>
              <a:rPr lang="it-IT" sz="2400" b="1" dirty="0" err="1">
                <a:solidFill>
                  <a:srgbClr val="FF0000"/>
                </a:solidFill>
              </a:rPr>
              <a:t>things</a:t>
            </a:r>
            <a:r>
              <a:rPr lang="it-IT" sz="2400" b="1" dirty="0">
                <a:solidFill>
                  <a:srgbClr val="FF0000"/>
                </a:solidFill>
              </a:rPr>
              <a:t>?</a:t>
            </a:r>
          </a:p>
          <a:p>
            <a:r>
              <a:rPr lang="it-IT" sz="2400" dirty="0" err="1"/>
              <a:t>They</a:t>
            </a:r>
            <a:r>
              <a:rPr lang="it-IT" sz="2400" dirty="0"/>
              <a:t> </a:t>
            </a:r>
            <a:r>
              <a:rPr lang="it-IT" sz="2400" dirty="0" err="1"/>
              <a:t>did’t</a:t>
            </a:r>
            <a:r>
              <a:rPr lang="it-IT" sz="2400" dirty="0"/>
              <a:t> </a:t>
            </a:r>
            <a:r>
              <a:rPr lang="it-IT" sz="2400" dirty="0" err="1"/>
              <a:t>react</a:t>
            </a:r>
            <a:r>
              <a:rPr lang="it-IT" sz="2400" dirty="0"/>
              <a:t> </a:t>
            </a:r>
            <a:r>
              <a:rPr lang="it-IT" sz="2400" dirty="0" err="1"/>
              <a:t>until</a:t>
            </a:r>
            <a:r>
              <a:rPr lang="it-IT" sz="2400" dirty="0"/>
              <a:t> the </a:t>
            </a:r>
            <a:r>
              <a:rPr lang="it-IT" sz="2400" dirty="0" err="1"/>
              <a:t>mid</a:t>
            </a:r>
            <a:r>
              <a:rPr lang="it-IT" sz="2400" dirty="0"/>
              <a:t>  </a:t>
            </a:r>
            <a:r>
              <a:rPr lang="it-IT" sz="2400" dirty="0" err="1"/>
              <a:t>seventies</a:t>
            </a:r>
            <a:r>
              <a:rPr lang="it-IT" sz="2400" dirty="0"/>
              <a:t>. </a:t>
            </a:r>
            <a:r>
              <a:rPr lang="it-IT" sz="2400" dirty="0" err="1"/>
              <a:t>they</a:t>
            </a:r>
            <a:r>
              <a:rPr lang="it-IT" sz="2400" dirty="0"/>
              <a:t> </a:t>
            </a:r>
            <a:r>
              <a:rPr lang="it-IT" sz="2400" dirty="0" err="1"/>
              <a:t>didn’t</a:t>
            </a:r>
            <a:r>
              <a:rPr lang="it-IT" sz="2400" dirty="0"/>
              <a:t> </a:t>
            </a:r>
            <a:r>
              <a:rPr lang="it-IT" sz="2400" dirty="0" err="1"/>
              <a:t>have</a:t>
            </a:r>
            <a:r>
              <a:rPr lang="it-IT" sz="2400" dirty="0"/>
              <a:t> a </a:t>
            </a:r>
            <a:r>
              <a:rPr lang="it-IT" sz="2400" dirty="0" err="1"/>
              <a:t>collective</a:t>
            </a:r>
            <a:r>
              <a:rPr lang="it-IT" sz="2400" dirty="0"/>
              <a:t> voice, </a:t>
            </a:r>
            <a:r>
              <a:rPr lang="it-IT" sz="2400" dirty="0" err="1"/>
              <a:t>divided</a:t>
            </a:r>
            <a:r>
              <a:rPr lang="it-IT" sz="2400" dirty="0"/>
              <a:t> in </a:t>
            </a:r>
            <a:r>
              <a:rPr lang="it-IT" sz="2400" dirty="0" err="1"/>
              <a:t>class</a:t>
            </a:r>
            <a:r>
              <a:rPr lang="it-IT" sz="2400" dirty="0"/>
              <a:t>, in single </a:t>
            </a:r>
            <a:r>
              <a:rPr lang="it-IT" sz="2400" dirty="0" err="1"/>
              <a:t>houses</a:t>
            </a:r>
            <a:r>
              <a:rPr lang="it-IT" sz="2400" dirty="0"/>
              <a:t>  in the </a:t>
            </a:r>
            <a:r>
              <a:rPr lang="it-IT" sz="2400" dirty="0" err="1"/>
              <a:t>suburbs</a:t>
            </a:r>
            <a:r>
              <a:rPr lang="it-IT" sz="2400" dirty="0"/>
              <a:t>, alone, </a:t>
            </a:r>
            <a:r>
              <a:rPr lang="it-IT" sz="2400" dirty="0" err="1"/>
              <a:t>disconnected</a:t>
            </a:r>
            <a:r>
              <a:rPr lang="it-IT" sz="2400" dirty="0"/>
              <a:t> from a non </a:t>
            </a:r>
            <a:r>
              <a:rPr lang="it-IT" sz="2400" dirty="0" err="1"/>
              <a:t>existing</a:t>
            </a:r>
            <a:r>
              <a:rPr lang="it-IT" sz="2400" dirty="0"/>
              <a:t> </a:t>
            </a:r>
            <a:r>
              <a:rPr lang="it-IT" sz="2400" dirty="0" err="1"/>
              <a:t>neighborhood</a:t>
            </a:r>
            <a:r>
              <a:rPr lang="it-IT" sz="2400" dirty="0"/>
              <a:t>, </a:t>
            </a:r>
            <a:r>
              <a:rPr lang="it-IT" sz="2400" dirty="0" err="1"/>
              <a:t>not</a:t>
            </a:r>
            <a:r>
              <a:rPr lang="it-IT" sz="2400" dirty="0"/>
              <a:t> </a:t>
            </a:r>
            <a:r>
              <a:rPr lang="it-IT" sz="2400" dirty="0" err="1"/>
              <a:t>educated</a:t>
            </a:r>
            <a:r>
              <a:rPr lang="it-IT" sz="2400" dirty="0"/>
              <a:t>, </a:t>
            </a:r>
            <a:r>
              <a:rPr lang="it-IT" sz="2400" dirty="0" err="1"/>
              <a:t>dependent</a:t>
            </a:r>
            <a:r>
              <a:rPr lang="it-IT" sz="2400" dirty="0"/>
              <a:t>. </a:t>
            </a:r>
          </a:p>
          <a:p>
            <a:r>
              <a:rPr lang="it-IT" sz="2400" b="1" dirty="0" err="1"/>
              <a:t>They</a:t>
            </a:r>
            <a:r>
              <a:rPr lang="it-IT" sz="2400" b="1" dirty="0"/>
              <a:t> </a:t>
            </a:r>
            <a:r>
              <a:rPr lang="it-IT" sz="2400" b="1" dirty="0" err="1"/>
              <a:t>didn’t</a:t>
            </a:r>
            <a:r>
              <a:rPr lang="it-IT" sz="2400" b="1" dirty="0"/>
              <a:t> </a:t>
            </a:r>
            <a:r>
              <a:rPr lang="it-IT" sz="2400" b="1" dirty="0" err="1"/>
              <a:t>understand</a:t>
            </a:r>
            <a:r>
              <a:rPr lang="it-IT" sz="2400" b="1" dirty="0"/>
              <a:t> </a:t>
            </a:r>
            <a:r>
              <a:rPr lang="it-IT" sz="2400" b="1" dirty="0" err="1"/>
              <a:t>immediately</a:t>
            </a:r>
            <a:r>
              <a:rPr lang="it-IT" sz="2400" b="1" dirty="0"/>
              <a:t> the </a:t>
            </a:r>
            <a:r>
              <a:rPr lang="it-IT" sz="2400" b="1" dirty="0" err="1"/>
              <a:t>disadvantage</a:t>
            </a:r>
            <a:r>
              <a:rPr lang="it-IT" sz="2400" b="1" dirty="0"/>
              <a:t> of </a:t>
            </a:r>
            <a:r>
              <a:rPr lang="it-IT" sz="2400" b="1" dirty="0" err="1"/>
              <a:t>being</a:t>
            </a:r>
            <a:r>
              <a:rPr lang="it-IT" sz="2400" b="1" dirty="0"/>
              <a:t> a </a:t>
            </a:r>
            <a:r>
              <a:rPr lang="it-IT" sz="2400" b="1" dirty="0" err="1"/>
              <a:t>houswife</a:t>
            </a:r>
            <a:r>
              <a:rPr lang="it-IT" sz="2400" dirty="0"/>
              <a:t>… </a:t>
            </a:r>
            <a:r>
              <a:rPr lang="it-IT" sz="2400" dirty="0" err="1"/>
              <a:t>neither</a:t>
            </a:r>
            <a:r>
              <a:rPr lang="it-IT" sz="2400" dirty="0"/>
              <a:t> men </a:t>
            </a:r>
            <a:r>
              <a:rPr lang="it-IT" sz="2400" dirty="0" err="1"/>
              <a:t>didn’t</a:t>
            </a:r>
            <a:r>
              <a:rPr lang="it-IT" sz="2400" dirty="0"/>
              <a:t> </a:t>
            </a:r>
            <a:r>
              <a:rPr lang="it-IT" sz="2400" dirty="0" err="1"/>
              <a:t>understand</a:t>
            </a:r>
            <a:r>
              <a:rPr lang="it-IT" sz="2400" dirty="0"/>
              <a:t> the </a:t>
            </a:r>
            <a:r>
              <a:rPr lang="it-IT" sz="2400" dirty="0" err="1"/>
              <a:t>problem</a:t>
            </a:r>
            <a:r>
              <a:rPr lang="it-IT" sz="2400" dirty="0"/>
              <a:t> for </a:t>
            </a:r>
            <a:r>
              <a:rPr lang="it-IT" sz="2400" dirty="0" err="1"/>
              <a:t>them</a:t>
            </a:r>
            <a:r>
              <a:rPr lang="it-IT" sz="2400" dirty="0"/>
              <a:t> (the </a:t>
            </a:r>
            <a:r>
              <a:rPr lang="it-IT" sz="2400" dirty="0" err="1"/>
              <a:t>heavy</a:t>
            </a:r>
            <a:r>
              <a:rPr lang="it-IT" sz="2400" dirty="0"/>
              <a:t> </a:t>
            </a:r>
            <a:r>
              <a:rPr lang="it-IT" sz="2400" dirty="0" err="1"/>
              <a:t>burden</a:t>
            </a:r>
            <a:r>
              <a:rPr lang="it-IT" sz="2400" dirty="0"/>
              <a:t> of </a:t>
            </a:r>
            <a:r>
              <a:rPr lang="it-IT" sz="2400" dirty="0" err="1"/>
              <a:t>responsabilities</a:t>
            </a:r>
            <a:r>
              <a:rPr lang="it-IT" sz="2400" dirty="0"/>
              <a:t> of </a:t>
            </a:r>
            <a:r>
              <a:rPr lang="it-IT" sz="2400" dirty="0" err="1"/>
              <a:t>being</a:t>
            </a:r>
            <a:r>
              <a:rPr lang="it-IT" sz="2400" dirty="0"/>
              <a:t> the </a:t>
            </a:r>
            <a:r>
              <a:rPr lang="it-IT" sz="2400" dirty="0" err="1"/>
              <a:t>breadwinner</a:t>
            </a:r>
            <a:r>
              <a:rPr lang="it-IT" sz="2400" dirty="0"/>
              <a:t>….)</a:t>
            </a:r>
          </a:p>
          <a:p>
            <a:r>
              <a:rPr lang="it-IT" sz="2400" dirty="0"/>
              <a:t>The </a:t>
            </a:r>
            <a:r>
              <a:rPr lang="it-IT" sz="2400" dirty="0" err="1"/>
              <a:t>Beveridge</a:t>
            </a:r>
            <a:r>
              <a:rPr lang="it-IT" sz="2400" dirty="0"/>
              <a:t> (and Hoover) </a:t>
            </a:r>
            <a:r>
              <a:rPr lang="it-IT" sz="2400" dirty="0" err="1"/>
              <a:t>method</a:t>
            </a:r>
            <a:r>
              <a:rPr lang="it-IT" sz="2400" dirty="0"/>
              <a:t> </a:t>
            </a:r>
            <a:r>
              <a:rPr lang="it-IT" sz="2400" dirty="0" err="1"/>
              <a:t>was</a:t>
            </a:r>
            <a:r>
              <a:rPr lang="it-IT" sz="2400" dirty="0"/>
              <a:t> </a:t>
            </a:r>
            <a:r>
              <a:rPr lang="it-IT" sz="2400" dirty="0" err="1"/>
              <a:t>never</a:t>
            </a:r>
            <a:r>
              <a:rPr lang="it-IT" sz="2400" dirty="0"/>
              <a:t> </a:t>
            </a:r>
            <a:r>
              <a:rPr lang="it-IT" sz="2400" dirty="0" err="1"/>
              <a:t>really</a:t>
            </a:r>
            <a:r>
              <a:rPr lang="it-IT" sz="2400" dirty="0"/>
              <a:t> </a:t>
            </a:r>
            <a:r>
              <a:rPr lang="it-IT" sz="2400" dirty="0" err="1"/>
              <a:t>rejected</a:t>
            </a:r>
            <a:r>
              <a:rPr lang="it-IT" sz="2400" dirty="0"/>
              <a:t> (</a:t>
            </a:r>
            <a:r>
              <a:rPr lang="it-IT" sz="2400" dirty="0" err="1"/>
              <a:t>Thather</a:t>
            </a:r>
            <a:r>
              <a:rPr lang="it-IT" sz="2400" dirty="0"/>
              <a:t> and </a:t>
            </a:r>
            <a:r>
              <a:rPr lang="it-IT" sz="2400" dirty="0" err="1"/>
              <a:t>Regan</a:t>
            </a:r>
            <a:r>
              <a:rPr lang="it-IT" sz="2400" dirty="0"/>
              <a:t> </a:t>
            </a:r>
            <a:r>
              <a:rPr lang="it-IT" sz="2400" dirty="0" err="1"/>
              <a:t>adopted</a:t>
            </a:r>
            <a:r>
              <a:rPr lang="it-IT" sz="2400" dirty="0"/>
              <a:t> part of </a:t>
            </a:r>
            <a:r>
              <a:rPr lang="it-IT" sz="2400" dirty="0" err="1"/>
              <a:t>it</a:t>
            </a:r>
            <a:r>
              <a:rPr lang="it-IT" sz="2400" dirty="0"/>
              <a:t>) </a:t>
            </a:r>
          </a:p>
          <a:p>
            <a:r>
              <a:rPr lang="it-IT" sz="2400" dirty="0" err="1"/>
              <a:t>There</a:t>
            </a:r>
            <a:r>
              <a:rPr lang="it-IT" sz="2400" dirty="0"/>
              <a:t> </a:t>
            </a:r>
            <a:r>
              <a:rPr lang="it-IT" sz="2400" dirty="0" err="1"/>
              <a:t>were</a:t>
            </a:r>
            <a:r>
              <a:rPr lang="it-IT" sz="2400" dirty="0"/>
              <a:t> </a:t>
            </a:r>
            <a:r>
              <a:rPr lang="it-IT" sz="2400" dirty="0" err="1"/>
              <a:t>women</a:t>
            </a:r>
            <a:r>
              <a:rPr lang="it-IT" sz="2400" dirty="0"/>
              <a:t> in the </a:t>
            </a:r>
            <a:r>
              <a:rPr lang="it-IT" sz="2400" b="1" dirty="0" err="1">
                <a:solidFill>
                  <a:srgbClr val="FF0000"/>
                </a:solidFill>
              </a:rPr>
              <a:t>Beveridge</a:t>
            </a:r>
            <a:r>
              <a:rPr lang="it-IT" sz="2400" b="1" dirty="0">
                <a:solidFill>
                  <a:srgbClr val="FF0000"/>
                </a:solidFill>
              </a:rPr>
              <a:t> </a:t>
            </a:r>
            <a:r>
              <a:rPr lang="it-IT" sz="2400" b="1" dirty="0" err="1">
                <a:solidFill>
                  <a:srgbClr val="FF0000"/>
                </a:solidFill>
              </a:rPr>
              <a:t>committee</a:t>
            </a:r>
            <a:r>
              <a:rPr lang="it-IT" sz="2400" dirty="0"/>
              <a:t>!!!! </a:t>
            </a:r>
          </a:p>
          <a:p>
            <a:r>
              <a:rPr lang="it-IT" sz="2400" dirty="0" err="1"/>
              <a:t>Moreover</a:t>
            </a:r>
            <a:r>
              <a:rPr lang="it-IT" sz="2400" dirty="0"/>
              <a:t>: </a:t>
            </a:r>
            <a:r>
              <a:rPr lang="it-IT" sz="2400" b="1" dirty="0" err="1">
                <a:solidFill>
                  <a:srgbClr val="FF0000"/>
                </a:solidFill>
              </a:rPr>
              <a:t>maternity</a:t>
            </a:r>
            <a:r>
              <a:rPr lang="it-IT" sz="2400" b="1" dirty="0">
                <a:solidFill>
                  <a:srgbClr val="FF0000"/>
                </a:solidFill>
              </a:rPr>
              <a:t> </a:t>
            </a:r>
            <a:r>
              <a:rPr lang="it-IT" sz="2400" b="1" dirty="0" err="1">
                <a:solidFill>
                  <a:srgbClr val="FF0000"/>
                </a:solidFill>
              </a:rPr>
              <a:t>is</a:t>
            </a:r>
            <a:r>
              <a:rPr lang="it-IT" sz="2400" b="1" dirty="0">
                <a:solidFill>
                  <a:srgbClr val="FF0000"/>
                </a:solidFill>
              </a:rPr>
              <a:t> a </a:t>
            </a:r>
            <a:r>
              <a:rPr lang="it-IT" sz="2400" b="1" dirty="0" err="1">
                <a:solidFill>
                  <a:srgbClr val="FF0000"/>
                </a:solidFill>
              </a:rPr>
              <a:t>value</a:t>
            </a:r>
            <a:r>
              <a:rPr lang="it-IT" sz="2400" b="1" dirty="0">
                <a:solidFill>
                  <a:srgbClr val="FF0000"/>
                </a:solidFill>
              </a:rPr>
              <a:t> </a:t>
            </a:r>
            <a:r>
              <a:rPr lang="it-IT" sz="2400" dirty="0"/>
              <a:t>for </a:t>
            </a:r>
            <a:r>
              <a:rPr lang="it-IT" sz="2400" dirty="0" err="1"/>
              <a:t>most</a:t>
            </a:r>
            <a:r>
              <a:rPr lang="it-IT" sz="2400" dirty="0"/>
              <a:t> of  </a:t>
            </a:r>
            <a:r>
              <a:rPr lang="it-IT" sz="2400" dirty="0" err="1"/>
              <a:t>women</a:t>
            </a:r>
            <a:r>
              <a:rPr lang="it-IT" sz="2400" dirty="0"/>
              <a:t> in UK (</a:t>
            </a:r>
            <a:r>
              <a:rPr lang="it-IT" sz="2400" dirty="0" err="1"/>
              <a:t>even</a:t>
            </a:r>
            <a:r>
              <a:rPr lang="it-IT" sz="2400" dirty="0"/>
              <a:t> for part of the </a:t>
            </a:r>
            <a:r>
              <a:rPr lang="it-IT" sz="2400" dirty="0" err="1"/>
              <a:t>feminist</a:t>
            </a:r>
            <a:r>
              <a:rPr lang="it-IT" sz="2400" dirty="0"/>
              <a:t> </a:t>
            </a:r>
            <a:r>
              <a:rPr lang="it-IT" sz="2400" dirty="0" err="1"/>
              <a:t>movement</a:t>
            </a:r>
            <a:r>
              <a:rPr lang="it-IT" sz="2400" dirty="0"/>
              <a:t> in USA)</a:t>
            </a:r>
          </a:p>
          <a:p>
            <a:endParaRPr lang="it-IT" sz="2400" dirty="0"/>
          </a:p>
          <a:p>
            <a:endParaRPr lang="it-IT" sz="2400" dirty="0"/>
          </a:p>
        </p:txBody>
      </p:sp>
    </p:spTree>
    <p:extLst>
      <p:ext uri="{BB962C8B-B14F-4D97-AF65-F5344CB8AC3E}">
        <p14:creationId xmlns:p14="http://schemas.microsoft.com/office/powerpoint/2010/main" val="272098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Popularity</a:t>
            </a:r>
            <a:r>
              <a:rPr lang="it-IT" dirty="0"/>
              <a:t> of the </a:t>
            </a:r>
            <a:r>
              <a:rPr lang="it-IT" dirty="0" err="1"/>
              <a:t>Beveridge</a:t>
            </a:r>
            <a:r>
              <a:rPr lang="it-IT" dirty="0"/>
              <a:t> «</a:t>
            </a:r>
            <a:r>
              <a:rPr lang="it-IT" dirty="0" err="1"/>
              <a:t>method</a:t>
            </a:r>
            <a:r>
              <a:rPr lang="it-IT" dirty="0"/>
              <a:t>»</a:t>
            </a:r>
          </a:p>
        </p:txBody>
      </p:sp>
      <p:sp>
        <p:nvSpPr>
          <p:cNvPr id="3" name="Segnaposto contenuto 2"/>
          <p:cNvSpPr>
            <a:spLocks noGrp="1"/>
          </p:cNvSpPr>
          <p:nvPr>
            <p:ph idx="1"/>
          </p:nvPr>
        </p:nvSpPr>
        <p:spPr/>
        <p:txBody>
          <a:bodyPr>
            <a:normAutofit lnSpcReduction="10000"/>
          </a:bodyPr>
          <a:lstStyle/>
          <a:p>
            <a:pPr algn="just"/>
            <a:r>
              <a:rPr lang="en-US" dirty="0"/>
              <a:t>A good mix od socialism and </a:t>
            </a:r>
            <a:r>
              <a:rPr lang="en-US" dirty="0" err="1"/>
              <a:t>liberism</a:t>
            </a:r>
            <a:r>
              <a:rPr lang="en-US" dirty="0"/>
              <a:t>, the Beveridge method became very popular all over Europe,  and the </a:t>
            </a:r>
            <a:r>
              <a:rPr lang="en-US" b="1" dirty="0">
                <a:solidFill>
                  <a:srgbClr val="C00000"/>
                </a:solidFill>
              </a:rPr>
              <a:t>Italian system </a:t>
            </a:r>
            <a:r>
              <a:rPr lang="en-US" dirty="0"/>
              <a:t>of “</a:t>
            </a:r>
            <a:r>
              <a:rPr lang="en-US" dirty="0" err="1"/>
              <a:t>stato</a:t>
            </a:r>
            <a:r>
              <a:rPr lang="en-US" dirty="0"/>
              <a:t> </a:t>
            </a:r>
            <a:r>
              <a:rPr lang="en-US" dirty="0" err="1"/>
              <a:t>sociale</a:t>
            </a:r>
            <a:r>
              <a:rPr lang="en-US" dirty="0"/>
              <a:t>” with pension calculated with the “contributive” system was a lot influenced by the UK system</a:t>
            </a:r>
          </a:p>
          <a:p>
            <a:pPr algn="just"/>
            <a:endParaRPr lang="en-US" dirty="0"/>
          </a:p>
          <a:p>
            <a:pPr algn="just"/>
            <a:r>
              <a:rPr lang="en-US" dirty="0">
                <a:solidFill>
                  <a:srgbClr val="FF0000"/>
                </a:solidFill>
              </a:rPr>
              <a:t>Beveridge’s views were largely in </a:t>
            </a:r>
            <a:r>
              <a:rPr lang="en-US" dirty="0" err="1">
                <a:solidFill>
                  <a:srgbClr val="FF0000"/>
                </a:solidFill>
              </a:rPr>
              <a:t>accordace</a:t>
            </a:r>
            <a:r>
              <a:rPr lang="en-US" dirty="0">
                <a:solidFill>
                  <a:srgbClr val="FF0000"/>
                </a:solidFill>
              </a:rPr>
              <a:t> with those of the majority of the organized women’s movement in Britain in the 1930s and 1940s (giving value to maternity, even in the seventies….)</a:t>
            </a:r>
          </a:p>
        </p:txBody>
      </p:sp>
    </p:spTree>
    <p:extLst>
      <p:ext uri="{BB962C8B-B14F-4D97-AF65-F5344CB8AC3E}">
        <p14:creationId xmlns:p14="http://schemas.microsoft.com/office/powerpoint/2010/main" val="1019356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3472</TotalTime>
  <Words>2886</Words>
  <Application>Microsoft Office PowerPoint</Application>
  <PresentationFormat>Widescreen</PresentationFormat>
  <Paragraphs>204</Paragraphs>
  <Slides>41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41</vt:i4>
      </vt:variant>
    </vt:vector>
  </HeadingPairs>
  <TitlesOfParts>
    <vt:vector size="47" baseType="lpstr">
      <vt:lpstr>Arial</vt:lpstr>
      <vt:lpstr>Calibri</vt:lpstr>
      <vt:lpstr>Gill Sans MT</vt:lpstr>
      <vt:lpstr>Verdana</vt:lpstr>
      <vt:lpstr>Wingdings 2</vt:lpstr>
      <vt:lpstr>Solstizio</vt:lpstr>
      <vt:lpstr>Presentazione standard di PowerPoint</vt:lpstr>
      <vt:lpstr>Historical background 1942: The Beveridge report:  A MODEL OF WELFARE</vt:lpstr>
      <vt:lpstr>Presentazione standard di PowerPoint</vt:lpstr>
      <vt:lpstr>Presentazione standard di PowerPoint</vt:lpstr>
      <vt:lpstr>ON THE SHOULDERS OF THE WOMEN</vt:lpstr>
      <vt:lpstr>UK – USA: women at risk of poverty</vt:lpstr>
      <vt:lpstr>Why the model was so successful</vt:lpstr>
      <vt:lpstr>The reaction of women in UK and USA</vt:lpstr>
      <vt:lpstr>Popularity of the Beveridge «method»</vt:lpstr>
      <vt:lpstr>Effectiveness of the method</vt:lpstr>
      <vt:lpstr>The «method» as a moral system</vt:lpstr>
      <vt:lpstr>Illusion of equality,  illusion of a bottom up «system»</vt:lpstr>
      <vt:lpstr>Considerations…..</vt:lpstr>
      <vt:lpstr>             what about today, after the cultural revolution… EU and the international institutions are always fixing new goals and  targets </vt:lpstr>
      <vt:lpstr>EU Strategic engagement for gender equality  2030</vt:lpstr>
      <vt:lpstr>The reality</vt:lpstr>
      <vt:lpstr>EIGE DATA</vt:lpstr>
      <vt:lpstr>Presentazione standard di PowerPoint</vt:lpstr>
      <vt:lpstr>Presentazione standard di PowerPoint</vt:lpstr>
      <vt:lpstr>Employment’s rates</vt:lpstr>
      <vt:lpstr>Reasons for gender gap in labour market</vt:lpstr>
      <vt:lpstr>Women have care duties</vt:lpstr>
      <vt:lpstr>The reality </vt:lpstr>
      <vt:lpstr>Gender gap widening through the life time  </vt:lpstr>
      <vt:lpstr>The reality </vt:lpstr>
      <vt:lpstr>The gap</vt:lpstr>
      <vt:lpstr>gender gap means:</vt:lpstr>
      <vt:lpstr>Lack of care facilities  - fewer career options</vt:lpstr>
      <vt:lpstr>Gender gap in labour -&gt; gender gap in pensions</vt:lpstr>
      <vt:lpstr>Presentazione standard di PowerPoint</vt:lpstr>
      <vt:lpstr>RANKING OF… POVERTY!</vt:lpstr>
      <vt:lpstr>PART TIME  and shared WORK:  A SOLUTION OR NOT?  IT REINFORCES THE STEREOTYPE OF WOMEN DEVOTED TO CARE</vt:lpstr>
      <vt:lpstr>WOMEN AS INACTIVE WORKFORCE:  </vt:lpstr>
      <vt:lpstr>CHILEDCARE COSTS AS DISINCENTIVE TO FIND A JOB</vt:lpstr>
      <vt:lpstr>Presentazione standard di PowerPoint</vt:lpstr>
      <vt:lpstr>Reducing gender pay, earnings and pension gaps and thus fighting poverty among women</vt:lpstr>
      <vt:lpstr>GENDER PAY GAP </vt:lpstr>
      <vt:lpstr>A puzzling scenario….</vt:lpstr>
      <vt:lpstr>What if we consider other perspectives…</vt:lpstr>
      <vt:lpstr>Alternative: claiming an ecological transformation</vt:lpstr>
      <vt:lpstr>Overcoming disegualities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Lorenza</dc:creator>
  <cp:lastModifiedBy>Utente</cp:lastModifiedBy>
  <cp:revision>59</cp:revision>
  <dcterms:created xsi:type="dcterms:W3CDTF">2016-04-11T19:36:05Z</dcterms:created>
  <dcterms:modified xsi:type="dcterms:W3CDTF">2022-04-25T19:40:55Z</dcterms:modified>
</cp:coreProperties>
</file>